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A9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1/20/2025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1/20/2025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1/20/2025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1/20/2025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41E61F-1FAA-4E6B-1D4D-DBF41C7D82D5}"/>
              </a:ext>
            </a:extLst>
          </p:cNvPr>
          <p:cNvPicPr>
            <a:picLocks noChangeAspect="1"/>
          </p:cNvPicPr>
          <p:nvPr/>
        </p:nvPicPr>
        <p:blipFill>
          <a:blip r:embed="rId2"/>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6792026-DFC5-BDC5-259A-553DCA98726C}"/>
              </a:ext>
            </a:extLst>
          </p:cNvPr>
          <p:cNvSpPr txBox="1"/>
          <p:nvPr/>
        </p:nvSpPr>
        <p:spPr>
          <a:xfrm>
            <a:off x="707366" y="2976113"/>
            <a:ext cx="184731" cy="369332"/>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0618FF02-C01E-DE04-8746-A28202506124}"/>
              </a:ext>
            </a:extLst>
          </p:cNvPr>
          <p:cNvSpPr txBox="1"/>
          <p:nvPr/>
        </p:nvSpPr>
        <p:spPr>
          <a:xfrm>
            <a:off x="2993366" y="871268"/>
            <a:ext cx="184731" cy="369332"/>
          </a:xfrm>
          <a:prstGeom prst="rect">
            <a:avLst/>
          </a:prstGeom>
          <a:noFill/>
        </p:spPr>
        <p:txBody>
          <a:bodyPr wrap="none" rtlCol="0">
            <a:spAutoFit/>
          </a:bodyPr>
          <a:lstStyle/>
          <a:p>
            <a:endParaRPr lang="en-IN" dirty="0"/>
          </a:p>
        </p:txBody>
      </p:sp>
      <p:sp>
        <p:nvSpPr>
          <p:cNvPr id="6" name="TextBox 5">
            <a:extLst>
              <a:ext uri="{FF2B5EF4-FFF2-40B4-BE49-F238E27FC236}">
                <a16:creationId xmlns:a16="http://schemas.microsoft.com/office/drawing/2014/main" id="{17C1C3AA-0F46-B736-06AD-06C59BBD14A3}"/>
              </a:ext>
            </a:extLst>
          </p:cNvPr>
          <p:cNvSpPr txBox="1"/>
          <p:nvPr/>
        </p:nvSpPr>
        <p:spPr>
          <a:xfrm>
            <a:off x="2993366" y="609658"/>
            <a:ext cx="6741622" cy="523220"/>
          </a:xfrm>
          <a:prstGeom prst="rect">
            <a:avLst/>
          </a:prstGeom>
          <a:noFill/>
        </p:spPr>
        <p:txBody>
          <a:bodyPr wrap="square" rtlCol="0">
            <a:spAutoFit/>
          </a:bodyPr>
          <a:lstStyle/>
          <a:p>
            <a:r>
              <a:rPr lang="en-IN" sz="2800" dirty="0">
                <a:solidFill>
                  <a:schemeClr val="bg1"/>
                </a:solidFill>
              </a:rPr>
              <a:t>PROJECT ON ARTIFICIAL INTELLIGENCE</a:t>
            </a:r>
          </a:p>
        </p:txBody>
      </p:sp>
      <p:sp>
        <p:nvSpPr>
          <p:cNvPr id="7" name="TextBox 6">
            <a:extLst>
              <a:ext uri="{FF2B5EF4-FFF2-40B4-BE49-F238E27FC236}">
                <a16:creationId xmlns:a16="http://schemas.microsoft.com/office/drawing/2014/main" id="{91156BDE-1A57-AA19-C15C-E46950787442}"/>
              </a:ext>
            </a:extLst>
          </p:cNvPr>
          <p:cNvSpPr txBox="1"/>
          <p:nvPr/>
        </p:nvSpPr>
        <p:spPr>
          <a:xfrm>
            <a:off x="1345721" y="2837613"/>
            <a:ext cx="2876733" cy="1015663"/>
          </a:xfrm>
          <a:prstGeom prst="rect">
            <a:avLst/>
          </a:prstGeom>
          <a:noFill/>
        </p:spPr>
        <p:txBody>
          <a:bodyPr wrap="square" rtlCol="0">
            <a:spAutoFit/>
          </a:bodyPr>
          <a:lstStyle/>
          <a:p>
            <a:r>
              <a:rPr lang="en-IN" sz="6000" dirty="0">
                <a:solidFill>
                  <a:schemeClr val="bg1"/>
                </a:solidFill>
              </a:rPr>
              <a:t>WALL-E</a:t>
            </a:r>
          </a:p>
        </p:txBody>
      </p:sp>
      <p:sp>
        <p:nvSpPr>
          <p:cNvPr id="8" name="TextBox 7">
            <a:extLst>
              <a:ext uri="{FF2B5EF4-FFF2-40B4-BE49-F238E27FC236}">
                <a16:creationId xmlns:a16="http://schemas.microsoft.com/office/drawing/2014/main" id="{7E3CB334-1877-E501-AF36-0DFCCA4D2719}"/>
              </a:ext>
            </a:extLst>
          </p:cNvPr>
          <p:cNvSpPr txBox="1"/>
          <p:nvPr/>
        </p:nvSpPr>
        <p:spPr>
          <a:xfrm>
            <a:off x="9217098" y="5648177"/>
            <a:ext cx="2603533" cy="1477328"/>
          </a:xfrm>
          <a:prstGeom prst="rect">
            <a:avLst/>
          </a:prstGeom>
          <a:noFill/>
        </p:spPr>
        <p:txBody>
          <a:bodyPr wrap="none" rtlCol="0">
            <a:spAutoFit/>
          </a:bodyPr>
          <a:lstStyle/>
          <a:p>
            <a:r>
              <a:rPr lang="en-IN" dirty="0">
                <a:solidFill>
                  <a:schemeClr val="bg1"/>
                </a:solidFill>
              </a:rPr>
              <a:t>~ KOUSHIK JAIN  </a:t>
            </a:r>
          </a:p>
          <a:p>
            <a:r>
              <a:rPr lang="en-IN" dirty="0">
                <a:solidFill>
                  <a:schemeClr val="bg1"/>
                </a:solidFill>
              </a:rPr>
              <a:t>~ KIRAN DHANAWADE</a:t>
            </a:r>
          </a:p>
          <a:p>
            <a:r>
              <a:rPr lang="en-IN" dirty="0">
                <a:solidFill>
                  <a:schemeClr val="bg1"/>
                </a:solidFill>
              </a:rPr>
              <a:t>~ RUTIKA AMBURE</a:t>
            </a:r>
          </a:p>
          <a:p>
            <a:br>
              <a:rPr lang="en-IN" dirty="0">
                <a:solidFill>
                  <a:schemeClr val="bg1"/>
                </a:solidFill>
              </a:rPr>
            </a:br>
            <a:endParaRPr lang="en-IN" dirty="0">
              <a:solidFill>
                <a:schemeClr val="bg1"/>
              </a:solidFill>
            </a:endParaRPr>
          </a:p>
        </p:txBody>
      </p:sp>
    </p:spTree>
    <p:extLst>
      <p:ext uri="{BB962C8B-B14F-4D97-AF65-F5344CB8AC3E}">
        <p14:creationId xmlns:p14="http://schemas.microsoft.com/office/powerpoint/2010/main" val="402866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152FCC-1400-85C8-D025-4D971ED606F2}"/>
              </a:ext>
            </a:extLst>
          </p:cNvPr>
          <p:cNvSpPr>
            <a:spLocks noGrp="1"/>
          </p:cNvSpPr>
          <p:nvPr>
            <p:ph type="subTitle" idx="1"/>
          </p:nvPr>
        </p:nvSpPr>
        <p:spPr>
          <a:xfrm>
            <a:off x="515897" y="1324673"/>
            <a:ext cx="8450134" cy="3428482"/>
          </a:xfrm>
        </p:spPr>
        <p:txBody>
          <a:bodyPr>
            <a:normAutofit/>
          </a:bodyPr>
          <a:lstStyle/>
          <a:p>
            <a:pPr algn="just"/>
            <a:r>
              <a:rPr lang="en-US" dirty="0">
                <a:solidFill>
                  <a:schemeClr val="bg1"/>
                </a:solidFill>
              </a:rPr>
              <a:t>It's software that carries out everyday tasks via voice command. It's brings AI and machine learning together to recognize our voice and do what we ask it. Voice assistant software can be found on smart speakers, smartwatches, mobile phones, tablets and other devices.</a:t>
            </a:r>
          </a:p>
          <a:p>
            <a:pPr algn="just"/>
            <a:endParaRPr lang="en-US" dirty="0">
              <a:solidFill>
                <a:schemeClr val="bg1"/>
              </a:solidFill>
            </a:endParaRPr>
          </a:p>
          <a:p>
            <a:pPr algn="just"/>
            <a:r>
              <a:rPr lang="en-US" dirty="0">
                <a:solidFill>
                  <a:schemeClr val="bg1"/>
                </a:solidFill>
              </a:rPr>
              <a:t>WALL-E is the name of our voice assistance. It acts as a personal/virtual assistance making you day-to-day life easier. It is easy to use and most importantly user-friendly.  Anyone including disabled and non techsavy people can use WALL-E as long as hey can speak.</a:t>
            </a:r>
            <a:endParaRPr lang="en-IN" dirty="0">
              <a:solidFill>
                <a:schemeClr val="bg1"/>
              </a:solidFill>
            </a:endParaRPr>
          </a:p>
        </p:txBody>
      </p:sp>
      <p:sp>
        <p:nvSpPr>
          <p:cNvPr id="4" name="TextBox 3">
            <a:extLst>
              <a:ext uri="{FF2B5EF4-FFF2-40B4-BE49-F238E27FC236}">
                <a16:creationId xmlns:a16="http://schemas.microsoft.com/office/drawing/2014/main" id="{0761A2A1-75C4-460E-B52A-88187B27C97C}"/>
              </a:ext>
            </a:extLst>
          </p:cNvPr>
          <p:cNvSpPr txBox="1"/>
          <p:nvPr/>
        </p:nvSpPr>
        <p:spPr>
          <a:xfrm>
            <a:off x="4048163" y="300307"/>
            <a:ext cx="4095673" cy="707886"/>
          </a:xfrm>
          <a:prstGeom prst="rect">
            <a:avLst/>
          </a:prstGeom>
          <a:noFill/>
        </p:spPr>
        <p:txBody>
          <a:bodyPr wrap="none" rtlCol="0">
            <a:spAutoFit/>
          </a:bodyPr>
          <a:lstStyle/>
          <a:p>
            <a:r>
              <a:rPr lang="en-IN" sz="4000" dirty="0">
                <a:solidFill>
                  <a:schemeClr val="bg1"/>
                </a:solidFill>
              </a:rPr>
              <a:t>INTRODUCTION</a:t>
            </a:r>
          </a:p>
        </p:txBody>
      </p:sp>
      <p:pic>
        <p:nvPicPr>
          <p:cNvPr id="6" name="Picture 5">
            <a:extLst>
              <a:ext uri="{FF2B5EF4-FFF2-40B4-BE49-F238E27FC236}">
                <a16:creationId xmlns:a16="http://schemas.microsoft.com/office/drawing/2014/main" id="{B7A84771-D8E8-E679-44B4-DEF6AFDF06E5}"/>
              </a:ext>
            </a:extLst>
          </p:cNvPr>
          <p:cNvPicPr>
            <a:picLocks noChangeAspect="1"/>
          </p:cNvPicPr>
          <p:nvPr/>
        </p:nvPicPr>
        <p:blipFill>
          <a:blip r:embed="rId2"/>
          <a:stretch>
            <a:fillRect/>
          </a:stretch>
        </p:blipFill>
        <p:spPr>
          <a:xfrm>
            <a:off x="8440605" y="4753155"/>
            <a:ext cx="3313136" cy="1861982"/>
          </a:xfrm>
          <a:prstGeom prst="rect">
            <a:avLst/>
          </a:prstGeom>
        </p:spPr>
      </p:pic>
    </p:spTree>
    <p:extLst>
      <p:ext uri="{BB962C8B-B14F-4D97-AF65-F5344CB8AC3E}">
        <p14:creationId xmlns:p14="http://schemas.microsoft.com/office/powerpoint/2010/main" val="238219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4E8BA1-2495-3A40-21AD-6902A8848B09}"/>
              </a:ext>
            </a:extLst>
          </p:cNvPr>
          <p:cNvSpPr txBox="1"/>
          <p:nvPr/>
        </p:nvSpPr>
        <p:spPr>
          <a:xfrm>
            <a:off x="4404947" y="386862"/>
            <a:ext cx="2373923" cy="707886"/>
          </a:xfrm>
          <a:prstGeom prst="rect">
            <a:avLst/>
          </a:prstGeom>
          <a:noFill/>
        </p:spPr>
        <p:txBody>
          <a:bodyPr wrap="square" rtlCol="0">
            <a:spAutoFit/>
          </a:bodyPr>
          <a:lstStyle/>
          <a:p>
            <a:r>
              <a:rPr lang="en-IN" sz="4000" dirty="0"/>
              <a:t>BENEFITS</a:t>
            </a:r>
          </a:p>
        </p:txBody>
      </p:sp>
      <p:sp>
        <p:nvSpPr>
          <p:cNvPr id="3" name="TextBox 2">
            <a:extLst>
              <a:ext uri="{FF2B5EF4-FFF2-40B4-BE49-F238E27FC236}">
                <a16:creationId xmlns:a16="http://schemas.microsoft.com/office/drawing/2014/main" id="{9EB7018D-9506-F67A-6F94-A8987E4EBD4B}"/>
              </a:ext>
            </a:extLst>
          </p:cNvPr>
          <p:cNvSpPr txBox="1"/>
          <p:nvPr/>
        </p:nvSpPr>
        <p:spPr>
          <a:xfrm>
            <a:off x="2760453" y="2225615"/>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63ABAFAF-70C4-C22D-A913-BFDCD79ACEF5}"/>
              </a:ext>
            </a:extLst>
          </p:cNvPr>
          <p:cNvSpPr txBox="1"/>
          <p:nvPr/>
        </p:nvSpPr>
        <p:spPr>
          <a:xfrm>
            <a:off x="655611" y="1309257"/>
            <a:ext cx="10062213" cy="5355312"/>
          </a:xfrm>
          <a:prstGeom prst="rect">
            <a:avLst/>
          </a:prstGeom>
          <a:noFill/>
        </p:spPr>
        <p:txBody>
          <a:bodyPr wrap="square" rtlCol="0">
            <a:spAutoFit/>
          </a:bodyPr>
          <a:lstStyle/>
          <a:p>
            <a:pPr algn="just"/>
            <a:r>
              <a:rPr lang="en-US" b="1" dirty="0"/>
              <a:t>1)  They Can Speak Multiple Languages:</a:t>
            </a:r>
          </a:p>
          <a:p>
            <a:pPr lvl="1" algn="just"/>
            <a:r>
              <a:rPr lang="en-US" dirty="0"/>
              <a:t>You don’t have to worry about what language you’re speaking. Voice assistants understand a variety of languages and make communicating much easier for workers and make them much more productive than ever before.</a:t>
            </a:r>
          </a:p>
          <a:p>
            <a:pPr algn="just"/>
            <a:r>
              <a:rPr lang="en-US" b="1" dirty="0"/>
              <a:t>2)  They are Easy to Use with GPS Tracker Software:</a:t>
            </a:r>
          </a:p>
          <a:p>
            <a:pPr lvl="1" algn="just"/>
            <a:r>
              <a:rPr lang="en-US" dirty="0"/>
              <a:t>GPS tracking software is great for keeping employees accountable by knowing where they are at all times. These GPS time tracker programs work seamlessly with voice assistant tools, making it even easier to monitor your team members.</a:t>
            </a:r>
          </a:p>
          <a:p>
            <a:pPr algn="just"/>
            <a:r>
              <a:rPr lang="en-US" b="1" dirty="0"/>
              <a:t>3)  They Provide Instant Access to Information:</a:t>
            </a:r>
          </a:p>
          <a:p>
            <a:pPr lvl="1" algn="just"/>
            <a:r>
              <a:rPr lang="en-US" dirty="0"/>
              <a:t>By using a voice assistant, you can get access to information without having to search through your phone. This saves time and allows for more engagement with colleagues as opposed to being on your phone all day.</a:t>
            </a:r>
          </a:p>
          <a:p>
            <a:pPr algn="just"/>
            <a:r>
              <a:rPr lang="en-US" b="1" dirty="0"/>
              <a:t>4)  Easy to Manage Timesheet with Voice Assistant:</a:t>
            </a:r>
          </a:p>
          <a:p>
            <a:pPr lvl="1" algn="just"/>
            <a:r>
              <a:rPr lang="en-US" dirty="0"/>
              <a:t>We often hear that our customers love how easy their employees find their paperless time tracker to manage their timesheets with voice assistants and that they would never go back to the manual method again!</a:t>
            </a:r>
          </a:p>
          <a:p>
            <a:pPr algn="just"/>
            <a:r>
              <a:rPr lang="en-US" b="1" dirty="0"/>
              <a:t>5)  We can Use Them Anywhere, Anytime:</a:t>
            </a:r>
          </a:p>
          <a:p>
            <a:pPr lvl="1" algn="just"/>
            <a:r>
              <a:rPr lang="en-US" dirty="0"/>
              <a:t>People can use voice assistants as per their work needs anytime and anywhere. They don’t need to be at a desk or working with a computer to get help with things like emails, scheduling meetings, etc.</a:t>
            </a:r>
            <a:endParaRPr lang="en-IN" dirty="0"/>
          </a:p>
        </p:txBody>
      </p:sp>
    </p:spTree>
    <p:extLst>
      <p:ext uri="{BB962C8B-B14F-4D97-AF65-F5344CB8AC3E}">
        <p14:creationId xmlns:p14="http://schemas.microsoft.com/office/powerpoint/2010/main" val="214904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D21FF2-D9E2-A8A5-E07D-3C2A2533BC31}"/>
              </a:ext>
            </a:extLst>
          </p:cNvPr>
          <p:cNvSpPr txBox="1"/>
          <p:nvPr/>
        </p:nvSpPr>
        <p:spPr>
          <a:xfrm>
            <a:off x="4977442" y="1155940"/>
            <a:ext cx="184731" cy="369332"/>
          </a:xfrm>
          <a:prstGeom prst="rect">
            <a:avLst/>
          </a:prstGeom>
          <a:noFill/>
        </p:spPr>
        <p:txBody>
          <a:bodyPr wrap="none" rtlCol="0">
            <a:spAutoFit/>
          </a:bodyPr>
          <a:lstStyle/>
          <a:p>
            <a:endParaRPr lang="en-IN" dirty="0"/>
          </a:p>
        </p:txBody>
      </p:sp>
      <p:sp>
        <p:nvSpPr>
          <p:cNvPr id="3" name="TextBox 2">
            <a:extLst>
              <a:ext uri="{FF2B5EF4-FFF2-40B4-BE49-F238E27FC236}">
                <a16:creationId xmlns:a16="http://schemas.microsoft.com/office/drawing/2014/main" id="{12830CF8-B772-07ED-FA14-D76E987AD168}"/>
              </a:ext>
            </a:extLst>
          </p:cNvPr>
          <p:cNvSpPr txBox="1"/>
          <p:nvPr/>
        </p:nvSpPr>
        <p:spPr>
          <a:xfrm>
            <a:off x="4872780" y="262746"/>
            <a:ext cx="2446439" cy="707886"/>
          </a:xfrm>
          <a:prstGeom prst="rect">
            <a:avLst/>
          </a:prstGeom>
          <a:noFill/>
        </p:spPr>
        <p:txBody>
          <a:bodyPr wrap="none" rtlCol="0">
            <a:spAutoFit/>
          </a:bodyPr>
          <a:lstStyle/>
          <a:p>
            <a:r>
              <a:rPr lang="en-IN" sz="4000" dirty="0"/>
              <a:t>FEATURES</a:t>
            </a:r>
          </a:p>
        </p:txBody>
      </p:sp>
      <p:sp>
        <p:nvSpPr>
          <p:cNvPr id="4" name="TextBox 3">
            <a:extLst>
              <a:ext uri="{FF2B5EF4-FFF2-40B4-BE49-F238E27FC236}">
                <a16:creationId xmlns:a16="http://schemas.microsoft.com/office/drawing/2014/main" id="{BD292C44-6D15-5DFE-42C7-4D409D91AD28}"/>
              </a:ext>
            </a:extLst>
          </p:cNvPr>
          <p:cNvSpPr txBox="1"/>
          <p:nvPr/>
        </p:nvSpPr>
        <p:spPr>
          <a:xfrm>
            <a:off x="1216522" y="1630393"/>
            <a:ext cx="4879477" cy="4247317"/>
          </a:xfrm>
          <a:prstGeom prst="rect">
            <a:avLst/>
          </a:prstGeom>
          <a:noFill/>
        </p:spPr>
        <p:txBody>
          <a:bodyPr wrap="none" rtlCol="0">
            <a:spAutoFit/>
          </a:bodyPr>
          <a:lstStyle/>
          <a:p>
            <a:pPr marL="285750" indent="-285750" algn="just">
              <a:buFont typeface="Wingdings" panose="05000000000000000000" pitchFamily="2" charset="2"/>
              <a:buChar char="v"/>
            </a:pPr>
            <a:r>
              <a:rPr lang="en-IN" dirty="0"/>
              <a:t>Speech-to-Text and Text-to-Speech conversion.</a:t>
            </a:r>
          </a:p>
          <a:p>
            <a:pPr algn="just"/>
            <a:endParaRPr lang="en-IN" dirty="0"/>
          </a:p>
          <a:p>
            <a:pPr marL="285750" indent="-285750" algn="just">
              <a:buFont typeface="Wingdings" panose="05000000000000000000" pitchFamily="2" charset="2"/>
              <a:buChar char="v"/>
            </a:pPr>
            <a:r>
              <a:rPr lang="en-IN" dirty="0"/>
              <a:t>Search information about a certain topic.</a:t>
            </a:r>
          </a:p>
          <a:p>
            <a:pPr algn="just"/>
            <a:endParaRPr lang="en-IN" dirty="0"/>
          </a:p>
          <a:p>
            <a:pPr marL="285750" indent="-285750" algn="just">
              <a:buFont typeface="Wingdings" panose="05000000000000000000" pitchFamily="2" charset="2"/>
              <a:buChar char="v"/>
            </a:pPr>
            <a:r>
              <a:rPr lang="en-IN" dirty="0"/>
              <a:t>Play Music.</a:t>
            </a:r>
          </a:p>
          <a:p>
            <a:pPr algn="just"/>
            <a:endParaRPr lang="en-IN" dirty="0"/>
          </a:p>
          <a:p>
            <a:pPr marL="285750" indent="-285750" algn="just">
              <a:buFont typeface="Wingdings" panose="05000000000000000000" pitchFamily="2" charset="2"/>
              <a:buChar char="v"/>
            </a:pPr>
            <a:r>
              <a:rPr lang="en-IN" dirty="0"/>
              <a:t>Deliver a Joke.</a:t>
            </a:r>
          </a:p>
          <a:p>
            <a:pPr algn="just"/>
            <a:endParaRPr lang="en-IN" dirty="0"/>
          </a:p>
          <a:p>
            <a:pPr marL="285750" indent="-285750" algn="just">
              <a:buFont typeface="Wingdings" panose="05000000000000000000" pitchFamily="2" charset="2"/>
              <a:buChar char="v"/>
            </a:pPr>
            <a:r>
              <a:rPr lang="en-IN" dirty="0"/>
              <a:t>Send an Email.</a:t>
            </a:r>
          </a:p>
          <a:p>
            <a:pPr algn="just"/>
            <a:endParaRPr lang="en-IN" dirty="0"/>
          </a:p>
          <a:p>
            <a:pPr marL="285750" indent="-285750" algn="just">
              <a:buFont typeface="Wingdings" panose="05000000000000000000" pitchFamily="2" charset="2"/>
              <a:buChar char="v"/>
            </a:pPr>
            <a:r>
              <a:rPr lang="en-IN" dirty="0"/>
              <a:t>Find Places.</a:t>
            </a:r>
          </a:p>
          <a:p>
            <a:pPr algn="just"/>
            <a:endParaRPr lang="en-IN" dirty="0"/>
          </a:p>
          <a:p>
            <a:pPr marL="285750" indent="-285750" algn="just">
              <a:buFont typeface="Wingdings" panose="05000000000000000000" pitchFamily="2" charset="2"/>
              <a:buChar char="v"/>
            </a:pPr>
            <a:r>
              <a:rPr lang="en-IN" dirty="0"/>
              <a:t>Provide Weather Update.</a:t>
            </a:r>
          </a:p>
          <a:p>
            <a:pPr algn="just"/>
            <a:endParaRPr lang="en-IN" dirty="0"/>
          </a:p>
          <a:p>
            <a:pPr marL="285750" indent="-285750" algn="just">
              <a:buFont typeface="Wingdings" panose="05000000000000000000" pitchFamily="2" charset="2"/>
              <a:buChar char="v"/>
            </a:pPr>
            <a:r>
              <a:rPr lang="en-IN" dirty="0"/>
              <a:t>Acts as a Personal/Virtual Assistant</a:t>
            </a:r>
          </a:p>
        </p:txBody>
      </p:sp>
      <p:pic>
        <p:nvPicPr>
          <p:cNvPr id="5" name="Picture 4">
            <a:extLst>
              <a:ext uri="{FF2B5EF4-FFF2-40B4-BE49-F238E27FC236}">
                <a16:creationId xmlns:a16="http://schemas.microsoft.com/office/drawing/2014/main" id="{376D175A-190F-6974-5403-05E65F92D580}"/>
              </a:ext>
            </a:extLst>
          </p:cNvPr>
          <p:cNvPicPr>
            <a:picLocks noChangeAspect="1"/>
          </p:cNvPicPr>
          <p:nvPr/>
        </p:nvPicPr>
        <p:blipFill>
          <a:blip r:embed="rId2"/>
          <a:stretch>
            <a:fillRect/>
          </a:stretch>
        </p:blipFill>
        <p:spPr>
          <a:xfrm>
            <a:off x="7012975" y="3454878"/>
            <a:ext cx="4835389" cy="2976112"/>
          </a:xfrm>
          <a:prstGeom prst="rect">
            <a:avLst/>
          </a:prstGeom>
        </p:spPr>
      </p:pic>
    </p:spTree>
    <p:extLst>
      <p:ext uri="{BB962C8B-B14F-4D97-AF65-F5344CB8AC3E}">
        <p14:creationId xmlns:p14="http://schemas.microsoft.com/office/powerpoint/2010/main" val="398798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5B613E-9D30-EE2D-6AA2-1CE2D1EAD563}"/>
              </a:ext>
            </a:extLst>
          </p:cNvPr>
          <p:cNvSpPr txBox="1"/>
          <p:nvPr/>
        </p:nvSpPr>
        <p:spPr>
          <a:xfrm>
            <a:off x="5025514" y="276045"/>
            <a:ext cx="2140971" cy="707886"/>
          </a:xfrm>
          <a:prstGeom prst="rect">
            <a:avLst/>
          </a:prstGeom>
          <a:noFill/>
        </p:spPr>
        <p:txBody>
          <a:bodyPr wrap="none" rtlCol="0">
            <a:spAutoFit/>
          </a:bodyPr>
          <a:lstStyle/>
          <a:p>
            <a:r>
              <a:rPr lang="en-IN" sz="4000" dirty="0"/>
              <a:t>PHOTOS</a:t>
            </a:r>
          </a:p>
        </p:txBody>
      </p:sp>
      <p:pic>
        <p:nvPicPr>
          <p:cNvPr id="4" name="Picture 3">
            <a:extLst>
              <a:ext uri="{FF2B5EF4-FFF2-40B4-BE49-F238E27FC236}">
                <a16:creationId xmlns:a16="http://schemas.microsoft.com/office/drawing/2014/main" id="{8C6526CB-4A2C-A67C-5C44-E362E7118FEE}"/>
              </a:ext>
            </a:extLst>
          </p:cNvPr>
          <p:cNvPicPr>
            <a:picLocks noChangeAspect="1"/>
          </p:cNvPicPr>
          <p:nvPr/>
        </p:nvPicPr>
        <p:blipFill>
          <a:blip r:embed="rId2"/>
          <a:stretch>
            <a:fillRect/>
          </a:stretch>
        </p:blipFill>
        <p:spPr>
          <a:xfrm>
            <a:off x="8937268" y="5210355"/>
            <a:ext cx="2856133" cy="1466490"/>
          </a:xfrm>
          <a:prstGeom prst="rect">
            <a:avLst/>
          </a:prstGeom>
        </p:spPr>
      </p:pic>
      <p:pic>
        <p:nvPicPr>
          <p:cNvPr id="10" name="Picture 9">
            <a:extLst>
              <a:ext uri="{FF2B5EF4-FFF2-40B4-BE49-F238E27FC236}">
                <a16:creationId xmlns:a16="http://schemas.microsoft.com/office/drawing/2014/main" id="{DD7EA5AD-F347-35E2-5D4B-DF237357A47B}"/>
              </a:ext>
            </a:extLst>
          </p:cNvPr>
          <p:cNvPicPr>
            <a:picLocks noChangeAspect="1"/>
          </p:cNvPicPr>
          <p:nvPr/>
        </p:nvPicPr>
        <p:blipFill>
          <a:blip r:embed="rId3"/>
          <a:stretch>
            <a:fillRect/>
          </a:stretch>
        </p:blipFill>
        <p:spPr>
          <a:xfrm>
            <a:off x="363886" y="1441628"/>
            <a:ext cx="3036290" cy="1356842"/>
          </a:xfrm>
          <a:prstGeom prst="rect">
            <a:avLst/>
          </a:prstGeom>
        </p:spPr>
      </p:pic>
      <p:pic>
        <p:nvPicPr>
          <p:cNvPr id="14" name="Picture 13">
            <a:extLst>
              <a:ext uri="{FF2B5EF4-FFF2-40B4-BE49-F238E27FC236}">
                <a16:creationId xmlns:a16="http://schemas.microsoft.com/office/drawing/2014/main" id="{9F3EE3DE-39A1-560D-527D-AAB5D289E634}"/>
              </a:ext>
            </a:extLst>
          </p:cNvPr>
          <p:cNvPicPr>
            <a:picLocks noChangeAspect="1"/>
          </p:cNvPicPr>
          <p:nvPr/>
        </p:nvPicPr>
        <p:blipFill>
          <a:blip r:embed="rId4"/>
          <a:stretch>
            <a:fillRect/>
          </a:stretch>
        </p:blipFill>
        <p:spPr>
          <a:xfrm>
            <a:off x="8375962" y="1086226"/>
            <a:ext cx="3452152" cy="1527578"/>
          </a:xfrm>
          <a:prstGeom prst="rect">
            <a:avLst/>
          </a:prstGeom>
        </p:spPr>
      </p:pic>
      <p:sp>
        <p:nvSpPr>
          <p:cNvPr id="15" name="TextBox 14">
            <a:extLst>
              <a:ext uri="{FF2B5EF4-FFF2-40B4-BE49-F238E27FC236}">
                <a16:creationId xmlns:a16="http://schemas.microsoft.com/office/drawing/2014/main" id="{A1CA21F8-6C65-66D9-02A7-786840A9DE6A}"/>
              </a:ext>
            </a:extLst>
          </p:cNvPr>
          <p:cNvSpPr txBox="1"/>
          <p:nvPr/>
        </p:nvSpPr>
        <p:spPr>
          <a:xfrm>
            <a:off x="7120490" y="1247750"/>
            <a:ext cx="1255472" cy="369332"/>
          </a:xfrm>
          <a:prstGeom prst="rect">
            <a:avLst/>
          </a:prstGeom>
          <a:noFill/>
        </p:spPr>
        <p:txBody>
          <a:bodyPr wrap="none" rtlCol="0">
            <a:spAutoFit/>
          </a:bodyPr>
          <a:lstStyle/>
          <a:p>
            <a:r>
              <a:rPr lang="en-IN" dirty="0"/>
              <a:t>Home Page</a:t>
            </a:r>
          </a:p>
        </p:txBody>
      </p:sp>
      <p:sp>
        <p:nvSpPr>
          <p:cNvPr id="16" name="TextBox 15">
            <a:extLst>
              <a:ext uri="{FF2B5EF4-FFF2-40B4-BE49-F238E27FC236}">
                <a16:creationId xmlns:a16="http://schemas.microsoft.com/office/drawing/2014/main" id="{34E5A807-4AD0-5371-63F1-FF9C1EE62F15}"/>
              </a:ext>
            </a:extLst>
          </p:cNvPr>
          <p:cNvSpPr txBox="1"/>
          <p:nvPr/>
        </p:nvSpPr>
        <p:spPr>
          <a:xfrm>
            <a:off x="3380260" y="1617082"/>
            <a:ext cx="1745991" cy="369332"/>
          </a:xfrm>
          <a:prstGeom prst="rect">
            <a:avLst/>
          </a:prstGeom>
          <a:noFill/>
        </p:spPr>
        <p:txBody>
          <a:bodyPr wrap="none" rtlCol="0">
            <a:spAutoFit/>
          </a:bodyPr>
          <a:lstStyle/>
          <a:p>
            <a:r>
              <a:rPr lang="en-IN" dirty="0"/>
              <a:t>Contact Us Page</a:t>
            </a:r>
          </a:p>
        </p:txBody>
      </p:sp>
      <p:sp>
        <p:nvSpPr>
          <p:cNvPr id="17" name="TextBox 16">
            <a:extLst>
              <a:ext uri="{FF2B5EF4-FFF2-40B4-BE49-F238E27FC236}">
                <a16:creationId xmlns:a16="http://schemas.microsoft.com/office/drawing/2014/main" id="{39F1F48E-43C8-4685-D5FD-B3364E4EE23A}"/>
              </a:ext>
            </a:extLst>
          </p:cNvPr>
          <p:cNvSpPr txBox="1"/>
          <p:nvPr/>
        </p:nvSpPr>
        <p:spPr>
          <a:xfrm>
            <a:off x="7120490" y="5228310"/>
            <a:ext cx="1849994" cy="369332"/>
          </a:xfrm>
          <a:prstGeom prst="rect">
            <a:avLst/>
          </a:prstGeom>
          <a:noFill/>
        </p:spPr>
        <p:txBody>
          <a:bodyPr wrap="none" rtlCol="0">
            <a:spAutoFit/>
          </a:bodyPr>
          <a:lstStyle/>
          <a:p>
            <a:r>
              <a:rPr lang="en-IN" dirty="0"/>
              <a:t>Services Info page</a:t>
            </a:r>
          </a:p>
        </p:txBody>
      </p:sp>
      <p:pic>
        <p:nvPicPr>
          <p:cNvPr id="19" name="Picture 18">
            <a:extLst>
              <a:ext uri="{FF2B5EF4-FFF2-40B4-BE49-F238E27FC236}">
                <a16:creationId xmlns:a16="http://schemas.microsoft.com/office/drawing/2014/main" id="{B8DFF46F-9629-E203-8F37-1197CDDCE038}"/>
              </a:ext>
            </a:extLst>
          </p:cNvPr>
          <p:cNvPicPr>
            <a:picLocks noChangeAspect="1"/>
          </p:cNvPicPr>
          <p:nvPr/>
        </p:nvPicPr>
        <p:blipFill>
          <a:blip r:embed="rId5"/>
          <a:stretch>
            <a:fillRect/>
          </a:stretch>
        </p:blipFill>
        <p:spPr>
          <a:xfrm>
            <a:off x="332744" y="4433977"/>
            <a:ext cx="4345999" cy="1895942"/>
          </a:xfrm>
          <a:prstGeom prst="rect">
            <a:avLst/>
          </a:prstGeom>
        </p:spPr>
      </p:pic>
      <p:pic>
        <p:nvPicPr>
          <p:cNvPr id="21" name="Picture 20">
            <a:extLst>
              <a:ext uri="{FF2B5EF4-FFF2-40B4-BE49-F238E27FC236}">
                <a16:creationId xmlns:a16="http://schemas.microsoft.com/office/drawing/2014/main" id="{0BD32E89-E301-16D3-5EF1-8A765D8EA1AC}"/>
              </a:ext>
            </a:extLst>
          </p:cNvPr>
          <p:cNvPicPr>
            <a:picLocks noChangeAspect="1"/>
          </p:cNvPicPr>
          <p:nvPr/>
        </p:nvPicPr>
        <p:blipFill>
          <a:blip r:embed="rId6"/>
          <a:stretch>
            <a:fillRect/>
          </a:stretch>
        </p:blipFill>
        <p:spPr>
          <a:xfrm>
            <a:off x="5928918" y="2929594"/>
            <a:ext cx="4173120" cy="1870080"/>
          </a:xfrm>
          <a:prstGeom prst="rect">
            <a:avLst/>
          </a:prstGeom>
        </p:spPr>
      </p:pic>
      <p:sp>
        <p:nvSpPr>
          <p:cNvPr id="22" name="TextBox 21">
            <a:extLst>
              <a:ext uri="{FF2B5EF4-FFF2-40B4-BE49-F238E27FC236}">
                <a16:creationId xmlns:a16="http://schemas.microsoft.com/office/drawing/2014/main" id="{7229B105-9453-5945-7EAB-7EF408914D6F}"/>
              </a:ext>
            </a:extLst>
          </p:cNvPr>
          <p:cNvSpPr txBox="1"/>
          <p:nvPr/>
        </p:nvSpPr>
        <p:spPr>
          <a:xfrm>
            <a:off x="4127672" y="3025529"/>
            <a:ext cx="1795684" cy="369332"/>
          </a:xfrm>
          <a:prstGeom prst="rect">
            <a:avLst/>
          </a:prstGeom>
          <a:noFill/>
        </p:spPr>
        <p:txBody>
          <a:bodyPr wrap="none" rtlCol="0">
            <a:spAutoFit/>
          </a:bodyPr>
          <a:lstStyle/>
          <a:p>
            <a:r>
              <a:rPr lang="en-IN" dirty="0"/>
              <a:t>Registration Page</a:t>
            </a:r>
          </a:p>
        </p:txBody>
      </p:sp>
      <p:sp>
        <p:nvSpPr>
          <p:cNvPr id="23" name="TextBox 22">
            <a:extLst>
              <a:ext uri="{FF2B5EF4-FFF2-40B4-BE49-F238E27FC236}">
                <a16:creationId xmlns:a16="http://schemas.microsoft.com/office/drawing/2014/main" id="{2EF97EC7-DE5A-9694-AC27-599CDAF21718}"/>
              </a:ext>
            </a:extLst>
          </p:cNvPr>
          <p:cNvSpPr txBox="1"/>
          <p:nvPr/>
        </p:nvSpPr>
        <p:spPr>
          <a:xfrm>
            <a:off x="4678743" y="5251793"/>
            <a:ext cx="1175322" cy="369332"/>
          </a:xfrm>
          <a:prstGeom prst="rect">
            <a:avLst/>
          </a:prstGeom>
          <a:noFill/>
        </p:spPr>
        <p:txBody>
          <a:bodyPr wrap="none" rtlCol="0">
            <a:spAutoFit/>
          </a:bodyPr>
          <a:lstStyle/>
          <a:p>
            <a:r>
              <a:rPr lang="en-IN" dirty="0"/>
              <a:t>Login page</a:t>
            </a:r>
          </a:p>
        </p:txBody>
      </p:sp>
    </p:spTree>
    <p:extLst>
      <p:ext uri="{BB962C8B-B14F-4D97-AF65-F5344CB8AC3E}">
        <p14:creationId xmlns:p14="http://schemas.microsoft.com/office/powerpoint/2010/main" val="115355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4ED84-468A-1802-E1BE-1C382E458529}"/>
              </a:ext>
            </a:extLst>
          </p:cNvPr>
          <p:cNvSpPr txBox="1"/>
          <p:nvPr/>
        </p:nvSpPr>
        <p:spPr>
          <a:xfrm>
            <a:off x="5081940" y="508959"/>
            <a:ext cx="2028119" cy="707886"/>
          </a:xfrm>
          <a:prstGeom prst="rect">
            <a:avLst/>
          </a:prstGeom>
          <a:noFill/>
        </p:spPr>
        <p:txBody>
          <a:bodyPr wrap="none" rtlCol="0">
            <a:spAutoFit/>
          </a:bodyPr>
          <a:lstStyle/>
          <a:p>
            <a:r>
              <a:rPr lang="en-IN" sz="4000" dirty="0"/>
              <a:t>FUTURE</a:t>
            </a:r>
          </a:p>
        </p:txBody>
      </p:sp>
      <p:sp>
        <p:nvSpPr>
          <p:cNvPr id="2" name="TextBox 1">
            <a:extLst>
              <a:ext uri="{FF2B5EF4-FFF2-40B4-BE49-F238E27FC236}">
                <a16:creationId xmlns:a16="http://schemas.microsoft.com/office/drawing/2014/main" id="{0B3CBACE-4DA7-F794-99E4-13E35B4973ED}"/>
              </a:ext>
            </a:extLst>
          </p:cNvPr>
          <p:cNvSpPr txBox="1"/>
          <p:nvPr/>
        </p:nvSpPr>
        <p:spPr>
          <a:xfrm>
            <a:off x="619484" y="1514237"/>
            <a:ext cx="4962166" cy="369332"/>
          </a:xfrm>
          <a:prstGeom prst="rect">
            <a:avLst/>
          </a:prstGeom>
          <a:noFill/>
        </p:spPr>
        <p:txBody>
          <a:bodyPr wrap="square" rtlCol="0">
            <a:spAutoFit/>
          </a:bodyPr>
          <a:lstStyle/>
          <a:p>
            <a:r>
              <a:rPr lang="en-US" b="1" i="0" dirty="0">
                <a:solidFill>
                  <a:srgbClr val="1A1818"/>
                </a:solidFill>
                <a:effectLst/>
                <a:latin typeface="Manrope"/>
              </a:rPr>
              <a:t>Five key predictions in voice assistants and AI tech</a:t>
            </a:r>
            <a:endParaRPr lang="en-IN" dirty="0"/>
          </a:p>
        </p:txBody>
      </p:sp>
      <p:sp>
        <p:nvSpPr>
          <p:cNvPr id="10" name="TextBox 9">
            <a:extLst>
              <a:ext uri="{FF2B5EF4-FFF2-40B4-BE49-F238E27FC236}">
                <a16:creationId xmlns:a16="http://schemas.microsoft.com/office/drawing/2014/main" id="{562E1D1B-571A-EA5C-44DC-025504CEBCCC}"/>
              </a:ext>
            </a:extLst>
          </p:cNvPr>
          <p:cNvSpPr txBox="1"/>
          <p:nvPr/>
        </p:nvSpPr>
        <p:spPr>
          <a:xfrm>
            <a:off x="219434" y="2238911"/>
            <a:ext cx="11410950" cy="1477328"/>
          </a:xfrm>
          <a:prstGeom prst="rect">
            <a:avLst/>
          </a:prstGeom>
          <a:noFill/>
        </p:spPr>
        <p:txBody>
          <a:bodyPr wrap="square" rtlCol="0">
            <a:spAutoFit/>
          </a:bodyPr>
          <a:lstStyle/>
          <a:p>
            <a:pPr marL="342900" indent="-342900" algn="just">
              <a:buAutoNum type="arabicPeriod"/>
            </a:pPr>
            <a:r>
              <a:rPr lang="en-US" b="1" i="0" dirty="0">
                <a:solidFill>
                  <a:srgbClr val="1A1818"/>
                </a:solidFill>
                <a:effectLst/>
                <a:latin typeface="Manrope"/>
              </a:rPr>
              <a:t>Streamlined conversations:</a:t>
            </a:r>
          </a:p>
          <a:p>
            <a:pPr lvl="1" algn="just"/>
            <a:r>
              <a:rPr lang="en-US" b="0" i="0" dirty="0">
                <a:solidFill>
                  <a:srgbClr val="1A1818"/>
                </a:solidFill>
                <a:effectLst/>
                <a:latin typeface="Manrope"/>
              </a:rPr>
              <a:t>Google and Amazon recently announced that their voice assistants will stop requiring the user to say ‘wake’ words such as ‘Alexa’ or ‘Google’ to start a conversation. This new facility is making interacting with these assistants more natural for users—not to mention much more convenient. Such devices are also expected to get better at understanding contextual factors that make conversations more efficient.</a:t>
            </a:r>
            <a:endParaRPr lang="en-IN" dirty="0"/>
          </a:p>
        </p:txBody>
      </p:sp>
      <p:sp>
        <p:nvSpPr>
          <p:cNvPr id="12" name="TextBox 11">
            <a:extLst>
              <a:ext uri="{FF2B5EF4-FFF2-40B4-BE49-F238E27FC236}">
                <a16:creationId xmlns:a16="http://schemas.microsoft.com/office/drawing/2014/main" id="{ECDA2589-E29B-B8F7-51E6-CD09A0D1101D}"/>
              </a:ext>
            </a:extLst>
          </p:cNvPr>
          <p:cNvSpPr txBox="1"/>
          <p:nvPr/>
        </p:nvSpPr>
        <p:spPr>
          <a:xfrm>
            <a:off x="219433" y="4083223"/>
            <a:ext cx="11410951" cy="2308324"/>
          </a:xfrm>
          <a:prstGeom prst="rect">
            <a:avLst/>
          </a:prstGeom>
          <a:noFill/>
        </p:spPr>
        <p:txBody>
          <a:bodyPr wrap="square" rtlCol="0">
            <a:spAutoFit/>
          </a:bodyPr>
          <a:lstStyle/>
          <a:p>
            <a:pPr algn="just"/>
            <a:r>
              <a:rPr lang="en-US" b="1" i="0" dirty="0">
                <a:solidFill>
                  <a:srgbClr val="1A1818"/>
                </a:solidFill>
                <a:effectLst/>
                <a:latin typeface="Manrope"/>
              </a:rPr>
              <a:t>2. Change in search behaviors</a:t>
            </a:r>
            <a:r>
              <a:rPr lang="en-US" dirty="0">
                <a:solidFill>
                  <a:srgbClr val="1A1818"/>
                </a:solidFill>
                <a:latin typeface="Manrope"/>
              </a:rPr>
              <a:t>:</a:t>
            </a:r>
          </a:p>
          <a:p>
            <a:pPr lvl="1" algn="just"/>
            <a:r>
              <a:rPr lang="en-US" b="0" i="0" dirty="0">
                <a:solidFill>
                  <a:srgbClr val="1A1818"/>
                </a:solidFill>
                <a:effectLst/>
                <a:latin typeface="Manrope"/>
              </a:rPr>
              <a:t>The market value of Voice-based shopping will reach 40 billion by 2022, according to industry projections.</a:t>
            </a:r>
            <a:br>
              <a:rPr lang="en-US" dirty="0"/>
            </a:br>
            <a:r>
              <a:rPr lang="en-US" b="0" i="0" dirty="0">
                <a:solidFill>
                  <a:srgbClr val="1A1818"/>
                </a:solidFill>
                <a:effectLst/>
                <a:latin typeface="Manrope"/>
              </a:rPr>
              <a:t>· Consumer spending via voice assistants is also projected to reach 18% by the year 2022.</a:t>
            </a:r>
            <a:br>
              <a:rPr lang="en-US" dirty="0"/>
            </a:br>
            <a:r>
              <a:rPr lang="en-US" b="0" i="0" dirty="0">
                <a:solidFill>
                  <a:srgbClr val="1A1818"/>
                </a:solidFill>
                <a:effectLst/>
                <a:latin typeface="Manrope"/>
              </a:rPr>
              <a:t>· Not surprisingly by 2022, voice-based ad revenues are expected to reach $19 billion.</a:t>
            </a:r>
            <a:br>
              <a:rPr lang="en-US" dirty="0"/>
            </a:br>
            <a:r>
              <a:rPr lang="en-US" b="0" i="0" dirty="0">
                <a:solidFill>
                  <a:srgbClr val="1A1818"/>
                </a:solidFill>
                <a:effectLst/>
                <a:latin typeface="Manrope"/>
              </a:rPr>
              <a:t>The statistics show an unprecedented increase in voice searches on mobile devices. The primary way to gain visibility for most brands will still be organic search, but Amazon and Google will likely update their paid messaging platforms to cater to marketers, too. more natural for users—not to mention much more convenient. Such devices are also expected to get better at understanding contextual factors that make conversations more efficient.</a:t>
            </a:r>
            <a:endParaRPr lang="en-IN" dirty="0"/>
          </a:p>
        </p:txBody>
      </p:sp>
      <p:pic>
        <p:nvPicPr>
          <p:cNvPr id="16" name="Picture 15">
            <a:extLst>
              <a:ext uri="{FF2B5EF4-FFF2-40B4-BE49-F238E27FC236}">
                <a16:creationId xmlns:a16="http://schemas.microsoft.com/office/drawing/2014/main" id="{1D78F600-444C-C6F1-54F4-BBD1C914BBE0}"/>
              </a:ext>
            </a:extLst>
          </p:cNvPr>
          <p:cNvPicPr>
            <a:picLocks noChangeAspect="1"/>
          </p:cNvPicPr>
          <p:nvPr/>
        </p:nvPicPr>
        <p:blipFill>
          <a:blip r:embed="rId2"/>
          <a:stretch>
            <a:fillRect/>
          </a:stretch>
        </p:blipFill>
        <p:spPr>
          <a:xfrm>
            <a:off x="8439509" y="726800"/>
            <a:ext cx="3190875" cy="1428750"/>
          </a:xfrm>
          <a:prstGeom prst="rect">
            <a:avLst/>
          </a:prstGeom>
        </p:spPr>
      </p:pic>
    </p:spTree>
    <p:extLst>
      <p:ext uri="{BB962C8B-B14F-4D97-AF65-F5344CB8AC3E}">
        <p14:creationId xmlns:p14="http://schemas.microsoft.com/office/powerpoint/2010/main" val="193276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5FD828-D1D7-A51D-D18B-9795B9D653EB}"/>
              </a:ext>
            </a:extLst>
          </p:cNvPr>
          <p:cNvSpPr txBox="1"/>
          <p:nvPr/>
        </p:nvSpPr>
        <p:spPr>
          <a:xfrm>
            <a:off x="295275" y="771525"/>
            <a:ext cx="11734799" cy="1477328"/>
          </a:xfrm>
          <a:prstGeom prst="rect">
            <a:avLst/>
          </a:prstGeom>
          <a:noFill/>
        </p:spPr>
        <p:txBody>
          <a:bodyPr wrap="square" rtlCol="0">
            <a:spAutoFit/>
          </a:bodyPr>
          <a:lstStyle/>
          <a:p>
            <a:pPr algn="just"/>
            <a:r>
              <a:rPr lang="en-US" b="1" i="0" dirty="0">
                <a:solidFill>
                  <a:srgbClr val="1A1818"/>
                </a:solidFill>
                <a:effectLst/>
                <a:latin typeface="Manrope"/>
              </a:rPr>
              <a:t>3. Personalized experiences:</a:t>
            </a:r>
          </a:p>
          <a:p>
            <a:pPr lvl="1" algn="just"/>
            <a:r>
              <a:rPr lang="en-US" b="0" i="0" dirty="0">
                <a:solidFill>
                  <a:srgbClr val="1A1818"/>
                </a:solidFill>
                <a:effectLst/>
                <a:latin typeface="Manrope"/>
              </a:rPr>
              <a:t>Digital assistants and voice-enabled devices such as Amazon’s Alexa and Google Home to let customers engage through speech—the most natural form of communication. Perhaps this is why voice-enabled devices saw 39% increase year-over-year in online sales. Pretty soon, voice assistants will start providing even more personalized experiences as they become better at distinguishing different voices and tailoring results according to each individual user’s information.</a:t>
            </a:r>
            <a:endParaRPr lang="en-IN" dirty="0"/>
          </a:p>
        </p:txBody>
      </p:sp>
      <p:sp>
        <p:nvSpPr>
          <p:cNvPr id="4" name="TextBox 3">
            <a:extLst>
              <a:ext uri="{FF2B5EF4-FFF2-40B4-BE49-F238E27FC236}">
                <a16:creationId xmlns:a16="http://schemas.microsoft.com/office/drawing/2014/main" id="{DEEDFF1A-5856-E8C0-FE56-61E79ABEA21C}"/>
              </a:ext>
            </a:extLst>
          </p:cNvPr>
          <p:cNvSpPr txBox="1"/>
          <p:nvPr/>
        </p:nvSpPr>
        <p:spPr>
          <a:xfrm>
            <a:off x="295275" y="2867412"/>
            <a:ext cx="11734798" cy="1200329"/>
          </a:xfrm>
          <a:prstGeom prst="rect">
            <a:avLst/>
          </a:prstGeom>
          <a:noFill/>
        </p:spPr>
        <p:txBody>
          <a:bodyPr wrap="square" rtlCol="0">
            <a:spAutoFit/>
          </a:bodyPr>
          <a:lstStyle/>
          <a:p>
            <a:pPr algn="just"/>
            <a:r>
              <a:rPr lang="en-US" b="1" i="0" dirty="0">
                <a:solidFill>
                  <a:srgbClr val="1A1818"/>
                </a:solidFill>
                <a:effectLst/>
                <a:latin typeface="Manrope"/>
              </a:rPr>
              <a:t>4. Compatibility and integration:</a:t>
            </a:r>
          </a:p>
          <a:p>
            <a:pPr lvl="1" algn="just"/>
            <a:r>
              <a:rPr lang="en-US" b="0" i="0" dirty="0">
                <a:solidFill>
                  <a:srgbClr val="1A1818"/>
                </a:solidFill>
                <a:effectLst/>
                <a:latin typeface="Manrope"/>
              </a:rPr>
              <a:t>A wide range of products will likely integrate voice assistants in the near future. Samsung has already started this with its release of its Family Hub refrigerator. Google also recently rolled out a new product called Google Assistant Connect, which allows manufacturers to build custom devices integrated with this technology.</a:t>
            </a:r>
            <a:endParaRPr lang="en-IN" dirty="0"/>
          </a:p>
        </p:txBody>
      </p:sp>
      <p:sp>
        <p:nvSpPr>
          <p:cNvPr id="5" name="TextBox 4">
            <a:extLst>
              <a:ext uri="{FF2B5EF4-FFF2-40B4-BE49-F238E27FC236}">
                <a16:creationId xmlns:a16="http://schemas.microsoft.com/office/drawing/2014/main" id="{A2ED83F9-5C25-ECC9-0EFA-1EF8D06CA00C}"/>
              </a:ext>
            </a:extLst>
          </p:cNvPr>
          <p:cNvSpPr txBox="1"/>
          <p:nvPr/>
        </p:nvSpPr>
        <p:spPr>
          <a:xfrm>
            <a:off x="295275" y="4686300"/>
            <a:ext cx="11734798" cy="1477328"/>
          </a:xfrm>
          <a:prstGeom prst="rect">
            <a:avLst/>
          </a:prstGeom>
          <a:noFill/>
        </p:spPr>
        <p:txBody>
          <a:bodyPr wrap="square" rtlCol="0">
            <a:spAutoFit/>
          </a:bodyPr>
          <a:lstStyle/>
          <a:p>
            <a:pPr algn="just"/>
            <a:r>
              <a:rPr lang="en-US" b="1" i="0" dirty="0">
                <a:solidFill>
                  <a:srgbClr val="1A1818"/>
                </a:solidFill>
                <a:effectLst/>
                <a:latin typeface="Manrope"/>
              </a:rPr>
              <a:t>5. Focus on security:</a:t>
            </a:r>
          </a:p>
          <a:p>
            <a:pPr lvl="1" algn="just"/>
            <a:r>
              <a:rPr lang="en-US" b="0" i="0" dirty="0">
                <a:solidFill>
                  <a:srgbClr val="1A1818"/>
                </a:solidFill>
                <a:effectLst/>
                <a:latin typeface="Manrope"/>
              </a:rPr>
              <a:t>Some 41% of voice device users claim that they are concerned about confidentiality while using their devices. This is why Amazon and Google introduced a number of security measures (including speaker ID and verification) to their voice assistant technologies. New solutions are also in the pipeline to make it </a:t>
            </a:r>
            <a:r>
              <a:rPr lang="en-US" b="0" i="0" dirty="0">
                <a:effectLst/>
                <a:latin typeface="Manrope"/>
              </a:rPr>
              <a:t>more secure </a:t>
            </a:r>
            <a:r>
              <a:rPr lang="en-US" b="0" i="0" dirty="0">
                <a:solidFill>
                  <a:srgbClr val="1A1818"/>
                </a:solidFill>
                <a:effectLst/>
                <a:latin typeface="Manrope"/>
              </a:rPr>
              <a:t>for customers to buy things using voice.</a:t>
            </a:r>
            <a:endParaRPr lang="en-IN" dirty="0"/>
          </a:p>
        </p:txBody>
      </p:sp>
    </p:spTree>
    <p:extLst>
      <p:ext uri="{BB962C8B-B14F-4D97-AF65-F5344CB8AC3E}">
        <p14:creationId xmlns:p14="http://schemas.microsoft.com/office/powerpoint/2010/main" val="374109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DF9ACE-2ABC-2DB2-52C9-23D812F62C74}"/>
              </a:ext>
            </a:extLst>
          </p:cNvPr>
          <p:cNvSpPr txBox="1"/>
          <p:nvPr/>
        </p:nvSpPr>
        <p:spPr>
          <a:xfrm>
            <a:off x="3725158" y="419100"/>
            <a:ext cx="4741683" cy="707886"/>
          </a:xfrm>
          <a:prstGeom prst="rect">
            <a:avLst/>
          </a:prstGeom>
          <a:noFill/>
        </p:spPr>
        <p:txBody>
          <a:bodyPr wrap="none" rtlCol="0">
            <a:spAutoFit/>
          </a:bodyPr>
          <a:lstStyle/>
          <a:p>
            <a:r>
              <a:rPr lang="en-IN" sz="4000" dirty="0"/>
              <a:t>SIMILAR PRODUCTS</a:t>
            </a:r>
          </a:p>
        </p:txBody>
      </p:sp>
      <p:pic>
        <p:nvPicPr>
          <p:cNvPr id="3" name="Picture 2">
            <a:extLst>
              <a:ext uri="{FF2B5EF4-FFF2-40B4-BE49-F238E27FC236}">
                <a16:creationId xmlns:a16="http://schemas.microsoft.com/office/drawing/2014/main" id="{412875DA-91F2-22BD-E92B-CB6762B6B091}"/>
              </a:ext>
            </a:extLst>
          </p:cNvPr>
          <p:cNvPicPr>
            <a:picLocks noChangeAspect="1"/>
          </p:cNvPicPr>
          <p:nvPr/>
        </p:nvPicPr>
        <p:blipFill>
          <a:blip r:embed="rId2"/>
          <a:stretch>
            <a:fillRect/>
          </a:stretch>
        </p:blipFill>
        <p:spPr>
          <a:xfrm>
            <a:off x="1630882" y="1241567"/>
            <a:ext cx="1526620" cy="1526620"/>
          </a:xfrm>
          <a:prstGeom prst="rect">
            <a:avLst/>
          </a:prstGeom>
        </p:spPr>
      </p:pic>
      <p:sp>
        <p:nvSpPr>
          <p:cNvPr id="4" name="TextBox 3">
            <a:extLst>
              <a:ext uri="{FF2B5EF4-FFF2-40B4-BE49-F238E27FC236}">
                <a16:creationId xmlns:a16="http://schemas.microsoft.com/office/drawing/2014/main" id="{99B5F097-D20F-2291-BC5A-E159F5B7D12B}"/>
              </a:ext>
            </a:extLst>
          </p:cNvPr>
          <p:cNvSpPr txBox="1"/>
          <p:nvPr/>
        </p:nvSpPr>
        <p:spPr>
          <a:xfrm>
            <a:off x="1520715" y="2893782"/>
            <a:ext cx="1746953" cy="369332"/>
          </a:xfrm>
          <a:prstGeom prst="rect">
            <a:avLst/>
          </a:prstGeom>
          <a:noFill/>
        </p:spPr>
        <p:txBody>
          <a:bodyPr wrap="none" rtlCol="0">
            <a:spAutoFit/>
          </a:bodyPr>
          <a:lstStyle/>
          <a:p>
            <a:r>
              <a:rPr lang="en-IN" dirty="0"/>
              <a:t>Google Assistant</a:t>
            </a:r>
          </a:p>
        </p:txBody>
      </p:sp>
      <p:pic>
        <p:nvPicPr>
          <p:cNvPr id="5" name="Picture 4">
            <a:extLst>
              <a:ext uri="{FF2B5EF4-FFF2-40B4-BE49-F238E27FC236}">
                <a16:creationId xmlns:a16="http://schemas.microsoft.com/office/drawing/2014/main" id="{CCE9728D-8C07-8E54-BAB8-3371DCED77F9}"/>
              </a:ext>
            </a:extLst>
          </p:cNvPr>
          <p:cNvPicPr>
            <a:picLocks noChangeAspect="1"/>
          </p:cNvPicPr>
          <p:nvPr/>
        </p:nvPicPr>
        <p:blipFill>
          <a:blip r:embed="rId3"/>
          <a:stretch>
            <a:fillRect/>
          </a:stretch>
        </p:blipFill>
        <p:spPr>
          <a:xfrm>
            <a:off x="8330847" y="1509234"/>
            <a:ext cx="1681603" cy="1426607"/>
          </a:xfrm>
          <a:prstGeom prst="rect">
            <a:avLst/>
          </a:prstGeom>
        </p:spPr>
      </p:pic>
      <p:sp>
        <p:nvSpPr>
          <p:cNvPr id="6" name="TextBox 5">
            <a:extLst>
              <a:ext uri="{FF2B5EF4-FFF2-40B4-BE49-F238E27FC236}">
                <a16:creationId xmlns:a16="http://schemas.microsoft.com/office/drawing/2014/main" id="{6A66B2AD-69DA-314A-D4FA-13B5E0B41871}"/>
              </a:ext>
            </a:extLst>
          </p:cNvPr>
          <p:cNvSpPr txBox="1"/>
          <p:nvPr/>
        </p:nvSpPr>
        <p:spPr>
          <a:xfrm>
            <a:off x="8729934" y="3059668"/>
            <a:ext cx="713657" cy="369332"/>
          </a:xfrm>
          <a:prstGeom prst="rect">
            <a:avLst/>
          </a:prstGeom>
          <a:noFill/>
        </p:spPr>
        <p:txBody>
          <a:bodyPr wrap="none" rtlCol="0">
            <a:spAutoFit/>
          </a:bodyPr>
          <a:lstStyle/>
          <a:p>
            <a:r>
              <a:rPr lang="en-IN" dirty="0"/>
              <a:t>Alexa</a:t>
            </a:r>
          </a:p>
        </p:txBody>
      </p:sp>
      <p:sp>
        <p:nvSpPr>
          <p:cNvPr id="7" name="TextBox 6">
            <a:extLst>
              <a:ext uri="{FF2B5EF4-FFF2-40B4-BE49-F238E27FC236}">
                <a16:creationId xmlns:a16="http://schemas.microsoft.com/office/drawing/2014/main" id="{D9233437-0CA3-451F-77BA-99EF4DB27C18}"/>
              </a:ext>
            </a:extLst>
          </p:cNvPr>
          <p:cNvSpPr txBox="1"/>
          <p:nvPr/>
        </p:nvSpPr>
        <p:spPr>
          <a:xfrm>
            <a:off x="2160794" y="5886451"/>
            <a:ext cx="466794" cy="369332"/>
          </a:xfrm>
          <a:prstGeom prst="rect">
            <a:avLst/>
          </a:prstGeom>
          <a:noFill/>
        </p:spPr>
        <p:txBody>
          <a:bodyPr wrap="none" rtlCol="0">
            <a:spAutoFit/>
          </a:bodyPr>
          <a:lstStyle/>
          <a:p>
            <a:r>
              <a:rPr lang="en-IN" dirty="0" err="1"/>
              <a:t>siri</a:t>
            </a:r>
            <a:endParaRPr lang="en-IN" dirty="0"/>
          </a:p>
        </p:txBody>
      </p:sp>
      <p:sp>
        <p:nvSpPr>
          <p:cNvPr id="8" name="TextBox 7">
            <a:extLst>
              <a:ext uri="{FF2B5EF4-FFF2-40B4-BE49-F238E27FC236}">
                <a16:creationId xmlns:a16="http://schemas.microsoft.com/office/drawing/2014/main" id="{0D0DE52E-1B1E-12C0-ECE2-FBC18B5267E7}"/>
              </a:ext>
            </a:extLst>
          </p:cNvPr>
          <p:cNvSpPr txBox="1"/>
          <p:nvPr/>
        </p:nvSpPr>
        <p:spPr>
          <a:xfrm>
            <a:off x="8213470" y="5886451"/>
            <a:ext cx="1916358" cy="369332"/>
          </a:xfrm>
          <a:prstGeom prst="rect">
            <a:avLst/>
          </a:prstGeom>
          <a:noFill/>
        </p:spPr>
        <p:txBody>
          <a:bodyPr wrap="none" rtlCol="0">
            <a:spAutoFit/>
          </a:bodyPr>
          <a:lstStyle/>
          <a:p>
            <a:r>
              <a:rPr lang="en-IN" dirty="0"/>
              <a:t>Microsoft Cortana</a:t>
            </a:r>
          </a:p>
        </p:txBody>
      </p:sp>
      <p:pic>
        <p:nvPicPr>
          <p:cNvPr id="9" name="Picture 8">
            <a:extLst>
              <a:ext uri="{FF2B5EF4-FFF2-40B4-BE49-F238E27FC236}">
                <a16:creationId xmlns:a16="http://schemas.microsoft.com/office/drawing/2014/main" id="{12EB23E5-044F-0089-1FC0-93D332F90D1B}"/>
              </a:ext>
            </a:extLst>
          </p:cNvPr>
          <p:cNvPicPr>
            <a:picLocks noChangeAspect="1"/>
          </p:cNvPicPr>
          <p:nvPr/>
        </p:nvPicPr>
        <p:blipFill>
          <a:blip r:embed="rId4"/>
          <a:stretch>
            <a:fillRect/>
          </a:stretch>
        </p:blipFill>
        <p:spPr>
          <a:xfrm>
            <a:off x="8327145" y="4119561"/>
            <a:ext cx="1519237" cy="1519237"/>
          </a:xfrm>
          <a:prstGeom prst="rect">
            <a:avLst/>
          </a:prstGeom>
        </p:spPr>
      </p:pic>
      <p:pic>
        <p:nvPicPr>
          <p:cNvPr id="10" name="Picture 9">
            <a:extLst>
              <a:ext uri="{FF2B5EF4-FFF2-40B4-BE49-F238E27FC236}">
                <a16:creationId xmlns:a16="http://schemas.microsoft.com/office/drawing/2014/main" id="{BE1153E4-5774-9C9C-491B-5227AFCF93C9}"/>
              </a:ext>
            </a:extLst>
          </p:cNvPr>
          <p:cNvPicPr>
            <a:picLocks noChangeAspect="1"/>
          </p:cNvPicPr>
          <p:nvPr/>
        </p:nvPicPr>
        <p:blipFill rotWithShape="1">
          <a:blip r:embed="rId5"/>
          <a:srcRect l="32589" t="12392" r="32147" b="12104"/>
          <a:stretch/>
        </p:blipFill>
        <p:spPr>
          <a:xfrm>
            <a:off x="1790700" y="4134783"/>
            <a:ext cx="1366802" cy="1504015"/>
          </a:xfrm>
          <a:prstGeom prst="rect">
            <a:avLst/>
          </a:prstGeom>
        </p:spPr>
      </p:pic>
    </p:spTree>
    <p:extLst>
      <p:ext uri="{BB962C8B-B14F-4D97-AF65-F5344CB8AC3E}">
        <p14:creationId xmlns:p14="http://schemas.microsoft.com/office/powerpoint/2010/main" val="48214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738F6C-6A9E-B95D-75BE-A03BD30324E3}"/>
              </a:ext>
            </a:extLst>
          </p:cNvPr>
          <p:cNvSpPr txBox="1"/>
          <p:nvPr/>
        </p:nvSpPr>
        <p:spPr>
          <a:xfrm>
            <a:off x="4327727" y="485775"/>
            <a:ext cx="3536546" cy="707886"/>
          </a:xfrm>
          <a:prstGeom prst="rect">
            <a:avLst/>
          </a:prstGeom>
          <a:noFill/>
        </p:spPr>
        <p:txBody>
          <a:bodyPr wrap="none" rtlCol="0">
            <a:spAutoFit/>
          </a:bodyPr>
          <a:lstStyle/>
          <a:p>
            <a:r>
              <a:rPr lang="en-IN" sz="4000" dirty="0"/>
              <a:t>CONCLUSION</a:t>
            </a:r>
          </a:p>
        </p:txBody>
      </p:sp>
      <p:sp>
        <p:nvSpPr>
          <p:cNvPr id="3" name="TextBox 2">
            <a:extLst>
              <a:ext uri="{FF2B5EF4-FFF2-40B4-BE49-F238E27FC236}">
                <a16:creationId xmlns:a16="http://schemas.microsoft.com/office/drawing/2014/main" id="{740F6A0D-6575-4CC4-24B9-07D9903B5615}"/>
              </a:ext>
            </a:extLst>
          </p:cNvPr>
          <p:cNvSpPr txBox="1"/>
          <p:nvPr/>
        </p:nvSpPr>
        <p:spPr>
          <a:xfrm>
            <a:off x="1647825" y="1581150"/>
            <a:ext cx="8467725" cy="2308324"/>
          </a:xfrm>
          <a:prstGeom prst="rect">
            <a:avLst/>
          </a:prstGeom>
          <a:noFill/>
        </p:spPr>
        <p:txBody>
          <a:bodyPr wrap="square" rtlCol="0">
            <a:spAutoFit/>
          </a:bodyPr>
          <a:lstStyle/>
          <a:p>
            <a:pPr algn="just"/>
            <a:r>
              <a:rPr lang="en-IN" dirty="0"/>
              <a:t>Voice Assistance is now a permanent and growing industry. </a:t>
            </a:r>
            <a:r>
              <a:rPr lang="en-IN" sz="1800" dirty="0">
                <a:effectLst/>
                <a:ea typeface="Calibri" panose="020F0502020204030204" pitchFamily="34" charset="0"/>
                <a:cs typeface="Mangal" panose="02040503050203030202" pitchFamily="18" charset="0"/>
              </a:rPr>
              <a:t>So, as we all know that today’s world has become too much competitive in all sorts of things. So, whether it be sports, studies, corporate world, etc. We are always in need of an innovative technology because, these technologies do help humans to ease 50 – 80 percent of work. Although the technologies are built by the humans itself but it tends to be more helpful in today’s world. So, keeping this thing in mind nowadays we all need to brush our knowledge daily to keep ourselves informative about stuffs going all around the globe. So, every day we learn something new in our life and it continues day by day. </a:t>
            </a:r>
            <a:endParaRPr lang="en-US" dirty="0"/>
          </a:p>
        </p:txBody>
      </p:sp>
      <p:pic>
        <p:nvPicPr>
          <p:cNvPr id="5" name="Picture 4">
            <a:extLst>
              <a:ext uri="{FF2B5EF4-FFF2-40B4-BE49-F238E27FC236}">
                <a16:creationId xmlns:a16="http://schemas.microsoft.com/office/drawing/2014/main" id="{9CBF1EF5-7891-69DD-44D3-696E805CD771}"/>
              </a:ext>
            </a:extLst>
          </p:cNvPr>
          <p:cNvPicPr>
            <a:picLocks noChangeAspect="1"/>
          </p:cNvPicPr>
          <p:nvPr/>
        </p:nvPicPr>
        <p:blipFill>
          <a:blip r:embed="rId2"/>
          <a:stretch>
            <a:fillRect/>
          </a:stretch>
        </p:blipFill>
        <p:spPr>
          <a:xfrm>
            <a:off x="3209925" y="4856508"/>
            <a:ext cx="5143500" cy="1515717"/>
          </a:xfrm>
          <a:prstGeom prst="rect">
            <a:avLst/>
          </a:prstGeom>
        </p:spPr>
      </p:pic>
    </p:spTree>
    <p:extLst>
      <p:ext uri="{BB962C8B-B14F-4D97-AF65-F5344CB8AC3E}">
        <p14:creationId xmlns:p14="http://schemas.microsoft.com/office/powerpoint/2010/main" val="145534058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TotalTime>
  <Words>982</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Manrope</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aabha more</dc:creator>
  <cp:lastModifiedBy>KOUSHIK JAIN</cp:lastModifiedBy>
  <cp:revision>17</cp:revision>
  <dcterms:created xsi:type="dcterms:W3CDTF">2023-05-16T09:56:43Z</dcterms:created>
  <dcterms:modified xsi:type="dcterms:W3CDTF">2025-01-19T22:40:54Z</dcterms:modified>
</cp:coreProperties>
</file>