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123" r:id="rId2"/>
    <p:sldId id="2124" r:id="rId3"/>
    <p:sldId id="2125" r:id="rId4"/>
    <p:sldId id="2126" r:id="rId5"/>
    <p:sldId id="2127" r:id="rId6"/>
    <p:sldId id="2128" r:id="rId7"/>
    <p:sldId id="2129" r:id="rId8"/>
    <p:sldId id="2130" r:id="rId9"/>
    <p:sldId id="2131" r:id="rId10"/>
    <p:sldId id="2132" r:id="rId11"/>
    <p:sldId id="2133" r:id="rId12"/>
    <p:sldId id="2134" r:id="rId13"/>
    <p:sldId id="2135" r:id="rId14"/>
    <p:sldId id="2136" r:id="rId15"/>
    <p:sldId id="2137" r:id="rId16"/>
    <p:sldId id="2138" r:id="rId17"/>
    <p:sldId id="2139" r:id="rId18"/>
    <p:sldId id="2140" r:id="rId19"/>
    <p:sldId id="2141" r:id="rId20"/>
    <p:sldId id="2142" r:id="rId21"/>
    <p:sldId id="2143" r:id="rId22"/>
    <p:sldId id="2144" r:id="rId23"/>
    <p:sldId id="2145" r:id="rId24"/>
    <p:sldId id="2146" r:id="rId25"/>
    <p:sldId id="2147" r:id="rId26"/>
    <p:sldId id="2148" r:id="rId27"/>
  </p:sldIdLst>
  <p:sldSz cx="9144000" cy="6858000" type="screen4x3"/>
  <p:notesSz cx="6954838" cy="9309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3AACF-4E18-443B-B6EE-3C246B11FE50}">
          <p14:sldIdLst>
            <p14:sldId id="2123"/>
            <p14:sldId id="2124"/>
            <p14:sldId id="2125"/>
            <p14:sldId id="2126"/>
            <p14:sldId id="2127"/>
            <p14:sldId id="2128"/>
            <p14:sldId id="2129"/>
            <p14:sldId id="2130"/>
            <p14:sldId id="2131"/>
            <p14:sldId id="2132"/>
            <p14:sldId id="2133"/>
            <p14:sldId id="2134"/>
            <p14:sldId id="2135"/>
            <p14:sldId id="2136"/>
            <p14:sldId id="2137"/>
            <p14:sldId id="2138"/>
            <p14:sldId id="2139"/>
            <p14:sldId id="2140"/>
            <p14:sldId id="2141"/>
            <p14:sldId id="2142"/>
            <p14:sldId id="2143"/>
            <p14:sldId id="2144"/>
            <p14:sldId id="2145"/>
            <p14:sldId id="2146"/>
            <p14:sldId id="2147"/>
            <p14:sldId id="2148"/>
          </p14:sldIdLst>
        </p14:section>
        <p14:section name="Untitled Section" id="{0752277E-FC80-4E99-A24C-ED37C1CD1AD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9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1" autoAdjust="0"/>
    <p:restoredTop sz="94176" autoAdjust="0"/>
  </p:normalViewPr>
  <p:slideViewPr>
    <p:cSldViewPr>
      <p:cViewPr varScale="1">
        <p:scale>
          <a:sx n="66" d="100"/>
          <a:sy n="66" d="100"/>
        </p:scale>
        <p:origin x="38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18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57" d="100"/>
          <a:sy n="57" d="100"/>
        </p:scale>
        <p:origin x="-1788" y="-90"/>
      </p:cViewPr>
      <p:guideLst>
        <p:guide orient="horz" pos="2932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76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algn="l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9466" y="0"/>
            <a:ext cx="301376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8500"/>
            <a:ext cx="4652962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4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484" y="4421823"/>
            <a:ext cx="556387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1376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l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4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9466" y="8842030"/>
            <a:ext cx="2319889" cy="23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02A2596A-B517-4B3D-B17B-ABC386BF7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6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atisoftware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04800" y="762000"/>
            <a:ext cx="8610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57200" y="594360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defRPr/>
            </a:pPr>
            <a:endParaRPr lang="en-IN" i="0" smtClean="0"/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304800" y="6553200"/>
            <a:ext cx="7772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1100" i="0" smtClean="0"/>
              <a:t>Pragati Software Pvt. Ltd.,</a:t>
            </a:r>
            <a:r>
              <a:rPr lang="en-US" sz="1100" smtClean="0"/>
              <a:t> </a:t>
            </a:r>
            <a:r>
              <a:rPr lang="en-US" sz="1100" i="0" smtClean="0"/>
              <a:t>207, Lok Center, Marol-Maroshi Road, Marol, Andheri (East), Mumbai 400 059. </a:t>
            </a:r>
            <a:r>
              <a:rPr lang="en-US" sz="1100" i="0" smtClean="0">
                <a:hlinkClick r:id="rId2"/>
              </a:rPr>
              <a:t>www.pragatisoftware.com</a:t>
            </a:r>
            <a:r>
              <a:rPr lang="en-US" sz="1100" i="0" smtClean="0"/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815340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endParaRPr lang="en-IN" sz="1600" smtClean="0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15340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endParaRPr lang="en-IN" sz="1600" smtClean="0"/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8077200" y="6553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fld id="{6FFF78F2-F1CF-4817-8555-A920E3A7C47E}" type="slidenum">
              <a:rPr lang="en-US" sz="1800" smtClean="0"/>
              <a:pPr algn="l" eaLnBrk="1" hangingPunct="1">
                <a:spcBef>
                  <a:spcPct val="50000"/>
                </a:spcBef>
                <a:defRPr/>
              </a:pPr>
              <a:t>‹#›</a:t>
            </a:fld>
            <a:endParaRPr lang="en-US" sz="1800" smtClean="0"/>
          </a:p>
        </p:txBody>
      </p:sp>
      <p:sp>
        <p:nvSpPr>
          <p:cNvPr id="185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57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55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6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5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0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3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3962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962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7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4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5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72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005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agatisoftware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304800" y="762000"/>
            <a:ext cx="8610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457200" y="594360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defRPr/>
            </a:pPr>
            <a:endParaRPr lang="en-IN" i="0" smtClean="0"/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304800" y="6553200"/>
            <a:ext cx="7772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1100" i="0" smtClean="0"/>
              <a:t>Pragati Software Pvt. Ltd.,</a:t>
            </a:r>
            <a:r>
              <a:rPr lang="en-US" sz="1100" smtClean="0"/>
              <a:t> </a:t>
            </a:r>
            <a:r>
              <a:rPr lang="en-US" sz="1100" i="0" smtClean="0"/>
              <a:t>207, Lok Center, Marol-Maroshi Road, Marol, Andheri (East), Mumbai 400 059. </a:t>
            </a:r>
            <a:r>
              <a:rPr lang="en-US" sz="1100" i="0" smtClean="0">
                <a:hlinkClick r:id="rId13"/>
              </a:rPr>
              <a:t>www.pragatisoftware.com</a:t>
            </a:r>
            <a:r>
              <a:rPr lang="en-US" sz="1100" i="0" smtClean="0"/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815340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endParaRPr lang="en-IN" sz="1600" smtClean="0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815340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endParaRPr lang="en-IN" sz="1600" smtClean="0"/>
          </a:p>
        </p:txBody>
      </p:sp>
      <p:sp>
        <p:nvSpPr>
          <p:cNvPr id="1033" name="Text Box 12"/>
          <p:cNvSpPr txBox="1">
            <a:spLocks noChangeArrowheads="1"/>
          </p:cNvSpPr>
          <p:nvPr/>
        </p:nvSpPr>
        <p:spPr bwMode="auto">
          <a:xfrm>
            <a:off x="8077200" y="6553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fld id="{1D2385EA-8A67-4BD2-890F-8B4E9953FAE7}" type="slidenum">
              <a:rPr lang="en-US" sz="1800" smtClean="0"/>
              <a:pPr algn="l" eaLnBrk="1" hangingPunct="1">
                <a:spcBef>
                  <a:spcPct val="50000"/>
                </a:spcBef>
                <a:defRPr/>
              </a:pPr>
              <a:t>‹#›</a:t>
            </a:fld>
            <a:endParaRPr lang="en-US" sz="18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Expressions in $group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$sum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avg</a:t>
            </a:r>
            <a:endParaRPr lang="en-US" dirty="0" smtClean="0"/>
          </a:p>
          <a:p>
            <a:r>
              <a:rPr lang="en-US" dirty="0" smtClean="0"/>
              <a:t>$min</a:t>
            </a:r>
          </a:p>
          <a:p>
            <a:r>
              <a:rPr lang="en-US" dirty="0" smtClean="0"/>
              <a:t>$max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addToSet</a:t>
            </a:r>
            <a:endParaRPr lang="en-US" dirty="0" smtClean="0"/>
          </a:p>
          <a:p>
            <a:r>
              <a:rPr lang="en-US" dirty="0"/>
              <a:t>$push</a:t>
            </a:r>
          </a:p>
          <a:p>
            <a:r>
              <a:rPr lang="en-US" dirty="0" smtClean="0"/>
              <a:t>$first</a:t>
            </a:r>
          </a:p>
          <a:p>
            <a:r>
              <a:rPr lang="en-US" dirty="0" smtClean="0"/>
              <a:t>$last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1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$group: $</a:t>
            </a:r>
            <a:r>
              <a:rPr lang="en-US" dirty="0" err="1" smtClean="0"/>
              <a:t>addToSet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cs typeface="Consolas" pitchFamily="49" charset="0"/>
              </a:rPr>
              <a:t>List of cities for each state:</a:t>
            </a:r>
            <a:endParaRPr lang="en-IN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n-IN" sz="2000" dirty="0" err="1" smtClean="0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{$group: </a:t>
            </a:r>
            <a:endParaRPr lang="en-I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	{_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id: '$state', </a:t>
            </a:r>
            <a:endParaRPr lang="en-I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	cities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: {$</a:t>
            </a:r>
            <a:r>
              <a:rPr lang="en-IN" sz="2000" dirty="0" err="1">
                <a:latin typeface="Consolas" pitchFamily="49" charset="0"/>
                <a:cs typeface="Consolas" pitchFamily="49" charset="0"/>
              </a:rPr>
              <a:t>addToSet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: '$city'}}}</a:t>
            </a:r>
          </a:p>
          <a:p>
            <a:pPr marL="0" indent="0">
              <a:buNone/>
            </a:pP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).pretty()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" b="-914"/>
          <a:stretch/>
        </p:blipFill>
        <p:spPr bwMode="auto">
          <a:xfrm>
            <a:off x="2514600" y="3154680"/>
            <a:ext cx="4419600" cy="333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4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$push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$</a:t>
            </a:r>
            <a:r>
              <a:rPr lang="en-US" dirty="0" err="1" smtClean="0"/>
              <a:t>addToSet</a:t>
            </a:r>
            <a:r>
              <a:rPr lang="en-US" dirty="0" smtClean="0"/>
              <a:t>, but duplicate values are possible within the collection with $push.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8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$max, $min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3657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N" dirty="0" smtClean="0"/>
              <a:t>For </a:t>
            </a:r>
            <a:r>
              <a:rPr lang="en-IN" dirty="0"/>
              <a:t>each state print the population of the zip code with the highest population in each state.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{$group: {_id: '$state', pop: {$max: '$pop'} }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dirty="0" smtClean="0"/>
              <a:t>Also </a:t>
            </a:r>
            <a:r>
              <a:rPr lang="en-IN" dirty="0"/>
              <a:t>include the minimum population in the above result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{$group: {_id: '$state', max: {$max: '$pop'},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min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{$min: '$pop'} }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4572000"/>
            <a:ext cx="648113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to reshape a document.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Remove keys</a:t>
            </a:r>
          </a:p>
          <a:p>
            <a:pPr lvl="1"/>
            <a:r>
              <a:rPr lang="en-US" dirty="0" smtClean="0"/>
              <a:t>Add keys</a:t>
            </a:r>
          </a:p>
          <a:p>
            <a:pPr lvl="1"/>
            <a:r>
              <a:rPr lang="en-US" dirty="0" smtClean="0"/>
              <a:t>Transform keys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toUpper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toLower</a:t>
            </a:r>
            <a:endParaRPr lang="en-US" dirty="0" smtClean="0"/>
          </a:p>
          <a:p>
            <a:pPr lvl="1"/>
            <a:r>
              <a:rPr lang="en-US" dirty="0" smtClean="0"/>
              <a:t>$add</a:t>
            </a:r>
          </a:p>
          <a:p>
            <a:pPr lvl="1"/>
            <a:r>
              <a:rPr lang="en-US" dirty="0" smtClean="0"/>
              <a:t>$multiply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8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2209800"/>
          </a:xfrm>
        </p:spPr>
        <p:txBody>
          <a:bodyPr/>
          <a:lstStyle/>
          <a:p>
            <a:r>
              <a:rPr lang="en-IN" dirty="0" smtClean="0"/>
              <a:t>Transform </a:t>
            </a:r>
            <a:r>
              <a:rPr lang="en-IN" dirty="0"/>
              <a:t>the data with city + state, zip, population fields</a:t>
            </a:r>
          </a:p>
          <a:p>
            <a:pPr marL="400050" lvl="1" indent="0">
              <a:buNone/>
            </a:pPr>
            <a:r>
              <a:rPr lang="en-IN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{$project: {_id: 0, 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city_state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concat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['$city', ', ', '$state'] }, zip: '$_id', population: '$pop' } }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3505200"/>
            <a:ext cx="804672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2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2590800"/>
          </a:xfrm>
        </p:spPr>
        <p:txBody>
          <a:bodyPr/>
          <a:lstStyle/>
          <a:p>
            <a:r>
              <a:rPr lang="en-IN" dirty="0" smtClean="0"/>
              <a:t>Same </a:t>
            </a:r>
            <a:r>
              <a:rPr lang="en-IN" dirty="0"/>
              <a:t>as </a:t>
            </a:r>
            <a:r>
              <a:rPr lang="en-IN" dirty="0" smtClean="0"/>
              <a:t>previous, </a:t>
            </a:r>
            <a:r>
              <a:rPr lang="en-IN" dirty="0"/>
              <a:t>but with city + state converted to lower case</a:t>
            </a:r>
          </a:p>
          <a:p>
            <a:pPr marL="400050" lvl="1" indent="0">
              <a:buNone/>
            </a:pPr>
            <a:r>
              <a:rPr lang="en-IN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{$project: {_id: 0, 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city_state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toLower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concat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['$city', ', ', '$state'] } }, zip: '$_id', population: '$pop' } }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810000"/>
            <a:ext cx="821764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3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$match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3048000"/>
          </a:xfrm>
        </p:spPr>
        <p:txBody>
          <a:bodyPr/>
          <a:lstStyle/>
          <a:p>
            <a:r>
              <a:rPr lang="en-IN" dirty="0" smtClean="0"/>
              <a:t>For </a:t>
            </a:r>
            <a:r>
              <a:rPr lang="en-IN" dirty="0"/>
              <a:t>the state of Florida, get city-wise population and list of zip codes</a:t>
            </a:r>
          </a:p>
          <a:p>
            <a:pPr marL="400050" lvl="1" indent="0">
              <a:buNone/>
            </a:pPr>
            <a:r>
              <a:rPr lang="en-IN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{$match: {state: 'FL'} },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{$group: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{_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id: '$city',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population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{$sum: '$pop'},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zips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addToSet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'$_id'} }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} )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191000"/>
            <a:ext cx="813124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1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$match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Sort </a:t>
            </a:r>
            <a:r>
              <a:rPr lang="en-IN" dirty="0"/>
              <a:t>the above in descending order of population</a:t>
            </a:r>
          </a:p>
          <a:p>
            <a:pPr marL="400050" lvl="1" indent="0">
              <a:buNone/>
            </a:pPr>
            <a:r>
              <a:rPr lang="en-IN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{$match: {state: 'FL'} },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{$group: {_id: '$city',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population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{$sum: '$pop'},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zips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addToSet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'$_id'} } },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{$sort: {population: -1} }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3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up to 100MB of sorting performed in memory; larger sorts on disk.</a:t>
            </a:r>
          </a:p>
          <a:p>
            <a:r>
              <a:rPr lang="en-IN" dirty="0" smtClean="0"/>
              <a:t>Just </a:t>
            </a:r>
            <a:r>
              <a:rPr lang="en-IN" dirty="0"/>
              <a:t>sorting by state name, city name (both ascending)</a:t>
            </a:r>
          </a:p>
          <a:p>
            <a:pPr marL="400050" lvl="1" indent="0">
              <a:buNone/>
            </a:pPr>
            <a:r>
              <a:rPr lang="en-IN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{$sort: {state: 1, city: 1} }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2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the zips collection, find all zips with </a:t>
            </a:r>
            <a:r>
              <a:rPr lang="en-IN" dirty="0"/>
              <a:t>population &gt;= 10000</a:t>
            </a:r>
          </a:p>
          <a:p>
            <a:pPr marL="400050" lvl="1" indent="0">
              <a:buNone/>
            </a:pPr>
            <a:r>
              <a:rPr lang="en-IN" sz="2400" dirty="0" err="1">
                <a:latin typeface="Consolas" pitchFamily="49" charset="0"/>
                <a:cs typeface="Consolas" pitchFamily="49" charset="0"/>
              </a:rPr>
              <a:t>db.zips.find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( {pop: {$</a:t>
            </a:r>
            <a:r>
              <a:rPr lang="en-IN" sz="2400" dirty="0" err="1">
                <a:latin typeface="Consolas" pitchFamily="49" charset="0"/>
                <a:cs typeface="Consolas" pitchFamily="49" charset="0"/>
              </a:rPr>
              <a:t>gte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: 10000</a:t>
            </a:r>
            <a:r>
              <a:rPr lang="en-IN" sz="2400" dirty="0" smtClean="0">
                <a:latin typeface="Consolas" pitchFamily="49" charset="0"/>
                <a:cs typeface="Consolas" pitchFamily="49" charset="0"/>
              </a:rPr>
              <a:t>}})</a:t>
            </a:r>
          </a:p>
          <a:p>
            <a:pPr marL="40005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5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$skip, $limit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0" indent="0">
              <a:buNone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{$sort: {state: 1, city: 1} },</a:t>
            </a:r>
          </a:p>
          <a:p>
            <a:pPr marL="0" indent="0">
              <a:buNone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{$skip: 3},</a:t>
            </a:r>
          </a:p>
          <a:p>
            <a:pPr marL="0" indent="0">
              <a:buNone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{$limit: 2}</a:t>
            </a:r>
          </a:p>
          <a:p>
            <a:pPr marL="0" indent="0">
              <a:buNone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IN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$first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3200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N" dirty="0" smtClean="0"/>
              <a:t>State-wise </a:t>
            </a:r>
            <a:r>
              <a:rPr lang="en-IN" dirty="0"/>
              <a:t>list of the city with largest population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{$group: {_id: {state: '$state', city: '$city'},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population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{$sum: '$pop'} } },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{$sort: {'_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id.state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': 1, population: -1} },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{$group: {_id: {state: '$_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id.state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'},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city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{$first: '$_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id.city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'},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population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{$first: '$population'}} },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{$sort: {population: -1}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06" y="4457700"/>
            <a:ext cx="8517194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5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914400"/>
          </a:xfrm>
        </p:spPr>
        <p:txBody>
          <a:bodyPr/>
          <a:lstStyle/>
          <a:p>
            <a:r>
              <a:rPr lang="en-US" dirty="0" smtClean="0"/>
              <a:t>Print state-wise list of cities with largest and smallest populations. The output may look like this: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199"/>
            <a:ext cx="7696200" cy="471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13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State-wise </a:t>
            </a:r>
            <a:r>
              <a:rPr lang="en-IN" dirty="0"/>
              <a:t>count of cities with zero population, in descending order of count of cities.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3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$unwind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{z: 1, a: [1, 2, 3]}</a:t>
            </a:r>
          </a:p>
          <a:p>
            <a:pPr marL="0" indent="0">
              <a:buNone/>
            </a:pPr>
            <a:r>
              <a:rPr lang="en-US" dirty="0" smtClean="0"/>
              <a:t>$unwind will convert to: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{z: 1, a: 1}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{z: 1, a: 2}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{z: 1, a: 3}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1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$unwind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2743200"/>
          </a:xfrm>
        </p:spPr>
        <p:txBody>
          <a:bodyPr/>
          <a:lstStyle/>
          <a:p>
            <a:pPr marL="0" indent="0">
              <a:buNone/>
            </a:pPr>
            <a:r>
              <a:rPr lang="en-IN" dirty="0" err="1">
                <a:latin typeface="Consolas" pitchFamily="49" charset="0"/>
                <a:cs typeface="Consolas" pitchFamily="49" charset="0"/>
              </a:rPr>
              <a:t>db.persons.aggregate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0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{$project: {_id: 0, name: {$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concat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['$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name.first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', ' ', '$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name.last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']},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languages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1 } },</a:t>
            </a:r>
          </a:p>
          <a:p>
            <a:pPr marL="0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{$unwind: '$languages'}</a:t>
            </a:r>
          </a:p>
          <a:p>
            <a:pPr marL="0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19"/>
          <a:stretch/>
        </p:blipFill>
        <p:spPr bwMode="auto">
          <a:xfrm>
            <a:off x="381000" y="4038599"/>
            <a:ext cx="859536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$unwind for Cartesian Product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{product: “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abc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”,</a:t>
            </a:r>
          </a:p>
          <a:p>
            <a:pPr marL="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colors: [‘red’, ‘black, ‘blue’],</a:t>
            </a:r>
          </a:p>
          <a:p>
            <a:pPr marL="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sizes: [‘small’, medium’, large’, ‘extra large’]</a:t>
            </a:r>
          </a:p>
          <a:p>
            <a:pPr marL="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{$unwind: ‘$colors’},</a:t>
            </a:r>
          </a:p>
          <a:p>
            <a:pPr marL="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{$unwind: ‘$sizes’}</a:t>
            </a:r>
          </a:p>
          <a:p>
            <a:pPr marL="0" lvl="1" indent="0">
              <a:buNone/>
            </a:pPr>
            <a:r>
              <a:rPr lang="en-US" sz="2400" dirty="0" smtClean="0">
                <a:cs typeface="Consolas" pitchFamily="49" charset="0"/>
              </a:rPr>
              <a:t>will produce 12 documents from the one</a:t>
            </a:r>
            <a:r>
              <a:rPr lang="en-US" sz="2400" dirty="0">
                <a:cs typeface="Consolas" pitchFamily="49" charset="0"/>
              </a:rPr>
              <a:t> </a:t>
            </a:r>
            <a:r>
              <a:rPr lang="en-US" sz="2400" dirty="0" smtClean="0">
                <a:cs typeface="Consolas" pitchFamily="49" charset="0"/>
              </a:rPr>
              <a:t>given above.</a:t>
            </a:r>
            <a:endParaRPr lang="en-IN" sz="24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2667000"/>
          </a:xfrm>
        </p:spPr>
        <p:txBody>
          <a:bodyPr/>
          <a:lstStyle/>
          <a:p>
            <a:r>
              <a:rPr lang="en-IN" dirty="0"/>
              <a:t>State-wise count of ZIP codes</a:t>
            </a:r>
          </a:p>
          <a:p>
            <a:pPr marL="400050" lvl="1" indent="0">
              <a:buNone/>
            </a:pPr>
            <a:r>
              <a:rPr lang="en-IN" sz="2400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( </a:t>
            </a:r>
          </a:p>
          <a:p>
            <a:pPr marL="400050" lvl="1" indent="0">
              <a:buNone/>
            </a:pPr>
            <a:r>
              <a:rPr lang="en-IN" sz="2400" dirty="0">
                <a:latin typeface="Consolas" pitchFamily="49" charset="0"/>
                <a:cs typeface="Consolas" pitchFamily="49" charset="0"/>
              </a:rPr>
              <a:t>	{$group: </a:t>
            </a:r>
          </a:p>
          <a:p>
            <a:pPr marL="400050" lvl="1" indent="0">
              <a:buNone/>
            </a:pPr>
            <a:r>
              <a:rPr lang="en-IN" sz="2400" dirty="0">
                <a:latin typeface="Consolas" pitchFamily="49" charset="0"/>
                <a:cs typeface="Consolas" pitchFamily="49" charset="0"/>
              </a:rPr>
              <a:t>		{_id: '$state', </a:t>
            </a:r>
          </a:p>
          <a:p>
            <a:pPr marL="400050" lvl="1" indent="0">
              <a:buNone/>
            </a:pPr>
            <a:r>
              <a:rPr lang="en-IN" sz="2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IN" sz="2400" dirty="0" err="1">
                <a:latin typeface="Consolas" pitchFamily="49" charset="0"/>
                <a:cs typeface="Consolas" pitchFamily="49" charset="0"/>
              </a:rPr>
              <a:t>zip_count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: {$sum: 1}}}</a:t>
            </a:r>
          </a:p>
          <a:p>
            <a:pPr marL="400050" lvl="1" indent="0">
              <a:buNone/>
            </a:pPr>
            <a:r>
              <a:rPr lang="en-IN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05250"/>
            <a:ext cx="487203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24288"/>
            <a:ext cx="2400988" cy="150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V="1">
            <a:off x="5497680" y="4619625"/>
            <a:ext cx="461962" cy="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559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25908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Alternatively:</a:t>
            </a:r>
            <a:endParaRPr lang="en-IN" dirty="0"/>
          </a:p>
          <a:p>
            <a:pPr marL="0" indent="0">
              <a:buNone/>
              <a:tabLst>
                <a:tab pos="465138" algn="l"/>
                <a:tab pos="914400" algn="l"/>
              </a:tabLst>
            </a:pPr>
            <a:r>
              <a:rPr lang="en-IN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0" indent="0">
              <a:buNone/>
              <a:tabLst>
                <a:tab pos="465138" algn="l"/>
                <a:tab pos="914400" algn="l"/>
              </a:tabLst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{$group: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465138" algn="l"/>
                <a:tab pos="914400" algn="l"/>
              </a:tabLst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{_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id: {state: '$state'},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465138" algn="l"/>
                <a:tab pos="914400" algn="l"/>
              </a:tabLst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err="1" smtClean="0">
                <a:latin typeface="Consolas" pitchFamily="49" charset="0"/>
                <a:cs typeface="Consolas" pitchFamily="49" charset="0"/>
              </a:rPr>
              <a:t>zip_count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{$sum: 1}}}</a:t>
            </a:r>
          </a:p>
          <a:p>
            <a:pPr marL="0" indent="0">
              <a:buNone/>
              <a:tabLst>
                <a:tab pos="465138" algn="l"/>
                <a:tab pos="914400" algn="l"/>
              </a:tabLst>
            </a:pPr>
            <a:r>
              <a:rPr lang="en-IN" dirty="0" smtClean="0">
                <a:latin typeface="Consolas" pitchFamily="49" charset="0"/>
                <a:cs typeface="Consolas" pitchFamily="49" charset="0"/>
              </a:rPr>
              <a:t>)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721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9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Sort </a:t>
            </a:r>
            <a:r>
              <a:rPr lang="en-IN" dirty="0"/>
              <a:t>the above in descending order of </a:t>
            </a:r>
            <a:r>
              <a:rPr lang="en-IN" dirty="0" err="1"/>
              <a:t>zip_count</a:t>
            </a:r>
            <a:endParaRPr lang="en-IN" dirty="0"/>
          </a:p>
          <a:p>
            <a:pPr marL="400050" lvl="1" indent="0">
              <a:buNone/>
            </a:pPr>
            <a:r>
              <a:rPr lang="en-IN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( 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{$group: 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	{_id: '$state', 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zip_count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{$sum: 1}}},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{$sort: {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zip_count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-1}}</a:t>
            </a:r>
          </a:p>
          <a:p>
            <a:pPr marL="400050" lvl="1" indent="0">
              <a:buNone/>
            </a:pPr>
            <a:r>
              <a:rPr lang="en-IN" dirty="0" smtClean="0">
                <a:latin typeface="Consolas" pitchFamily="49" charset="0"/>
                <a:cs typeface="Consolas" pitchFamily="49" charset="0"/>
              </a:rPr>
              <a:t>)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IN" dirty="0" smtClean="0"/>
              <a:t>Sort </a:t>
            </a:r>
            <a:r>
              <a:rPr lang="en-IN" dirty="0"/>
              <a:t>the above in ascending order of state code</a:t>
            </a:r>
          </a:p>
          <a:p>
            <a:pPr marL="400050" lvl="1" indent="0">
              <a:buNone/>
            </a:pPr>
            <a:r>
              <a:rPr lang="en-IN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( 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{$group: 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	{_id: '$state', 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zip_count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{$sum: 1}}},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{$sort: {_id: 1}}</a:t>
            </a:r>
          </a:p>
          <a:p>
            <a:pPr marL="400050" lvl="1" indent="0">
              <a:buNone/>
            </a:pPr>
            <a:r>
              <a:rPr lang="en-IN" dirty="0" smtClean="0">
                <a:latin typeface="Consolas" pitchFamily="49" charset="0"/>
                <a:cs typeface="Consolas" pitchFamily="49" charset="0"/>
              </a:rPr>
              <a:t>)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6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Pipeline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932962"/>
              </p:ext>
            </p:extLst>
          </p:nvPr>
        </p:nvGraphicFramePr>
        <p:xfrm>
          <a:off x="533400" y="1143000"/>
          <a:ext cx="8077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0292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it does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: Out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$project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Reshape</a:t>
                      </a:r>
                      <a:r>
                        <a:rPr lang="en-US" sz="2400" baseline="0" dirty="0" smtClean="0"/>
                        <a:t> the document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1: 1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$match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Filter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 : 1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$group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Aggregate (e.g., count, sum)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 : 1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$sort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Sort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: 1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$skip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Skip documents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r>
                        <a:rPr lang="en-US" sz="2400" baseline="0" dirty="0" smtClean="0"/>
                        <a:t> : 1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$limit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Limit the number of documents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 : 1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$unwind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Normalize (flatten) the data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: N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$out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Store the result in a named collection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: 1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$lookup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Left outer join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: 1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8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Grouping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cs typeface="Consolas" pitchFamily="49" charset="0"/>
              </a:rPr>
              <a:t>For each city (with state code), get the count of zip codes.</a:t>
            </a:r>
            <a:endParaRPr lang="en-IN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N" sz="2000" dirty="0" err="1" smtClean="0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{$group: </a:t>
            </a:r>
            <a:endParaRPr lang="en-I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	{_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id: {city: '$city', state: '$state'}, </a:t>
            </a:r>
            <a:endParaRPr lang="en-I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dirty="0" err="1" smtClean="0">
                <a:latin typeface="Consolas" pitchFamily="49" charset="0"/>
                <a:cs typeface="Consolas" pitchFamily="49" charset="0"/>
              </a:rPr>
              <a:t>zip_count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: {$sum: 1}}}</a:t>
            </a:r>
          </a:p>
          <a:p>
            <a:pPr marL="0" indent="0">
              <a:buNone/>
            </a:pP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IN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830107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6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State-wise </a:t>
            </a:r>
            <a:r>
              <a:rPr lang="en-IN" dirty="0"/>
              <a:t>sum of population</a:t>
            </a:r>
          </a:p>
          <a:p>
            <a:pPr marL="400050" lvl="1" indent="0">
              <a:buNone/>
            </a:pPr>
            <a:r>
              <a:rPr lang="en-IN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{$group: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{_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id: '$state',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population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{$sum: '$pop'}}}</a:t>
            </a:r>
          </a:p>
          <a:p>
            <a:pPr marL="400050" lvl="1" indent="0">
              <a:buNone/>
            </a:pPr>
            <a:r>
              <a:rPr lang="en-IN" dirty="0" smtClean="0">
                <a:latin typeface="Consolas" pitchFamily="49" charset="0"/>
                <a:cs typeface="Consolas" pitchFamily="49" charset="0"/>
              </a:rPr>
              <a:t>)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IN" dirty="0" smtClean="0"/>
              <a:t>Sort </a:t>
            </a:r>
            <a:r>
              <a:rPr lang="en-IN" dirty="0"/>
              <a:t>the above in descending order of population</a:t>
            </a:r>
          </a:p>
          <a:p>
            <a:pPr marL="400050" lvl="1" indent="0">
              <a:buNone/>
            </a:pPr>
            <a:r>
              <a:rPr lang="en-IN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{$group: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{_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id: '$state',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population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{$sum: '$pop'}}},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{$sort: {population: -1}}</a:t>
            </a:r>
          </a:p>
          <a:p>
            <a:pPr marL="400050" lvl="1" indent="0">
              <a:buNone/>
            </a:pPr>
            <a:r>
              <a:rPr lang="en-IN" dirty="0" smtClean="0">
                <a:latin typeface="Consolas" pitchFamily="49" charset="0"/>
                <a:cs typeface="Consolas" pitchFamily="49" charset="0"/>
              </a:rPr>
              <a:t>)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4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Sort </a:t>
            </a:r>
            <a:r>
              <a:rPr lang="en-IN" dirty="0"/>
              <a:t>the above in ascending order of state code</a:t>
            </a:r>
          </a:p>
          <a:p>
            <a:pPr marL="400050" lvl="1" indent="0">
              <a:buNone/>
            </a:pPr>
            <a:r>
              <a:rPr lang="en-IN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{$group: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{_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id: '$state',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population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{$sum: '$pop'}}},</a:t>
            </a:r>
          </a:p>
          <a:p>
            <a:pPr marL="400050" lvl="1" indent="0"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{$sort: {_id: 1}}</a:t>
            </a:r>
          </a:p>
          <a:p>
            <a:pPr marL="400050" lvl="1" indent="0">
              <a:buNone/>
            </a:pPr>
            <a:r>
              <a:rPr lang="en-IN" dirty="0" smtClean="0">
                <a:latin typeface="Consolas" pitchFamily="49" charset="0"/>
                <a:cs typeface="Consolas" pitchFamily="49" charset="0"/>
              </a:rPr>
              <a:t>)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dirty="0" smtClean="0"/>
              <a:t>Limit the </a:t>
            </a:r>
            <a:r>
              <a:rPr lang="en-IN" dirty="0"/>
              <a:t>above </a:t>
            </a:r>
            <a:r>
              <a:rPr lang="en-IN" dirty="0" smtClean="0"/>
              <a:t>to </a:t>
            </a:r>
            <a:r>
              <a:rPr lang="en-IN" dirty="0"/>
              <a:t>states with population </a:t>
            </a:r>
            <a:r>
              <a:rPr lang="en-IN" dirty="0" smtClean="0"/>
              <a:t>&gt;= 10 million</a:t>
            </a:r>
            <a:endParaRPr lang="en-IN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 err="1">
                <a:latin typeface="Consolas" pitchFamily="49" charset="0"/>
                <a:cs typeface="Consolas" pitchFamily="49" charset="0"/>
              </a:rPr>
              <a:t>db.zips.aggregate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{$group: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{_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id: '$state', 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	population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{$sum: '$pop'}}},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{$match: {population: {$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gte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: 10*1000*1000}}},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>
                <a:latin typeface="Consolas" pitchFamily="49" charset="0"/>
                <a:cs typeface="Consolas" pitchFamily="49" charset="0"/>
              </a:rPr>
              <a:t>	{$sort: {_id: 1}}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dirty="0" smtClean="0">
                <a:latin typeface="Consolas" pitchFamily="49" charset="0"/>
                <a:cs typeface="Consolas" pitchFamily="49" charset="0"/>
              </a:rPr>
              <a:t>)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6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4066761</TotalTime>
  <Words>503</Words>
  <Application>Microsoft Office PowerPoint</Application>
  <PresentationFormat>On-screen Show (4:3)</PresentationFormat>
  <Paragraphs>217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Consolas</vt:lpstr>
      <vt:lpstr>Tahoma</vt:lpstr>
      <vt:lpstr>Times New Roman</vt:lpstr>
      <vt:lpstr>Wingdings</vt:lpstr>
      <vt:lpstr>Default Design</vt:lpstr>
      <vt:lpstr>Aggregation Framework</vt:lpstr>
      <vt:lpstr>Aggregation Example</vt:lpstr>
      <vt:lpstr>Aggregation Framework</vt:lpstr>
      <vt:lpstr>Aggregation Framework</vt:lpstr>
      <vt:lpstr>Aggregation Framework</vt:lpstr>
      <vt:lpstr>Aggregation Pipeline</vt:lpstr>
      <vt:lpstr>Compound Grouping</vt:lpstr>
      <vt:lpstr>Aggregation Framework</vt:lpstr>
      <vt:lpstr>Aggregation Framework</vt:lpstr>
      <vt:lpstr>Aggregation Expressions in $group</vt:lpstr>
      <vt:lpstr>$group: $addToSet</vt:lpstr>
      <vt:lpstr>$push</vt:lpstr>
      <vt:lpstr>$max, $min</vt:lpstr>
      <vt:lpstr>$project</vt:lpstr>
      <vt:lpstr>$project</vt:lpstr>
      <vt:lpstr>$project</vt:lpstr>
      <vt:lpstr>$match</vt:lpstr>
      <vt:lpstr>$match</vt:lpstr>
      <vt:lpstr>$sort</vt:lpstr>
      <vt:lpstr>$skip, $limit</vt:lpstr>
      <vt:lpstr>$first</vt:lpstr>
      <vt:lpstr>Exercise</vt:lpstr>
      <vt:lpstr>Exercise</vt:lpstr>
      <vt:lpstr>$unwind</vt:lpstr>
      <vt:lpstr>$unwind</vt:lpstr>
      <vt:lpstr>Repeated $unwind for Cartesian Product</vt:lpstr>
    </vt:vector>
  </TitlesOfParts>
  <Company>PRAGATI SOFTWARE PVT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Abstraction: SavingsAccount</dc:title>
  <dc:creator>PRADYUMN SHARMA</dc:creator>
  <cp:lastModifiedBy>Fegade, Amit</cp:lastModifiedBy>
  <cp:revision>971</cp:revision>
  <cp:lastPrinted>2013-04-03T06:28:34Z</cp:lastPrinted>
  <dcterms:created xsi:type="dcterms:W3CDTF">2001-07-27T09:31:17Z</dcterms:created>
  <dcterms:modified xsi:type="dcterms:W3CDTF">2019-08-20T05:40:11Z</dcterms:modified>
</cp:coreProperties>
</file>