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8"/>
  </p:notesMasterIdLst>
  <p:sldIdLst>
    <p:sldId id="257" r:id="rId2"/>
    <p:sldId id="258" r:id="rId3"/>
    <p:sldId id="265" r:id="rId4"/>
    <p:sldId id="256" r:id="rId5"/>
    <p:sldId id="260" r:id="rId6"/>
    <p:sldId id="264" r:id="rId7"/>
    <p:sldId id="266" r:id="rId8"/>
    <p:sldId id="267" r:id="rId9"/>
    <p:sldId id="268" r:id="rId10"/>
    <p:sldId id="277" r:id="rId11"/>
    <p:sldId id="271" r:id="rId12"/>
    <p:sldId id="272" r:id="rId13"/>
    <p:sldId id="273" r:id="rId14"/>
    <p:sldId id="274" r:id="rId15"/>
    <p:sldId id="275" r:id="rId16"/>
    <p:sldId id="278" r:id="rId17"/>
  </p:sldIdLst>
  <p:sldSz cx="9144000" cy="5143500" type="screen16x9"/>
  <p:notesSz cx="6858000" cy="9144000"/>
  <p:embeddedFontLst>
    <p:embeddedFont>
      <p:font typeface="Calibri" pitchFamily="34" charset="0"/>
      <p:regular r:id="rId19"/>
      <p:bold r:id="rId20"/>
      <p:italic r:id="rId21"/>
      <p:boldItalic r:id="rId22"/>
    </p:embeddedFont>
    <p:embeddedFont>
      <p:font typeface="Bookman Old Style" pitchFamily="18" charset="0"/>
      <p:regular r:id="rId23"/>
      <p:bold r:id="rId24"/>
      <p:italic r:id="rId25"/>
      <p:boldItalic r:id="rId26"/>
    </p:embeddedFont>
    <p:embeddedFont>
      <p:font typeface="Trebuchet MS" pitchFamily="3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1152">
          <p15:clr>
            <a:srgbClr val="A4A3A4"/>
          </p15:clr>
        </p15:guide>
        <p15:guide id="2" pos="2880">
          <p15:clr>
            <a:srgbClr val="A4A3A4"/>
          </p15:clr>
        </p15:guide>
        <p15:guide id="3" orient="horz" pos="341">
          <p15:clr>
            <a:srgbClr val="747775"/>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6" roundtripDataSignature="AMtx7mirJ0D/MsuSXOUVxaGnMA7KvreII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1D3205E1-8B83-452B-8570-0B3C4014EAE2}">
  <a:tblStyle styleId="{1D3205E1-8B83-452B-8570-0B3C4014EAE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315C70A-538D-417A-92C0-71925D08A8B3}"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5D5A0FFB-A8A9-46A4-9661-18E49C95CCCC}"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9C8218C-A777-4940-B823-F447B7272C07}" styleName="Table_3">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4890" autoAdjust="0"/>
    <p:restoredTop sz="94660"/>
  </p:normalViewPr>
  <p:slideViewPr>
    <p:cSldViewPr snapToGrid="0">
      <p:cViewPr varScale="1">
        <p:scale>
          <a:sx n="110" d="100"/>
          <a:sy n="110" d="100"/>
        </p:scale>
        <p:origin x="-514" y="-62"/>
      </p:cViewPr>
      <p:guideLst>
        <p:guide orient="horz" pos="1152"/>
        <p:guide orient="horz" pos="341"/>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56"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73064913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09088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50467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50467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50467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50467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50467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5046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7446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39458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05666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86826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50467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50467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50467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50467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0"/>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207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0"/>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3020"/>
              </a:spcBef>
              <a:spcAft>
                <a:spcPts val="0"/>
              </a:spcAft>
              <a:buSzPts val="15100"/>
              <a:buChar char="•"/>
              <a:defRPr/>
            </a:lvl1pPr>
            <a:lvl2pPr marL="914400" lvl="1" indent="-1066800" algn="l">
              <a:lnSpc>
                <a:spcPct val="100000"/>
              </a:lnSpc>
              <a:spcBef>
                <a:spcPts val="2640"/>
              </a:spcBef>
              <a:spcAft>
                <a:spcPts val="0"/>
              </a:spcAft>
              <a:buSzPts val="13200"/>
              <a:buChar char="–"/>
              <a:defRPr/>
            </a:lvl2pPr>
            <a:lvl3pPr marL="1371600" lvl="2" indent="-946150" algn="l">
              <a:lnSpc>
                <a:spcPct val="100000"/>
              </a:lnSpc>
              <a:spcBef>
                <a:spcPts val="2260"/>
              </a:spcBef>
              <a:spcAft>
                <a:spcPts val="0"/>
              </a:spcAft>
              <a:buSzPts val="11300"/>
              <a:buChar char="•"/>
              <a:defRPr/>
            </a:lvl3pPr>
            <a:lvl4pPr marL="1828800" lvl="3" indent="-825500" algn="l">
              <a:lnSpc>
                <a:spcPct val="100000"/>
              </a:lnSpc>
              <a:spcBef>
                <a:spcPts val="1880"/>
              </a:spcBef>
              <a:spcAft>
                <a:spcPts val="0"/>
              </a:spcAft>
              <a:buSzPts val="9400"/>
              <a:buChar char="–"/>
              <a:defRPr/>
            </a:lvl4pPr>
            <a:lvl5pPr marL="2286000" lvl="4" indent="-825500" algn="l">
              <a:lnSpc>
                <a:spcPct val="100000"/>
              </a:lnSpc>
              <a:spcBef>
                <a:spcPts val="1880"/>
              </a:spcBef>
              <a:spcAft>
                <a:spcPts val="0"/>
              </a:spcAft>
              <a:buSzPts val="9400"/>
              <a:buChar char="»"/>
              <a:defRPr/>
            </a:lvl5pPr>
            <a:lvl6pPr marL="2743200" lvl="5" indent="-825500" algn="l">
              <a:lnSpc>
                <a:spcPct val="100000"/>
              </a:lnSpc>
              <a:spcBef>
                <a:spcPts val="1880"/>
              </a:spcBef>
              <a:spcAft>
                <a:spcPts val="0"/>
              </a:spcAft>
              <a:buSzPts val="9400"/>
              <a:buChar char="•"/>
              <a:defRPr/>
            </a:lvl6pPr>
            <a:lvl7pPr marL="3200400" lvl="6" indent="-825500" algn="l">
              <a:lnSpc>
                <a:spcPct val="100000"/>
              </a:lnSpc>
              <a:spcBef>
                <a:spcPts val="1880"/>
              </a:spcBef>
              <a:spcAft>
                <a:spcPts val="0"/>
              </a:spcAft>
              <a:buSzPts val="9400"/>
              <a:buChar char="•"/>
              <a:defRPr/>
            </a:lvl7pPr>
            <a:lvl8pPr marL="3657600" lvl="7" indent="-825500" algn="l">
              <a:lnSpc>
                <a:spcPct val="100000"/>
              </a:lnSpc>
              <a:spcBef>
                <a:spcPts val="1880"/>
              </a:spcBef>
              <a:spcAft>
                <a:spcPts val="0"/>
              </a:spcAft>
              <a:buSzPts val="9400"/>
              <a:buChar char="•"/>
              <a:defRPr/>
            </a:lvl8pPr>
            <a:lvl9pPr marL="4114800" lvl="8" indent="-825500" algn="l">
              <a:lnSpc>
                <a:spcPct val="100000"/>
              </a:lnSpc>
              <a:spcBef>
                <a:spcPts val="1880"/>
              </a:spcBef>
              <a:spcAft>
                <a:spcPts val="0"/>
              </a:spcAft>
              <a:buSzPts val="9400"/>
              <a:buChar char="•"/>
              <a:defRPr/>
            </a:lvl9pPr>
          </a:lstStyle>
          <a:p>
            <a:endParaRPr/>
          </a:p>
        </p:txBody>
      </p:sp>
      <p:sp>
        <p:nvSpPr>
          <p:cNvPr id="14" name="Google Shape;14;p20"/>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0"/>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Department of Computer Science and Engineering</a:t>
            </a:r>
            <a:endParaRPr/>
          </a:p>
        </p:txBody>
      </p:sp>
      <p:sp>
        <p:nvSpPr>
          <p:cNvPr id="16" name="Google Shape;16;p20"/>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3"/>
        <p:cNvGrpSpPr/>
        <p:nvPr/>
      </p:nvGrpSpPr>
      <p:grpSpPr>
        <a:xfrm>
          <a:off x="0" y="0"/>
          <a:ext cx="0" cy="0"/>
          <a:chOff x="0" y="0"/>
          <a:chExt cx="0" cy="0"/>
        </a:xfrm>
      </p:grpSpPr>
      <p:sp>
        <p:nvSpPr>
          <p:cNvPr id="34" name="Google Shape;34;p23"/>
          <p:cNvSpPr txBox="1">
            <a:spLocks noGrp="1"/>
          </p:cNvSpPr>
          <p:nvPr>
            <p:ph type="title"/>
          </p:nvPr>
        </p:nvSpPr>
        <p:spPr>
          <a:xfrm>
            <a:off x="457202" y="204788"/>
            <a:ext cx="3008400" cy="8718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3"/>
          <p:cNvSpPr txBox="1">
            <a:spLocks noGrp="1"/>
          </p:cNvSpPr>
          <p:nvPr>
            <p:ph type="body" idx="1"/>
          </p:nvPr>
        </p:nvSpPr>
        <p:spPr>
          <a:xfrm>
            <a:off x="3575051" y="204789"/>
            <a:ext cx="5111700" cy="43899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660"/>
              </a:spcBef>
              <a:spcAft>
                <a:spcPts val="0"/>
              </a:spcAft>
              <a:buClr>
                <a:schemeClr val="dk1"/>
              </a:buClr>
              <a:buSzPts val="15100"/>
              <a:buChar char="•"/>
              <a:defRPr sz="3300"/>
            </a:lvl1pPr>
            <a:lvl2pPr marL="914400" lvl="1" indent="-1066800" algn="l">
              <a:lnSpc>
                <a:spcPct val="100000"/>
              </a:lnSpc>
              <a:spcBef>
                <a:spcPts val="577"/>
              </a:spcBef>
              <a:spcAft>
                <a:spcPts val="0"/>
              </a:spcAft>
              <a:buClr>
                <a:schemeClr val="dk1"/>
              </a:buClr>
              <a:buSzPts val="13200"/>
              <a:buChar char="–"/>
              <a:defRPr sz="2900"/>
            </a:lvl2pPr>
            <a:lvl3pPr marL="1371600" lvl="2" indent="-946150" algn="l">
              <a:lnSpc>
                <a:spcPct val="100000"/>
              </a:lnSpc>
              <a:spcBef>
                <a:spcPts val="494"/>
              </a:spcBef>
              <a:spcAft>
                <a:spcPts val="0"/>
              </a:spcAft>
              <a:buClr>
                <a:schemeClr val="dk1"/>
              </a:buClr>
              <a:buSzPts val="11300"/>
              <a:buChar char="•"/>
              <a:defRPr sz="2500"/>
            </a:lvl3pPr>
            <a:lvl4pPr marL="1828800" lvl="3" indent="-825500" algn="l">
              <a:lnSpc>
                <a:spcPct val="100000"/>
              </a:lnSpc>
              <a:spcBef>
                <a:spcPts val="411"/>
              </a:spcBef>
              <a:spcAft>
                <a:spcPts val="0"/>
              </a:spcAft>
              <a:buClr>
                <a:schemeClr val="dk1"/>
              </a:buClr>
              <a:buSzPts val="9400"/>
              <a:buChar char="–"/>
              <a:defRPr sz="2100"/>
            </a:lvl4pPr>
            <a:lvl5pPr marL="2286000" lvl="4" indent="-825500" algn="l">
              <a:lnSpc>
                <a:spcPct val="100000"/>
              </a:lnSpc>
              <a:spcBef>
                <a:spcPts val="411"/>
              </a:spcBef>
              <a:spcAft>
                <a:spcPts val="0"/>
              </a:spcAft>
              <a:buClr>
                <a:schemeClr val="dk1"/>
              </a:buClr>
              <a:buSzPts val="9400"/>
              <a:buChar char="»"/>
              <a:defRPr sz="2100"/>
            </a:lvl5pPr>
            <a:lvl6pPr marL="2743200" lvl="5" indent="-825500" algn="l">
              <a:lnSpc>
                <a:spcPct val="100000"/>
              </a:lnSpc>
              <a:spcBef>
                <a:spcPts val="411"/>
              </a:spcBef>
              <a:spcAft>
                <a:spcPts val="0"/>
              </a:spcAft>
              <a:buClr>
                <a:schemeClr val="dk1"/>
              </a:buClr>
              <a:buSzPts val="9400"/>
              <a:buChar char="•"/>
              <a:defRPr sz="2100"/>
            </a:lvl6pPr>
            <a:lvl7pPr marL="3200400" lvl="6" indent="-825500" algn="l">
              <a:lnSpc>
                <a:spcPct val="100000"/>
              </a:lnSpc>
              <a:spcBef>
                <a:spcPts val="411"/>
              </a:spcBef>
              <a:spcAft>
                <a:spcPts val="0"/>
              </a:spcAft>
              <a:buClr>
                <a:schemeClr val="dk1"/>
              </a:buClr>
              <a:buSzPts val="9400"/>
              <a:buChar char="•"/>
              <a:defRPr sz="2100"/>
            </a:lvl7pPr>
            <a:lvl8pPr marL="3657600" lvl="7" indent="-825500" algn="l">
              <a:lnSpc>
                <a:spcPct val="100000"/>
              </a:lnSpc>
              <a:spcBef>
                <a:spcPts val="411"/>
              </a:spcBef>
              <a:spcAft>
                <a:spcPts val="0"/>
              </a:spcAft>
              <a:buClr>
                <a:schemeClr val="dk1"/>
              </a:buClr>
              <a:buSzPts val="9400"/>
              <a:buChar char="•"/>
              <a:defRPr sz="2100"/>
            </a:lvl8pPr>
            <a:lvl9pPr marL="4114800" lvl="8" indent="-825500" algn="l">
              <a:lnSpc>
                <a:spcPct val="100000"/>
              </a:lnSpc>
              <a:spcBef>
                <a:spcPts val="411"/>
              </a:spcBef>
              <a:spcAft>
                <a:spcPts val="0"/>
              </a:spcAft>
              <a:buClr>
                <a:schemeClr val="dk1"/>
              </a:buClr>
              <a:buSzPts val="9400"/>
              <a:buChar char="•"/>
              <a:defRPr sz="2100"/>
            </a:lvl9pPr>
          </a:lstStyle>
          <a:p>
            <a:endParaRPr/>
          </a:p>
        </p:txBody>
      </p:sp>
      <p:sp>
        <p:nvSpPr>
          <p:cNvPr id="36" name="Google Shape;36;p23"/>
          <p:cNvSpPr txBox="1">
            <a:spLocks noGrp="1"/>
          </p:cNvSpPr>
          <p:nvPr>
            <p:ph type="body" idx="2"/>
          </p:nvPr>
        </p:nvSpPr>
        <p:spPr>
          <a:xfrm>
            <a:off x="457202" y="1076326"/>
            <a:ext cx="3008400" cy="35184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37" name="Google Shape;37;p23"/>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38" name="Google Shape;38;p23"/>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39" name="Google Shape;39;p23"/>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0"/>
        <p:cNvGrpSpPr/>
        <p:nvPr/>
      </p:nvGrpSpPr>
      <p:grpSpPr>
        <a:xfrm>
          <a:off x="0" y="0"/>
          <a:ext cx="0" cy="0"/>
          <a:chOff x="0" y="0"/>
          <a:chExt cx="0" cy="0"/>
        </a:xfrm>
      </p:grpSpPr>
      <p:sp>
        <p:nvSpPr>
          <p:cNvPr id="41" name="Google Shape;41;p24"/>
          <p:cNvSpPr txBox="1">
            <a:spLocks noGrp="1"/>
          </p:cNvSpPr>
          <p:nvPr>
            <p:ph type="title"/>
          </p:nvPr>
        </p:nvSpPr>
        <p:spPr>
          <a:xfrm>
            <a:off x="1792289" y="3600452"/>
            <a:ext cx="5486400" cy="4251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4"/>
          <p:cNvSpPr>
            <a:spLocks noGrp="1"/>
          </p:cNvSpPr>
          <p:nvPr>
            <p:ph type="pic" idx="2"/>
          </p:nvPr>
        </p:nvSpPr>
        <p:spPr>
          <a:xfrm>
            <a:off x="1792289" y="459581"/>
            <a:ext cx="5486400" cy="3086100"/>
          </a:xfrm>
          <a:prstGeom prst="rect">
            <a:avLst/>
          </a:prstGeom>
          <a:noFill/>
          <a:ln>
            <a:noFill/>
          </a:ln>
        </p:spPr>
      </p:sp>
      <p:sp>
        <p:nvSpPr>
          <p:cNvPr id="43" name="Google Shape;43;p24"/>
          <p:cNvSpPr txBox="1">
            <a:spLocks noGrp="1"/>
          </p:cNvSpPr>
          <p:nvPr>
            <p:ph type="body" idx="1"/>
          </p:nvPr>
        </p:nvSpPr>
        <p:spPr>
          <a:xfrm>
            <a:off x="1792289" y="4025505"/>
            <a:ext cx="5486400" cy="6036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44" name="Google Shape;44;p24"/>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45" name="Google Shape;45;p24"/>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46" name="Google Shape;46;p24"/>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7"/>
        <p:cNvGrpSpPr/>
        <p:nvPr/>
      </p:nvGrpSpPr>
      <p:grpSpPr>
        <a:xfrm>
          <a:off x="0" y="0"/>
          <a:ext cx="0" cy="0"/>
          <a:chOff x="0" y="0"/>
          <a:chExt cx="0" cy="0"/>
        </a:xfrm>
      </p:grpSpPr>
      <p:sp>
        <p:nvSpPr>
          <p:cNvPr id="48" name="Google Shape;48;p25"/>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5"/>
          <p:cNvSpPr txBox="1">
            <a:spLocks noGrp="1"/>
          </p:cNvSpPr>
          <p:nvPr>
            <p:ph type="body" idx="1"/>
          </p:nvPr>
        </p:nvSpPr>
        <p:spPr>
          <a:xfrm rot="5400000">
            <a:off x="2874751" y="-1217399"/>
            <a:ext cx="3394500" cy="82296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0" name="Google Shape;50;p25"/>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51" name="Google Shape;51;p25"/>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2" name="Google Shape;52;p25"/>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3"/>
        <p:cNvGrpSpPr/>
        <p:nvPr/>
      </p:nvGrpSpPr>
      <p:grpSpPr>
        <a:xfrm>
          <a:off x="0" y="0"/>
          <a:ext cx="0" cy="0"/>
          <a:chOff x="0" y="0"/>
          <a:chExt cx="0" cy="0"/>
        </a:xfrm>
      </p:grpSpPr>
      <p:sp>
        <p:nvSpPr>
          <p:cNvPr id="54" name="Google Shape;54;p26"/>
          <p:cNvSpPr txBox="1">
            <a:spLocks noGrp="1"/>
          </p:cNvSpPr>
          <p:nvPr>
            <p:ph type="title"/>
          </p:nvPr>
        </p:nvSpPr>
        <p:spPr>
          <a:xfrm rot="5400000">
            <a:off x="5463751" y="1371630"/>
            <a:ext cx="4388700" cy="20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6"/>
          <p:cNvSpPr txBox="1">
            <a:spLocks noGrp="1"/>
          </p:cNvSpPr>
          <p:nvPr>
            <p:ph type="body" idx="1"/>
          </p:nvPr>
        </p:nvSpPr>
        <p:spPr>
          <a:xfrm rot="5400000">
            <a:off x="1272750" y="-609570"/>
            <a:ext cx="4388700" cy="60198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6" name="Google Shape;56;p26"/>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57" name="Google Shape;57;p26"/>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8" name="Google Shape;58;p26"/>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7">
            <a:alphaModFix/>
          </a:blip>
          <a:stretch>
            <a:fillRect/>
          </a:stretch>
        </a:blip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chemeClr val="dk1"/>
              </a:buClr>
              <a:buSzPts val="20700"/>
              <a:buFont typeface="Calibri"/>
              <a:buNone/>
              <a:defRPr sz="207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9"/>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marR="0" lvl="0" indent="-1187450" algn="l" rtl="0">
              <a:lnSpc>
                <a:spcPct val="100000"/>
              </a:lnSpc>
              <a:spcBef>
                <a:spcPts val="3020"/>
              </a:spcBef>
              <a:spcAft>
                <a:spcPts val="0"/>
              </a:spcAft>
              <a:buClr>
                <a:schemeClr val="dk1"/>
              </a:buClr>
              <a:buSzPts val="15100"/>
              <a:buFont typeface="Arial"/>
              <a:buChar char="•"/>
              <a:defRPr sz="15100" b="0" i="0" u="none" strike="noStrike" cap="none">
                <a:solidFill>
                  <a:schemeClr val="dk1"/>
                </a:solidFill>
                <a:latin typeface="Calibri"/>
                <a:ea typeface="Calibri"/>
                <a:cs typeface="Calibri"/>
                <a:sym typeface="Calibri"/>
              </a:defRPr>
            </a:lvl1pPr>
            <a:lvl2pPr marL="914400" marR="0" lvl="1" indent="-1066800" algn="l" rtl="0">
              <a:lnSpc>
                <a:spcPct val="100000"/>
              </a:lnSpc>
              <a:spcBef>
                <a:spcPts val="264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L="1371600" marR="0" lvl="2" indent="-946150" algn="l" rtl="0">
              <a:lnSpc>
                <a:spcPct val="100000"/>
              </a:lnSpc>
              <a:spcBef>
                <a:spcPts val="226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4pPr>
            <a:lvl5pPr marL="2286000" marR="0" lvl="4"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5pPr>
            <a:lvl6pPr marL="2743200" marR="0" lvl="5"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6pPr>
            <a:lvl7pPr marL="3200400" marR="0" lvl="6"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7pPr>
            <a:lvl8pPr marL="3657600" marR="0" lvl="7"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8pPr>
            <a:lvl9pPr marL="4114800" marR="0" lvl="8"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9pPr>
          </a:lstStyle>
          <a:p>
            <a:endParaRPr/>
          </a:p>
        </p:txBody>
      </p:sp>
      <p:sp>
        <p:nvSpPr>
          <p:cNvPr id="8" name="Google Shape;8;p19"/>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marR="0" lvl="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endParaRPr/>
          </a:p>
        </p:txBody>
      </p:sp>
      <p:sp>
        <p:nvSpPr>
          <p:cNvPr id="9" name="Google Shape;9;p19"/>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r>
              <a:rPr lang="en-US"/>
              <a:t>Department of Computer Science and Engineering</a:t>
            </a:r>
            <a:endParaRPr/>
          </a:p>
        </p:txBody>
      </p:sp>
      <p:sp>
        <p:nvSpPr>
          <p:cNvPr id="10" name="Google Shape;10;p19"/>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
          <p:cNvSpPr txBox="1">
            <a:spLocks noGrp="1"/>
          </p:cNvSpPr>
          <p:nvPr>
            <p:ph type="body" idx="1"/>
          </p:nvPr>
        </p:nvSpPr>
        <p:spPr>
          <a:xfrm>
            <a:off x="642938" y="2196703"/>
            <a:ext cx="7815262" cy="2661047"/>
          </a:xfrm>
          <a:prstGeom prst="rect">
            <a:avLst/>
          </a:prstGeom>
          <a:noFill/>
          <a:ln>
            <a:noFill/>
          </a:ln>
        </p:spPr>
        <p:txBody>
          <a:bodyPr spcFirstLastPara="1" wrap="square" lIns="94100" tIns="47025" rIns="94100" bIns="47025" anchor="t" anchorCtr="0">
            <a:noAutofit/>
          </a:bodyPr>
          <a:lstStyle/>
          <a:p>
            <a:pPr marL="0" lvl="0" indent="0" algn="l" rtl="0">
              <a:lnSpc>
                <a:spcPct val="100000"/>
              </a:lnSpc>
              <a:spcBef>
                <a:spcPts val="3020"/>
              </a:spcBef>
              <a:spcAft>
                <a:spcPts val="0"/>
              </a:spcAft>
              <a:buSzPts val="15100"/>
              <a:buNone/>
            </a:pPr>
            <a:endParaRPr dirty="0"/>
          </a:p>
          <a:p>
            <a:pPr marL="457200" lvl="0" indent="501650" algn="l" rtl="0">
              <a:lnSpc>
                <a:spcPct val="100000"/>
              </a:lnSpc>
              <a:spcBef>
                <a:spcPts val="3020"/>
              </a:spcBef>
              <a:spcAft>
                <a:spcPts val="0"/>
              </a:spcAft>
              <a:buSzPts val="15100"/>
              <a:buNone/>
            </a:pPr>
            <a:endParaRPr dirty="0"/>
          </a:p>
        </p:txBody>
      </p:sp>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072770" y="785771"/>
            <a:ext cx="6914233" cy="1319053"/>
          </a:xfrm>
        </p:spPr>
        <p:txBody>
          <a:bodyPr/>
          <a:lstStyle/>
          <a:p>
            <a:pPr algn="ctr">
              <a:lnSpc>
                <a:spcPct val="150000"/>
              </a:lnSpc>
              <a:spcAft>
                <a:spcPts val="800"/>
              </a:spcAft>
            </a:pP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DETECTING INSURANCE CLAIMS FRAUD USING MACHINE LEARNING TECHNIQUES</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TextBox 2"/>
          <p:cNvSpPr txBox="1"/>
          <p:nvPr/>
        </p:nvSpPr>
        <p:spPr>
          <a:xfrm>
            <a:off x="256068" y="2217354"/>
            <a:ext cx="4572000" cy="1671611"/>
          </a:xfrm>
          <a:prstGeom prst="rect">
            <a:avLst/>
          </a:prstGeom>
          <a:noFill/>
        </p:spPr>
        <p:txBody>
          <a:bodyPr wrap="square" rtlCol="0">
            <a:spAutoFit/>
          </a:bodyPr>
          <a:lstStyle/>
          <a:p>
            <a:pPr algn="just">
              <a:lnSpc>
                <a:spcPct val="150000"/>
              </a:lnSpc>
            </a:pPr>
            <a:r>
              <a:rPr lang="en-US" u="sng" dirty="0">
                <a:latin typeface="Times New Roman" panose="02020603050405020304" pitchFamily="18" charset="0"/>
                <a:cs typeface="Times New Roman" panose="02020603050405020304" pitchFamily="18" charset="0"/>
              </a:rPr>
              <a:t>TEAM DETAILS:</a:t>
            </a:r>
          </a:p>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SAI SPANDANA ECHAMBADI(20EG105142)</a:t>
            </a:r>
          </a:p>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KODIDALA KOUSHIK KUMAR(20EG105125)</a:t>
            </a:r>
          </a:p>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SHEIK MOHAMMED KAIF(20EG105145)</a:t>
            </a:r>
          </a:p>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MARRI NITHIN REDDY(20EG105153)</a:t>
            </a:r>
          </a:p>
        </p:txBody>
      </p:sp>
      <p:sp>
        <p:nvSpPr>
          <p:cNvPr id="8" name="TextBox 7"/>
          <p:cNvSpPr txBox="1"/>
          <p:nvPr/>
        </p:nvSpPr>
        <p:spPr>
          <a:xfrm>
            <a:off x="6152628" y="2707300"/>
            <a:ext cx="2306197" cy="1025281"/>
          </a:xfrm>
          <a:prstGeom prst="rect">
            <a:avLst/>
          </a:prstGeom>
          <a:noFill/>
        </p:spPr>
        <p:txBody>
          <a:bodyPr wrap="square" rtlCol="0">
            <a:spAutoFit/>
          </a:bodyPr>
          <a:lstStyle/>
          <a:p>
            <a:pPr>
              <a:lnSpc>
                <a:spcPct val="150000"/>
              </a:lnSpc>
            </a:pPr>
            <a:r>
              <a:rPr lang="en-US" dirty="0">
                <a:latin typeface="Times New Roman" panose="02020603050405020304" pitchFamily="18" charset="0"/>
                <a:cs typeface="Times New Roman" panose="02020603050405020304" pitchFamily="18" charset="0"/>
              </a:rPr>
              <a:t>PROJECT SUPERVISOR </a:t>
            </a:r>
          </a:p>
          <a:p>
            <a:pPr>
              <a:lnSpc>
                <a:spcPct val="150000"/>
              </a:lnSpc>
            </a:pPr>
            <a:r>
              <a:rPr lang="en-US" dirty="0">
                <a:latin typeface="Times New Roman" panose="02020603050405020304" pitchFamily="18" charset="0"/>
                <a:cs typeface="Times New Roman" panose="02020603050405020304" pitchFamily="18" charset="0"/>
              </a:rPr>
              <a:t>Mr.</a:t>
            </a:r>
            <a:r>
              <a:rPr lang="en-IN" dirty="0">
                <a:effectLst/>
                <a:latin typeface="Times New Roman" panose="02020603050405020304" pitchFamily="18" charset="0"/>
                <a:ea typeface="Calibri" panose="020F0502020204030204" pitchFamily="34" charset="0"/>
                <a:cs typeface="Times New Roman" panose="02020603050405020304" pitchFamily="18" charset="0"/>
              </a:rPr>
              <a:t>D. Ramana Kumar</a:t>
            </a:r>
            <a:r>
              <a:rPr lang="en-US" dirty="0">
                <a:latin typeface="Times New Roman" panose="02020603050405020304" pitchFamily="18" charset="0"/>
                <a:cs typeface="Times New Roman" panose="02020603050405020304" pitchFamily="18" charset="0"/>
              </a:rPr>
              <a:t> </a:t>
            </a:r>
          </a:p>
          <a:p>
            <a:pPr>
              <a:lnSpc>
                <a:spcPct val="150000"/>
              </a:lnSpc>
            </a:pPr>
            <a:r>
              <a:rPr lang="en-US" dirty="0">
                <a:latin typeface="Times New Roman" panose="02020603050405020304" pitchFamily="18" charset="0"/>
                <a:cs typeface="Times New Roman" panose="02020603050405020304" pitchFamily="18" charset="0"/>
              </a:rPr>
              <a:t>Assistant Professor</a:t>
            </a:r>
          </a:p>
        </p:txBody>
      </p:sp>
      <p:sp>
        <p:nvSpPr>
          <p:cNvPr id="4" name="Date Placeholder 3"/>
          <p:cNvSpPr>
            <a:spLocks noGrp="1"/>
          </p:cNvSpPr>
          <p:nvPr>
            <p:ph type="dt" idx="10"/>
          </p:nvPr>
        </p:nvSpPr>
        <p:spPr/>
        <p:txBody>
          <a:bodyPr/>
          <a:lstStyle/>
          <a:p>
            <a:r>
              <a:rPr lang="en-US" dirty="0" smtClean="0"/>
              <a:t>30</a:t>
            </a:r>
            <a:r>
              <a:rPr lang="en-US" baseline="30000" dirty="0" smtClean="0"/>
              <a:t>th</a:t>
            </a:r>
            <a:r>
              <a:rPr lang="en-US" dirty="0" smtClean="0"/>
              <a:t> September,2023</a:t>
            </a:r>
            <a:endParaRPr lang="en-US" dirty="0"/>
          </a:p>
        </p:txBody>
      </p:sp>
      <p:sp>
        <p:nvSpPr>
          <p:cNvPr id="5" name="Footer Placeholder 4"/>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36129307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10</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3" name="Date Placeholder 2"/>
          <p:cNvSpPr>
            <a:spLocks noGrp="1"/>
          </p:cNvSpPr>
          <p:nvPr>
            <p:ph type="dt" idx="10"/>
          </p:nvPr>
        </p:nvSpPr>
        <p:spPr/>
        <p:txBody>
          <a:bodyPr/>
          <a:lstStyle/>
          <a:p>
            <a:r>
              <a:rPr lang="en-US" dirty="0"/>
              <a:t>30</a:t>
            </a:r>
            <a:r>
              <a:rPr lang="en-US" baseline="30000" dirty="0"/>
              <a:t>th</a:t>
            </a:r>
            <a:r>
              <a:rPr lang="en-US" dirty="0"/>
              <a:t> </a:t>
            </a:r>
            <a:r>
              <a:rPr lang="en-US" dirty="0" smtClean="0"/>
              <a:t>September,2023</a:t>
            </a:r>
            <a:endParaRPr lang="en-US" dirty="0"/>
          </a:p>
        </p:txBody>
      </p:sp>
      <p:sp>
        <p:nvSpPr>
          <p:cNvPr id="4" name="Footer Placeholder 3"/>
          <p:cNvSpPr>
            <a:spLocks noGrp="1"/>
          </p:cNvSpPr>
          <p:nvPr>
            <p:ph type="ftr" idx="11"/>
          </p:nvPr>
        </p:nvSpPr>
        <p:spPr/>
        <p:txBody>
          <a:bodyPr/>
          <a:lstStyle/>
          <a:p>
            <a:r>
              <a:rPr lang="en-US"/>
              <a:t>Department of Computer Science and Engineering</a:t>
            </a:r>
          </a:p>
        </p:txBody>
      </p:sp>
      <p:sp>
        <p:nvSpPr>
          <p:cNvPr id="5" name="TextBox 4">
            <a:extLst>
              <a:ext uri="{FF2B5EF4-FFF2-40B4-BE49-F238E27FC236}">
                <a16:creationId xmlns="" xmlns:a16="http://schemas.microsoft.com/office/drawing/2014/main" id="{8582BD98-83F5-7F71-BE03-329C90C1877C}"/>
              </a:ext>
            </a:extLst>
          </p:cNvPr>
          <p:cNvSpPr txBox="1"/>
          <p:nvPr/>
        </p:nvSpPr>
        <p:spPr>
          <a:xfrm>
            <a:off x="985283" y="3022033"/>
            <a:ext cx="6655982" cy="307777"/>
          </a:xfrm>
          <a:prstGeom prst="rect">
            <a:avLst/>
          </a:prstGeom>
          <a:noFill/>
        </p:spPr>
        <p:txBody>
          <a:bodyPr wrap="square" rtlCol="0">
            <a:spAutoFit/>
          </a:bodyPr>
          <a:lstStyle/>
          <a:p>
            <a:endParaRPr lang="en-US" dirty="0">
              <a:latin typeface="Bookman Old Style" panose="02050604050505020204" pitchFamily="18" charset="0"/>
            </a:endParaRPr>
          </a:p>
        </p:txBody>
      </p:sp>
      <p:sp>
        <p:nvSpPr>
          <p:cNvPr id="7" name="Rectangle 6"/>
          <p:cNvSpPr/>
          <p:nvPr/>
        </p:nvSpPr>
        <p:spPr>
          <a:xfrm>
            <a:off x="1489385" y="246381"/>
            <a:ext cx="1426994" cy="307777"/>
          </a:xfrm>
          <a:prstGeom prst="rect">
            <a:avLst/>
          </a:prstGeom>
        </p:spPr>
        <p:txBody>
          <a:bodyPr wrap="none">
            <a:spAutoFit/>
          </a:bodyPr>
          <a:lstStyle/>
          <a:p>
            <a:r>
              <a:rPr lang="en-US" dirty="0" smtClean="0">
                <a:latin typeface="Times New Roman" panose="02020603050405020304" pitchFamily="18" charset="0"/>
                <a:cs typeface="Times New Roman" panose="02020603050405020304" pitchFamily="18" charset="0"/>
              </a:rPr>
              <a:t>Interface Created</a:t>
            </a:r>
            <a:endParaRPr lang="en-IN"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9596" y="722589"/>
            <a:ext cx="5807356" cy="3904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097855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11</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3" name="Date Placeholder 2"/>
          <p:cNvSpPr>
            <a:spLocks noGrp="1"/>
          </p:cNvSpPr>
          <p:nvPr>
            <p:ph type="dt" idx="10"/>
          </p:nvPr>
        </p:nvSpPr>
        <p:spPr/>
        <p:txBody>
          <a:bodyPr/>
          <a:lstStyle/>
          <a:p>
            <a:r>
              <a:rPr lang="en-US" dirty="0"/>
              <a:t>30</a:t>
            </a:r>
            <a:r>
              <a:rPr lang="en-US" baseline="30000" dirty="0"/>
              <a:t>th</a:t>
            </a:r>
            <a:r>
              <a:rPr lang="en-US" dirty="0"/>
              <a:t> September,2023</a:t>
            </a:r>
          </a:p>
        </p:txBody>
      </p:sp>
      <p:sp>
        <p:nvSpPr>
          <p:cNvPr id="4" name="Footer Placeholder 3"/>
          <p:cNvSpPr>
            <a:spLocks noGrp="1"/>
          </p:cNvSpPr>
          <p:nvPr>
            <p:ph type="ftr" idx="11"/>
          </p:nvPr>
        </p:nvSpPr>
        <p:spPr/>
        <p:txBody>
          <a:bodyPr/>
          <a:lstStyle/>
          <a:p>
            <a:r>
              <a:rPr lang="en-US"/>
              <a:t>Department of Computer Science and Engineering</a:t>
            </a:r>
          </a:p>
        </p:txBody>
      </p:sp>
      <p:sp>
        <p:nvSpPr>
          <p:cNvPr id="5" name="TextBox 4">
            <a:extLst>
              <a:ext uri="{FF2B5EF4-FFF2-40B4-BE49-F238E27FC236}">
                <a16:creationId xmlns="" xmlns:a16="http://schemas.microsoft.com/office/drawing/2014/main" id="{8582BD98-83F5-7F71-BE03-329C90C1877C}"/>
              </a:ext>
            </a:extLst>
          </p:cNvPr>
          <p:cNvSpPr txBox="1"/>
          <p:nvPr/>
        </p:nvSpPr>
        <p:spPr>
          <a:xfrm>
            <a:off x="985283" y="3022033"/>
            <a:ext cx="6655982" cy="307777"/>
          </a:xfrm>
          <a:prstGeom prst="rect">
            <a:avLst/>
          </a:prstGeom>
          <a:noFill/>
        </p:spPr>
        <p:txBody>
          <a:bodyPr wrap="square" rtlCol="0">
            <a:spAutoFit/>
          </a:bodyPr>
          <a:lstStyle/>
          <a:p>
            <a:endParaRPr lang="en-US" dirty="0">
              <a:latin typeface="Bookman Old Style" panose="02050604050505020204" pitchFamily="18" charset="0"/>
            </a:endParaRPr>
          </a:p>
        </p:txBody>
      </p:sp>
      <p:sp>
        <p:nvSpPr>
          <p:cNvPr id="7" name="Rectangle 6"/>
          <p:cNvSpPr/>
          <p:nvPr/>
        </p:nvSpPr>
        <p:spPr>
          <a:xfrm>
            <a:off x="1286185" y="452558"/>
            <a:ext cx="1268296" cy="307777"/>
          </a:xfrm>
          <a:prstGeom prst="rect">
            <a:avLst/>
          </a:prstGeom>
        </p:spPr>
        <p:txBody>
          <a:bodyPr wrap="none">
            <a:spAutoFit/>
          </a:bodyPr>
          <a:lstStyle/>
          <a:p>
            <a:r>
              <a:rPr lang="en-US" dirty="0" smtClean="0">
                <a:latin typeface="Times New Roman" panose="02020603050405020304" pitchFamily="18" charset="0"/>
                <a:cs typeface="Times New Roman" panose="02020603050405020304" pitchFamily="18" charset="0"/>
              </a:rPr>
              <a:t>Data Modeling</a:t>
            </a:r>
            <a:endParaRPr lang="en-IN" dirty="0"/>
          </a:p>
        </p:txBody>
      </p:sp>
      <p:pic>
        <p:nvPicPr>
          <p:cNvPr id="3074" name="Picture 2" descr="C:\Users\shara\OneDrive\Pictures\Screenshots\Screenshot 2023-09-29 10051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595" y="1084162"/>
            <a:ext cx="7625390" cy="3039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18462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12</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3" name="Date Placeholder 2"/>
          <p:cNvSpPr>
            <a:spLocks noGrp="1"/>
          </p:cNvSpPr>
          <p:nvPr>
            <p:ph type="dt" idx="10"/>
          </p:nvPr>
        </p:nvSpPr>
        <p:spPr/>
        <p:txBody>
          <a:bodyPr/>
          <a:lstStyle/>
          <a:p>
            <a:r>
              <a:rPr lang="en-US" dirty="0"/>
              <a:t>30</a:t>
            </a:r>
            <a:r>
              <a:rPr lang="en-US" baseline="30000" dirty="0"/>
              <a:t>th</a:t>
            </a:r>
            <a:r>
              <a:rPr lang="en-US" dirty="0"/>
              <a:t> </a:t>
            </a:r>
            <a:r>
              <a:rPr lang="en-US" dirty="0" smtClean="0"/>
              <a:t>September,2023</a:t>
            </a:r>
            <a:endParaRPr lang="en-US" dirty="0"/>
          </a:p>
        </p:txBody>
      </p:sp>
      <p:sp>
        <p:nvSpPr>
          <p:cNvPr id="4" name="Footer Placeholder 3"/>
          <p:cNvSpPr>
            <a:spLocks noGrp="1"/>
          </p:cNvSpPr>
          <p:nvPr>
            <p:ph type="ftr" idx="11"/>
          </p:nvPr>
        </p:nvSpPr>
        <p:spPr/>
        <p:txBody>
          <a:bodyPr/>
          <a:lstStyle/>
          <a:p>
            <a:r>
              <a:rPr lang="en-US"/>
              <a:t>Department of Computer Science and Engineering</a:t>
            </a:r>
          </a:p>
        </p:txBody>
      </p:sp>
      <p:sp>
        <p:nvSpPr>
          <p:cNvPr id="5" name="TextBox 4">
            <a:extLst>
              <a:ext uri="{FF2B5EF4-FFF2-40B4-BE49-F238E27FC236}">
                <a16:creationId xmlns="" xmlns:a16="http://schemas.microsoft.com/office/drawing/2014/main" id="{8582BD98-83F5-7F71-BE03-329C90C1877C}"/>
              </a:ext>
            </a:extLst>
          </p:cNvPr>
          <p:cNvSpPr txBox="1"/>
          <p:nvPr/>
        </p:nvSpPr>
        <p:spPr>
          <a:xfrm>
            <a:off x="985283" y="3022033"/>
            <a:ext cx="6655982" cy="307777"/>
          </a:xfrm>
          <a:prstGeom prst="rect">
            <a:avLst/>
          </a:prstGeom>
          <a:noFill/>
        </p:spPr>
        <p:txBody>
          <a:bodyPr wrap="square" rtlCol="0">
            <a:spAutoFit/>
          </a:bodyPr>
          <a:lstStyle/>
          <a:p>
            <a:endParaRPr lang="en-US" dirty="0">
              <a:latin typeface="Bookman Old Style" panose="02050604050505020204" pitchFamily="18" charset="0"/>
            </a:endParaRPr>
          </a:p>
        </p:txBody>
      </p:sp>
      <p:sp>
        <p:nvSpPr>
          <p:cNvPr id="7" name="Rectangle 6"/>
          <p:cNvSpPr/>
          <p:nvPr/>
        </p:nvSpPr>
        <p:spPr>
          <a:xfrm>
            <a:off x="1073284" y="606446"/>
            <a:ext cx="3239990" cy="307777"/>
          </a:xfrm>
          <a:prstGeom prst="rect">
            <a:avLst/>
          </a:prstGeom>
        </p:spPr>
        <p:txBody>
          <a:bodyPr wrap="none">
            <a:spAutoFit/>
          </a:bodyPr>
          <a:lstStyle/>
          <a:p>
            <a:r>
              <a:rPr lang="en-US" dirty="0" smtClean="0">
                <a:latin typeface="Times New Roman" panose="02020603050405020304" pitchFamily="18" charset="0"/>
                <a:cs typeface="Times New Roman" panose="02020603050405020304" pitchFamily="18" charset="0"/>
              </a:rPr>
              <a:t>Data Modeling- using Logistic Regression</a:t>
            </a:r>
            <a:endParaRPr lang="en-IN" dirty="0"/>
          </a:p>
        </p:txBody>
      </p:sp>
      <p:pic>
        <p:nvPicPr>
          <p:cNvPr id="4098" name="Picture 2" descr="C:\Users\shara\OneDrive\Pictures\Screenshots\Screenshot 2023-09-29 10052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675" y="1066716"/>
            <a:ext cx="8007932" cy="2553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39010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13</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3" name="Date Placeholder 2"/>
          <p:cNvSpPr>
            <a:spLocks noGrp="1"/>
          </p:cNvSpPr>
          <p:nvPr>
            <p:ph type="dt" idx="10"/>
          </p:nvPr>
        </p:nvSpPr>
        <p:spPr/>
        <p:txBody>
          <a:bodyPr/>
          <a:lstStyle/>
          <a:p>
            <a:r>
              <a:rPr lang="en-US" dirty="0"/>
              <a:t>30</a:t>
            </a:r>
            <a:r>
              <a:rPr lang="en-US" baseline="30000" dirty="0"/>
              <a:t>th</a:t>
            </a:r>
            <a:r>
              <a:rPr lang="en-US" dirty="0"/>
              <a:t> September,2023</a:t>
            </a:r>
          </a:p>
        </p:txBody>
      </p:sp>
      <p:sp>
        <p:nvSpPr>
          <p:cNvPr id="4" name="Footer Placeholder 3"/>
          <p:cNvSpPr>
            <a:spLocks noGrp="1"/>
          </p:cNvSpPr>
          <p:nvPr>
            <p:ph type="ftr" idx="11"/>
          </p:nvPr>
        </p:nvSpPr>
        <p:spPr/>
        <p:txBody>
          <a:bodyPr/>
          <a:lstStyle/>
          <a:p>
            <a:r>
              <a:rPr lang="en-US"/>
              <a:t>Department of Computer Science and Engineering</a:t>
            </a:r>
          </a:p>
        </p:txBody>
      </p:sp>
      <p:sp>
        <p:nvSpPr>
          <p:cNvPr id="5" name="TextBox 4">
            <a:extLst>
              <a:ext uri="{FF2B5EF4-FFF2-40B4-BE49-F238E27FC236}">
                <a16:creationId xmlns="" xmlns:a16="http://schemas.microsoft.com/office/drawing/2014/main" id="{8582BD98-83F5-7F71-BE03-329C90C1877C}"/>
              </a:ext>
            </a:extLst>
          </p:cNvPr>
          <p:cNvSpPr txBox="1"/>
          <p:nvPr/>
        </p:nvSpPr>
        <p:spPr>
          <a:xfrm>
            <a:off x="985283" y="3022033"/>
            <a:ext cx="6655982" cy="307777"/>
          </a:xfrm>
          <a:prstGeom prst="rect">
            <a:avLst/>
          </a:prstGeom>
          <a:noFill/>
        </p:spPr>
        <p:txBody>
          <a:bodyPr wrap="square" rtlCol="0">
            <a:spAutoFit/>
          </a:bodyPr>
          <a:lstStyle/>
          <a:p>
            <a:endParaRPr lang="en-US" dirty="0">
              <a:latin typeface="Bookman Old Style" panose="02050604050505020204" pitchFamily="18" charset="0"/>
            </a:endParaRPr>
          </a:p>
        </p:txBody>
      </p:sp>
      <p:sp>
        <p:nvSpPr>
          <p:cNvPr id="7" name="Rectangle 6"/>
          <p:cNvSpPr/>
          <p:nvPr/>
        </p:nvSpPr>
        <p:spPr>
          <a:xfrm>
            <a:off x="985283" y="645421"/>
            <a:ext cx="3701654" cy="307777"/>
          </a:xfrm>
          <a:prstGeom prst="rect">
            <a:avLst/>
          </a:prstGeom>
        </p:spPr>
        <p:txBody>
          <a:bodyPr wrap="none">
            <a:spAutoFit/>
          </a:bodyPr>
          <a:lstStyle/>
          <a:p>
            <a:r>
              <a:rPr lang="en-US" dirty="0" smtClean="0">
                <a:latin typeface="Times New Roman" panose="02020603050405020304" pitchFamily="18" charset="0"/>
                <a:cs typeface="Times New Roman" panose="02020603050405020304" pitchFamily="18" charset="0"/>
              </a:rPr>
              <a:t>Data Modeling- using Random Forest Algorithm</a:t>
            </a:r>
            <a:endParaRPr lang="en-IN" dirty="0"/>
          </a:p>
        </p:txBody>
      </p:sp>
      <p:pic>
        <p:nvPicPr>
          <p:cNvPr id="5122" name="Picture 2" descr="C:\Users\shara\OneDrive\Pictures\Screenshots\Screenshot 2023-09-29 10054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9929" y="1151709"/>
            <a:ext cx="7421271" cy="31990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54654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14</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254558" y="357619"/>
            <a:ext cx="6117431" cy="627321"/>
          </a:xfrm>
        </p:spPr>
        <p:txBody>
          <a:bodyPr/>
          <a:lstStyle/>
          <a:p>
            <a:r>
              <a:rPr lang="en-US" sz="3600" dirty="0" smtClean="0">
                <a:latin typeface="Times New Roman" panose="02020603050405020304" pitchFamily="18" charset="0"/>
                <a:cs typeface="Times New Roman" panose="02020603050405020304" pitchFamily="18" charset="0"/>
              </a:rPr>
              <a:t>Findings</a:t>
            </a:r>
            <a:endParaRPr lang="en-US" sz="3600" dirty="0">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idx="10"/>
          </p:nvPr>
        </p:nvSpPr>
        <p:spPr/>
        <p:txBody>
          <a:bodyPr/>
          <a:lstStyle/>
          <a:p>
            <a:r>
              <a:rPr lang="en-US" dirty="0"/>
              <a:t>30</a:t>
            </a:r>
            <a:r>
              <a:rPr lang="en-US" baseline="30000" dirty="0"/>
              <a:t>th</a:t>
            </a:r>
            <a:r>
              <a:rPr lang="en-US" dirty="0"/>
              <a:t> September,2023</a:t>
            </a:r>
          </a:p>
        </p:txBody>
      </p:sp>
      <p:sp>
        <p:nvSpPr>
          <p:cNvPr id="4" name="Footer Placeholder 3"/>
          <p:cNvSpPr>
            <a:spLocks noGrp="1"/>
          </p:cNvSpPr>
          <p:nvPr>
            <p:ph type="ftr" idx="11"/>
          </p:nvPr>
        </p:nvSpPr>
        <p:spPr/>
        <p:txBody>
          <a:bodyPr/>
          <a:lstStyle/>
          <a:p>
            <a:r>
              <a:rPr lang="en-US"/>
              <a:t>Department of Computer Science and Engineering</a:t>
            </a:r>
          </a:p>
        </p:txBody>
      </p:sp>
      <p:sp>
        <p:nvSpPr>
          <p:cNvPr id="5" name="TextBox 4">
            <a:extLst>
              <a:ext uri="{FF2B5EF4-FFF2-40B4-BE49-F238E27FC236}">
                <a16:creationId xmlns="" xmlns:a16="http://schemas.microsoft.com/office/drawing/2014/main" id="{8582BD98-83F5-7F71-BE03-329C90C1877C}"/>
              </a:ext>
            </a:extLst>
          </p:cNvPr>
          <p:cNvSpPr txBox="1"/>
          <p:nvPr/>
        </p:nvSpPr>
        <p:spPr>
          <a:xfrm>
            <a:off x="985283" y="3022033"/>
            <a:ext cx="6655982" cy="307777"/>
          </a:xfrm>
          <a:prstGeom prst="rect">
            <a:avLst/>
          </a:prstGeom>
          <a:noFill/>
        </p:spPr>
        <p:txBody>
          <a:bodyPr wrap="square" rtlCol="0">
            <a:spAutoFit/>
          </a:bodyPr>
          <a:lstStyle/>
          <a:p>
            <a:endParaRPr lang="en-US" dirty="0">
              <a:latin typeface="Bookman Old Style" panose="02050604050505020204" pitchFamily="18" charset="0"/>
            </a:endParaRPr>
          </a:p>
        </p:txBody>
      </p:sp>
      <p:sp>
        <p:nvSpPr>
          <p:cNvPr id="6" name="TextBox 5">
            <a:extLst>
              <a:ext uri="{FF2B5EF4-FFF2-40B4-BE49-F238E27FC236}">
                <a16:creationId xmlns="" xmlns:a16="http://schemas.microsoft.com/office/drawing/2014/main" id="{1BBEE7A4-C059-4CDC-6330-B7037C1C4B41}"/>
              </a:ext>
            </a:extLst>
          </p:cNvPr>
          <p:cNvSpPr txBox="1"/>
          <p:nvPr/>
        </p:nvSpPr>
        <p:spPr>
          <a:xfrm>
            <a:off x="789426" y="1194124"/>
            <a:ext cx="7619702" cy="738664"/>
          </a:xfrm>
          <a:prstGeom prst="rect">
            <a:avLst/>
          </a:prstGeom>
          <a:noFill/>
        </p:spPr>
        <p:txBody>
          <a:bodyPr wrap="square" rtlCol="0">
            <a:spAutoFit/>
          </a:bodyPr>
          <a:lstStyle/>
          <a:p>
            <a:pPr algn="just"/>
            <a:r>
              <a:rPr lang="en-US" dirty="0" smtClean="0">
                <a:latin typeface="Bookman Old Style" panose="02050604050505020204" pitchFamily="18" charset="0"/>
              </a:rPr>
              <a:t>1.The Accuracy of Logistic Regression in this model is: </a:t>
            </a:r>
            <a:r>
              <a:rPr lang="en-IN" dirty="0" smtClean="0"/>
              <a:t>0.9400778210116731</a:t>
            </a:r>
          </a:p>
          <a:p>
            <a:pPr algn="just"/>
            <a:endParaRPr lang="en-US" dirty="0">
              <a:latin typeface="Bookman Old Style" panose="02050604050505020204" pitchFamily="18" charset="0"/>
            </a:endParaRPr>
          </a:p>
          <a:p>
            <a:pPr algn="just"/>
            <a:r>
              <a:rPr lang="en-US" dirty="0" smtClean="0">
                <a:latin typeface="Bookman Old Style" panose="02050604050505020204" pitchFamily="18" charset="0"/>
              </a:rPr>
              <a:t>2.The </a:t>
            </a:r>
            <a:r>
              <a:rPr lang="en-US" dirty="0">
                <a:latin typeface="Bookman Old Style" panose="02050604050505020204" pitchFamily="18" charset="0"/>
              </a:rPr>
              <a:t>Accuracy of </a:t>
            </a:r>
            <a:r>
              <a:rPr lang="en-US" dirty="0" smtClean="0">
                <a:latin typeface="Bookman Old Style" panose="02050604050505020204" pitchFamily="18" charset="0"/>
              </a:rPr>
              <a:t>Random Forest Classifier in </a:t>
            </a:r>
            <a:r>
              <a:rPr lang="en-US" dirty="0">
                <a:latin typeface="Bookman Old Style" panose="02050604050505020204" pitchFamily="18" charset="0"/>
              </a:rPr>
              <a:t>this model is: </a:t>
            </a:r>
            <a:r>
              <a:rPr lang="en-IN" dirty="0" smtClean="0"/>
              <a:t>0.9374837872892348</a:t>
            </a:r>
          </a:p>
        </p:txBody>
      </p:sp>
      <p:sp>
        <p:nvSpPr>
          <p:cNvPr id="9" name="TextBox 8">
            <a:extLst>
              <a:ext uri="{FF2B5EF4-FFF2-40B4-BE49-F238E27FC236}">
                <a16:creationId xmlns="" xmlns:a16="http://schemas.microsoft.com/office/drawing/2014/main" id="{1BBEE7A4-C059-4CDC-6330-B7037C1C4B41}"/>
              </a:ext>
            </a:extLst>
          </p:cNvPr>
          <p:cNvSpPr txBox="1"/>
          <p:nvPr/>
        </p:nvSpPr>
        <p:spPr>
          <a:xfrm>
            <a:off x="731080" y="2221814"/>
            <a:ext cx="7619702" cy="1600438"/>
          </a:xfrm>
          <a:prstGeom prst="rect">
            <a:avLst/>
          </a:prstGeom>
          <a:noFill/>
        </p:spPr>
        <p:txBody>
          <a:bodyPr wrap="square" rtlCol="0">
            <a:spAutoFit/>
          </a:bodyPr>
          <a:lstStyle/>
          <a:p>
            <a:r>
              <a:rPr lang="en-US" b="1" dirty="0">
                <a:latin typeface="Bookman Old Style" pitchFamily="18" charset="0"/>
              </a:rPr>
              <a:t>The dataset is extremely imbalanced and will not give accurate information. This can be overcome by one of the two ways </a:t>
            </a:r>
            <a:r>
              <a:rPr lang="en-US" b="1" dirty="0" smtClean="0">
                <a:latin typeface="Bookman Old Style" pitchFamily="18" charset="0"/>
              </a:rPr>
              <a:t>:</a:t>
            </a:r>
          </a:p>
          <a:p>
            <a:endParaRPr lang="en-US" b="1" dirty="0">
              <a:latin typeface="Bookman Old Style" pitchFamily="18" charset="0"/>
            </a:endParaRPr>
          </a:p>
          <a:p>
            <a:r>
              <a:rPr lang="en-US" dirty="0">
                <a:latin typeface="Bookman Old Style" pitchFamily="18" charset="0"/>
              </a:rPr>
              <a:t>Upscale the Minority Class (</a:t>
            </a:r>
            <a:r>
              <a:rPr lang="en-US" dirty="0" err="1">
                <a:latin typeface="Bookman Old Style" pitchFamily="18" charset="0"/>
              </a:rPr>
              <a:t>FraudFound</a:t>
            </a:r>
            <a:r>
              <a:rPr lang="en-US" dirty="0">
                <a:latin typeface="Bookman Old Style" pitchFamily="18" charset="0"/>
              </a:rPr>
              <a:t> ==1) in this case </a:t>
            </a:r>
            <a:endParaRPr lang="en-US" dirty="0" smtClean="0">
              <a:latin typeface="Bookman Old Style" pitchFamily="18" charset="0"/>
            </a:endParaRPr>
          </a:p>
          <a:p>
            <a:r>
              <a:rPr lang="en-US" dirty="0" smtClean="0">
                <a:latin typeface="Bookman Old Style" pitchFamily="18" charset="0"/>
              </a:rPr>
              <a:t>Downscale </a:t>
            </a:r>
            <a:r>
              <a:rPr lang="en-US" dirty="0">
                <a:latin typeface="Bookman Old Style" pitchFamily="18" charset="0"/>
              </a:rPr>
              <a:t>the Majority Class (</a:t>
            </a:r>
            <a:r>
              <a:rPr lang="en-US" dirty="0" err="1">
                <a:latin typeface="Bookman Old Style" pitchFamily="18" charset="0"/>
              </a:rPr>
              <a:t>FraudFound</a:t>
            </a:r>
            <a:r>
              <a:rPr lang="en-US" dirty="0">
                <a:latin typeface="Bookman Old Style" pitchFamily="18" charset="0"/>
              </a:rPr>
              <a:t> ==0) in this </a:t>
            </a:r>
            <a:r>
              <a:rPr lang="en-US" dirty="0" smtClean="0">
                <a:latin typeface="Bookman Old Style" pitchFamily="18" charset="0"/>
              </a:rPr>
              <a:t>case</a:t>
            </a:r>
          </a:p>
          <a:p>
            <a:endParaRPr lang="en-US" dirty="0">
              <a:latin typeface="Bookman Old Style" pitchFamily="18" charset="0"/>
            </a:endParaRPr>
          </a:p>
          <a:p>
            <a:r>
              <a:rPr lang="en-US" b="1" dirty="0" smtClean="0">
                <a:latin typeface="Bookman Old Style" pitchFamily="18" charset="0"/>
              </a:rPr>
              <a:t>&gt;&gt; </a:t>
            </a:r>
            <a:r>
              <a:rPr lang="en-US" b="1" dirty="0" err="1" smtClean="0">
                <a:latin typeface="Bookman Old Style" pitchFamily="18" charset="0"/>
              </a:rPr>
              <a:t>Upscaling</a:t>
            </a:r>
            <a:r>
              <a:rPr lang="en-US" b="1" dirty="0" smtClean="0">
                <a:latin typeface="Bookman Old Style" pitchFamily="18" charset="0"/>
              </a:rPr>
              <a:t> and </a:t>
            </a:r>
            <a:r>
              <a:rPr lang="en-US" b="1" dirty="0" err="1" smtClean="0">
                <a:latin typeface="Bookman Old Style" pitchFamily="18" charset="0"/>
              </a:rPr>
              <a:t>DownScaling</a:t>
            </a:r>
            <a:r>
              <a:rPr lang="en-US" b="1" dirty="0" smtClean="0">
                <a:latin typeface="Bookman Old Style" pitchFamily="18" charset="0"/>
              </a:rPr>
              <a:t> the data</a:t>
            </a:r>
            <a:endParaRPr lang="en-IN" b="1" dirty="0" smtClean="0">
              <a:latin typeface="Bookman Old Style" pitchFamily="18" charset="0"/>
            </a:endParaRPr>
          </a:p>
        </p:txBody>
      </p:sp>
    </p:spTree>
    <p:extLst>
      <p:ext uri="{BB962C8B-B14F-4D97-AF65-F5344CB8AC3E}">
        <p14:creationId xmlns:p14="http://schemas.microsoft.com/office/powerpoint/2010/main" val="18943325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15</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254558" y="357619"/>
            <a:ext cx="6117431" cy="627321"/>
          </a:xfrm>
        </p:spPr>
        <p:txBody>
          <a:bodyPr/>
          <a:lstStyle/>
          <a:p>
            <a:r>
              <a:rPr lang="en-US" sz="3600" dirty="0" smtClean="0">
                <a:latin typeface="Times New Roman" panose="02020603050405020304" pitchFamily="18" charset="0"/>
                <a:cs typeface="Times New Roman" panose="02020603050405020304" pitchFamily="18" charset="0"/>
              </a:rPr>
              <a:t>Findings</a:t>
            </a:r>
            <a:endParaRPr lang="en-US" sz="3600" dirty="0">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idx="10"/>
          </p:nvPr>
        </p:nvSpPr>
        <p:spPr/>
        <p:txBody>
          <a:bodyPr/>
          <a:lstStyle/>
          <a:p>
            <a:r>
              <a:rPr lang="en-US" dirty="0"/>
              <a:t>30</a:t>
            </a:r>
            <a:r>
              <a:rPr lang="en-US" baseline="30000" dirty="0"/>
              <a:t>th</a:t>
            </a:r>
            <a:r>
              <a:rPr lang="en-US" dirty="0"/>
              <a:t> September,2023</a:t>
            </a:r>
          </a:p>
        </p:txBody>
      </p:sp>
      <p:sp>
        <p:nvSpPr>
          <p:cNvPr id="4" name="Footer Placeholder 3"/>
          <p:cNvSpPr>
            <a:spLocks noGrp="1"/>
          </p:cNvSpPr>
          <p:nvPr>
            <p:ph type="ftr" idx="11"/>
          </p:nvPr>
        </p:nvSpPr>
        <p:spPr/>
        <p:txBody>
          <a:bodyPr/>
          <a:lstStyle/>
          <a:p>
            <a:r>
              <a:rPr lang="en-US"/>
              <a:t>Department of Computer Science and Engineering</a:t>
            </a:r>
          </a:p>
        </p:txBody>
      </p:sp>
      <p:sp>
        <p:nvSpPr>
          <p:cNvPr id="5" name="TextBox 4">
            <a:extLst>
              <a:ext uri="{FF2B5EF4-FFF2-40B4-BE49-F238E27FC236}">
                <a16:creationId xmlns="" xmlns:a16="http://schemas.microsoft.com/office/drawing/2014/main" id="{8582BD98-83F5-7F71-BE03-329C90C1877C}"/>
              </a:ext>
            </a:extLst>
          </p:cNvPr>
          <p:cNvSpPr txBox="1"/>
          <p:nvPr/>
        </p:nvSpPr>
        <p:spPr>
          <a:xfrm>
            <a:off x="985283" y="3022033"/>
            <a:ext cx="6655982" cy="307777"/>
          </a:xfrm>
          <a:prstGeom prst="rect">
            <a:avLst/>
          </a:prstGeom>
          <a:noFill/>
        </p:spPr>
        <p:txBody>
          <a:bodyPr wrap="square" rtlCol="0">
            <a:spAutoFit/>
          </a:bodyPr>
          <a:lstStyle/>
          <a:p>
            <a:endParaRPr lang="en-US" dirty="0">
              <a:latin typeface="Bookman Old Style" panose="02050604050505020204" pitchFamily="18" charset="0"/>
            </a:endParaRPr>
          </a:p>
        </p:txBody>
      </p:sp>
      <p:sp>
        <p:nvSpPr>
          <p:cNvPr id="9" name="TextBox 8">
            <a:extLst>
              <a:ext uri="{FF2B5EF4-FFF2-40B4-BE49-F238E27FC236}">
                <a16:creationId xmlns="" xmlns:a16="http://schemas.microsoft.com/office/drawing/2014/main" id="{1BBEE7A4-C059-4CDC-6330-B7037C1C4B41}"/>
              </a:ext>
            </a:extLst>
          </p:cNvPr>
          <p:cNvSpPr txBox="1"/>
          <p:nvPr/>
        </p:nvSpPr>
        <p:spPr>
          <a:xfrm>
            <a:off x="873523" y="1079927"/>
            <a:ext cx="7619702" cy="307777"/>
          </a:xfrm>
          <a:prstGeom prst="rect">
            <a:avLst/>
          </a:prstGeom>
          <a:noFill/>
        </p:spPr>
        <p:txBody>
          <a:bodyPr wrap="square" rtlCol="0">
            <a:spAutoFit/>
          </a:bodyPr>
          <a:lstStyle/>
          <a:p>
            <a:r>
              <a:rPr lang="en-US" b="1" dirty="0" smtClean="0">
                <a:latin typeface="Bookman Old Style" pitchFamily="18" charset="0"/>
              </a:rPr>
              <a:t>&gt;&gt; After </a:t>
            </a:r>
            <a:r>
              <a:rPr lang="en-US" b="1" dirty="0" err="1" smtClean="0">
                <a:latin typeface="Bookman Old Style" pitchFamily="18" charset="0"/>
              </a:rPr>
              <a:t>Upscaling</a:t>
            </a:r>
            <a:r>
              <a:rPr lang="en-US" b="1" dirty="0" smtClean="0">
                <a:latin typeface="Bookman Old Style" pitchFamily="18" charset="0"/>
              </a:rPr>
              <a:t> and </a:t>
            </a:r>
            <a:r>
              <a:rPr lang="en-US" b="1" dirty="0" err="1" smtClean="0">
                <a:latin typeface="Bookman Old Style" pitchFamily="18" charset="0"/>
              </a:rPr>
              <a:t>DownScaling</a:t>
            </a:r>
            <a:r>
              <a:rPr lang="en-US" b="1" dirty="0" smtClean="0">
                <a:latin typeface="Bookman Old Style" pitchFamily="18" charset="0"/>
              </a:rPr>
              <a:t> the data</a:t>
            </a:r>
            <a:endParaRPr lang="en-IN" b="1" dirty="0" smtClean="0">
              <a:latin typeface="Bookman Old Style"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791911461"/>
              </p:ext>
            </p:extLst>
          </p:nvPr>
        </p:nvGraphicFramePr>
        <p:xfrm>
          <a:off x="1391920" y="1477713"/>
          <a:ext cx="5798588" cy="2346143"/>
        </p:xfrm>
        <a:graphic>
          <a:graphicData uri="http://schemas.openxmlformats.org/drawingml/2006/table">
            <a:tbl>
              <a:tblPr firstRow="1" bandRow="1">
                <a:tableStyleId>{1D3205E1-8B83-452B-8570-0B3C4014EAE2}</a:tableStyleId>
              </a:tblPr>
              <a:tblGrid>
                <a:gridCol w="589523"/>
                <a:gridCol w="3140902"/>
                <a:gridCol w="2068163"/>
              </a:tblGrid>
              <a:tr h="399911">
                <a:tc>
                  <a:txBody>
                    <a:bodyPr/>
                    <a:lstStyle/>
                    <a:p>
                      <a:pPr algn="ctr"/>
                      <a:r>
                        <a:rPr lang="en-US" b="1" dirty="0" smtClean="0"/>
                        <a:t>s.no</a:t>
                      </a:r>
                      <a:endParaRPr lang="en-IN" b="1" dirty="0"/>
                    </a:p>
                  </a:txBody>
                  <a:tcPr/>
                </a:tc>
                <a:tc>
                  <a:txBody>
                    <a:bodyPr/>
                    <a:lstStyle/>
                    <a:p>
                      <a:pPr algn="ctr"/>
                      <a:r>
                        <a:rPr lang="en-US" b="1" dirty="0" smtClean="0"/>
                        <a:t>Model </a:t>
                      </a:r>
                      <a:endParaRPr lang="en-IN" b="1" dirty="0"/>
                    </a:p>
                  </a:txBody>
                  <a:tcPr/>
                </a:tc>
                <a:tc>
                  <a:txBody>
                    <a:bodyPr/>
                    <a:lstStyle/>
                    <a:p>
                      <a:pPr algn="ctr"/>
                      <a:r>
                        <a:rPr lang="en-US" b="1" dirty="0" smtClean="0"/>
                        <a:t>Accuracy Score</a:t>
                      </a:r>
                      <a:endParaRPr lang="en-IN" b="1" dirty="0"/>
                    </a:p>
                  </a:txBody>
                  <a:tcPr/>
                </a:tc>
              </a:tr>
              <a:tr h="324372">
                <a:tc>
                  <a:txBody>
                    <a:bodyPr/>
                    <a:lstStyle/>
                    <a:p>
                      <a:r>
                        <a:rPr lang="en-US" dirty="0" smtClean="0"/>
                        <a:t>0</a:t>
                      </a:r>
                      <a:endParaRPr lang="en-IN" dirty="0"/>
                    </a:p>
                  </a:txBody>
                  <a:tcPr/>
                </a:tc>
                <a:tc>
                  <a:txBody>
                    <a:bodyPr/>
                    <a:lstStyle/>
                    <a:p>
                      <a:r>
                        <a:rPr lang="en-US" dirty="0" smtClean="0"/>
                        <a:t>Logistic Regression </a:t>
                      </a:r>
                      <a:endParaRPr lang="en-IN" dirty="0"/>
                    </a:p>
                  </a:txBody>
                  <a:tcPr/>
                </a:tc>
                <a:tc>
                  <a:txBody>
                    <a:bodyPr/>
                    <a:lstStyle/>
                    <a:p>
                      <a:r>
                        <a:rPr lang="en-IN" dirty="0" smtClean="0"/>
                        <a:t>0.940078 </a:t>
                      </a:r>
                    </a:p>
                  </a:txBody>
                  <a:tcPr/>
                </a:tc>
              </a:tr>
              <a:tr h="324372">
                <a:tc>
                  <a:txBody>
                    <a:bodyPr/>
                    <a:lstStyle/>
                    <a:p>
                      <a:r>
                        <a:rPr lang="en-US" dirty="0" smtClean="0"/>
                        <a:t>1</a:t>
                      </a:r>
                      <a:endParaRPr lang="en-IN" dirty="0"/>
                    </a:p>
                  </a:txBody>
                  <a:tcPr/>
                </a:tc>
                <a:tc>
                  <a:txBody>
                    <a:bodyPr/>
                    <a:lstStyle/>
                    <a:p>
                      <a:r>
                        <a:rPr lang="en-US" dirty="0" smtClean="0"/>
                        <a:t>Upscale Logistic Regression</a:t>
                      </a:r>
                      <a:endParaRPr lang="en-IN" dirty="0"/>
                    </a:p>
                  </a:txBody>
                  <a:tcPr/>
                </a:tc>
                <a:tc>
                  <a:txBody>
                    <a:bodyPr/>
                    <a:lstStyle/>
                    <a:p>
                      <a:r>
                        <a:rPr lang="en-US" dirty="0" smtClean="0"/>
                        <a:t>0.740378</a:t>
                      </a:r>
                    </a:p>
                  </a:txBody>
                  <a:tcPr/>
                </a:tc>
              </a:tr>
              <a:tr h="324372">
                <a:tc>
                  <a:txBody>
                    <a:bodyPr/>
                    <a:lstStyle/>
                    <a:p>
                      <a:r>
                        <a:rPr lang="en-US" dirty="0" smtClean="0"/>
                        <a:t>2</a:t>
                      </a:r>
                      <a:endParaRPr lang="en-IN" dirty="0"/>
                    </a:p>
                  </a:txBody>
                  <a:tcPr/>
                </a:tc>
                <a:tc>
                  <a:txBody>
                    <a:bodyPr/>
                    <a:lstStyle/>
                    <a:p>
                      <a:r>
                        <a:rPr lang="en-US" dirty="0" smtClean="0"/>
                        <a:t>Downscale</a:t>
                      </a:r>
                      <a:r>
                        <a:rPr lang="en-US" baseline="0" dirty="0" smtClean="0"/>
                        <a:t> Logistic Regression</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smtClean="0"/>
                        <a:t>0.688312  </a:t>
                      </a:r>
                    </a:p>
                  </a:txBody>
                  <a:tcPr/>
                </a:tc>
              </a:tr>
              <a:tr h="324372">
                <a:tc>
                  <a:txBody>
                    <a:bodyPr/>
                    <a:lstStyle/>
                    <a:p>
                      <a:r>
                        <a:rPr lang="en-US" dirty="0" smtClean="0"/>
                        <a:t>3</a:t>
                      </a:r>
                      <a:endParaRPr lang="en-IN" dirty="0"/>
                    </a:p>
                  </a:txBody>
                  <a:tcPr/>
                </a:tc>
                <a:tc>
                  <a:txBody>
                    <a:bodyPr/>
                    <a:lstStyle/>
                    <a:p>
                      <a:r>
                        <a:rPr lang="en-US" dirty="0" smtClean="0"/>
                        <a:t>Random</a:t>
                      </a:r>
                      <a:r>
                        <a:rPr lang="en-US" baseline="0" dirty="0" smtClean="0"/>
                        <a:t> Forest Classifier</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smtClean="0"/>
                        <a:t>0.937484  </a:t>
                      </a:r>
                    </a:p>
                  </a:txBody>
                  <a:tcPr/>
                </a:tc>
              </a:tr>
              <a:tr h="324372">
                <a:tc>
                  <a:txBody>
                    <a:bodyPr/>
                    <a:lstStyle/>
                    <a:p>
                      <a:r>
                        <a:rPr lang="en-US" dirty="0" smtClean="0"/>
                        <a:t>4</a:t>
                      </a:r>
                      <a:endParaRPr lang="en-IN" dirty="0"/>
                    </a:p>
                  </a:txBody>
                  <a:tcPr/>
                </a:tc>
                <a:tc>
                  <a:txBody>
                    <a:bodyPr/>
                    <a:lstStyle/>
                    <a:p>
                      <a:r>
                        <a:rPr lang="en-US" dirty="0" smtClean="0"/>
                        <a:t>Upscale Random Forest</a:t>
                      </a:r>
                      <a:r>
                        <a:rPr lang="en-US" baseline="0" dirty="0" smtClean="0"/>
                        <a:t> Classifier</a:t>
                      </a:r>
                      <a:endParaRPr lang="en-IN" dirty="0"/>
                    </a:p>
                  </a:txBody>
                  <a:tcPr/>
                </a:tc>
                <a:tc>
                  <a:txBody>
                    <a:bodyPr/>
                    <a:lstStyle/>
                    <a:p>
                      <a:r>
                        <a:rPr lang="en-IN" dirty="0" smtClean="0"/>
                        <a:t>0.986343 </a:t>
                      </a:r>
                      <a:endParaRPr lang="en-IN" dirty="0"/>
                    </a:p>
                  </a:txBody>
                  <a:tcPr/>
                </a:tc>
              </a:tr>
              <a:tr h="324372">
                <a:tc>
                  <a:txBody>
                    <a:bodyPr/>
                    <a:lstStyle/>
                    <a:p>
                      <a:r>
                        <a:rPr lang="en-US" dirty="0" smtClean="0"/>
                        <a:t>5</a:t>
                      </a:r>
                      <a:endParaRPr lang="en-IN" dirty="0"/>
                    </a:p>
                  </a:txBody>
                  <a:tcPr/>
                </a:tc>
                <a:tc>
                  <a:txBody>
                    <a:bodyPr/>
                    <a:lstStyle/>
                    <a:p>
                      <a:r>
                        <a:rPr lang="en-US" dirty="0" smtClean="0"/>
                        <a:t>Downscale Random Forest Classifier</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smtClean="0"/>
                        <a:t>0.742424</a:t>
                      </a:r>
                    </a:p>
                  </a:txBody>
                  <a:tcPr/>
                </a:tc>
              </a:tr>
            </a:tbl>
          </a:graphicData>
        </a:graphic>
      </p:graphicFrame>
      <p:sp>
        <p:nvSpPr>
          <p:cNvPr id="7" name="Rectangle 6"/>
          <p:cNvSpPr/>
          <p:nvPr/>
        </p:nvSpPr>
        <p:spPr>
          <a:xfrm>
            <a:off x="721362" y="4007439"/>
            <a:ext cx="6974838" cy="461665"/>
          </a:xfrm>
          <a:prstGeom prst="rect">
            <a:avLst/>
          </a:prstGeom>
        </p:spPr>
        <p:txBody>
          <a:bodyPr wrap="square">
            <a:spAutoFit/>
          </a:bodyPr>
          <a:lstStyle/>
          <a:p>
            <a:r>
              <a:rPr lang="en-US" sz="1200" dirty="0" smtClean="0">
                <a:latin typeface="Bookman Old Style" pitchFamily="18" charset="0"/>
              </a:rPr>
              <a:t>**Hence based on the accuracy values we will be implementing upscale </a:t>
            </a:r>
            <a:r>
              <a:rPr lang="en-US" sz="1200" dirty="0" err="1" smtClean="0">
                <a:latin typeface="Bookman Old Style" pitchFamily="18" charset="0"/>
              </a:rPr>
              <a:t>RandomForest</a:t>
            </a:r>
            <a:r>
              <a:rPr lang="en-US" sz="1200" dirty="0" smtClean="0">
                <a:latin typeface="Bookman Old Style" pitchFamily="18" charset="0"/>
              </a:rPr>
              <a:t> Classifier on the Data</a:t>
            </a:r>
            <a:endParaRPr lang="en-IN" sz="1200" dirty="0">
              <a:latin typeface="Bookman Old Style" pitchFamily="18" charset="0"/>
            </a:endParaRPr>
          </a:p>
        </p:txBody>
      </p:sp>
    </p:spTree>
    <p:extLst>
      <p:ext uri="{BB962C8B-B14F-4D97-AF65-F5344CB8AC3E}">
        <p14:creationId xmlns:p14="http://schemas.microsoft.com/office/powerpoint/2010/main" val="10971372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457200" y="46657"/>
            <a:ext cx="8229600" cy="857400"/>
          </a:xfrm>
        </p:spPr>
        <p:txBody>
          <a:bodyPr/>
          <a:lstStyle/>
          <a:p>
            <a:r>
              <a:rPr lang="en-US" sz="3600" dirty="0" smtClean="0">
                <a:latin typeface="Bookman Old Style" pitchFamily="18" charset="0"/>
              </a:rPr>
              <a:t>Justification</a:t>
            </a:r>
            <a:endParaRPr lang="en-IN" sz="3600" dirty="0">
              <a:latin typeface="Bookman Old Style" pitchFamily="18" charset="0"/>
            </a:endParaRPr>
          </a:p>
        </p:txBody>
      </p:sp>
      <p:sp>
        <p:nvSpPr>
          <p:cNvPr id="11" name="Text Placeholder 10"/>
          <p:cNvSpPr>
            <a:spLocks noGrp="1"/>
          </p:cNvSpPr>
          <p:nvPr>
            <p:ph type="body" idx="1"/>
          </p:nvPr>
        </p:nvSpPr>
        <p:spPr>
          <a:xfrm>
            <a:off x="526472" y="422564"/>
            <a:ext cx="8229600" cy="4208318"/>
          </a:xfrm>
        </p:spPr>
        <p:txBody>
          <a:bodyPr/>
          <a:lstStyle/>
          <a:p>
            <a:pPr marL="0" indent="0">
              <a:buNone/>
            </a:pPr>
            <a:r>
              <a:rPr lang="en-US" sz="1400" dirty="0" smtClean="0"/>
              <a:t>This models helps us in finding whether a policyholders  auto insurance claim is fraudulent or not. Initially, In this model we have used two algorithms: Logistic Regression and Random Forest Classifier where we compared the accuracy of the algorithms and based on the accuracy and precision of the data model we decided to use Random Forest Classifier as a suitable algorithm for the dataset “Carclaims.csv”. Post implementation and creation of the GUI, the execution process commenced where by entering the details of the user , on clicking  “find”, it returns an output whether that user is fraudulent or not.</a:t>
            </a:r>
          </a:p>
          <a:p>
            <a:pPr marL="0" indent="0">
              <a:buNone/>
            </a:pPr>
            <a:r>
              <a:rPr lang="en-US" sz="1400" dirty="0" smtClean="0"/>
              <a:t>HENCE THE AIM OF THE PROBLEM IS SOLVED AND JUSTIFIED</a:t>
            </a:r>
            <a:endParaRPr lang="en-US" sz="1400" dirty="0" smtClean="0"/>
          </a:p>
          <a:p>
            <a:pPr marL="0" indent="0">
              <a:buNone/>
            </a:pPr>
            <a:r>
              <a:rPr lang="en-US" sz="1400" b="1" dirty="0" smtClean="0"/>
              <a:t>Future trends: </a:t>
            </a:r>
            <a:r>
              <a:rPr lang="en-US" sz="1400" dirty="0" smtClean="0"/>
              <a:t>Increasing </a:t>
            </a:r>
            <a:r>
              <a:rPr lang="en-US" sz="1400" dirty="0" smtClean="0"/>
              <a:t>use of AI and Machine Learning in Fraud Detection .enhanced Data sharing among insurers for better </a:t>
            </a:r>
            <a:r>
              <a:rPr lang="en-US" sz="1400" dirty="0" smtClean="0"/>
              <a:t>detection.</a:t>
            </a:r>
            <a:r>
              <a:rPr lang="en-IN" sz="1400" dirty="0"/>
              <a:t>L</a:t>
            </a:r>
            <a:r>
              <a:rPr lang="en-IN" sz="1400" dirty="0" smtClean="0"/>
              <a:t>everaging block chain for secure and transparent claims processing.</a:t>
            </a:r>
          </a:p>
          <a:p>
            <a:pPr marL="0" indent="0">
              <a:buNone/>
            </a:pPr>
            <a:r>
              <a:rPr lang="en-US" sz="1400" b="1" dirty="0" smtClean="0"/>
              <a:t>Conclusion: </a:t>
            </a:r>
            <a:r>
              <a:rPr lang="en-US" sz="1400" dirty="0" smtClean="0"/>
              <a:t>Vehicle insurance claims fraud detection is an ongoing challenge for insurance industry .Employing a combination of data analytics ,AI and investigative method can help insurers mitigate losses and maintain trust of the policyholders.</a:t>
            </a:r>
            <a:endParaRPr lang="en-US" sz="1400" dirty="0" smtClean="0"/>
          </a:p>
        </p:txBody>
      </p:sp>
      <p:sp>
        <p:nvSpPr>
          <p:cNvPr id="7" name="Date Placeholder 6"/>
          <p:cNvSpPr>
            <a:spLocks noGrp="1"/>
          </p:cNvSpPr>
          <p:nvPr>
            <p:ph type="dt" idx="10"/>
          </p:nvPr>
        </p:nvSpPr>
        <p:spPr/>
        <p:txBody>
          <a:bodyPr/>
          <a:lstStyle/>
          <a:p>
            <a:r>
              <a:rPr lang="en-US" dirty="0" smtClean="0"/>
              <a:t>30</a:t>
            </a:r>
            <a:r>
              <a:rPr lang="en-US" baseline="30000" dirty="0" smtClean="0"/>
              <a:t>th</a:t>
            </a:r>
            <a:r>
              <a:rPr lang="en-US" dirty="0" smtClean="0"/>
              <a:t> September,2023</a:t>
            </a:r>
            <a:endParaRPr lang="en-IN" dirty="0"/>
          </a:p>
        </p:txBody>
      </p:sp>
      <p:sp>
        <p:nvSpPr>
          <p:cNvPr id="8" name="Footer Placeholder 7"/>
          <p:cNvSpPr>
            <a:spLocks noGrp="1"/>
          </p:cNvSpPr>
          <p:nvPr>
            <p:ph type="ftr" idx="11"/>
          </p:nvPr>
        </p:nvSpPr>
        <p:spPr/>
        <p:txBody>
          <a:bodyPr/>
          <a:lstStyle/>
          <a:p>
            <a:r>
              <a:rPr lang="en-US" smtClean="0"/>
              <a:t>Department of Computer Science and Engineering</a:t>
            </a:r>
            <a:endParaRPr lang="en-US"/>
          </a:p>
        </p:txBody>
      </p:sp>
      <p:sp>
        <p:nvSpPr>
          <p:cNvPr id="9" name="Slide Number Placeholder 8"/>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Tree>
    <p:extLst>
      <p:ext uri="{BB962C8B-B14F-4D97-AF65-F5344CB8AC3E}">
        <p14:creationId xmlns:p14="http://schemas.microsoft.com/office/powerpoint/2010/main" val="6741802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2</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273969" y="130768"/>
            <a:ext cx="6117431" cy="627321"/>
          </a:xfrm>
        </p:spPr>
        <p:txBody>
          <a:bodyPr/>
          <a:lstStyle/>
          <a:p>
            <a:r>
              <a:rPr lang="en-US" sz="3600" dirty="0">
                <a:latin typeface="Times New Roman" panose="02020603050405020304" pitchFamily="18" charset="0"/>
                <a:cs typeface="Times New Roman" panose="02020603050405020304" pitchFamily="18" charset="0"/>
              </a:rPr>
              <a:t>Introduction</a:t>
            </a:r>
          </a:p>
        </p:txBody>
      </p:sp>
      <p:sp>
        <p:nvSpPr>
          <p:cNvPr id="5" name="TextBox 4"/>
          <p:cNvSpPr txBox="1"/>
          <p:nvPr/>
        </p:nvSpPr>
        <p:spPr>
          <a:xfrm>
            <a:off x="632505" y="863590"/>
            <a:ext cx="7878990" cy="3724096"/>
          </a:xfrm>
          <a:prstGeom prst="rect">
            <a:avLst/>
          </a:prstGeom>
          <a:noFill/>
        </p:spPr>
        <p:txBody>
          <a:bodyPr wrap="square" rtlCol="0">
            <a:spAutoFit/>
          </a:bodyPr>
          <a:lstStyle/>
          <a:p>
            <a:r>
              <a:rPr lang="en-IN" sz="1600" i="0" dirty="0">
                <a:solidFill>
                  <a:schemeClr val="tx1"/>
                </a:solidFill>
                <a:effectLst/>
                <a:latin typeface="Times New Roman" panose="02020603050405020304" pitchFamily="18" charset="0"/>
                <a:cs typeface="Times New Roman" panose="02020603050405020304" pitchFamily="18" charset="0"/>
              </a:rPr>
              <a:t>When an insurance firm, agent, adjuster, or customer intentionally lies to get an unfair advantage, then insurance fraud occurs. It can happen when purchasing, utilizing, reselling, or underwriting insurance. Insurance fraud can be classified into various subcategories, including fraud committed by consumers and insurance firms. Fraud affects consumers and businesses financially, in addition to adding to insurance companies’ costs.</a:t>
            </a:r>
          </a:p>
          <a:p>
            <a:endParaRPr lang="en-US" sz="1600" dirty="0">
              <a:solidFill>
                <a:schemeClr val="tx1"/>
              </a:solidFill>
              <a:latin typeface="Times New Roman" panose="02020603050405020304" pitchFamily="18" charset="0"/>
              <a:cs typeface="Times New Roman" panose="02020603050405020304" pitchFamily="18" charset="0"/>
            </a:endParaRPr>
          </a:p>
          <a:p>
            <a:r>
              <a:rPr lang="en-IN" sz="1600" i="0" dirty="0">
                <a:solidFill>
                  <a:schemeClr val="tx1"/>
                </a:solidFill>
                <a:effectLst/>
                <a:latin typeface="Times New Roman" panose="02020603050405020304" pitchFamily="18" charset="0"/>
                <a:cs typeface="Times New Roman" panose="02020603050405020304" pitchFamily="18" charset="0"/>
              </a:rPr>
              <a:t>Fraud detection is the process of identifying fraudulent activities or attempts. It is important to have a detection system in place to prevent fraud from happening and to protect businesses and consumers from the financial losses that can result from these activities.</a:t>
            </a:r>
          </a:p>
          <a:p>
            <a:endParaRPr lang="en-IN" i="0" dirty="0">
              <a:solidFill>
                <a:schemeClr val="tx1"/>
              </a:solidFill>
              <a:effectLst/>
              <a:latin typeface="Bookman Old Style" panose="02050604050505020204" pitchFamily="18" charset="0"/>
            </a:endParaRPr>
          </a:p>
          <a:p>
            <a:r>
              <a:rPr lang="en-IN" sz="1600" i="0" u="sng" dirty="0">
                <a:solidFill>
                  <a:schemeClr val="tx1"/>
                </a:solidFill>
                <a:effectLst/>
                <a:latin typeface="Times New Roman" panose="02020603050405020304" pitchFamily="18" charset="0"/>
                <a:cs typeface="Times New Roman" panose="02020603050405020304" pitchFamily="18" charset="0"/>
              </a:rPr>
              <a:t>Applications:</a:t>
            </a:r>
          </a:p>
          <a:p>
            <a:pPr marL="285750" indent="-285750" algn="l">
              <a:buFont typeface="Arial" panose="020B0604020202020204" pitchFamily="34" charset="0"/>
              <a:buChar char="•"/>
            </a:pPr>
            <a:r>
              <a:rPr lang="en-IN" sz="1600" i="0" dirty="0">
                <a:solidFill>
                  <a:schemeClr val="tx1"/>
                </a:solidFill>
                <a:effectLst/>
                <a:latin typeface="Times New Roman" panose="02020603050405020304" pitchFamily="18" charset="0"/>
                <a:cs typeface="Times New Roman" panose="02020603050405020304" pitchFamily="18" charset="0"/>
              </a:rPr>
              <a:t>Workers’ Compensation Benefit fraud</a:t>
            </a:r>
          </a:p>
          <a:p>
            <a:pPr marL="285750" indent="-285750" algn="l">
              <a:buFont typeface="Arial" panose="020B0604020202020204" pitchFamily="34" charset="0"/>
              <a:buChar char="•"/>
            </a:pPr>
            <a:r>
              <a:rPr lang="en-IN" sz="1600" i="0" dirty="0">
                <a:solidFill>
                  <a:schemeClr val="tx1"/>
                </a:solidFill>
                <a:effectLst/>
                <a:latin typeface="Times New Roman" panose="02020603050405020304" pitchFamily="18" charset="0"/>
                <a:cs typeface="Times New Roman" panose="02020603050405020304" pitchFamily="18" charset="0"/>
              </a:rPr>
              <a:t>Auto insurance fraud</a:t>
            </a:r>
            <a:endParaRPr lang="en-IN" sz="1600" dirty="0">
              <a:solidFill>
                <a:schemeClr val="tx1"/>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IN" sz="1600" i="0" dirty="0">
                <a:solidFill>
                  <a:schemeClr val="tx1"/>
                </a:solidFill>
                <a:effectLst/>
                <a:latin typeface="Times New Roman" panose="02020603050405020304" pitchFamily="18" charset="0"/>
                <a:cs typeface="Times New Roman" panose="02020603050405020304" pitchFamily="18" charset="0"/>
              </a:rPr>
              <a:t>Disability and healthcare fraud</a:t>
            </a:r>
          </a:p>
          <a:p>
            <a:pPr algn="l"/>
            <a:endParaRPr lang="en-US" u="sng" dirty="0">
              <a:solidFill>
                <a:schemeClr val="tx1"/>
              </a:solidFill>
              <a:latin typeface="Bookman Old Style" panose="02050604050505020204" pitchFamily="18" charset="0"/>
            </a:endParaRPr>
          </a:p>
        </p:txBody>
      </p:sp>
      <p:sp>
        <p:nvSpPr>
          <p:cNvPr id="3" name="Date Placeholder 2"/>
          <p:cNvSpPr>
            <a:spLocks noGrp="1"/>
          </p:cNvSpPr>
          <p:nvPr>
            <p:ph type="dt" idx="10"/>
          </p:nvPr>
        </p:nvSpPr>
        <p:spPr/>
        <p:txBody>
          <a:bodyPr/>
          <a:lstStyle/>
          <a:p>
            <a:r>
              <a:rPr lang="en-US" dirty="0" smtClean="0"/>
              <a:t>30</a:t>
            </a:r>
            <a:r>
              <a:rPr lang="en-US" baseline="30000" dirty="0" smtClean="0"/>
              <a:t>th</a:t>
            </a:r>
            <a:r>
              <a:rPr lang="en-US" dirty="0" smtClean="0"/>
              <a:t> September,2023</a:t>
            </a:r>
            <a:endParaRPr lang="en-US" dirty="0"/>
          </a:p>
        </p:txBody>
      </p:sp>
      <p:sp>
        <p:nvSpPr>
          <p:cNvPr id="4" name="Footer Placeholder 3"/>
          <p:cNvSpPr>
            <a:spLocks noGrp="1"/>
          </p:cNvSpPr>
          <p:nvPr>
            <p:ph type="ftr" idx="11"/>
          </p:nvPr>
        </p:nvSpPr>
        <p:spPr/>
        <p:txBody>
          <a:bodyPr/>
          <a:lstStyle/>
          <a:p>
            <a:r>
              <a:rPr lang="en-US"/>
              <a:t>Department of Computer Science and Engineering</a:t>
            </a:r>
          </a:p>
        </p:txBody>
      </p:sp>
      <p:sp>
        <p:nvSpPr>
          <p:cNvPr id="7" name="TextBox 6">
            <a:extLst>
              <a:ext uri="{FF2B5EF4-FFF2-40B4-BE49-F238E27FC236}">
                <a16:creationId xmlns="" xmlns:a16="http://schemas.microsoft.com/office/drawing/2014/main" id="{576FDF27-995B-B1A2-866C-3B689E4D49FF}"/>
              </a:ext>
            </a:extLst>
          </p:cNvPr>
          <p:cNvSpPr txBox="1"/>
          <p:nvPr/>
        </p:nvSpPr>
        <p:spPr>
          <a:xfrm>
            <a:off x="4927600" y="3092103"/>
            <a:ext cx="4572000" cy="1569660"/>
          </a:xfrm>
          <a:prstGeom prst="rect">
            <a:avLst/>
          </a:prstGeom>
          <a:noFill/>
        </p:spPr>
        <p:txBody>
          <a:bodyPr wrap="square">
            <a:spAutoFit/>
          </a:bodyPr>
          <a:lstStyle/>
          <a:p>
            <a:pPr algn="l"/>
            <a:r>
              <a:rPr lang="en-IN" sz="1600" u="sng" dirty="0">
                <a:solidFill>
                  <a:schemeClr val="tx1"/>
                </a:solidFill>
                <a:latin typeface="Times New Roman" panose="02020603050405020304" pitchFamily="18" charset="0"/>
                <a:cs typeface="Times New Roman" panose="02020603050405020304" pitchFamily="18" charset="0"/>
              </a:rPr>
              <a:t>Benefits:</a:t>
            </a:r>
          </a:p>
          <a:p>
            <a:pPr marL="285750" indent="-285750" algn="l">
              <a:buFont typeface="Arial" panose="020B0604020202020204" pitchFamily="34" charset="0"/>
              <a:buChar char="•"/>
            </a:pPr>
            <a:r>
              <a:rPr lang="en-IN" sz="1600" dirty="0">
                <a:solidFill>
                  <a:schemeClr val="tx1"/>
                </a:solidFill>
                <a:latin typeface="Times New Roman" panose="02020603050405020304" pitchFamily="18" charset="0"/>
                <a:cs typeface="Times New Roman" panose="02020603050405020304" pitchFamily="18" charset="0"/>
              </a:rPr>
              <a:t>Proactive fraud detection</a:t>
            </a:r>
          </a:p>
          <a:p>
            <a:pPr marL="285750" indent="-285750" algn="l">
              <a:buFont typeface="Arial" panose="020B0604020202020204" pitchFamily="34" charset="0"/>
              <a:buChar char="•"/>
            </a:pPr>
            <a:r>
              <a:rPr lang="en-IN" sz="1600" dirty="0">
                <a:solidFill>
                  <a:schemeClr val="tx1"/>
                </a:solidFill>
                <a:latin typeface="Times New Roman" panose="02020603050405020304" pitchFamily="18" charset="0"/>
                <a:cs typeface="Times New Roman" panose="02020603050405020304" pitchFamily="18" charset="0"/>
              </a:rPr>
              <a:t>Faster fraud detection</a:t>
            </a:r>
          </a:p>
          <a:p>
            <a:pPr marL="285750" indent="-285750" algn="l">
              <a:buFont typeface="Arial" panose="020B0604020202020204" pitchFamily="34" charset="0"/>
              <a:buChar char="•"/>
            </a:pPr>
            <a:r>
              <a:rPr lang="en-IN" sz="1600" dirty="0">
                <a:solidFill>
                  <a:schemeClr val="tx1"/>
                </a:solidFill>
                <a:latin typeface="Times New Roman" panose="02020603050405020304" pitchFamily="18" charset="0"/>
                <a:cs typeface="Times New Roman" panose="02020603050405020304" pitchFamily="18" charset="0"/>
              </a:rPr>
              <a:t>Accurate fraud detection</a:t>
            </a:r>
          </a:p>
          <a:p>
            <a:pPr marL="285750" indent="-285750" algn="l">
              <a:buFont typeface="Arial" panose="020B0604020202020204" pitchFamily="34" charset="0"/>
              <a:buChar char="•"/>
            </a:pPr>
            <a:r>
              <a:rPr lang="en-IN" sz="1600" dirty="0">
                <a:solidFill>
                  <a:schemeClr val="tx1"/>
                </a:solidFill>
                <a:latin typeface="Times New Roman" panose="02020603050405020304" pitchFamily="18" charset="0"/>
                <a:cs typeface="Times New Roman" panose="02020603050405020304" pitchFamily="18" charset="0"/>
              </a:rPr>
              <a:t>Lesser human interventions</a:t>
            </a:r>
          </a:p>
          <a:p>
            <a:pPr marL="285750" indent="-285750" algn="l">
              <a:buFont typeface="Arial" panose="020B0604020202020204" pitchFamily="34" charset="0"/>
              <a:buChar char="•"/>
            </a:pPr>
            <a:r>
              <a:rPr lang="en-IN" sz="1600" dirty="0">
                <a:solidFill>
                  <a:schemeClr val="tx1"/>
                </a:solidFill>
                <a:latin typeface="Times New Roman" panose="02020603050405020304" pitchFamily="18" charset="0"/>
                <a:cs typeface="Times New Roman" panose="02020603050405020304" pitchFamily="18" charset="0"/>
              </a:rPr>
              <a:t>Cost savings</a:t>
            </a:r>
          </a:p>
        </p:txBody>
      </p:sp>
    </p:spTree>
    <p:extLst>
      <p:ext uri="{BB962C8B-B14F-4D97-AF65-F5344CB8AC3E}">
        <p14:creationId xmlns:p14="http://schemas.microsoft.com/office/powerpoint/2010/main" val="42118812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3</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5" name="TextBox 4"/>
          <p:cNvSpPr txBox="1"/>
          <p:nvPr/>
        </p:nvSpPr>
        <p:spPr>
          <a:xfrm>
            <a:off x="580380" y="1422645"/>
            <a:ext cx="7983237" cy="1754326"/>
          </a:xfrm>
          <a:prstGeom prst="rect">
            <a:avLst/>
          </a:prstGeom>
          <a:noFill/>
        </p:spPr>
        <p:txBody>
          <a:bodyPr wrap="square" rtlCol="0">
            <a:spAutoFit/>
          </a:bodyPr>
          <a:lstStyle/>
          <a:p>
            <a:r>
              <a:rPr lang="en-IN" sz="1800" dirty="0">
                <a:latin typeface="Times New Roman" panose="02020603050405020304" pitchFamily="18" charset="0"/>
                <a:cs typeface="Times New Roman" panose="02020603050405020304" pitchFamily="18" charset="0"/>
              </a:rPr>
              <a:t>Fraud in insurance is done by intentional deception or misrepresentation for gaining shabby benefit in the form of showing false expenditures and claim. Data mining tools and techniques can be used to detect fraud in large sets of insurance claim data. </a:t>
            </a:r>
            <a:endParaRPr lang="en-IN" sz="1800" dirty="0" smtClean="0">
              <a:latin typeface="Times New Roman" panose="02020603050405020304" pitchFamily="18" charset="0"/>
              <a:cs typeface="Times New Roman" panose="02020603050405020304" pitchFamily="18" charset="0"/>
            </a:endParaRPr>
          </a:p>
          <a:p>
            <a:endParaRPr lang="en-IN" sz="1800" dirty="0" smtClean="0">
              <a:latin typeface="Times New Roman" panose="02020603050405020304" pitchFamily="18" charset="0"/>
              <a:ea typeface="Times New Roman" panose="02020603050405020304" pitchFamily="18" charset="0"/>
              <a:cs typeface="Times New Roman" panose="02020603050405020304" pitchFamily="18" charset="0"/>
            </a:endParaRPr>
          </a:p>
          <a:p>
            <a:r>
              <a:rPr lang="en-IN" sz="1800" dirty="0" smtClean="0">
                <a:latin typeface="Times New Roman" panose="02020603050405020304" pitchFamily="18" charset="0"/>
                <a:ea typeface="Times New Roman" panose="02020603050405020304" pitchFamily="18" charset="0"/>
                <a:cs typeface="Times New Roman" panose="02020603050405020304" pitchFamily="18" charset="0"/>
              </a:rPr>
              <a:t>To detect </a:t>
            </a:r>
            <a:r>
              <a:rPr lang="en-IN" sz="1800" dirty="0">
                <a:latin typeface="Times New Roman" panose="02020603050405020304" pitchFamily="18" charset="0"/>
                <a:ea typeface="Times New Roman" panose="02020603050405020304" pitchFamily="18" charset="0"/>
                <a:cs typeface="Times New Roman" panose="02020603050405020304" pitchFamily="18" charset="0"/>
              </a:rPr>
              <a:t>Fraud Insurance Claims using machine learning with some effective parameters.</a:t>
            </a:r>
            <a:endPar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3" name="Title 1"/>
          <p:cNvSpPr txBox="1">
            <a:spLocks/>
          </p:cNvSpPr>
          <p:nvPr/>
        </p:nvSpPr>
        <p:spPr>
          <a:xfrm>
            <a:off x="1406892" y="139019"/>
            <a:ext cx="6330215" cy="1162634"/>
          </a:xfrm>
          <a:prstGeom prst="rect">
            <a:avLst/>
          </a:prstGeom>
          <a:noFill/>
          <a:ln>
            <a:noFill/>
          </a:ln>
        </p:spPr>
        <p:txBody>
          <a:bodyPr spcFirstLastPara="1" wrap="square" lIns="94100" tIns="47025" rIns="94100" bIns="470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0700"/>
              <a:buFont typeface="Calibri"/>
              <a:buNone/>
              <a:defRPr sz="207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3600" dirty="0">
                <a:latin typeface="Times New Roman" panose="02020603050405020304" pitchFamily="18" charset="0"/>
                <a:cs typeface="Times New Roman" panose="02020603050405020304" pitchFamily="18" charset="0"/>
              </a:rPr>
              <a:t>Problem Statement</a:t>
            </a:r>
          </a:p>
        </p:txBody>
      </p:sp>
      <p:sp>
        <p:nvSpPr>
          <p:cNvPr id="9" name="Date Placeholder 8"/>
          <p:cNvSpPr>
            <a:spLocks noGrp="1"/>
          </p:cNvSpPr>
          <p:nvPr>
            <p:ph type="dt" idx="10"/>
          </p:nvPr>
        </p:nvSpPr>
        <p:spPr/>
        <p:txBody>
          <a:bodyPr/>
          <a:lstStyle/>
          <a:p>
            <a:r>
              <a:rPr lang="en-US" dirty="0"/>
              <a:t>30</a:t>
            </a:r>
            <a:r>
              <a:rPr lang="en-US" baseline="30000" dirty="0"/>
              <a:t>th</a:t>
            </a:r>
            <a:r>
              <a:rPr lang="en-US" dirty="0"/>
              <a:t> September,2023</a:t>
            </a:r>
          </a:p>
        </p:txBody>
      </p:sp>
      <p:sp>
        <p:nvSpPr>
          <p:cNvPr id="10" name="Footer Placeholder 9"/>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11142505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4</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5" name="TextBox 4"/>
          <p:cNvSpPr txBox="1"/>
          <p:nvPr/>
        </p:nvSpPr>
        <p:spPr>
          <a:xfrm>
            <a:off x="703563" y="1139242"/>
            <a:ext cx="7736872" cy="3277820"/>
          </a:xfrm>
          <a:prstGeom prst="rect">
            <a:avLst/>
          </a:prstGeom>
          <a:noFill/>
        </p:spPr>
        <p:txBody>
          <a:bodyPr wrap="square" rtlCol="0">
            <a:spAutoFit/>
          </a:bodyPr>
          <a:lstStyle/>
          <a:p>
            <a:pPr algn="just"/>
            <a:r>
              <a:rPr lang="en-IN" sz="1600" dirty="0">
                <a:latin typeface="Times New Roman" panose="02020603050405020304" pitchFamily="18" charset="0"/>
                <a:ea typeface="Times New Roman" panose="02020603050405020304" pitchFamily="18" charset="0"/>
                <a:cs typeface="Times New Roman" panose="02020603050405020304" pitchFamily="18" charset="0"/>
              </a:rPr>
              <a:t>To </a:t>
            </a: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detect the auto\vehicle fraud by using, machine learning technique along with the performance will be compared by calculation of confusion matrix which can help to calculate accuracy, precision, and recall.</a:t>
            </a:r>
          </a:p>
          <a:p>
            <a:pPr algn="just"/>
            <a:endParaRPr lang="en-IN" sz="16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IN" sz="1600"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Existing Model</a:t>
            </a:r>
            <a:r>
              <a:rPr lang="en-IN" sz="1600" u="sng"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algn="just"/>
            <a:endParaRPr lang="en-IN" sz="1600"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800"/>
              </a:spcAft>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There are various AI methods with which frauds can be detected. </a:t>
            </a:r>
          </a:p>
          <a:p>
            <a:pPr algn="just">
              <a:spcAft>
                <a:spcPts val="800"/>
              </a:spcAft>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To classify, combine cluster data, and segment, using data mining that can find rules in data and be able to highlight specific patterns, including those related to fraud.</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Professional programs to detect fraud in the form of laws.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To automatize determining factors of false claims, ML techniques are employed</a:t>
            </a:r>
          </a:p>
          <a:p>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3" name="Title 1"/>
          <p:cNvSpPr txBox="1">
            <a:spLocks/>
          </p:cNvSpPr>
          <p:nvPr/>
        </p:nvSpPr>
        <p:spPr>
          <a:xfrm>
            <a:off x="3420139" y="271530"/>
            <a:ext cx="2303721" cy="437477"/>
          </a:xfrm>
          <a:prstGeom prst="rect">
            <a:avLst/>
          </a:prstGeom>
          <a:noFill/>
          <a:ln>
            <a:noFill/>
          </a:ln>
        </p:spPr>
        <p:txBody>
          <a:bodyPr spcFirstLastPara="1" wrap="square" lIns="94100" tIns="47025" rIns="94100" bIns="470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0700"/>
              <a:buFont typeface="Calibri"/>
              <a:buNone/>
              <a:defRPr sz="207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3600" dirty="0">
                <a:latin typeface="Times New Roman" panose="02020603050405020304" pitchFamily="18" charset="0"/>
                <a:cs typeface="Times New Roman" panose="02020603050405020304" pitchFamily="18" charset="0"/>
              </a:rPr>
              <a:t>Objective</a:t>
            </a:r>
          </a:p>
        </p:txBody>
      </p:sp>
      <p:sp>
        <p:nvSpPr>
          <p:cNvPr id="9" name="Date Placeholder 8"/>
          <p:cNvSpPr>
            <a:spLocks noGrp="1"/>
          </p:cNvSpPr>
          <p:nvPr>
            <p:ph type="dt" idx="10"/>
          </p:nvPr>
        </p:nvSpPr>
        <p:spPr/>
        <p:txBody>
          <a:bodyPr/>
          <a:lstStyle/>
          <a:p>
            <a:r>
              <a:rPr lang="en-US" dirty="0"/>
              <a:t>30</a:t>
            </a:r>
            <a:r>
              <a:rPr lang="en-US" baseline="30000" dirty="0"/>
              <a:t>th</a:t>
            </a:r>
            <a:r>
              <a:rPr lang="en-US" dirty="0"/>
              <a:t> September,2023</a:t>
            </a:r>
          </a:p>
        </p:txBody>
      </p:sp>
      <p:sp>
        <p:nvSpPr>
          <p:cNvPr id="10" name="Footer Placeholder 9"/>
          <p:cNvSpPr>
            <a:spLocks noGrp="1"/>
          </p:cNvSpPr>
          <p:nvPr>
            <p:ph type="ftr" idx="11"/>
          </p:nvPr>
        </p:nvSpPr>
        <p:spPr/>
        <p:txBody>
          <a:bodyPr/>
          <a:lstStyle/>
          <a:p>
            <a:r>
              <a:rPr lang="en-US"/>
              <a:t>Department of Computer Science and Engineering</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5</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254558" y="265827"/>
            <a:ext cx="6117431" cy="627321"/>
          </a:xfrm>
        </p:spPr>
        <p:txBody>
          <a:bodyPr/>
          <a:lstStyle/>
          <a:p>
            <a:r>
              <a:rPr lang="en-US" sz="3600" dirty="0">
                <a:latin typeface="Times New Roman" panose="02020603050405020304" pitchFamily="18" charset="0"/>
                <a:cs typeface="Times New Roman" panose="02020603050405020304" pitchFamily="18" charset="0"/>
              </a:rPr>
              <a:t>Proposed Method</a:t>
            </a:r>
          </a:p>
        </p:txBody>
      </p:sp>
      <p:sp>
        <p:nvSpPr>
          <p:cNvPr id="3" name="Date Placeholder 2"/>
          <p:cNvSpPr>
            <a:spLocks noGrp="1"/>
          </p:cNvSpPr>
          <p:nvPr>
            <p:ph type="dt" idx="10"/>
          </p:nvPr>
        </p:nvSpPr>
        <p:spPr/>
        <p:txBody>
          <a:bodyPr/>
          <a:lstStyle/>
          <a:p>
            <a:r>
              <a:rPr lang="en-US" dirty="0"/>
              <a:t>30</a:t>
            </a:r>
            <a:r>
              <a:rPr lang="en-US" baseline="30000" dirty="0"/>
              <a:t>th</a:t>
            </a:r>
            <a:r>
              <a:rPr lang="en-US" dirty="0"/>
              <a:t> September,2023</a:t>
            </a:r>
          </a:p>
        </p:txBody>
      </p:sp>
      <p:sp>
        <p:nvSpPr>
          <p:cNvPr id="4" name="Footer Placeholder 3"/>
          <p:cNvSpPr>
            <a:spLocks noGrp="1"/>
          </p:cNvSpPr>
          <p:nvPr>
            <p:ph type="ftr" idx="11"/>
          </p:nvPr>
        </p:nvSpPr>
        <p:spPr/>
        <p:txBody>
          <a:bodyPr/>
          <a:lstStyle/>
          <a:p>
            <a:r>
              <a:rPr lang="en-US"/>
              <a:t>Department of Computer Science and Engineering</a:t>
            </a:r>
          </a:p>
        </p:txBody>
      </p:sp>
      <p:sp>
        <p:nvSpPr>
          <p:cNvPr id="5" name="TextBox 4">
            <a:extLst>
              <a:ext uri="{FF2B5EF4-FFF2-40B4-BE49-F238E27FC236}">
                <a16:creationId xmlns="" xmlns:a16="http://schemas.microsoft.com/office/drawing/2014/main" id="{8582BD98-83F5-7F71-BE03-329C90C1877C}"/>
              </a:ext>
            </a:extLst>
          </p:cNvPr>
          <p:cNvSpPr txBox="1"/>
          <p:nvPr/>
        </p:nvSpPr>
        <p:spPr>
          <a:xfrm>
            <a:off x="985283" y="3022033"/>
            <a:ext cx="6655982" cy="307777"/>
          </a:xfrm>
          <a:prstGeom prst="rect">
            <a:avLst/>
          </a:prstGeom>
          <a:noFill/>
        </p:spPr>
        <p:txBody>
          <a:bodyPr wrap="square" rtlCol="0">
            <a:spAutoFit/>
          </a:bodyPr>
          <a:lstStyle/>
          <a:p>
            <a:endParaRPr lang="en-US" dirty="0">
              <a:latin typeface="Bookman Old Style" panose="02050604050505020204" pitchFamily="18" charset="0"/>
            </a:endParaRPr>
          </a:p>
        </p:txBody>
      </p:sp>
      <p:sp>
        <p:nvSpPr>
          <p:cNvPr id="6" name="TextBox 5">
            <a:extLst>
              <a:ext uri="{FF2B5EF4-FFF2-40B4-BE49-F238E27FC236}">
                <a16:creationId xmlns="" xmlns:a16="http://schemas.microsoft.com/office/drawing/2014/main" id="{1BBEE7A4-C059-4CDC-6330-B7037C1C4B41}"/>
              </a:ext>
            </a:extLst>
          </p:cNvPr>
          <p:cNvSpPr txBox="1"/>
          <p:nvPr/>
        </p:nvSpPr>
        <p:spPr>
          <a:xfrm>
            <a:off x="810276" y="893149"/>
            <a:ext cx="7708082" cy="3785652"/>
          </a:xfrm>
          <a:prstGeom prst="rect">
            <a:avLst/>
          </a:prstGeom>
          <a:noFill/>
        </p:spPr>
        <p:txBody>
          <a:bodyPr wrap="square" rtlCol="0">
            <a:spAutoFit/>
          </a:bodyPr>
          <a:lstStyle/>
          <a:p>
            <a:pPr algn="just">
              <a:lnSpc>
                <a:spcPct val="150000"/>
              </a:lnSpc>
              <a:spcAft>
                <a:spcPts val="1800"/>
              </a:spcAft>
            </a:pP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We have a set of rules and anomalies for the creation of the raw data. The rules and anomalies are depended upon a specific set of attributes. This paper focuses on fraud claims of auto/vehicle-related to insurance. The raw data consists of details of the policy and claims. The raw data is transformed into a dataset and is fed into the classification algorithms like </a:t>
            </a:r>
            <a:r>
              <a:rPr lang="en-IN" sz="16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logistic Regression and random forest. </a:t>
            </a: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transformed data set contains of different sets of attributes. By using these attributes, we can check every detail regarded to the claim. In case of normal claims, the gap claim occurrence date and claim report date is less than seven days, where the whole document is submitted with proof. In case the gap between policy effective date and claim occurrence date is less than five days, also check the claims on same vehicle during all policy periods. </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7833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6</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254558" y="357619"/>
            <a:ext cx="6117431" cy="627321"/>
          </a:xfrm>
        </p:spPr>
        <p:txBody>
          <a:bodyPr/>
          <a:lstStyle/>
          <a:p>
            <a:r>
              <a:rPr lang="en-US" sz="3600" dirty="0">
                <a:latin typeface="Times New Roman" panose="02020603050405020304" pitchFamily="18" charset="0"/>
                <a:cs typeface="Times New Roman" panose="02020603050405020304" pitchFamily="18" charset="0"/>
              </a:rPr>
              <a:t>Proposed Method</a:t>
            </a:r>
          </a:p>
        </p:txBody>
      </p:sp>
      <p:sp>
        <p:nvSpPr>
          <p:cNvPr id="3" name="Date Placeholder 2"/>
          <p:cNvSpPr>
            <a:spLocks noGrp="1"/>
          </p:cNvSpPr>
          <p:nvPr>
            <p:ph type="dt" idx="10"/>
          </p:nvPr>
        </p:nvSpPr>
        <p:spPr/>
        <p:txBody>
          <a:bodyPr/>
          <a:lstStyle/>
          <a:p>
            <a:r>
              <a:rPr lang="en-US" dirty="0"/>
              <a:t>30</a:t>
            </a:r>
            <a:r>
              <a:rPr lang="en-US" baseline="30000" dirty="0"/>
              <a:t>th</a:t>
            </a:r>
            <a:r>
              <a:rPr lang="en-US" dirty="0"/>
              <a:t> September,2023</a:t>
            </a:r>
          </a:p>
        </p:txBody>
      </p:sp>
      <p:sp>
        <p:nvSpPr>
          <p:cNvPr id="4" name="Footer Placeholder 3"/>
          <p:cNvSpPr>
            <a:spLocks noGrp="1"/>
          </p:cNvSpPr>
          <p:nvPr>
            <p:ph type="ftr" idx="11"/>
          </p:nvPr>
        </p:nvSpPr>
        <p:spPr/>
        <p:txBody>
          <a:bodyPr/>
          <a:lstStyle/>
          <a:p>
            <a:r>
              <a:rPr lang="en-US"/>
              <a:t>Department of Computer Science and Engineering</a:t>
            </a:r>
          </a:p>
        </p:txBody>
      </p:sp>
      <p:sp>
        <p:nvSpPr>
          <p:cNvPr id="5" name="TextBox 4">
            <a:extLst>
              <a:ext uri="{FF2B5EF4-FFF2-40B4-BE49-F238E27FC236}">
                <a16:creationId xmlns="" xmlns:a16="http://schemas.microsoft.com/office/drawing/2014/main" id="{8582BD98-83F5-7F71-BE03-329C90C1877C}"/>
              </a:ext>
            </a:extLst>
          </p:cNvPr>
          <p:cNvSpPr txBox="1"/>
          <p:nvPr/>
        </p:nvSpPr>
        <p:spPr>
          <a:xfrm>
            <a:off x="985283" y="3022033"/>
            <a:ext cx="6655982" cy="307777"/>
          </a:xfrm>
          <a:prstGeom prst="rect">
            <a:avLst/>
          </a:prstGeom>
          <a:noFill/>
        </p:spPr>
        <p:txBody>
          <a:bodyPr wrap="square" rtlCol="0">
            <a:spAutoFit/>
          </a:bodyPr>
          <a:lstStyle/>
          <a:p>
            <a:endParaRPr lang="en-US" dirty="0">
              <a:latin typeface="Bookman Old Style" panose="02050604050505020204" pitchFamily="18" charset="0"/>
            </a:endParaRPr>
          </a:p>
        </p:txBody>
      </p:sp>
      <p:sp>
        <p:nvSpPr>
          <p:cNvPr id="6" name="TextBox 5">
            <a:extLst>
              <a:ext uri="{FF2B5EF4-FFF2-40B4-BE49-F238E27FC236}">
                <a16:creationId xmlns="" xmlns:a16="http://schemas.microsoft.com/office/drawing/2014/main" id="{1BBEE7A4-C059-4CDC-6330-B7037C1C4B41}"/>
              </a:ext>
            </a:extLst>
          </p:cNvPr>
          <p:cNvSpPr txBox="1"/>
          <p:nvPr/>
        </p:nvSpPr>
        <p:spPr>
          <a:xfrm>
            <a:off x="858402" y="1250517"/>
            <a:ext cx="7619702" cy="2893100"/>
          </a:xfrm>
          <a:prstGeom prst="rect">
            <a:avLst/>
          </a:prstGeom>
          <a:noFill/>
        </p:spPr>
        <p:txBody>
          <a:bodyPr wrap="square" rtlCol="0">
            <a:spAutoFit/>
          </a:bodyPr>
          <a:lstStyle/>
          <a:p>
            <a:pPr algn="just">
              <a:lnSpc>
                <a:spcPct val="150000"/>
              </a:lnSpc>
            </a:pPr>
            <a:r>
              <a:rPr lang="en-IN" sz="16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case of Logistic Regression, just consider each attribute in each class separately and then train and test the data. The random forest algorithm helps us validate or predict the data. By </a:t>
            </a: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using confusion matrix, we can calculate performance of each algorithm. Confusion matrix provides information on false positive (</a:t>
            </a:r>
            <a:r>
              <a:rPr lang="en-IN"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fp</a:t>
            </a: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false negative (</a:t>
            </a:r>
            <a:r>
              <a:rPr lang="en-IN"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fn</a:t>
            </a: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true positive (</a:t>
            </a:r>
            <a:r>
              <a:rPr lang="en-IN"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tp</a:t>
            </a: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true negative (</a:t>
            </a:r>
            <a:r>
              <a:rPr lang="en-IN"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tn</a:t>
            </a: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which is used for assessing the percentage of test data which has been correctly labelled by the classifier. With the help of this information, the accuracy, precision, and recall is calculated. </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endParaRPr lang="en-US" dirty="0">
              <a:latin typeface="Bookman Old Style" panose="02050604050505020204" pitchFamily="18" charset="0"/>
            </a:endParaRPr>
          </a:p>
        </p:txBody>
      </p:sp>
    </p:spTree>
    <p:extLst>
      <p:ext uri="{BB962C8B-B14F-4D97-AF65-F5344CB8AC3E}">
        <p14:creationId xmlns:p14="http://schemas.microsoft.com/office/powerpoint/2010/main" val="9467182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254558" y="357619"/>
            <a:ext cx="6117431" cy="627321"/>
          </a:xfrm>
        </p:spPr>
        <p:txBody>
          <a:bodyPr/>
          <a:lstStyle/>
          <a:p>
            <a:r>
              <a:rPr lang="en-US" sz="3600" dirty="0" smtClean="0">
                <a:latin typeface="Times New Roman" panose="02020603050405020304" pitchFamily="18" charset="0"/>
                <a:cs typeface="Times New Roman" panose="02020603050405020304" pitchFamily="18" charset="0"/>
              </a:rPr>
              <a:t>Experiment Environment</a:t>
            </a:r>
            <a:endParaRPr lang="en-US" sz="3600" dirty="0">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idx="10"/>
          </p:nvPr>
        </p:nvSpPr>
        <p:spPr/>
        <p:txBody>
          <a:bodyPr/>
          <a:lstStyle/>
          <a:p>
            <a:r>
              <a:rPr lang="en-US" dirty="0"/>
              <a:t>30</a:t>
            </a:r>
            <a:r>
              <a:rPr lang="en-US" baseline="30000" dirty="0"/>
              <a:t>th</a:t>
            </a:r>
            <a:r>
              <a:rPr lang="en-US" dirty="0"/>
              <a:t> September,2023</a:t>
            </a:r>
          </a:p>
        </p:txBody>
      </p:sp>
      <p:sp>
        <p:nvSpPr>
          <p:cNvPr id="4" name="Footer Placeholder 3"/>
          <p:cNvSpPr>
            <a:spLocks noGrp="1"/>
          </p:cNvSpPr>
          <p:nvPr>
            <p:ph type="ftr" idx="11"/>
          </p:nvPr>
        </p:nvSpPr>
        <p:spPr/>
        <p:txBody>
          <a:bodyPr/>
          <a:lstStyle/>
          <a:p>
            <a:r>
              <a:rPr lang="en-US"/>
              <a:t>Department of Computer Science and Engineering</a:t>
            </a:r>
          </a:p>
        </p:txBody>
      </p:sp>
      <p:sp>
        <p:nvSpPr>
          <p:cNvPr id="5" name="TextBox 4">
            <a:extLst>
              <a:ext uri="{FF2B5EF4-FFF2-40B4-BE49-F238E27FC236}">
                <a16:creationId xmlns="" xmlns:a16="http://schemas.microsoft.com/office/drawing/2014/main" id="{8582BD98-83F5-7F71-BE03-329C90C1877C}"/>
              </a:ext>
            </a:extLst>
          </p:cNvPr>
          <p:cNvSpPr txBox="1"/>
          <p:nvPr/>
        </p:nvSpPr>
        <p:spPr>
          <a:xfrm>
            <a:off x="985283" y="3022033"/>
            <a:ext cx="6655982" cy="307777"/>
          </a:xfrm>
          <a:prstGeom prst="rect">
            <a:avLst/>
          </a:prstGeom>
          <a:noFill/>
        </p:spPr>
        <p:txBody>
          <a:bodyPr wrap="square" rtlCol="0">
            <a:spAutoFit/>
          </a:bodyPr>
          <a:lstStyle/>
          <a:p>
            <a:endParaRPr lang="en-US" dirty="0">
              <a:latin typeface="Bookman Old Style" panose="02050604050505020204" pitchFamily="18" charset="0"/>
            </a:endParaRPr>
          </a:p>
        </p:txBody>
      </p:sp>
      <p:sp>
        <p:nvSpPr>
          <p:cNvPr id="6" name="TextBox 5">
            <a:extLst>
              <a:ext uri="{FF2B5EF4-FFF2-40B4-BE49-F238E27FC236}">
                <a16:creationId xmlns="" xmlns:a16="http://schemas.microsoft.com/office/drawing/2014/main" id="{1BBEE7A4-C059-4CDC-6330-B7037C1C4B41}"/>
              </a:ext>
            </a:extLst>
          </p:cNvPr>
          <p:cNvSpPr txBox="1"/>
          <p:nvPr/>
        </p:nvSpPr>
        <p:spPr>
          <a:xfrm>
            <a:off x="858402" y="1250517"/>
            <a:ext cx="7619702" cy="1169551"/>
          </a:xfrm>
          <a:prstGeom prst="rect">
            <a:avLst/>
          </a:prstGeom>
          <a:noFill/>
        </p:spPr>
        <p:txBody>
          <a:bodyPr wrap="square" rtlCol="0">
            <a:spAutoFit/>
          </a:bodyPr>
          <a:lstStyle/>
          <a:p>
            <a:pPr algn="just"/>
            <a:r>
              <a:rPr lang="en-US" dirty="0" smtClean="0">
                <a:latin typeface="Bookman Old Style" panose="02050604050505020204" pitchFamily="18" charset="0"/>
              </a:rPr>
              <a:t>We used the following two coding environments:</a:t>
            </a:r>
          </a:p>
          <a:p>
            <a:pPr algn="just"/>
            <a:endParaRPr lang="en-US" dirty="0">
              <a:latin typeface="Bookman Old Style" panose="02050604050505020204" pitchFamily="18" charset="0"/>
            </a:endParaRPr>
          </a:p>
          <a:p>
            <a:pPr algn="just"/>
            <a:r>
              <a:rPr lang="en-US" dirty="0" smtClean="0">
                <a:latin typeface="Bookman Old Style" panose="02050604050505020204" pitchFamily="18" charset="0"/>
              </a:rPr>
              <a:t>1.Visual Code Studio</a:t>
            </a:r>
          </a:p>
          <a:p>
            <a:pPr algn="just"/>
            <a:endParaRPr lang="en-US" dirty="0">
              <a:latin typeface="Bookman Old Style" panose="02050604050505020204" pitchFamily="18" charset="0"/>
            </a:endParaRPr>
          </a:p>
          <a:p>
            <a:pPr algn="just"/>
            <a:r>
              <a:rPr lang="en-US" dirty="0" smtClean="0">
                <a:latin typeface="Bookman Old Style" panose="02050604050505020204" pitchFamily="18" charset="0"/>
              </a:rPr>
              <a:t>2.Jupyter Notebook</a:t>
            </a:r>
            <a:endParaRPr lang="en-US" dirty="0">
              <a:latin typeface="Bookman Old Style" panose="02050604050505020204" pitchFamily="18" charset="0"/>
            </a:endParaRPr>
          </a:p>
        </p:txBody>
      </p:sp>
    </p:spTree>
    <p:extLst>
      <p:ext uri="{BB962C8B-B14F-4D97-AF65-F5344CB8AC3E}">
        <p14:creationId xmlns:p14="http://schemas.microsoft.com/office/powerpoint/2010/main" val="16283737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8</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254558" y="357619"/>
            <a:ext cx="6117431" cy="627321"/>
          </a:xfrm>
        </p:spPr>
        <p:txBody>
          <a:bodyPr/>
          <a:lstStyle/>
          <a:p>
            <a:r>
              <a:rPr lang="en-US" sz="3600" dirty="0" smtClean="0">
                <a:latin typeface="Times New Roman" panose="02020603050405020304" pitchFamily="18" charset="0"/>
                <a:cs typeface="Times New Roman" panose="02020603050405020304" pitchFamily="18" charset="0"/>
              </a:rPr>
              <a:t>Experiment Screenshot</a:t>
            </a:r>
            <a:endParaRPr lang="en-US" sz="3600" dirty="0">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idx="10"/>
          </p:nvPr>
        </p:nvSpPr>
        <p:spPr/>
        <p:txBody>
          <a:bodyPr/>
          <a:lstStyle/>
          <a:p>
            <a:r>
              <a:rPr lang="en-US" dirty="0"/>
              <a:t>30</a:t>
            </a:r>
            <a:r>
              <a:rPr lang="en-US" baseline="30000" dirty="0"/>
              <a:t>th</a:t>
            </a:r>
            <a:r>
              <a:rPr lang="en-US" dirty="0"/>
              <a:t> September,2023</a:t>
            </a:r>
          </a:p>
        </p:txBody>
      </p:sp>
      <p:sp>
        <p:nvSpPr>
          <p:cNvPr id="4" name="Footer Placeholder 3"/>
          <p:cNvSpPr>
            <a:spLocks noGrp="1"/>
          </p:cNvSpPr>
          <p:nvPr>
            <p:ph type="ftr" idx="11"/>
          </p:nvPr>
        </p:nvSpPr>
        <p:spPr/>
        <p:txBody>
          <a:bodyPr/>
          <a:lstStyle/>
          <a:p>
            <a:r>
              <a:rPr lang="en-US"/>
              <a:t>Department of Computer Science and Engineering</a:t>
            </a:r>
          </a:p>
        </p:txBody>
      </p:sp>
      <p:sp>
        <p:nvSpPr>
          <p:cNvPr id="5" name="TextBox 4">
            <a:extLst>
              <a:ext uri="{FF2B5EF4-FFF2-40B4-BE49-F238E27FC236}">
                <a16:creationId xmlns="" xmlns:a16="http://schemas.microsoft.com/office/drawing/2014/main" id="{8582BD98-83F5-7F71-BE03-329C90C1877C}"/>
              </a:ext>
            </a:extLst>
          </p:cNvPr>
          <p:cNvSpPr txBox="1"/>
          <p:nvPr/>
        </p:nvSpPr>
        <p:spPr>
          <a:xfrm>
            <a:off x="985283" y="3022033"/>
            <a:ext cx="6655982" cy="307777"/>
          </a:xfrm>
          <a:prstGeom prst="rect">
            <a:avLst/>
          </a:prstGeom>
          <a:noFill/>
        </p:spPr>
        <p:txBody>
          <a:bodyPr wrap="square" rtlCol="0">
            <a:spAutoFit/>
          </a:bodyPr>
          <a:lstStyle/>
          <a:p>
            <a:endParaRPr lang="en-US" dirty="0">
              <a:latin typeface="Bookman Old Style" panose="02050604050505020204" pitchFamily="18" charset="0"/>
            </a:endParaRPr>
          </a:p>
        </p:txBody>
      </p:sp>
      <p:pic>
        <p:nvPicPr>
          <p:cNvPr id="1026" name="Picture 2" descr="C:\Users\shara\OneDrive\Pictures\Screenshots\Screenshot 2023-09-29 09515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985" y="1403350"/>
            <a:ext cx="7960360" cy="292761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574985" y="1015782"/>
            <a:ext cx="1534394" cy="307777"/>
          </a:xfrm>
          <a:prstGeom prst="rect">
            <a:avLst/>
          </a:prstGeom>
        </p:spPr>
        <p:txBody>
          <a:bodyPr wrap="none">
            <a:spAutoFit/>
          </a:bodyPr>
          <a:lstStyle/>
          <a:p>
            <a:r>
              <a:rPr lang="en-US" dirty="0" smtClean="0">
                <a:latin typeface="Times New Roman" panose="02020603050405020304" pitchFamily="18" charset="0"/>
                <a:cs typeface="Times New Roman" panose="02020603050405020304" pitchFamily="18" charset="0"/>
              </a:rPr>
              <a:t>Libraries Imported</a:t>
            </a:r>
            <a:endParaRPr lang="en-IN" dirty="0"/>
          </a:p>
        </p:txBody>
      </p:sp>
    </p:spTree>
    <p:extLst>
      <p:ext uri="{BB962C8B-B14F-4D97-AF65-F5344CB8AC3E}">
        <p14:creationId xmlns:p14="http://schemas.microsoft.com/office/powerpoint/2010/main" val="857827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9</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3" name="Date Placeholder 2"/>
          <p:cNvSpPr>
            <a:spLocks noGrp="1"/>
          </p:cNvSpPr>
          <p:nvPr>
            <p:ph type="dt" idx="10"/>
          </p:nvPr>
        </p:nvSpPr>
        <p:spPr/>
        <p:txBody>
          <a:bodyPr/>
          <a:lstStyle/>
          <a:p>
            <a:r>
              <a:rPr lang="en-US" dirty="0"/>
              <a:t>30</a:t>
            </a:r>
            <a:r>
              <a:rPr lang="en-US" baseline="30000" dirty="0"/>
              <a:t>th</a:t>
            </a:r>
            <a:r>
              <a:rPr lang="en-US" dirty="0"/>
              <a:t> </a:t>
            </a:r>
            <a:r>
              <a:rPr lang="en-US" dirty="0" smtClean="0"/>
              <a:t>September,2023</a:t>
            </a:r>
            <a:endParaRPr lang="en-US" dirty="0"/>
          </a:p>
        </p:txBody>
      </p:sp>
      <p:sp>
        <p:nvSpPr>
          <p:cNvPr id="4" name="Footer Placeholder 3"/>
          <p:cNvSpPr>
            <a:spLocks noGrp="1"/>
          </p:cNvSpPr>
          <p:nvPr>
            <p:ph type="ftr" idx="11"/>
          </p:nvPr>
        </p:nvSpPr>
        <p:spPr/>
        <p:txBody>
          <a:bodyPr/>
          <a:lstStyle/>
          <a:p>
            <a:r>
              <a:rPr lang="en-US"/>
              <a:t>Department of Computer Science and Engineering</a:t>
            </a:r>
          </a:p>
        </p:txBody>
      </p:sp>
      <p:sp>
        <p:nvSpPr>
          <p:cNvPr id="5" name="TextBox 4">
            <a:extLst>
              <a:ext uri="{FF2B5EF4-FFF2-40B4-BE49-F238E27FC236}">
                <a16:creationId xmlns="" xmlns:a16="http://schemas.microsoft.com/office/drawing/2014/main" id="{8582BD98-83F5-7F71-BE03-329C90C1877C}"/>
              </a:ext>
            </a:extLst>
          </p:cNvPr>
          <p:cNvSpPr txBox="1"/>
          <p:nvPr/>
        </p:nvSpPr>
        <p:spPr>
          <a:xfrm>
            <a:off x="985283" y="3022033"/>
            <a:ext cx="6655982" cy="307777"/>
          </a:xfrm>
          <a:prstGeom prst="rect">
            <a:avLst/>
          </a:prstGeom>
          <a:noFill/>
        </p:spPr>
        <p:txBody>
          <a:bodyPr wrap="square" rtlCol="0">
            <a:spAutoFit/>
          </a:bodyPr>
          <a:lstStyle/>
          <a:p>
            <a:endParaRPr lang="en-US" dirty="0">
              <a:latin typeface="Bookman Old Style" panose="02050604050505020204" pitchFamily="18" charset="0"/>
            </a:endParaRPr>
          </a:p>
        </p:txBody>
      </p:sp>
      <p:sp>
        <p:nvSpPr>
          <p:cNvPr id="7" name="Rectangle 6"/>
          <p:cNvSpPr/>
          <p:nvPr/>
        </p:nvSpPr>
        <p:spPr>
          <a:xfrm>
            <a:off x="1641785" y="121702"/>
            <a:ext cx="3102131" cy="307777"/>
          </a:xfrm>
          <a:prstGeom prst="rect">
            <a:avLst/>
          </a:prstGeom>
        </p:spPr>
        <p:txBody>
          <a:bodyPr wrap="none">
            <a:spAutoFit/>
          </a:bodyPr>
          <a:lstStyle/>
          <a:p>
            <a:r>
              <a:rPr lang="en-US" dirty="0" smtClean="0">
                <a:latin typeface="Times New Roman" panose="02020603050405020304" pitchFamily="18" charset="0"/>
                <a:cs typeface="Times New Roman" panose="02020603050405020304" pitchFamily="18" charset="0"/>
              </a:rPr>
              <a:t>Data imported- Training the Data Model</a:t>
            </a:r>
            <a:endParaRPr lang="en-IN" dirty="0"/>
          </a:p>
        </p:txBody>
      </p:sp>
      <p:pic>
        <p:nvPicPr>
          <p:cNvPr id="2050" name="Picture 2" descr="C:\Users\shara\OneDrive\Pictures\Screenshots\Screenshot 2023-09-29 09591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5283" y="579120"/>
            <a:ext cx="7187139" cy="4060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9585949"/>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304</TotalTime>
  <Words>1098</Words>
  <Application>Microsoft Office PowerPoint</Application>
  <PresentationFormat>On-screen Show (16:9)</PresentationFormat>
  <Paragraphs>141</Paragraphs>
  <Slides>16</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Bookman Old Style</vt:lpstr>
      <vt:lpstr>Trebuchet MS</vt:lpstr>
      <vt:lpstr>Noto Sans Symbols</vt:lpstr>
      <vt:lpstr>Times New Roman</vt:lpstr>
      <vt:lpstr>1_Office Theme</vt:lpstr>
      <vt:lpstr>DETECTING INSURANCE CLAIMS FRAUD USING MACHINE LEARNING TECHNIQUES</vt:lpstr>
      <vt:lpstr>Introduction</vt:lpstr>
      <vt:lpstr>PowerPoint Presentation</vt:lpstr>
      <vt:lpstr>PowerPoint Presentation</vt:lpstr>
      <vt:lpstr>Proposed Method</vt:lpstr>
      <vt:lpstr>Proposed Method</vt:lpstr>
      <vt:lpstr>Experiment Environment</vt:lpstr>
      <vt:lpstr>Experiment Screenshot</vt:lpstr>
      <vt:lpstr>PowerPoint Presentation</vt:lpstr>
      <vt:lpstr>PowerPoint Presentation</vt:lpstr>
      <vt:lpstr>PowerPoint Presentation</vt:lpstr>
      <vt:lpstr>PowerPoint Presentation</vt:lpstr>
      <vt:lpstr>PowerPoint Presentation</vt:lpstr>
      <vt:lpstr>Findings</vt:lpstr>
      <vt:lpstr>Findings</vt:lpstr>
      <vt:lpstr>Justification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TITILE</dc:title>
  <dc:creator>Raj</dc:creator>
  <cp:lastModifiedBy>shara</cp:lastModifiedBy>
  <cp:revision>24</cp:revision>
  <dcterms:modified xsi:type="dcterms:W3CDTF">2023-09-29T07:37:49Z</dcterms:modified>
</cp:coreProperties>
</file>