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7" r:id="rId2"/>
    <p:sldId id="258" r:id="rId3"/>
    <p:sldId id="259" r:id="rId4"/>
    <p:sldId id="265" r:id="rId5"/>
    <p:sldId id="256" r:id="rId6"/>
    <p:sldId id="260" r:id="rId7"/>
    <p:sldId id="264" r:id="rId8"/>
    <p:sldId id="261" r:id="rId9"/>
    <p:sldId id="263" r:id="rId10"/>
  </p:sldIdLst>
  <p:sldSz cx="9144000" cy="5143500" type="screen16x9"/>
  <p:notesSz cx="6858000" cy="9144000"/>
  <p:embeddedFontLst>
    <p:embeddedFont>
      <p:font typeface="Bookman Old Style" panose="02050604050505020204" pitchFamily="18" charset="0"/>
      <p:regular r:id="rId12"/>
      <p:bold r:id="rId13"/>
      <p:italic r:id="rId14"/>
      <p:boldItalic r:id="rId15"/>
    </p:embeddedFont>
    <p:embeddedFont>
      <p:font typeface="Calibri" panose="020F0502020204030204" pitchFamily="34"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280" y="324"/>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3945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5046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72770" y="785771"/>
            <a:ext cx="6914233" cy="1319053"/>
          </a:xfrm>
        </p:spPr>
        <p:txBody>
          <a:bodyPr/>
          <a:lstStyle/>
          <a:p>
            <a:pPr algn="ctr">
              <a:lnSpc>
                <a:spcPct val="150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DETECTING INSURANCE CLAIMS FRAUD USING MACHINE LEARNING TECHNIQUES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p:cNvSpPr txBox="1"/>
          <p:nvPr/>
        </p:nvSpPr>
        <p:spPr>
          <a:xfrm>
            <a:off x="256068" y="2217354"/>
            <a:ext cx="4572000" cy="1671611"/>
          </a:xfrm>
          <a:prstGeom prst="rect">
            <a:avLst/>
          </a:prstGeom>
          <a:noFill/>
        </p:spPr>
        <p:txBody>
          <a:bodyPr wrap="square" rtlCol="0">
            <a:spAutoFit/>
          </a:bodyPr>
          <a:lstStyle/>
          <a:p>
            <a:pPr algn="just">
              <a:lnSpc>
                <a:spcPct val="150000"/>
              </a:lnSpc>
            </a:pPr>
            <a:r>
              <a:rPr lang="en-US" u="sng" dirty="0">
                <a:latin typeface="Times New Roman" panose="02020603050405020304" pitchFamily="18" charset="0"/>
                <a:cs typeface="Times New Roman" panose="02020603050405020304" pitchFamily="18" charset="0"/>
              </a:rPr>
              <a:t>TEAM DETAILS:</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SAI SPANDANA ECHAMBADI(20EG105142)</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KODIDALA KOUSHIK KUMAR(20EG105125)</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SHEIK MOHAMMED KAIF(20EG105145)</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MARRI NITHIN REDDY(20EG105153)</a:t>
            </a:r>
          </a:p>
        </p:txBody>
      </p:sp>
      <p:sp>
        <p:nvSpPr>
          <p:cNvPr id="8" name="TextBox 7"/>
          <p:cNvSpPr txBox="1"/>
          <p:nvPr/>
        </p:nvSpPr>
        <p:spPr>
          <a:xfrm>
            <a:off x="6152628" y="2707300"/>
            <a:ext cx="2306197" cy="1025281"/>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PROJECT SUPERVISOR </a:t>
            </a:r>
          </a:p>
          <a:p>
            <a:pPr>
              <a:lnSpc>
                <a:spcPct val="150000"/>
              </a:lnSpc>
            </a:pPr>
            <a:r>
              <a:rPr lang="en-US" dirty="0">
                <a:latin typeface="Times New Roman" panose="02020603050405020304" pitchFamily="18" charset="0"/>
                <a:cs typeface="Times New Roman" panose="02020603050405020304" pitchFamily="18" charset="0"/>
              </a:rPr>
              <a:t>Mr.</a:t>
            </a:r>
            <a:r>
              <a:rPr lang="en-IN" dirty="0">
                <a:effectLst/>
                <a:latin typeface="Times New Roman" panose="02020603050405020304" pitchFamily="18" charset="0"/>
                <a:ea typeface="Calibri" panose="020F0502020204030204" pitchFamily="34" charset="0"/>
                <a:cs typeface="Times New Roman" panose="02020603050405020304" pitchFamily="18" charset="0"/>
              </a:rPr>
              <a:t>D. Ramana Kumar</a:t>
            </a:r>
            <a:r>
              <a:rPr lang="en-US" dirty="0">
                <a:latin typeface="Times New Roman" panose="02020603050405020304" pitchFamily="18" charset="0"/>
                <a:cs typeface="Times New Roman" panose="02020603050405020304" pitchFamily="18" charset="0"/>
              </a:rPr>
              <a:t> </a:t>
            </a:r>
          </a:p>
          <a:p>
            <a:pPr>
              <a:lnSpc>
                <a:spcPct val="150000"/>
              </a:lnSpc>
            </a:pPr>
            <a:r>
              <a:rPr lang="en-US" dirty="0">
                <a:latin typeface="Times New Roman" panose="02020603050405020304" pitchFamily="18" charset="0"/>
                <a:cs typeface="Times New Roman" panose="02020603050405020304" pitchFamily="18" charset="0"/>
              </a:rPr>
              <a:t>Assistant Professor</a:t>
            </a:r>
          </a:p>
        </p:txBody>
      </p:sp>
      <p:sp>
        <p:nvSpPr>
          <p:cNvPr id="4" name="Date Placeholder 3"/>
          <p:cNvSpPr>
            <a:spLocks noGrp="1"/>
          </p:cNvSpPr>
          <p:nvPr>
            <p:ph type="dt" idx="10"/>
          </p:nvPr>
        </p:nvSpPr>
        <p:spPr/>
        <p:txBody>
          <a:bodyPr/>
          <a:lstStyle/>
          <a:p>
            <a:r>
              <a:rPr lang="en-US" dirty="0"/>
              <a:t>1</a:t>
            </a:r>
            <a:r>
              <a:rPr lang="en-US" baseline="30000" dirty="0"/>
              <a:t>st</a:t>
            </a:r>
            <a:r>
              <a:rPr lang="en-US" dirty="0"/>
              <a:t> August,2023</a:t>
            </a:r>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273969" y="130768"/>
            <a:ext cx="6117431" cy="627321"/>
          </a:xfrm>
        </p:spPr>
        <p:txBody>
          <a:bodyPr/>
          <a:lstStyle/>
          <a:p>
            <a:r>
              <a:rPr lang="en-US" sz="3600" dirty="0">
                <a:latin typeface="Times New Roman" panose="02020603050405020304" pitchFamily="18" charset="0"/>
                <a:cs typeface="Times New Roman" panose="02020603050405020304" pitchFamily="18" charset="0"/>
              </a:rPr>
              <a:t>Introduction</a:t>
            </a:r>
          </a:p>
        </p:txBody>
      </p:sp>
      <p:sp>
        <p:nvSpPr>
          <p:cNvPr id="5" name="TextBox 4"/>
          <p:cNvSpPr txBox="1"/>
          <p:nvPr/>
        </p:nvSpPr>
        <p:spPr>
          <a:xfrm>
            <a:off x="632505" y="863590"/>
            <a:ext cx="7878990" cy="3724096"/>
          </a:xfrm>
          <a:prstGeom prst="rect">
            <a:avLst/>
          </a:prstGeom>
          <a:noFill/>
        </p:spPr>
        <p:txBody>
          <a:bodyPr wrap="square" rtlCol="0">
            <a:spAutoFit/>
          </a:bodyPr>
          <a:lstStyle/>
          <a:p>
            <a:r>
              <a:rPr lang="en-IN" sz="1600" i="0" dirty="0">
                <a:solidFill>
                  <a:schemeClr val="tx1"/>
                </a:solidFill>
                <a:effectLst/>
                <a:latin typeface="Times New Roman" panose="02020603050405020304" pitchFamily="18" charset="0"/>
                <a:cs typeface="Times New Roman" panose="02020603050405020304" pitchFamily="18" charset="0"/>
              </a:rPr>
              <a:t>When an insurance firm, agent, adjuster, or customer intentionally lies to get an unfair advantage, then insurance fraud occurs. It can happen when purchasing, utilizing, reselling, or underwriting insurance. Insurance fraud can be classified into various subcategories, including fraud committed by consumers and insurance firms. Fraud affects consumers and businesses financially, in addition to adding to insurance companies’ costs.</a:t>
            </a:r>
          </a:p>
          <a:p>
            <a:endParaRPr lang="en-US" sz="1600" dirty="0">
              <a:solidFill>
                <a:schemeClr val="tx1"/>
              </a:solidFill>
              <a:latin typeface="Times New Roman" panose="02020603050405020304" pitchFamily="18" charset="0"/>
              <a:cs typeface="Times New Roman" panose="02020603050405020304" pitchFamily="18" charset="0"/>
            </a:endParaRPr>
          </a:p>
          <a:p>
            <a:r>
              <a:rPr lang="en-IN" sz="1600" i="0" dirty="0">
                <a:solidFill>
                  <a:schemeClr val="tx1"/>
                </a:solidFill>
                <a:effectLst/>
                <a:latin typeface="Times New Roman" panose="02020603050405020304" pitchFamily="18" charset="0"/>
                <a:cs typeface="Times New Roman" panose="02020603050405020304" pitchFamily="18" charset="0"/>
              </a:rPr>
              <a:t>Fraud detection is the process of identifying fraudulent activities or attempts. It is important to have a detection system in place to prevent fraud from happening and to protect businesses and consumers from the financial losses that can result from these activities.</a:t>
            </a:r>
          </a:p>
          <a:p>
            <a:endParaRPr lang="en-IN" i="0" dirty="0">
              <a:solidFill>
                <a:schemeClr val="tx1"/>
              </a:solidFill>
              <a:effectLst/>
              <a:latin typeface="Bookman Old Style" panose="02050604050505020204" pitchFamily="18" charset="0"/>
            </a:endParaRPr>
          </a:p>
          <a:p>
            <a:r>
              <a:rPr lang="en-IN" sz="1600" i="0" u="sng" dirty="0">
                <a:solidFill>
                  <a:schemeClr val="tx1"/>
                </a:solidFill>
                <a:effectLst/>
                <a:latin typeface="Times New Roman" panose="02020603050405020304" pitchFamily="18" charset="0"/>
                <a:cs typeface="Times New Roman" panose="02020603050405020304" pitchFamily="18" charset="0"/>
              </a:rPr>
              <a:t>Applications:</a:t>
            </a:r>
          </a:p>
          <a:p>
            <a:pPr marL="285750" indent="-285750" algn="l">
              <a:buFont typeface="Arial" panose="020B0604020202020204" pitchFamily="34" charset="0"/>
              <a:buChar char="•"/>
            </a:pPr>
            <a:r>
              <a:rPr lang="en-IN" sz="1600" i="0" dirty="0">
                <a:solidFill>
                  <a:schemeClr val="tx1"/>
                </a:solidFill>
                <a:effectLst/>
                <a:latin typeface="Times New Roman" panose="02020603050405020304" pitchFamily="18" charset="0"/>
                <a:cs typeface="Times New Roman" panose="02020603050405020304" pitchFamily="18" charset="0"/>
              </a:rPr>
              <a:t>Workers’ Compensation Benefit fraud</a:t>
            </a:r>
          </a:p>
          <a:p>
            <a:pPr marL="285750" indent="-285750" algn="l">
              <a:buFont typeface="Arial" panose="020B0604020202020204" pitchFamily="34" charset="0"/>
              <a:buChar char="•"/>
            </a:pPr>
            <a:r>
              <a:rPr lang="en-IN" sz="1600" i="0" dirty="0">
                <a:solidFill>
                  <a:schemeClr val="tx1"/>
                </a:solidFill>
                <a:effectLst/>
                <a:latin typeface="Times New Roman" panose="02020603050405020304" pitchFamily="18" charset="0"/>
                <a:cs typeface="Times New Roman" panose="02020603050405020304" pitchFamily="18" charset="0"/>
              </a:rPr>
              <a:t>Auto insurance fraud</a:t>
            </a:r>
            <a:endParaRPr lang="en-IN" sz="16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1600" i="0" dirty="0">
                <a:solidFill>
                  <a:schemeClr val="tx1"/>
                </a:solidFill>
                <a:effectLst/>
                <a:latin typeface="Times New Roman" panose="02020603050405020304" pitchFamily="18" charset="0"/>
                <a:cs typeface="Times New Roman" panose="02020603050405020304" pitchFamily="18" charset="0"/>
              </a:rPr>
              <a:t>Disability and healthcare fraud</a:t>
            </a:r>
          </a:p>
          <a:p>
            <a:pPr algn="l"/>
            <a:endParaRPr lang="en-US" u="sng" dirty="0">
              <a:solidFill>
                <a:schemeClr val="tx1"/>
              </a:solidFill>
              <a:latin typeface="Bookman Old Style" panose="02050604050505020204" pitchFamily="18" charset="0"/>
            </a:endParaRPr>
          </a:p>
        </p:txBody>
      </p:sp>
      <p:sp>
        <p:nvSpPr>
          <p:cNvPr id="3" name="Date Placeholder 2"/>
          <p:cNvSpPr>
            <a:spLocks noGrp="1"/>
          </p:cNvSpPr>
          <p:nvPr>
            <p:ph type="dt" idx="10"/>
          </p:nvPr>
        </p:nvSpPr>
        <p:spPr/>
        <p:txBody>
          <a:bodyPr/>
          <a:lstStyle/>
          <a:p>
            <a:r>
              <a:rPr lang="en-US" dirty="0"/>
              <a:t>1</a:t>
            </a:r>
            <a:r>
              <a:rPr lang="en-US" baseline="30000" dirty="0"/>
              <a:t>st</a:t>
            </a:r>
            <a:r>
              <a:rPr lang="en-US" dirty="0"/>
              <a:t> August,2023</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7" name="TextBox 6">
            <a:extLst>
              <a:ext uri="{FF2B5EF4-FFF2-40B4-BE49-F238E27FC236}">
                <a16:creationId xmlns:a16="http://schemas.microsoft.com/office/drawing/2014/main" id="{576FDF27-995B-B1A2-866C-3B689E4D49FF}"/>
              </a:ext>
            </a:extLst>
          </p:cNvPr>
          <p:cNvSpPr txBox="1"/>
          <p:nvPr/>
        </p:nvSpPr>
        <p:spPr>
          <a:xfrm>
            <a:off x="4927600" y="3092103"/>
            <a:ext cx="4572000" cy="1569660"/>
          </a:xfrm>
          <a:prstGeom prst="rect">
            <a:avLst/>
          </a:prstGeom>
          <a:noFill/>
        </p:spPr>
        <p:txBody>
          <a:bodyPr wrap="square">
            <a:spAutoFit/>
          </a:bodyPr>
          <a:lstStyle/>
          <a:p>
            <a:pPr algn="l"/>
            <a:r>
              <a:rPr lang="en-IN" sz="1600" u="sng" dirty="0">
                <a:solidFill>
                  <a:schemeClr val="tx1"/>
                </a:solidFill>
                <a:latin typeface="Times New Roman" panose="02020603050405020304" pitchFamily="18" charset="0"/>
                <a:cs typeface="Times New Roman" panose="02020603050405020304" pitchFamily="18" charset="0"/>
              </a:rPr>
              <a:t>Benefits:</a:t>
            </a:r>
          </a:p>
          <a:p>
            <a:pPr marL="285750" indent="-285750" algn="l">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Proactive fraud detection</a:t>
            </a:r>
          </a:p>
          <a:p>
            <a:pPr marL="285750" indent="-285750" algn="l">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Faster fraud detection</a:t>
            </a:r>
          </a:p>
          <a:p>
            <a:pPr marL="285750" indent="-285750" algn="l">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Accurate fraud detection</a:t>
            </a:r>
          </a:p>
          <a:p>
            <a:pPr marL="285750" indent="-285750" algn="l">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Lesser human interventions</a:t>
            </a:r>
          </a:p>
          <a:p>
            <a:pPr marL="285750" indent="-285750" algn="l">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Cost savings</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75569" y="102336"/>
            <a:ext cx="6117431" cy="627321"/>
          </a:xfrm>
        </p:spPr>
        <p:txBody>
          <a:bodyPr/>
          <a:lstStyle/>
          <a:p>
            <a:r>
              <a:rPr lang="en-US" sz="3600" dirty="0">
                <a:latin typeface="Times New Roman" panose="02020603050405020304" pitchFamily="18" charset="0"/>
                <a:cs typeface="Times New Roman" panose="02020603050405020304" pitchFamily="18" charset="0"/>
              </a:rPr>
              <a:t>Literature </a:t>
            </a:r>
          </a:p>
        </p:txBody>
      </p:sp>
      <p:graphicFrame>
        <p:nvGraphicFramePr>
          <p:cNvPr id="3" name="Table 2"/>
          <p:cNvGraphicFramePr>
            <a:graphicFrameLocks noGrp="1"/>
          </p:cNvGraphicFramePr>
          <p:nvPr>
            <p:extLst>
              <p:ext uri="{D42A27DB-BD31-4B8C-83A1-F6EECF244321}">
                <p14:modId xmlns:p14="http://schemas.microsoft.com/office/powerpoint/2010/main" val="666583110"/>
              </p:ext>
            </p:extLst>
          </p:nvPr>
        </p:nvGraphicFramePr>
        <p:xfrm>
          <a:off x="837397" y="779044"/>
          <a:ext cx="7430704" cy="3918084"/>
        </p:xfrm>
        <a:graphic>
          <a:graphicData uri="http://schemas.openxmlformats.org/drawingml/2006/table">
            <a:tbl>
              <a:tblPr firstRow="1" bandRow="1">
                <a:tableStyleId>{1D3205E1-8B83-452B-8570-0B3C4014EAE2}</a:tableStyleId>
              </a:tblPr>
              <a:tblGrid>
                <a:gridCol w="1857676">
                  <a:extLst>
                    <a:ext uri="{9D8B030D-6E8A-4147-A177-3AD203B41FA5}">
                      <a16:colId xmlns:a16="http://schemas.microsoft.com/office/drawing/2014/main" val="20000"/>
                    </a:ext>
                  </a:extLst>
                </a:gridCol>
                <a:gridCol w="1857676">
                  <a:extLst>
                    <a:ext uri="{9D8B030D-6E8A-4147-A177-3AD203B41FA5}">
                      <a16:colId xmlns:a16="http://schemas.microsoft.com/office/drawing/2014/main" val="20001"/>
                    </a:ext>
                  </a:extLst>
                </a:gridCol>
                <a:gridCol w="1857676">
                  <a:extLst>
                    <a:ext uri="{9D8B030D-6E8A-4147-A177-3AD203B41FA5}">
                      <a16:colId xmlns:a16="http://schemas.microsoft.com/office/drawing/2014/main" val="20002"/>
                    </a:ext>
                  </a:extLst>
                </a:gridCol>
                <a:gridCol w="1857676">
                  <a:extLst>
                    <a:ext uri="{9D8B030D-6E8A-4147-A177-3AD203B41FA5}">
                      <a16:colId xmlns:a16="http://schemas.microsoft.com/office/drawing/2014/main" val="20003"/>
                    </a:ext>
                  </a:extLst>
                </a:gridCol>
              </a:tblGrid>
              <a:tr h="298689">
                <a:tc>
                  <a:txBody>
                    <a:bodyPr/>
                    <a:lstStyle/>
                    <a:p>
                      <a:pPr algn="ctr"/>
                      <a:r>
                        <a:rPr lang="en-US" sz="1600" b="1" dirty="0">
                          <a:latin typeface="Times New Roman" panose="02020603050405020304" pitchFamily="18" charset="0"/>
                          <a:cs typeface="Times New Roman" panose="02020603050405020304" pitchFamily="18" charset="0"/>
                        </a:rPr>
                        <a:t>Author(s)</a:t>
                      </a:r>
                    </a:p>
                  </a:txBody>
                  <a:tcPr/>
                </a:tc>
                <a:tc>
                  <a:txBody>
                    <a:bodyPr/>
                    <a:lstStyle/>
                    <a:p>
                      <a:pPr algn="ctr"/>
                      <a:r>
                        <a:rPr lang="en-US" sz="1600" b="1" dirty="0">
                          <a:latin typeface="Times New Roman" panose="02020603050405020304" pitchFamily="18" charset="0"/>
                          <a:cs typeface="Times New Roman" panose="02020603050405020304" pitchFamily="18" charset="0"/>
                        </a:rPr>
                        <a:t>Method</a:t>
                      </a:r>
                    </a:p>
                  </a:txBody>
                  <a:tcPr/>
                </a:tc>
                <a:tc>
                  <a:txBody>
                    <a:bodyPr/>
                    <a:lstStyle/>
                    <a:p>
                      <a:pPr algn="ctr"/>
                      <a:r>
                        <a:rPr lang="en-US" sz="1600" b="1" dirty="0">
                          <a:latin typeface="Times New Roman" panose="02020603050405020304" pitchFamily="18" charset="0"/>
                          <a:cs typeface="Times New Roman" panose="02020603050405020304" pitchFamily="18" charset="0"/>
                        </a:rPr>
                        <a:t>Advantages</a:t>
                      </a:r>
                    </a:p>
                  </a:txBody>
                  <a:tcPr/>
                </a:tc>
                <a:tc>
                  <a:txBody>
                    <a:bodyPr/>
                    <a:lstStyle/>
                    <a:p>
                      <a:pPr algn="ctr"/>
                      <a:r>
                        <a:rPr lang="en-US" sz="1600" b="1"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10000"/>
                  </a:ext>
                </a:extLst>
              </a:tr>
              <a:tr h="716855">
                <a:tc>
                  <a:txBody>
                    <a:bodyPr/>
                    <a:lstStyle/>
                    <a:p>
                      <a:pPr algn="ctr"/>
                      <a:r>
                        <a:rPr lang="en-IN" sz="1500" dirty="0" err="1">
                          <a:latin typeface="Times New Roman" panose="02020603050405020304" pitchFamily="18" charset="0"/>
                          <a:cs typeface="Times New Roman" panose="02020603050405020304" pitchFamily="18" charset="0"/>
                        </a:rPr>
                        <a:t>Belhadji</a:t>
                      </a:r>
                      <a:r>
                        <a:rPr lang="en-IN" sz="1500" dirty="0">
                          <a:latin typeface="Times New Roman" panose="02020603050405020304" pitchFamily="18" charset="0"/>
                          <a:cs typeface="Times New Roman" panose="02020603050405020304" pitchFamily="18" charset="0"/>
                        </a:rPr>
                        <a:t>, E., G. Dionne, and F. </a:t>
                      </a:r>
                      <a:r>
                        <a:rPr lang="en-IN" sz="1500" dirty="0" err="1">
                          <a:latin typeface="Times New Roman" panose="02020603050405020304" pitchFamily="18" charset="0"/>
                          <a:cs typeface="Times New Roman" panose="02020603050405020304" pitchFamily="18" charset="0"/>
                        </a:rPr>
                        <a:t>Tarkhani</a:t>
                      </a:r>
                      <a:endParaRPr lang="en-US"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Decision Trees </a:t>
                      </a:r>
                    </a:p>
                  </a:txBody>
                  <a:tcPr/>
                </a:tc>
                <a:tc>
                  <a:txBody>
                    <a:bodyPr/>
                    <a:lstStyle/>
                    <a:p>
                      <a:pPr algn="ctr"/>
                      <a:r>
                        <a:rPr lang="en-US" sz="1500" dirty="0">
                          <a:latin typeface="Times New Roman" panose="02020603050405020304" pitchFamily="18" charset="0"/>
                          <a:cs typeface="Times New Roman" panose="02020603050405020304" pitchFamily="18" charset="0"/>
                        </a:rPr>
                        <a:t>Model effective in estimating the probability of fraud.</a:t>
                      </a:r>
                    </a:p>
                  </a:txBody>
                  <a:tcPr/>
                </a:tc>
                <a:tc>
                  <a:txBody>
                    <a:bodyPr/>
                    <a:lstStyle/>
                    <a:p>
                      <a:pPr algn="ctr"/>
                      <a:r>
                        <a:rPr lang="en-US" sz="1500" dirty="0">
                          <a:latin typeface="Times New Roman" panose="02020603050405020304" pitchFamily="18" charset="0"/>
                          <a:cs typeface="Times New Roman" panose="02020603050405020304" pitchFamily="18" charset="0"/>
                        </a:rPr>
                        <a:t>The accuracy rate for large data sets was low.</a:t>
                      </a:r>
                    </a:p>
                  </a:txBody>
                  <a:tcPr/>
                </a:tc>
                <a:extLst>
                  <a:ext uri="{0D108BD9-81ED-4DB2-BD59-A6C34878D82A}">
                    <a16:rowId xmlns:a16="http://schemas.microsoft.com/office/drawing/2014/main" val="10001"/>
                  </a:ext>
                </a:extLst>
              </a:tr>
              <a:tr h="925937">
                <a:tc>
                  <a:txBody>
                    <a:bodyPr/>
                    <a:lstStyle/>
                    <a:p>
                      <a:pPr algn="ctr"/>
                      <a:r>
                        <a:rPr lang="en-IN" sz="1500" dirty="0" err="1">
                          <a:latin typeface="Times New Roman" panose="02020603050405020304" pitchFamily="18" charset="0"/>
                          <a:cs typeface="Times New Roman" panose="02020603050405020304" pitchFamily="18" charset="0"/>
                        </a:rPr>
                        <a:t>Kajia</a:t>
                      </a:r>
                      <a:r>
                        <a:rPr lang="en-IN" sz="1500" dirty="0">
                          <a:latin typeface="Times New Roman" panose="02020603050405020304" pitchFamily="18" charset="0"/>
                          <a:cs typeface="Times New Roman" panose="02020603050405020304" pitchFamily="18" charset="0"/>
                        </a:rPr>
                        <a:t> muller</a:t>
                      </a:r>
                      <a:endParaRPr lang="en-US"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Comprehensive analysis using Logistic Regression</a:t>
                      </a:r>
                    </a:p>
                  </a:txBody>
                  <a:tcPr/>
                </a:tc>
                <a:tc>
                  <a:txBody>
                    <a:bodyPr/>
                    <a:lstStyle/>
                    <a:p>
                      <a:pPr algn="ctr"/>
                      <a:r>
                        <a:rPr lang="en-US" sz="1500" dirty="0">
                          <a:latin typeface="Times New Roman" panose="02020603050405020304" pitchFamily="18" charset="0"/>
                          <a:cs typeface="Times New Roman" panose="02020603050405020304" pitchFamily="18" charset="0"/>
                        </a:rPr>
                        <a:t>A difference between soft frauds and hard frauds could be observed.</a:t>
                      </a:r>
                    </a:p>
                  </a:txBody>
                  <a:tcPr/>
                </a:tc>
                <a:tc>
                  <a:txBody>
                    <a:bodyPr/>
                    <a:lstStyle/>
                    <a:p>
                      <a:pPr algn="ctr"/>
                      <a:r>
                        <a:rPr lang="en-US" sz="1500" dirty="0">
                          <a:latin typeface="Times New Roman" panose="02020603050405020304" pitchFamily="18" charset="0"/>
                          <a:cs typeface="Times New Roman" panose="02020603050405020304" pitchFamily="18" charset="0"/>
                        </a:rPr>
                        <a:t>Wrong inputs or misinterpretation leads in low accuracy</a:t>
                      </a:r>
                    </a:p>
                  </a:txBody>
                  <a:tcPr/>
                </a:tc>
                <a:extLst>
                  <a:ext uri="{0D108BD9-81ED-4DB2-BD59-A6C34878D82A}">
                    <a16:rowId xmlns:a16="http://schemas.microsoft.com/office/drawing/2014/main" val="10002"/>
                  </a:ext>
                </a:extLst>
              </a:tr>
              <a:tr h="716855">
                <a:tc>
                  <a:txBody>
                    <a:bodyPr/>
                    <a:lstStyle/>
                    <a:p>
                      <a:pPr algn="ctr"/>
                      <a:r>
                        <a:rPr lang="en-IN" sz="1500" dirty="0">
                          <a:latin typeface="Times New Roman" panose="02020603050405020304" pitchFamily="18" charset="0"/>
                          <a:cs typeface="Times New Roman" panose="02020603050405020304" pitchFamily="18" charset="0"/>
                        </a:rPr>
                        <a:t>Tennyson, S. &amp; Salsas-</a:t>
                      </a:r>
                      <a:r>
                        <a:rPr lang="en-IN" sz="1500" dirty="0" err="1">
                          <a:latin typeface="Times New Roman" panose="02020603050405020304" pitchFamily="18" charset="0"/>
                          <a:cs typeface="Times New Roman" panose="02020603050405020304" pitchFamily="18" charset="0"/>
                        </a:rPr>
                        <a:t>Forn</a:t>
                      </a:r>
                      <a:r>
                        <a:rPr lang="en-IN" sz="1500" dirty="0">
                          <a:latin typeface="Times New Roman" panose="02020603050405020304" pitchFamily="18" charset="0"/>
                          <a:cs typeface="Times New Roman" panose="02020603050405020304" pitchFamily="18" charset="0"/>
                        </a:rPr>
                        <a:t>, P,</a:t>
                      </a:r>
                      <a:endParaRPr lang="en-US"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Auditing Approach</a:t>
                      </a:r>
                    </a:p>
                  </a:txBody>
                  <a:tcPr/>
                </a:tc>
                <a:tc>
                  <a:txBody>
                    <a:bodyPr/>
                    <a:lstStyle/>
                    <a:p>
                      <a:pPr algn="ctr"/>
                      <a:r>
                        <a:rPr lang="en-US" sz="1500" dirty="0">
                          <a:latin typeface="Times New Roman" panose="02020603050405020304" pitchFamily="18" charset="0"/>
                          <a:cs typeface="Times New Roman" panose="02020603050405020304" pitchFamily="18" charset="0"/>
                        </a:rPr>
                        <a:t>Reveals the area where maximum fraud takes place</a:t>
                      </a:r>
                    </a:p>
                  </a:txBody>
                  <a:tcPr/>
                </a:tc>
                <a:tc>
                  <a:txBody>
                    <a:bodyPr/>
                    <a:lstStyle/>
                    <a:p>
                      <a:pPr algn="ctr"/>
                      <a:r>
                        <a:rPr lang="en-US" sz="1500" dirty="0">
                          <a:latin typeface="Times New Roman" panose="02020603050405020304" pitchFamily="18" charset="0"/>
                          <a:cs typeface="Times New Roman" panose="02020603050405020304" pitchFamily="18" charset="0"/>
                        </a:rPr>
                        <a:t>High Risk of using unauthenticated data.</a:t>
                      </a:r>
                    </a:p>
                  </a:txBody>
                  <a:tcPr/>
                </a:tc>
                <a:extLst>
                  <a:ext uri="{0D108BD9-81ED-4DB2-BD59-A6C34878D82A}">
                    <a16:rowId xmlns:a16="http://schemas.microsoft.com/office/drawing/2014/main" val="10003"/>
                  </a:ext>
                </a:extLst>
              </a:tr>
              <a:tr h="1022484">
                <a:tc>
                  <a:txBody>
                    <a:bodyPr/>
                    <a:lstStyle/>
                    <a:p>
                      <a:pPr algn="ctr"/>
                      <a:r>
                        <a:rPr lang="en-IN" sz="1500" dirty="0">
                          <a:latin typeface="Times New Roman" panose="02020603050405020304" pitchFamily="18" charset="0"/>
                          <a:cs typeface="Times New Roman" panose="02020603050405020304" pitchFamily="18" charset="0"/>
                        </a:rPr>
                        <a:t>Pérez, J. M, </a:t>
                      </a:r>
                      <a:r>
                        <a:rPr lang="en-IN" sz="1500" dirty="0" err="1">
                          <a:latin typeface="Times New Roman" panose="02020603050405020304" pitchFamily="18" charset="0"/>
                          <a:cs typeface="Times New Roman" panose="02020603050405020304" pitchFamily="18" charset="0"/>
                        </a:rPr>
                        <a:t>Muguerz</a:t>
                      </a:r>
                      <a:r>
                        <a:rPr lang="en-IN" sz="1500" dirty="0">
                          <a:latin typeface="Times New Roman" panose="02020603050405020304" pitchFamily="18" charset="0"/>
                          <a:cs typeface="Times New Roman" panose="02020603050405020304" pitchFamily="18" charset="0"/>
                        </a:rPr>
                        <a:t> J, </a:t>
                      </a:r>
                      <a:r>
                        <a:rPr lang="en-IN" sz="1500" dirty="0" err="1">
                          <a:latin typeface="Times New Roman" panose="02020603050405020304" pitchFamily="18" charset="0"/>
                          <a:cs typeface="Times New Roman" panose="02020603050405020304" pitchFamily="18" charset="0"/>
                        </a:rPr>
                        <a:t>Arbelaitz</a:t>
                      </a:r>
                      <a:r>
                        <a:rPr lang="en-IN" sz="1500" dirty="0">
                          <a:latin typeface="Times New Roman" panose="02020603050405020304" pitchFamily="18" charset="0"/>
                          <a:cs typeface="Times New Roman" panose="02020603050405020304" pitchFamily="18" charset="0"/>
                        </a:rPr>
                        <a:t>, O., </a:t>
                      </a:r>
                      <a:r>
                        <a:rPr lang="en-IN" sz="1500" dirty="0" err="1">
                          <a:latin typeface="Times New Roman" panose="02020603050405020304" pitchFamily="18" charset="0"/>
                          <a:cs typeface="Times New Roman" panose="02020603050405020304" pitchFamily="18" charset="0"/>
                        </a:rPr>
                        <a:t>Gurrutxaga</a:t>
                      </a:r>
                      <a:r>
                        <a:rPr lang="en-IN" sz="1500" dirty="0">
                          <a:latin typeface="Times New Roman" panose="02020603050405020304" pitchFamily="18" charset="0"/>
                          <a:cs typeface="Times New Roman" panose="02020603050405020304" pitchFamily="18" charset="0"/>
                        </a:rPr>
                        <a:t>, I., &amp; Martín, J. I., 2005</a:t>
                      </a:r>
                      <a:endParaRPr lang="en-US"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Consolidation Trees classification trees</a:t>
                      </a:r>
                    </a:p>
                  </a:txBody>
                  <a:tcPr/>
                </a:tc>
                <a:tc>
                  <a:txBody>
                    <a:bodyPr/>
                    <a:lstStyle/>
                    <a:p>
                      <a:pPr algn="ctr"/>
                      <a:r>
                        <a:rPr lang="en-US" sz="1500" dirty="0">
                          <a:latin typeface="Times New Roman" panose="02020603050405020304" pitchFamily="18" charset="0"/>
                          <a:cs typeface="Times New Roman" panose="02020603050405020304" pitchFamily="18" charset="0"/>
                        </a:rPr>
                        <a:t>Identification of different types of risks and errors takes place</a:t>
                      </a:r>
                    </a:p>
                  </a:txBody>
                  <a:tcPr/>
                </a:tc>
                <a:tc>
                  <a:txBody>
                    <a:bodyPr/>
                    <a:lstStyle/>
                    <a:p>
                      <a:pPr algn="ctr"/>
                      <a:r>
                        <a:rPr lang="en-US" sz="1500" dirty="0">
                          <a:latin typeface="Times New Roman" panose="02020603050405020304" pitchFamily="18" charset="0"/>
                          <a:cs typeface="Times New Roman" panose="02020603050405020304" pitchFamily="18" charset="0"/>
                        </a:rPr>
                        <a:t>Decoding of every input is not possible</a:t>
                      </a:r>
                    </a:p>
                  </a:txBody>
                  <a:tcPr/>
                </a:tc>
                <a:extLst>
                  <a:ext uri="{0D108BD9-81ED-4DB2-BD59-A6C34878D82A}">
                    <a16:rowId xmlns:a16="http://schemas.microsoft.com/office/drawing/2014/main" val="10007"/>
                  </a:ext>
                </a:extLst>
              </a:tr>
            </a:tbl>
          </a:graphicData>
        </a:graphic>
      </p:graphicFrame>
      <p:sp>
        <p:nvSpPr>
          <p:cNvPr id="4" name="Date Placeholder 3"/>
          <p:cNvSpPr>
            <a:spLocks noGrp="1"/>
          </p:cNvSpPr>
          <p:nvPr>
            <p:ph type="dt" idx="10"/>
          </p:nvPr>
        </p:nvSpPr>
        <p:spPr/>
        <p:txBody>
          <a:bodyPr/>
          <a:lstStyle/>
          <a:p>
            <a:r>
              <a:rPr lang="en-US" dirty="0"/>
              <a:t>1</a:t>
            </a:r>
            <a:r>
              <a:rPr lang="en-US" baseline="30000" dirty="0"/>
              <a:t>st</a:t>
            </a:r>
            <a:r>
              <a:rPr lang="en-US" dirty="0"/>
              <a:t> August,2023</a:t>
            </a:r>
          </a:p>
        </p:txBody>
      </p:sp>
      <p:sp>
        <p:nvSpPr>
          <p:cNvPr id="6" name="Footer Placeholder 5"/>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4293442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5" name="TextBox 4"/>
          <p:cNvSpPr txBox="1"/>
          <p:nvPr/>
        </p:nvSpPr>
        <p:spPr>
          <a:xfrm>
            <a:off x="703562" y="855486"/>
            <a:ext cx="7983237" cy="3785652"/>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Fraud in insurance is done by intentional deception or misrepresentation for gaining shabby benefit in the form of showing false expenditures and claim. Data mining tools and techniques can be used to detect fraud in large sets of insurance claim data. Based on a few cases that are known or suspected to be fraudulent, the anomaly detection technique calculates the likelihood or probability of each record to be fraudulent by analysing the past insurance claims. </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The outlier detection techniques again play an important role in insurance claim fraud detection and other web usage fraud detections. A huge exigency is there for effective fraud detection mechanism to improvise the insurance management system. This research gives an idea of machine learning based fraud detection technique for insurance companies. Basically this will try to detect the fraud in health insurance area, this technique can also be used for detecting fraud in other type of insurances. </a:t>
            </a:r>
          </a:p>
          <a:p>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ea typeface="Times New Roman" panose="02020603050405020304" pitchFamily="18" charset="0"/>
                <a:cs typeface="Times New Roman" panose="02020603050405020304" pitchFamily="18" charset="0"/>
              </a:rPr>
              <a:t>In this model we will be detecting Fraud Insurance Claims using machine learning with some effective parameters.</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3" name="Title 1"/>
          <p:cNvSpPr txBox="1">
            <a:spLocks/>
          </p:cNvSpPr>
          <p:nvPr/>
        </p:nvSpPr>
        <p:spPr>
          <a:xfrm>
            <a:off x="1406892" y="-57750"/>
            <a:ext cx="6330215" cy="1162634"/>
          </a:xfrm>
          <a:prstGeom prst="rect">
            <a:avLst/>
          </a:prstGeom>
          <a:noFill/>
          <a:ln>
            <a:noFill/>
          </a:ln>
        </p:spPr>
        <p:txBody>
          <a:bodyPr spcFirstLastPara="1" wrap="square" lIns="94100" tIns="47025" rIns="94100" bIns="470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600" dirty="0">
                <a:latin typeface="Times New Roman" panose="02020603050405020304" pitchFamily="18" charset="0"/>
                <a:cs typeface="Times New Roman" panose="02020603050405020304" pitchFamily="18" charset="0"/>
              </a:rPr>
              <a:t>Problem Statement</a:t>
            </a:r>
          </a:p>
        </p:txBody>
      </p:sp>
      <p:sp>
        <p:nvSpPr>
          <p:cNvPr id="9" name="Date Placeholder 8"/>
          <p:cNvSpPr>
            <a:spLocks noGrp="1"/>
          </p:cNvSpPr>
          <p:nvPr>
            <p:ph type="dt" idx="10"/>
          </p:nvPr>
        </p:nvSpPr>
        <p:spPr/>
        <p:txBody>
          <a:bodyPr/>
          <a:lstStyle/>
          <a:p>
            <a:r>
              <a:rPr lang="en-US" dirty="0"/>
              <a:t>1</a:t>
            </a:r>
            <a:r>
              <a:rPr lang="en-US" baseline="30000" dirty="0"/>
              <a:t>st</a:t>
            </a:r>
            <a:r>
              <a:rPr lang="en-US" dirty="0"/>
              <a:t> August,2023</a:t>
            </a:r>
          </a:p>
        </p:txBody>
      </p:sp>
      <p:sp>
        <p:nvSpPr>
          <p:cNvPr id="10" name="Footer Placeholder 9"/>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114250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5</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5" name="TextBox 4"/>
          <p:cNvSpPr txBox="1"/>
          <p:nvPr/>
        </p:nvSpPr>
        <p:spPr>
          <a:xfrm>
            <a:off x="703563" y="855486"/>
            <a:ext cx="7736872" cy="4016484"/>
          </a:xfrm>
          <a:prstGeom prst="rect">
            <a:avLst/>
          </a:prstGeom>
          <a:noFill/>
        </p:spPr>
        <p:txBody>
          <a:bodyPr wrap="square" rtlCol="0">
            <a:spAutoFit/>
          </a:bodyPr>
          <a:lstStyle/>
          <a:p>
            <a:pPr algn="just"/>
            <a:r>
              <a:rPr lang="en-IN" sz="1600" dirty="0">
                <a:latin typeface="Times New Roman" panose="02020603050405020304" pitchFamily="18" charset="0"/>
                <a:ea typeface="Times New Roman" panose="02020603050405020304" pitchFamily="18" charset="0"/>
                <a:cs typeface="Times New Roman" panose="02020603050405020304" pitchFamily="18" charset="0"/>
              </a:rPr>
              <a:t>To </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detect the auto\vehicle fraud by using, machine learning technique along with the performance will be compared by calculation of confusion matrix which can help to calculate accuracy, precision, and recall.</a:t>
            </a:r>
          </a:p>
          <a:p>
            <a:pPr algn="just"/>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16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Existing Model:</a:t>
            </a:r>
          </a:p>
          <a:p>
            <a:pPr algn="just">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various AI methods with which frauds can be detected. </a:t>
            </a:r>
          </a:p>
          <a:p>
            <a:pPr algn="just">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 classify, combine cluster data, and segment, using data mining that can find rules in data and be able to highlight specific patterns, including those related to fraud.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Professional programs to detect fraud in the form of laws.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To automatize determining factors of false claims, ML techniques are employed</a:t>
            </a:r>
          </a:p>
          <a:p>
            <a:pPr algn="just"/>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600" u="sng" dirty="0">
                <a:effectLst/>
                <a:latin typeface="Times New Roman" panose="02020603050405020304" pitchFamily="18" charset="0"/>
                <a:ea typeface="Calibri" panose="020F0502020204030204" pitchFamily="34" charset="0"/>
                <a:cs typeface="Times New Roman" panose="02020603050405020304" pitchFamily="18" charset="0"/>
              </a:rPr>
              <a:t>Proposed Model:</a:t>
            </a:r>
          </a:p>
          <a:p>
            <a:pPr algn="just"/>
            <a:r>
              <a:rPr lang="en-IN" sz="1600" dirty="0">
                <a:latin typeface="Times New Roman" panose="02020603050405020304" pitchFamily="18" charset="0"/>
                <a:ea typeface="Calibri" panose="020F0502020204030204" pitchFamily="34" charset="0"/>
                <a:cs typeface="Times New Roman" panose="02020603050405020304" pitchFamily="18" charset="0"/>
              </a:rPr>
              <a:t>To use Confusion Matrix combining Naïve Bayes, Decision Trees and Random Forest Algorithms for accurate results and precision.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Title 1"/>
          <p:cNvSpPr txBox="1">
            <a:spLocks/>
          </p:cNvSpPr>
          <p:nvPr/>
        </p:nvSpPr>
        <p:spPr>
          <a:xfrm>
            <a:off x="3420139" y="271530"/>
            <a:ext cx="2303721" cy="437477"/>
          </a:xfrm>
          <a:prstGeom prst="rect">
            <a:avLst/>
          </a:prstGeom>
          <a:noFill/>
          <a:ln>
            <a:noFill/>
          </a:ln>
        </p:spPr>
        <p:txBody>
          <a:bodyPr spcFirstLastPara="1" wrap="square" lIns="94100" tIns="47025" rIns="94100" bIns="470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600" dirty="0">
                <a:latin typeface="Times New Roman" panose="02020603050405020304" pitchFamily="18" charset="0"/>
                <a:cs typeface="Times New Roman" panose="02020603050405020304" pitchFamily="18" charset="0"/>
              </a:rPr>
              <a:t>Objective</a:t>
            </a:r>
          </a:p>
        </p:txBody>
      </p:sp>
      <p:sp>
        <p:nvSpPr>
          <p:cNvPr id="9" name="Date Placeholder 8"/>
          <p:cNvSpPr>
            <a:spLocks noGrp="1"/>
          </p:cNvSpPr>
          <p:nvPr>
            <p:ph type="dt" idx="10"/>
          </p:nvPr>
        </p:nvSpPr>
        <p:spPr/>
        <p:txBody>
          <a:bodyPr/>
          <a:lstStyle/>
          <a:p>
            <a:r>
              <a:rPr lang="en-US" dirty="0"/>
              <a:t>1</a:t>
            </a:r>
            <a:r>
              <a:rPr lang="en-US" baseline="30000" dirty="0"/>
              <a:t>st</a:t>
            </a:r>
            <a:r>
              <a:rPr lang="en-US" dirty="0"/>
              <a:t> August,2023</a:t>
            </a:r>
          </a:p>
        </p:txBody>
      </p:sp>
      <p:sp>
        <p:nvSpPr>
          <p:cNvPr id="10" name="Footer Placeholder 9"/>
          <p:cNvSpPr>
            <a:spLocks noGrp="1"/>
          </p:cNvSpPr>
          <p:nvPr>
            <p:ph type="ftr" idx="11"/>
          </p:nvPr>
        </p:nvSpPr>
        <p:spPr/>
        <p:txBody>
          <a:bodyPr/>
          <a:lstStyle/>
          <a:p>
            <a:r>
              <a:rPr lang="en-US"/>
              <a:t>Department of Computer Science and Engineering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54558" y="265827"/>
            <a:ext cx="6117431" cy="627321"/>
          </a:xfrm>
        </p:spPr>
        <p:txBody>
          <a:bodyPr/>
          <a:lstStyle/>
          <a:p>
            <a:r>
              <a:rPr lang="en-US" sz="3600" dirty="0">
                <a:latin typeface="Times New Roman" panose="02020603050405020304" pitchFamily="18" charset="0"/>
                <a:cs typeface="Times New Roman" panose="02020603050405020304" pitchFamily="18" charset="0"/>
              </a:rPr>
              <a:t>Proposed Method</a:t>
            </a:r>
          </a:p>
        </p:txBody>
      </p:sp>
      <p:sp>
        <p:nvSpPr>
          <p:cNvPr id="3" name="Date Placeholder 2"/>
          <p:cNvSpPr>
            <a:spLocks noGrp="1"/>
          </p:cNvSpPr>
          <p:nvPr>
            <p:ph type="dt" idx="10"/>
          </p:nvPr>
        </p:nvSpPr>
        <p:spPr/>
        <p:txBody>
          <a:bodyPr/>
          <a:lstStyle/>
          <a:p>
            <a:r>
              <a:rPr lang="en-US" dirty="0"/>
              <a:t>1</a:t>
            </a:r>
            <a:r>
              <a:rPr lang="en-US" baseline="30000" dirty="0"/>
              <a:t>st</a:t>
            </a:r>
            <a:r>
              <a:rPr lang="en-US" dirty="0"/>
              <a:t> August,2023</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8582BD98-83F5-7F71-BE03-329C90C1877C}"/>
              </a:ext>
            </a:extLst>
          </p:cNvPr>
          <p:cNvSpPr txBox="1"/>
          <p:nvPr/>
        </p:nvSpPr>
        <p:spPr>
          <a:xfrm>
            <a:off x="985283" y="3022033"/>
            <a:ext cx="6655982" cy="307777"/>
          </a:xfrm>
          <a:prstGeom prst="rect">
            <a:avLst/>
          </a:prstGeom>
          <a:noFill/>
        </p:spPr>
        <p:txBody>
          <a:bodyPr wrap="square" rtlCol="0">
            <a:spAutoFit/>
          </a:bodyPr>
          <a:lstStyle/>
          <a:p>
            <a:endParaRPr lang="en-US" dirty="0">
              <a:latin typeface="Bookman Old Style" panose="02050604050505020204" pitchFamily="18" charset="0"/>
            </a:endParaRPr>
          </a:p>
        </p:txBody>
      </p:sp>
      <p:sp>
        <p:nvSpPr>
          <p:cNvPr id="6" name="TextBox 5">
            <a:extLst>
              <a:ext uri="{FF2B5EF4-FFF2-40B4-BE49-F238E27FC236}">
                <a16:creationId xmlns:a16="http://schemas.microsoft.com/office/drawing/2014/main" id="{1BBEE7A4-C059-4CDC-6330-B7037C1C4B41}"/>
              </a:ext>
            </a:extLst>
          </p:cNvPr>
          <p:cNvSpPr txBox="1"/>
          <p:nvPr/>
        </p:nvSpPr>
        <p:spPr>
          <a:xfrm>
            <a:off x="810276" y="893149"/>
            <a:ext cx="7708082" cy="3741409"/>
          </a:xfrm>
          <a:prstGeom prst="rect">
            <a:avLst/>
          </a:prstGeom>
          <a:noFill/>
        </p:spPr>
        <p:txBody>
          <a:bodyPr wrap="square" rtlCol="0">
            <a:spAutoFit/>
          </a:bodyPr>
          <a:lstStyle/>
          <a:p>
            <a:pPr algn="just">
              <a:lnSpc>
                <a:spcPct val="150000"/>
              </a:lnSpc>
              <a:spcAft>
                <a:spcPts val="180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have a set of rules and anomalies for the creation of the raw data. The rules and anomalies are depended upon a specific set of attributes. This paper focuses on fraud claims of auto/vehicle-related to insurance. The raw data consists of details of the policy and claims. The raw data is transformed into a dataset and is fed into the classification algorithms like decision tree, random forest, and naive bayes. The transformed data set contains of different sets of attributes. By using these attributes, we can check every detail regarded to the claim. In case of normal claims, the gap claim occurrence date and claim report date is less than seven days, where the whole document is submitted with proof. In case the gap between policy effective date and claim occurrence date is less than five days, also check the claims on same vehicle during all policy periods.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83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54558" y="357619"/>
            <a:ext cx="6117431" cy="627321"/>
          </a:xfrm>
        </p:spPr>
        <p:txBody>
          <a:bodyPr/>
          <a:lstStyle/>
          <a:p>
            <a:r>
              <a:rPr lang="en-US" sz="3600" dirty="0">
                <a:latin typeface="Times New Roman" panose="02020603050405020304" pitchFamily="18" charset="0"/>
                <a:cs typeface="Times New Roman" panose="02020603050405020304" pitchFamily="18" charset="0"/>
              </a:rPr>
              <a:t>Proposed Method</a:t>
            </a:r>
          </a:p>
        </p:txBody>
      </p:sp>
      <p:sp>
        <p:nvSpPr>
          <p:cNvPr id="3" name="Date Placeholder 2"/>
          <p:cNvSpPr>
            <a:spLocks noGrp="1"/>
          </p:cNvSpPr>
          <p:nvPr>
            <p:ph type="dt" idx="10"/>
          </p:nvPr>
        </p:nvSpPr>
        <p:spPr/>
        <p:txBody>
          <a:bodyPr/>
          <a:lstStyle/>
          <a:p>
            <a:r>
              <a:rPr lang="en-US" dirty="0"/>
              <a:t>1</a:t>
            </a:r>
            <a:r>
              <a:rPr lang="en-US" baseline="30000" dirty="0"/>
              <a:t>st</a:t>
            </a:r>
            <a:r>
              <a:rPr lang="en-US" dirty="0"/>
              <a:t> August,2023</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8582BD98-83F5-7F71-BE03-329C90C1877C}"/>
              </a:ext>
            </a:extLst>
          </p:cNvPr>
          <p:cNvSpPr txBox="1"/>
          <p:nvPr/>
        </p:nvSpPr>
        <p:spPr>
          <a:xfrm>
            <a:off x="985283" y="3022033"/>
            <a:ext cx="6655982" cy="307777"/>
          </a:xfrm>
          <a:prstGeom prst="rect">
            <a:avLst/>
          </a:prstGeom>
          <a:noFill/>
        </p:spPr>
        <p:txBody>
          <a:bodyPr wrap="square" rtlCol="0">
            <a:spAutoFit/>
          </a:bodyPr>
          <a:lstStyle/>
          <a:p>
            <a:endParaRPr lang="en-US" dirty="0">
              <a:latin typeface="Bookman Old Style" panose="02050604050505020204" pitchFamily="18" charset="0"/>
            </a:endParaRPr>
          </a:p>
        </p:txBody>
      </p:sp>
      <p:sp>
        <p:nvSpPr>
          <p:cNvPr id="6" name="TextBox 5">
            <a:extLst>
              <a:ext uri="{FF2B5EF4-FFF2-40B4-BE49-F238E27FC236}">
                <a16:creationId xmlns:a16="http://schemas.microsoft.com/office/drawing/2014/main" id="{1BBEE7A4-C059-4CDC-6330-B7037C1C4B41}"/>
              </a:ext>
            </a:extLst>
          </p:cNvPr>
          <p:cNvSpPr txBox="1"/>
          <p:nvPr/>
        </p:nvSpPr>
        <p:spPr>
          <a:xfrm>
            <a:off x="858402" y="1250517"/>
            <a:ext cx="7619702" cy="3262432"/>
          </a:xfrm>
          <a:prstGeom prst="rect">
            <a:avLst/>
          </a:prstGeom>
          <a:noFill/>
        </p:spPr>
        <p:txBody>
          <a:bodyPr wrap="square" rtlCol="0">
            <a:spAutoFit/>
          </a:bodyPr>
          <a:lstStyle/>
          <a:p>
            <a:pPr algn="just">
              <a:lnSpc>
                <a:spcPct val="150000"/>
              </a:lnSpc>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decision tree is a powerful and perhaps widely used modelling technique. It classifies instances by sorting them down in a tree from the root to leaf node. In case of naïve bayes, just consider each attribute in each class separately and then train and test the data. The random forest algorithm helps us validate or predict the data. By using confusion matrix, we can calculate performance of each algorithm. Confusion matrix provides information on false positive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false negative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fn</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true positive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tp</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true negative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tn</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which is used for assessing the percentage of test data which has been correctly labelled by the classifier. With the help of this information, the accuracy, precision, and recall is calculated.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dirty="0">
              <a:latin typeface="Bookman Old Style" panose="02050604050505020204" pitchFamily="18" charset="0"/>
            </a:endParaRPr>
          </a:p>
        </p:txBody>
      </p:sp>
    </p:spTree>
    <p:extLst>
      <p:ext uri="{BB962C8B-B14F-4D97-AF65-F5344CB8AC3E}">
        <p14:creationId xmlns:p14="http://schemas.microsoft.com/office/powerpoint/2010/main" val="946718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74237" y="180821"/>
            <a:ext cx="6117431" cy="627321"/>
          </a:xfrm>
        </p:spPr>
        <p:txBody>
          <a:bodyPr/>
          <a:lstStyle/>
          <a:p>
            <a:r>
              <a:rPr lang="en-US" sz="3600" dirty="0">
                <a:latin typeface="Times New Roman" panose="02020603050405020304" pitchFamily="18" charset="0"/>
                <a:cs typeface="Times New Roman" panose="02020603050405020304" pitchFamily="18" charset="0"/>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1450327713"/>
              </p:ext>
            </p:extLst>
          </p:nvPr>
        </p:nvGraphicFramePr>
        <p:xfrm>
          <a:off x="872067" y="1245444"/>
          <a:ext cx="7341979" cy="2463800"/>
        </p:xfrm>
        <a:graphic>
          <a:graphicData uri="http://schemas.openxmlformats.org/drawingml/2006/table">
            <a:tbl>
              <a:tblPr firstRow="1" bandRow="1">
                <a:tableStyleId>{1D3205E1-8B83-452B-8570-0B3C4014EAE2}</a:tableStyleId>
              </a:tblPr>
              <a:tblGrid>
                <a:gridCol w="787400">
                  <a:extLst>
                    <a:ext uri="{9D8B030D-6E8A-4147-A177-3AD203B41FA5}">
                      <a16:colId xmlns:a16="http://schemas.microsoft.com/office/drawing/2014/main" val="20000"/>
                    </a:ext>
                  </a:extLst>
                </a:gridCol>
                <a:gridCol w="4580466">
                  <a:extLst>
                    <a:ext uri="{9D8B030D-6E8A-4147-A177-3AD203B41FA5}">
                      <a16:colId xmlns:a16="http://schemas.microsoft.com/office/drawing/2014/main" val="20001"/>
                    </a:ext>
                  </a:extLst>
                </a:gridCol>
                <a:gridCol w="1974113">
                  <a:extLst>
                    <a:ext uri="{9D8B030D-6E8A-4147-A177-3AD203B41FA5}">
                      <a16:colId xmlns:a16="http://schemas.microsoft.com/office/drawing/2014/main" val="20002"/>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SL.No</a:t>
                      </a:r>
                    </a:p>
                  </a:txBody>
                  <a:tcPr/>
                </a:tc>
                <a:tc>
                  <a:txBody>
                    <a:bodyPr/>
                    <a:lstStyle/>
                    <a:p>
                      <a:pPr algn="ctr"/>
                      <a:r>
                        <a:rPr lang="en-US" dirty="0">
                          <a:latin typeface="Times New Roman" panose="02020603050405020304" pitchFamily="18" charset="0"/>
                          <a:cs typeface="Times New Roman" panose="02020603050405020304" pitchFamily="18" charset="0"/>
                        </a:rPr>
                        <a:t>Functionality</a:t>
                      </a:r>
                    </a:p>
                  </a:txBody>
                  <a:tcPr/>
                </a:tc>
                <a:tc>
                  <a:txBody>
                    <a:bodyPr/>
                    <a:lstStyle/>
                    <a:p>
                      <a:pPr algn="ctr"/>
                      <a:r>
                        <a:rPr lang="en-US" dirty="0">
                          <a:latin typeface="Times New Roman" panose="02020603050405020304" pitchFamily="18" charset="0"/>
                          <a:cs typeface="Times New Roman" panose="02020603050405020304" pitchFamily="18" charset="0"/>
                        </a:rPr>
                        <a:t>Status</a:t>
                      </a:r>
                    </a:p>
                    <a:p>
                      <a:pPr algn="ctr"/>
                      <a:r>
                        <a:rPr lang="en-US" sz="1000" dirty="0">
                          <a:latin typeface="Times New Roman" panose="02020603050405020304" pitchFamily="18" charset="0"/>
                          <a:cs typeface="Times New Roman" panose="02020603050405020304" pitchFamily="18" charset="0"/>
                        </a:rPr>
                        <a:t>(Completed /in-progress/Not</a:t>
                      </a:r>
                      <a:r>
                        <a:rPr lang="en-US" sz="1000" baseline="0" dirty="0">
                          <a:latin typeface="Times New Roman" panose="02020603050405020304" pitchFamily="18" charset="0"/>
                          <a:cs typeface="Times New Roman" panose="02020603050405020304" pitchFamily="18" charset="0"/>
                        </a:rPr>
                        <a:t> started)</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Installing Software Requirements</a:t>
                      </a:r>
                    </a:p>
                  </a:txBody>
                  <a:tcPr/>
                </a:tc>
                <a:tc>
                  <a:txBody>
                    <a:bodyPr/>
                    <a:lstStyle/>
                    <a:p>
                      <a:pPr algn="ctr"/>
                      <a:r>
                        <a:rPr lang="en-US"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10001"/>
                  </a:ext>
                </a:extLst>
              </a:tr>
              <a:tr h="370840">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Understanding the Project Requirements and purpose</a:t>
                      </a:r>
                    </a:p>
                  </a:txBody>
                  <a:tcPr/>
                </a:tc>
                <a:tc>
                  <a:txBody>
                    <a:bodyPr/>
                    <a:lstStyle/>
                    <a:p>
                      <a:pPr algn="ctr"/>
                      <a:r>
                        <a:rPr lang="en-US"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10002"/>
                  </a:ext>
                </a:extLst>
              </a:tr>
              <a:tr h="370840">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Collecting Raw Data</a:t>
                      </a:r>
                    </a:p>
                  </a:txBody>
                  <a:tcPr/>
                </a:tc>
                <a:tc>
                  <a:txBody>
                    <a:bodyPr/>
                    <a:lstStyle/>
                    <a:p>
                      <a:pPr algn="ctr"/>
                      <a:r>
                        <a:rPr lang="en-US" dirty="0">
                          <a:latin typeface="Times New Roman" panose="02020603050405020304" pitchFamily="18" charset="0"/>
                          <a:cs typeface="Times New Roman" panose="02020603050405020304" pitchFamily="18" charset="0"/>
                        </a:rPr>
                        <a:t>In-progress</a:t>
                      </a:r>
                    </a:p>
                  </a:txBody>
                  <a:tcPr/>
                </a:tc>
                <a:extLst>
                  <a:ext uri="{0D108BD9-81ED-4DB2-BD59-A6C34878D82A}">
                    <a16:rowId xmlns:a16="http://schemas.microsoft.com/office/drawing/2014/main" val="10003"/>
                  </a:ext>
                </a:extLst>
              </a:tr>
              <a:tr h="370840">
                <a:tc>
                  <a:txBody>
                    <a:bodyPr/>
                    <a:lstStyle/>
                    <a:p>
                      <a:pPr algn="ctr"/>
                      <a:r>
                        <a:rPr lang="en-US"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Data Pre-processing </a:t>
                      </a:r>
                    </a:p>
                  </a:txBody>
                  <a:tcPr/>
                </a:tc>
                <a:tc>
                  <a:txBody>
                    <a:bodyPr/>
                    <a:lstStyle/>
                    <a:p>
                      <a:pPr algn="ctr"/>
                      <a:r>
                        <a:rPr lang="en-US" dirty="0">
                          <a:latin typeface="Times New Roman" panose="02020603050405020304" pitchFamily="18" charset="0"/>
                          <a:cs typeface="Times New Roman" panose="02020603050405020304" pitchFamily="18" charset="0"/>
                        </a:rPr>
                        <a:t>In-progress</a:t>
                      </a:r>
                    </a:p>
                  </a:txBody>
                  <a:tcPr/>
                </a:tc>
                <a:extLst>
                  <a:ext uri="{0D108BD9-81ED-4DB2-BD59-A6C34878D82A}">
                    <a16:rowId xmlns:a16="http://schemas.microsoft.com/office/drawing/2014/main" val="1125175424"/>
                  </a:ext>
                </a:extLst>
              </a:tr>
              <a:tr h="370840">
                <a:tc>
                  <a:txBody>
                    <a:bodyPr/>
                    <a:lstStyle/>
                    <a:p>
                      <a:pPr algn="ctr"/>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Training the Data Models</a:t>
                      </a:r>
                    </a:p>
                  </a:txBody>
                  <a:tcPr/>
                </a:tc>
                <a:tc>
                  <a:txBody>
                    <a:bodyPr/>
                    <a:lstStyle/>
                    <a:p>
                      <a:pPr algn="ctr"/>
                      <a:r>
                        <a:rPr lang="en-US" dirty="0">
                          <a:latin typeface="Times New Roman" panose="02020603050405020304" pitchFamily="18" charset="0"/>
                          <a:cs typeface="Times New Roman" panose="02020603050405020304" pitchFamily="18" charset="0"/>
                        </a:rPr>
                        <a:t>Not Started</a:t>
                      </a: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1212351" y="3956528"/>
            <a:ext cx="3020602" cy="307777"/>
          </a:xfrm>
          <a:prstGeom prst="rect">
            <a:avLst/>
          </a:prstGeom>
          <a:noFill/>
        </p:spPr>
        <p:txBody>
          <a:bodyPr wrap="square" rtlCol="0">
            <a:spAutoFit/>
          </a:bodyPr>
          <a:lstStyle/>
          <a:p>
            <a:r>
              <a:rPr lang="en-US" dirty="0">
                <a:solidFill>
                  <a:srgbClr val="FF0000"/>
                </a:solidFill>
              </a:rPr>
              <a:t>Note: Submit  Form 1,2 and 3  </a:t>
            </a:r>
          </a:p>
        </p:txBody>
      </p:sp>
      <p:sp>
        <p:nvSpPr>
          <p:cNvPr id="6" name="Date Placeholder 5"/>
          <p:cNvSpPr>
            <a:spLocks noGrp="1"/>
          </p:cNvSpPr>
          <p:nvPr>
            <p:ph type="dt" idx="10"/>
          </p:nvPr>
        </p:nvSpPr>
        <p:spPr/>
        <p:txBody>
          <a:bodyPr/>
          <a:lstStyle/>
          <a:p>
            <a:r>
              <a:rPr lang="en-US" dirty="0"/>
              <a:t>1</a:t>
            </a:r>
            <a:r>
              <a:rPr lang="en-US" baseline="30000" dirty="0"/>
              <a:t>st</a:t>
            </a:r>
            <a:r>
              <a:rPr lang="en-US" dirty="0"/>
              <a:t> August,2023</a:t>
            </a:r>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747321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68616" y="158717"/>
            <a:ext cx="6117431" cy="627321"/>
          </a:xfrm>
        </p:spPr>
        <p:txBody>
          <a:bodyPr/>
          <a:lstStyle/>
          <a:p>
            <a:r>
              <a:rPr lang="en-US" sz="3600" dirty="0">
                <a:latin typeface="Times New Roman" panose="02020603050405020304" pitchFamily="18" charset="0"/>
                <a:cs typeface="Times New Roman" panose="02020603050405020304" pitchFamily="18" charset="0"/>
              </a:rPr>
              <a:t>References</a:t>
            </a:r>
          </a:p>
        </p:txBody>
      </p:sp>
      <p:sp>
        <p:nvSpPr>
          <p:cNvPr id="3" name="Date Placeholder 2"/>
          <p:cNvSpPr>
            <a:spLocks noGrp="1"/>
          </p:cNvSpPr>
          <p:nvPr>
            <p:ph type="dt" idx="10"/>
          </p:nvPr>
        </p:nvSpPr>
        <p:spPr/>
        <p:txBody>
          <a:bodyPr/>
          <a:lstStyle/>
          <a:p>
            <a:r>
              <a:rPr lang="en-US" dirty="0"/>
              <a:t>1</a:t>
            </a:r>
            <a:r>
              <a:rPr lang="en-US" baseline="30000" dirty="0"/>
              <a:t>st</a:t>
            </a:r>
            <a:r>
              <a:rPr lang="en-US" dirty="0"/>
              <a:t> August,2023</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6F509251-5E2D-23D8-FB56-D058D2208990}"/>
              </a:ext>
            </a:extLst>
          </p:cNvPr>
          <p:cNvSpPr txBox="1"/>
          <p:nvPr/>
        </p:nvSpPr>
        <p:spPr>
          <a:xfrm>
            <a:off x="625065" y="839958"/>
            <a:ext cx="7604535" cy="3693319"/>
          </a:xfrm>
          <a:prstGeom prst="rect">
            <a:avLst/>
          </a:prstGeom>
          <a:noFill/>
        </p:spPr>
        <p:txBody>
          <a:bodyPr wrap="square">
            <a:spAutoFit/>
          </a:bodyPr>
          <a:lstStyle/>
          <a:p>
            <a:pPr algn="just"/>
            <a:r>
              <a:rPr lang="en-IN" sz="1300" dirty="0">
                <a:latin typeface="Times New Roman" panose="02020603050405020304" pitchFamily="18" charset="0"/>
                <a:cs typeface="Times New Roman" panose="02020603050405020304" pitchFamily="18" charset="0"/>
              </a:rPr>
              <a:t>[1] </a:t>
            </a:r>
            <a:r>
              <a:rPr lang="en-IN" sz="1300" dirty="0" err="1">
                <a:latin typeface="Times New Roman" panose="02020603050405020304" pitchFamily="18" charset="0"/>
                <a:cs typeface="Times New Roman" panose="02020603050405020304" pitchFamily="18" charset="0"/>
              </a:rPr>
              <a:t>Belhadji</a:t>
            </a:r>
            <a:r>
              <a:rPr lang="en-IN" sz="1300" dirty="0">
                <a:latin typeface="Times New Roman" panose="02020603050405020304" pitchFamily="18" charset="0"/>
                <a:cs typeface="Times New Roman" panose="02020603050405020304" pitchFamily="18" charset="0"/>
              </a:rPr>
              <a:t>, E., G. Dionne, and F. </a:t>
            </a:r>
            <a:r>
              <a:rPr lang="en-IN" sz="1300" dirty="0" err="1">
                <a:latin typeface="Times New Roman" panose="02020603050405020304" pitchFamily="18" charset="0"/>
                <a:cs typeface="Times New Roman" panose="02020603050405020304" pitchFamily="18" charset="0"/>
              </a:rPr>
              <a:t>Tarkhani</a:t>
            </a:r>
            <a:r>
              <a:rPr lang="en-IN" sz="1300" dirty="0">
                <a:latin typeface="Times New Roman" panose="02020603050405020304" pitchFamily="18" charset="0"/>
                <a:cs typeface="Times New Roman" panose="02020603050405020304" pitchFamily="18" charset="0"/>
              </a:rPr>
              <a:t>, “A Model for the Detection of Insurance Fraud, Geneva Papers on Risk and Insurance Theory”, 25: 517-538, may 2012 </a:t>
            </a:r>
          </a:p>
          <a:p>
            <a:pPr algn="just"/>
            <a:endParaRPr lang="en-IN" sz="1300" dirty="0">
              <a:latin typeface="Times New Roman" panose="02020603050405020304" pitchFamily="18" charset="0"/>
              <a:cs typeface="Times New Roman" panose="02020603050405020304" pitchFamily="18" charset="0"/>
            </a:endParaRPr>
          </a:p>
          <a:p>
            <a:pPr algn="just"/>
            <a:r>
              <a:rPr lang="en-IN" sz="1300" dirty="0">
                <a:latin typeface="Times New Roman" panose="02020603050405020304" pitchFamily="18" charset="0"/>
                <a:cs typeface="Times New Roman" panose="02020603050405020304" pitchFamily="18" charset="0"/>
              </a:rPr>
              <a:t>[2] Crocker, K. J., and S. Tennyson,” Insurance Fraud and Optimal Claims Settlement Strategies: An Empirical Investigation of Liability Insurance Settlements” The Journal of Law and Economics, 45(2), </a:t>
            </a:r>
            <a:r>
              <a:rPr lang="en-IN" sz="1300" dirty="0" err="1">
                <a:latin typeface="Times New Roman" panose="02020603050405020304" pitchFamily="18" charset="0"/>
                <a:cs typeface="Times New Roman" panose="02020603050405020304" pitchFamily="18" charset="0"/>
              </a:rPr>
              <a:t>april</a:t>
            </a:r>
            <a:r>
              <a:rPr lang="en-IN" sz="1300" dirty="0">
                <a:latin typeface="Times New Roman" panose="02020603050405020304" pitchFamily="18" charset="0"/>
                <a:cs typeface="Times New Roman" panose="02020603050405020304" pitchFamily="18" charset="0"/>
              </a:rPr>
              <a:t> 2010 </a:t>
            </a:r>
          </a:p>
          <a:p>
            <a:pPr algn="just"/>
            <a:endParaRPr lang="en-IN" sz="1300" dirty="0">
              <a:latin typeface="Times New Roman" panose="02020603050405020304" pitchFamily="18" charset="0"/>
              <a:cs typeface="Times New Roman" panose="02020603050405020304" pitchFamily="18" charset="0"/>
            </a:endParaRPr>
          </a:p>
          <a:p>
            <a:pPr algn="just"/>
            <a:r>
              <a:rPr lang="en-IN" sz="1300" dirty="0">
                <a:latin typeface="Times New Roman" panose="02020603050405020304" pitchFamily="18" charset="0"/>
                <a:cs typeface="Times New Roman" panose="02020603050405020304" pitchFamily="18" charset="0"/>
              </a:rPr>
              <a:t>[3] </a:t>
            </a:r>
            <a:r>
              <a:rPr lang="en-IN" sz="1300" dirty="0" err="1">
                <a:latin typeface="Times New Roman" panose="02020603050405020304" pitchFamily="18" charset="0"/>
                <a:cs typeface="Times New Roman" panose="02020603050405020304" pitchFamily="18" charset="0"/>
              </a:rPr>
              <a:t>Kajia</a:t>
            </a:r>
            <a:r>
              <a:rPr lang="en-IN" sz="1300" dirty="0">
                <a:latin typeface="Times New Roman" panose="02020603050405020304" pitchFamily="18" charset="0"/>
                <a:cs typeface="Times New Roman" panose="02020603050405020304" pitchFamily="18" charset="0"/>
              </a:rPr>
              <a:t> muller, “The Identification of Insurance Fraud – an Empirical Analysis Working papers on Risk Management and Insurance” no: 137, June 2013. </a:t>
            </a:r>
          </a:p>
          <a:p>
            <a:pPr algn="just"/>
            <a:endParaRPr lang="en-IN" sz="1300" dirty="0">
              <a:latin typeface="Times New Roman" panose="02020603050405020304" pitchFamily="18" charset="0"/>
              <a:cs typeface="Times New Roman" panose="02020603050405020304" pitchFamily="18" charset="0"/>
            </a:endParaRPr>
          </a:p>
          <a:p>
            <a:pPr algn="just"/>
            <a:r>
              <a:rPr lang="en-IN" sz="1300" dirty="0">
                <a:latin typeface="Times New Roman" panose="02020603050405020304" pitchFamily="18" charset="0"/>
                <a:cs typeface="Times New Roman" panose="02020603050405020304" pitchFamily="18" charset="0"/>
              </a:rPr>
              <a:t>[4] Clifton </a:t>
            </a:r>
            <a:r>
              <a:rPr lang="en-IN" sz="1300" dirty="0" err="1">
                <a:latin typeface="Times New Roman" panose="02020603050405020304" pitchFamily="18" charset="0"/>
                <a:cs typeface="Times New Roman" panose="02020603050405020304" pitchFamily="18" charset="0"/>
              </a:rPr>
              <a:t>Phuna</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damminda</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Alahakoon</a:t>
            </a:r>
            <a:r>
              <a:rPr lang="en-IN" sz="1300" dirty="0">
                <a:latin typeface="Times New Roman" panose="02020603050405020304" pitchFamily="18" charset="0"/>
                <a:cs typeface="Times New Roman" panose="02020603050405020304" pitchFamily="18" charset="0"/>
              </a:rPr>
              <a:t>, and Vincent </a:t>
            </a:r>
            <a:r>
              <a:rPr lang="en-IN" sz="1300" dirty="0" err="1">
                <a:latin typeface="Times New Roman" panose="02020603050405020304" pitchFamily="18" charset="0"/>
                <a:cs typeface="Times New Roman" panose="02020603050405020304" pitchFamily="18" charset="0"/>
              </a:rPr>
              <a:t>phua</a:t>
            </a:r>
            <a:r>
              <a:rPr lang="en-IN" sz="1300" dirty="0">
                <a:latin typeface="Times New Roman" panose="02020603050405020304" pitchFamily="18" charset="0"/>
                <a:cs typeface="Times New Roman" panose="02020603050405020304" pitchFamily="18" charset="0"/>
              </a:rPr>
              <a:t>“ Minority Report in Fraud Detection: Classification of Skewed Data”. </a:t>
            </a:r>
            <a:r>
              <a:rPr lang="en-IN" sz="1300" dirty="0" err="1">
                <a:latin typeface="Times New Roman" panose="02020603050405020304" pitchFamily="18" charset="0"/>
                <a:cs typeface="Times New Roman" panose="02020603050405020304" pitchFamily="18" charset="0"/>
              </a:rPr>
              <a:t>Sigkdd</a:t>
            </a:r>
            <a:r>
              <a:rPr lang="en-IN" sz="1300" dirty="0">
                <a:latin typeface="Times New Roman" panose="02020603050405020304" pitchFamily="18" charset="0"/>
                <a:cs typeface="Times New Roman" panose="02020603050405020304" pitchFamily="18" charset="0"/>
              </a:rPr>
              <a:t> Explorations, Volume – 6, Issue – 1,sep 2011</a:t>
            </a:r>
          </a:p>
          <a:p>
            <a:pPr algn="just"/>
            <a:endParaRPr lang="en-IN" sz="1300" dirty="0">
              <a:latin typeface="Times New Roman" panose="02020603050405020304" pitchFamily="18" charset="0"/>
              <a:cs typeface="Times New Roman" panose="02020603050405020304" pitchFamily="18" charset="0"/>
            </a:endParaRPr>
          </a:p>
          <a:p>
            <a:pPr algn="just"/>
            <a:r>
              <a:rPr lang="en-IN" sz="1300" dirty="0">
                <a:latin typeface="Times New Roman" panose="02020603050405020304" pitchFamily="18" charset="0"/>
                <a:cs typeface="Times New Roman" panose="02020603050405020304" pitchFamily="18" charset="0"/>
              </a:rPr>
              <a:t> [5] </a:t>
            </a:r>
            <a:r>
              <a:rPr lang="en-IN" sz="1300" dirty="0" err="1">
                <a:latin typeface="Times New Roman" panose="02020603050405020304" pitchFamily="18" charset="0"/>
                <a:cs typeface="Times New Roman" panose="02020603050405020304" pitchFamily="18" charset="0"/>
              </a:rPr>
              <a:t>Mladeni´c</a:t>
            </a:r>
            <a:r>
              <a:rPr lang="en-IN" sz="1300" dirty="0">
                <a:latin typeface="Times New Roman" panose="02020603050405020304" pitchFamily="18" charset="0"/>
                <a:cs typeface="Times New Roman" panose="02020603050405020304" pitchFamily="18" charset="0"/>
              </a:rPr>
              <a:t>, D &amp; </a:t>
            </a:r>
            <a:r>
              <a:rPr lang="en-IN" sz="1300" dirty="0" err="1">
                <a:latin typeface="Times New Roman" panose="02020603050405020304" pitchFamily="18" charset="0"/>
                <a:cs typeface="Times New Roman" panose="02020603050405020304" pitchFamily="18" charset="0"/>
              </a:rPr>
              <a:t>Grobelnik</a:t>
            </a:r>
            <a:r>
              <a:rPr lang="en-IN" sz="1300" dirty="0">
                <a:latin typeface="Times New Roman" panose="02020603050405020304" pitchFamily="18" charset="0"/>
                <a:cs typeface="Times New Roman" panose="02020603050405020304" pitchFamily="18" charset="0"/>
              </a:rPr>
              <a:t>, M. “Feature Selection for Unbalanced Class Distribution and Naive Bayes.” In Proceedings of the 16th International Conference on Machine Learning. pp. 258–267.may 2011</a:t>
            </a:r>
          </a:p>
          <a:p>
            <a:pPr algn="just"/>
            <a:endParaRPr lang="en-IN" sz="1300" dirty="0">
              <a:latin typeface="Times New Roman" panose="02020603050405020304" pitchFamily="18" charset="0"/>
              <a:cs typeface="Times New Roman" panose="02020603050405020304" pitchFamily="18" charset="0"/>
            </a:endParaRPr>
          </a:p>
          <a:p>
            <a:pPr algn="just"/>
            <a:r>
              <a:rPr lang="en-IN" sz="1300" dirty="0">
                <a:latin typeface="Times New Roman" panose="02020603050405020304" pitchFamily="18" charset="0"/>
                <a:cs typeface="Times New Roman" panose="02020603050405020304" pitchFamily="18" charset="0"/>
              </a:rPr>
              <a:t> [6]Pérez, J. M, </a:t>
            </a:r>
            <a:r>
              <a:rPr lang="en-IN" sz="1300" dirty="0" err="1">
                <a:latin typeface="Times New Roman" panose="02020603050405020304" pitchFamily="18" charset="0"/>
                <a:cs typeface="Times New Roman" panose="02020603050405020304" pitchFamily="18" charset="0"/>
              </a:rPr>
              <a:t>Muguerz</a:t>
            </a:r>
            <a:r>
              <a:rPr lang="en-IN" sz="1300" dirty="0">
                <a:latin typeface="Times New Roman" panose="02020603050405020304" pitchFamily="18" charset="0"/>
                <a:cs typeface="Times New Roman" panose="02020603050405020304" pitchFamily="18" charset="0"/>
              </a:rPr>
              <a:t> J, </a:t>
            </a:r>
            <a:r>
              <a:rPr lang="en-IN" sz="1300" dirty="0" err="1">
                <a:latin typeface="Times New Roman" panose="02020603050405020304" pitchFamily="18" charset="0"/>
                <a:cs typeface="Times New Roman" panose="02020603050405020304" pitchFamily="18" charset="0"/>
              </a:rPr>
              <a:t>Arbelaitz</a:t>
            </a:r>
            <a:r>
              <a:rPr lang="en-IN" sz="1300" dirty="0">
                <a:latin typeface="Times New Roman" panose="02020603050405020304" pitchFamily="18" charset="0"/>
                <a:cs typeface="Times New Roman" panose="02020603050405020304" pitchFamily="18" charset="0"/>
              </a:rPr>
              <a:t>, O., </a:t>
            </a:r>
            <a:r>
              <a:rPr lang="en-IN" sz="1300" dirty="0" err="1">
                <a:latin typeface="Times New Roman" panose="02020603050405020304" pitchFamily="18" charset="0"/>
                <a:cs typeface="Times New Roman" panose="02020603050405020304" pitchFamily="18" charset="0"/>
              </a:rPr>
              <a:t>Gurrutxaga</a:t>
            </a:r>
            <a:r>
              <a:rPr lang="en-IN" sz="1300" dirty="0">
                <a:latin typeface="Times New Roman" panose="02020603050405020304" pitchFamily="18" charset="0"/>
                <a:cs typeface="Times New Roman" panose="02020603050405020304" pitchFamily="18" charset="0"/>
              </a:rPr>
              <a:t>, I., &amp; Martín, J. I., 2005, “Consolidated Tree Classifier Learning in a Car Insurance Fraud Detection Domain with Class </a:t>
            </a:r>
            <a:r>
              <a:rPr lang="en-IN" sz="1300" dirty="0" err="1">
                <a:latin typeface="Times New Roman" panose="02020603050405020304" pitchFamily="18" charset="0"/>
                <a:cs typeface="Times New Roman" panose="02020603050405020304" pitchFamily="18" charset="0"/>
              </a:rPr>
              <a:t>Imbalance”,Pattern</a:t>
            </a:r>
            <a:r>
              <a:rPr lang="en-IN" sz="1300" dirty="0">
                <a:latin typeface="Times New Roman" panose="02020603050405020304" pitchFamily="18" charset="0"/>
                <a:cs typeface="Times New Roman" panose="02020603050405020304" pitchFamily="18" charset="0"/>
              </a:rPr>
              <a:t> Recognition and Data Mining. Springer-Verlag. S. Singh et al. (Eds.), 381-389</a:t>
            </a:r>
          </a:p>
        </p:txBody>
      </p:sp>
    </p:spTree>
    <p:extLst>
      <p:ext uri="{BB962C8B-B14F-4D97-AF65-F5344CB8AC3E}">
        <p14:creationId xmlns:p14="http://schemas.microsoft.com/office/powerpoint/2010/main" val="1904107973"/>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1363</Words>
  <Application>Microsoft Office PowerPoint</Application>
  <PresentationFormat>On-screen Show (16:9)</PresentationFormat>
  <Paragraphs>126</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Noto Sans Symbols</vt:lpstr>
      <vt:lpstr>Times New Roman</vt:lpstr>
      <vt:lpstr>Bookman Old Style</vt:lpstr>
      <vt:lpstr>Calibri</vt:lpstr>
      <vt:lpstr>Trebuchet MS</vt:lpstr>
      <vt:lpstr>Arial</vt:lpstr>
      <vt:lpstr>1_Office Theme</vt:lpstr>
      <vt:lpstr>DETECTING INSURANCE CLAIMS FRAUD USING MACHINE LEARNING TECHNIQUES</vt:lpstr>
      <vt:lpstr>Introduction</vt:lpstr>
      <vt:lpstr>Literature </vt:lpstr>
      <vt:lpstr>PowerPoint Presentation</vt:lpstr>
      <vt:lpstr>PowerPoint Presentation</vt:lpstr>
      <vt:lpstr>Proposed Method</vt:lpstr>
      <vt:lpstr>Proposed Method</vt:lpstr>
      <vt:lpstr>Project Status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Sai Sanjana Echambadi</cp:lastModifiedBy>
  <cp:revision>10</cp:revision>
  <dcterms:modified xsi:type="dcterms:W3CDTF">2023-08-31T18:42:06Z</dcterms:modified>
</cp:coreProperties>
</file>