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r:id="rId28" roundtripDataSignature="AMtx7miKwAq6xTcuGqSDXxoOKB8TFGT7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E4B8F4-B7AB-424E-91F8-20791A51AF4D}">
  <a:tblStyle styleId="{06E4B8F4-B7AB-424E-91F8-20791A51AF4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 orient="horz"/>
        <p:guide pos="2880"/>
        <p:guide pos="34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3c90f7972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2b3c90f7972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b15f14767_2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22b15f14767_2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b15f14767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22b15f14767_2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b15f14767_2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22b15f14767_2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5d54419d7_4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255d54419d7_4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566041b045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2566041b045_6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b15f14767_2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g22b15f14767_2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566041b045_2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2566041b045_2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b15f14767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g22b15f14767_0_2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55dd32b368_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255dd32b368_8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3c90f797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g2b3c90f797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3c90f7972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g2b3c90f7972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15f14767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22b15f14767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3c90f7972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g2b3c90f7972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3c90f7972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2b3c90f7972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3c90f7972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g2b3c90f7972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0"/>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3020"/>
              </a:spcBef>
              <a:spcAft>
                <a:spcPts val="0"/>
              </a:spcAft>
              <a:buSzPts val="15100"/>
              <a:buChar char="•"/>
              <a:defRPr/>
            </a:lvl1pPr>
            <a:lvl2pPr indent="-1066800" lvl="1" marL="914400" algn="l">
              <a:lnSpc>
                <a:spcPct val="100000"/>
              </a:lnSpc>
              <a:spcBef>
                <a:spcPts val="2640"/>
              </a:spcBef>
              <a:spcAft>
                <a:spcPts val="0"/>
              </a:spcAft>
              <a:buSzPts val="13200"/>
              <a:buChar char="–"/>
              <a:defRPr/>
            </a:lvl2pPr>
            <a:lvl3pPr indent="-946150" lvl="2" marL="1371600" algn="l">
              <a:lnSpc>
                <a:spcPct val="100000"/>
              </a:lnSpc>
              <a:spcBef>
                <a:spcPts val="2260"/>
              </a:spcBef>
              <a:spcAft>
                <a:spcPts val="0"/>
              </a:spcAft>
              <a:buSzPts val="11300"/>
              <a:buChar char="•"/>
              <a:defRPr/>
            </a:lvl3pPr>
            <a:lvl4pPr indent="-825500" lvl="3" marL="1828800" algn="l">
              <a:lnSpc>
                <a:spcPct val="100000"/>
              </a:lnSpc>
              <a:spcBef>
                <a:spcPts val="1880"/>
              </a:spcBef>
              <a:spcAft>
                <a:spcPts val="0"/>
              </a:spcAft>
              <a:buSzPts val="9400"/>
              <a:buChar char="–"/>
              <a:defRPr/>
            </a:lvl4pPr>
            <a:lvl5pPr indent="-825500" lvl="4" marL="2286000" algn="l">
              <a:lnSpc>
                <a:spcPct val="100000"/>
              </a:lnSpc>
              <a:spcBef>
                <a:spcPts val="1880"/>
              </a:spcBef>
              <a:spcAft>
                <a:spcPts val="0"/>
              </a:spcAft>
              <a:buSzPts val="9400"/>
              <a:buChar char="»"/>
              <a:defRPr/>
            </a:lvl5pPr>
            <a:lvl6pPr indent="-825500" lvl="5" marL="2743200" algn="l">
              <a:lnSpc>
                <a:spcPct val="100000"/>
              </a:lnSpc>
              <a:spcBef>
                <a:spcPts val="1880"/>
              </a:spcBef>
              <a:spcAft>
                <a:spcPts val="0"/>
              </a:spcAft>
              <a:buSzPts val="9400"/>
              <a:buChar char="•"/>
              <a:defRPr/>
            </a:lvl6pPr>
            <a:lvl7pPr indent="-825500" lvl="6" marL="3200400" algn="l">
              <a:lnSpc>
                <a:spcPct val="100000"/>
              </a:lnSpc>
              <a:spcBef>
                <a:spcPts val="1880"/>
              </a:spcBef>
              <a:spcAft>
                <a:spcPts val="0"/>
              </a:spcAft>
              <a:buSzPts val="9400"/>
              <a:buChar char="•"/>
              <a:defRPr/>
            </a:lvl7pPr>
            <a:lvl8pPr indent="-825500" lvl="7" marL="3657600" algn="l">
              <a:lnSpc>
                <a:spcPct val="100000"/>
              </a:lnSpc>
              <a:spcBef>
                <a:spcPts val="1880"/>
              </a:spcBef>
              <a:spcAft>
                <a:spcPts val="0"/>
              </a:spcAft>
              <a:buSzPts val="9400"/>
              <a:buChar char="•"/>
              <a:defRPr/>
            </a:lvl8pPr>
            <a:lvl9pPr indent="-825500" lvl="8" marL="4114800" algn="l">
              <a:lnSpc>
                <a:spcPct val="100000"/>
              </a:lnSpc>
              <a:spcBef>
                <a:spcPts val="1880"/>
              </a:spcBef>
              <a:spcAft>
                <a:spcPts val="0"/>
              </a:spcAft>
              <a:buSzPts val="9400"/>
              <a:buChar char="•"/>
              <a:defRPr/>
            </a:lvl9pPr>
          </a:lstStyle>
          <a:p/>
        </p:txBody>
      </p:sp>
      <p:sp>
        <p:nvSpPr>
          <p:cNvPr id="14" name="Google Shape;14;p20"/>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21"/>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 type="body"/>
          </p:nvPr>
        </p:nvSpPr>
        <p:spPr>
          <a:xfrm>
            <a:off x="457200" y="1200152"/>
            <a:ext cx="4038600" cy="3394500"/>
          </a:xfrm>
          <a:prstGeom prst="rect">
            <a:avLst/>
          </a:prstGeom>
          <a:noFill/>
          <a:ln>
            <a:noFill/>
          </a:ln>
        </p:spPr>
        <p:txBody>
          <a:bodyPr anchorCtr="0" anchor="t" bIns="47025" lIns="94100" spcFirstLastPara="1" rIns="94100" wrap="square" tIns="47025">
            <a:noAutofit/>
          </a:bodyPr>
          <a:lstStyle>
            <a:lvl1pPr indent="-1066800" lvl="0" marL="457200" algn="l">
              <a:lnSpc>
                <a:spcPct val="100000"/>
              </a:lnSpc>
              <a:spcBef>
                <a:spcPts val="577"/>
              </a:spcBef>
              <a:spcAft>
                <a:spcPts val="0"/>
              </a:spcAft>
              <a:buClr>
                <a:schemeClr val="dk1"/>
              </a:buClr>
              <a:buSzPts val="13200"/>
              <a:buChar char="•"/>
              <a:defRPr sz="2900"/>
            </a:lvl1pPr>
            <a:lvl2pPr indent="-946150" lvl="1" marL="914400" algn="l">
              <a:lnSpc>
                <a:spcPct val="100000"/>
              </a:lnSpc>
              <a:spcBef>
                <a:spcPts val="494"/>
              </a:spcBef>
              <a:spcAft>
                <a:spcPts val="0"/>
              </a:spcAft>
              <a:buClr>
                <a:schemeClr val="dk1"/>
              </a:buClr>
              <a:buSzPts val="11300"/>
              <a:buChar char="–"/>
              <a:defRPr sz="2500"/>
            </a:lvl2pPr>
            <a:lvl3pPr indent="-825500" lvl="2" marL="1371600" algn="l">
              <a:lnSpc>
                <a:spcPct val="100000"/>
              </a:lnSpc>
              <a:spcBef>
                <a:spcPts val="411"/>
              </a:spcBef>
              <a:spcAft>
                <a:spcPts val="0"/>
              </a:spcAft>
              <a:buClr>
                <a:schemeClr val="dk1"/>
              </a:buClr>
              <a:buSzPts val="9400"/>
              <a:buChar char="•"/>
              <a:defRPr sz="2100"/>
            </a:lvl3pPr>
            <a:lvl4pPr indent="-768350" lvl="3" marL="1828800" algn="l">
              <a:lnSpc>
                <a:spcPct val="100000"/>
              </a:lnSpc>
              <a:spcBef>
                <a:spcPts val="372"/>
              </a:spcBef>
              <a:spcAft>
                <a:spcPts val="0"/>
              </a:spcAft>
              <a:buClr>
                <a:schemeClr val="dk1"/>
              </a:buClr>
              <a:buSzPts val="8500"/>
              <a:buChar char="–"/>
              <a:defRPr sz="1900"/>
            </a:lvl4pPr>
            <a:lvl5pPr indent="-768350" lvl="4" marL="2286000" algn="l">
              <a:lnSpc>
                <a:spcPct val="100000"/>
              </a:lnSpc>
              <a:spcBef>
                <a:spcPts val="372"/>
              </a:spcBef>
              <a:spcAft>
                <a:spcPts val="0"/>
              </a:spcAft>
              <a:buClr>
                <a:schemeClr val="dk1"/>
              </a:buClr>
              <a:buSzPts val="8500"/>
              <a:buChar char="»"/>
              <a:defRPr sz="1900"/>
            </a:lvl5pPr>
            <a:lvl6pPr indent="-768350" lvl="5" marL="2743200" algn="l">
              <a:lnSpc>
                <a:spcPct val="100000"/>
              </a:lnSpc>
              <a:spcBef>
                <a:spcPts val="372"/>
              </a:spcBef>
              <a:spcAft>
                <a:spcPts val="0"/>
              </a:spcAft>
              <a:buClr>
                <a:schemeClr val="dk1"/>
              </a:buClr>
              <a:buSzPts val="8500"/>
              <a:buChar char="•"/>
              <a:defRPr sz="1900"/>
            </a:lvl6pPr>
            <a:lvl7pPr indent="-768350" lvl="6" marL="3200400" algn="l">
              <a:lnSpc>
                <a:spcPct val="100000"/>
              </a:lnSpc>
              <a:spcBef>
                <a:spcPts val="372"/>
              </a:spcBef>
              <a:spcAft>
                <a:spcPts val="0"/>
              </a:spcAft>
              <a:buClr>
                <a:schemeClr val="dk1"/>
              </a:buClr>
              <a:buSzPts val="8500"/>
              <a:buChar char="•"/>
              <a:defRPr sz="1900"/>
            </a:lvl7pPr>
            <a:lvl8pPr indent="-768350" lvl="7" marL="3657600" algn="l">
              <a:lnSpc>
                <a:spcPct val="100000"/>
              </a:lnSpc>
              <a:spcBef>
                <a:spcPts val="372"/>
              </a:spcBef>
              <a:spcAft>
                <a:spcPts val="0"/>
              </a:spcAft>
              <a:buClr>
                <a:schemeClr val="dk1"/>
              </a:buClr>
              <a:buSzPts val="8500"/>
              <a:buChar char="•"/>
              <a:defRPr sz="1900"/>
            </a:lvl8pPr>
            <a:lvl9pPr indent="-768350" lvl="8" marL="4114800" algn="l">
              <a:lnSpc>
                <a:spcPct val="100000"/>
              </a:lnSpc>
              <a:spcBef>
                <a:spcPts val="372"/>
              </a:spcBef>
              <a:spcAft>
                <a:spcPts val="0"/>
              </a:spcAft>
              <a:buClr>
                <a:schemeClr val="dk1"/>
              </a:buClr>
              <a:buSzPts val="8500"/>
              <a:buChar char="•"/>
              <a:defRPr sz="1900"/>
            </a:lvl9pPr>
          </a:lstStyle>
          <a:p/>
        </p:txBody>
      </p:sp>
      <p:sp>
        <p:nvSpPr>
          <p:cNvPr id="20" name="Google Shape;20;p21"/>
          <p:cNvSpPr txBox="1"/>
          <p:nvPr>
            <p:ph idx="2" type="body"/>
          </p:nvPr>
        </p:nvSpPr>
        <p:spPr>
          <a:xfrm>
            <a:off x="4648200" y="1200152"/>
            <a:ext cx="4038600" cy="3394500"/>
          </a:xfrm>
          <a:prstGeom prst="rect">
            <a:avLst/>
          </a:prstGeom>
          <a:noFill/>
          <a:ln>
            <a:noFill/>
          </a:ln>
        </p:spPr>
        <p:txBody>
          <a:bodyPr anchorCtr="0" anchor="t" bIns="47025" lIns="94100" spcFirstLastPara="1" rIns="94100" wrap="square" tIns="47025">
            <a:noAutofit/>
          </a:bodyPr>
          <a:lstStyle>
            <a:lvl1pPr indent="-1066800" lvl="0" marL="457200" algn="l">
              <a:lnSpc>
                <a:spcPct val="100000"/>
              </a:lnSpc>
              <a:spcBef>
                <a:spcPts val="577"/>
              </a:spcBef>
              <a:spcAft>
                <a:spcPts val="0"/>
              </a:spcAft>
              <a:buClr>
                <a:schemeClr val="dk1"/>
              </a:buClr>
              <a:buSzPts val="13200"/>
              <a:buChar char="•"/>
              <a:defRPr sz="2900"/>
            </a:lvl1pPr>
            <a:lvl2pPr indent="-946150" lvl="1" marL="914400" algn="l">
              <a:lnSpc>
                <a:spcPct val="100000"/>
              </a:lnSpc>
              <a:spcBef>
                <a:spcPts val="494"/>
              </a:spcBef>
              <a:spcAft>
                <a:spcPts val="0"/>
              </a:spcAft>
              <a:buClr>
                <a:schemeClr val="dk1"/>
              </a:buClr>
              <a:buSzPts val="11300"/>
              <a:buChar char="–"/>
              <a:defRPr sz="2500"/>
            </a:lvl2pPr>
            <a:lvl3pPr indent="-825500" lvl="2" marL="1371600" algn="l">
              <a:lnSpc>
                <a:spcPct val="100000"/>
              </a:lnSpc>
              <a:spcBef>
                <a:spcPts val="411"/>
              </a:spcBef>
              <a:spcAft>
                <a:spcPts val="0"/>
              </a:spcAft>
              <a:buClr>
                <a:schemeClr val="dk1"/>
              </a:buClr>
              <a:buSzPts val="9400"/>
              <a:buChar char="•"/>
              <a:defRPr sz="2100"/>
            </a:lvl3pPr>
            <a:lvl4pPr indent="-768350" lvl="3" marL="1828800" algn="l">
              <a:lnSpc>
                <a:spcPct val="100000"/>
              </a:lnSpc>
              <a:spcBef>
                <a:spcPts val="372"/>
              </a:spcBef>
              <a:spcAft>
                <a:spcPts val="0"/>
              </a:spcAft>
              <a:buClr>
                <a:schemeClr val="dk1"/>
              </a:buClr>
              <a:buSzPts val="8500"/>
              <a:buChar char="–"/>
              <a:defRPr sz="1900"/>
            </a:lvl4pPr>
            <a:lvl5pPr indent="-768350" lvl="4" marL="2286000" algn="l">
              <a:lnSpc>
                <a:spcPct val="100000"/>
              </a:lnSpc>
              <a:spcBef>
                <a:spcPts val="372"/>
              </a:spcBef>
              <a:spcAft>
                <a:spcPts val="0"/>
              </a:spcAft>
              <a:buClr>
                <a:schemeClr val="dk1"/>
              </a:buClr>
              <a:buSzPts val="8500"/>
              <a:buChar char="»"/>
              <a:defRPr sz="1900"/>
            </a:lvl5pPr>
            <a:lvl6pPr indent="-768350" lvl="5" marL="2743200" algn="l">
              <a:lnSpc>
                <a:spcPct val="100000"/>
              </a:lnSpc>
              <a:spcBef>
                <a:spcPts val="372"/>
              </a:spcBef>
              <a:spcAft>
                <a:spcPts val="0"/>
              </a:spcAft>
              <a:buClr>
                <a:schemeClr val="dk1"/>
              </a:buClr>
              <a:buSzPts val="8500"/>
              <a:buChar char="•"/>
              <a:defRPr sz="1900"/>
            </a:lvl6pPr>
            <a:lvl7pPr indent="-768350" lvl="6" marL="3200400" algn="l">
              <a:lnSpc>
                <a:spcPct val="100000"/>
              </a:lnSpc>
              <a:spcBef>
                <a:spcPts val="372"/>
              </a:spcBef>
              <a:spcAft>
                <a:spcPts val="0"/>
              </a:spcAft>
              <a:buClr>
                <a:schemeClr val="dk1"/>
              </a:buClr>
              <a:buSzPts val="8500"/>
              <a:buChar char="•"/>
              <a:defRPr sz="1900"/>
            </a:lvl7pPr>
            <a:lvl8pPr indent="-768350" lvl="7" marL="3657600" algn="l">
              <a:lnSpc>
                <a:spcPct val="100000"/>
              </a:lnSpc>
              <a:spcBef>
                <a:spcPts val="372"/>
              </a:spcBef>
              <a:spcAft>
                <a:spcPts val="0"/>
              </a:spcAft>
              <a:buClr>
                <a:schemeClr val="dk1"/>
              </a:buClr>
              <a:buSzPts val="8500"/>
              <a:buChar char="•"/>
              <a:defRPr sz="1900"/>
            </a:lvl8pPr>
            <a:lvl9pPr indent="-768350" lvl="8" marL="4114800" algn="l">
              <a:lnSpc>
                <a:spcPct val="100000"/>
              </a:lnSpc>
              <a:spcBef>
                <a:spcPts val="372"/>
              </a:spcBef>
              <a:spcAft>
                <a:spcPts val="0"/>
              </a:spcAft>
              <a:buClr>
                <a:schemeClr val="dk1"/>
              </a:buClr>
              <a:buSzPts val="8500"/>
              <a:buChar char="•"/>
              <a:defRPr sz="1900"/>
            </a:lvl9pPr>
          </a:lstStyle>
          <a:p/>
        </p:txBody>
      </p:sp>
      <p:sp>
        <p:nvSpPr>
          <p:cNvPr id="21" name="Google Shape;21;p21"/>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2" name="Google Shape;22;p21"/>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3" name="Google Shape;23;p2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 name="Shape 24"/>
        <p:cNvGrpSpPr/>
        <p:nvPr/>
      </p:nvGrpSpPr>
      <p:grpSpPr>
        <a:xfrm>
          <a:off x="0" y="0"/>
          <a:ext cx="0" cy="0"/>
          <a:chOff x="0" y="0"/>
          <a:chExt cx="0" cy="0"/>
        </a:xfrm>
      </p:grpSpPr>
      <p:sp>
        <p:nvSpPr>
          <p:cNvPr id="25" name="Google Shape;25;p22"/>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 type="body"/>
          </p:nvPr>
        </p:nvSpPr>
        <p:spPr>
          <a:xfrm>
            <a:off x="457200" y="1151335"/>
            <a:ext cx="40401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7" name="Google Shape;27;p22"/>
          <p:cNvSpPr txBox="1"/>
          <p:nvPr>
            <p:ph idx="2" type="body"/>
          </p:nvPr>
        </p:nvSpPr>
        <p:spPr>
          <a:xfrm>
            <a:off x="457200" y="1631156"/>
            <a:ext cx="40401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28" name="Google Shape;28;p22"/>
          <p:cNvSpPr txBox="1"/>
          <p:nvPr>
            <p:ph idx="3" type="body"/>
          </p:nvPr>
        </p:nvSpPr>
        <p:spPr>
          <a:xfrm>
            <a:off x="4645026" y="1151335"/>
            <a:ext cx="40419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9" name="Google Shape;29;p22"/>
          <p:cNvSpPr txBox="1"/>
          <p:nvPr>
            <p:ph idx="4" type="body"/>
          </p:nvPr>
        </p:nvSpPr>
        <p:spPr>
          <a:xfrm>
            <a:off x="4645026" y="1631156"/>
            <a:ext cx="40419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30" name="Google Shape;30;p22"/>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1" name="Google Shape;31;p22"/>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2" name="Google Shape;32;p2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23"/>
          <p:cNvSpPr txBox="1"/>
          <p:nvPr>
            <p:ph type="title"/>
          </p:nvPr>
        </p:nvSpPr>
        <p:spPr>
          <a:xfrm>
            <a:off x="457202" y="204788"/>
            <a:ext cx="3008400" cy="8718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3575051" y="204789"/>
            <a:ext cx="5111700" cy="43899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660"/>
              </a:spcBef>
              <a:spcAft>
                <a:spcPts val="0"/>
              </a:spcAft>
              <a:buClr>
                <a:schemeClr val="dk1"/>
              </a:buClr>
              <a:buSzPts val="15100"/>
              <a:buChar char="•"/>
              <a:defRPr sz="3300"/>
            </a:lvl1pPr>
            <a:lvl2pPr indent="-1066800" lvl="1" marL="914400" algn="l">
              <a:lnSpc>
                <a:spcPct val="100000"/>
              </a:lnSpc>
              <a:spcBef>
                <a:spcPts val="577"/>
              </a:spcBef>
              <a:spcAft>
                <a:spcPts val="0"/>
              </a:spcAft>
              <a:buClr>
                <a:schemeClr val="dk1"/>
              </a:buClr>
              <a:buSzPts val="13200"/>
              <a:buChar char="–"/>
              <a:defRPr sz="2900"/>
            </a:lvl2pPr>
            <a:lvl3pPr indent="-946150" lvl="2" marL="1371600" algn="l">
              <a:lnSpc>
                <a:spcPct val="100000"/>
              </a:lnSpc>
              <a:spcBef>
                <a:spcPts val="494"/>
              </a:spcBef>
              <a:spcAft>
                <a:spcPts val="0"/>
              </a:spcAft>
              <a:buClr>
                <a:schemeClr val="dk1"/>
              </a:buClr>
              <a:buSzPts val="11300"/>
              <a:buChar char="•"/>
              <a:defRPr sz="2500"/>
            </a:lvl3pPr>
            <a:lvl4pPr indent="-825500" lvl="3" marL="1828800" algn="l">
              <a:lnSpc>
                <a:spcPct val="100000"/>
              </a:lnSpc>
              <a:spcBef>
                <a:spcPts val="411"/>
              </a:spcBef>
              <a:spcAft>
                <a:spcPts val="0"/>
              </a:spcAft>
              <a:buClr>
                <a:schemeClr val="dk1"/>
              </a:buClr>
              <a:buSzPts val="9400"/>
              <a:buChar char="–"/>
              <a:defRPr sz="2100"/>
            </a:lvl4pPr>
            <a:lvl5pPr indent="-825500" lvl="4" marL="2286000" algn="l">
              <a:lnSpc>
                <a:spcPct val="100000"/>
              </a:lnSpc>
              <a:spcBef>
                <a:spcPts val="411"/>
              </a:spcBef>
              <a:spcAft>
                <a:spcPts val="0"/>
              </a:spcAft>
              <a:buClr>
                <a:schemeClr val="dk1"/>
              </a:buClr>
              <a:buSzPts val="9400"/>
              <a:buChar char="»"/>
              <a:defRPr sz="2100"/>
            </a:lvl5pPr>
            <a:lvl6pPr indent="-825500" lvl="5" marL="2743200" algn="l">
              <a:lnSpc>
                <a:spcPct val="100000"/>
              </a:lnSpc>
              <a:spcBef>
                <a:spcPts val="411"/>
              </a:spcBef>
              <a:spcAft>
                <a:spcPts val="0"/>
              </a:spcAft>
              <a:buClr>
                <a:schemeClr val="dk1"/>
              </a:buClr>
              <a:buSzPts val="9400"/>
              <a:buChar char="•"/>
              <a:defRPr sz="2100"/>
            </a:lvl6pPr>
            <a:lvl7pPr indent="-825500" lvl="6" marL="3200400" algn="l">
              <a:lnSpc>
                <a:spcPct val="100000"/>
              </a:lnSpc>
              <a:spcBef>
                <a:spcPts val="411"/>
              </a:spcBef>
              <a:spcAft>
                <a:spcPts val="0"/>
              </a:spcAft>
              <a:buClr>
                <a:schemeClr val="dk1"/>
              </a:buClr>
              <a:buSzPts val="9400"/>
              <a:buChar char="•"/>
              <a:defRPr sz="2100"/>
            </a:lvl7pPr>
            <a:lvl8pPr indent="-825500" lvl="7" marL="3657600" algn="l">
              <a:lnSpc>
                <a:spcPct val="100000"/>
              </a:lnSpc>
              <a:spcBef>
                <a:spcPts val="411"/>
              </a:spcBef>
              <a:spcAft>
                <a:spcPts val="0"/>
              </a:spcAft>
              <a:buClr>
                <a:schemeClr val="dk1"/>
              </a:buClr>
              <a:buSzPts val="9400"/>
              <a:buChar char="•"/>
              <a:defRPr sz="2100"/>
            </a:lvl8pPr>
            <a:lvl9pPr indent="-825500" lvl="8" marL="4114800" algn="l">
              <a:lnSpc>
                <a:spcPct val="100000"/>
              </a:lnSpc>
              <a:spcBef>
                <a:spcPts val="411"/>
              </a:spcBef>
              <a:spcAft>
                <a:spcPts val="0"/>
              </a:spcAft>
              <a:buClr>
                <a:schemeClr val="dk1"/>
              </a:buClr>
              <a:buSzPts val="9400"/>
              <a:buChar char="•"/>
              <a:defRPr sz="2100"/>
            </a:lvl9pPr>
          </a:lstStyle>
          <a:p/>
        </p:txBody>
      </p:sp>
      <p:sp>
        <p:nvSpPr>
          <p:cNvPr id="36" name="Google Shape;36;p23"/>
          <p:cNvSpPr txBox="1"/>
          <p:nvPr>
            <p:ph idx="2" type="body"/>
          </p:nvPr>
        </p:nvSpPr>
        <p:spPr>
          <a:xfrm>
            <a:off x="457202" y="1076326"/>
            <a:ext cx="3008400" cy="35184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37" name="Google Shape;37;p2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8" name="Google Shape;38;p23"/>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9" name="Google Shape;39;p2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 name="Shape 40"/>
        <p:cNvGrpSpPr/>
        <p:nvPr/>
      </p:nvGrpSpPr>
      <p:grpSpPr>
        <a:xfrm>
          <a:off x="0" y="0"/>
          <a:ext cx="0" cy="0"/>
          <a:chOff x="0" y="0"/>
          <a:chExt cx="0" cy="0"/>
        </a:xfrm>
      </p:grpSpPr>
      <p:sp>
        <p:nvSpPr>
          <p:cNvPr id="41" name="Google Shape;41;p24"/>
          <p:cNvSpPr txBox="1"/>
          <p:nvPr>
            <p:ph type="title"/>
          </p:nvPr>
        </p:nvSpPr>
        <p:spPr>
          <a:xfrm>
            <a:off x="1792289" y="3600452"/>
            <a:ext cx="5486400" cy="4251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p:nvPr>
            <p:ph idx="2" type="pic"/>
          </p:nvPr>
        </p:nvSpPr>
        <p:spPr>
          <a:xfrm>
            <a:off x="1792289" y="459581"/>
            <a:ext cx="5486400" cy="3086100"/>
          </a:xfrm>
          <a:prstGeom prst="rect">
            <a:avLst/>
          </a:prstGeom>
          <a:noFill/>
          <a:ln>
            <a:noFill/>
          </a:ln>
        </p:spPr>
      </p:sp>
      <p:sp>
        <p:nvSpPr>
          <p:cNvPr id="43" name="Google Shape;43;p24"/>
          <p:cNvSpPr txBox="1"/>
          <p:nvPr>
            <p:ph idx="1" type="body"/>
          </p:nvPr>
        </p:nvSpPr>
        <p:spPr>
          <a:xfrm>
            <a:off x="1792289" y="4025505"/>
            <a:ext cx="5486400" cy="6036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44" name="Google Shape;44;p2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5" name="Google Shape;45;p2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6" name="Google Shape;46;p2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7" name="Shape 47"/>
        <p:cNvGrpSpPr/>
        <p:nvPr/>
      </p:nvGrpSpPr>
      <p:grpSpPr>
        <a:xfrm>
          <a:off x="0" y="0"/>
          <a:ext cx="0" cy="0"/>
          <a:chOff x="0" y="0"/>
          <a:chExt cx="0" cy="0"/>
        </a:xfrm>
      </p:grpSpPr>
      <p:sp>
        <p:nvSpPr>
          <p:cNvPr id="48" name="Google Shape;48;p25"/>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 type="body"/>
          </p:nvPr>
        </p:nvSpPr>
        <p:spPr>
          <a:xfrm rot="5400000">
            <a:off x="2874751" y="-1217399"/>
            <a:ext cx="3394500" cy="82296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50" name="Google Shape;50;p2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1" name="Google Shape;51;p25"/>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2" name="Google Shape;52;p2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26"/>
          <p:cNvSpPr txBox="1"/>
          <p:nvPr>
            <p:ph type="title"/>
          </p:nvPr>
        </p:nvSpPr>
        <p:spPr>
          <a:xfrm rot="5400000">
            <a:off x="5463751" y="1371630"/>
            <a:ext cx="4388700" cy="20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 type="body"/>
          </p:nvPr>
        </p:nvSpPr>
        <p:spPr>
          <a:xfrm rot="5400000">
            <a:off x="1272750" y="-609570"/>
            <a:ext cx="4388700" cy="60198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56" name="Google Shape;56;p26"/>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7" name="Google Shape;57;p26"/>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8" name="Google Shape;58;p2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chemeClr val="dk1"/>
              </a:buClr>
              <a:buSzPts val="20700"/>
              <a:buFont typeface="Calibri"/>
              <a:buNone/>
              <a:defRPr b="0" i="0" sz="207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marR="0" rtl="0" algn="l">
              <a:lnSpc>
                <a:spcPct val="100000"/>
              </a:lnSpc>
              <a:spcBef>
                <a:spcPts val="3020"/>
              </a:spcBef>
              <a:spcAft>
                <a:spcPts val="0"/>
              </a:spcAft>
              <a:buClr>
                <a:schemeClr val="dk1"/>
              </a:buClr>
              <a:buSzPts val="15100"/>
              <a:buFont typeface="Arial"/>
              <a:buChar char="•"/>
              <a:defRPr b="0" i="0" sz="15100" u="none" cap="none" strike="noStrike">
                <a:solidFill>
                  <a:schemeClr val="dk1"/>
                </a:solidFill>
                <a:latin typeface="Calibri"/>
                <a:ea typeface="Calibri"/>
                <a:cs typeface="Calibri"/>
                <a:sym typeface="Calibri"/>
              </a:defRPr>
            </a:lvl1pPr>
            <a:lvl2pPr indent="-1066800" lvl="1" marL="914400"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2pPr>
            <a:lvl3pPr indent="-946150" lvl="2" marL="1371600" marR="0" rtl="0" algn="l">
              <a:lnSpc>
                <a:spcPct val="100000"/>
              </a:lnSpc>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idx="1" type="body"/>
          </p:nvPr>
        </p:nvSpPr>
        <p:spPr>
          <a:xfrm>
            <a:off x="642938" y="2196703"/>
            <a:ext cx="7815262" cy="2661047"/>
          </a:xfrm>
          <a:prstGeom prst="rect">
            <a:avLst/>
          </a:prstGeom>
          <a:noFill/>
          <a:ln>
            <a:noFill/>
          </a:ln>
        </p:spPr>
        <p:txBody>
          <a:bodyPr anchorCtr="0" anchor="t" bIns="47025" lIns="94100" spcFirstLastPara="1" rIns="94100" wrap="square" tIns="47025">
            <a:noAutofit/>
          </a:bodyPr>
          <a:lstStyle/>
          <a:p>
            <a:pPr indent="0" lvl="0" marL="0" rtl="0" algn="l">
              <a:lnSpc>
                <a:spcPct val="100000"/>
              </a:lnSpc>
              <a:spcBef>
                <a:spcPts val="3020"/>
              </a:spcBef>
              <a:spcAft>
                <a:spcPts val="0"/>
              </a:spcAft>
              <a:buSzPts val="15100"/>
              <a:buNone/>
            </a:pPr>
            <a:r>
              <a:t/>
            </a:r>
            <a:endParaRPr/>
          </a:p>
          <a:p>
            <a:pPr indent="501650" lvl="0" marL="457200" rtl="0" algn="l">
              <a:lnSpc>
                <a:spcPct val="100000"/>
              </a:lnSpc>
              <a:spcBef>
                <a:spcPts val="3020"/>
              </a:spcBef>
              <a:spcAft>
                <a:spcPts val="0"/>
              </a:spcAft>
              <a:buSzPts val="15100"/>
              <a:buNone/>
            </a:pPr>
            <a:r>
              <a:t/>
            </a:r>
            <a:endParaRPr/>
          </a:p>
        </p:txBody>
      </p:sp>
      <p:sp>
        <p:nvSpPr>
          <p:cNvPr id="64" name="Google Shape;64;p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5" name="Google Shape;65;p2"/>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66" name="Google Shape;66;p2"/>
          <p:cNvSpPr txBox="1"/>
          <p:nvPr>
            <p:ph type="title"/>
          </p:nvPr>
        </p:nvSpPr>
        <p:spPr>
          <a:xfrm>
            <a:off x="542250" y="1042750"/>
            <a:ext cx="8059500" cy="857400"/>
          </a:xfrm>
          <a:prstGeom prst="rect">
            <a:avLst/>
          </a:prstGeom>
          <a:noFill/>
          <a:ln>
            <a:noFill/>
          </a:ln>
        </p:spPr>
        <p:txBody>
          <a:bodyPr anchorCtr="0" anchor="ctr" bIns="47025" lIns="94100" spcFirstLastPara="1" rIns="94100" wrap="square" tIns="47025">
            <a:noAutofit/>
          </a:bodyPr>
          <a:lstStyle/>
          <a:p>
            <a:pPr indent="0" lvl="0" marL="0" rtl="0" algn="ctr">
              <a:lnSpc>
                <a:spcPct val="200000"/>
              </a:lnSpc>
              <a:spcBef>
                <a:spcPts val="0"/>
              </a:spcBef>
              <a:spcAft>
                <a:spcPts val="0"/>
              </a:spcAft>
              <a:buSzPts val="20700"/>
              <a:buNone/>
            </a:pPr>
            <a:r>
              <a:rPr lang="en-US" sz="2000">
                <a:latin typeface="Bookman Old Style"/>
                <a:ea typeface="Bookman Old Style"/>
                <a:cs typeface="Bookman Old Style"/>
                <a:sym typeface="Bookman Old Style"/>
              </a:rPr>
              <a:t>A Seminar on</a:t>
            </a:r>
            <a:br>
              <a:rPr lang="en-US" sz="4000">
                <a:latin typeface="Bookman Old Style"/>
                <a:ea typeface="Bookman Old Style"/>
                <a:cs typeface="Bookman Old Style"/>
                <a:sym typeface="Bookman Old Style"/>
              </a:rPr>
            </a:br>
            <a:r>
              <a:rPr lang="en-US" sz="2600">
                <a:latin typeface="Times New Roman"/>
                <a:ea typeface="Times New Roman"/>
                <a:cs typeface="Times New Roman"/>
                <a:sym typeface="Times New Roman"/>
              </a:rPr>
              <a:t>DESIGNING A WEB BASED CHAT INTERFACE SERVER</a:t>
            </a:r>
            <a:endParaRPr sz="5000">
              <a:latin typeface="Bookman Old Style"/>
              <a:ea typeface="Bookman Old Style"/>
              <a:cs typeface="Bookman Old Style"/>
              <a:sym typeface="Bookman Old Style"/>
            </a:endParaRPr>
          </a:p>
        </p:txBody>
      </p:sp>
      <p:sp>
        <p:nvSpPr>
          <p:cNvPr id="67" name="Google Shape;67;p2"/>
          <p:cNvSpPr txBox="1"/>
          <p:nvPr/>
        </p:nvSpPr>
        <p:spPr>
          <a:xfrm>
            <a:off x="457199" y="2781250"/>
            <a:ext cx="45720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Bookman Old Style"/>
                <a:ea typeface="Bookman Old Style"/>
                <a:cs typeface="Bookman Old Style"/>
                <a:sym typeface="Bookman Old Style"/>
              </a:rPr>
              <a:t>Team Details </a:t>
            </a:r>
            <a:endParaRPr b="1"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Bookman Old Style"/>
                <a:ea typeface="Bookman Old Style"/>
                <a:cs typeface="Bookman Old Style"/>
                <a:sym typeface="Bookman Old Style"/>
              </a:rPr>
              <a:t>Kodidala Koushik Kumar (20EG105125)</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Bookman Old Style"/>
                <a:ea typeface="Bookman Old Style"/>
                <a:cs typeface="Bookman Old Style"/>
                <a:sym typeface="Bookman Old Style"/>
              </a:rPr>
              <a:t>Sai Spandana Echambadi </a:t>
            </a:r>
            <a:r>
              <a:rPr b="0" i="0" lang="en-US" sz="1400" u="none" cap="none" strike="noStrike">
                <a:solidFill>
                  <a:schemeClr val="dk1"/>
                </a:solidFill>
                <a:latin typeface="Bookman Old Style"/>
                <a:ea typeface="Bookman Old Style"/>
                <a:cs typeface="Bookman Old Style"/>
                <a:sym typeface="Bookman Old Style"/>
              </a:rPr>
              <a:t>(20EG105142)</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Bookman Old Style"/>
                <a:ea typeface="Bookman Old Style"/>
                <a:cs typeface="Bookman Old Style"/>
                <a:sym typeface="Bookman Old Style"/>
              </a:rPr>
              <a:t>Shaik Mohammed Kaif </a:t>
            </a:r>
            <a:r>
              <a:rPr b="0" i="0" lang="en-US" sz="1400" u="none" cap="none" strike="noStrike">
                <a:solidFill>
                  <a:schemeClr val="dk1"/>
                </a:solidFill>
                <a:latin typeface="Bookman Old Style"/>
                <a:ea typeface="Bookman Old Style"/>
                <a:cs typeface="Bookman Old Style"/>
                <a:sym typeface="Bookman Old Style"/>
              </a:rPr>
              <a:t>(20EG105145)</a:t>
            </a:r>
            <a:endParaRPr b="0" i="0" sz="1400" u="none" cap="none" strike="noStrike">
              <a:solidFill>
                <a:schemeClr val="dk1"/>
              </a:solidFill>
              <a:latin typeface="Bookman Old Style"/>
              <a:ea typeface="Bookman Old Style"/>
              <a:cs typeface="Bookman Old Style"/>
              <a:sym typeface="Bookman Old Style"/>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Bookman Old Style"/>
                <a:ea typeface="Bookman Old Style"/>
                <a:cs typeface="Bookman Old Style"/>
                <a:sym typeface="Bookman Old Style"/>
              </a:rPr>
              <a:t>Marri Nithin Reddy (20EG105153)</a:t>
            </a:r>
            <a:endParaRPr b="0" i="0" sz="1400" u="none" cap="none" strike="noStrike">
              <a:solidFill>
                <a:schemeClr val="dk1"/>
              </a:solidFill>
              <a:latin typeface="Bookman Old Style"/>
              <a:ea typeface="Bookman Old Style"/>
              <a:cs typeface="Bookman Old Style"/>
              <a:sym typeface="Bookman Old Style"/>
            </a:endParaRPr>
          </a:p>
        </p:txBody>
      </p:sp>
      <p:sp>
        <p:nvSpPr>
          <p:cNvPr id="68" name="Google Shape;68;p2"/>
          <p:cNvSpPr txBox="1"/>
          <p:nvPr/>
        </p:nvSpPr>
        <p:spPr>
          <a:xfrm>
            <a:off x="5470623" y="3050075"/>
            <a:ext cx="27165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Bookman Old Style"/>
                <a:ea typeface="Bookman Old Style"/>
                <a:cs typeface="Bookman Old Style"/>
                <a:sym typeface="Bookman Old Style"/>
              </a:rPr>
              <a:t>Project Supervisor </a:t>
            </a:r>
            <a:endParaRPr b="1" i="0" sz="1400" u="none" cap="none" strike="noStrike">
              <a:solidFill>
                <a:srgbClr val="000000"/>
              </a:solidFill>
              <a:latin typeface="Bookman Old Style"/>
              <a:ea typeface="Bookman Old Style"/>
              <a:cs typeface="Bookman Old Style"/>
              <a:sym typeface="Bookman Old Style"/>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Bookman Old Style"/>
                <a:ea typeface="Bookman Old Style"/>
                <a:cs typeface="Bookman Old Style"/>
                <a:sym typeface="Bookman Old Style"/>
              </a:rPr>
              <a:t>Mr.D. Ramana Kumar</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Bookman Old Style"/>
                <a:ea typeface="Bookman Old Style"/>
                <a:cs typeface="Bookman Old Style"/>
                <a:sym typeface="Bookman Old Style"/>
              </a:rPr>
              <a:t>Assistant Professor</a:t>
            </a:r>
            <a:endParaRPr b="0" i="0" sz="1400" u="none" cap="none" strike="noStrike">
              <a:solidFill>
                <a:srgbClr val="000000"/>
              </a:solidFill>
              <a:latin typeface="Bookman Old Style"/>
              <a:ea typeface="Bookman Old Style"/>
              <a:cs typeface="Bookman Old Style"/>
              <a:sym typeface="Bookman Old Style"/>
            </a:endParaRPr>
          </a:p>
        </p:txBody>
      </p:sp>
      <p:sp>
        <p:nvSpPr>
          <p:cNvPr id="69" name="Google Shape;69;p2"/>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70" name="Google Shape;70;p2"/>
          <p:cNvSpPr txBox="1"/>
          <p:nvPr>
            <p:ph idx="11" type="ftr"/>
          </p:nvPr>
        </p:nvSpPr>
        <p:spPr>
          <a:xfrm>
            <a:off x="3124200" y="4767275"/>
            <a:ext cx="36369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b3c90f7972_0_4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6" name="Google Shape;156;g2b3c90f7972_0_43"/>
          <p:cNvSpPr/>
          <p:nvPr/>
        </p:nvSpPr>
        <p:spPr>
          <a:xfrm>
            <a:off x="3415004" y="3219941"/>
            <a:ext cx="45720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57" name="Google Shape;157;g2b3c90f7972_0_43"/>
          <p:cNvSpPr txBox="1"/>
          <p:nvPr>
            <p:ph type="title"/>
          </p:nvPr>
        </p:nvSpPr>
        <p:spPr>
          <a:xfrm>
            <a:off x="1513357" y="17955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Times New Roman"/>
                <a:ea typeface="Times New Roman"/>
                <a:cs typeface="Times New Roman"/>
                <a:sym typeface="Times New Roman"/>
              </a:rPr>
              <a:t>Literature</a:t>
            </a:r>
            <a:r>
              <a:rPr lang="en-US" sz="3600"/>
              <a:t> </a:t>
            </a:r>
            <a:endParaRPr sz="3600"/>
          </a:p>
        </p:txBody>
      </p:sp>
      <p:graphicFrame>
        <p:nvGraphicFramePr>
          <p:cNvPr id="158" name="Google Shape;158;g2b3c90f7972_0_43"/>
          <p:cNvGraphicFramePr/>
          <p:nvPr/>
        </p:nvGraphicFramePr>
        <p:xfrm>
          <a:off x="885709" y="1060383"/>
          <a:ext cx="3000000" cy="3000000"/>
        </p:xfrm>
        <a:graphic>
          <a:graphicData uri="http://schemas.openxmlformats.org/drawingml/2006/table">
            <a:tbl>
              <a:tblPr bandRow="1" firstRow="1">
                <a:noFill/>
                <a:tableStyleId>{06E4B8F4-B7AB-424E-91F8-20791A51AF4D}</a:tableStyleId>
              </a:tblPr>
              <a:tblGrid>
                <a:gridCol w="1472275"/>
                <a:gridCol w="2034250"/>
                <a:gridCol w="1798975"/>
                <a:gridCol w="2303675"/>
              </a:tblGrid>
              <a:tr h="344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Author(s)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Methods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Advantages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Disadvantages</a:t>
                      </a:r>
                      <a:endParaRPr sz="1400" u="none" cap="none" strike="noStrike"/>
                    </a:p>
                  </a:txBody>
                  <a:tcPr marT="45725" marB="45725" marR="91450" marL="91450"/>
                </a:tc>
              </a:tr>
              <a:tr h="3080750">
                <a:tc>
                  <a:txBody>
                    <a:bodyPr/>
                    <a:lstStyle/>
                    <a:p>
                      <a:pPr indent="0" lvl="0" marL="89999" marR="35399" rtl="0" algn="just">
                        <a:lnSpc>
                          <a:spcPct val="115000"/>
                        </a:lnSpc>
                        <a:spcBef>
                          <a:spcPts val="0"/>
                        </a:spcBef>
                        <a:spcAft>
                          <a:spcPts val="0"/>
                        </a:spcAft>
                        <a:buClr>
                          <a:srgbClr val="000000"/>
                        </a:buClr>
                        <a:buSzPts val="1100"/>
                        <a:buFont typeface="Arial"/>
                        <a:buNone/>
                      </a:pPr>
                      <a:r>
                        <a:rPr lang="en-US" sz="1200">
                          <a:solidFill>
                            <a:schemeClr val="dk1"/>
                          </a:solidFill>
                          <a:latin typeface="Calibri"/>
                          <a:ea typeface="Calibri"/>
                          <a:cs typeface="Calibri"/>
                          <a:sym typeface="Calibri"/>
                        </a:rPr>
                        <a:t>[4]</a:t>
                      </a:r>
                      <a:r>
                        <a:rPr lang="en-US" sz="1200" u="none" cap="none" strike="noStrike">
                          <a:solidFill>
                            <a:schemeClr val="dk1"/>
                          </a:solidFill>
                          <a:latin typeface="Calibri"/>
                          <a:ea typeface="Calibri"/>
                          <a:cs typeface="Calibri"/>
                          <a:sym typeface="Calibri"/>
                        </a:rPr>
                        <a:t>Mardan, Azat. 2012. Practical Node.js: Building Real-World Scalable Web Apps. Appress.</a:t>
                      </a:r>
                      <a:endParaRPr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just">
                        <a:lnSpc>
                          <a:spcPct val="115000"/>
                        </a:lnSpc>
                        <a:spcBef>
                          <a:spcPts val="0"/>
                        </a:spcBef>
                        <a:spcAft>
                          <a:spcPts val="0"/>
                        </a:spcAft>
                        <a:buClr>
                          <a:srgbClr val="000000"/>
                        </a:buClr>
                        <a:buSzPts val="1100"/>
                        <a:buFont typeface="Arial"/>
                        <a:buNone/>
                      </a:pPr>
                      <a:r>
                        <a:rPr lang="en-US" sz="1200" u="none" cap="none" strike="noStrike">
                          <a:solidFill>
                            <a:schemeClr val="dk1"/>
                          </a:solidFill>
                          <a:latin typeface="Calibri"/>
                          <a:ea typeface="Calibri"/>
                          <a:cs typeface="Calibri"/>
                          <a:sym typeface="Calibri"/>
                        </a:rPr>
                        <a:t>It is a comprehensive study  on Node Js and explains it by creating a Chat application.</a:t>
                      </a:r>
                      <a:endParaRPr sz="1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100"/>
                        <a:buFont typeface="Arial"/>
                        <a:buNone/>
                      </a:pPr>
                      <a:r>
                        <a:rPr lang="en-US" sz="1200" u="none" cap="none" strike="noStrike">
                          <a:solidFill>
                            <a:schemeClr val="dk1"/>
                          </a:solidFill>
                          <a:latin typeface="Calibri"/>
                          <a:ea typeface="Calibri"/>
                          <a:cs typeface="Calibri"/>
                          <a:sym typeface="Calibri"/>
                        </a:rPr>
                        <a:t>1.NPM modules</a:t>
                      </a:r>
                      <a:endParaRPr sz="1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100"/>
                        <a:buFont typeface="Arial"/>
                        <a:buNone/>
                      </a:pPr>
                      <a:r>
                        <a:rPr lang="en-US" sz="1200" u="none" cap="none" strike="noStrike">
                          <a:solidFill>
                            <a:schemeClr val="dk1"/>
                          </a:solidFill>
                          <a:latin typeface="Calibri"/>
                          <a:ea typeface="Calibri"/>
                          <a:cs typeface="Calibri"/>
                          <a:sym typeface="Calibri"/>
                        </a:rPr>
                        <a:t>2.Hapi.js  frameworks</a:t>
                      </a:r>
                      <a:endParaRPr sz="1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100"/>
                        <a:buFont typeface="Arial"/>
                        <a:buNone/>
                      </a:pPr>
                      <a:r>
                        <a:rPr lang="en-US" sz="1200" u="none" cap="none" strike="noStrike">
                          <a:solidFill>
                            <a:schemeClr val="dk1"/>
                          </a:solidFill>
                          <a:latin typeface="Calibri"/>
                          <a:ea typeface="Calibri"/>
                          <a:cs typeface="Calibri"/>
                          <a:sym typeface="Calibri"/>
                        </a:rPr>
                        <a:t>3.Mongoose object-relational mapping(ORM) library</a:t>
                      </a:r>
                      <a:endParaRPr sz="1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100"/>
                        <a:buFont typeface="Arial"/>
                        <a:buNone/>
                      </a:pPr>
                      <a:r>
                        <a:rPr lang="en-US" sz="1200" u="none" cap="none" strike="noStrike">
                          <a:solidFill>
                            <a:schemeClr val="dk1"/>
                          </a:solidFill>
                          <a:latin typeface="Calibri"/>
                          <a:ea typeface="Calibri"/>
                          <a:cs typeface="Calibri"/>
                          <a:sym typeface="Calibri"/>
                        </a:rPr>
                        <a:t>4.OAuth and Everyauth libraries for secure integration and jade template engine</a:t>
                      </a:r>
                      <a:endParaRPr sz="1200" u="none" cap="none" strike="noStrike">
                        <a:solidFill>
                          <a:schemeClr val="dk1"/>
                        </a:solidFill>
                        <a:latin typeface="Calibri"/>
                        <a:ea typeface="Calibri"/>
                        <a:cs typeface="Calibri"/>
                        <a:sym typeface="Calibri"/>
                      </a:endParaRPr>
                    </a:p>
                  </a:txBody>
                  <a:tcPr marT="45725" marB="45725" marR="91450" marL="91450"/>
                </a:tc>
                <a:tc>
                  <a:txBody>
                    <a:bodyPr/>
                    <a:lstStyle/>
                    <a:p>
                      <a:pPr indent="-304800" lvl="0" marL="4572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Robust ecosystem through npm</a:t>
                      </a:r>
                      <a:endParaRPr sz="1200" u="none" cap="none" strike="noStrike">
                        <a:solidFill>
                          <a:schemeClr val="dk1"/>
                        </a:solidFill>
                        <a:latin typeface="Calibri"/>
                        <a:ea typeface="Calibri"/>
                        <a:cs typeface="Calibri"/>
                        <a:sym typeface="Calibri"/>
                      </a:endParaRPr>
                    </a:p>
                    <a:p>
                      <a:pPr indent="-304800" lvl="0" marL="4572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Maintains high secure</a:t>
                      </a:r>
                      <a:endParaRPr sz="1200" u="none" cap="none" strike="noStrike">
                        <a:solidFill>
                          <a:schemeClr val="dk1"/>
                        </a:solidFill>
                        <a:latin typeface="Calibri"/>
                        <a:ea typeface="Calibri"/>
                        <a:cs typeface="Calibri"/>
                        <a:sym typeface="Calibri"/>
                      </a:endParaRPr>
                    </a:p>
                    <a:p>
                      <a:pPr indent="-304800" lvl="0" marL="4572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Is highly scalable and the frameworks installed are reliable to use at the clients place</a:t>
                      </a:r>
                      <a:endParaRPr sz="1200" u="none" cap="none" strike="noStrike">
                        <a:solidFill>
                          <a:schemeClr val="dk1"/>
                        </a:solidFill>
                        <a:latin typeface="Calibri"/>
                        <a:ea typeface="Calibri"/>
                        <a:cs typeface="Calibri"/>
                        <a:sym typeface="Calibri"/>
                      </a:endParaRPr>
                    </a:p>
                  </a:txBody>
                  <a:tcPr marT="45725" marB="45725" marR="91450" marL="91450"/>
                </a:tc>
                <a:tc>
                  <a:txBody>
                    <a:bodyPr/>
                    <a:lstStyle/>
                    <a:p>
                      <a:pPr indent="-304800" lvl="0" marL="4572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Does not support multiple user interfaces.</a:t>
                      </a:r>
                      <a:endParaRPr sz="1200" u="none" cap="none" strike="noStrike">
                        <a:solidFill>
                          <a:schemeClr val="dk1"/>
                        </a:solidFill>
                        <a:latin typeface="Calibri"/>
                        <a:ea typeface="Calibri"/>
                        <a:cs typeface="Calibri"/>
                        <a:sym typeface="Calibri"/>
                      </a:endParaRPr>
                    </a:p>
                    <a:p>
                      <a:pPr indent="-304800" lvl="0" marL="4572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Cannot be used in multiple devices and cannot save the data </a:t>
                      </a:r>
                      <a:endParaRPr sz="1200" u="none" cap="none" strike="noStrike">
                        <a:solidFill>
                          <a:schemeClr val="dk1"/>
                        </a:solidFill>
                        <a:latin typeface="Calibri"/>
                        <a:ea typeface="Calibri"/>
                        <a:cs typeface="Calibri"/>
                        <a:sym typeface="Calibri"/>
                      </a:endParaRPr>
                    </a:p>
                    <a:p>
                      <a:pPr indent="-304800" lvl="0" marL="4572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Lacks Library support :There is no monitoring system for accessing and removing the files from the Library.</a:t>
                      </a:r>
                      <a:endParaRPr sz="1200" u="none" cap="none" strike="noStrike">
                        <a:solidFill>
                          <a:schemeClr val="dk1"/>
                        </a:solidFill>
                        <a:latin typeface="Calibri"/>
                        <a:ea typeface="Calibri"/>
                        <a:cs typeface="Calibri"/>
                        <a:sym typeface="Calibri"/>
                      </a:endParaRPr>
                    </a:p>
                  </a:txBody>
                  <a:tcPr marT="45725" marB="45725" marR="91450" marL="91450"/>
                </a:tc>
              </a:tr>
            </a:tbl>
          </a:graphicData>
        </a:graphic>
      </p:graphicFrame>
      <p:sp>
        <p:nvSpPr>
          <p:cNvPr id="159" name="Google Shape;159;g2b3c90f7972_0_4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160" name="Google Shape;160;g2b3c90f7972_0_43"/>
          <p:cNvSpPr txBox="1"/>
          <p:nvPr>
            <p:ph idx="11" type="ftr"/>
          </p:nvPr>
        </p:nvSpPr>
        <p:spPr>
          <a:xfrm>
            <a:off x="3124200" y="4767275"/>
            <a:ext cx="34290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2b15f14767_2_6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66" name="Google Shape;166;g22b15f14767_2_65"/>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67" name="Google Shape;167;g22b15f14767_2_65"/>
          <p:cNvSpPr txBox="1"/>
          <p:nvPr>
            <p:ph type="title"/>
          </p:nvPr>
        </p:nvSpPr>
        <p:spPr>
          <a:xfrm>
            <a:off x="1406957" y="54135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Problem </a:t>
            </a:r>
            <a:r>
              <a:rPr lang="en-US" sz="3600">
                <a:latin typeface="Bookman Old Style"/>
                <a:ea typeface="Bookman Old Style"/>
                <a:cs typeface="Bookman Old Style"/>
                <a:sym typeface="Bookman Old Style"/>
              </a:rPr>
              <a:t>Statement</a:t>
            </a:r>
            <a:endParaRPr/>
          </a:p>
        </p:txBody>
      </p:sp>
      <p:sp>
        <p:nvSpPr>
          <p:cNvPr id="168" name="Google Shape;168;g22b15f14767_2_65"/>
          <p:cNvSpPr txBox="1"/>
          <p:nvPr/>
        </p:nvSpPr>
        <p:spPr>
          <a:xfrm>
            <a:off x="1569720" y="1582998"/>
            <a:ext cx="6280307" cy="1384954"/>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To create a specialized mobile chat application for the web that can be used in real time to share data and facilitate quicker and simpler communication.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ookman Old Style"/>
              <a:ea typeface="Bookman Old Style"/>
              <a:cs typeface="Bookman Old Style"/>
              <a:sym typeface="Bookman Old Style"/>
            </a:endParaRPr>
          </a:p>
        </p:txBody>
      </p:sp>
      <p:sp>
        <p:nvSpPr>
          <p:cNvPr id="169" name="Google Shape;169;g22b15f14767_2_6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170" name="Google Shape;170;g22b15f14767_2_65"/>
          <p:cNvSpPr txBox="1"/>
          <p:nvPr>
            <p:ph idx="11" type="ftr"/>
          </p:nvPr>
        </p:nvSpPr>
        <p:spPr>
          <a:xfrm>
            <a:off x="3124200" y="4767275"/>
            <a:ext cx="35631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2b15f14767_2_7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76" name="Google Shape;176;g22b15f14767_2_70"/>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77" name="Google Shape;177;g22b15f14767_2_70"/>
          <p:cNvSpPr txBox="1"/>
          <p:nvPr>
            <p:ph type="title"/>
          </p:nvPr>
        </p:nvSpPr>
        <p:spPr>
          <a:xfrm>
            <a:off x="1415307" y="28225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Problem </a:t>
            </a:r>
            <a:r>
              <a:rPr lang="en-US" sz="3600">
                <a:latin typeface="Bookman Old Style"/>
                <a:ea typeface="Bookman Old Style"/>
                <a:cs typeface="Bookman Old Style"/>
                <a:sym typeface="Bookman Old Style"/>
              </a:rPr>
              <a:t>Illustration</a:t>
            </a:r>
            <a:endParaRPr sz="3600">
              <a:latin typeface="Bookman Old Style"/>
              <a:ea typeface="Bookman Old Style"/>
              <a:cs typeface="Bookman Old Style"/>
              <a:sym typeface="Bookman Old Style"/>
            </a:endParaRPr>
          </a:p>
        </p:txBody>
      </p:sp>
      <p:sp>
        <p:nvSpPr>
          <p:cNvPr id="178" name="Google Shape;178;g22b15f14767_2_70"/>
          <p:cNvSpPr txBox="1"/>
          <p:nvPr/>
        </p:nvSpPr>
        <p:spPr>
          <a:xfrm>
            <a:off x="1243933" y="1683764"/>
            <a:ext cx="6656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ookman Old Style"/>
              <a:ea typeface="Bookman Old Style"/>
              <a:cs typeface="Bookman Old Style"/>
              <a:sym typeface="Bookman Old Style"/>
            </a:endParaRPr>
          </a:p>
        </p:txBody>
      </p:sp>
      <p:sp>
        <p:nvSpPr>
          <p:cNvPr id="179" name="Google Shape;179;g22b15f14767_2_70"/>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180" name="Google Shape;180;g22b15f14767_2_70"/>
          <p:cNvSpPr txBox="1"/>
          <p:nvPr>
            <p:ph idx="11" type="ftr"/>
          </p:nvPr>
        </p:nvSpPr>
        <p:spPr>
          <a:xfrm>
            <a:off x="3124200" y="4767275"/>
            <a:ext cx="34785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181" name="Google Shape;181;g22b15f14767_2_70"/>
          <p:cNvPicPr preferRelativeResize="0"/>
          <p:nvPr/>
        </p:nvPicPr>
        <p:blipFill rotWithShape="1">
          <a:blip r:embed="rId3">
            <a:alphaModFix/>
          </a:blip>
          <a:srcRect b="0" l="0" r="0" t="0"/>
          <a:stretch/>
        </p:blipFill>
        <p:spPr>
          <a:xfrm>
            <a:off x="653125" y="2514338"/>
            <a:ext cx="1537200" cy="864675"/>
          </a:xfrm>
          <a:prstGeom prst="rect">
            <a:avLst/>
          </a:prstGeom>
          <a:noFill/>
          <a:ln>
            <a:noFill/>
          </a:ln>
        </p:spPr>
      </p:pic>
      <p:pic>
        <p:nvPicPr>
          <p:cNvPr id="182" name="Google Shape;182;g22b15f14767_2_70"/>
          <p:cNvPicPr preferRelativeResize="0"/>
          <p:nvPr/>
        </p:nvPicPr>
        <p:blipFill rotWithShape="1">
          <a:blip r:embed="rId4">
            <a:alphaModFix/>
          </a:blip>
          <a:srcRect b="0" l="0" r="0" t="0"/>
          <a:stretch/>
        </p:blipFill>
        <p:spPr>
          <a:xfrm>
            <a:off x="7214000" y="2377798"/>
            <a:ext cx="1472800" cy="921226"/>
          </a:xfrm>
          <a:prstGeom prst="rect">
            <a:avLst/>
          </a:prstGeom>
          <a:noFill/>
          <a:ln>
            <a:noFill/>
          </a:ln>
          <a:effectLst>
            <a:outerShdw blurRad="57150" rotWithShape="0" algn="bl" dir="5400000" dist="19050">
              <a:srgbClr val="000000">
                <a:alpha val="39000"/>
              </a:srgbClr>
            </a:outerShdw>
          </a:effectLst>
        </p:spPr>
      </p:pic>
      <p:pic>
        <p:nvPicPr>
          <p:cNvPr id="183" name="Google Shape;183;g22b15f14767_2_70"/>
          <p:cNvPicPr preferRelativeResize="0"/>
          <p:nvPr/>
        </p:nvPicPr>
        <p:blipFill rotWithShape="1">
          <a:blip r:embed="rId5">
            <a:alphaModFix/>
          </a:blip>
          <a:srcRect b="0" l="0" r="0" t="0"/>
          <a:stretch/>
        </p:blipFill>
        <p:spPr>
          <a:xfrm>
            <a:off x="3604715" y="1019250"/>
            <a:ext cx="1738473" cy="864675"/>
          </a:xfrm>
          <a:prstGeom prst="rect">
            <a:avLst/>
          </a:prstGeom>
          <a:noFill/>
          <a:ln>
            <a:noFill/>
          </a:ln>
        </p:spPr>
      </p:pic>
      <p:pic>
        <p:nvPicPr>
          <p:cNvPr id="184" name="Google Shape;184;g22b15f14767_2_70"/>
          <p:cNvPicPr preferRelativeResize="0"/>
          <p:nvPr/>
        </p:nvPicPr>
        <p:blipFill rotWithShape="1">
          <a:blip r:embed="rId6">
            <a:alphaModFix/>
          </a:blip>
          <a:srcRect b="0" l="0" r="0" t="0"/>
          <a:stretch/>
        </p:blipFill>
        <p:spPr>
          <a:xfrm>
            <a:off x="3178224" y="3855873"/>
            <a:ext cx="2787553" cy="812750"/>
          </a:xfrm>
          <a:prstGeom prst="rect">
            <a:avLst/>
          </a:prstGeom>
          <a:noFill/>
          <a:ln>
            <a:noFill/>
          </a:ln>
        </p:spPr>
      </p:pic>
      <p:sp>
        <p:nvSpPr>
          <p:cNvPr id="185" name="Google Shape;185;g22b15f14767_2_70"/>
          <p:cNvSpPr/>
          <p:nvPr/>
        </p:nvSpPr>
        <p:spPr>
          <a:xfrm>
            <a:off x="3739700" y="2451750"/>
            <a:ext cx="1738500" cy="812700"/>
          </a:xfrm>
          <a:prstGeom prst="roundRect">
            <a:avLst>
              <a:gd fmla="val 16667" name="adj"/>
            </a:avLst>
          </a:prstGeom>
          <a:solidFill>
            <a:srgbClr val="D9EAD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Chat Interface</a:t>
            </a:r>
            <a:endParaRPr b="0" i="0" sz="1400" u="none" cap="none" strike="noStrike">
              <a:solidFill>
                <a:srgbClr val="000000"/>
              </a:solidFill>
              <a:latin typeface="Calibri"/>
              <a:ea typeface="Calibri"/>
              <a:cs typeface="Calibri"/>
              <a:sym typeface="Calibri"/>
            </a:endParaRPr>
          </a:p>
        </p:txBody>
      </p:sp>
      <p:sp>
        <p:nvSpPr>
          <p:cNvPr id="186" name="Google Shape;186;g22b15f14767_2_70"/>
          <p:cNvSpPr/>
          <p:nvPr/>
        </p:nvSpPr>
        <p:spPr>
          <a:xfrm>
            <a:off x="2190325" y="2716000"/>
            <a:ext cx="1472700" cy="30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7" name="Google Shape;187;g22b15f14767_2_70"/>
          <p:cNvSpPr/>
          <p:nvPr/>
        </p:nvSpPr>
        <p:spPr>
          <a:xfrm>
            <a:off x="5532325" y="2716000"/>
            <a:ext cx="1608300" cy="307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8" name="Google Shape;188;g22b15f14767_2_70"/>
          <p:cNvSpPr/>
          <p:nvPr/>
        </p:nvSpPr>
        <p:spPr>
          <a:xfrm>
            <a:off x="4366650" y="1860950"/>
            <a:ext cx="277200" cy="501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9" name="Google Shape;189;g22b15f14767_2_70"/>
          <p:cNvSpPr/>
          <p:nvPr/>
        </p:nvSpPr>
        <p:spPr>
          <a:xfrm>
            <a:off x="4358650" y="3340650"/>
            <a:ext cx="277200" cy="501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0" name="Google Shape;190;g22b15f14767_2_70"/>
          <p:cNvSpPr txBox="1"/>
          <p:nvPr/>
        </p:nvSpPr>
        <p:spPr>
          <a:xfrm>
            <a:off x="339650" y="1045238"/>
            <a:ext cx="2532000" cy="81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CFE2F3"/>
                </a:highlight>
                <a:latin typeface="Calibri"/>
                <a:ea typeface="Calibri"/>
                <a:cs typeface="Calibri"/>
                <a:sym typeface="Calibri"/>
              </a:rPr>
              <a:t>“Many Problems one solution”</a:t>
            </a:r>
            <a:endParaRPr b="0" i="0" sz="1600" u="none" cap="none" strike="noStrike">
              <a:solidFill>
                <a:schemeClr val="dk1"/>
              </a:solidFill>
              <a:highlight>
                <a:srgbClr val="CFE2F3"/>
              </a:highlight>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2b15f14767_2_99"/>
          <p:cNvSpPr txBox="1"/>
          <p:nvPr>
            <p:ph idx="12" type="sldNum"/>
          </p:nvPr>
        </p:nvSpPr>
        <p:spPr>
          <a:xfrm>
            <a:off x="6625119" y="4793400"/>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96" name="Google Shape;196;g22b15f14767_2_99"/>
          <p:cNvSpPr/>
          <p:nvPr/>
        </p:nvSpPr>
        <p:spPr>
          <a:xfrm>
            <a:off x="1134325" y="1214325"/>
            <a:ext cx="6579000" cy="289305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A software application that operates on the internet, accessible through various platforms, designed to provide users with an easy-to-use interface. This proposed application utilizes socket.io and express js as server modules, while employing mongodb for the database management aspect. For enhanced security measures, this software incorporates methods such as jwt (JSON Web Tokens) and password hashing.</a:t>
            </a:r>
            <a:endParaRPr b="0" i="0" sz="12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A web-based software is created using Node.js to convert large image formats into smaller ones. This software is user-friendly and faster than other Node.js modules. It has features like text messaging, expressive emojis and stickers, group chats, notifications, and security measures.</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97" name="Google Shape;197;g22b15f14767_2_99"/>
          <p:cNvSpPr txBox="1"/>
          <p:nvPr>
            <p:ph type="title"/>
          </p:nvPr>
        </p:nvSpPr>
        <p:spPr>
          <a:xfrm>
            <a:off x="1365100" y="368236"/>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198" name="Google Shape;198;g22b15f14767_2_99"/>
          <p:cNvSpPr txBox="1"/>
          <p:nvPr>
            <p:ph idx="10" type="dt"/>
          </p:nvPr>
        </p:nvSpPr>
        <p:spPr>
          <a:xfrm>
            <a:off x="529119" y="4793400"/>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199" name="Google Shape;199;g22b15f14767_2_99"/>
          <p:cNvSpPr txBox="1"/>
          <p:nvPr>
            <p:ph idx="11" type="ftr"/>
          </p:nvPr>
        </p:nvSpPr>
        <p:spPr>
          <a:xfrm>
            <a:off x="3119927" y="4717200"/>
            <a:ext cx="37131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55d54419d7_4_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205" name="Google Shape;205;g255d54419d7_4_1"/>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206" name="Google Shape;206;g255d54419d7_4_1"/>
          <p:cNvSpPr txBox="1"/>
          <p:nvPr>
            <p:ph type="title"/>
          </p:nvPr>
        </p:nvSpPr>
        <p:spPr>
          <a:xfrm>
            <a:off x="1069476" y="541350"/>
            <a:ext cx="71175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Proposed Method </a:t>
            </a:r>
            <a:r>
              <a:rPr lang="en-US" sz="3600">
                <a:latin typeface="Bookman Old Style"/>
                <a:ea typeface="Bookman Old Style"/>
                <a:cs typeface="Bookman Old Style"/>
                <a:sym typeface="Bookman Old Style"/>
              </a:rPr>
              <a:t>Illustration</a:t>
            </a:r>
            <a:endParaRPr sz="3600">
              <a:latin typeface="Bookman Old Style"/>
              <a:ea typeface="Bookman Old Style"/>
              <a:cs typeface="Bookman Old Style"/>
              <a:sym typeface="Bookman Old Style"/>
            </a:endParaRPr>
          </a:p>
        </p:txBody>
      </p:sp>
      <p:sp>
        <p:nvSpPr>
          <p:cNvPr id="207" name="Google Shape;207;g255d54419d7_4_1"/>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208" name="Google Shape;208;g255d54419d7_4_1"/>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209" name="Google Shape;209;g255d54419d7_4_1"/>
          <p:cNvPicPr preferRelativeResize="0"/>
          <p:nvPr/>
        </p:nvPicPr>
        <p:blipFill rotWithShape="1">
          <a:blip r:embed="rId3">
            <a:alphaModFix/>
          </a:blip>
          <a:srcRect b="0" l="0" r="0" t="0"/>
          <a:stretch/>
        </p:blipFill>
        <p:spPr>
          <a:xfrm>
            <a:off x="1897380" y="1307250"/>
            <a:ext cx="5516880" cy="3100693"/>
          </a:xfrm>
          <a:prstGeom prst="rect">
            <a:avLst/>
          </a:prstGeom>
          <a:noFill/>
          <a:ln cap="flat" cmpd="sng" w="25400">
            <a:solidFill>
              <a:srgbClr val="000000"/>
            </a:solidFill>
            <a:prstDash val="dot"/>
            <a:miter lim="8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
          <p:cNvSpPr txBox="1"/>
          <p:nvPr>
            <p:ph idx="12" type="sldNum"/>
          </p:nvPr>
        </p:nvSpPr>
        <p:spPr>
          <a:xfrm>
            <a:off x="6625119" y="4793400"/>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215" name="Google Shape;215;p1"/>
          <p:cNvSpPr/>
          <p:nvPr/>
        </p:nvSpPr>
        <p:spPr>
          <a:xfrm>
            <a:off x="1282500" y="437890"/>
            <a:ext cx="65790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rPr lang="en-US" sz="2100">
                <a:latin typeface="Bookman Old Style"/>
                <a:ea typeface="Bookman Old Style"/>
                <a:cs typeface="Bookman Old Style"/>
                <a:sym typeface="Bookman Old Style"/>
              </a:rPr>
              <a:t>Explanation</a:t>
            </a:r>
            <a:endParaRPr b="0" i="0" sz="2100" u="none" cap="none" strike="noStrike">
              <a:solidFill>
                <a:srgbClr val="000000"/>
              </a:solidFill>
              <a:latin typeface="Bookman Old Style"/>
              <a:ea typeface="Bookman Old Style"/>
              <a:cs typeface="Bookman Old Style"/>
              <a:sym typeface="Bookman Old Style"/>
            </a:endParaRPr>
          </a:p>
        </p:txBody>
      </p:sp>
      <p:sp>
        <p:nvSpPr>
          <p:cNvPr id="216" name="Google Shape;216;p1"/>
          <p:cNvSpPr txBox="1"/>
          <p:nvPr>
            <p:ph idx="10" type="dt"/>
          </p:nvPr>
        </p:nvSpPr>
        <p:spPr>
          <a:xfrm>
            <a:off x="529119" y="4793400"/>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217" name="Google Shape;217;p1"/>
          <p:cNvSpPr txBox="1"/>
          <p:nvPr>
            <p:ph idx="11" type="ftr"/>
          </p:nvPr>
        </p:nvSpPr>
        <p:spPr>
          <a:xfrm>
            <a:off x="3119927" y="4717200"/>
            <a:ext cx="37131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218" name="Google Shape;218;p1"/>
          <p:cNvSpPr/>
          <p:nvPr/>
        </p:nvSpPr>
        <p:spPr>
          <a:xfrm>
            <a:off x="1134325" y="1214325"/>
            <a:ext cx="6956400" cy="28932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dk1"/>
              </a:buClr>
              <a:buSzPts val="1100"/>
              <a:buFont typeface="Arial"/>
              <a:buNone/>
            </a:pPr>
            <a:r>
              <a:rPr lang="en-US" sz="1300">
                <a:solidFill>
                  <a:schemeClr val="dk1"/>
                </a:solidFill>
              </a:rPr>
              <a:t>The above architecture is a complete structure design of the system. It consists of of 3 main layers Frontend, Middleware and Backend. The Backend  The Middleware includes CORS, cookie parser and Body Parser which helps in smooth integration of frontend with Backend. The Frontend is the user interface where the users interact with the system and use it for its functionality. The main functions that the user can access is Login/ Register Page, Chat Page, Profile Page.</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224" name="Google Shape;224;p3"/>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225" name="Google Shape;225;p3"/>
          <p:cNvSpPr txBox="1"/>
          <p:nvPr>
            <p:ph type="title"/>
          </p:nvPr>
        </p:nvSpPr>
        <p:spPr>
          <a:xfrm>
            <a:off x="1407019" y="3063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2400">
                <a:latin typeface="Bookman Old Style"/>
                <a:ea typeface="Bookman Old Style"/>
                <a:cs typeface="Bookman Old Style"/>
                <a:sym typeface="Bookman Old Style"/>
              </a:rPr>
              <a:t>Activity Diagram</a:t>
            </a:r>
            <a:endParaRPr sz="2800">
              <a:latin typeface="Bookman Old Style"/>
              <a:ea typeface="Bookman Old Style"/>
              <a:cs typeface="Bookman Old Style"/>
              <a:sym typeface="Bookman Old Style"/>
            </a:endParaRPr>
          </a:p>
        </p:txBody>
      </p:sp>
      <p:sp>
        <p:nvSpPr>
          <p:cNvPr id="226" name="Google Shape;226;p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227" name="Google Shape;227;p3"/>
          <p:cNvSpPr txBox="1"/>
          <p:nvPr>
            <p:ph idx="11" type="ftr"/>
          </p:nvPr>
        </p:nvSpPr>
        <p:spPr>
          <a:xfrm>
            <a:off x="3124200" y="4767275"/>
            <a:ext cx="34290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228" name="Google Shape;228;p3"/>
          <p:cNvSpPr/>
          <p:nvPr/>
        </p:nvSpPr>
        <p:spPr>
          <a:xfrm>
            <a:off x="3545840" y="1173014"/>
            <a:ext cx="1660578" cy="441746"/>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Login to Chat Application System</a:t>
            </a:r>
            <a:endParaRPr/>
          </a:p>
        </p:txBody>
      </p:sp>
      <p:sp>
        <p:nvSpPr>
          <p:cNvPr id="229" name="Google Shape;229;p3"/>
          <p:cNvSpPr/>
          <p:nvPr/>
        </p:nvSpPr>
        <p:spPr>
          <a:xfrm>
            <a:off x="3556000" y="1979917"/>
            <a:ext cx="1660578" cy="591833"/>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Check User Level and permission </a:t>
            </a:r>
            <a:endParaRPr/>
          </a:p>
        </p:txBody>
      </p:sp>
      <p:sp>
        <p:nvSpPr>
          <p:cNvPr id="230" name="Google Shape;230;p3"/>
          <p:cNvSpPr/>
          <p:nvPr/>
        </p:nvSpPr>
        <p:spPr>
          <a:xfrm>
            <a:off x="5175938" y="3028219"/>
            <a:ext cx="1265502" cy="523218"/>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Manage Group Chats</a:t>
            </a:r>
            <a:endParaRPr/>
          </a:p>
        </p:txBody>
      </p:sp>
      <p:sp>
        <p:nvSpPr>
          <p:cNvPr id="231" name="Google Shape;231;p3"/>
          <p:cNvSpPr/>
          <p:nvPr/>
        </p:nvSpPr>
        <p:spPr>
          <a:xfrm>
            <a:off x="2590800" y="3028217"/>
            <a:ext cx="1174247" cy="523219"/>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Manage Profile</a:t>
            </a:r>
            <a:endParaRPr/>
          </a:p>
        </p:txBody>
      </p:sp>
      <p:sp>
        <p:nvSpPr>
          <p:cNvPr id="232" name="Google Shape;232;p3"/>
          <p:cNvSpPr/>
          <p:nvPr/>
        </p:nvSpPr>
        <p:spPr>
          <a:xfrm>
            <a:off x="608980" y="3028217"/>
            <a:ext cx="1260459" cy="523218"/>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Manage Chat</a:t>
            </a:r>
            <a:endParaRPr/>
          </a:p>
        </p:txBody>
      </p:sp>
      <p:sp>
        <p:nvSpPr>
          <p:cNvPr id="233" name="Google Shape;233;p3"/>
          <p:cNvSpPr/>
          <p:nvPr/>
        </p:nvSpPr>
        <p:spPr>
          <a:xfrm>
            <a:off x="7073258" y="3028218"/>
            <a:ext cx="1169756" cy="523218"/>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Activity</a:t>
            </a:r>
            <a:endParaRPr/>
          </a:p>
        </p:txBody>
      </p:sp>
      <p:sp>
        <p:nvSpPr>
          <p:cNvPr id="234" name="Google Shape;234;p3"/>
          <p:cNvSpPr/>
          <p:nvPr/>
        </p:nvSpPr>
        <p:spPr>
          <a:xfrm>
            <a:off x="3616961" y="3952871"/>
            <a:ext cx="1463040" cy="588650"/>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Logout from the system</a:t>
            </a:r>
            <a:endParaRPr/>
          </a:p>
        </p:txBody>
      </p:sp>
      <p:sp>
        <p:nvSpPr>
          <p:cNvPr id="235" name="Google Shape;235;p3"/>
          <p:cNvSpPr/>
          <p:nvPr/>
        </p:nvSpPr>
        <p:spPr>
          <a:xfrm>
            <a:off x="1990006" y="1320800"/>
            <a:ext cx="174074" cy="193040"/>
          </a:xfrm>
          <a:prstGeom prst="flowChartConnector">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6" name="Google Shape;236;p3"/>
          <p:cNvSpPr/>
          <p:nvPr/>
        </p:nvSpPr>
        <p:spPr>
          <a:xfrm>
            <a:off x="6379126" y="4171722"/>
            <a:ext cx="174074" cy="193040"/>
          </a:xfrm>
          <a:prstGeom prst="flowChartConnector">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37" name="Google Shape;237;p3"/>
          <p:cNvCxnSpPr>
            <a:stCxn id="235" idx="6"/>
            <a:endCxn id="228" idx="1"/>
          </p:cNvCxnSpPr>
          <p:nvPr/>
        </p:nvCxnSpPr>
        <p:spPr>
          <a:xfrm flipH="1" rot="10800000">
            <a:off x="2164080" y="1393920"/>
            <a:ext cx="1381800" cy="23400"/>
          </a:xfrm>
          <a:prstGeom prst="straightConnector1">
            <a:avLst/>
          </a:prstGeom>
          <a:noFill/>
          <a:ln cap="flat" cmpd="sng" w="9525">
            <a:solidFill>
              <a:srgbClr val="4A7DBA"/>
            </a:solidFill>
            <a:prstDash val="solid"/>
            <a:round/>
            <a:headEnd len="sm" w="sm" type="none"/>
            <a:tailEnd len="med" w="med" type="triangle"/>
          </a:ln>
        </p:spPr>
      </p:cxnSp>
      <p:cxnSp>
        <p:nvCxnSpPr>
          <p:cNvPr id="238" name="Google Shape;238;p3"/>
          <p:cNvCxnSpPr>
            <a:stCxn id="228" idx="2"/>
            <a:endCxn id="229" idx="0"/>
          </p:cNvCxnSpPr>
          <p:nvPr/>
        </p:nvCxnSpPr>
        <p:spPr>
          <a:xfrm>
            <a:off x="4376129" y="1614760"/>
            <a:ext cx="10200" cy="365100"/>
          </a:xfrm>
          <a:prstGeom prst="straightConnector1">
            <a:avLst/>
          </a:prstGeom>
          <a:noFill/>
          <a:ln cap="flat" cmpd="sng" w="9525">
            <a:solidFill>
              <a:srgbClr val="4A7DBA"/>
            </a:solidFill>
            <a:prstDash val="solid"/>
            <a:round/>
            <a:headEnd len="sm" w="sm" type="none"/>
            <a:tailEnd len="med" w="med" type="triangle"/>
          </a:ln>
        </p:spPr>
      </p:cxnSp>
      <p:cxnSp>
        <p:nvCxnSpPr>
          <p:cNvPr id="239" name="Google Shape;239;p3"/>
          <p:cNvCxnSpPr/>
          <p:nvPr/>
        </p:nvCxnSpPr>
        <p:spPr>
          <a:xfrm>
            <a:off x="955040" y="2806547"/>
            <a:ext cx="6703096" cy="0"/>
          </a:xfrm>
          <a:prstGeom prst="straightConnector1">
            <a:avLst/>
          </a:prstGeom>
          <a:noFill/>
          <a:ln cap="flat" cmpd="sng" w="9525">
            <a:solidFill>
              <a:srgbClr val="4A7DBA"/>
            </a:solidFill>
            <a:prstDash val="solid"/>
            <a:round/>
            <a:headEnd len="sm" w="sm" type="none"/>
            <a:tailEnd len="sm" w="sm" type="none"/>
          </a:ln>
        </p:spPr>
      </p:cxnSp>
      <p:cxnSp>
        <p:nvCxnSpPr>
          <p:cNvPr id="240" name="Google Shape;240;p3"/>
          <p:cNvCxnSpPr>
            <a:stCxn id="229" idx="2"/>
          </p:cNvCxnSpPr>
          <p:nvPr/>
        </p:nvCxnSpPr>
        <p:spPr>
          <a:xfrm>
            <a:off x="4386289" y="2571750"/>
            <a:ext cx="0" cy="245100"/>
          </a:xfrm>
          <a:prstGeom prst="straightConnector1">
            <a:avLst/>
          </a:prstGeom>
          <a:noFill/>
          <a:ln cap="flat" cmpd="sng" w="9525">
            <a:solidFill>
              <a:srgbClr val="4A7DBA"/>
            </a:solidFill>
            <a:prstDash val="solid"/>
            <a:round/>
            <a:headEnd len="sm" w="sm" type="none"/>
            <a:tailEnd len="sm" w="sm" type="none"/>
          </a:ln>
        </p:spPr>
      </p:cxnSp>
      <p:cxnSp>
        <p:nvCxnSpPr>
          <p:cNvPr id="241" name="Google Shape;241;p3"/>
          <p:cNvCxnSpPr/>
          <p:nvPr/>
        </p:nvCxnSpPr>
        <p:spPr>
          <a:xfrm>
            <a:off x="955040" y="2793421"/>
            <a:ext cx="0" cy="234796"/>
          </a:xfrm>
          <a:prstGeom prst="straightConnector1">
            <a:avLst/>
          </a:prstGeom>
          <a:noFill/>
          <a:ln cap="flat" cmpd="sng" w="9525">
            <a:solidFill>
              <a:srgbClr val="4A7DBA"/>
            </a:solidFill>
            <a:prstDash val="solid"/>
            <a:round/>
            <a:headEnd len="sm" w="sm" type="none"/>
            <a:tailEnd len="med" w="med" type="triangle"/>
          </a:ln>
        </p:spPr>
      </p:cxnSp>
      <p:cxnSp>
        <p:nvCxnSpPr>
          <p:cNvPr id="242" name="Google Shape;242;p3"/>
          <p:cNvCxnSpPr/>
          <p:nvPr/>
        </p:nvCxnSpPr>
        <p:spPr>
          <a:xfrm>
            <a:off x="3048000" y="2806547"/>
            <a:ext cx="0" cy="234796"/>
          </a:xfrm>
          <a:prstGeom prst="straightConnector1">
            <a:avLst/>
          </a:prstGeom>
          <a:noFill/>
          <a:ln cap="flat" cmpd="sng" w="9525">
            <a:solidFill>
              <a:srgbClr val="4A7DBA"/>
            </a:solidFill>
            <a:prstDash val="solid"/>
            <a:round/>
            <a:headEnd len="sm" w="sm" type="none"/>
            <a:tailEnd len="med" w="med" type="triangle"/>
          </a:ln>
        </p:spPr>
      </p:cxnSp>
      <p:cxnSp>
        <p:nvCxnSpPr>
          <p:cNvPr id="243" name="Google Shape;243;p3"/>
          <p:cNvCxnSpPr/>
          <p:nvPr/>
        </p:nvCxnSpPr>
        <p:spPr>
          <a:xfrm>
            <a:off x="5701004" y="2811606"/>
            <a:ext cx="0" cy="234796"/>
          </a:xfrm>
          <a:prstGeom prst="straightConnector1">
            <a:avLst/>
          </a:prstGeom>
          <a:noFill/>
          <a:ln cap="flat" cmpd="sng" w="9525">
            <a:solidFill>
              <a:srgbClr val="4A7DBA"/>
            </a:solidFill>
            <a:prstDash val="solid"/>
            <a:round/>
            <a:headEnd len="sm" w="sm" type="none"/>
            <a:tailEnd len="med" w="med" type="triangle"/>
          </a:ln>
        </p:spPr>
      </p:cxnSp>
      <p:cxnSp>
        <p:nvCxnSpPr>
          <p:cNvPr id="244" name="Google Shape;244;p3"/>
          <p:cNvCxnSpPr/>
          <p:nvPr/>
        </p:nvCxnSpPr>
        <p:spPr>
          <a:xfrm>
            <a:off x="7658136" y="2806547"/>
            <a:ext cx="0" cy="234796"/>
          </a:xfrm>
          <a:prstGeom prst="straightConnector1">
            <a:avLst/>
          </a:prstGeom>
          <a:noFill/>
          <a:ln cap="flat" cmpd="sng" w="9525">
            <a:solidFill>
              <a:srgbClr val="4A7DBA"/>
            </a:solidFill>
            <a:prstDash val="solid"/>
            <a:round/>
            <a:headEnd len="sm" w="sm" type="none"/>
            <a:tailEnd len="med" w="med" type="triangle"/>
          </a:ln>
        </p:spPr>
      </p:cxnSp>
      <p:cxnSp>
        <p:nvCxnSpPr>
          <p:cNvPr id="245" name="Google Shape;245;p3"/>
          <p:cNvCxnSpPr/>
          <p:nvPr/>
        </p:nvCxnSpPr>
        <p:spPr>
          <a:xfrm>
            <a:off x="955040" y="3792067"/>
            <a:ext cx="6703096" cy="0"/>
          </a:xfrm>
          <a:prstGeom prst="straightConnector1">
            <a:avLst/>
          </a:prstGeom>
          <a:noFill/>
          <a:ln cap="flat" cmpd="sng" w="9525">
            <a:solidFill>
              <a:srgbClr val="4A7DBA"/>
            </a:solidFill>
            <a:prstDash val="solid"/>
            <a:round/>
            <a:headEnd len="sm" w="sm" type="none"/>
            <a:tailEnd len="sm" w="sm" type="none"/>
          </a:ln>
        </p:spPr>
      </p:cxnSp>
      <p:cxnSp>
        <p:nvCxnSpPr>
          <p:cNvPr id="246" name="Google Shape;246;p3"/>
          <p:cNvCxnSpPr/>
          <p:nvPr/>
        </p:nvCxnSpPr>
        <p:spPr>
          <a:xfrm>
            <a:off x="955040" y="3560915"/>
            <a:ext cx="0" cy="236799"/>
          </a:xfrm>
          <a:prstGeom prst="straightConnector1">
            <a:avLst/>
          </a:prstGeom>
          <a:noFill/>
          <a:ln cap="flat" cmpd="sng" w="9525">
            <a:solidFill>
              <a:srgbClr val="4A7DBA"/>
            </a:solidFill>
            <a:prstDash val="solid"/>
            <a:round/>
            <a:headEnd len="sm" w="sm" type="none"/>
            <a:tailEnd len="sm" w="sm" type="none"/>
          </a:ln>
        </p:spPr>
      </p:cxnSp>
      <p:cxnSp>
        <p:nvCxnSpPr>
          <p:cNvPr id="247" name="Google Shape;247;p3"/>
          <p:cNvCxnSpPr/>
          <p:nvPr/>
        </p:nvCxnSpPr>
        <p:spPr>
          <a:xfrm>
            <a:off x="3048000" y="3551435"/>
            <a:ext cx="0" cy="236799"/>
          </a:xfrm>
          <a:prstGeom prst="straightConnector1">
            <a:avLst/>
          </a:prstGeom>
          <a:noFill/>
          <a:ln cap="flat" cmpd="sng" w="9525">
            <a:solidFill>
              <a:srgbClr val="4A7DBA"/>
            </a:solidFill>
            <a:prstDash val="solid"/>
            <a:round/>
            <a:headEnd len="sm" w="sm" type="none"/>
            <a:tailEnd len="sm" w="sm" type="none"/>
          </a:ln>
        </p:spPr>
      </p:cxnSp>
      <p:cxnSp>
        <p:nvCxnSpPr>
          <p:cNvPr id="248" name="Google Shape;248;p3"/>
          <p:cNvCxnSpPr/>
          <p:nvPr/>
        </p:nvCxnSpPr>
        <p:spPr>
          <a:xfrm>
            <a:off x="5808689" y="3560915"/>
            <a:ext cx="0" cy="236799"/>
          </a:xfrm>
          <a:prstGeom prst="straightConnector1">
            <a:avLst/>
          </a:prstGeom>
          <a:noFill/>
          <a:ln cap="flat" cmpd="sng" w="9525">
            <a:solidFill>
              <a:srgbClr val="4A7DBA"/>
            </a:solidFill>
            <a:prstDash val="solid"/>
            <a:round/>
            <a:headEnd len="sm" w="sm" type="none"/>
            <a:tailEnd len="sm" w="sm" type="none"/>
          </a:ln>
        </p:spPr>
      </p:cxnSp>
      <p:cxnSp>
        <p:nvCxnSpPr>
          <p:cNvPr id="249" name="Google Shape;249;p3"/>
          <p:cNvCxnSpPr/>
          <p:nvPr/>
        </p:nvCxnSpPr>
        <p:spPr>
          <a:xfrm>
            <a:off x="7620000" y="3551434"/>
            <a:ext cx="0" cy="236799"/>
          </a:xfrm>
          <a:prstGeom prst="straightConnector1">
            <a:avLst/>
          </a:prstGeom>
          <a:noFill/>
          <a:ln cap="flat" cmpd="sng" w="9525">
            <a:solidFill>
              <a:srgbClr val="4A7DBA"/>
            </a:solidFill>
            <a:prstDash val="solid"/>
            <a:round/>
            <a:headEnd len="sm" w="sm" type="none"/>
            <a:tailEnd len="sm" w="sm" type="none"/>
          </a:ln>
        </p:spPr>
      </p:cxnSp>
      <p:cxnSp>
        <p:nvCxnSpPr>
          <p:cNvPr id="250" name="Google Shape;250;p3"/>
          <p:cNvCxnSpPr/>
          <p:nvPr/>
        </p:nvCxnSpPr>
        <p:spPr>
          <a:xfrm>
            <a:off x="4306588" y="3788233"/>
            <a:ext cx="0" cy="164638"/>
          </a:xfrm>
          <a:prstGeom prst="straightConnector1">
            <a:avLst/>
          </a:prstGeom>
          <a:noFill/>
          <a:ln cap="flat" cmpd="sng" w="9525">
            <a:solidFill>
              <a:srgbClr val="4A7DBA"/>
            </a:solidFill>
            <a:prstDash val="solid"/>
            <a:round/>
            <a:headEnd len="sm" w="sm" type="none"/>
            <a:tailEnd len="med" w="med" type="triangle"/>
          </a:ln>
        </p:spPr>
      </p:cxnSp>
      <p:cxnSp>
        <p:nvCxnSpPr>
          <p:cNvPr id="251" name="Google Shape;251;p3"/>
          <p:cNvCxnSpPr>
            <a:stCxn id="234" idx="3"/>
            <a:endCxn id="236" idx="2"/>
          </p:cNvCxnSpPr>
          <p:nvPr/>
        </p:nvCxnSpPr>
        <p:spPr>
          <a:xfrm>
            <a:off x="5080001" y="4247196"/>
            <a:ext cx="1299000" cy="21000"/>
          </a:xfrm>
          <a:prstGeom prst="straightConnector1">
            <a:avLst/>
          </a:prstGeom>
          <a:noFill/>
          <a:ln cap="flat" cmpd="sng" w="9525">
            <a:solidFill>
              <a:srgbClr val="4A7DBA"/>
            </a:solidFill>
            <a:prstDash val="solid"/>
            <a:round/>
            <a:headEnd len="sm" w="sm" type="none"/>
            <a:tailEnd len="med" w="med" type="triangle"/>
          </a:ln>
        </p:spPr>
      </p:cxnSp>
      <p:sp>
        <p:nvSpPr>
          <p:cNvPr id="252" name="Google Shape;252;p3"/>
          <p:cNvSpPr txBox="1"/>
          <p:nvPr/>
        </p:nvSpPr>
        <p:spPr>
          <a:xfrm>
            <a:off x="1889760" y="1591596"/>
            <a:ext cx="70104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Start</a:t>
            </a:r>
            <a:endParaRPr/>
          </a:p>
        </p:txBody>
      </p:sp>
      <p:sp>
        <p:nvSpPr>
          <p:cNvPr id="253" name="Google Shape;253;p3"/>
          <p:cNvSpPr txBox="1"/>
          <p:nvPr/>
        </p:nvSpPr>
        <p:spPr>
          <a:xfrm>
            <a:off x="6283960" y="4482502"/>
            <a:ext cx="70104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Stop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566041b045_6_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259" name="Google Shape;259;g2566041b045_6_0"/>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260" name="Google Shape;260;g2566041b045_6_0"/>
          <p:cNvSpPr txBox="1"/>
          <p:nvPr>
            <p:ph type="title"/>
          </p:nvPr>
        </p:nvSpPr>
        <p:spPr>
          <a:xfrm>
            <a:off x="1102244" y="743897"/>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Experiment Environment</a:t>
            </a:r>
            <a:endParaRPr sz="3600">
              <a:latin typeface="Bookman Old Style"/>
              <a:ea typeface="Bookman Old Style"/>
              <a:cs typeface="Bookman Old Style"/>
              <a:sym typeface="Bookman Old Style"/>
            </a:endParaRPr>
          </a:p>
        </p:txBody>
      </p:sp>
      <p:sp>
        <p:nvSpPr>
          <p:cNvPr id="261" name="Google Shape;261;g2566041b045_6_0"/>
          <p:cNvSpPr txBox="1"/>
          <p:nvPr/>
        </p:nvSpPr>
        <p:spPr>
          <a:xfrm>
            <a:off x="1041958" y="1567189"/>
            <a:ext cx="3530042" cy="17542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Software:</a:t>
            </a:r>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Coding Environment:</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VSCode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Execution Environment(output):</a:t>
            </a:r>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Google Chrome</a:t>
            </a:r>
            <a:endParaRPr b="0" i="0" sz="1200" u="none" cap="none" strike="noStrike">
              <a:solidFill>
                <a:srgbClr val="000000"/>
              </a:solidFill>
              <a:latin typeface="Arial"/>
              <a:ea typeface="Arial"/>
              <a:cs typeface="Arial"/>
              <a:sym typeface="Arial"/>
            </a:endParaRPr>
          </a:p>
        </p:txBody>
      </p:sp>
      <p:sp>
        <p:nvSpPr>
          <p:cNvPr id="262" name="Google Shape;262;g2566041b045_6_0"/>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263" name="Google Shape;263;g2566041b045_6_0"/>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264" name="Google Shape;264;g2566041b045_6_0"/>
          <p:cNvSpPr txBox="1"/>
          <p:nvPr/>
        </p:nvSpPr>
        <p:spPr>
          <a:xfrm>
            <a:off x="5049602" y="1733473"/>
            <a:ext cx="3530042" cy="13849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Hardware:</a:t>
            </a:r>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RAM: </a:t>
            </a:r>
            <a:r>
              <a:rPr b="0" i="0" lang="en-US" sz="1200" u="none" cap="none" strike="noStrike">
                <a:solidFill>
                  <a:srgbClr val="000000"/>
                </a:solidFill>
                <a:latin typeface="Arial"/>
                <a:ea typeface="Arial"/>
                <a:cs typeface="Arial"/>
                <a:sym typeface="Arial"/>
              </a:rPr>
              <a:t>2GB</a:t>
            </a:r>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Processor: </a:t>
            </a:r>
            <a:r>
              <a:rPr b="0" i="0" lang="en-US" sz="1200" u="none" cap="none" strike="noStrike">
                <a:solidFill>
                  <a:srgbClr val="000000"/>
                </a:solidFill>
                <a:latin typeface="Arial"/>
                <a:ea typeface="Arial"/>
                <a:cs typeface="Arial"/>
                <a:sym typeface="Arial"/>
              </a:rPr>
              <a:t>i3 and higher versions</a:t>
            </a:r>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2b15f14767_2_6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0" name="Google Shape;270;g22b15f14767_2_60"/>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271" name="Google Shape;271;g22b15f14767_2_60"/>
          <p:cNvSpPr txBox="1"/>
          <p:nvPr>
            <p:ph type="title"/>
          </p:nvPr>
        </p:nvSpPr>
        <p:spPr>
          <a:xfrm>
            <a:off x="1350169" y="3810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Project status</a:t>
            </a:r>
            <a:endParaRPr sz="3600">
              <a:latin typeface="Bookman Old Style"/>
              <a:ea typeface="Bookman Old Style"/>
              <a:cs typeface="Bookman Old Style"/>
              <a:sym typeface="Bookman Old Style"/>
            </a:endParaRPr>
          </a:p>
        </p:txBody>
      </p:sp>
      <p:graphicFrame>
        <p:nvGraphicFramePr>
          <p:cNvPr id="272" name="Google Shape;272;g22b15f14767_2_60"/>
          <p:cNvGraphicFramePr/>
          <p:nvPr/>
        </p:nvGraphicFramePr>
        <p:xfrm>
          <a:off x="1270571" y="1525240"/>
          <a:ext cx="3000000" cy="3000000"/>
        </p:xfrm>
        <a:graphic>
          <a:graphicData uri="http://schemas.openxmlformats.org/drawingml/2006/table">
            <a:tbl>
              <a:tblPr bandRow="1" firstRow="1">
                <a:noFill/>
                <a:tableStyleId>{06E4B8F4-B7AB-424E-91F8-20791A51AF4D}</a:tableStyleId>
              </a:tblPr>
              <a:tblGrid>
                <a:gridCol w="602750"/>
                <a:gridCol w="4099400"/>
                <a:gridCol w="1900725"/>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Functionality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Status</a:t>
                      </a:r>
                      <a:endParaRPr sz="1400" u="none" cap="none" strike="noStrike"/>
                    </a:p>
                    <a:p>
                      <a:pPr indent="0" lvl="0" marL="0" marR="0" rtl="0" algn="l">
                        <a:lnSpc>
                          <a:spcPct val="100000"/>
                        </a:lnSpc>
                        <a:spcBef>
                          <a:spcPts val="0"/>
                        </a:spcBef>
                        <a:spcAft>
                          <a:spcPts val="0"/>
                        </a:spcAft>
                        <a:buClr>
                          <a:srgbClr val="000000"/>
                        </a:buClr>
                        <a:buSzPts val="1000"/>
                        <a:buFont typeface="Arial"/>
                        <a:buNone/>
                      </a:pPr>
                      <a:r>
                        <a:rPr lang="en-US" sz="1000" u="none" cap="none" strike="noStrike"/>
                        <a:t>(Completed /in-progress/Not started)</a:t>
                      </a:r>
                      <a:endParaRPr sz="10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Requirement Gathering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Completed</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Analysis, Design and Planning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In-progress</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Development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In-progress</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Testing and Feedback</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Not Started</a:t>
                      </a:r>
                      <a:endParaRPr sz="1400" u="none" cap="none" strike="noStrike"/>
                    </a:p>
                  </a:txBody>
                  <a:tcPr marT="45725" marB="45725" marR="91450" marL="91450"/>
                </a:tc>
              </a:tr>
            </a:tbl>
          </a:graphicData>
        </a:graphic>
      </p:graphicFrame>
      <p:sp>
        <p:nvSpPr>
          <p:cNvPr id="273" name="Google Shape;273;g22b15f14767_2_60"/>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274" name="Google Shape;274;g22b15f14767_2_60"/>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566041b045_2_1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0" name="Google Shape;280;g2566041b045_2_16"/>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281" name="Google Shape;281;g2566041b045_2_16"/>
          <p:cNvSpPr txBox="1"/>
          <p:nvPr>
            <p:ph type="title"/>
          </p:nvPr>
        </p:nvSpPr>
        <p:spPr>
          <a:xfrm>
            <a:off x="1350169" y="3810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References</a:t>
            </a:r>
            <a:endParaRPr sz="3600">
              <a:latin typeface="Bookman Old Style"/>
              <a:ea typeface="Bookman Old Style"/>
              <a:cs typeface="Bookman Old Style"/>
              <a:sym typeface="Bookman Old Style"/>
            </a:endParaRPr>
          </a:p>
        </p:txBody>
      </p:sp>
      <p:sp>
        <p:nvSpPr>
          <p:cNvPr id="282" name="Google Shape;282;g2566041b045_2_16"/>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283" name="Google Shape;283;g2566041b045_2_16"/>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284" name="Google Shape;284;g2566041b045_2_16"/>
          <p:cNvSpPr txBox="1"/>
          <p:nvPr/>
        </p:nvSpPr>
        <p:spPr>
          <a:xfrm>
            <a:off x="1063800" y="1228950"/>
            <a:ext cx="7016400" cy="3045000"/>
          </a:xfrm>
          <a:prstGeom prst="rect">
            <a:avLst/>
          </a:prstGeom>
          <a:noFill/>
          <a:ln>
            <a:noFill/>
          </a:ln>
        </p:spPr>
        <p:txBody>
          <a:bodyPr anchorCtr="0" anchor="t" bIns="91425" lIns="91425" spcFirstLastPara="1" rIns="91425" wrap="square" tIns="91425">
            <a:spAutoFit/>
          </a:bodyPr>
          <a:lstStyle/>
          <a:p>
            <a:pPr indent="-228599" lvl="0" marL="540000" marR="177800" rtl="0" algn="just">
              <a:lnSpc>
                <a:spcPct val="150000"/>
              </a:lnSpc>
              <a:spcBef>
                <a:spcPts val="110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[1]Croucher, T. H., &amp; Wilson, M. (2012). Node: Up and Running. United States.  </a:t>
            </a:r>
            <a:endParaRPr b="0" i="0" sz="1200" u="none" cap="none" strike="noStrike">
              <a:solidFill>
                <a:schemeClr val="dk1"/>
              </a:solidFill>
              <a:latin typeface="Arial"/>
              <a:ea typeface="Arial"/>
              <a:cs typeface="Arial"/>
              <a:sym typeface="Arial"/>
            </a:endParaRPr>
          </a:p>
          <a:p>
            <a:pPr indent="-228599" lvl="0" marL="540000" marR="177800" rtl="0" algn="just">
              <a:lnSpc>
                <a:spcPct val="150000"/>
              </a:lnSpc>
              <a:spcBef>
                <a:spcPts val="110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[2]Sidik, B. (2011). JavaScipt. Bandung: Informatika.  </a:t>
            </a:r>
            <a:endParaRPr b="0" i="0" sz="1200" u="none" cap="none" strike="noStrike">
              <a:solidFill>
                <a:schemeClr val="dk1"/>
              </a:solidFill>
              <a:latin typeface="Arial"/>
              <a:ea typeface="Arial"/>
              <a:cs typeface="Arial"/>
              <a:sym typeface="Arial"/>
            </a:endParaRPr>
          </a:p>
          <a:p>
            <a:pPr indent="-228599" lvl="0" marL="540000" marR="177800" rtl="0" algn="just">
              <a:lnSpc>
                <a:spcPct val="150000"/>
              </a:lnSpc>
              <a:spcBef>
                <a:spcPts val="110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[3]Kiessling, Manuel. 2012. The Node Beginner Book. lulu.com, United Stated. </a:t>
            </a:r>
            <a:endParaRPr b="0" i="0" sz="1200" u="none" cap="none" strike="noStrike">
              <a:solidFill>
                <a:schemeClr val="dk1"/>
              </a:solidFill>
              <a:latin typeface="Arial"/>
              <a:ea typeface="Arial"/>
              <a:cs typeface="Arial"/>
              <a:sym typeface="Arial"/>
            </a:endParaRPr>
          </a:p>
          <a:p>
            <a:pPr indent="-228599" lvl="0" marL="540000" marR="177800" rtl="0" algn="just">
              <a:lnSpc>
                <a:spcPct val="150000"/>
              </a:lnSpc>
              <a:spcBef>
                <a:spcPts val="110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[4] Mardan, Azat. 2012. Practical Node.js: Building Real-World Scalable Web Apps. Appress.</a:t>
            </a:r>
            <a:endParaRPr b="0" i="0" sz="1200" u="none" cap="none" strike="noStrike">
              <a:solidFill>
                <a:schemeClr val="dk1"/>
              </a:solidFill>
              <a:latin typeface="Arial"/>
              <a:ea typeface="Arial"/>
              <a:cs typeface="Arial"/>
              <a:sym typeface="Arial"/>
            </a:endParaRPr>
          </a:p>
          <a:p>
            <a:pPr indent="-228599" lvl="0" marL="540000" marR="177800" rtl="0" algn="just">
              <a:lnSpc>
                <a:spcPct val="150000"/>
              </a:lnSpc>
              <a:spcBef>
                <a:spcPts val="110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[5] Teixeira, Pedro. 2012. Professional Node.js: Building Javascript Based Scalable Software Kindle Edition. Wrox. </a:t>
            </a:r>
            <a:endParaRPr b="0" i="0" sz="1200" u="none" cap="none" strike="noStrike">
              <a:solidFill>
                <a:schemeClr val="dk1"/>
              </a:solidFill>
              <a:latin typeface="Arial"/>
              <a:ea typeface="Arial"/>
              <a:cs typeface="Arial"/>
              <a:sym typeface="Arial"/>
            </a:endParaRPr>
          </a:p>
          <a:p>
            <a:pPr indent="-228599" lvl="0" marL="540000" marR="177800" rtl="0" algn="just">
              <a:lnSpc>
                <a:spcPct val="150000"/>
              </a:lnSpc>
              <a:spcBef>
                <a:spcPts val="110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[6] Teixeira, Pedro. 2012. Hands-on Node.js. Wrox.</a:t>
            </a:r>
            <a:endParaRPr b="0" i="0" sz="12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2b15f14767_0_26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76" name="Google Shape;76;g22b15f14767_0_265"/>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77" name="Google Shape;77;g22b15f14767_0_265"/>
          <p:cNvSpPr txBox="1"/>
          <p:nvPr>
            <p:ph type="title"/>
          </p:nvPr>
        </p:nvSpPr>
        <p:spPr>
          <a:xfrm>
            <a:off x="1513344" y="280488"/>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Abstract</a:t>
            </a:r>
            <a:endParaRPr sz="3600">
              <a:latin typeface="Bookman Old Style"/>
              <a:ea typeface="Bookman Old Style"/>
              <a:cs typeface="Bookman Old Style"/>
              <a:sym typeface="Bookman Old Style"/>
            </a:endParaRPr>
          </a:p>
        </p:txBody>
      </p:sp>
      <p:sp>
        <p:nvSpPr>
          <p:cNvPr id="78" name="Google Shape;78;g22b15f14767_0_265"/>
          <p:cNvSpPr txBox="1"/>
          <p:nvPr/>
        </p:nvSpPr>
        <p:spPr>
          <a:xfrm>
            <a:off x="1075499" y="1150350"/>
            <a:ext cx="7155000" cy="407799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1100"/>
              <a:buFont typeface="Arial"/>
              <a:buNone/>
            </a:pPr>
            <a:r>
              <a:rPr b="0" i="0" lang="en-US" sz="1300" u="none" cap="none" strike="noStrike">
                <a:solidFill>
                  <a:schemeClr val="dk1"/>
                </a:solidFill>
                <a:latin typeface="Arial"/>
                <a:ea typeface="Arial"/>
                <a:cs typeface="Arial"/>
                <a:sym typeface="Arial"/>
              </a:rPr>
              <a:t>A chat application is a type of software or technology that allows users to communicate with one other in real time over the internet. The article outlines an idea for a messaging software that emphasizes security and usability above all else, with the goal of being adaptable across several platforms. The proposed method is starting with Node.js and building a server with the Express.js framework. Furthermore, the programme makes use of the Socket.io module to provide efficient user communication. MongoDB is used by the system for database administration. The solution uses bcrypt.js for password hashing and JSON Web Token to improve security measures.</a:t>
            </a:r>
            <a:endParaRPr/>
          </a:p>
          <a:p>
            <a:pPr indent="0" lvl="0" marL="0" marR="0" rtl="0" algn="just">
              <a:lnSpc>
                <a:spcPct val="150000"/>
              </a:lnSpc>
              <a:spcBef>
                <a:spcPts val="0"/>
              </a:spcBef>
              <a:spcAft>
                <a:spcPts val="0"/>
              </a:spcAft>
              <a:buClr>
                <a:schemeClr val="dk1"/>
              </a:buClr>
              <a:buSzPts val="1100"/>
              <a:buFont typeface="Arial"/>
              <a:buNone/>
            </a:pPr>
            <a:r>
              <a:t/>
            </a:r>
            <a:endParaRPr b="1" i="0" sz="13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100"/>
              <a:buFont typeface="Arial"/>
              <a:buNone/>
            </a:pPr>
            <a:r>
              <a:rPr b="1" i="0" lang="en-US" sz="1200" u="none" cap="none" strike="noStrike">
                <a:solidFill>
                  <a:schemeClr val="dk1"/>
                </a:solidFill>
                <a:latin typeface="Arial"/>
                <a:ea typeface="Arial"/>
                <a:cs typeface="Arial"/>
                <a:sym typeface="Arial"/>
              </a:rPr>
              <a:t>Keywords: </a:t>
            </a:r>
            <a:r>
              <a:rPr b="0" i="0" lang="en-US" sz="1200" u="none" cap="none" strike="noStrike">
                <a:solidFill>
                  <a:schemeClr val="dk1"/>
                </a:solidFill>
                <a:latin typeface="Arial"/>
                <a:ea typeface="Arial"/>
                <a:cs typeface="Arial"/>
                <a:sym typeface="Arial"/>
              </a:rPr>
              <a:t>Socket.io, Node.js, Express.js, Bcrypt.js Hashing, Json Web Token</a:t>
            </a:r>
            <a:endParaRPr b="0" i="0" sz="1200" u="none" cap="none" strike="noStrike">
              <a:solidFill>
                <a:schemeClr val="dk1"/>
              </a:solidFill>
              <a:latin typeface="Arial"/>
              <a:ea typeface="Arial"/>
              <a:cs typeface="Arial"/>
              <a:sym typeface="Arial"/>
            </a:endParaRPr>
          </a:p>
          <a:p>
            <a:pPr indent="0" lvl="0" marL="0" marR="76200" rtl="0" algn="just">
              <a:lnSpc>
                <a:spcPct val="150000"/>
              </a:lnSpc>
              <a:spcBef>
                <a:spcPts val="0"/>
              </a:spcBef>
              <a:spcAft>
                <a:spcPts val="0"/>
              </a:spcAft>
              <a:buClr>
                <a:srgbClr val="000000"/>
              </a:buClr>
              <a:buSzPts val="1300"/>
              <a:buFont typeface="Arial"/>
              <a:buNone/>
            </a:pPr>
            <a:r>
              <a:t/>
            </a:r>
            <a:endParaRPr b="1" i="0" sz="1300" u="none" cap="none" strike="noStrike">
              <a:solidFill>
                <a:schemeClr val="dk1"/>
              </a:solidFill>
              <a:latin typeface="Arial"/>
              <a:ea typeface="Arial"/>
              <a:cs typeface="Arial"/>
              <a:sym typeface="Arial"/>
            </a:endParaRPr>
          </a:p>
          <a:p>
            <a:pPr indent="0" lvl="0" marL="0" marR="76200" rtl="0" algn="l">
              <a:lnSpc>
                <a:spcPct val="150000"/>
              </a:lnSpc>
              <a:spcBef>
                <a:spcPts val="1500"/>
              </a:spcBef>
              <a:spcAft>
                <a:spcPts val="1500"/>
              </a:spcAft>
              <a:buClr>
                <a:srgbClr val="000000"/>
              </a:buClr>
              <a:buSzPts val="1300"/>
              <a:buFont typeface="Arial"/>
              <a:buNone/>
            </a:pPr>
            <a:r>
              <a:t/>
            </a:r>
            <a:endParaRPr b="1" i="0" sz="1300" u="none" cap="none" strike="noStrike">
              <a:solidFill>
                <a:schemeClr val="dk1"/>
              </a:solidFill>
              <a:latin typeface="Arial"/>
              <a:ea typeface="Arial"/>
              <a:cs typeface="Arial"/>
              <a:sym typeface="Arial"/>
            </a:endParaRPr>
          </a:p>
        </p:txBody>
      </p:sp>
      <p:sp>
        <p:nvSpPr>
          <p:cNvPr id="79" name="Google Shape;79;g22b15f14767_0_26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80" name="Google Shape;80;g22b15f14767_0_265"/>
          <p:cNvSpPr txBox="1"/>
          <p:nvPr>
            <p:ph idx="11" type="ftr"/>
          </p:nvPr>
        </p:nvSpPr>
        <p:spPr>
          <a:xfrm>
            <a:off x="3124200" y="4767275"/>
            <a:ext cx="33624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55dd32b368_8_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0" name="Google Shape;290;g255dd32b368_8_0"/>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291" name="Google Shape;291;g255dd32b368_8_0"/>
          <p:cNvSpPr txBox="1"/>
          <p:nvPr>
            <p:ph type="title"/>
          </p:nvPr>
        </p:nvSpPr>
        <p:spPr>
          <a:xfrm>
            <a:off x="846724" y="1759081"/>
            <a:ext cx="6653700" cy="11280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Thank You!</a:t>
            </a:r>
            <a:endParaRPr sz="3600">
              <a:latin typeface="Bookman Old Style"/>
              <a:ea typeface="Bookman Old Style"/>
              <a:cs typeface="Bookman Old Style"/>
              <a:sym typeface="Bookman Old Style"/>
            </a:endParaRPr>
          </a:p>
        </p:txBody>
      </p:sp>
      <p:sp>
        <p:nvSpPr>
          <p:cNvPr id="292" name="Google Shape;292;g255dd32b368_8_0"/>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293" name="Google Shape;293;g255dd32b368_8_0"/>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9" name="Google Shape;299;p10"/>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300" name="Google Shape;300;p10"/>
          <p:cNvSpPr txBox="1"/>
          <p:nvPr>
            <p:ph type="title"/>
          </p:nvPr>
        </p:nvSpPr>
        <p:spPr>
          <a:xfrm>
            <a:off x="1502569" y="3048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2400">
                <a:latin typeface="Bookman Old Style"/>
                <a:ea typeface="Bookman Old Style"/>
                <a:cs typeface="Bookman Old Style"/>
                <a:sym typeface="Bookman Old Style"/>
              </a:rPr>
              <a:t>Project seminar–I Evaluation</a:t>
            </a:r>
            <a:endParaRPr sz="2400">
              <a:latin typeface="Bookman Old Style"/>
              <a:ea typeface="Bookman Old Style"/>
              <a:cs typeface="Bookman Old Style"/>
              <a:sym typeface="Bookman Old Style"/>
            </a:endParaRPr>
          </a:p>
        </p:txBody>
      </p:sp>
      <p:graphicFrame>
        <p:nvGraphicFramePr>
          <p:cNvPr id="301" name="Google Shape;301;p10"/>
          <p:cNvGraphicFramePr/>
          <p:nvPr/>
        </p:nvGraphicFramePr>
        <p:xfrm>
          <a:off x="1123308" y="1279490"/>
          <a:ext cx="3000000" cy="3000000"/>
        </p:xfrm>
        <a:graphic>
          <a:graphicData uri="http://schemas.openxmlformats.org/drawingml/2006/table">
            <a:tbl>
              <a:tblPr bandRow="1" firstRow="1">
                <a:noFill/>
                <a:tableStyleId>{06E4B8F4-B7AB-424E-91F8-20791A51AF4D}</a:tableStyleId>
              </a:tblPr>
              <a:tblGrid>
                <a:gridCol w="602750"/>
                <a:gridCol w="4099400"/>
                <a:gridCol w="1900725"/>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Rubrics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t>Marks</a:t>
                      </a:r>
                      <a:endParaRPr sz="10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t>Concept Introduction</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Literature and Parameter</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t>Problem  and </a:t>
                      </a:r>
                      <a:r>
                        <a:rPr lang="en-US" sz="1300" u="none" cap="none" strike="noStrike">
                          <a:latin typeface="Bookman Old Style"/>
                          <a:ea typeface="Bookman Old Style"/>
                          <a:cs typeface="Bookman Old Style"/>
                          <a:sym typeface="Bookman Old Style"/>
                        </a:rPr>
                        <a:t>Problem Illustration</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Bookman Old Style"/>
                          <a:ea typeface="Bookman Old Style"/>
                          <a:cs typeface="Bookman Old Style"/>
                          <a:sym typeface="Bookman Old Style"/>
                        </a:rPr>
                        <a:t>Proposed Method and  Illustration</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a:t>
                      </a:r>
                      <a:endParaRPr sz="1400" u="none" cap="none" strike="noStrike"/>
                    </a:p>
                  </a:txBody>
                  <a:tcPr marT="45725" marB="45725" marR="91450" marL="91450"/>
                </a:tc>
              </a:tr>
              <a:tr h="370850">
                <a:tc gridSpan="2">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Total</a:t>
                      </a:r>
                      <a:endParaRPr sz="1400" u="none" cap="none" strike="noStrike"/>
                    </a:p>
                  </a:txBody>
                  <a:tcPr marT="45725" marB="45725" marR="91450" marL="91450"/>
                </a:tc>
                <a:tc hMerge="1"/>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a:t>
                      </a:r>
                      <a:endParaRPr sz="1400" u="none" cap="none" strike="noStrike"/>
                    </a:p>
                  </a:txBody>
                  <a:tcPr marT="45725" marB="45725" marR="91450" marL="91450"/>
                </a:tc>
              </a:tr>
            </a:tbl>
          </a:graphicData>
        </a:graphic>
      </p:graphicFrame>
      <p:sp>
        <p:nvSpPr>
          <p:cNvPr id="302" name="Google Shape;302;p10"/>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303" name="Google Shape;303;p10"/>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b3c90f7972_0_3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86" name="Google Shape;86;g2b3c90f7972_0_33"/>
          <p:cNvSpPr/>
          <p:nvPr/>
        </p:nvSpPr>
        <p:spPr>
          <a:xfrm>
            <a:off x="3415004" y="3219941"/>
            <a:ext cx="45720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87" name="Google Shape;87;g2b3c90f7972_0_33"/>
          <p:cNvSpPr txBox="1"/>
          <p:nvPr>
            <p:ph type="title"/>
          </p:nvPr>
        </p:nvSpPr>
        <p:spPr>
          <a:xfrm>
            <a:off x="1513344" y="280488"/>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Introduction</a:t>
            </a:r>
            <a:endParaRPr sz="3600">
              <a:latin typeface="Bookman Old Style"/>
              <a:ea typeface="Bookman Old Style"/>
              <a:cs typeface="Bookman Old Style"/>
              <a:sym typeface="Bookman Old Style"/>
            </a:endParaRPr>
          </a:p>
        </p:txBody>
      </p:sp>
      <p:sp>
        <p:nvSpPr>
          <p:cNvPr id="88" name="Google Shape;88;g2b3c90f7972_0_33"/>
          <p:cNvSpPr txBox="1"/>
          <p:nvPr/>
        </p:nvSpPr>
        <p:spPr>
          <a:xfrm>
            <a:off x="1075499" y="1150350"/>
            <a:ext cx="7155000" cy="3631723"/>
          </a:xfrm>
          <a:prstGeom prst="rect">
            <a:avLst/>
          </a:prstGeom>
          <a:noFill/>
          <a:ln>
            <a:noFill/>
          </a:ln>
        </p:spPr>
        <p:txBody>
          <a:bodyPr anchorCtr="0" anchor="t" bIns="45700" lIns="91425" spcFirstLastPara="1" rIns="91425" wrap="square" tIns="45700">
            <a:spAutoFit/>
          </a:bodyPr>
          <a:lstStyle/>
          <a:p>
            <a:pPr indent="0" lvl="0" marL="0" marR="76200" rtl="0" algn="just">
              <a:lnSpc>
                <a:spcPct val="15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Chatting Apps: </a:t>
            </a:r>
            <a:r>
              <a:rPr b="0" i="0" lang="en-US" sz="1200" u="none" cap="none" strike="noStrike">
                <a:solidFill>
                  <a:schemeClr val="dk1"/>
                </a:solidFill>
                <a:latin typeface="Arial"/>
                <a:ea typeface="Arial"/>
                <a:cs typeface="Arial"/>
                <a:sym typeface="Arial"/>
              </a:rPr>
              <a:t>Chat applications allow you to stay connected with other people who may be using the application even on the other side of the world. In customer service, such applications are one of the most important communication channels.</a:t>
            </a:r>
            <a:endParaRPr b="0" i="0" sz="1200" u="none" cap="none" strike="noStrike">
              <a:solidFill>
                <a:schemeClr val="dk1"/>
              </a:solidFill>
              <a:latin typeface="Arial"/>
              <a:ea typeface="Arial"/>
              <a:cs typeface="Arial"/>
              <a:sym typeface="Arial"/>
            </a:endParaRPr>
          </a:p>
          <a:p>
            <a:pPr indent="0" lvl="0" marL="0" marR="76200" rtl="0" algn="just">
              <a:lnSpc>
                <a:spcPct val="150000"/>
              </a:lnSpc>
              <a:spcBef>
                <a:spcPts val="150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Working of Chat Applications: </a:t>
            </a:r>
            <a:r>
              <a:rPr b="0" i="0" lang="en-US" sz="1200" u="none" cap="none" strike="noStrike">
                <a:solidFill>
                  <a:schemeClr val="dk1"/>
                </a:solidFill>
                <a:latin typeface="Arial"/>
                <a:ea typeface="Arial"/>
                <a:cs typeface="Arial"/>
                <a:sym typeface="Arial"/>
              </a:rPr>
              <a:t>Chat applications typically run on centralized networks that are served by platform operator servers as opposed to peer-to-peer protocols such as XMPP. This allows two people to talk to each other in real time</a:t>
            </a:r>
            <a:endParaRPr b="0" i="0" sz="1200" u="none" cap="none" strike="noStrike">
              <a:solidFill>
                <a:schemeClr val="dk1"/>
              </a:solidFill>
              <a:latin typeface="Arial"/>
              <a:ea typeface="Arial"/>
              <a:cs typeface="Arial"/>
              <a:sym typeface="Arial"/>
            </a:endParaRPr>
          </a:p>
          <a:p>
            <a:pPr indent="0" lvl="0" marL="0" marR="76200" rtl="0" algn="just">
              <a:lnSpc>
                <a:spcPct val="150000"/>
              </a:lnSpc>
              <a:spcBef>
                <a:spcPts val="150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Introduced Keywords:</a:t>
            </a:r>
            <a:endParaRPr b="1" i="0" sz="1200" u="none" cap="none" strike="noStrike">
              <a:solidFill>
                <a:schemeClr val="dk1"/>
              </a:solidFill>
              <a:latin typeface="Arial"/>
              <a:ea typeface="Arial"/>
              <a:cs typeface="Arial"/>
              <a:sym typeface="Arial"/>
            </a:endParaRPr>
          </a:p>
          <a:p>
            <a:pPr indent="0" lvl="0" marL="0" marR="76200" rtl="0" algn="just">
              <a:lnSpc>
                <a:spcPct val="150000"/>
              </a:lnSpc>
              <a:spcBef>
                <a:spcPts val="1500"/>
              </a:spcBef>
              <a:spcAft>
                <a:spcPts val="1500"/>
              </a:spcAft>
              <a:buClr>
                <a:srgbClr val="000000"/>
              </a:buClr>
              <a:buSzPts val="1200"/>
              <a:buFont typeface="Arial"/>
              <a:buNone/>
            </a:pPr>
            <a:r>
              <a:rPr b="1" i="0" lang="en-US" sz="1200" u="none" cap="none" strike="noStrike">
                <a:solidFill>
                  <a:schemeClr val="dk1"/>
                </a:solidFill>
                <a:latin typeface="Arial"/>
                <a:ea typeface="Arial"/>
                <a:cs typeface="Arial"/>
                <a:sym typeface="Arial"/>
              </a:rPr>
              <a:t>Socket.io :</a:t>
            </a:r>
            <a:r>
              <a:rPr b="0" i="0" lang="en-US" sz="1200" u="none" cap="none" strike="noStrike">
                <a:solidFill>
                  <a:schemeClr val="dk1"/>
                </a:solidFill>
                <a:latin typeface="Arial"/>
                <a:ea typeface="Arial"/>
                <a:cs typeface="Arial"/>
                <a:sym typeface="Arial"/>
              </a:rPr>
              <a:t>Socket.IO is an event-driven library for real-time web applications. It enables real-time, bi-directional communication between web clients and servers. It consists of two components: a client, and a server.</a:t>
            </a:r>
            <a:r>
              <a:rPr b="1" i="0" lang="en-US" sz="1200" u="none" cap="none" strike="noStrike">
                <a:solidFill>
                  <a:schemeClr val="dk1"/>
                </a:solidFill>
                <a:latin typeface="Arial"/>
                <a:ea typeface="Arial"/>
                <a:cs typeface="Arial"/>
                <a:sym typeface="Arial"/>
              </a:rPr>
              <a:t>       </a:t>
            </a:r>
            <a:endParaRPr b="1" i="0" sz="1200" u="none" cap="none" strike="noStrike">
              <a:solidFill>
                <a:schemeClr val="dk1"/>
              </a:solidFill>
              <a:latin typeface="Arial"/>
              <a:ea typeface="Arial"/>
              <a:cs typeface="Arial"/>
              <a:sym typeface="Arial"/>
            </a:endParaRPr>
          </a:p>
        </p:txBody>
      </p:sp>
      <p:sp>
        <p:nvSpPr>
          <p:cNvPr id="89" name="Google Shape;89;g2b3c90f7972_0_3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90" name="Google Shape;90;g2b3c90f7972_0_33"/>
          <p:cNvSpPr txBox="1"/>
          <p:nvPr>
            <p:ph idx="11" type="ftr"/>
          </p:nvPr>
        </p:nvSpPr>
        <p:spPr>
          <a:xfrm>
            <a:off x="3124200" y="4767275"/>
            <a:ext cx="33624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b3c90f7972_0_6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96" name="Google Shape;96;g2b3c90f7972_0_66"/>
          <p:cNvSpPr/>
          <p:nvPr/>
        </p:nvSpPr>
        <p:spPr>
          <a:xfrm>
            <a:off x="3415004" y="3219941"/>
            <a:ext cx="45720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97" name="Google Shape;97;g2b3c90f7972_0_66"/>
          <p:cNvSpPr txBox="1"/>
          <p:nvPr/>
        </p:nvSpPr>
        <p:spPr>
          <a:xfrm>
            <a:off x="1087549" y="833500"/>
            <a:ext cx="7155000" cy="3347700"/>
          </a:xfrm>
          <a:prstGeom prst="rect">
            <a:avLst/>
          </a:prstGeom>
          <a:noFill/>
          <a:ln>
            <a:noFill/>
          </a:ln>
        </p:spPr>
        <p:txBody>
          <a:bodyPr anchorCtr="0" anchor="t" bIns="45700" lIns="91425" spcFirstLastPara="1" rIns="91425" wrap="square" tIns="45700">
            <a:spAutoFit/>
          </a:bodyPr>
          <a:lstStyle/>
          <a:p>
            <a:pPr indent="0" lvl="0" marL="0" marR="76200" rtl="0" algn="just">
              <a:lnSpc>
                <a:spcPct val="150000"/>
              </a:lnSpc>
              <a:spcBef>
                <a:spcPts val="0"/>
              </a:spcBef>
              <a:spcAft>
                <a:spcPts val="0"/>
              </a:spcAft>
              <a:buClr>
                <a:schemeClr val="dk1"/>
              </a:buClr>
              <a:buSzPts val="1100"/>
              <a:buFont typeface="Arial"/>
              <a:buNone/>
            </a:pPr>
            <a:r>
              <a:rPr b="1" i="0" lang="en-US" sz="1200" u="none" cap="none" strike="noStrike">
                <a:solidFill>
                  <a:schemeClr val="dk1"/>
                </a:solidFill>
                <a:latin typeface="Arial"/>
                <a:ea typeface="Arial"/>
                <a:cs typeface="Arial"/>
                <a:sym typeface="Arial"/>
              </a:rPr>
              <a:t>Node js  </a:t>
            </a:r>
            <a:r>
              <a:rPr b="0" i="0" lang="en-US" sz="1200" u="none" cap="none" strike="noStrike">
                <a:solidFill>
                  <a:schemeClr val="dk1"/>
                </a:solidFill>
                <a:latin typeface="Arial"/>
                <a:ea typeface="Arial"/>
                <a:cs typeface="Arial"/>
                <a:sym typeface="Arial"/>
              </a:rPr>
              <a:t>Node.js is a cross-platform, open-source JavaScript runtime environment that can run on Windows, Linux, Unix, macOS, and more. Node.js runs on the V8 JavaScript engine, and executes JavaScript code outside a web browser. Node.js lets developers use JavaScript to write command line tools and for server-side scripting</a:t>
            </a:r>
            <a:r>
              <a:rPr b="1" i="0" lang="en-US" sz="1200" u="none" cap="none" strike="noStrike">
                <a:solidFill>
                  <a:schemeClr val="dk1"/>
                </a:solidFill>
                <a:latin typeface="Arial"/>
                <a:ea typeface="Arial"/>
                <a:cs typeface="Arial"/>
                <a:sym typeface="Arial"/>
              </a:rPr>
              <a:t>          </a:t>
            </a:r>
            <a:endParaRPr b="1" i="0" sz="1200" u="none" cap="none" strike="noStrike">
              <a:solidFill>
                <a:schemeClr val="dk1"/>
              </a:solidFill>
              <a:latin typeface="Arial"/>
              <a:ea typeface="Arial"/>
              <a:cs typeface="Arial"/>
              <a:sym typeface="Arial"/>
            </a:endParaRPr>
          </a:p>
          <a:p>
            <a:pPr indent="0" lvl="0" marL="0" marR="76200" rtl="0" algn="just">
              <a:lnSpc>
                <a:spcPct val="150000"/>
              </a:lnSpc>
              <a:spcBef>
                <a:spcPts val="1500"/>
              </a:spcBef>
              <a:spcAft>
                <a:spcPts val="0"/>
              </a:spcAft>
              <a:buClr>
                <a:schemeClr val="dk1"/>
              </a:buClr>
              <a:buSzPts val="1100"/>
              <a:buFont typeface="Arial"/>
              <a:buNone/>
            </a:pPr>
            <a:r>
              <a:rPr b="1" i="0" lang="en-US" sz="1200" u="none" cap="none" strike="noStrike">
                <a:solidFill>
                  <a:schemeClr val="dk1"/>
                </a:solidFill>
                <a:latin typeface="Arial"/>
                <a:ea typeface="Arial"/>
                <a:cs typeface="Arial"/>
                <a:sym typeface="Arial"/>
              </a:rPr>
              <a:t>Express js: </a:t>
            </a:r>
            <a:r>
              <a:rPr b="0" i="0" lang="en-US" sz="1200" u="none" cap="none" strike="noStrike">
                <a:solidFill>
                  <a:schemeClr val="dk1"/>
                </a:solidFill>
                <a:latin typeface="Arial"/>
                <a:ea typeface="Arial"/>
                <a:cs typeface="Arial"/>
                <a:sym typeface="Arial"/>
              </a:rPr>
              <a:t>Express.js, or simply Express, is a back end web application framework for building RESTful APIs with Node.js, released as free and open-source software under the MIT License. </a:t>
            </a:r>
            <a:endParaRPr b="1" i="0" sz="1200" u="none" cap="none" strike="noStrike">
              <a:solidFill>
                <a:schemeClr val="dk1"/>
              </a:solidFill>
              <a:latin typeface="Arial"/>
              <a:ea typeface="Arial"/>
              <a:cs typeface="Arial"/>
              <a:sym typeface="Arial"/>
            </a:endParaRPr>
          </a:p>
          <a:p>
            <a:pPr indent="0" lvl="0" marL="0" marR="76200" rtl="0" algn="just">
              <a:lnSpc>
                <a:spcPct val="150000"/>
              </a:lnSpc>
              <a:spcBef>
                <a:spcPts val="150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Json web token: </a:t>
            </a:r>
            <a:r>
              <a:rPr b="0" i="0" lang="en-US" sz="1200" u="none" cap="none" strike="noStrike">
                <a:solidFill>
                  <a:schemeClr val="dk1"/>
                </a:solidFill>
                <a:latin typeface="Arial"/>
                <a:ea typeface="Arial"/>
                <a:cs typeface="Arial"/>
                <a:sym typeface="Arial"/>
              </a:rPr>
              <a:t>Express.js, or simply Express, is a back end web application framework for building RESTful APIs with Node.js, released as free and open-source software under the MIT License. </a:t>
            </a:r>
            <a:endParaRPr b="1" i="0" sz="1200" u="none" cap="none" strike="noStrike">
              <a:solidFill>
                <a:schemeClr val="dk1"/>
              </a:solidFill>
              <a:latin typeface="Arial"/>
              <a:ea typeface="Arial"/>
              <a:cs typeface="Arial"/>
              <a:sym typeface="Arial"/>
            </a:endParaRPr>
          </a:p>
          <a:p>
            <a:pPr indent="0" lvl="0" marL="0" marR="76200" rtl="0" algn="just">
              <a:lnSpc>
                <a:spcPct val="150000"/>
              </a:lnSpc>
              <a:spcBef>
                <a:spcPts val="1500"/>
              </a:spcBef>
              <a:spcAft>
                <a:spcPts val="1500"/>
              </a:spcAft>
              <a:buClr>
                <a:schemeClr val="dk1"/>
              </a:buClr>
              <a:buSzPts val="1100"/>
              <a:buFont typeface="Arial"/>
              <a:buNone/>
            </a:pPr>
            <a:r>
              <a:rPr b="1" i="0" lang="en-US" sz="1200" u="none" cap="none" strike="noStrike">
                <a:solidFill>
                  <a:schemeClr val="dk1"/>
                </a:solidFill>
                <a:latin typeface="Arial"/>
                <a:ea typeface="Arial"/>
                <a:cs typeface="Arial"/>
                <a:sym typeface="Arial"/>
              </a:rPr>
              <a:t>Bcrypt js hashing: </a:t>
            </a:r>
            <a:r>
              <a:rPr b="0" i="0" lang="en-US" sz="1200" u="none" cap="none" strike="noStrike">
                <a:solidFill>
                  <a:schemeClr val="dk1"/>
                </a:solidFill>
                <a:latin typeface="Arial"/>
                <a:ea typeface="Arial"/>
                <a:cs typeface="Arial"/>
                <a:sym typeface="Arial"/>
              </a:rPr>
              <a:t>To avoid the sensitive data being visible to anyone, Node. js uses “bcryptjs”. This module enables storing passwords as hashed passwords instead of plaintext.</a:t>
            </a:r>
            <a:endParaRPr b="1" i="0" sz="1200" u="none" cap="none" strike="noStrike">
              <a:solidFill>
                <a:schemeClr val="dk1"/>
              </a:solidFill>
              <a:latin typeface="Arial"/>
              <a:ea typeface="Arial"/>
              <a:cs typeface="Arial"/>
              <a:sym typeface="Arial"/>
            </a:endParaRPr>
          </a:p>
        </p:txBody>
      </p:sp>
      <p:sp>
        <p:nvSpPr>
          <p:cNvPr id="98" name="Google Shape;98;g2b3c90f7972_0_66"/>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99" name="Google Shape;99;g2b3c90f7972_0_66"/>
          <p:cNvSpPr txBox="1"/>
          <p:nvPr>
            <p:ph idx="11" type="ftr"/>
          </p:nvPr>
        </p:nvSpPr>
        <p:spPr>
          <a:xfrm>
            <a:off x="3124200" y="4767275"/>
            <a:ext cx="33624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2b15f14767_2_7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05" name="Google Shape;105;g22b15f14767_2_75"/>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06" name="Google Shape;106;g22b15f14767_2_75"/>
          <p:cNvSpPr txBox="1"/>
          <p:nvPr>
            <p:ph type="title"/>
          </p:nvPr>
        </p:nvSpPr>
        <p:spPr>
          <a:xfrm>
            <a:off x="1407019" y="3063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Concept Tree</a:t>
            </a:r>
            <a:endParaRPr sz="3600">
              <a:latin typeface="Bookman Old Style"/>
              <a:ea typeface="Bookman Old Style"/>
              <a:cs typeface="Bookman Old Style"/>
              <a:sym typeface="Bookman Old Style"/>
            </a:endParaRPr>
          </a:p>
        </p:txBody>
      </p:sp>
      <p:sp>
        <p:nvSpPr>
          <p:cNvPr id="107" name="Google Shape;107;g22b15f14767_2_75"/>
          <p:cNvSpPr txBox="1"/>
          <p:nvPr/>
        </p:nvSpPr>
        <p:spPr>
          <a:xfrm>
            <a:off x="1137683" y="1173014"/>
            <a:ext cx="665598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ookman Old Style"/>
              <a:ea typeface="Bookman Old Style"/>
              <a:cs typeface="Bookman Old Style"/>
              <a:sym typeface="Bookman Old Style"/>
            </a:endParaRPr>
          </a:p>
        </p:txBody>
      </p:sp>
      <p:sp>
        <p:nvSpPr>
          <p:cNvPr id="108" name="Google Shape;108;g22b15f14767_2_7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109" name="Google Shape;109;g22b15f14767_2_75"/>
          <p:cNvSpPr txBox="1"/>
          <p:nvPr>
            <p:ph idx="11" type="ftr"/>
          </p:nvPr>
        </p:nvSpPr>
        <p:spPr>
          <a:xfrm>
            <a:off x="3124200" y="4767275"/>
            <a:ext cx="34290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110" name="Google Shape;110;g22b15f14767_2_75"/>
          <p:cNvPicPr preferRelativeResize="0"/>
          <p:nvPr/>
        </p:nvPicPr>
        <p:blipFill rotWithShape="1">
          <a:blip r:embed="rId3">
            <a:alphaModFix/>
          </a:blip>
          <a:srcRect b="0" l="0" r="0" t="0"/>
          <a:stretch/>
        </p:blipFill>
        <p:spPr>
          <a:xfrm>
            <a:off x="1428550" y="976100"/>
            <a:ext cx="6226650" cy="3714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6" name="Google Shape;116;p4"/>
          <p:cNvSpPr/>
          <p:nvPr/>
        </p:nvSpPr>
        <p:spPr>
          <a:xfrm>
            <a:off x="3415004" y="3219941"/>
            <a:ext cx="4572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17" name="Google Shape;117;p4"/>
          <p:cNvSpPr txBox="1"/>
          <p:nvPr>
            <p:ph type="title"/>
          </p:nvPr>
        </p:nvSpPr>
        <p:spPr>
          <a:xfrm>
            <a:off x="1513357" y="17955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Times New Roman"/>
                <a:ea typeface="Times New Roman"/>
                <a:cs typeface="Times New Roman"/>
                <a:sym typeface="Times New Roman"/>
              </a:rPr>
              <a:t>Literature</a:t>
            </a:r>
            <a:r>
              <a:rPr lang="en-US" sz="3600"/>
              <a:t> </a:t>
            </a:r>
            <a:endParaRPr sz="3600"/>
          </a:p>
        </p:txBody>
      </p:sp>
      <p:graphicFrame>
        <p:nvGraphicFramePr>
          <p:cNvPr id="118" name="Google Shape;118;p4"/>
          <p:cNvGraphicFramePr/>
          <p:nvPr/>
        </p:nvGraphicFramePr>
        <p:xfrm>
          <a:off x="641659" y="1060383"/>
          <a:ext cx="3000000" cy="3000000"/>
        </p:xfrm>
        <a:graphic>
          <a:graphicData uri="http://schemas.openxmlformats.org/drawingml/2006/table">
            <a:tbl>
              <a:tblPr bandRow="1" firstRow="1">
                <a:noFill/>
                <a:tableStyleId>{06E4B8F4-B7AB-424E-91F8-20791A51AF4D}</a:tableStyleId>
              </a:tblPr>
              <a:tblGrid>
                <a:gridCol w="1519500"/>
                <a:gridCol w="2030475"/>
                <a:gridCol w="2146575"/>
                <a:gridCol w="2239500"/>
              </a:tblGrid>
              <a:tr h="344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Author(s)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Methods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Advantages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Disadvantages</a:t>
                      </a:r>
                      <a:endParaRPr sz="1400" u="none" cap="none" strike="noStrike"/>
                    </a:p>
                  </a:txBody>
                  <a:tcPr marT="45725" marB="45725" marR="91450" marL="91450"/>
                </a:tc>
              </a:tr>
              <a:tr h="3080750">
                <a:tc>
                  <a:txBody>
                    <a:bodyPr/>
                    <a:lstStyle/>
                    <a:p>
                      <a:pPr indent="0" lvl="0" marL="89999" marR="35399" rtl="0" algn="just">
                        <a:lnSpc>
                          <a:spcPct val="115000"/>
                        </a:lnSpc>
                        <a:spcBef>
                          <a:spcPts val="0"/>
                        </a:spcBef>
                        <a:spcAft>
                          <a:spcPts val="0"/>
                        </a:spcAft>
                        <a:buClr>
                          <a:schemeClr val="dk1"/>
                        </a:buClr>
                        <a:buSzPts val="1100"/>
                        <a:buFont typeface="Arial"/>
                        <a:buNone/>
                      </a:pPr>
                      <a:r>
                        <a:t/>
                      </a:r>
                      <a:endParaRPr sz="1200" u="none" cap="none" strike="noStrike">
                        <a:solidFill>
                          <a:schemeClr val="dk1"/>
                        </a:solidFill>
                        <a:latin typeface="Calibri"/>
                        <a:ea typeface="Calibri"/>
                        <a:cs typeface="Calibri"/>
                        <a:sym typeface="Calibri"/>
                      </a:endParaRPr>
                    </a:p>
                    <a:p>
                      <a:pPr indent="0" lvl="0" marL="89999" marR="35399" rtl="0" algn="just">
                        <a:lnSpc>
                          <a:spcPct val="115000"/>
                        </a:lnSpc>
                        <a:spcBef>
                          <a:spcPts val="0"/>
                        </a:spcBef>
                        <a:spcAft>
                          <a:spcPts val="0"/>
                        </a:spcAft>
                        <a:buClr>
                          <a:schemeClr val="dk1"/>
                        </a:buClr>
                        <a:buSzPts val="1100"/>
                        <a:buFont typeface="Arial"/>
                        <a:buNone/>
                      </a:pPr>
                      <a:r>
                        <a:rPr lang="en-US" sz="1200" u="none" cap="none" strike="noStrike">
                          <a:solidFill>
                            <a:schemeClr val="dk1"/>
                          </a:solidFill>
                          <a:latin typeface="Calibri"/>
                          <a:ea typeface="Calibri"/>
                          <a:cs typeface="Calibri"/>
                          <a:sym typeface="Calibri"/>
                        </a:rPr>
                        <a:t>[1] Croucher, T. H., &amp; Wilson, M. (2012). Node: Up and Running. United </a:t>
                      </a:r>
                      <a:endParaRPr sz="1200" u="none" cap="none" strike="noStrike">
                        <a:solidFill>
                          <a:schemeClr val="dk1"/>
                        </a:solidFill>
                        <a:latin typeface="Calibri"/>
                        <a:ea typeface="Calibri"/>
                        <a:cs typeface="Calibri"/>
                        <a:sym typeface="Calibri"/>
                      </a:endParaRPr>
                    </a:p>
                    <a:p>
                      <a:pPr indent="0" lvl="0" marL="89999" marR="35399" rtl="0" algn="just">
                        <a:lnSpc>
                          <a:spcPct val="115000"/>
                        </a:lnSpc>
                        <a:spcBef>
                          <a:spcPts val="0"/>
                        </a:spcBef>
                        <a:spcAft>
                          <a:spcPts val="0"/>
                        </a:spcAft>
                        <a:buClr>
                          <a:schemeClr val="dk1"/>
                        </a:buClr>
                        <a:buSzPts val="1100"/>
                        <a:buFont typeface="Arial"/>
                        <a:buNone/>
                      </a:pPr>
                      <a:r>
                        <a:rPr lang="en-US" sz="1200" u="none" cap="none" strike="noStrike">
                          <a:solidFill>
                            <a:schemeClr val="dk1"/>
                          </a:solidFill>
                          <a:latin typeface="Calibri"/>
                          <a:ea typeface="Calibri"/>
                          <a:cs typeface="Calibri"/>
                          <a:sym typeface="Calibri"/>
                        </a:rPr>
                        <a:t>States. </a:t>
                      </a:r>
                      <a:endParaRPr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15000"/>
                        </a:lnSpc>
                        <a:spcBef>
                          <a:spcPts val="0"/>
                        </a:spcBef>
                        <a:spcAft>
                          <a:spcPts val="0"/>
                        </a:spcAft>
                        <a:buClr>
                          <a:schemeClr val="dk1"/>
                        </a:buClr>
                        <a:buSzPts val="1100"/>
                        <a:buFont typeface="Arial"/>
                        <a:buNone/>
                      </a:pPr>
                      <a:r>
                        <a:rPr lang="en-US" sz="1200" u="none" cap="none" strike="noStrike">
                          <a:solidFill>
                            <a:schemeClr val="dk1"/>
                          </a:solidFill>
                          <a:latin typeface="Calibri"/>
                          <a:ea typeface="Calibri"/>
                          <a:cs typeface="Calibri"/>
                          <a:sym typeface="Calibri"/>
                        </a:rPr>
                        <a:t>Creates twitter app using Express and Node JS and includes fundamental parts like:</a:t>
                      </a:r>
                      <a:endParaRPr sz="1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lang="en-US" sz="1200" u="none" cap="none" strike="noStrike">
                          <a:solidFill>
                            <a:schemeClr val="dk1"/>
                          </a:solidFill>
                          <a:latin typeface="Calibri"/>
                          <a:ea typeface="Calibri"/>
                          <a:cs typeface="Calibri"/>
                          <a:sym typeface="Calibri"/>
                        </a:rPr>
                        <a:t>Event Loop: The fundamental part of the node, and the base for all API is Event API</a:t>
                      </a:r>
                      <a:endParaRPr sz="1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lang="en-US" sz="1200" u="none" cap="none" strike="noStrike">
                          <a:solidFill>
                            <a:schemeClr val="dk1"/>
                          </a:solidFill>
                          <a:latin typeface="Calibri"/>
                          <a:ea typeface="Calibri"/>
                          <a:cs typeface="Calibri"/>
                          <a:sym typeface="Calibri"/>
                        </a:rPr>
                        <a:t>I/O: It is one of the core pieces that makes Node different from other frameworks.</a:t>
                      </a:r>
                      <a:endParaRPr sz="1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lang="en-US" sz="1200" u="none" cap="none" strike="noStrike">
                          <a:solidFill>
                            <a:schemeClr val="dk1"/>
                          </a:solidFill>
                          <a:latin typeface="Calibri"/>
                          <a:ea typeface="Calibri"/>
                          <a:cs typeface="Calibri"/>
                          <a:sym typeface="Calibri"/>
                        </a:rPr>
                        <a:t>Blocking and Non-blocking operation</a:t>
                      </a:r>
                      <a:endParaRPr sz="1200" u="none" cap="none" strike="noStrike">
                        <a:latin typeface="Calibri"/>
                        <a:ea typeface="Calibri"/>
                        <a:cs typeface="Calibri"/>
                        <a:sym typeface="Calibri"/>
                      </a:endParaRPr>
                    </a:p>
                  </a:txBody>
                  <a:tcPr marT="45725" marB="45725" marR="91450" marL="91450"/>
                </a:tc>
                <a:tc>
                  <a:txBody>
                    <a:bodyPr/>
                    <a:lstStyle/>
                    <a:p>
                      <a:pPr indent="-269999" lvl="0" marL="269999"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It offers easy scalability: Node.js isn’t more scalable than PHP or Ruby, but it is way easier to scale than other backend technologies.</a:t>
                      </a:r>
                      <a:endParaRPr sz="1200" u="none" cap="none" strike="noStrike">
                        <a:solidFill>
                          <a:schemeClr val="dk1"/>
                        </a:solidFill>
                        <a:latin typeface="Calibri"/>
                        <a:ea typeface="Calibri"/>
                        <a:cs typeface="Calibri"/>
                        <a:sym typeface="Calibri"/>
                      </a:endParaRPr>
                    </a:p>
                    <a:p>
                      <a:pPr indent="-269999" lvl="0" marL="269999"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Understand nodejs event-loop architecture, non-blocking I/O and event driven programming</a:t>
                      </a:r>
                      <a:endParaRPr sz="1200" u="none" cap="none" strike="noStrike">
                        <a:latin typeface="Calibri"/>
                        <a:ea typeface="Calibri"/>
                        <a:cs typeface="Calibri"/>
                        <a:sym typeface="Calibri"/>
                      </a:endParaRPr>
                    </a:p>
                  </a:txBody>
                  <a:tcPr marT="45725" marB="45725" marR="91450" marL="91450"/>
                </a:tc>
                <a:tc>
                  <a:txBody>
                    <a:bodyPr/>
                    <a:lstStyle/>
                    <a:p>
                      <a:pPr indent="-269999" lvl="0" marL="269999"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Its performance is reduced with heavy computational tasks: Node.js is unable to process heavy CPU-bound tasks, and this is arguably one of the biggest drawbacks of Node.js.</a:t>
                      </a:r>
                      <a:endParaRPr sz="1200" u="none" cap="none" strike="noStrike">
                        <a:solidFill>
                          <a:schemeClr val="dk1"/>
                        </a:solidFill>
                        <a:latin typeface="Calibri"/>
                        <a:ea typeface="Calibri"/>
                        <a:cs typeface="Calibri"/>
                        <a:sym typeface="Calibri"/>
                      </a:endParaRPr>
                    </a:p>
                    <a:p>
                      <a:pPr indent="-269999" lvl="0" marL="269999"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It has an unstable API: Node.Js implements changes frequently connected to its API. The issue is that those changes are generally backward-incompatible with previous versions. </a:t>
                      </a:r>
                      <a:endParaRPr sz="1200" u="none" cap="none" strike="noStrike">
                        <a:latin typeface="Calibri"/>
                        <a:ea typeface="Calibri"/>
                        <a:cs typeface="Calibri"/>
                        <a:sym typeface="Calibri"/>
                      </a:endParaRPr>
                    </a:p>
                  </a:txBody>
                  <a:tcPr marT="45725" marB="45725" marR="91450" marL="91450"/>
                </a:tc>
              </a:tr>
            </a:tbl>
          </a:graphicData>
        </a:graphic>
      </p:graphicFrame>
      <p:sp>
        <p:nvSpPr>
          <p:cNvPr id="119" name="Google Shape;119;p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120" name="Google Shape;120;p4"/>
          <p:cNvSpPr txBox="1"/>
          <p:nvPr>
            <p:ph idx="11" type="ftr"/>
          </p:nvPr>
        </p:nvSpPr>
        <p:spPr>
          <a:xfrm>
            <a:off x="3124200" y="4767275"/>
            <a:ext cx="34290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b3c90f7972_0_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6" name="Google Shape;126;g2b3c90f7972_0_6"/>
          <p:cNvSpPr/>
          <p:nvPr/>
        </p:nvSpPr>
        <p:spPr>
          <a:xfrm>
            <a:off x="3415004" y="3219941"/>
            <a:ext cx="45720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27" name="Google Shape;127;g2b3c90f7972_0_6"/>
          <p:cNvSpPr txBox="1"/>
          <p:nvPr>
            <p:ph type="title"/>
          </p:nvPr>
        </p:nvSpPr>
        <p:spPr>
          <a:xfrm>
            <a:off x="1513357" y="17955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Times New Roman"/>
                <a:ea typeface="Times New Roman"/>
                <a:cs typeface="Times New Roman"/>
                <a:sym typeface="Times New Roman"/>
              </a:rPr>
              <a:t>Literature </a:t>
            </a:r>
            <a:endParaRPr sz="3600">
              <a:latin typeface="Times New Roman"/>
              <a:ea typeface="Times New Roman"/>
              <a:cs typeface="Times New Roman"/>
              <a:sym typeface="Times New Roman"/>
            </a:endParaRPr>
          </a:p>
        </p:txBody>
      </p:sp>
      <p:graphicFrame>
        <p:nvGraphicFramePr>
          <p:cNvPr id="128" name="Google Shape;128;g2b3c90f7972_0_6"/>
          <p:cNvGraphicFramePr/>
          <p:nvPr/>
        </p:nvGraphicFramePr>
        <p:xfrm>
          <a:off x="641659" y="1060383"/>
          <a:ext cx="3000000" cy="3000000"/>
        </p:xfrm>
        <a:graphic>
          <a:graphicData uri="http://schemas.openxmlformats.org/drawingml/2006/table">
            <a:tbl>
              <a:tblPr bandRow="1" firstRow="1">
                <a:noFill/>
                <a:tableStyleId>{06E4B8F4-B7AB-424E-91F8-20791A51AF4D}</a:tableStyleId>
              </a:tblPr>
              <a:tblGrid>
                <a:gridCol w="1540400"/>
                <a:gridCol w="2003175"/>
                <a:gridCol w="2525175"/>
                <a:gridCol w="1976425"/>
              </a:tblGrid>
              <a:tr h="344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Author(s)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Methods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Advantages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Disadvantages</a:t>
                      </a:r>
                      <a:endParaRPr sz="1400" u="none" cap="none" strike="noStrike"/>
                    </a:p>
                  </a:txBody>
                  <a:tcPr marT="45725" marB="45725" marR="91450" marL="91450"/>
                </a:tc>
              </a:tr>
              <a:tr h="3235725">
                <a:tc>
                  <a:txBody>
                    <a:bodyPr/>
                    <a:lstStyle/>
                    <a:p>
                      <a:pPr indent="0" lvl="0" marL="0" marR="35399" rtl="0" algn="just">
                        <a:lnSpc>
                          <a:spcPct val="115000"/>
                        </a:lnSpc>
                        <a:spcBef>
                          <a:spcPts val="0"/>
                        </a:spcBef>
                        <a:spcAft>
                          <a:spcPts val="0"/>
                        </a:spcAft>
                        <a:buClr>
                          <a:srgbClr val="000000"/>
                        </a:buClr>
                        <a:buSzPts val="1100"/>
                        <a:buFont typeface="Arial"/>
                        <a:buNone/>
                      </a:pPr>
                      <a:r>
                        <a:t/>
                      </a:r>
                      <a:endParaRPr sz="1200" u="none" cap="none" strike="noStrike">
                        <a:solidFill>
                          <a:schemeClr val="dk1"/>
                        </a:solidFill>
                        <a:latin typeface="Calibri"/>
                        <a:ea typeface="Calibri"/>
                        <a:cs typeface="Calibri"/>
                        <a:sym typeface="Calibri"/>
                      </a:endParaRPr>
                    </a:p>
                    <a:p>
                      <a:pPr indent="0" lvl="0" marL="0" marR="35399" rtl="0" algn="just">
                        <a:lnSpc>
                          <a:spcPct val="115000"/>
                        </a:lnSpc>
                        <a:spcBef>
                          <a:spcPts val="0"/>
                        </a:spcBef>
                        <a:spcAft>
                          <a:spcPts val="0"/>
                        </a:spcAft>
                        <a:buClr>
                          <a:srgbClr val="000000"/>
                        </a:buClr>
                        <a:buSzPts val="1100"/>
                        <a:buFont typeface="Arial"/>
                        <a:buNone/>
                      </a:pPr>
                      <a:r>
                        <a:rPr lang="en-US" sz="1200">
                          <a:solidFill>
                            <a:schemeClr val="dk1"/>
                          </a:solidFill>
                          <a:latin typeface="Calibri"/>
                          <a:ea typeface="Calibri"/>
                          <a:cs typeface="Calibri"/>
                          <a:sym typeface="Calibri"/>
                        </a:rPr>
                        <a:t>[3]</a:t>
                      </a:r>
                      <a:r>
                        <a:rPr lang="en-US" sz="1200" u="none" cap="none" strike="noStrike">
                          <a:solidFill>
                            <a:schemeClr val="dk1"/>
                          </a:solidFill>
                          <a:latin typeface="Calibri"/>
                          <a:ea typeface="Calibri"/>
                          <a:cs typeface="Calibri"/>
                          <a:sym typeface="Calibri"/>
                        </a:rPr>
                        <a:t>Kiessling, Manuel. 2012. The Node Beginner Book. lulu.com, United </a:t>
                      </a:r>
                      <a:endParaRPr sz="1200" u="none" cap="none" strike="noStrike">
                        <a:solidFill>
                          <a:schemeClr val="dk1"/>
                        </a:solidFill>
                        <a:latin typeface="Calibri"/>
                        <a:ea typeface="Calibri"/>
                        <a:cs typeface="Calibri"/>
                        <a:sym typeface="Calibri"/>
                      </a:endParaRPr>
                    </a:p>
                    <a:p>
                      <a:pPr indent="0" lvl="0" marL="89999" marR="35399" rtl="0" algn="just">
                        <a:lnSpc>
                          <a:spcPct val="115000"/>
                        </a:lnSpc>
                        <a:spcBef>
                          <a:spcPts val="0"/>
                        </a:spcBef>
                        <a:spcAft>
                          <a:spcPts val="0"/>
                        </a:spcAft>
                        <a:buClr>
                          <a:srgbClr val="000000"/>
                        </a:buClr>
                        <a:buSzPts val="1100"/>
                        <a:buFont typeface="Arial"/>
                        <a:buNone/>
                      </a:pPr>
                      <a:r>
                        <a:rPr lang="en-US" sz="1200" u="none" cap="none" strike="noStrike">
                          <a:solidFill>
                            <a:schemeClr val="dk1"/>
                          </a:solidFill>
                          <a:latin typeface="Calibri"/>
                          <a:ea typeface="Calibri"/>
                          <a:cs typeface="Calibri"/>
                          <a:sym typeface="Calibri"/>
                        </a:rPr>
                        <a:t>Stated.</a:t>
                      </a:r>
                      <a:endParaRPr sz="1200" u="none" cap="none" strike="noStrike">
                        <a:solidFill>
                          <a:schemeClr val="dk1"/>
                        </a:solidFill>
                        <a:latin typeface="Calibri"/>
                        <a:ea typeface="Calibri"/>
                        <a:cs typeface="Calibri"/>
                        <a:sym typeface="Calibri"/>
                      </a:endParaRPr>
                    </a:p>
                    <a:p>
                      <a:pPr indent="0" lvl="0" marL="89999" marR="35399" rtl="0" algn="just">
                        <a:lnSpc>
                          <a:spcPct val="115000"/>
                        </a:lnSpc>
                        <a:spcBef>
                          <a:spcPts val="0"/>
                        </a:spcBef>
                        <a:spcAft>
                          <a:spcPts val="0"/>
                        </a:spcAft>
                        <a:buClr>
                          <a:srgbClr val="000000"/>
                        </a:buClr>
                        <a:buSzPts val="1100"/>
                        <a:buFont typeface="Arial"/>
                        <a:buNone/>
                      </a:pPr>
                      <a:r>
                        <a:t/>
                      </a:r>
                      <a:endParaRPr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latin typeface="Calibri"/>
                        <a:ea typeface="Calibri"/>
                        <a:cs typeface="Calibri"/>
                        <a:sym typeface="Calibri"/>
                      </a:endParaRPr>
                    </a:p>
                  </a:txBody>
                  <a:tcPr marT="45725" marB="45725" marR="91450" marL="91450"/>
                </a:tc>
                <a:tc>
                  <a:txBody>
                    <a:bodyPr/>
                    <a:lstStyle/>
                    <a:p>
                      <a:pPr indent="0" lvl="0" marL="0" marR="0" rtl="0" algn="just">
                        <a:lnSpc>
                          <a:spcPct val="115000"/>
                        </a:lnSpc>
                        <a:spcBef>
                          <a:spcPts val="0"/>
                        </a:spcBef>
                        <a:spcAft>
                          <a:spcPts val="0"/>
                        </a:spcAft>
                        <a:buClr>
                          <a:srgbClr val="000000"/>
                        </a:buClr>
                        <a:buSzPts val="1100"/>
                        <a:buFont typeface="Arial"/>
                        <a:buNone/>
                      </a:pPr>
                      <a:r>
                        <a:t/>
                      </a:r>
                      <a:endParaRPr sz="1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100"/>
                        <a:buFont typeface="Arial"/>
                        <a:buNone/>
                      </a:pPr>
                      <a:r>
                        <a:rPr lang="en-US" sz="1200" u="none" cap="none" strike="noStrike">
                          <a:solidFill>
                            <a:schemeClr val="dk1"/>
                          </a:solidFill>
                          <a:latin typeface="Calibri"/>
                          <a:ea typeface="Calibri"/>
                          <a:cs typeface="Calibri"/>
                          <a:sym typeface="Calibri"/>
                        </a:rPr>
                        <a:t>Creates a basic chatting app using the following : </a:t>
                      </a:r>
                      <a:endParaRPr sz="1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100"/>
                        <a:buFont typeface="Arial"/>
                        <a:buNone/>
                      </a:pPr>
                      <a:r>
                        <a:rPr lang="en-US" sz="1200" u="none" cap="none" strike="noStrike">
                          <a:solidFill>
                            <a:schemeClr val="dk1"/>
                          </a:solidFill>
                          <a:latin typeface="Calibri"/>
                          <a:ea typeface="Calibri"/>
                          <a:cs typeface="Calibri"/>
                          <a:sym typeface="Calibri"/>
                        </a:rPr>
                        <a:t>1.MongoDB</a:t>
                      </a:r>
                      <a:endParaRPr sz="1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100"/>
                        <a:buFont typeface="Arial"/>
                        <a:buNone/>
                      </a:pPr>
                      <a:r>
                        <a:rPr lang="en-US" sz="1200" u="none" cap="none" strike="noStrike">
                          <a:solidFill>
                            <a:schemeClr val="dk1"/>
                          </a:solidFill>
                          <a:latin typeface="Calibri"/>
                          <a:ea typeface="Calibri"/>
                          <a:cs typeface="Calibri"/>
                          <a:sym typeface="Calibri"/>
                        </a:rPr>
                        <a:t>2.NodeJS</a:t>
                      </a:r>
                      <a:endParaRPr sz="1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100"/>
                        <a:buFont typeface="Arial"/>
                        <a:buNone/>
                      </a:pPr>
                      <a:r>
                        <a:rPr lang="en-US" sz="1200" u="none" cap="none" strike="noStrike">
                          <a:solidFill>
                            <a:schemeClr val="dk1"/>
                          </a:solidFill>
                          <a:latin typeface="Calibri"/>
                          <a:ea typeface="Calibri"/>
                          <a:cs typeface="Calibri"/>
                          <a:sym typeface="Calibri"/>
                        </a:rPr>
                        <a:t> 3.AngularJS </a:t>
                      </a:r>
                      <a:endParaRPr sz="1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100"/>
                        <a:buFont typeface="Arial"/>
                        <a:buNone/>
                      </a:pPr>
                      <a:r>
                        <a:rPr lang="en-US" sz="1200" u="none" cap="none" strike="noStrike">
                          <a:solidFill>
                            <a:schemeClr val="dk1"/>
                          </a:solidFill>
                          <a:latin typeface="Calibri"/>
                          <a:ea typeface="Calibri"/>
                          <a:cs typeface="Calibri"/>
                          <a:sym typeface="Calibri"/>
                        </a:rPr>
                        <a:t>4.EventEmitter</a:t>
                      </a:r>
                      <a:endParaRPr sz="1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100"/>
                        <a:buFont typeface="Arial"/>
                        <a:buNone/>
                      </a:pPr>
                      <a:r>
                        <a:t/>
                      </a:r>
                      <a:endParaRPr sz="1200" u="none" cap="none" strike="noStrike">
                        <a:solidFill>
                          <a:schemeClr val="dk1"/>
                        </a:solidFill>
                        <a:latin typeface="Calibri"/>
                        <a:ea typeface="Calibri"/>
                        <a:cs typeface="Calibri"/>
                        <a:sym typeface="Calibri"/>
                      </a:endParaRPr>
                    </a:p>
                  </a:txBody>
                  <a:tcPr marT="45725" marB="45725" marR="91450" marL="91450"/>
                </a:tc>
                <a:tc>
                  <a:txBody>
                    <a:bodyPr/>
                    <a:lstStyle/>
                    <a:p>
                      <a:pPr indent="-304800" lvl="0" marL="4572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Data binding, the code disappears, helping the developer concentrate on the actual application.</a:t>
                      </a:r>
                      <a:endParaRPr sz="1200" u="none" cap="none" strike="noStrike">
                        <a:solidFill>
                          <a:schemeClr val="dk1"/>
                        </a:solidFill>
                        <a:latin typeface="Calibri"/>
                        <a:ea typeface="Calibri"/>
                        <a:cs typeface="Calibri"/>
                        <a:sym typeface="Calibri"/>
                      </a:endParaRPr>
                    </a:p>
                    <a:p>
                      <a:pPr indent="-304800" lvl="0" marL="4572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The driver automatically maps JavaScript objects to BSON documents, meaning that developers can easily work with their data.</a:t>
                      </a:r>
                      <a:endParaRPr sz="1200" u="none" cap="none" strike="noStrike">
                        <a:solidFill>
                          <a:schemeClr val="dk1"/>
                        </a:solidFill>
                        <a:latin typeface="Calibri"/>
                        <a:ea typeface="Calibri"/>
                        <a:cs typeface="Calibri"/>
                        <a:sym typeface="Calibri"/>
                      </a:endParaRPr>
                    </a:p>
                    <a:p>
                      <a:pPr indent="-304800" lvl="0" marL="4572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Supports DOM manipulation. As AngularJS supports MVC architecture, it eliminates the need to manipulate the DOM directly from code inside the controller.</a:t>
                      </a:r>
                      <a:endParaRPr sz="1200" u="none" cap="none" strike="noStrike">
                        <a:solidFill>
                          <a:schemeClr val="dk1"/>
                        </a:solidFill>
                        <a:latin typeface="Calibri"/>
                        <a:ea typeface="Calibri"/>
                        <a:cs typeface="Calibri"/>
                        <a:sym typeface="Calibri"/>
                      </a:endParaRPr>
                    </a:p>
                  </a:txBody>
                  <a:tcPr marT="45725" marB="45725" marR="91450" marL="91450"/>
                </a:tc>
                <a:tc>
                  <a:txBody>
                    <a:bodyPr/>
                    <a:lstStyle/>
                    <a:p>
                      <a:pPr indent="-304800" lvl="0" marL="3600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Not very in-depth: while including the basics of node js, it sacrifices the installation and details of some main elements.</a:t>
                      </a:r>
                      <a:endParaRPr sz="1200" u="none" cap="none" strike="noStrike">
                        <a:solidFill>
                          <a:schemeClr val="dk1"/>
                        </a:solidFill>
                        <a:latin typeface="Calibri"/>
                        <a:ea typeface="Calibri"/>
                        <a:cs typeface="Calibri"/>
                        <a:sym typeface="Calibri"/>
                      </a:endParaRPr>
                    </a:p>
                    <a:p>
                      <a:pPr indent="-304800" lvl="0" marL="3600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Less Secure: Anyone can breach ones network by just entering the localhost details, hence is prone to network breach.</a:t>
                      </a:r>
                      <a:endParaRPr sz="1200" u="none" cap="none" strike="noStrike">
                        <a:solidFill>
                          <a:schemeClr val="dk1"/>
                        </a:solidFill>
                        <a:latin typeface="Calibri"/>
                        <a:ea typeface="Calibri"/>
                        <a:cs typeface="Calibri"/>
                        <a:sym typeface="Calibri"/>
                      </a:endParaRPr>
                    </a:p>
                  </a:txBody>
                  <a:tcPr marT="45725" marB="45725" marR="91450" marL="91450"/>
                </a:tc>
              </a:tr>
            </a:tbl>
          </a:graphicData>
        </a:graphic>
      </p:graphicFrame>
      <p:sp>
        <p:nvSpPr>
          <p:cNvPr id="129" name="Google Shape;129;g2b3c90f7972_0_6"/>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130" name="Google Shape;130;g2b3c90f7972_0_6"/>
          <p:cNvSpPr txBox="1"/>
          <p:nvPr>
            <p:ph idx="11" type="ftr"/>
          </p:nvPr>
        </p:nvSpPr>
        <p:spPr>
          <a:xfrm>
            <a:off x="3124200" y="4767275"/>
            <a:ext cx="34290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b3c90f7972_0_1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6" name="Google Shape;136;g2b3c90f7972_0_15"/>
          <p:cNvSpPr/>
          <p:nvPr/>
        </p:nvSpPr>
        <p:spPr>
          <a:xfrm>
            <a:off x="3415004" y="3219941"/>
            <a:ext cx="45720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37" name="Google Shape;137;g2b3c90f7972_0_15"/>
          <p:cNvSpPr txBox="1"/>
          <p:nvPr>
            <p:ph type="title"/>
          </p:nvPr>
        </p:nvSpPr>
        <p:spPr>
          <a:xfrm>
            <a:off x="1513357" y="17955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Times New Roman"/>
                <a:ea typeface="Times New Roman"/>
                <a:cs typeface="Times New Roman"/>
                <a:sym typeface="Times New Roman"/>
              </a:rPr>
              <a:t>Literature </a:t>
            </a:r>
            <a:endParaRPr sz="3600">
              <a:latin typeface="Times New Roman"/>
              <a:ea typeface="Times New Roman"/>
              <a:cs typeface="Times New Roman"/>
              <a:sym typeface="Times New Roman"/>
            </a:endParaRPr>
          </a:p>
        </p:txBody>
      </p:sp>
      <p:graphicFrame>
        <p:nvGraphicFramePr>
          <p:cNvPr id="138" name="Google Shape;138;g2b3c90f7972_0_15"/>
          <p:cNvGraphicFramePr/>
          <p:nvPr/>
        </p:nvGraphicFramePr>
        <p:xfrm>
          <a:off x="641659" y="1060383"/>
          <a:ext cx="3000000" cy="3000000"/>
        </p:xfrm>
        <a:graphic>
          <a:graphicData uri="http://schemas.openxmlformats.org/drawingml/2006/table">
            <a:tbl>
              <a:tblPr bandRow="1" firstRow="1">
                <a:noFill/>
                <a:tableStyleId>{06E4B8F4-B7AB-424E-91F8-20791A51AF4D}</a:tableStyleId>
              </a:tblPr>
              <a:tblGrid>
                <a:gridCol w="1519500"/>
                <a:gridCol w="1657750"/>
                <a:gridCol w="2049950"/>
                <a:gridCol w="2708850"/>
              </a:tblGrid>
              <a:tr h="344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Author(s)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Methods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Advantages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Disadvantages</a:t>
                      </a:r>
                      <a:endParaRPr sz="1400" u="none" cap="none" strike="noStrike"/>
                    </a:p>
                  </a:txBody>
                  <a:tcPr marT="45725" marB="45725" marR="91450" marL="91450"/>
                </a:tc>
              </a:tr>
              <a:tr h="3080750">
                <a:tc>
                  <a:txBody>
                    <a:bodyPr/>
                    <a:lstStyle/>
                    <a:p>
                      <a:pPr indent="0" lvl="0" marL="0" marR="35399" rtl="0" algn="just">
                        <a:lnSpc>
                          <a:spcPct val="115000"/>
                        </a:lnSpc>
                        <a:spcBef>
                          <a:spcPts val="0"/>
                        </a:spcBef>
                        <a:spcAft>
                          <a:spcPts val="0"/>
                        </a:spcAft>
                        <a:buClr>
                          <a:srgbClr val="000000"/>
                        </a:buClr>
                        <a:buSzPts val="1100"/>
                        <a:buFont typeface="Arial"/>
                        <a:buNone/>
                      </a:pPr>
                      <a:r>
                        <a:rPr lang="en-US" sz="1200" u="none" cap="none" strike="noStrike">
                          <a:solidFill>
                            <a:schemeClr val="dk1"/>
                          </a:solidFill>
                          <a:latin typeface="Calibri"/>
                          <a:ea typeface="Calibri"/>
                          <a:cs typeface="Calibri"/>
                          <a:sym typeface="Calibri"/>
                        </a:rPr>
                        <a:t>[2] Sidik, B. (2011). JavaScipt. Bandung: Informatika.</a:t>
                      </a:r>
                      <a:endParaRPr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just">
                        <a:lnSpc>
                          <a:spcPct val="115000"/>
                        </a:lnSpc>
                        <a:spcBef>
                          <a:spcPts val="0"/>
                        </a:spcBef>
                        <a:spcAft>
                          <a:spcPts val="0"/>
                        </a:spcAft>
                        <a:buClr>
                          <a:srgbClr val="000000"/>
                        </a:buClr>
                        <a:buSzPts val="1100"/>
                        <a:buFont typeface="Arial"/>
                        <a:buNone/>
                      </a:pPr>
                      <a:r>
                        <a:rPr lang="en-US" sz="1200" u="none" cap="none" strike="noStrike">
                          <a:solidFill>
                            <a:schemeClr val="dk1"/>
                          </a:solidFill>
                          <a:latin typeface="Calibri"/>
                          <a:ea typeface="Calibri"/>
                          <a:cs typeface="Calibri"/>
                          <a:sym typeface="Calibri"/>
                        </a:rPr>
                        <a:t>JavaScript library for building user interfaces React can be used as a base in creating a chat interface</a:t>
                      </a:r>
                      <a:endParaRPr sz="1200" u="none" cap="none" strike="noStrike">
                        <a:solidFill>
                          <a:schemeClr val="dk1"/>
                        </a:solidFill>
                        <a:latin typeface="Calibri"/>
                        <a:ea typeface="Calibri"/>
                        <a:cs typeface="Calibri"/>
                        <a:sym typeface="Calibri"/>
                      </a:endParaRPr>
                    </a:p>
                  </a:txBody>
                  <a:tcPr marT="45725" marB="45725" marR="91450" marL="91450"/>
                </a:tc>
                <a:tc>
                  <a:txBody>
                    <a:bodyPr/>
                    <a:lstStyle/>
                    <a:p>
                      <a:pPr indent="-304800" lvl="0" marL="4572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Quick and live updation because of react js and focuses on Native app development</a:t>
                      </a:r>
                      <a:endParaRPr sz="1200" u="none" cap="none" strike="noStrike">
                        <a:solidFill>
                          <a:schemeClr val="dk1"/>
                        </a:solidFill>
                        <a:latin typeface="Calibri"/>
                        <a:ea typeface="Calibri"/>
                        <a:cs typeface="Calibri"/>
                        <a:sym typeface="Calibri"/>
                      </a:endParaRPr>
                    </a:p>
                    <a:p>
                      <a:pPr indent="-304800" lvl="0" marL="4572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Focus on the language: It is designed in a way that helps one chat in different languages.</a:t>
                      </a:r>
                      <a:endParaRPr sz="1200" u="none" cap="none" strike="noStrike">
                        <a:solidFill>
                          <a:schemeClr val="dk1"/>
                        </a:solidFill>
                        <a:latin typeface="Calibri"/>
                        <a:ea typeface="Calibri"/>
                        <a:cs typeface="Calibri"/>
                        <a:sym typeface="Calibri"/>
                      </a:endParaRPr>
                    </a:p>
                    <a:p>
                      <a:pPr indent="-304800" lvl="0" marL="4572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Code runs seamlessly on various operating systems</a:t>
                      </a:r>
                      <a:endParaRPr sz="1200" u="none" cap="none" strike="noStrike">
                        <a:solidFill>
                          <a:schemeClr val="dk1"/>
                        </a:solidFill>
                        <a:latin typeface="Calibri"/>
                        <a:ea typeface="Calibri"/>
                        <a:cs typeface="Calibri"/>
                        <a:sym typeface="Calibri"/>
                      </a:endParaRPr>
                    </a:p>
                  </a:txBody>
                  <a:tcPr marT="45725" marB="45725" marR="91450" marL="91450"/>
                </a:tc>
                <a:tc>
                  <a:txBody>
                    <a:bodyPr/>
                    <a:lstStyle/>
                    <a:p>
                      <a:pPr indent="-304800" lvl="0" marL="4572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Node.js relies heavily on callbacks. It is a function that runs after a task in the queue is finished, allowing other code to run in the meantime. However, with a number of tasks in the queue — each with its own callback — it can lead to callback overloading.</a:t>
                      </a:r>
                      <a:endParaRPr sz="1200" u="none" cap="none" strike="noStrike">
                        <a:solidFill>
                          <a:schemeClr val="dk1"/>
                        </a:solidFill>
                        <a:latin typeface="Calibri"/>
                        <a:ea typeface="Calibri"/>
                        <a:cs typeface="Calibri"/>
                        <a:sym typeface="Calibri"/>
                      </a:endParaRPr>
                    </a:p>
                    <a:p>
                      <a:pPr indent="-304800" lvl="0" marL="4572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Single-threaded nature</a:t>
                      </a:r>
                      <a:endParaRPr sz="1200" u="none" cap="none" strike="noStrike">
                        <a:solidFill>
                          <a:schemeClr val="dk1"/>
                        </a:solidFill>
                        <a:latin typeface="Calibri"/>
                        <a:ea typeface="Calibri"/>
                        <a:cs typeface="Calibri"/>
                        <a:sym typeface="Calibri"/>
                      </a:endParaRPr>
                    </a:p>
                    <a:p>
                      <a:pPr indent="-304800" lvl="0" marL="4572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Does not encourage creating an application for a specific entity rather focuses on generalized features.</a:t>
                      </a:r>
                      <a:endParaRPr sz="1200" u="none" cap="none" strike="noStrike">
                        <a:solidFill>
                          <a:schemeClr val="dk1"/>
                        </a:solidFill>
                        <a:latin typeface="Calibri"/>
                        <a:ea typeface="Calibri"/>
                        <a:cs typeface="Calibri"/>
                        <a:sym typeface="Calibri"/>
                      </a:endParaRPr>
                    </a:p>
                  </a:txBody>
                  <a:tcPr marT="45725" marB="45725" marR="91450" marL="91450"/>
                </a:tc>
              </a:tr>
            </a:tbl>
          </a:graphicData>
        </a:graphic>
      </p:graphicFrame>
      <p:sp>
        <p:nvSpPr>
          <p:cNvPr id="139" name="Google Shape;139;g2b3c90f7972_0_1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140" name="Google Shape;140;g2b3c90f7972_0_15"/>
          <p:cNvSpPr txBox="1"/>
          <p:nvPr>
            <p:ph idx="11" type="ftr"/>
          </p:nvPr>
        </p:nvSpPr>
        <p:spPr>
          <a:xfrm>
            <a:off x="3124200" y="4767275"/>
            <a:ext cx="34290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b3c90f7972_0_2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6" name="Google Shape;146;g2b3c90f7972_0_24"/>
          <p:cNvSpPr/>
          <p:nvPr/>
        </p:nvSpPr>
        <p:spPr>
          <a:xfrm>
            <a:off x="3415004" y="3219941"/>
            <a:ext cx="45720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47" name="Google Shape;147;g2b3c90f7972_0_24"/>
          <p:cNvSpPr txBox="1"/>
          <p:nvPr>
            <p:ph type="title"/>
          </p:nvPr>
        </p:nvSpPr>
        <p:spPr>
          <a:xfrm>
            <a:off x="1513357" y="17955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Times New Roman"/>
                <a:ea typeface="Times New Roman"/>
                <a:cs typeface="Times New Roman"/>
                <a:sym typeface="Times New Roman"/>
              </a:rPr>
              <a:t>Literature </a:t>
            </a:r>
            <a:endParaRPr sz="3600">
              <a:latin typeface="Times New Roman"/>
              <a:ea typeface="Times New Roman"/>
              <a:cs typeface="Times New Roman"/>
              <a:sym typeface="Times New Roman"/>
            </a:endParaRPr>
          </a:p>
        </p:txBody>
      </p:sp>
      <p:graphicFrame>
        <p:nvGraphicFramePr>
          <p:cNvPr id="148" name="Google Shape;148;g2b3c90f7972_0_24"/>
          <p:cNvGraphicFramePr/>
          <p:nvPr/>
        </p:nvGraphicFramePr>
        <p:xfrm>
          <a:off x="641659" y="1060383"/>
          <a:ext cx="3000000" cy="3000000"/>
        </p:xfrm>
        <a:graphic>
          <a:graphicData uri="http://schemas.openxmlformats.org/drawingml/2006/table">
            <a:tbl>
              <a:tblPr bandRow="1" firstRow="1">
                <a:noFill/>
                <a:tableStyleId>{06E4B8F4-B7AB-424E-91F8-20791A51AF4D}</a:tableStyleId>
              </a:tblPr>
              <a:tblGrid>
                <a:gridCol w="1519500"/>
                <a:gridCol w="1657750"/>
                <a:gridCol w="2049950"/>
                <a:gridCol w="2708850"/>
              </a:tblGrid>
              <a:tr h="344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Author(s)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Methods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Advantages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Disadvantages</a:t>
                      </a:r>
                      <a:endParaRPr sz="1400" u="none" cap="none" strike="noStrike"/>
                    </a:p>
                  </a:txBody>
                  <a:tcPr marT="45725" marB="45725" marR="91450" marL="91450"/>
                </a:tc>
              </a:tr>
              <a:tr h="3080750">
                <a:tc>
                  <a:txBody>
                    <a:bodyPr/>
                    <a:lstStyle/>
                    <a:p>
                      <a:pPr indent="0" lvl="0" marL="89999" marR="35399" rtl="0" algn="just">
                        <a:lnSpc>
                          <a:spcPct val="115000"/>
                        </a:lnSpc>
                        <a:spcBef>
                          <a:spcPts val="0"/>
                        </a:spcBef>
                        <a:spcAft>
                          <a:spcPts val="0"/>
                        </a:spcAft>
                        <a:buClr>
                          <a:srgbClr val="000000"/>
                        </a:buClr>
                        <a:buSzPts val="1100"/>
                        <a:buFont typeface="Arial"/>
                        <a:buNone/>
                      </a:pPr>
                      <a:r>
                        <a:rPr lang="en-US" sz="1200">
                          <a:solidFill>
                            <a:schemeClr val="dk1"/>
                          </a:solidFill>
                          <a:latin typeface="Calibri"/>
                          <a:ea typeface="Calibri"/>
                          <a:cs typeface="Calibri"/>
                          <a:sym typeface="Calibri"/>
                        </a:rPr>
                        <a:t>[6]</a:t>
                      </a:r>
                      <a:r>
                        <a:rPr lang="en-US" sz="1200" u="none" cap="none" strike="noStrike">
                          <a:solidFill>
                            <a:schemeClr val="dk1"/>
                          </a:solidFill>
                          <a:latin typeface="Calibri"/>
                          <a:ea typeface="Calibri"/>
                          <a:cs typeface="Calibri"/>
                          <a:sym typeface="Calibri"/>
                        </a:rPr>
                        <a:t>Teixeira, Pedro. 2012. Hands-on Node.js. Wrox.</a:t>
                      </a:r>
                      <a:endParaRPr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just">
                        <a:lnSpc>
                          <a:spcPct val="115000"/>
                        </a:lnSpc>
                        <a:spcBef>
                          <a:spcPts val="0"/>
                        </a:spcBef>
                        <a:spcAft>
                          <a:spcPts val="0"/>
                        </a:spcAft>
                        <a:buClr>
                          <a:srgbClr val="000000"/>
                        </a:buClr>
                        <a:buSzPts val="1100"/>
                        <a:buFont typeface="Arial"/>
                        <a:buNone/>
                      </a:pPr>
                      <a:r>
                        <a:rPr lang="en-US" sz="1200" u="none" cap="none" strike="noStrike">
                          <a:solidFill>
                            <a:schemeClr val="dk1"/>
                          </a:solidFill>
                          <a:latin typeface="Calibri"/>
                          <a:ea typeface="Calibri"/>
                          <a:cs typeface="Calibri"/>
                          <a:sym typeface="Calibri"/>
                        </a:rPr>
                        <a:t>Used Bash scripts and Jade template engine and Express Js.</a:t>
                      </a:r>
                      <a:endParaRPr sz="1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100"/>
                        <a:buFont typeface="Arial"/>
                        <a:buNone/>
                      </a:pPr>
                      <a:r>
                        <a:t/>
                      </a:r>
                      <a:endParaRPr sz="1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100"/>
                        <a:buFont typeface="Arial"/>
                        <a:buNone/>
                      </a:pPr>
                      <a:r>
                        <a:rPr lang="en-US" sz="1200" u="none" cap="none" strike="noStrike">
                          <a:solidFill>
                            <a:schemeClr val="dk1"/>
                          </a:solidFill>
                          <a:latin typeface="Calibri"/>
                          <a:ea typeface="Calibri"/>
                          <a:cs typeface="Calibri"/>
                          <a:sym typeface="Calibri"/>
                        </a:rPr>
                        <a:t>Bash script allows you to perform a series of actions, such as navigating to a specific directory, creating a folder, and launching a process using the command line. </a:t>
                      </a:r>
                      <a:endParaRPr sz="1200" u="none" cap="none" strike="noStrike">
                        <a:solidFill>
                          <a:schemeClr val="dk1"/>
                        </a:solidFill>
                        <a:latin typeface="Calibri"/>
                        <a:ea typeface="Calibri"/>
                        <a:cs typeface="Calibri"/>
                        <a:sym typeface="Calibri"/>
                      </a:endParaRPr>
                    </a:p>
                  </a:txBody>
                  <a:tcPr marT="45725" marB="45725" marR="91450" marL="91450"/>
                </a:tc>
                <a:tc>
                  <a:txBody>
                    <a:bodyPr/>
                    <a:lstStyle/>
                    <a:p>
                      <a:pPr indent="-304800" lvl="0" marL="4572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Provides module-by-module code with clear explanation</a:t>
                      </a:r>
                      <a:endParaRPr sz="1200" u="none" cap="none" strike="noStrike">
                        <a:solidFill>
                          <a:schemeClr val="dk1"/>
                        </a:solidFill>
                        <a:latin typeface="Calibri"/>
                        <a:ea typeface="Calibri"/>
                        <a:cs typeface="Calibri"/>
                        <a:sym typeface="Calibri"/>
                      </a:endParaRPr>
                    </a:p>
                    <a:p>
                      <a:pPr indent="-304800" lvl="0" marL="4572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Analysis the different proposals to server side solutions</a:t>
                      </a:r>
                      <a:endParaRPr sz="1200" u="none" cap="none" strike="noStrike">
                        <a:solidFill>
                          <a:schemeClr val="dk1"/>
                        </a:solidFill>
                        <a:latin typeface="Calibri"/>
                        <a:ea typeface="Calibri"/>
                        <a:cs typeface="Calibri"/>
                        <a:sym typeface="Calibri"/>
                      </a:endParaRPr>
                    </a:p>
                  </a:txBody>
                  <a:tcPr marT="45725" marB="45725" marR="91450" marL="91450"/>
                </a:tc>
                <a:tc>
                  <a:txBody>
                    <a:bodyPr/>
                    <a:lstStyle/>
                    <a:p>
                      <a:pPr indent="-304800" lvl="0" marL="4572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It does not cover complete details of Node API like fetching service schemes or creating middleware to keep the node active and solid.</a:t>
                      </a:r>
                      <a:endParaRPr sz="1200" u="none" cap="none" strike="noStrike">
                        <a:solidFill>
                          <a:schemeClr val="dk1"/>
                        </a:solidFill>
                        <a:latin typeface="Calibri"/>
                        <a:ea typeface="Calibri"/>
                        <a:cs typeface="Calibri"/>
                        <a:sym typeface="Calibri"/>
                      </a:endParaRPr>
                    </a:p>
                    <a:p>
                      <a:pPr indent="-304800" lvl="0" marL="457200" marR="0" rtl="0" algn="just">
                        <a:lnSpc>
                          <a:spcPct val="115000"/>
                        </a:lnSpc>
                        <a:spcBef>
                          <a:spcPts val="0"/>
                        </a:spcBef>
                        <a:spcAft>
                          <a:spcPts val="0"/>
                        </a:spcAft>
                        <a:buClr>
                          <a:schemeClr val="dk1"/>
                        </a:buClr>
                        <a:buSzPts val="1200"/>
                        <a:buFont typeface="Calibri"/>
                        <a:buAutoNum type="arabicPeriod"/>
                      </a:pPr>
                      <a:r>
                        <a:rPr lang="en-US" sz="1200" u="none" cap="none" strike="noStrike">
                          <a:solidFill>
                            <a:schemeClr val="dk1"/>
                          </a:solidFill>
                          <a:latin typeface="Calibri"/>
                          <a:ea typeface="Calibri"/>
                          <a:cs typeface="Calibri"/>
                          <a:sym typeface="Calibri"/>
                        </a:rPr>
                        <a:t>It does not use any node frameworks like network traffic collection tools.</a:t>
                      </a:r>
                      <a:endParaRPr sz="1200" u="none" cap="none" strike="noStrike">
                        <a:solidFill>
                          <a:schemeClr val="dk1"/>
                        </a:solidFill>
                        <a:latin typeface="Calibri"/>
                        <a:ea typeface="Calibri"/>
                        <a:cs typeface="Calibri"/>
                        <a:sym typeface="Calibri"/>
                      </a:endParaRPr>
                    </a:p>
                  </a:txBody>
                  <a:tcPr marT="45725" marB="45725" marR="91450" marL="91450"/>
                </a:tc>
              </a:tr>
            </a:tbl>
          </a:graphicData>
        </a:graphic>
      </p:graphicFrame>
      <p:sp>
        <p:nvSpPr>
          <p:cNvPr id="149" name="Google Shape;149;g2b3c90f7972_0_2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1/30/2024</a:t>
            </a:r>
            <a:endParaRPr/>
          </a:p>
        </p:txBody>
      </p:sp>
      <p:sp>
        <p:nvSpPr>
          <p:cNvPr id="150" name="Google Shape;150;g2b3c90f7972_0_24"/>
          <p:cNvSpPr txBox="1"/>
          <p:nvPr>
            <p:ph idx="11" type="ftr"/>
          </p:nvPr>
        </p:nvSpPr>
        <p:spPr>
          <a:xfrm>
            <a:off x="3124200" y="4767275"/>
            <a:ext cx="34290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Raj</dc:creator>
</cp:coreProperties>
</file>