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69" r:id="rId2"/>
    <p:sldId id="257" r:id="rId3"/>
    <p:sldId id="270" r:id="rId4"/>
    <p:sldId id="271" r:id="rId5"/>
    <p:sldId id="272" r:id="rId6"/>
    <p:sldId id="273" r:id="rId7"/>
    <p:sldId id="274" r:id="rId8"/>
    <p:sldId id="265" r:id="rId9"/>
    <p:sldId id="259" r:id="rId10"/>
    <p:sldId id="275" r:id="rId11"/>
    <p:sldId id="266" r:id="rId12"/>
    <p:sldId id="267" r:id="rId13"/>
    <p:sldId id="261" r:id="rId14"/>
    <p:sldId id="263" r:id="rId15"/>
    <p:sldId id="276"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980" y="76"/>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2649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189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2b15f14767_0_2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3" name="Google Shape;73;g22b15f14767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b3c90f7972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3" name="Google Shape;83;g2b3c90f797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b3c90f7972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g2b3c90f797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2b15f14767_2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g22b15f14767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b15f14767_2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g22b15f14767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5d54419d7_4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g255d54419d7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64" name="Google Shape;64;p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65" name="Google Shape;65;p2"/>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66" name="Google Shape;66;p2"/>
          <p:cNvSpPr txBox="1">
            <a:spLocks noGrp="1"/>
          </p:cNvSpPr>
          <p:nvPr>
            <p:ph type="title"/>
          </p:nvPr>
        </p:nvSpPr>
        <p:spPr>
          <a:xfrm>
            <a:off x="542250" y="1042750"/>
            <a:ext cx="8059500" cy="857400"/>
          </a:xfrm>
          <a:prstGeom prst="rect">
            <a:avLst/>
          </a:prstGeom>
          <a:noFill/>
          <a:ln>
            <a:noFill/>
          </a:ln>
        </p:spPr>
        <p:txBody>
          <a:bodyPr spcFirstLastPara="1" wrap="square" lIns="94100" tIns="47025" rIns="94100" bIns="47025" anchor="ctr" anchorCtr="0">
            <a:noAutofit/>
          </a:bodyPr>
          <a:lstStyle/>
          <a:p>
            <a:pPr marL="0" lvl="0" indent="0" algn="ctr" rtl="0">
              <a:lnSpc>
                <a:spcPct val="200000"/>
              </a:lnSpc>
              <a:spcBef>
                <a:spcPts val="0"/>
              </a:spcBef>
              <a:spcAft>
                <a:spcPts val="0"/>
              </a:spcAft>
              <a:buSzPts val="20700"/>
              <a:buNone/>
            </a:pPr>
            <a:r>
              <a:rPr lang="en-US" sz="2000" dirty="0">
                <a:latin typeface="Bookman Old Style"/>
                <a:ea typeface="Bookman Old Style"/>
                <a:cs typeface="Bookman Old Style"/>
                <a:sym typeface="Bookman Old Style"/>
              </a:rPr>
              <a:t>A Seminar on</a:t>
            </a:r>
            <a:br>
              <a:rPr lang="en-US" sz="4000" dirty="0">
                <a:latin typeface="Bookman Old Style"/>
                <a:ea typeface="Bookman Old Style"/>
                <a:cs typeface="Bookman Old Style"/>
                <a:sym typeface="Bookman Old Style"/>
              </a:rPr>
            </a:br>
            <a:r>
              <a:rPr lang="en-US" sz="2600" dirty="0">
                <a:latin typeface="Times New Roman"/>
                <a:ea typeface="Times New Roman"/>
                <a:cs typeface="Times New Roman"/>
                <a:sym typeface="Times New Roman"/>
              </a:rPr>
              <a:t>DESIGNING A WEB BASED CHAT INTERFACE SERVER USING MERN STACK</a:t>
            </a:r>
            <a:endParaRPr sz="5000" dirty="0">
              <a:latin typeface="Bookman Old Style"/>
              <a:ea typeface="Bookman Old Style"/>
              <a:cs typeface="Bookman Old Style"/>
              <a:sym typeface="Bookman Old Style"/>
            </a:endParaRPr>
          </a:p>
        </p:txBody>
      </p:sp>
      <p:sp>
        <p:nvSpPr>
          <p:cNvPr id="67" name="Google Shape;67;p2"/>
          <p:cNvSpPr txBox="1"/>
          <p:nvPr/>
        </p:nvSpPr>
        <p:spPr>
          <a:xfrm>
            <a:off x="457199" y="2781250"/>
            <a:ext cx="4572000" cy="1600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US" sz="1400" b="1" i="0" u="none" strike="noStrike" cap="none" dirty="0">
                <a:solidFill>
                  <a:srgbClr val="000000"/>
                </a:solidFill>
                <a:latin typeface="Bookman Old Style"/>
                <a:ea typeface="Bookman Old Style"/>
                <a:cs typeface="Bookman Old Style"/>
                <a:sym typeface="Bookman Old Style"/>
              </a:rPr>
              <a:t>Team Details </a:t>
            </a:r>
            <a:endParaRPr sz="1400" b="1"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n-US" b="0" i="0" u="none" strike="noStrike" cap="none" dirty="0" err="1">
                <a:solidFill>
                  <a:srgbClr val="000000"/>
                </a:solidFill>
                <a:latin typeface="Bookman Old Style"/>
                <a:ea typeface="Bookman Old Style"/>
                <a:cs typeface="Times New Roman" panose="02020603050405020304" pitchFamily="18" charset="0"/>
                <a:sym typeface="Bookman Old Style"/>
              </a:rPr>
              <a:t>Kodidala</a:t>
            </a:r>
            <a:r>
              <a:rPr lang="en-US" b="0" i="0" u="none" strike="noStrike" cap="none" dirty="0">
                <a:solidFill>
                  <a:srgbClr val="000000"/>
                </a:solidFill>
                <a:latin typeface="Bookman Old Style"/>
                <a:ea typeface="Bookman Old Style"/>
                <a:cs typeface="Times New Roman" panose="02020603050405020304" pitchFamily="18" charset="0"/>
                <a:sym typeface="Bookman Old Style"/>
              </a:rPr>
              <a:t> Koushik Kumar (20EG105125)</a:t>
            </a:r>
            <a:endParaRPr b="0" i="0" u="none" strike="noStrike" cap="none" dirty="0">
              <a:solidFill>
                <a:srgbClr val="000000"/>
              </a:solidFill>
              <a:sym typeface="Arial"/>
            </a:endParaRPr>
          </a:p>
          <a:p>
            <a:pPr marL="0" marR="0" lvl="0" indent="0" algn="l" rtl="0">
              <a:lnSpc>
                <a:spcPct val="150000"/>
              </a:lnSpc>
              <a:spcBef>
                <a:spcPts val="0"/>
              </a:spcBef>
              <a:spcAft>
                <a:spcPts val="0"/>
              </a:spcAft>
              <a:buClr>
                <a:srgbClr val="000000"/>
              </a:buClr>
              <a:buSzPts val="1400"/>
              <a:buFont typeface="Arial"/>
              <a:buNone/>
            </a:pPr>
            <a:r>
              <a:rPr lang="en-US" b="0" i="0" u="none" strike="noStrike" cap="none" dirty="0">
                <a:solidFill>
                  <a:srgbClr val="000000"/>
                </a:solidFill>
                <a:latin typeface="Bookman Old Style"/>
                <a:ea typeface="Bookman Old Style"/>
                <a:cs typeface="Times New Roman" panose="02020603050405020304" pitchFamily="18" charset="0"/>
                <a:sym typeface="Bookman Old Style"/>
              </a:rPr>
              <a:t>Sai Spandana Echambadi </a:t>
            </a:r>
            <a:r>
              <a:rPr lang="en-US" b="0" i="0" u="none" strike="noStrike" cap="none" dirty="0">
                <a:solidFill>
                  <a:schemeClr val="dk1"/>
                </a:solidFill>
                <a:latin typeface="Bookman Old Style"/>
                <a:ea typeface="Bookman Old Style"/>
                <a:cs typeface="Times New Roman" panose="02020603050405020304" pitchFamily="18" charset="0"/>
                <a:sym typeface="Bookman Old Style"/>
              </a:rPr>
              <a:t>(20EG105142)</a:t>
            </a:r>
            <a:endParaRPr b="0" i="0" u="none" strike="noStrike" cap="none" dirty="0">
              <a:solidFill>
                <a:srgbClr val="000000"/>
              </a:solidFill>
              <a:sym typeface="Arial"/>
            </a:endParaRPr>
          </a:p>
          <a:p>
            <a:pPr marL="0" marR="0" lvl="0" indent="0" algn="l" rtl="0">
              <a:lnSpc>
                <a:spcPct val="150000"/>
              </a:lnSpc>
              <a:spcBef>
                <a:spcPts val="0"/>
              </a:spcBef>
              <a:spcAft>
                <a:spcPts val="0"/>
              </a:spcAft>
              <a:buClr>
                <a:srgbClr val="000000"/>
              </a:buClr>
              <a:buSzPts val="1400"/>
              <a:buFont typeface="Arial"/>
              <a:buNone/>
            </a:pPr>
            <a:r>
              <a:rPr lang="en-US" b="0" i="0" u="none" strike="noStrike" cap="none" dirty="0">
                <a:solidFill>
                  <a:srgbClr val="000000"/>
                </a:solidFill>
                <a:latin typeface="Bookman Old Style"/>
                <a:ea typeface="Bookman Old Style"/>
                <a:cs typeface="Times New Roman" panose="02020603050405020304" pitchFamily="18" charset="0"/>
                <a:sym typeface="Bookman Old Style"/>
              </a:rPr>
              <a:t>Shaik Mohammed Kaif </a:t>
            </a:r>
            <a:r>
              <a:rPr lang="en-US" b="0" i="0" u="none" strike="noStrike" cap="none" dirty="0">
                <a:solidFill>
                  <a:schemeClr val="dk1"/>
                </a:solidFill>
                <a:latin typeface="Bookman Old Style"/>
                <a:ea typeface="Bookman Old Style"/>
                <a:cs typeface="Times New Roman" panose="02020603050405020304" pitchFamily="18" charset="0"/>
                <a:sym typeface="Bookman Old Style"/>
              </a:rPr>
              <a:t>(20EG105145)</a:t>
            </a:r>
            <a:endParaRPr b="0" i="0" u="none" strike="noStrike" cap="none" dirty="0">
              <a:solidFill>
                <a:schemeClr val="dk1"/>
              </a:solidFill>
              <a:latin typeface="Bookman Old Style"/>
              <a:ea typeface="Bookman Old Style"/>
              <a:cs typeface="Times New Roman" panose="02020603050405020304" pitchFamily="18" charset="0"/>
              <a:sym typeface="Bookman Old Style"/>
            </a:endParaRPr>
          </a:p>
          <a:p>
            <a:pPr marL="0" marR="0" lvl="0" indent="0" algn="l" rtl="0">
              <a:lnSpc>
                <a:spcPct val="150000"/>
              </a:lnSpc>
              <a:spcBef>
                <a:spcPts val="0"/>
              </a:spcBef>
              <a:spcAft>
                <a:spcPts val="0"/>
              </a:spcAft>
              <a:buClr>
                <a:srgbClr val="000000"/>
              </a:buClr>
              <a:buSzPts val="1400"/>
              <a:buFont typeface="Arial"/>
              <a:buNone/>
            </a:pPr>
            <a:r>
              <a:rPr lang="en-US" b="0" i="0" u="none" strike="noStrike" cap="none" dirty="0">
                <a:solidFill>
                  <a:schemeClr val="dk1"/>
                </a:solidFill>
                <a:latin typeface="Bookman Old Style"/>
                <a:ea typeface="Bookman Old Style"/>
                <a:cs typeface="Times New Roman" panose="02020603050405020304" pitchFamily="18" charset="0"/>
                <a:sym typeface="Bookman Old Style"/>
              </a:rPr>
              <a:t>Marri </a:t>
            </a:r>
            <a:r>
              <a:rPr lang="en-US" b="0" i="0" u="none" strike="noStrike" cap="none" dirty="0" err="1">
                <a:solidFill>
                  <a:schemeClr val="dk1"/>
                </a:solidFill>
                <a:latin typeface="Bookman Old Style"/>
                <a:ea typeface="Bookman Old Style"/>
                <a:cs typeface="Times New Roman" panose="02020603050405020304" pitchFamily="18" charset="0"/>
                <a:sym typeface="Bookman Old Style"/>
              </a:rPr>
              <a:t>Nithin</a:t>
            </a:r>
            <a:r>
              <a:rPr lang="en-US" b="0" i="0" u="none" strike="noStrike" cap="none" dirty="0">
                <a:solidFill>
                  <a:schemeClr val="dk1"/>
                </a:solidFill>
                <a:latin typeface="Bookman Old Style"/>
                <a:ea typeface="Bookman Old Style"/>
                <a:cs typeface="Times New Roman" panose="02020603050405020304" pitchFamily="18" charset="0"/>
                <a:sym typeface="Bookman Old Style"/>
              </a:rPr>
              <a:t> Reddy (20EG105153)</a:t>
            </a:r>
            <a:endParaRPr b="0" i="0" u="none" strike="noStrike" cap="none" dirty="0">
              <a:solidFill>
                <a:schemeClr val="dk1"/>
              </a:solidFill>
              <a:latin typeface="Bookman Old Style"/>
              <a:ea typeface="Bookman Old Style"/>
              <a:cs typeface="Times New Roman" panose="02020603050405020304" pitchFamily="18" charset="0"/>
              <a:sym typeface="Bookman Old Style"/>
            </a:endParaRPr>
          </a:p>
        </p:txBody>
      </p:sp>
      <p:sp>
        <p:nvSpPr>
          <p:cNvPr id="68" name="Google Shape;68;p2"/>
          <p:cNvSpPr txBox="1"/>
          <p:nvPr/>
        </p:nvSpPr>
        <p:spPr>
          <a:xfrm>
            <a:off x="5470623" y="3050075"/>
            <a:ext cx="27165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US" sz="1400" b="1" i="0" u="none" strike="noStrike" cap="none">
                <a:solidFill>
                  <a:srgbClr val="000000"/>
                </a:solidFill>
                <a:latin typeface="Bookman Old Style"/>
                <a:ea typeface="Bookman Old Style"/>
                <a:cs typeface="Bookman Old Style"/>
                <a:sym typeface="Bookman Old Style"/>
              </a:rPr>
              <a:t>Project Supervisor </a:t>
            </a:r>
            <a:endParaRPr sz="1400" b="1" i="0" u="none" strike="noStrike" cap="none">
              <a:solidFill>
                <a:srgbClr val="000000"/>
              </a:solidFill>
              <a:latin typeface="Bookman Old Style"/>
              <a:ea typeface="Bookman Old Style"/>
              <a:cs typeface="Bookman Old Style"/>
              <a:sym typeface="Bookman Old Style"/>
            </a:endParaRPr>
          </a:p>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Bookman Old Style"/>
                <a:ea typeface="Bookman Old Style"/>
                <a:cs typeface="Bookman Old Style"/>
                <a:sym typeface="Bookman Old Style"/>
              </a:rPr>
              <a:t>Mr.D. Ramana Kumar</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Bookman Old Style"/>
                <a:ea typeface="Bookman Old Style"/>
                <a:cs typeface="Bookman Old Style"/>
                <a:sym typeface="Bookman Old Style"/>
              </a:rPr>
              <a:t>Assistant Professor</a:t>
            </a:r>
            <a:endParaRPr sz="1400" b="0" i="0" u="none" strike="noStrike" cap="none">
              <a:solidFill>
                <a:srgbClr val="000000"/>
              </a:solidFill>
              <a:latin typeface="Bookman Old Style"/>
              <a:ea typeface="Bookman Old Style"/>
              <a:cs typeface="Bookman Old Style"/>
              <a:sym typeface="Bookman Old Style"/>
            </a:endParaRPr>
          </a:p>
        </p:txBody>
      </p:sp>
      <p:sp>
        <p:nvSpPr>
          <p:cNvPr id="69" name="Google Shape;69;p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dirty="0"/>
              <a:t>28-03-2024</a:t>
            </a:r>
            <a:endParaRPr dirty="0"/>
          </a:p>
        </p:txBody>
      </p:sp>
      <p:sp>
        <p:nvSpPr>
          <p:cNvPr id="70" name="Google Shape;70;p2"/>
          <p:cNvSpPr txBox="1">
            <a:spLocks noGrp="1"/>
          </p:cNvSpPr>
          <p:nvPr>
            <p:ph type="ftr" idx="11"/>
          </p:nvPr>
        </p:nvSpPr>
        <p:spPr>
          <a:xfrm>
            <a:off x="3124200" y="4767275"/>
            <a:ext cx="36369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02569" y="375557"/>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Screenshots </a:t>
            </a:r>
          </a:p>
        </p:txBody>
      </p:sp>
      <p:sp>
        <p:nvSpPr>
          <p:cNvPr id="6" name="Footer Placeholder 5"/>
          <p:cNvSpPr>
            <a:spLocks noGrp="1"/>
          </p:cNvSpPr>
          <p:nvPr>
            <p:ph type="ftr" idx="11"/>
          </p:nvPr>
        </p:nvSpPr>
        <p:spPr>
          <a:xfrm>
            <a:off x="3124200" y="4829409"/>
            <a:ext cx="3429000" cy="273900"/>
          </a:xfrm>
        </p:spPr>
        <p:txBody>
          <a:bodyPr/>
          <a:lstStyle/>
          <a:p>
            <a:r>
              <a:rPr lang="en-US" dirty="0"/>
              <a:t>Department of Computer Science and Engineering</a:t>
            </a:r>
          </a:p>
        </p:txBody>
      </p:sp>
      <p:sp>
        <p:nvSpPr>
          <p:cNvPr id="11" name="Rectangle 5">
            <a:extLst>
              <a:ext uri="{FF2B5EF4-FFF2-40B4-BE49-F238E27FC236}">
                <a16:creationId xmlns:a16="http://schemas.microsoft.com/office/drawing/2014/main" id="{65BAD7A5-D4CE-A566-F4C2-C5DC2A728E9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6">
            <a:extLst>
              <a:ext uri="{FF2B5EF4-FFF2-40B4-BE49-F238E27FC236}">
                <a16:creationId xmlns:a16="http://schemas.microsoft.com/office/drawing/2014/main" id="{60E9106D-77BF-4C2E-68E9-FE777B374016}"/>
              </a:ext>
            </a:extLst>
          </p:cNvPr>
          <p:cNvSpPr>
            <a:spLocks noChangeArrowheads="1"/>
          </p:cNvSpPr>
          <p:nvPr/>
        </p:nvSpPr>
        <p:spPr bwMode="auto">
          <a:xfrm>
            <a:off x="652883" y="1990389"/>
            <a:ext cx="98777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 </a:t>
            </a:r>
            <a:r>
              <a:rPr lang="en-US" altLang="en-US" sz="9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Info Card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4877E7D-BAF3-5134-C462-A5ED997F5FC6}"/>
              </a:ext>
            </a:extLst>
          </p:cNvPr>
          <p:cNvSpPr>
            <a:spLocks noChangeArrowheads="1"/>
          </p:cNvSpPr>
          <p:nvPr/>
        </p:nvSpPr>
        <p:spPr bwMode="auto">
          <a:xfrm>
            <a:off x="615408" y="3504635"/>
            <a:ext cx="134043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 Info Editing Card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41077779-B8A3-1CD7-17D6-E13427FD0E30}"/>
              </a:ext>
            </a:extLst>
          </p:cNvPr>
          <p:cNvSpPr>
            <a:spLocks noChangeArrowheads="1"/>
          </p:cNvSpPr>
          <p:nvPr/>
        </p:nvSpPr>
        <p:spPr bwMode="auto">
          <a:xfrm>
            <a:off x="7231170" y="1957312"/>
            <a:ext cx="120898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 </a:t>
            </a:r>
            <a:r>
              <a:rPr lang="en-US" altLang="en-US" sz="9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Post S</a:t>
            </a:r>
            <a:r>
              <a:rPr kumimoji="0" lang="en-US" altLang="en-US"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election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A screenshot of a phone&#10;&#10;Description automatically generated">
            <a:extLst>
              <a:ext uri="{FF2B5EF4-FFF2-40B4-BE49-F238E27FC236}">
                <a16:creationId xmlns:a16="http://schemas.microsoft.com/office/drawing/2014/main" id="{49F4E0C7-A268-95E6-4B0B-1BE96149EC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602" y="1254788"/>
            <a:ext cx="2516398" cy="1419475"/>
          </a:xfrm>
          <a:prstGeom prst="rect">
            <a:avLst/>
          </a:prstGeom>
          <a:noFill/>
          <a:ln>
            <a:noFill/>
          </a:ln>
        </p:spPr>
      </p:pic>
      <p:pic>
        <p:nvPicPr>
          <p:cNvPr id="9" name="Picture 8" descr="A screenshot of a computer&#10;&#10;Description automatically generated">
            <a:extLst>
              <a:ext uri="{FF2B5EF4-FFF2-40B4-BE49-F238E27FC236}">
                <a16:creationId xmlns:a16="http://schemas.microsoft.com/office/drawing/2014/main" id="{0F2F40B1-A4E4-0AFB-A211-9FE542D2DF5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5601" y="2865878"/>
            <a:ext cx="2410830" cy="1355422"/>
          </a:xfrm>
          <a:prstGeom prst="rect">
            <a:avLst/>
          </a:prstGeom>
          <a:noFill/>
          <a:ln>
            <a:noFill/>
          </a:ln>
        </p:spPr>
      </p:pic>
      <p:pic>
        <p:nvPicPr>
          <p:cNvPr id="10" name="Picture 9" descr="A computer screen shot of a computer&#10;&#10;Description automatically generated">
            <a:extLst>
              <a:ext uri="{FF2B5EF4-FFF2-40B4-BE49-F238E27FC236}">
                <a16:creationId xmlns:a16="http://schemas.microsoft.com/office/drawing/2014/main" id="{9F2C43B5-973E-9C66-E9C2-DED137FED69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65953" y="1283869"/>
            <a:ext cx="2422445" cy="1362465"/>
          </a:xfrm>
          <a:prstGeom prst="rect">
            <a:avLst/>
          </a:prstGeom>
          <a:noFill/>
          <a:ln>
            <a:noFill/>
          </a:ln>
        </p:spPr>
      </p:pic>
      <p:sp>
        <p:nvSpPr>
          <p:cNvPr id="15" name="Rectangle 6">
            <a:extLst>
              <a:ext uri="{FF2B5EF4-FFF2-40B4-BE49-F238E27FC236}">
                <a16:creationId xmlns:a16="http://schemas.microsoft.com/office/drawing/2014/main" id="{A9BDF375-9744-1942-E54D-BF8F1C3997E0}"/>
              </a:ext>
            </a:extLst>
          </p:cNvPr>
          <p:cNvSpPr>
            <a:spLocks noChangeArrowheads="1"/>
          </p:cNvSpPr>
          <p:nvPr/>
        </p:nvSpPr>
        <p:spPr bwMode="auto">
          <a:xfrm>
            <a:off x="7231170" y="3411332"/>
            <a:ext cx="114486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 </a:t>
            </a:r>
            <a:r>
              <a:rPr lang="en-US" altLang="en-US" sz="9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Post Sharing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descr="A screenshot of a computer&#10;&#10;Description automatically generated">
            <a:extLst>
              <a:ext uri="{FF2B5EF4-FFF2-40B4-BE49-F238E27FC236}">
                <a16:creationId xmlns:a16="http://schemas.microsoft.com/office/drawing/2014/main" id="{8036DECF-561E-6B50-C5B6-60C83ACB288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65954" y="2850988"/>
            <a:ext cx="2422445" cy="1370312"/>
          </a:xfrm>
          <a:prstGeom prst="rect">
            <a:avLst/>
          </a:prstGeom>
          <a:noFill/>
          <a:ln>
            <a:noFill/>
          </a:ln>
        </p:spPr>
      </p:pic>
      <p:sp>
        <p:nvSpPr>
          <p:cNvPr id="17" name="Google Shape;69;p2">
            <a:extLst>
              <a:ext uri="{FF2B5EF4-FFF2-40B4-BE49-F238E27FC236}">
                <a16:creationId xmlns:a16="http://schemas.microsoft.com/office/drawing/2014/main" id="{BFAB4A1B-C05A-50F8-AEBA-642414884901}"/>
              </a:ext>
            </a:extLst>
          </p:cNvPr>
          <p:cNvSpPr txBox="1">
            <a:spLocks noGrp="1"/>
          </p:cNvSpPr>
          <p:nvPr>
            <p:ph type="dt" idx="10"/>
          </p:nvPr>
        </p:nvSpPr>
        <p:spPr>
          <a:xfrm>
            <a:off x="457200" y="4767263"/>
            <a:ext cx="2133600" cy="274637"/>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dirty="0"/>
              <a:t>28-03-2024</a:t>
            </a:r>
            <a:endParaRPr dirty="0"/>
          </a:p>
        </p:txBody>
      </p:sp>
    </p:spTree>
    <p:extLst>
      <p:ext uri="{BB962C8B-B14F-4D97-AF65-F5344CB8AC3E}">
        <p14:creationId xmlns:p14="http://schemas.microsoft.com/office/powerpoint/2010/main" val="272567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24000" y="334736"/>
            <a:ext cx="6117431" cy="627321"/>
          </a:xfrm>
        </p:spPr>
        <p:txBody>
          <a:bodyPr/>
          <a:lstStyle/>
          <a:p>
            <a:r>
              <a:rPr lang="en-US" sz="3600" dirty="0">
                <a:latin typeface="Times New Roman" panose="02020603050405020304" pitchFamily="18" charset="0"/>
                <a:ea typeface="Tahoma" panose="020B0604030504040204" pitchFamily="34" charset="0"/>
                <a:cs typeface="Times New Roman" panose="02020603050405020304" pitchFamily="18" charset="0"/>
              </a:rPr>
              <a:t>Experiment Results </a:t>
            </a:r>
          </a:p>
        </p:txBody>
      </p:sp>
      <p:sp>
        <p:nvSpPr>
          <p:cNvPr id="6" name="Footer Placeholder 5"/>
          <p:cNvSpPr>
            <a:spLocks noGrp="1"/>
          </p:cNvSpPr>
          <p:nvPr>
            <p:ph type="ftr" idx="11"/>
          </p:nvPr>
        </p:nvSpPr>
        <p:spPr>
          <a:xfrm>
            <a:off x="3124200" y="4842081"/>
            <a:ext cx="3429000" cy="273900"/>
          </a:xfrm>
        </p:spPr>
        <p:txBody>
          <a:bodyPr/>
          <a:lstStyle/>
          <a:p>
            <a:r>
              <a:rPr lang="en-US" dirty="0"/>
              <a:t>Department of Computer Science and Engineering</a:t>
            </a:r>
          </a:p>
        </p:txBody>
      </p:sp>
      <p:graphicFrame>
        <p:nvGraphicFramePr>
          <p:cNvPr id="3" name="Table 2">
            <a:extLst>
              <a:ext uri="{FF2B5EF4-FFF2-40B4-BE49-F238E27FC236}">
                <a16:creationId xmlns:a16="http://schemas.microsoft.com/office/drawing/2014/main" id="{BB214D24-6D8C-2F28-6F76-E4D81909ED6E}"/>
              </a:ext>
            </a:extLst>
          </p:cNvPr>
          <p:cNvGraphicFramePr>
            <a:graphicFrameLocks noGrp="1"/>
          </p:cNvGraphicFramePr>
          <p:nvPr>
            <p:extLst>
              <p:ext uri="{D42A27DB-BD31-4B8C-83A1-F6EECF244321}">
                <p14:modId xmlns:p14="http://schemas.microsoft.com/office/powerpoint/2010/main" val="2341737684"/>
              </p:ext>
            </p:extLst>
          </p:nvPr>
        </p:nvGraphicFramePr>
        <p:xfrm>
          <a:off x="906087" y="1081493"/>
          <a:ext cx="7494963" cy="3503874"/>
        </p:xfrm>
        <a:graphic>
          <a:graphicData uri="http://schemas.openxmlformats.org/drawingml/2006/table">
            <a:tbl>
              <a:tblPr firstRow="1" firstCol="1" bandRow="1">
                <a:tableStyleId>{1D3205E1-8B83-452B-8570-0B3C4014EAE2}</a:tableStyleId>
              </a:tblPr>
              <a:tblGrid>
                <a:gridCol w="496520">
                  <a:extLst>
                    <a:ext uri="{9D8B030D-6E8A-4147-A177-3AD203B41FA5}">
                      <a16:colId xmlns:a16="http://schemas.microsoft.com/office/drawing/2014/main" val="390814712"/>
                    </a:ext>
                  </a:extLst>
                </a:gridCol>
                <a:gridCol w="1392942">
                  <a:extLst>
                    <a:ext uri="{9D8B030D-6E8A-4147-A177-3AD203B41FA5}">
                      <a16:colId xmlns:a16="http://schemas.microsoft.com/office/drawing/2014/main" val="3513187329"/>
                    </a:ext>
                  </a:extLst>
                </a:gridCol>
                <a:gridCol w="1150599">
                  <a:extLst>
                    <a:ext uri="{9D8B030D-6E8A-4147-A177-3AD203B41FA5}">
                      <a16:colId xmlns:a16="http://schemas.microsoft.com/office/drawing/2014/main" val="3138665990"/>
                    </a:ext>
                  </a:extLst>
                </a:gridCol>
                <a:gridCol w="1804307">
                  <a:extLst>
                    <a:ext uri="{9D8B030D-6E8A-4147-A177-3AD203B41FA5}">
                      <a16:colId xmlns:a16="http://schemas.microsoft.com/office/drawing/2014/main" val="3749544127"/>
                    </a:ext>
                  </a:extLst>
                </a:gridCol>
                <a:gridCol w="2650595">
                  <a:extLst>
                    <a:ext uri="{9D8B030D-6E8A-4147-A177-3AD203B41FA5}">
                      <a16:colId xmlns:a16="http://schemas.microsoft.com/office/drawing/2014/main" val="687081834"/>
                    </a:ext>
                  </a:extLst>
                </a:gridCol>
              </a:tblGrid>
              <a:tr h="498021">
                <a:tc>
                  <a:txBody>
                    <a:bodyPr/>
                    <a:lstStyle/>
                    <a:p>
                      <a:pPr algn="ctr">
                        <a:lnSpc>
                          <a:spcPct val="107000"/>
                        </a:lnSpc>
                        <a:spcAft>
                          <a:spcPts val="800"/>
                        </a:spcAft>
                      </a:pPr>
                      <a:r>
                        <a:rPr lang="en-IN" sz="1000" b="1" kern="100">
                          <a:effectLst/>
                          <a:latin typeface="Times New Roman" panose="02020603050405020304" pitchFamily="18" charset="0"/>
                          <a:cs typeface="Times New Roman" panose="02020603050405020304" pitchFamily="18" charset="0"/>
                        </a:rPr>
                        <a:t>S.No</a:t>
                      </a:r>
                      <a:endParaRPr lang="en-IN" sz="10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b="1" kern="100" dirty="0">
                          <a:effectLst/>
                          <a:latin typeface="Times New Roman" panose="02020603050405020304" pitchFamily="18" charset="0"/>
                          <a:ea typeface="Calibri" panose="020F0502020204030204" pitchFamily="34" charset="0"/>
                          <a:cs typeface="Times New Roman" panose="02020603050405020304" pitchFamily="18" charset="0"/>
                        </a:rPr>
                        <a:t>Metrics/Parameters</a:t>
                      </a:r>
                    </a:p>
                  </a:txBody>
                  <a:tcPr marL="55857" marR="55857" marT="0" marB="0" anchor="ctr"/>
                </a:tc>
                <a:tc>
                  <a:txBody>
                    <a:bodyPr/>
                    <a:lstStyle/>
                    <a:p>
                      <a:pPr algn="ctr">
                        <a:lnSpc>
                          <a:spcPct val="150000"/>
                        </a:lnSpc>
                        <a:spcAft>
                          <a:spcPts val="800"/>
                        </a:spcAft>
                      </a:pPr>
                      <a:r>
                        <a:rPr lang="en-IN" sz="1000" b="1" kern="100" dirty="0">
                          <a:effectLst/>
                          <a:latin typeface="Times New Roman" panose="02020603050405020304" pitchFamily="18" charset="0"/>
                          <a:ea typeface="Calibri" panose="020F0502020204030204" pitchFamily="34" charset="0"/>
                          <a:cs typeface="Times New Roman" panose="02020603050405020304" pitchFamily="18" charset="0"/>
                        </a:rPr>
                        <a:t>Chat Application using PHP</a:t>
                      </a:r>
                    </a:p>
                  </a:txBody>
                  <a:tcPr marL="55857" marR="55857" marT="0" marB="0" anchor="ctr"/>
                </a:tc>
                <a:tc>
                  <a:txBody>
                    <a:bodyPr/>
                    <a:lstStyle/>
                    <a:p>
                      <a:pPr algn="ctr">
                        <a:lnSpc>
                          <a:spcPct val="150000"/>
                        </a:lnSpc>
                        <a:spcAft>
                          <a:spcPts val="800"/>
                        </a:spcAft>
                      </a:pPr>
                      <a:r>
                        <a:rPr lang="en-IN" sz="1000" b="1" kern="100" dirty="0">
                          <a:effectLst/>
                          <a:latin typeface="Times New Roman" panose="02020603050405020304" pitchFamily="18" charset="0"/>
                          <a:cs typeface="Times New Roman" panose="02020603050405020304" pitchFamily="18" charset="0"/>
                        </a:rPr>
                        <a:t>Proposed Chat Application using MERN Stack</a:t>
                      </a:r>
                      <a:endParaRPr lang="en-IN" sz="1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b="1" kern="100" dirty="0">
                          <a:effectLst/>
                          <a:latin typeface="Times New Roman" panose="02020603050405020304" pitchFamily="18" charset="0"/>
                          <a:cs typeface="Times New Roman" panose="02020603050405020304" pitchFamily="18" charset="0"/>
                        </a:rPr>
                        <a:t>Metrics Description</a:t>
                      </a:r>
                      <a:endParaRPr lang="en-IN" sz="1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857" marR="55857" marT="0" marB="0" anchor="ctr"/>
                </a:tc>
                <a:extLst>
                  <a:ext uri="{0D108BD9-81ED-4DB2-BD59-A6C34878D82A}">
                    <a16:rowId xmlns:a16="http://schemas.microsoft.com/office/drawing/2014/main" val="1780704692"/>
                  </a:ext>
                </a:extLst>
              </a:tr>
              <a:tr h="492884">
                <a:tc>
                  <a:txBody>
                    <a:bodyPr/>
                    <a:lstStyle/>
                    <a:p>
                      <a:pPr algn="ctr">
                        <a:lnSpc>
                          <a:spcPct val="107000"/>
                        </a:lnSpc>
                        <a:spcAft>
                          <a:spcPts val="800"/>
                        </a:spcAft>
                      </a:pPr>
                      <a:r>
                        <a:rPr lang="en-IN" sz="1000" kern="100" dirty="0">
                          <a:effectLst/>
                        </a:rPr>
                        <a:t>1</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kern="100" dirty="0">
                          <a:effectLst/>
                        </a:rPr>
                        <a:t>First Contentful Paint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kern="100">
                          <a:effectLst/>
                        </a:rPr>
                        <a:t>2.1 s</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kern="100" dirty="0">
                          <a:effectLst/>
                        </a:rPr>
                        <a:t>0.4 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50000"/>
                        </a:lnSpc>
                        <a:spcAft>
                          <a:spcPts val="800"/>
                        </a:spcAft>
                      </a:pPr>
                      <a:r>
                        <a:rPr lang="en-IN" sz="1000" kern="100" dirty="0">
                          <a:effectLst/>
                        </a:rPr>
                        <a:t>First Contentful Paint marks the time at which the first text or image is painted.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extLst>
                  <a:ext uri="{0D108BD9-81ED-4DB2-BD59-A6C34878D82A}">
                    <a16:rowId xmlns:a16="http://schemas.microsoft.com/office/drawing/2014/main" val="2421220365"/>
                  </a:ext>
                </a:extLst>
              </a:tr>
              <a:tr h="524692">
                <a:tc>
                  <a:txBody>
                    <a:bodyPr/>
                    <a:lstStyle/>
                    <a:p>
                      <a:pPr algn="ctr">
                        <a:lnSpc>
                          <a:spcPct val="107000"/>
                        </a:lnSpc>
                        <a:spcAft>
                          <a:spcPts val="800"/>
                        </a:spcAft>
                      </a:pPr>
                      <a:r>
                        <a:rPr lang="en-IN" sz="1000" kern="100">
                          <a:effectLst/>
                        </a:rPr>
                        <a:t>2</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kern="100" dirty="0">
                          <a:effectLst/>
                        </a:rPr>
                        <a:t>Largest Contentful Paint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kern="100">
                          <a:effectLst/>
                        </a:rPr>
                        <a:t>22.5 s</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kern="100">
                          <a:effectLst/>
                        </a:rPr>
                        <a:t>1.7 s</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50000"/>
                        </a:lnSpc>
                        <a:spcAft>
                          <a:spcPts val="800"/>
                        </a:spcAft>
                      </a:pPr>
                      <a:r>
                        <a:rPr lang="en-IN" sz="1000" kern="100" dirty="0">
                          <a:effectLst/>
                        </a:rPr>
                        <a:t>Largest Contentful Paint marks the time at which the largest text or image is painted.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extLst>
                  <a:ext uri="{0D108BD9-81ED-4DB2-BD59-A6C34878D82A}">
                    <a16:rowId xmlns:a16="http://schemas.microsoft.com/office/drawing/2014/main" val="3799778029"/>
                  </a:ext>
                </a:extLst>
              </a:tr>
              <a:tr h="745274">
                <a:tc>
                  <a:txBody>
                    <a:bodyPr/>
                    <a:lstStyle/>
                    <a:p>
                      <a:pPr algn="ctr">
                        <a:lnSpc>
                          <a:spcPct val="107000"/>
                        </a:lnSpc>
                        <a:spcAft>
                          <a:spcPts val="800"/>
                        </a:spcAft>
                      </a:pPr>
                      <a:r>
                        <a:rPr lang="en-IN" sz="1000" kern="100">
                          <a:effectLst/>
                        </a:rPr>
                        <a:t>3</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kern="100" dirty="0">
                          <a:effectLst/>
                        </a:rPr>
                        <a:t>Total Blocking Time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kern="100">
                          <a:effectLst/>
                        </a:rPr>
                        <a:t>370 ms</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kern="100">
                          <a:effectLst/>
                        </a:rPr>
                        <a:t>200 ms</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50000"/>
                        </a:lnSpc>
                        <a:spcAft>
                          <a:spcPts val="800"/>
                        </a:spcAft>
                      </a:pPr>
                      <a:r>
                        <a:rPr lang="en-IN" sz="1000" kern="100">
                          <a:effectLst/>
                        </a:rPr>
                        <a:t>Sum of all time periods between FCP and Time to Interactive, when task length exceeded 50ms, expressed in milliseconds.</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extLst>
                  <a:ext uri="{0D108BD9-81ED-4DB2-BD59-A6C34878D82A}">
                    <a16:rowId xmlns:a16="http://schemas.microsoft.com/office/drawing/2014/main" val="178391961"/>
                  </a:ext>
                </a:extLst>
              </a:tr>
              <a:tr h="524692">
                <a:tc>
                  <a:txBody>
                    <a:bodyPr/>
                    <a:lstStyle/>
                    <a:p>
                      <a:pPr algn="ctr">
                        <a:lnSpc>
                          <a:spcPct val="107000"/>
                        </a:lnSpc>
                        <a:spcAft>
                          <a:spcPts val="800"/>
                        </a:spcAft>
                      </a:pPr>
                      <a:r>
                        <a:rPr lang="en-IN" sz="1000" kern="100">
                          <a:effectLst/>
                        </a:rPr>
                        <a:t>4</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kern="100" dirty="0">
                          <a:effectLst/>
                        </a:rPr>
                        <a:t>Cumulative Layout Shift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kern="100">
                          <a:effectLst/>
                        </a:rPr>
                        <a:t>0.004</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kern="100">
                          <a:effectLst/>
                        </a:rPr>
                        <a:t>0</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50000"/>
                        </a:lnSpc>
                        <a:spcAft>
                          <a:spcPts val="800"/>
                        </a:spcAft>
                      </a:pPr>
                      <a:r>
                        <a:rPr lang="en-IN" sz="1000" kern="100">
                          <a:effectLst/>
                        </a:rPr>
                        <a:t>Cumulative Layout Shift measures the movement of visible elements within the viewport.</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extLst>
                  <a:ext uri="{0D108BD9-81ED-4DB2-BD59-A6C34878D82A}">
                    <a16:rowId xmlns:a16="http://schemas.microsoft.com/office/drawing/2014/main" val="1848191732"/>
                  </a:ext>
                </a:extLst>
              </a:tr>
              <a:tr h="581841">
                <a:tc>
                  <a:txBody>
                    <a:bodyPr/>
                    <a:lstStyle/>
                    <a:p>
                      <a:pPr algn="ctr">
                        <a:lnSpc>
                          <a:spcPct val="107000"/>
                        </a:lnSpc>
                        <a:spcAft>
                          <a:spcPts val="800"/>
                        </a:spcAft>
                      </a:pPr>
                      <a:r>
                        <a:rPr lang="en-IN" sz="1000" kern="100" dirty="0">
                          <a:effectLst/>
                        </a:rPr>
                        <a:t>5</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kern="100" dirty="0">
                          <a:effectLst/>
                        </a:rPr>
                        <a:t>Speed Index</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kern="100">
                          <a:effectLst/>
                        </a:rPr>
                        <a:t>4.2 s</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07000"/>
                        </a:lnSpc>
                        <a:spcAft>
                          <a:spcPts val="800"/>
                        </a:spcAft>
                      </a:pPr>
                      <a:r>
                        <a:rPr lang="en-IN" sz="1000" kern="100">
                          <a:effectLst/>
                        </a:rPr>
                        <a:t>0.9 s</a:t>
                      </a:r>
                      <a:endParaRPr lang="en-IN" sz="1050" kern="10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tc>
                  <a:txBody>
                    <a:bodyPr/>
                    <a:lstStyle/>
                    <a:p>
                      <a:pPr algn="ctr">
                        <a:lnSpc>
                          <a:spcPct val="150000"/>
                        </a:lnSpc>
                        <a:spcAft>
                          <a:spcPts val="800"/>
                        </a:spcAft>
                      </a:pPr>
                      <a:r>
                        <a:rPr lang="en-IN" sz="1000" kern="100" dirty="0">
                          <a:effectLst/>
                        </a:rPr>
                        <a:t>Speed index shows how quickly the contents of a page are visibly populated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857" marR="55857" marT="0" marB="0" anchor="ctr"/>
                </a:tc>
                <a:extLst>
                  <a:ext uri="{0D108BD9-81ED-4DB2-BD59-A6C34878D82A}">
                    <a16:rowId xmlns:a16="http://schemas.microsoft.com/office/drawing/2014/main" val="2300075292"/>
                  </a:ext>
                </a:extLst>
              </a:tr>
            </a:tbl>
          </a:graphicData>
        </a:graphic>
      </p:graphicFrame>
      <p:sp>
        <p:nvSpPr>
          <p:cNvPr id="5" name="Google Shape;69;p2">
            <a:extLst>
              <a:ext uri="{FF2B5EF4-FFF2-40B4-BE49-F238E27FC236}">
                <a16:creationId xmlns:a16="http://schemas.microsoft.com/office/drawing/2014/main" id="{A010DFA8-21EE-885E-B0DA-EA3ACF5533A1}"/>
              </a:ext>
            </a:extLst>
          </p:cNvPr>
          <p:cNvSpPr txBox="1">
            <a:spLocks noGrp="1"/>
          </p:cNvSpPr>
          <p:nvPr>
            <p:ph type="dt" idx="10"/>
          </p:nvPr>
        </p:nvSpPr>
        <p:spPr>
          <a:xfrm>
            <a:off x="457200" y="4767263"/>
            <a:ext cx="2133600" cy="274637"/>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dirty="0"/>
              <a:t>28-03-2024</a:t>
            </a:r>
            <a:endParaRPr dirty="0"/>
          </a:p>
        </p:txBody>
      </p:sp>
    </p:spTree>
    <p:extLst>
      <p:ext uri="{BB962C8B-B14F-4D97-AF65-F5344CB8AC3E}">
        <p14:creationId xmlns:p14="http://schemas.microsoft.com/office/powerpoint/2010/main" val="99103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24000" y="326571"/>
            <a:ext cx="6117431" cy="627321"/>
          </a:xfrm>
        </p:spPr>
        <p:txBody>
          <a:bodyPr/>
          <a:lstStyle/>
          <a:p>
            <a:r>
              <a:rPr lang="en-US" sz="3600" dirty="0">
                <a:latin typeface="Times New Roman" panose="02020603050405020304" pitchFamily="18" charset="0"/>
                <a:cs typeface="Times New Roman" panose="02020603050405020304" pitchFamily="18" charset="0"/>
              </a:rPr>
              <a:t>Experiment Results </a:t>
            </a:r>
          </a:p>
        </p:txBody>
      </p:sp>
      <p:sp>
        <p:nvSpPr>
          <p:cNvPr id="6" name="Footer Placeholder 5"/>
          <p:cNvSpPr>
            <a:spLocks noGrp="1"/>
          </p:cNvSpPr>
          <p:nvPr>
            <p:ph type="ftr" idx="11"/>
          </p:nvPr>
        </p:nvSpPr>
        <p:spPr>
          <a:xfrm>
            <a:off x="3124200" y="4767264"/>
            <a:ext cx="3758738" cy="376236"/>
          </a:xfrm>
        </p:spPr>
        <p:txBody>
          <a:bodyPr/>
          <a:lstStyle/>
          <a:p>
            <a:r>
              <a:rPr lang="en-US" dirty="0"/>
              <a:t>Department of Computer Science and Engineering</a:t>
            </a:r>
          </a:p>
        </p:txBody>
      </p:sp>
      <p:pic>
        <p:nvPicPr>
          <p:cNvPr id="3" name="Picture 2" descr="A screenshot of a computer">
            <a:extLst>
              <a:ext uri="{FF2B5EF4-FFF2-40B4-BE49-F238E27FC236}">
                <a16:creationId xmlns:a16="http://schemas.microsoft.com/office/drawing/2014/main" id="{957DDCE1-58F8-05BD-6D86-308F4141B528}"/>
              </a:ext>
            </a:extLst>
          </p:cNvPr>
          <p:cNvPicPr>
            <a:picLocks noChangeAspect="1"/>
          </p:cNvPicPr>
          <p:nvPr/>
        </p:nvPicPr>
        <p:blipFill rotWithShape="1">
          <a:blip r:embed="rId3"/>
          <a:srcRect l="23889" r="2319"/>
          <a:stretch/>
        </p:blipFill>
        <p:spPr>
          <a:xfrm>
            <a:off x="3069431" y="1088967"/>
            <a:ext cx="4572000" cy="3599662"/>
          </a:xfrm>
          <a:prstGeom prst="rect">
            <a:avLst/>
          </a:prstGeom>
        </p:spPr>
      </p:pic>
      <p:sp>
        <p:nvSpPr>
          <p:cNvPr id="5" name="Google Shape;69;p2">
            <a:extLst>
              <a:ext uri="{FF2B5EF4-FFF2-40B4-BE49-F238E27FC236}">
                <a16:creationId xmlns:a16="http://schemas.microsoft.com/office/drawing/2014/main" id="{6BB8346E-230C-82C2-020F-F31160DDFA70}"/>
              </a:ext>
            </a:extLst>
          </p:cNvPr>
          <p:cNvSpPr txBox="1">
            <a:spLocks noGrp="1"/>
          </p:cNvSpPr>
          <p:nvPr>
            <p:ph type="dt" idx="10"/>
          </p:nvPr>
        </p:nvSpPr>
        <p:spPr>
          <a:xfrm>
            <a:off x="457200" y="4767263"/>
            <a:ext cx="2133600" cy="274637"/>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dirty="0"/>
              <a:t>28-03-2024</a:t>
            </a:r>
            <a:endParaRPr dirty="0"/>
          </a:p>
        </p:txBody>
      </p:sp>
      <p:sp>
        <p:nvSpPr>
          <p:cNvPr id="4" name="TextBox 3">
            <a:extLst>
              <a:ext uri="{FF2B5EF4-FFF2-40B4-BE49-F238E27FC236}">
                <a16:creationId xmlns:a16="http://schemas.microsoft.com/office/drawing/2014/main" id="{FC3B6568-F98D-BCEC-A4E9-1EB4BB9587CA}"/>
              </a:ext>
            </a:extLst>
          </p:cNvPr>
          <p:cNvSpPr txBox="1"/>
          <p:nvPr/>
        </p:nvSpPr>
        <p:spPr>
          <a:xfrm>
            <a:off x="969448" y="3280492"/>
            <a:ext cx="1618212" cy="772519"/>
          </a:xfrm>
          <a:prstGeom prst="rect">
            <a:avLst/>
          </a:prstGeom>
          <a:noFill/>
        </p:spPr>
        <p:txBody>
          <a:bodyPr wrap="square">
            <a:spAutoFit/>
          </a:bodyPr>
          <a:lstStyle/>
          <a:p>
            <a:pPr algn="ct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Chat Application using PHP Performance Index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9F0104F-1483-D551-DB79-0BC4C4981BB9}"/>
              </a:ext>
            </a:extLst>
          </p:cNvPr>
          <p:cNvSpPr txBox="1"/>
          <p:nvPr/>
        </p:nvSpPr>
        <p:spPr>
          <a:xfrm>
            <a:off x="969448" y="1630595"/>
            <a:ext cx="1618212" cy="772519"/>
          </a:xfrm>
          <a:prstGeom prst="rect">
            <a:avLst/>
          </a:prstGeom>
          <a:noFill/>
        </p:spPr>
        <p:txBody>
          <a:bodyPr wrap="square">
            <a:spAutoFit/>
          </a:bodyPr>
          <a:lstStyle/>
          <a:p>
            <a:pPr algn="ct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Proposed Model Chat Application Performance Index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4760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13284" y="408214"/>
            <a:ext cx="6117431" cy="627321"/>
          </a:xfrm>
        </p:spPr>
        <p:txBody>
          <a:bodyPr/>
          <a:lstStyle/>
          <a:p>
            <a:r>
              <a:rPr lang="en-US" sz="3600" dirty="0">
                <a:latin typeface="Times New Roman" panose="02020603050405020304" pitchFamily="18" charset="0"/>
                <a:cs typeface="Times New Roman" panose="02020603050405020304" pitchFamily="18" charset="0"/>
              </a:rPr>
              <a:t>Finding</a:t>
            </a:r>
            <a:r>
              <a:rPr lang="en-US" sz="3600" dirty="0">
                <a:latin typeface="Bookman Old Style" panose="02050604050505020204" pitchFamily="18" charset="0"/>
              </a:rPr>
              <a:t> </a:t>
            </a:r>
          </a:p>
        </p:txBody>
      </p:sp>
      <p:sp>
        <p:nvSpPr>
          <p:cNvPr id="7" name="Footer Placeholder 6"/>
          <p:cNvSpPr>
            <a:spLocks noGrp="1"/>
          </p:cNvSpPr>
          <p:nvPr>
            <p:ph type="ftr" idx="11"/>
          </p:nvPr>
        </p:nvSpPr>
        <p:spPr>
          <a:xfrm>
            <a:off x="3124199" y="4767264"/>
            <a:ext cx="3534295" cy="400110"/>
          </a:xfrm>
        </p:spPr>
        <p:txBody>
          <a:bodyPr/>
          <a:lstStyle/>
          <a:p>
            <a:r>
              <a:rPr lang="en-US" dirty="0"/>
              <a:t>Department of Computer Science and Engineering</a:t>
            </a:r>
          </a:p>
        </p:txBody>
      </p:sp>
      <p:pic>
        <p:nvPicPr>
          <p:cNvPr id="3" name="Picture 2">
            <a:extLst>
              <a:ext uri="{FF2B5EF4-FFF2-40B4-BE49-F238E27FC236}">
                <a16:creationId xmlns:a16="http://schemas.microsoft.com/office/drawing/2014/main" id="{C09F15A9-312D-480C-8478-1CD81FB4BD31}"/>
              </a:ext>
            </a:extLst>
          </p:cNvPr>
          <p:cNvPicPr>
            <a:picLocks noChangeAspect="1"/>
          </p:cNvPicPr>
          <p:nvPr/>
        </p:nvPicPr>
        <p:blipFill rotWithShape="1">
          <a:blip r:embed="rId3">
            <a:extLst>
              <a:ext uri="{28A0092B-C50C-407E-A947-70E740481C1C}">
                <a14:useLocalDpi xmlns:a14="http://schemas.microsoft.com/office/drawing/2010/main" val="0"/>
              </a:ext>
            </a:extLst>
          </a:blip>
          <a:srcRect l="7748"/>
          <a:stretch/>
        </p:blipFill>
        <p:spPr bwMode="auto">
          <a:xfrm>
            <a:off x="2497137" y="1533870"/>
            <a:ext cx="4056063" cy="959733"/>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B7B14315-6A04-4AD4-AA51-E77DC0DD2472}"/>
              </a:ext>
            </a:extLst>
          </p:cNvPr>
          <p:cNvPicPr>
            <a:picLocks noChangeAspect="1"/>
          </p:cNvPicPr>
          <p:nvPr/>
        </p:nvPicPr>
        <p:blipFill rotWithShape="1">
          <a:blip r:embed="rId4">
            <a:extLst>
              <a:ext uri="{28A0092B-C50C-407E-A947-70E740481C1C}">
                <a14:useLocalDpi xmlns:a14="http://schemas.microsoft.com/office/drawing/2010/main" val="0"/>
              </a:ext>
            </a:extLst>
          </a:blip>
          <a:srcRect l="3218" r="4847"/>
          <a:stretch/>
        </p:blipFill>
        <p:spPr bwMode="auto">
          <a:xfrm>
            <a:off x="2497137" y="2849449"/>
            <a:ext cx="4056063" cy="1172954"/>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410CA266-E8C8-C7DE-C293-1B95A62AAA06}"/>
              </a:ext>
            </a:extLst>
          </p:cNvPr>
          <p:cNvSpPr txBox="1"/>
          <p:nvPr/>
        </p:nvSpPr>
        <p:spPr>
          <a:xfrm>
            <a:off x="714894" y="1626222"/>
            <a:ext cx="1618212" cy="772519"/>
          </a:xfrm>
          <a:prstGeom prst="rect">
            <a:avLst/>
          </a:prstGeom>
          <a:noFill/>
        </p:spPr>
        <p:txBody>
          <a:bodyPr wrap="square">
            <a:spAutoFit/>
          </a:bodyPr>
          <a:lstStyle/>
          <a:p>
            <a:pPr algn="ct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Chat Application using PHP Performance Index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C45B0E5-A916-AF06-7751-A847BB2487B6}"/>
              </a:ext>
            </a:extLst>
          </p:cNvPr>
          <p:cNvSpPr txBox="1"/>
          <p:nvPr/>
        </p:nvSpPr>
        <p:spPr>
          <a:xfrm>
            <a:off x="704178" y="2877504"/>
            <a:ext cx="1618212" cy="772519"/>
          </a:xfrm>
          <a:prstGeom prst="rect">
            <a:avLst/>
          </a:prstGeom>
          <a:noFill/>
        </p:spPr>
        <p:txBody>
          <a:bodyPr wrap="square">
            <a:spAutoFit/>
          </a:bodyPr>
          <a:lstStyle/>
          <a:p>
            <a:pPr algn="ct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Proposed Model Chat Application Performance Index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ight Brace 10">
            <a:extLst>
              <a:ext uri="{FF2B5EF4-FFF2-40B4-BE49-F238E27FC236}">
                <a16:creationId xmlns:a16="http://schemas.microsoft.com/office/drawing/2014/main" id="{AD1D2085-E97E-A3F2-FCB4-766DAC7E492D}"/>
              </a:ext>
            </a:extLst>
          </p:cNvPr>
          <p:cNvSpPr/>
          <p:nvPr/>
        </p:nvSpPr>
        <p:spPr>
          <a:xfrm>
            <a:off x="6758247" y="1626222"/>
            <a:ext cx="457200" cy="2197633"/>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2" name="TextBox 11">
            <a:extLst>
              <a:ext uri="{FF2B5EF4-FFF2-40B4-BE49-F238E27FC236}">
                <a16:creationId xmlns:a16="http://schemas.microsoft.com/office/drawing/2014/main" id="{7F04C035-8123-25FC-80BF-80036AF99A1D}"/>
              </a:ext>
            </a:extLst>
          </p:cNvPr>
          <p:cNvSpPr txBox="1"/>
          <p:nvPr/>
        </p:nvSpPr>
        <p:spPr>
          <a:xfrm>
            <a:off x="7215447" y="2321212"/>
            <a:ext cx="1618212" cy="601511"/>
          </a:xfrm>
          <a:prstGeom prst="rect">
            <a:avLst/>
          </a:prstGeom>
          <a:noFill/>
        </p:spPr>
        <p:txBody>
          <a:bodyPr wrap="square">
            <a:spAutoFit/>
          </a:bodyPr>
          <a:lstStyle/>
          <a:p>
            <a:pPr algn="ctr">
              <a:lnSpc>
                <a:spcPct val="107000"/>
              </a:lnSpc>
              <a:spcAft>
                <a:spcPts val="800"/>
              </a:spcAft>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Performance Index Parameters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Google Shape;69;p2">
            <a:extLst>
              <a:ext uri="{FF2B5EF4-FFF2-40B4-BE49-F238E27FC236}">
                <a16:creationId xmlns:a16="http://schemas.microsoft.com/office/drawing/2014/main" id="{6E3509E3-DF92-C187-AD09-6CDB21BA4CD2}"/>
              </a:ext>
            </a:extLst>
          </p:cNvPr>
          <p:cNvSpPr txBox="1">
            <a:spLocks noGrp="1"/>
          </p:cNvSpPr>
          <p:nvPr>
            <p:ph type="dt" idx="10"/>
          </p:nvPr>
        </p:nvSpPr>
        <p:spPr>
          <a:xfrm>
            <a:off x="457200" y="4767263"/>
            <a:ext cx="2133600" cy="274637"/>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dirty="0"/>
              <a:t>28-03-2024</a:t>
            </a:r>
            <a:endParaRPr dirty="0"/>
          </a:p>
        </p:txBody>
      </p:sp>
    </p:spTree>
    <p:extLst>
      <p:ext uri="{BB962C8B-B14F-4D97-AF65-F5344CB8AC3E}">
        <p14:creationId xmlns:p14="http://schemas.microsoft.com/office/powerpoint/2010/main" val="74732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13284" y="393993"/>
            <a:ext cx="6117431" cy="627321"/>
          </a:xfrm>
        </p:spPr>
        <p:txBody>
          <a:bodyPr/>
          <a:lstStyle/>
          <a:p>
            <a:r>
              <a:rPr lang="en-US" sz="3600" dirty="0">
                <a:latin typeface="Times New Roman" panose="02020603050405020304" pitchFamily="18" charset="0"/>
                <a:cs typeface="Times New Roman" panose="02020603050405020304" pitchFamily="18" charset="0"/>
              </a:rPr>
              <a:t>Justification </a:t>
            </a:r>
          </a:p>
        </p:txBody>
      </p:sp>
      <p:sp>
        <p:nvSpPr>
          <p:cNvPr id="4" name="Footer Placeholder 3"/>
          <p:cNvSpPr>
            <a:spLocks noGrp="1"/>
          </p:cNvSpPr>
          <p:nvPr>
            <p:ph type="ftr" idx="11"/>
          </p:nvPr>
        </p:nvSpPr>
        <p:spPr>
          <a:xfrm>
            <a:off x="3124200" y="4767264"/>
            <a:ext cx="3429000" cy="400110"/>
          </a:xfrm>
        </p:spPr>
        <p:txBody>
          <a:bodyPr/>
          <a:lstStyle/>
          <a:p>
            <a:r>
              <a:rPr lang="en-US" dirty="0"/>
              <a:t>Department of Computer Science and Engineering</a:t>
            </a:r>
          </a:p>
        </p:txBody>
      </p:sp>
      <p:sp>
        <p:nvSpPr>
          <p:cNvPr id="11" name="TextBox 10">
            <a:extLst>
              <a:ext uri="{FF2B5EF4-FFF2-40B4-BE49-F238E27FC236}">
                <a16:creationId xmlns:a16="http://schemas.microsoft.com/office/drawing/2014/main" id="{F096DA5B-6CF4-D43D-9ABE-C91E61B17365}"/>
              </a:ext>
            </a:extLst>
          </p:cNvPr>
          <p:cNvSpPr txBox="1"/>
          <p:nvPr/>
        </p:nvSpPr>
        <p:spPr>
          <a:xfrm>
            <a:off x="1031471" y="795782"/>
            <a:ext cx="7614458" cy="4108432"/>
          </a:xfrm>
          <a:prstGeom prst="rect">
            <a:avLst/>
          </a:prstGeom>
          <a:noFill/>
        </p:spPr>
        <p:txBody>
          <a:bodyPr wrap="square">
            <a:spAutoFit/>
          </a:bodyPr>
          <a:lstStyle/>
          <a:p>
            <a:pPr>
              <a:lnSpc>
                <a:spcPct val="150000"/>
              </a:lnSpc>
              <a:spcAft>
                <a:spcPts val="800"/>
              </a:spcAft>
            </a:pP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Based on the results of tests performed, it can produce a conclusion that:</a:t>
            </a:r>
          </a:p>
          <a:p>
            <a:pPr marL="342900" lvl="0" indent="-342900" algn="just">
              <a:lnSpc>
                <a:spcPct val="150000"/>
              </a:lnSpc>
              <a:buFont typeface="+mj-lt"/>
              <a:buAutoNum type="arabicPeriod"/>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overall response time of the system is 4 times better than the application created using PHP.</a:t>
            </a:r>
          </a:p>
          <a:p>
            <a:pPr marL="342900" lvl="0" indent="-342900" algn="just">
              <a:lnSpc>
                <a:spcPct val="150000"/>
              </a:lnSpc>
              <a:buFont typeface="+mj-lt"/>
              <a:buAutoNum type="arabicPeriod"/>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Though the performance indexes like SEO and Best Practices are the same and the accessibility of the general application is better than that of proposed, the overall performance and efficiency is higher by 26% which proves that the proposed model is accurate and efficient than other models.</a:t>
            </a:r>
          </a:p>
          <a:p>
            <a:pPr marL="260350" algn="just">
              <a:lnSpc>
                <a:spcPct val="150000"/>
              </a:lnSpc>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60350" algn="just">
              <a:lnSpc>
                <a:spcPct val="150000"/>
              </a:lnSpc>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In summary, the MERN stack provides a comprehensive solution for developing modern chat applications, empowering developers to create engaging and efficient communication platforms tailored to the needs of users than the other applications.</a:t>
            </a:r>
          </a:p>
          <a:p>
            <a:pPr marL="260350" algn="just"/>
            <a:endParaRPr lang="en-IN" sz="2000" dirty="0">
              <a:effectLst/>
              <a:latin typeface="Times New Roman" panose="02020603050405020304" pitchFamily="18" charset="0"/>
              <a:ea typeface="Times New Roman" panose="02020603050405020304" pitchFamily="18" charset="0"/>
            </a:endParaRPr>
          </a:p>
          <a:p>
            <a:pPr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Google Shape;69;p2">
            <a:extLst>
              <a:ext uri="{FF2B5EF4-FFF2-40B4-BE49-F238E27FC236}">
                <a16:creationId xmlns:a16="http://schemas.microsoft.com/office/drawing/2014/main" id="{F02C7E77-B0F8-A59D-7D69-C08ABEE60CEE}"/>
              </a:ext>
            </a:extLst>
          </p:cNvPr>
          <p:cNvSpPr txBox="1">
            <a:spLocks noGrp="1"/>
          </p:cNvSpPr>
          <p:nvPr>
            <p:ph type="dt" idx="10"/>
          </p:nvPr>
        </p:nvSpPr>
        <p:spPr>
          <a:xfrm>
            <a:off x="457200" y="4767263"/>
            <a:ext cx="2133600" cy="274637"/>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dirty="0"/>
              <a:t>28-03-2024</a:t>
            </a:r>
            <a:endParaRPr dirty="0"/>
          </a:p>
        </p:txBody>
      </p:sp>
    </p:spTree>
    <p:extLst>
      <p:ext uri="{BB962C8B-B14F-4D97-AF65-F5344CB8AC3E}">
        <p14:creationId xmlns:p14="http://schemas.microsoft.com/office/powerpoint/2010/main" val="19041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24000" y="1944429"/>
            <a:ext cx="6117431" cy="627321"/>
          </a:xfrm>
        </p:spPr>
        <p:txBody>
          <a:bodyPr/>
          <a:lstStyle/>
          <a:p>
            <a:r>
              <a:rPr lang="en-US" sz="4000" dirty="0">
                <a:latin typeface="Times New Roman" panose="02020603050405020304" pitchFamily="18" charset="0"/>
                <a:cs typeface="Times New Roman" panose="02020603050405020304" pitchFamily="18" charset="0"/>
              </a:rPr>
              <a:t>Thank You !!</a:t>
            </a:r>
          </a:p>
        </p:txBody>
      </p:sp>
      <p:sp>
        <p:nvSpPr>
          <p:cNvPr id="4" name="Footer Placeholder 3"/>
          <p:cNvSpPr>
            <a:spLocks noGrp="1"/>
          </p:cNvSpPr>
          <p:nvPr>
            <p:ph type="ftr" idx="11"/>
          </p:nvPr>
        </p:nvSpPr>
        <p:spPr>
          <a:xfrm>
            <a:off x="3124200" y="4767264"/>
            <a:ext cx="3429000" cy="400110"/>
          </a:xfrm>
        </p:spPr>
        <p:txBody>
          <a:bodyPr/>
          <a:lstStyle/>
          <a:p>
            <a:r>
              <a:rPr lang="en-US" dirty="0"/>
              <a:t>Department of Computer Science and Engineering</a:t>
            </a:r>
          </a:p>
        </p:txBody>
      </p:sp>
      <p:sp>
        <p:nvSpPr>
          <p:cNvPr id="5" name="Google Shape;69;p2">
            <a:extLst>
              <a:ext uri="{FF2B5EF4-FFF2-40B4-BE49-F238E27FC236}">
                <a16:creationId xmlns:a16="http://schemas.microsoft.com/office/drawing/2014/main" id="{CF194F48-F8EA-D5FD-5468-3C0C4639C59A}"/>
              </a:ext>
            </a:extLst>
          </p:cNvPr>
          <p:cNvSpPr txBox="1">
            <a:spLocks noGrp="1"/>
          </p:cNvSpPr>
          <p:nvPr>
            <p:ph type="dt" idx="10"/>
          </p:nvPr>
        </p:nvSpPr>
        <p:spPr>
          <a:xfrm>
            <a:off x="457200" y="4767263"/>
            <a:ext cx="2133600" cy="274637"/>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dirty="0"/>
              <a:t>28-03-2024</a:t>
            </a:r>
            <a:endParaRPr dirty="0"/>
          </a:p>
        </p:txBody>
      </p:sp>
    </p:spTree>
    <p:extLst>
      <p:ext uri="{BB962C8B-B14F-4D97-AF65-F5344CB8AC3E}">
        <p14:creationId xmlns:p14="http://schemas.microsoft.com/office/powerpoint/2010/main" val="4127761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22b15f14767_0_26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2</a:t>
            </a:fld>
            <a:endParaRPr>
              <a:latin typeface="Bookman Old Style"/>
              <a:ea typeface="Bookman Old Style"/>
              <a:cs typeface="Bookman Old Style"/>
              <a:sym typeface="Bookman Old Style"/>
            </a:endParaRPr>
          </a:p>
        </p:txBody>
      </p:sp>
      <p:sp>
        <p:nvSpPr>
          <p:cNvPr id="76" name="Google Shape;76;g22b15f14767_0_265"/>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77" name="Google Shape;77;g22b15f14767_0_265"/>
          <p:cNvSpPr txBox="1">
            <a:spLocks noGrp="1"/>
          </p:cNvSpPr>
          <p:nvPr>
            <p:ph type="title"/>
          </p:nvPr>
        </p:nvSpPr>
        <p:spPr>
          <a:xfrm>
            <a:off x="1513344" y="280488"/>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Abstract</a:t>
            </a:r>
            <a:endParaRPr sz="3600">
              <a:latin typeface="Bookman Old Style"/>
              <a:ea typeface="Bookman Old Style"/>
              <a:cs typeface="Bookman Old Style"/>
              <a:sym typeface="Bookman Old Style"/>
            </a:endParaRPr>
          </a:p>
        </p:txBody>
      </p:sp>
      <p:sp>
        <p:nvSpPr>
          <p:cNvPr id="78" name="Google Shape;78;g22b15f14767_0_265"/>
          <p:cNvSpPr txBox="1"/>
          <p:nvPr/>
        </p:nvSpPr>
        <p:spPr>
          <a:xfrm>
            <a:off x="1075499" y="1150350"/>
            <a:ext cx="7155000" cy="398566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US" b="0" i="0" u="none" strike="noStrike" cap="none" dirty="0">
                <a:solidFill>
                  <a:schemeClr val="dk1"/>
                </a:solidFill>
                <a:latin typeface="Times New Roman" panose="02020603050405020304" pitchFamily="18" charset="0"/>
                <a:cs typeface="Times New Roman" panose="02020603050405020304" pitchFamily="18" charset="0"/>
                <a:sym typeface="Arial"/>
              </a:rPr>
              <a:t>A chat application is a type of software or technology that allows users to communicate with one other in real time over the internet. The article outlines an idea for a messaging software that emphasizes security and usability above all else, with the goal of being adaptable across several platforms. The proposed method is starting with Node.js and building a server with the Express.js framework. Furthermore, the </a:t>
            </a:r>
            <a:r>
              <a:rPr lang="en-US" b="0" i="0" u="none" strike="noStrike" cap="none" dirty="0" err="1">
                <a:solidFill>
                  <a:schemeClr val="dk1"/>
                </a:solidFill>
                <a:latin typeface="Times New Roman" panose="02020603050405020304" pitchFamily="18" charset="0"/>
                <a:cs typeface="Times New Roman" panose="02020603050405020304" pitchFamily="18" charset="0"/>
                <a:sym typeface="Arial"/>
              </a:rPr>
              <a:t>programme</a:t>
            </a:r>
            <a:r>
              <a:rPr lang="en-US" b="0" i="0" u="none" strike="noStrike" cap="none" dirty="0">
                <a:solidFill>
                  <a:schemeClr val="dk1"/>
                </a:solidFill>
                <a:latin typeface="Times New Roman" panose="02020603050405020304" pitchFamily="18" charset="0"/>
                <a:cs typeface="Times New Roman" panose="02020603050405020304" pitchFamily="18" charset="0"/>
                <a:sym typeface="Arial"/>
              </a:rPr>
              <a:t> makes use of the Socket.io module to provide efficient user communication. MongoDB is used by the system for database administration. The solution uses bcrypt.js for password hashing and JSON Web Token to improve security measures.</a:t>
            </a:r>
            <a:endParaRPr sz="1600" dirty="0">
              <a:latin typeface="Times New Roman" panose="02020603050405020304" pitchFamily="18" charset="0"/>
              <a:cs typeface="Times New Roman" panose="02020603050405020304" pitchFamily="18" charset="0"/>
            </a:endParaRPr>
          </a:p>
          <a:p>
            <a:pPr marL="0" marR="0" lvl="0" indent="0" algn="just" rtl="0">
              <a:lnSpc>
                <a:spcPct val="150000"/>
              </a:lnSpc>
              <a:spcBef>
                <a:spcPts val="0"/>
              </a:spcBef>
              <a:spcAft>
                <a:spcPts val="0"/>
              </a:spcAft>
              <a:buClr>
                <a:schemeClr val="dk1"/>
              </a:buClr>
              <a:buSzPts val="1100"/>
              <a:buFont typeface="Arial"/>
              <a:buNone/>
            </a:pPr>
            <a:endParaRPr b="1"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just" rtl="0">
              <a:lnSpc>
                <a:spcPct val="150000"/>
              </a:lnSpc>
              <a:spcBef>
                <a:spcPts val="0"/>
              </a:spcBef>
              <a:spcAft>
                <a:spcPts val="0"/>
              </a:spcAft>
              <a:buClr>
                <a:schemeClr val="dk1"/>
              </a:buClr>
              <a:buSzPts val="1100"/>
              <a:buFont typeface="Arial"/>
              <a:buNone/>
            </a:pPr>
            <a:r>
              <a:rPr lang="en-US" b="1" i="0" u="none" strike="noStrike" cap="none" dirty="0">
                <a:solidFill>
                  <a:schemeClr val="dk1"/>
                </a:solidFill>
                <a:latin typeface="Times New Roman" panose="02020603050405020304" pitchFamily="18" charset="0"/>
                <a:cs typeface="Times New Roman" panose="02020603050405020304" pitchFamily="18" charset="0"/>
                <a:sym typeface="Arial"/>
              </a:rPr>
              <a:t>Keywords: </a:t>
            </a:r>
            <a:r>
              <a:rPr lang="en-US" b="0" i="0" u="none" strike="noStrike" cap="none" dirty="0">
                <a:solidFill>
                  <a:schemeClr val="dk1"/>
                </a:solidFill>
                <a:latin typeface="Times New Roman" panose="02020603050405020304" pitchFamily="18" charset="0"/>
                <a:cs typeface="Times New Roman" panose="02020603050405020304" pitchFamily="18" charset="0"/>
                <a:sym typeface="Arial"/>
              </a:rPr>
              <a:t>Socket.io, Node.js, Express.js, Bcrypt.js Hashing, Json Web Token</a:t>
            </a:r>
            <a:endParaRPr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76200" lvl="0" indent="0" algn="just" rtl="0">
              <a:lnSpc>
                <a:spcPct val="150000"/>
              </a:lnSpc>
              <a:spcBef>
                <a:spcPts val="0"/>
              </a:spcBef>
              <a:spcAft>
                <a:spcPts val="0"/>
              </a:spcAft>
              <a:buClr>
                <a:srgbClr val="000000"/>
              </a:buClr>
              <a:buSzPts val="1300"/>
              <a:buFont typeface="Arial"/>
              <a:buNone/>
            </a:pPr>
            <a:endParaRPr sz="1300" b="1" i="0" u="none" strike="noStrike" cap="none" dirty="0">
              <a:solidFill>
                <a:schemeClr val="dk1"/>
              </a:solidFill>
              <a:latin typeface="Arial"/>
              <a:ea typeface="Arial"/>
              <a:cs typeface="Arial"/>
              <a:sym typeface="Arial"/>
            </a:endParaRPr>
          </a:p>
          <a:p>
            <a:pPr marL="0" marR="76200" lvl="0" indent="0" algn="l" rtl="0">
              <a:lnSpc>
                <a:spcPct val="150000"/>
              </a:lnSpc>
              <a:spcBef>
                <a:spcPts val="1500"/>
              </a:spcBef>
              <a:spcAft>
                <a:spcPts val="1500"/>
              </a:spcAft>
              <a:buClr>
                <a:srgbClr val="000000"/>
              </a:buClr>
              <a:buSzPts val="1300"/>
              <a:buFont typeface="Arial"/>
              <a:buNone/>
            </a:pPr>
            <a:endParaRPr sz="1300" b="1" i="0" u="none" strike="noStrike" cap="none" dirty="0">
              <a:solidFill>
                <a:schemeClr val="dk1"/>
              </a:solidFill>
              <a:latin typeface="Arial"/>
              <a:ea typeface="Arial"/>
              <a:cs typeface="Arial"/>
              <a:sym typeface="Arial"/>
            </a:endParaRPr>
          </a:p>
        </p:txBody>
      </p:sp>
      <p:sp>
        <p:nvSpPr>
          <p:cNvPr id="80" name="Google Shape;80;g22b15f14767_0_265"/>
          <p:cNvSpPr txBox="1">
            <a:spLocks noGrp="1"/>
          </p:cNvSpPr>
          <p:nvPr>
            <p:ph type="ftr" idx="11"/>
          </p:nvPr>
        </p:nvSpPr>
        <p:spPr>
          <a:xfrm>
            <a:off x="3124200" y="4767275"/>
            <a:ext cx="33624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2" name="Google Shape;69;p2">
            <a:extLst>
              <a:ext uri="{FF2B5EF4-FFF2-40B4-BE49-F238E27FC236}">
                <a16:creationId xmlns:a16="http://schemas.microsoft.com/office/drawing/2014/main" id="{2B35DB02-777B-2A73-1AD6-2DB990C39413}"/>
              </a:ext>
            </a:extLst>
          </p:cNvPr>
          <p:cNvSpPr txBox="1">
            <a:spLocks noGrp="1"/>
          </p:cNvSpPr>
          <p:nvPr>
            <p:ph type="dt" idx="10"/>
          </p:nvPr>
        </p:nvSpPr>
        <p:spPr>
          <a:xfrm>
            <a:off x="457200" y="4767263"/>
            <a:ext cx="2133600" cy="274637"/>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dirty="0"/>
              <a:t>28-03-2024</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2b3c90f7972_0_3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3</a:t>
            </a:fld>
            <a:endParaRPr>
              <a:latin typeface="Bookman Old Style"/>
              <a:ea typeface="Bookman Old Style"/>
              <a:cs typeface="Bookman Old Style"/>
              <a:sym typeface="Bookman Old Style"/>
            </a:endParaRPr>
          </a:p>
        </p:txBody>
      </p:sp>
      <p:sp>
        <p:nvSpPr>
          <p:cNvPr id="86" name="Google Shape;86;g2b3c90f7972_0_33"/>
          <p:cNvSpPr/>
          <p:nvPr/>
        </p:nvSpPr>
        <p:spPr>
          <a:xfrm>
            <a:off x="3415004" y="3219941"/>
            <a:ext cx="4572000" cy="40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87" name="Google Shape;87;g2b3c90f7972_0_33"/>
          <p:cNvSpPr txBox="1">
            <a:spLocks noGrp="1"/>
          </p:cNvSpPr>
          <p:nvPr>
            <p:ph type="title"/>
          </p:nvPr>
        </p:nvSpPr>
        <p:spPr>
          <a:xfrm>
            <a:off x="1513344" y="280488"/>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Introduction</a:t>
            </a:r>
            <a:endParaRPr sz="3600">
              <a:latin typeface="Bookman Old Style"/>
              <a:ea typeface="Bookman Old Style"/>
              <a:cs typeface="Bookman Old Style"/>
              <a:sym typeface="Bookman Old Style"/>
            </a:endParaRPr>
          </a:p>
        </p:txBody>
      </p:sp>
      <p:sp>
        <p:nvSpPr>
          <p:cNvPr id="88" name="Google Shape;88;g2b3c90f7972_0_33"/>
          <p:cNvSpPr txBox="1"/>
          <p:nvPr/>
        </p:nvSpPr>
        <p:spPr>
          <a:xfrm>
            <a:off x="1075499" y="1083846"/>
            <a:ext cx="7155000" cy="3862555"/>
          </a:xfrm>
          <a:prstGeom prst="rect">
            <a:avLst/>
          </a:prstGeom>
          <a:noFill/>
          <a:ln>
            <a:noFill/>
          </a:ln>
        </p:spPr>
        <p:txBody>
          <a:bodyPr spcFirstLastPara="1" wrap="square" lIns="91425" tIns="45700" rIns="91425" bIns="45700" anchor="t" anchorCtr="0">
            <a:spAutoFit/>
          </a:bodyPr>
          <a:lstStyle/>
          <a:p>
            <a:pPr marL="0" marR="76200" lvl="0" indent="0" algn="just" rtl="0">
              <a:lnSpc>
                <a:spcPct val="150000"/>
              </a:lnSpc>
              <a:spcBef>
                <a:spcPts val="0"/>
              </a:spcBef>
              <a:spcAft>
                <a:spcPts val="0"/>
              </a:spcAft>
              <a:buClr>
                <a:srgbClr val="000000"/>
              </a:buClr>
              <a:buSzPts val="1200"/>
              <a:buFont typeface="Arial"/>
              <a:buNone/>
            </a:pPr>
            <a:r>
              <a:rPr lang="en-US" sz="1300" b="1" i="0" u="none" strike="noStrike" cap="none" dirty="0">
                <a:solidFill>
                  <a:schemeClr val="dk1"/>
                </a:solidFill>
                <a:latin typeface="Times New Roman" panose="02020603050405020304" pitchFamily="18" charset="0"/>
                <a:cs typeface="Times New Roman" panose="02020603050405020304" pitchFamily="18" charset="0"/>
                <a:sym typeface="Arial"/>
              </a:rPr>
              <a:t>Chatting Apps: </a:t>
            </a:r>
            <a:r>
              <a:rPr lang="en-US" sz="1300" b="0" i="0" u="none" strike="noStrike" cap="none" dirty="0">
                <a:solidFill>
                  <a:schemeClr val="dk1"/>
                </a:solidFill>
                <a:latin typeface="Times New Roman" panose="02020603050405020304" pitchFamily="18" charset="0"/>
                <a:cs typeface="Times New Roman" panose="02020603050405020304" pitchFamily="18" charset="0"/>
                <a:sym typeface="Arial"/>
              </a:rPr>
              <a:t>Chat applications allow you to stay connected with other people who may be using the application even on the other side of the world. In customer service, such applications are one of the most important communication channels.</a:t>
            </a:r>
            <a:endParaRPr sz="13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76200" lvl="0" indent="0" algn="just" rtl="0">
              <a:lnSpc>
                <a:spcPct val="150000"/>
              </a:lnSpc>
              <a:spcBef>
                <a:spcPts val="1500"/>
              </a:spcBef>
              <a:spcAft>
                <a:spcPts val="0"/>
              </a:spcAft>
              <a:buClr>
                <a:srgbClr val="000000"/>
              </a:buClr>
              <a:buSzPts val="1200"/>
              <a:buFont typeface="Arial"/>
              <a:buNone/>
            </a:pPr>
            <a:r>
              <a:rPr lang="en-US" sz="1300" b="1" i="0" u="none" strike="noStrike" cap="none" dirty="0">
                <a:solidFill>
                  <a:schemeClr val="dk1"/>
                </a:solidFill>
                <a:latin typeface="Times New Roman" panose="02020603050405020304" pitchFamily="18" charset="0"/>
                <a:cs typeface="Times New Roman" panose="02020603050405020304" pitchFamily="18" charset="0"/>
                <a:sym typeface="Arial"/>
              </a:rPr>
              <a:t>Working of Chat Applications: </a:t>
            </a:r>
            <a:r>
              <a:rPr lang="en-US" sz="1300" b="0" i="0" u="none" strike="noStrike" cap="none" dirty="0">
                <a:solidFill>
                  <a:schemeClr val="dk1"/>
                </a:solidFill>
                <a:latin typeface="Times New Roman" panose="02020603050405020304" pitchFamily="18" charset="0"/>
                <a:cs typeface="Times New Roman" panose="02020603050405020304" pitchFamily="18" charset="0"/>
                <a:sym typeface="Arial"/>
              </a:rPr>
              <a:t>Chat applications typically run on centralized networks that are served by platform operator servers as opposed to peer-to-peer protocols such as XMPP. This allows two people to talk to each other in real time</a:t>
            </a:r>
            <a:endParaRPr sz="13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76200" lvl="0" indent="0" algn="just" rtl="0">
              <a:lnSpc>
                <a:spcPct val="150000"/>
              </a:lnSpc>
              <a:spcBef>
                <a:spcPts val="1500"/>
              </a:spcBef>
              <a:spcAft>
                <a:spcPts val="0"/>
              </a:spcAft>
              <a:buClr>
                <a:srgbClr val="000000"/>
              </a:buClr>
              <a:buSzPts val="1200"/>
              <a:buFont typeface="Arial"/>
              <a:buNone/>
            </a:pPr>
            <a:r>
              <a:rPr lang="en-US" sz="1300" b="1" i="0" u="none" strike="noStrike" cap="none" dirty="0">
                <a:solidFill>
                  <a:schemeClr val="dk1"/>
                </a:solidFill>
                <a:latin typeface="Times New Roman" panose="02020603050405020304" pitchFamily="18" charset="0"/>
                <a:cs typeface="Times New Roman" panose="02020603050405020304" pitchFamily="18" charset="0"/>
                <a:sym typeface="Arial"/>
              </a:rPr>
              <a:t>Introduced Keywords:</a:t>
            </a:r>
            <a:endParaRPr sz="1300" b="1"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76200" lvl="0" indent="0" algn="just" rtl="0">
              <a:lnSpc>
                <a:spcPct val="150000"/>
              </a:lnSpc>
              <a:spcBef>
                <a:spcPts val="1500"/>
              </a:spcBef>
              <a:spcAft>
                <a:spcPts val="1500"/>
              </a:spcAft>
              <a:buClr>
                <a:srgbClr val="000000"/>
              </a:buClr>
              <a:buSzPts val="1200"/>
              <a:buFont typeface="Arial"/>
              <a:buNone/>
            </a:pPr>
            <a:r>
              <a:rPr lang="en-US" sz="1300" b="1" i="0" u="none" strike="noStrike" cap="none" dirty="0">
                <a:solidFill>
                  <a:schemeClr val="dk1"/>
                </a:solidFill>
                <a:latin typeface="Times New Roman" panose="02020603050405020304" pitchFamily="18" charset="0"/>
                <a:cs typeface="Times New Roman" panose="02020603050405020304" pitchFamily="18" charset="0"/>
                <a:sym typeface="Arial"/>
              </a:rPr>
              <a:t>Socket.io :</a:t>
            </a:r>
            <a:r>
              <a:rPr lang="en-US" sz="1300" b="0" i="0" u="none" strike="noStrike" cap="none" dirty="0">
                <a:solidFill>
                  <a:schemeClr val="dk1"/>
                </a:solidFill>
                <a:latin typeface="Times New Roman" panose="02020603050405020304" pitchFamily="18" charset="0"/>
                <a:cs typeface="Times New Roman" panose="02020603050405020304" pitchFamily="18" charset="0"/>
                <a:sym typeface="Arial"/>
              </a:rPr>
              <a:t>Socket.IO is an event-driven library for real-time web applications. It enables real-time, bi-directional communication between web clients and servers. It consists of two components: a client, and a server.</a:t>
            </a:r>
            <a:r>
              <a:rPr lang="en-US" sz="1300" b="1" i="0" u="none" strike="noStrike" cap="none" dirty="0">
                <a:solidFill>
                  <a:schemeClr val="dk1"/>
                </a:solidFill>
                <a:latin typeface="Times New Roman" panose="02020603050405020304" pitchFamily="18" charset="0"/>
                <a:cs typeface="Times New Roman" panose="02020603050405020304" pitchFamily="18" charset="0"/>
                <a:sym typeface="Arial"/>
              </a:rPr>
              <a:t>       </a:t>
            </a:r>
            <a:endParaRPr sz="13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90" name="Google Shape;90;g2b3c90f7972_0_33"/>
          <p:cNvSpPr txBox="1">
            <a:spLocks noGrp="1"/>
          </p:cNvSpPr>
          <p:nvPr>
            <p:ph type="ftr" idx="11"/>
          </p:nvPr>
        </p:nvSpPr>
        <p:spPr>
          <a:xfrm>
            <a:off x="3124200" y="4767275"/>
            <a:ext cx="33624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2" name="Google Shape;69;p2">
            <a:extLst>
              <a:ext uri="{FF2B5EF4-FFF2-40B4-BE49-F238E27FC236}">
                <a16:creationId xmlns:a16="http://schemas.microsoft.com/office/drawing/2014/main" id="{5DAAEB4E-DF09-7C0E-802B-AFB65E33688B}"/>
              </a:ext>
            </a:extLst>
          </p:cNvPr>
          <p:cNvSpPr txBox="1">
            <a:spLocks noGrp="1"/>
          </p:cNvSpPr>
          <p:nvPr>
            <p:ph type="dt" idx="10"/>
          </p:nvPr>
        </p:nvSpPr>
        <p:spPr>
          <a:xfrm>
            <a:off x="457200" y="4767263"/>
            <a:ext cx="2133600" cy="274637"/>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dirty="0"/>
              <a:t>28-03-2024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2b3c90f7972_0_6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4</a:t>
            </a:fld>
            <a:endParaRPr>
              <a:latin typeface="Bookman Old Style"/>
              <a:ea typeface="Bookman Old Style"/>
              <a:cs typeface="Bookman Old Style"/>
              <a:sym typeface="Bookman Old Style"/>
            </a:endParaRPr>
          </a:p>
        </p:txBody>
      </p:sp>
      <p:sp>
        <p:nvSpPr>
          <p:cNvPr id="96" name="Google Shape;96;g2b3c90f7972_0_66"/>
          <p:cNvSpPr/>
          <p:nvPr/>
        </p:nvSpPr>
        <p:spPr>
          <a:xfrm>
            <a:off x="3415004" y="3219941"/>
            <a:ext cx="4572000" cy="40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97" name="Google Shape;97;g2b3c90f7972_0_66"/>
          <p:cNvSpPr txBox="1"/>
          <p:nvPr/>
        </p:nvSpPr>
        <p:spPr>
          <a:xfrm>
            <a:off x="921294" y="680780"/>
            <a:ext cx="7599251" cy="4162638"/>
          </a:xfrm>
          <a:prstGeom prst="rect">
            <a:avLst/>
          </a:prstGeom>
          <a:noFill/>
          <a:ln>
            <a:noFill/>
          </a:ln>
        </p:spPr>
        <p:txBody>
          <a:bodyPr spcFirstLastPara="1" wrap="square" lIns="91425" tIns="45700" rIns="91425" bIns="45700" anchor="t" anchorCtr="0">
            <a:spAutoFit/>
          </a:bodyPr>
          <a:lstStyle/>
          <a:p>
            <a:pPr marL="0" marR="76200" lvl="0" indent="0" algn="just" rtl="0">
              <a:lnSpc>
                <a:spcPct val="150000"/>
              </a:lnSpc>
              <a:spcBef>
                <a:spcPts val="0"/>
              </a:spcBef>
              <a:spcAft>
                <a:spcPts val="0"/>
              </a:spcAft>
              <a:buClr>
                <a:schemeClr val="dk1"/>
              </a:buClr>
              <a:buSzPts val="1100"/>
              <a:buFont typeface="Arial"/>
              <a:buNone/>
            </a:pPr>
            <a:r>
              <a:rPr lang="en-US" sz="1300" b="1" i="0" u="none" strike="noStrike" cap="none" dirty="0">
                <a:solidFill>
                  <a:schemeClr val="dk1"/>
                </a:solidFill>
                <a:latin typeface="Times New Roman" panose="02020603050405020304" pitchFamily="18" charset="0"/>
                <a:cs typeface="Times New Roman" panose="02020603050405020304" pitchFamily="18" charset="0"/>
                <a:sym typeface="Arial"/>
              </a:rPr>
              <a:t>Node js  </a:t>
            </a:r>
            <a:r>
              <a:rPr lang="en-US" sz="1300" b="0" i="0" u="none" strike="noStrike" cap="none" dirty="0">
                <a:solidFill>
                  <a:schemeClr val="dk1"/>
                </a:solidFill>
                <a:latin typeface="Times New Roman" panose="02020603050405020304" pitchFamily="18" charset="0"/>
                <a:cs typeface="Times New Roman" panose="02020603050405020304" pitchFamily="18" charset="0"/>
                <a:sym typeface="Arial"/>
              </a:rPr>
              <a:t>Node.js is a cross-platform, open-source JavaScript runtime environment that can run on Windows, Linux, Unix, macOS, and more. Node.js runs on the V8 JavaScript engine, and executes JavaScript code outside a web browser. Node.js lets developers use JavaScript to write command line tools and for server-side scripting</a:t>
            </a:r>
            <a:r>
              <a:rPr lang="en-US" sz="1300" b="1" i="0" u="none" strike="noStrike" cap="none" dirty="0">
                <a:solidFill>
                  <a:schemeClr val="dk1"/>
                </a:solidFill>
                <a:latin typeface="Times New Roman" panose="02020603050405020304" pitchFamily="18" charset="0"/>
                <a:cs typeface="Times New Roman" panose="02020603050405020304" pitchFamily="18" charset="0"/>
                <a:sym typeface="Arial"/>
              </a:rPr>
              <a:t>          </a:t>
            </a:r>
            <a:endParaRPr sz="1300" b="1"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76200" lvl="0" indent="0" algn="just" rtl="0">
              <a:lnSpc>
                <a:spcPct val="150000"/>
              </a:lnSpc>
              <a:spcBef>
                <a:spcPts val="1500"/>
              </a:spcBef>
              <a:spcAft>
                <a:spcPts val="0"/>
              </a:spcAft>
              <a:buClr>
                <a:schemeClr val="dk1"/>
              </a:buClr>
              <a:buSzPts val="1100"/>
              <a:buFont typeface="Arial"/>
              <a:buNone/>
            </a:pPr>
            <a:r>
              <a:rPr lang="en-US" sz="1300" b="1" i="0" u="none" strike="noStrike" cap="none" dirty="0">
                <a:solidFill>
                  <a:schemeClr val="dk1"/>
                </a:solidFill>
                <a:latin typeface="Times New Roman" panose="02020603050405020304" pitchFamily="18" charset="0"/>
                <a:cs typeface="Times New Roman" panose="02020603050405020304" pitchFamily="18" charset="0"/>
                <a:sym typeface="Arial"/>
              </a:rPr>
              <a:t>Express js: </a:t>
            </a:r>
            <a:r>
              <a:rPr lang="en-US" sz="1300" b="0" i="0" u="none" strike="noStrike" cap="none" dirty="0">
                <a:solidFill>
                  <a:schemeClr val="dk1"/>
                </a:solidFill>
                <a:latin typeface="Times New Roman" panose="02020603050405020304" pitchFamily="18" charset="0"/>
                <a:cs typeface="Times New Roman" panose="02020603050405020304" pitchFamily="18" charset="0"/>
                <a:sym typeface="Arial"/>
              </a:rPr>
              <a:t>Express.js, or simply Express, is a back-end web application framework for building RESTful APIs with Node.js, released as free and open-source software under the MIT License. </a:t>
            </a:r>
            <a:endParaRPr sz="1300" b="1"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76200" lvl="0" indent="0" algn="just" rtl="0">
              <a:lnSpc>
                <a:spcPct val="150000"/>
              </a:lnSpc>
              <a:spcBef>
                <a:spcPts val="1500"/>
              </a:spcBef>
              <a:spcAft>
                <a:spcPts val="0"/>
              </a:spcAft>
              <a:buClr>
                <a:srgbClr val="000000"/>
              </a:buClr>
              <a:buSzPts val="1200"/>
              <a:buFont typeface="Arial"/>
              <a:buNone/>
            </a:pPr>
            <a:r>
              <a:rPr lang="en-US" sz="1300" b="1" i="0" u="none" strike="noStrike" cap="none" dirty="0">
                <a:solidFill>
                  <a:schemeClr val="dk1"/>
                </a:solidFill>
                <a:latin typeface="Times New Roman" panose="02020603050405020304" pitchFamily="18" charset="0"/>
                <a:cs typeface="Times New Roman" panose="02020603050405020304" pitchFamily="18" charset="0"/>
                <a:sym typeface="Arial"/>
              </a:rPr>
              <a:t>Json web token: </a:t>
            </a:r>
            <a:r>
              <a:rPr lang="en-IN" sz="1300" spc="10" dirty="0">
                <a:solidFill>
                  <a:schemeClr val="tx1"/>
                </a:solidFill>
                <a:effectLst/>
                <a:latin typeface="Times New Roman" panose="02020603050405020304" pitchFamily="18" charset="0"/>
                <a:ea typeface="Calibri" panose="020F0502020204030204" pitchFamily="34" charset="0"/>
              </a:rPr>
              <a:t>JSON Web Token is an open standard for securely transferring data within parties using a JSON object. JWT is used for stateless authentication mechanisms for users and providers, this means maintaining sessions on the client side instead of storing sessions on the server.</a:t>
            </a:r>
            <a:endParaRPr sz="1300" b="1"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76200" lvl="0" indent="0" algn="just" rtl="0">
              <a:lnSpc>
                <a:spcPct val="150000"/>
              </a:lnSpc>
              <a:spcBef>
                <a:spcPts val="1500"/>
              </a:spcBef>
              <a:spcAft>
                <a:spcPts val="1500"/>
              </a:spcAft>
              <a:buClr>
                <a:schemeClr val="dk1"/>
              </a:buClr>
              <a:buSzPts val="1100"/>
              <a:buFont typeface="Arial"/>
              <a:buNone/>
            </a:pPr>
            <a:r>
              <a:rPr lang="en-US" sz="1300" b="1" i="0" u="none" strike="noStrike" cap="none" dirty="0">
                <a:solidFill>
                  <a:schemeClr val="dk1"/>
                </a:solidFill>
                <a:latin typeface="Times New Roman" panose="02020603050405020304" pitchFamily="18" charset="0"/>
                <a:cs typeface="Times New Roman" panose="02020603050405020304" pitchFamily="18" charset="0"/>
                <a:sym typeface="Arial"/>
              </a:rPr>
              <a:t>Bcrypt js hashing: </a:t>
            </a:r>
            <a:r>
              <a:rPr lang="en-US" sz="1300" b="0" i="0" u="none" strike="noStrike" cap="none" dirty="0">
                <a:solidFill>
                  <a:schemeClr val="dk1"/>
                </a:solidFill>
                <a:latin typeface="Times New Roman" panose="02020603050405020304" pitchFamily="18" charset="0"/>
                <a:cs typeface="Times New Roman" panose="02020603050405020304" pitchFamily="18" charset="0"/>
                <a:sym typeface="Arial"/>
              </a:rPr>
              <a:t>To avoid the sensitive data being visible to anyone, Node. js uses “</a:t>
            </a:r>
            <a:r>
              <a:rPr lang="en-US" sz="1300" b="0" i="0" u="none" strike="noStrike" cap="none" dirty="0" err="1">
                <a:solidFill>
                  <a:schemeClr val="dk1"/>
                </a:solidFill>
                <a:latin typeface="Times New Roman" panose="02020603050405020304" pitchFamily="18" charset="0"/>
                <a:cs typeface="Times New Roman" panose="02020603050405020304" pitchFamily="18" charset="0"/>
                <a:sym typeface="Arial"/>
              </a:rPr>
              <a:t>bcryptjs</a:t>
            </a:r>
            <a:r>
              <a:rPr lang="en-US" sz="1300" b="0" i="0" u="none" strike="noStrike" cap="none" dirty="0">
                <a:solidFill>
                  <a:schemeClr val="dk1"/>
                </a:solidFill>
                <a:latin typeface="Times New Roman" panose="02020603050405020304" pitchFamily="18" charset="0"/>
                <a:cs typeface="Times New Roman" panose="02020603050405020304" pitchFamily="18" charset="0"/>
                <a:sym typeface="Arial"/>
              </a:rPr>
              <a:t>”. This module enables storing passwords as hashed passwords instead of plaintext.</a:t>
            </a:r>
            <a:endParaRPr sz="13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99" name="Google Shape;99;g2b3c90f7972_0_66"/>
          <p:cNvSpPr txBox="1">
            <a:spLocks noGrp="1"/>
          </p:cNvSpPr>
          <p:nvPr>
            <p:ph type="ftr" idx="11"/>
          </p:nvPr>
        </p:nvSpPr>
        <p:spPr>
          <a:xfrm>
            <a:off x="3124200" y="4767275"/>
            <a:ext cx="33624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2" name="Google Shape;69;p2">
            <a:extLst>
              <a:ext uri="{FF2B5EF4-FFF2-40B4-BE49-F238E27FC236}">
                <a16:creationId xmlns:a16="http://schemas.microsoft.com/office/drawing/2014/main" id="{108C4B10-0BBC-3F4F-AC67-6D96FA0AF4AE}"/>
              </a:ext>
            </a:extLst>
          </p:cNvPr>
          <p:cNvSpPr txBox="1">
            <a:spLocks noGrp="1"/>
          </p:cNvSpPr>
          <p:nvPr>
            <p:ph type="dt" idx="10"/>
          </p:nvPr>
        </p:nvSpPr>
        <p:spPr>
          <a:xfrm>
            <a:off x="457200" y="4767263"/>
            <a:ext cx="2133600" cy="274637"/>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dirty="0"/>
              <a:t>28-03-2024</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2b15f14767_2_6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5</a:t>
            </a:fld>
            <a:endParaRPr>
              <a:latin typeface="Bookman Old Style"/>
              <a:ea typeface="Bookman Old Style"/>
              <a:cs typeface="Bookman Old Style"/>
              <a:sym typeface="Bookman Old Style"/>
            </a:endParaRPr>
          </a:p>
        </p:txBody>
      </p:sp>
      <p:sp>
        <p:nvSpPr>
          <p:cNvPr id="166" name="Google Shape;166;g22b15f14767_2_65"/>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167" name="Google Shape;167;g22b15f14767_2_65"/>
          <p:cNvSpPr txBox="1">
            <a:spLocks noGrp="1"/>
          </p:cNvSpPr>
          <p:nvPr>
            <p:ph type="title"/>
          </p:nvPr>
        </p:nvSpPr>
        <p:spPr>
          <a:xfrm>
            <a:off x="1406957" y="541350"/>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Problem </a:t>
            </a:r>
            <a:r>
              <a:rPr lang="en-US" sz="3600">
                <a:latin typeface="Bookman Old Style"/>
                <a:ea typeface="Bookman Old Style"/>
                <a:cs typeface="Bookman Old Style"/>
                <a:sym typeface="Bookman Old Style"/>
              </a:rPr>
              <a:t>Statement</a:t>
            </a:r>
            <a:endParaRPr/>
          </a:p>
        </p:txBody>
      </p:sp>
      <p:sp>
        <p:nvSpPr>
          <p:cNvPr id="168" name="Google Shape;168;g22b15f14767_2_65"/>
          <p:cNvSpPr txBox="1"/>
          <p:nvPr/>
        </p:nvSpPr>
        <p:spPr>
          <a:xfrm>
            <a:off x="1569720" y="1582998"/>
            <a:ext cx="6280307" cy="1384954"/>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panose="02020603050405020304" pitchFamily="18" charset="0"/>
                <a:cs typeface="Times New Roman" panose="02020603050405020304" pitchFamily="18" charset="0"/>
                <a:sym typeface="Arial"/>
              </a:rPr>
              <a:t>To create a specialized mobile chat application for the web that can be used in real time to share data and facilitate quicker and simpler communication.</a:t>
            </a:r>
            <a:endParaRPr sz="14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ookman Old Style"/>
              <a:ea typeface="Bookman Old Style"/>
              <a:cs typeface="Bookman Old Style"/>
              <a:sym typeface="Bookman Old Style"/>
            </a:endParaRPr>
          </a:p>
        </p:txBody>
      </p:sp>
      <p:sp>
        <p:nvSpPr>
          <p:cNvPr id="170" name="Google Shape;170;g22b15f14767_2_65"/>
          <p:cNvSpPr txBox="1">
            <a:spLocks noGrp="1"/>
          </p:cNvSpPr>
          <p:nvPr>
            <p:ph type="ftr" idx="11"/>
          </p:nvPr>
        </p:nvSpPr>
        <p:spPr>
          <a:xfrm>
            <a:off x="3124200" y="4767275"/>
            <a:ext cx="35631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2" name="Google Shape;69;p2">
            <a:extLst>
              <a:ext uri="{FF2B5EF4-FFF2-40B4-BE49-F238E27FC236}">
                <a16:creationId xmlns:a16="http://schemas.microsoft.com/office/drawing/2014/main" id="{735F1557-B2CE-AA18-6636-FC13E9368B2E}"/>
              </a:ext>
            </a:extLst>
          </p:cNvPr>
          <p:cNvSpPr txBox="1">
            <a:spLocks noGrp="1"/>
          </p:cNvSpPr>
          <p:nvPr>
            <p:ph type="dt" idx="10"/>
          </p:nvPr>
        </p:nvSpPr>
        <p:spPr>
          <a:xfrm>
            <a:off x="457200" y="4767263"/>
            <a:ext cx="2133600" cy="274637"/>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dirty="0"/>
              <a:t>28-03-2024</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2b15f14767_2_99"/>
          <p:cNvSpPr txBox="1">
            <a:spLocks noGrp="1"/>
          </p:cNvSpPr>
          <p:nvPr>
            <p:ph type="sldNum" idx="12"/>
          </p:nvPr>
        </p:nvSpPr>
        <p:spPr>
          <a:xfrm>
            <a:off x="6625119" y="47934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6</a:t>
            </a:fld>
            <a:endParaRPr>
              <a:latin typeface="Bookman Old Style"/>
              <a:ea typeface="Bookman Old Style"/>
              <a:cs typeface="Bookman Old Style"/>
              <a:sym typeface="Bookman Old Style"/>
            </a:endParaRPr>
          </a:p>
        </p:txBody>
      </p:sp>
      <p:sp>
        <p:nvSpPr>
          <p:cNvPr id="196" name="Google Shape;196;g22b15f14767_2_99"/>
          <p:cNvSpPr/>
          <p:nvPr/>
        </p:nvSpPr>
        <p:spPr>
          <a:xfrm>
            <a:off x="1134325" y="1214325"/>
            <a:ext cx="6579000" cy="330855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US" b="0" i="0" u="none" strike="noStrike" cap="none" dirty="0">
                <a:solidFill>
                  <a:schemeClr val="dk1"/>
                </a:solidFill>
                <a:latin typeface="Times New Roman" panose="02020603050405020304" pitchFamily="18" charset="0"/>
                <a:cs typeface="Times New Roman" panose="02020603050405020304" pitchFamily="18" charset="0"/>
                <a:sym typeface="Arial"/>
              </a:rPr>
              <a:t>A software application that operates on the internet, accessible through various platforms, designed to provide users with an easy-to-use interface. This proposed application utilizes socket.io and express js as server modules, while employing MongoDB for the database management aspect. For enhanced security measures, this software incorporates methods such as jwt (JSON Web Tokens) and password hashing.</a:t>
            </a:r>
            <a:endParaRPr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just" rtl="0">
              <a:lnSpc>
                <a:spcPct val="150000"/>
              </a:lnSpc>
              <a:spcBef>
                <a:spcPts val="0"/>
              </a:spcBef>
              <a:spcAft>
                <a:spcPts val="0"/>
              </a:spcAft>
              <a:buClr>
                <a:schemeClr val="dk1"/>
              </a:buClr>
              <a:buSzPts val="1100"/>
              <a:buFont typeface="Arial"/>
              <a:buNone/>
            </a:pPr>
            <a:r>
              <a:rPr lang="en-US" b="0" i="0" u="none" strike="noStrike" cap="none" dirty="0">
                <a:solidFill>
                  <a:schemeClr val="dk1"/>
                </a:solidFill>
                <a:latin typeface="Times New Roman" panose="02020603050405020304" pitchFamily="18" charset="0"/>
                <a:cs typeface="Times New Roman" panose="02020603050405020304" pitchFamily="18" charset="0"/>
                <a:sym typeface="Arial"/>
              </a:rPr>
              <a:t>A web-based software is created using Node.js to convert large image formats into smaller ones. This software is user-friendly and faster than other Node.js modules. It has features like text messaging, expressive emojis and stickers, group chats, notifications, and security measures.</a:t>
            </a:r>
            <a:endParaRPr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a:ea typeface="Bookman Old Style"/>
              <a:cs typeface="Bookman Old Style"/>
              <a:sym typeface="Bookman Old Style"/>
            </a:endParaRPr>
          </a:p>
        </p:txBody>
      </p:sp>
      <p:sp>
        <p:nvSpPr>
          <p:cNvPr id="197" name="Google Shape;197;g22b15f14767_2_99"/>
          <p:cNvSpPr txBox="1">
            <a:spLocks noGrp="1"/>
          </p:cNvSpPr>
          <p:nvPr>
            <p:ph type="title"/>
          </p:nvPr>
        </p:nvSpPr>
        <p:spPr>
          <a:xfrm>
            <a:off x="1365100" y="368236"/>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199" name="Google Shape;199;g22b15f14767_2_99"/>
          <p:cNvSpPr txBox="1">
            <a:spLocks noGrp="1"/>
          </p:cNvSpPr>
          <p:nvPr>
            <p:ph type="ftr" idx="11"/>
          </p:nvPr>
        </p:nvSpPr>
        <p:spPr>
          <a:xfrm>
            <a:off x="3119927" y="4717200"/>
            <a:ext cx="37131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2" name="Google Shape;69;p2">
            <a:extLst>
              <a:ext uri="{FF2B5EF4-FFF2-40B4-BE49-F238E27FC236}">
                <a16:creationId xmlns:a16="http://schemas.microsoft.com/office/drawing/2014/main" id="{C1C0E74D-30DF-AE1B-D803-4444D73C8391}"/>
              </a:ext>
            </a:extLst>
          </p:cNvPr>
          <p:cNvSpPr txBox="1">
            <a:spLocks noGrp="1"/>
          </p:cNvSpPr>
          <p:nvPr>
            <p:ph type="dt" idx="10"/>
          </p:nvPr>
        </p:nvSpPr>
        <p:spPr>
          <a:xfrm>
            <a:off x="528638" y="4792663"/>
            <a:ext cx="2133600" cy="274637"/>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dirty="0"/>
              <a:t>28-03-2024</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255d54419d7_4_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7</a:t>
            </a:fld>
            <a:endParaRPr>
              <a:latin typeface="Bookman Old Style"/>
              <a:ea typeface="Bookman Old Style"/>
              <a:cs typeface="Bookman Old Style"/>
              <a:sym typeface="Bookman Old Style"/>
            </a:endParaRPr>
          </a:p>
        </p:txBody>
      </p:sp>
      <p:sp>
        <p:nvSpPr>
          <p:cNvPr id="205" name="Google Shape;205;g255d54419d7_4_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206" name="Google Shape;206;g255d54419d7_4_1"/>
          <p:cNvSpPr txBox="1">
            <a:spLocks noGrp="1"/>
          </p:cNvSpPr>
          <p:nvPr>
            <p:ph type="title"/>
          </p:nvPr>
        </p:nvSpPr>
        <p:spPr>
          <a:xfrm>
            <a:off x="1069476" y="541350"/>
            <a:ext cx="71175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Proposed Method </a:t>
            </a:r>
            <a:r>
              <a:rPr lang="en-US" sz="3600">
                <a:latin typeface="Bookman Old Style"/>
                <a:ea typeface="Bookman Old Style"/>
                <a:cs typeface="Bookman Old Style"/>
                <a:sym typeface="Bookman Old Style"/>
              </a:rPr>
              <a:t>Illustration</a:t>
            </a:r>
            <a:endParaRPr sz="3600">
              <a:latin typeface="Bookman Old Style"/>
              <a:ea typeface="Bookman Old Style"/>
              <a:cs typeface="Bookman Old Style"/>
              <a:sym typeface="Bookman Old Style"/>
            </a:endParaRPr>
          </a:p>
        </p:txBody>
      </p:sp>
      <p:sp>
        <p:nvSpPr>
          <p:cNvPr id="208" name="Google Shape;208;g255d54419d7_4_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pic>
        <p:nvPicPr>
          <p:cNvPr id="209" name="Google Shape;209;g255d54419d7_4_1"/>
          <p:cNvPicPr preferRelativeResize="0"/>
          <p:nvPr/>
        </p:nvPicPr>
        <p:blipFill rotWithShape="1">
          <a:blip r:embed="rId3">
            <a:alphaModFix/>
          </a:blip>
          <a:srcRect/>
          <a:stretch/>
        </p:blipFill>
        <p:spPr>
          <a:xfrm>
            <a:off x="1897380" y="1307250"/>
            <a:ext cx="5516880" cy="3100693"/>
          </a:xfrm>
          <a:prstGeom prst="rect">
            <a:avLst/>
          </a:prstGeom>
          <a:noFill/>
          <a:ln w="25400" cap="flat" cmpd="sng">
            <a:solidFill>
              <a:srgbClr val="000000"/>
            </a:solidFill>
            <a:prstDash val="dot"/>
            <a:miter lim="8000"/>
            <a:headEnd type="none" w="sm" len="sm"/>
            <a:tailEnd type="none" w="sm" len="sm"/>
          </a:ln>
        </p:spPr>
      </p:pic>
      <p:sp>
        <p:nvSpPr>
          <p:cNvPr id="2" name="Google Shape;69;p2">
            <a:extLst>
              <a:ext uri="{FF2B5EF4-FFF2-40B4-BE49-F238E27FC236}">
                <a16:creationId xmlns:a16="http://schemas.microsoft.com/office/drawing/2014/main" id="{65C6351B-9AC4-6CC6-B8E4-C13FA28EB654}"/>
              </a:ext>
            </a:extLst>
          </p:cNvPr>
          <p:cNvSpPr txBox="1">
            <a:spLocks noGrp="1"/>
          </p:cNvSpPr>
          <p:nvPr>
            <p:ph type="dt" idx="10"/>
          </p:nvPr>
        </p:nvSpPr>
        <p:spPr>
          <a:xfrm>
            <a:off x="457200" y="4767263"/>
            <a:ext cx="2133600" cy="274637"/>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dirty="0"/>
              <a:t>28-03-2024</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47600" y="319783"/>
            <a:ext cx="6117431" cy="627321"/>
          </a:xfrm>
        </p:spPr>
        <p:txBody>
          <a:bodyPr/>
          <a:lstStyle/>
          <a:p>
            <a:r>
              <a:rPr lang="en-US" sz="3600" dirty="0">
                <a:latin typeface="Times New Roman" panose="02020603050405020304" pitchFamily="18" charset="0"/>
                <a:cs typeface="Times New Roman" panose="02020603050405020304" pitchFamily="18" charset="0"/>
              </a:rPr>
              <a:t>Experiment Environment </a:t>
            </a:r>
          </a:p>
        </p:txBody>
      </p:sp>
      <p:sp>
        <p:nvSpPr>
          <p:cNvPr id="6" name="Footer Placeholder 5"/>
          <p:cNvSpPr>
            <a:spLocks noGrp="1"/>
          </p:cNvSpPr>
          <p:nvPr>
            <p:ph type="ftr" idx="11"/>
          </p:nvPr>
        </p:nvSpPr>
        <p:spPr>
          <a:xfrm>
            <a:off x="3124200" y="4783890"/>
            <a:ext cx="3429000" cy="376236"/>
          </a:xfrm>
        </p:spPr>
        <p:txBody>
          <a:bodyPr/>
          <a:lstStyle/>
          <a:p>
            <a:r>
              <a:rPr lang="en-US"/>
              <a:t>Department of Computer Science and Engineering</a:t>
            </a:r>
          </a:p>
        </p:txBody>
      </p:sp>
      <p:sp>
        <p:nvSpPr>
          <p:cNvPr id="5" name="TextBox 4">
            <a:extLst>
              <a:ext uri="{FF2B5EF4-FFF2-40B4-BE49-F238E27FC236}">
                <a16:creationId xmlns:a16="http://schemas.microsoft.com/office/drawing/2014/main" id="{2FF8A2B2-AEB6-0DEA-1D4C-56ADE6346D40}"/>
              </a:ext>
            </a:extLst>
          </p:cNvPr>
          <p:cNvSpPr txBox="1"/>
          <p:nvPr/>
        </p:nvSpPr>
        <p:spPr>
          <a:xfrm>
            <a:off x="5110842" y="1265211"/>
            <a:ext cx="4572000" cy="1658211"/>
          </a:xfrm>
          <a:prstGeom prst="rect">
            <a:avLst/>
          </a:prstGeom>
          <a:noFill/>
        </p:spPr>
        <p:txBody>
          <a:bodyPr wrap="square">
            <a:spAutoFit/>
          </a:bodyPr>
          <a:lstStyle/>
          <a:p>
            <a:pPr algn="just">
              <a:lnSpc>
                <a:spcPct val="150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Hardware Requirements: </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Processor	: Any updated processor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RAM	: Minimum 4GB</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Hard Disk	: Minimum 100GB</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D973D7A-D5CA-D727-037A-4A3386AE7514}"/>
              </a:ext>
            </a:extLst>
          </p:cNvPr>
          <p:cNvSpPr txBox="1"/>
          <p:nvPr/>
        </p:nvSpPr>
        <p:spPr>
          <a:xfrm>
            <a:off x="1240972" y="1316886"/>
            <a:ext cx="4572000" cy="2509726"/>
          </a:xfrm>
          <a:prstGeom prst="rect">
            <a:avLst/>
          </a:prstGeom>
          <a:noFill/>
        </p:spPr>
        <p:txBody>
          <a:bodyPr wrap="square">
            <a:spAutoFit/>
          </a:bodyPr>
          <a:lstStyle/>
          <a:p>
            <a:pPr algn="just">
              <a:lnSpc>
                <a:spcPct val="150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Family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Technology	: JavaScript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Front-End	: Node.js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Back-End	: Express.js, Socket.io, MongoDB</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IDE	: VSCode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Google Shape;69;p2">
            <a:extLst>
              <a:ext uri="{FF2B5EF4-FFF2-40B4-BE49-F238E27FC236}">
                <a16:creationId xmlns:a16="http://schemas.microsoft.com/office/drawing/2014/main" id="{FB509D4D-1F04-9B86-3C2F-7F74DBAE74FE}"/>
              </a:ext>
            </a:extLst>
          </p:cNvPr>
          <p:cNvSpPr txBox="1">
            <a:spLocks noGrp="1"/>
          </p:cNvSpPr>
          <p:nvPr>
            <p:ph type="dt" idx="10"/>
          </p:nvPr>
        </p:nvSpPr>
        <p:spPr>
          <a:xfrm>
            <a:off x="457200" y="4767263"/>
            <a:ext cx="2133600" cy="274637"/>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dirty="0"/>
              <a:t>28-03-2024</a:t>
            </a:r>
            <a:endParaRPr dirty="0"/>
          </a:p>
        </p:txBody>
      </p:sp>
    </p:spTree>
    <p:extLst>
      <p:ext uri="{BB962C8B-B14F-4D97-AF65-F5344CB8AC3E}">
        <p14:creationId xmlns:p14="http://schemas.microsoft.com/office/powerpoint/2010/main" val="282715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02569" y="375557"/>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Screenshots </a:t>
            </a:r>
          </a:p>
        </p:txBody>
      </p:sp>
      <p:sp>
        <p:nvSpPr>
          <p:cNvPr id="6" name="Footer Placeholder 5"/>
          <p:cNvSpPr>
            <a:spLocks noGrp="1"/>
          </p:cNvSpPr>
          <p:nvPr>
            <p:ph type="ftr" idx="11"/>
          </p:nvPr>
        </p:nvSpPr>
        <p:spPr>
          <a:xfrm>
            <a:off x="3124200" y="4829409"/>
            <a:ext cx="3429000" cy="273900"/>
          </a:xfrm>
        </p:spPr>
        <p:txBody>
          <a:bodyPr/>
          <a:lstStyle/>
          <a:p>
            <a:r>
              <a:rPr lang="en-US" dirty="0"/>
              <a:t>Department of Computer Science and Engineering</a:t>
            </a:r>
          </a:p>
        </p:txBody>
      </p:sp>
      <p:pic>
        <p:nvPicPr>
          <p:cNvPr id="3" name="Picture 2" descr="A screenshot of a computer&#10;&#10;Description automatically generated">
            <a:extLst>
              <a:ext uri="{FF2B5EF4-FFF2-40B4-BE49-F238E27FC236}">
                <a16:creationId xmlns:a16="http://schemas.microsoft.com/office/drawing/2014/main" id="{059FE4AE-6835-0D67-AE2F-C0966DD9F99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589" y="1294227"/>
            <a:ext cx="2498078" cy="1559772"/>
          </a:xfrm>
          <a:prstGeom prst="rect">
            <a:avLst/>
          </a:prstGeom>
          <a:noFill/>
          <a:ln>
            <a:noFill/>
          </a:ln>
        </p:spPr>
      </p:pic>
      <p:pic>
        <p:nvPicPr>
          <p:cNvPr id="5" name="Picture 4" descr="A screenshot of a computer&#10;&#10;Description automatically generated">
            <a:extLst>
              <a:ext uri="{FF2B5EF4-FFF2-40B4-BE49-F238E27FC236}">
                <a16:creationId xmlns:a16="http://schemas.microsoft.com/office/drawing/2014/main" id="{3D5E1E46-383B-1CD1-CAE6-675D0BEB126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55179" y="1294227"/>
            <a:ext cx="2527114" cy="1559772"/>
          </a:xfrm>
          <a:prstGeom prst="rect">
            <a:avLst/>
          </a:prstGeom>
          <a:noFill/>
          <a:ln>
            <a:noFill/>
          </a:ln>
        </p:spPr>
      </p:pic>
      <p:pic>
        <p:nvPicPr>
          <p:cNvPr id="7" name="Picture 6" descr="A screenshot of a computer&#10;&#10;Description automatically generated">
            <a:extLst>
              <a:ext uri="{FF2B5EF4-FFF2-40B4-BE49-F238E27FC236}">
                <a16:creationId xmlns:a16="http://schemas.microsoft.com/office/drawing/2014/main" id="{558B104C-7E5E-21D6-6A2B-1EE2082DD99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4073" y="2667800"/>
            <a:ext cx="2679700" cy="1559771"/>
          </a:xfrm>
          <a:prstGeom prst="rect">
            <a:avLst/>
          </a:prstGeom>
          <a:noFill/>
          <a:ln>
            <a:noFill/>
          </a:ln>
        </p:spPr>
      </p:pic>
      <p:sp>
        <p:nvSpPr>
          <p:cNvPr id="11" name="Rectangle 5">
            <a:extLst>
              <a:ext uri="{FF2B5EF4-FFF2-40B4-BE49-F238E27FC236}">
                <a16:creationId xmlns:a16="http://schemas.microsoft.com/office/drawing/2014/main" id="{65BAD7A5-D4CE-A566-F4C2-C5DC2A728E9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6">
            <a:extLst>
              <a:ext uri="{FF2B5EF4-FFF2-40B4-BE49-F238E27FC236}">
                <a16:creationId xmlns:a16="http://schemas.microsoft.com/office/drawing/2014/main" id="{60E9106D-77BF-4C2E-68E9-FE777B374016}"/>
              </a:ext>
            </a:extLst>
          </p:cNvPr>
          <p:cNvSpPr>
            <a:spLocks noChangeArrowheads="1"/>
          </p:cNvSpPr>
          <p:nvPr/>
        </p:nvSpPr>
        <p:spPr bwMode="auto">
          <a:xfrm>
            <a:off x="1348064" y="2926321"/>
            <a:ext cx="107112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 Login Page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4877E7D-BAF3-5134-C462-A5ED997F5FC6}"/>
              </a:ext>
            </a:extLst>
          </p:cNvPr>
          <p:cNvSpPr>
            <a:spLocks noChangeArrowheads="1"/>
          </p:cNvSpPr>
          <p:nvPr/>
        </p:nvSpPr>
        <p:spPr bwMode="auto">
          <a:xfrm>
            <a:off x="3959600" y="4510050"/>
            <a:ext cx="109517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 </a:t>
            </a:r>
            <a:r>
              <a:rPr lang="en-US" altLang="en-US" sz="9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Home</a:t>
            </a:r>
            <a:r>
              <a:rPr kumimoji="0" lang="en-US" altLang="en-US"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Page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41077779-B8A3-1CD7-17D6-E13427FD0E30}"/>
              </a:ext>
            </a:extLst>
          </p:cNvPr>
          <p:cNvSpPr>
            <a:spLocks noChangeArrowheads="1"/>
          </p:cNvSpPr>
          <p:nvPr/>
        </p:nvSpPr>
        <p:spPr bwMode="auto">
          <a:xfrm>
            <a:off x="6725916" y="2916143"/>
            <a:ext cx="112082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 </a:t>
            </a:r>
            <a:r>
              <a:rPr lang="en-US" altLang="en-US" sz="9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Profile</a:t>
            </a:r>
            <a:r>
              <a:rPr kumimoji="0" lang="en-US" altLang="en-US"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Page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Google Shape;69;p2">
            <a:extLst>
              <a:ext uri="{FF2B5EF4-FFF2-40B4-BE49-F238E27FC236}">
                <a16:creationId xmlns:a16="http://schemas.microsoft.com/office/drawing/2014/main" id="{8BCD48F1-F27B-B187-831B-EE897A19712A}"/>
              </a:ext>
            </a:extLst>
          </p:cNvPr>
          <p:cNvSpPr txBox="1">
            <a:spLocks noGrp="1"/>
          </p:cNvSpPr>
          <p:nvPr>
            <p:ph type="dt" idx="10"/>
          </p:nvPr>
        </p:nvSpPr>
        <p:spPr>
          <a:xfrm>
            <a:off x="457200" y="4767263"/>
            <a:ext cx="2133600" cy="274637"/>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dirty="0"/>
              <a:t>28-03-2024</a:t>
            </a:r>
            <a:endParaRPr dirty="0"/>
          </a:p>
        </p:txBody>
      </p:sp>
    </p:spTree>
    <p:extLst>
      <p:ext uri="{BB962C8B-B14F-4D97-AF65-F5344CB8AC3E}">
        <p14:creationId xmlns:p14="http://schemas.microsoft.com/office/powerpoint/2010/main" val="4293442632"/>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5617</TotalTime>
  <Words>1158</Words>
  <Application>Microsoft Office PowerPoint</Application>
  <PresentationFormat>On-screen Show (16:9)</PresentationFormat>
  <Paragraphs>140</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Times New Roman</vt:lpstr>
      <vt:lpstr>Trebuchet MS</vt:lpstr>
      <vt:lpstr>Bookman Old Style</vt:lpstr>
      <vt:lpstr>Arial</vt:lpstr>
      <vt:lpstr>Calibri</vt:lpstr>
      <vt:lpstr>Noto Sans Symbols</vt:lpstr>
      <vt:lpstr>1_Office Theme</vt:lpstr>
      <vt:lpstr>A Seminar on DESIGNING A WEB BASED CHAT INTERFACE SERVER USING MERN STACK</vt:lpstr>
      <vt:lpstr>Abstract</vt:lpstr>
      <vt:lpstr>Introduction</vt:lpstr>
      <vt:lpstr>PowerPoint Presentation</vt:lpstr>
      <vt:lpstr>Problem Statement</vt:lpstr>
      <vt:lpstr>Proposed Method</vt:lpstr>
      <vt:lpstr>Proposed Method Illustration</vt:lpstr>
      <vt:lpstr>Experiment Environment </vt:lpstr>
      <vt:lpstr>Experiment Screenshots </vt:lpstr>
      <vt:lpstr>Experiment Screenshots </vt:lpstr>
      <vt:lpstr>Experiment Results </vt:lpstr>
      <vt:lpstr>Experiment Results </vt:lpstr>
      <vt:lpstr>Finding </vt:lpstr>
      <vt:lpstr>Justification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Sai Spandana Echambadi</cp:lastModifiedBy>
  <cp:revision>17</cp:revision>
  <dcterms:modified xsi:type="dcterms:W3CDTF">2024-03-27T18:20:18Z</dcterms:modified>
</cp:coreProperties>
</file>