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57" r:id="rId3"/>
    <p:sldId id="372" r:id="rId4"/>
    <p:sldId id="375" r:id="rId5"/>
    <p:sldId id="395" r:id="rId6"/>
    <p:sldId id="404" r:id="rId7"/>
    <p:sldId id="396" r:id="rId8"/>
    <p:sldId id="403" r:id="rId9"/>
    <p:sldId id="397" r:id="rId10"/>
    <p:sldId id="406" r:id="rId11"/>
    <p:sldId id="398" r:id="rId12"/>
    <p:sldId id="409" r:id="rId13"/>
    <p:sldId id="399" r:id="rId14"/>
    <p:sldId id="410" r:id="rId15"/>
    <p:sldId id="400" r:id="rId16"/>
    <p:sldId id="411" r:id="rId17"/>
    <p:sldId id="401" r:id="rId18"/>
    <p:sldId id="408" r:id="rId19"/>
    <p:sldId id="402" r:id="rId20"/>
    <p:sldId id="407" r:id="rId21"/>
    <p:sldId id="413" r:id="rId22"/>
    <p:sldId id="415" r:id="rId23"/>
    <p:sldId id="416" r:id="rId24"/>
    <p:sldId id="412" r:id="rId25"/>
    <p:sldId id="414"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373" r:id="rId44"/>
    <p:sldId id="369" r:id="rId45"/>
    <p:sldId id="370" r:id="rId46"/>
    <p:sldId id="374" r:id="rId47"/>
    <p:sldId id="37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EC12D-646E-E3CE-3EE1-2566CB2EB78F}" v="102" dt="2024-10-06T06:16:45.931"/>
    <p1510:client id="{55EBA4E6-6A08-FB29-B4B4-C0B445720113}" v="55" dt="2024-10-06T06:06:26.302"/>
    <p1510:client id="{B729393C-8238-FAEF-A42C-702908FEB84C}" v="19" dt="2024-10-06T06:23:45.039"/>
    <p1510:client id="{D0D06AF8-43F8-83B2-062B-7D78FEEE9D9A}" v="32" dt="2024-10-06T06:23:35.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822842" y="2983401"/>
            <a:ext cx="10548730" cy="1579562"/>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IN" sz="3600" b="1" dirty="0">
                <a:solidFill>
                  <a:srgbClr val="7030A0"/>
                </a:solidFill>
                <a:latin typeface="Verdana"/>
                <a:ea typeface="Verdana"/>
                <a:cs typeface="+mn-cs"/>
              </a:rPr>
              <a:t> </a:t>
            </a:r>
            <a:r>
              <a:rPr lang="en-IN" sz="3600" b="1" dirty="0">
                <a:solidFill>
                  <a:srgbClr val="7030A0"/>
                </a:solidFill>
                <a:ea typeface="+mj-lt"/>
                <a:cs typeface="+mj-lt"/>
              </a:rPr>
              <a:t>Historical Data-Driven Placement Analysis using Explainable Machine Learning</a:t>
            </a:r>
            <a:endParaRPr lang="en-IN" sz="3600" b="1" dirty="0">
              <a:solidFill>
                <a:srgbClr val="7030A0"/>
              </a:solidFill>
              <a:latin typeface="Verdana"/>
              <a:ea typeface="Verdan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819324" y="5183902"/>
            <a:ext cx="3561521"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pPr>
            <a:r>
              <a:rPr lang="en-IN" sz="2400" b="1" err="1">
                <a:solidFill>
                  <a:srgbClr val="FF0000"/>
                </a:solidFill>
                <a:latin typeface="Verdana"/>
                <a:ea typeface="Verdana"/>
              </a:rPr>
              <a:t>Mr.Ragu</a:t>
            </a:r>
            <a:r>
              <a:rPr lang="en-IN" sz="2400" b="1">
                <a:solidFill>
                  <a:srgbClr val="FF0000"/>
                </a:solidFill>
                <a:latin typeface="Verdana"/>
                <a:ea typeface="Verdana"/>
              </a:rPr>
              <a:t> G</a:t>
            </a:r>
            <a:endParaRPr lang="en-US"/>
          </a:p>
          <a:p>
            <a:pPr>
              <a:buNone/>
            </a:pPr>
            <a:r>
              <a:rPr lang="en-IN" sz="2400" b="1">
                <a:solidFill>
                  <a:srgbClr val="FF0000"/>
                </a:solidFill>
                <a:latin typeface="Verdana"/>
                <a:ea typeface="Verdana"/>
              </a:rPr>
              <a:t>Assistant Professor</a:t>
            </a:r>
            <a:endParaRPr lang="en-IN"/>
          </a:p>
          <a:p>
            <a:pPr>
              <a:spcBef>
                <a:spcPct val="0"/>
              </a:spcBef>
              <a:buClrTx/>
              <a:buFontTx/>
              <a:buNone/>
            </a:pPr>
            <a:endParaRPr lang="en-IN" altLang="en-US" sz="2400" b="1">
              <a:solidFill>
                <a:srgbClr val="FF0000"/>
              </a:solidFill>
              <a:ea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007639" y="5183367"/>
            <a:ext cx="4610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400" b="1">
                <a:solidFill>
                  <a:srgbClr val="FF0000"/>
                </a:solidFill>
                <a:latin typeface="Verdana"/>
                <a:ea typeface="Verdana"/>
              </a:rPr>
              <a:t>Team Id:B21A2425B34</a:t>
            </a:r>
            <a:endParaRPr lang="en-US"/>
          </a:p>
          <a:p>
            <a:pPr>
              <a:spcBef>
                <a:spcPct val="0"/>
              </a:spcBef>
              <a:buClrTx/>
              <a:buNone/>
            </a:pPr>
            <a:r>
              <a:rPr lang="en-IN" altLang="en-US" sz="2400" b="1">
                <a:solidFill>
                  <a:srgbClr val="FF0000"/>
                </a:solidFill>
                <a:latin typeface="Verdana"/>
                <a:ea typeface="Verdana"/>
              </a:rPr>
              <a:t>Kiran M-210701125</a:t>
            </a:r>
            <a:endParaRPr lang="en-IN" altLang="en-US" sz="2400" b="1">
              <a:solidFill>
                <a:srgbClr val="FF0000"/>
              </a:solidFill>
              <a:ea typeface="Verdana"/>
            </a:endParaRPr>
          </a:p>
          <a:p>
            <a:pPr>
              <a:spcBef>
                <a:spcPct val="0"/>
              </a:spcBef>
              <a:buClrTx/>
              <a:buNone/>
            </a:pPr>
            <a:r>
              <a:rPr lang="en-IN" altLang="en-US" sz="2400" b="1">
                <a:solidFill>
                  <a:srgbClr val="FF0000"/>
                </a:solidFill>
                <a:latin typeface="Verdana"/>
                <a:ea typeface="Verdana"/>
              </a:rPr>
              <a:t>Koushik H-210701125</a:t>
            </a:r>
            <a:endParaRPr lang="en-IN" altLang="en-US" sz="2400" b="1">
              <a:solidFill>
                <a:srgbClr val="FF0000"/>
              </a:solidFill>
              <a:ea typeface="Verdana"/>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- 4</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nSpc>
                <a:spcPct val="107000"/>
              </a:lnSpc>
              <a:spcAft>
                <a:spcPts val="800"/>
              </a:spcAft>
            </a:pPr>
            <a:r>
              <a:rPr lang="en-IN" sz="1800" kern="100">
                <a:latin typeface="Times New Roman"/>
                <a:ea typeface="Calibri"/>
                <a:cs typeface="Times New Roman"/>
              </a:rPr>
              <a:t>The Random Forest model achieved the highest accuracy (75%) and uses relevant features like internships, certifications, and aptitude scores, providing actionable insights for students and institutions to enhance skills and placement outcomes.</a:t>
            </a:r>
          </a:p>
          <a:p>
            <a:pPr>
              <a:lnSpc>
                <a:spcPct val="107000"/>
              </a:lnSpc>
              <a:spcAft>
                <a:spcPts val="800"/>
              </a:spcAft>
              <a:buClr>
                <a:srgbClr val="CC0000"/>
              </a:buClr>
              <a:defRPr/>
            </a:pPr>
            <a:r>
              <a:rPr lang="en-IN" sz="1800" kern="100">
                <a:latin typeface="Times New Roman"/>
                <a:ea typeface="Calibri"/>
                <a:cs typeface="Times New Roman"/>
              </a:rPr>
              <a:t>The classification system into categories (Dream Company, Core Company, Normal Company) offers a structured approach, helping students tailor their efforts based on placement goals.</a:t>
            </a:r>
            <a:endParaRPr lang="en-IN"/>
          </a:p>
          <a:p>
            <a:pPr marL="0" indent="0">
              <a:buClr>
                <a:srgbClr val="CC0000"/>
              </a:buClr>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a:lnSpc>
                <a:spcPct val="107000"/>
              </a:lnSpc>
            </a:pPr>
            <a:r>
              <a:rPr lang="en-IN" sz="1800">
                <a:latin typeface="Times New Roman"/>
                <a:ea typeface="Calibri"/>
              </a:rPr>
              <a:t>The accuracy of 75% suggests room for improvement, indicating that more features or refined algorithms may be needed to boost </a:t>
            </a:r>
            <a:r>
              <a:rPr lang="en-IN" sz="1800">
                <a:effectLst/>
                <a:latin typeface="Times New Roman"/>
                <a:ea typeface="Calibri"/>
              </a:rPr>
              <a:t>the </a:t>
            </a:r>
            <a:r>
              <a:rPr lang="en-IN" sz="1800">
                <a:latin typeface="Times New Roman"/>
                <a:ea typeface="Calibri"/>
              </a:rPr>
              <a:t>model’s predictive performance</a:t>
            </a:r>
            <a:r>
              <a:rPr lang="en-IN" sz="1800">
                <a:effectLst/>
                <a:latin typeface="Times New Roman"/>
                <a:ea typeface="Calibri"/>
              </a:rPr>
              <a:t>.</a:t>
            </a:r>
            <a:endParaRPr lang="en-IN" sz="1800">
              <a:effectLst/>
              <a:latin typeface="Calibri"/>
              <a:ea typeface="Calibri"/>
            </a:endParaRPr>
          </a:p>
          <a:p>
            <a:pPr>
              <a:lnSpc>
                <a:spcPct val="107000"/>
              </a:lnSpc>
              <a:spcAft>
                <a:spcPts val="800"/>
              </a:spcAft>
              <a:buClr>
                <a:srgbClr val="CC0000"/>
              </a:buClr>
              <a:defRPr/>
            </a:pPr>
            <a:r>
              <a:rPr lang="en-IN" sz="1800">
                <a:latin typeface="Times New Roman"/>
                <a:ea typeface="Calibri"/>
                <a:cs typeface="Times New Roman"/>
              </a:rPr>
              <a:t>K-Means Clustering, while useful for grouping, </a:t>
            </a:r>
            <a:r>
              <a:rPr lang="en-IN" sz="1800">
                <a:effectLst/>
                <a:latin typeface="Times New Roman"/>
                <a:ea typeface="Calibri"/>
                <a:cs typeface="Times New Roman"/>
              </a:rPr>
              <a:t>may </a:t>
            </a:r>
            <a:r>
              <a:rPr lang="en-IN" sz="1800">
                <a:latin typeface="Times New Roman"/>
                <a:ea typeface="Calibri"/>
                <a:cs typeface="Times New Roman"/>
              </a:rPr>
              <a:t>not be as effective as classification algorithms for predicting specific placement outcomes</a:t>
            </a:r>
            <a:r>
              <a:rPr lang="en-IN" sz="1800">
                <a:effectLst/>
                <a:latin typeface="Times New Roman"/>
                <a:ea typeface="Calibri"/>
                <a:cs typeface="Times New Roman"/>
              </a:rPr>
              <a:t>.</a:t>
            </a:r>
            <a:br>
              <a:rPr lang="en-IN" sz="1800">
                <a:effectLst/>
                <a:latin typeface="Times New Roman" panose="02020603050405020304" pitchFamily="18" charset="0"/>
                <a:ea typeface="Calibri" panose="020F0502020204030204" pitchFamily="34" charset="0"/>
              </a:rPr>
            </a:br>
            <a:br>
              <a:rPr lang="en-IN" sz="1800">
                <a:effectLst/>
                <a:latin typeface="Times New Roman" panose="02020603050405020304" pitchFamily="18" charset="0"/>
                <a:ea typeface="Calibri" panose="020F0502020204030204" pitchFamily="34" charset="0"/>
              </a:rPr>
            </a:br>
            <a:br>
              <a:rPr lang="en-IN" altLang="en-US" sz="2800" b="0" i="0" u="none" strike="noStrike" kern="0" cap="none" spc="0" normalizeH="0" baseline="0" noProof="0">
                <a:ln>
                  <a:noFill/>
                </a:ln>
                <a:effectLst/>
                <a:uLnTx/>
                <a:uFillTx/>
                <a:latin typeface="Verdana"/>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45836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5</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solidFill>
                  <a:srgbClr val="000000"/>
                </a:solidFill>
                <a:latin typeface="Times New Roman"/>
                <a:ea typeface="+mn-lt"/>
                <a:cs typeface="Times New Roman"/>
              </a:rPr>
              <a:t>Improving Placement Learning at Scale: A Case Study Evaluation</a:t>
            </a:r>
            <a:endParaRPr lang="en-US">
              <a:latin typeface="Verdana"/>
              <a:ea typeface="Verdana"/>
              <a:cs typeface="Times New Roman"/>
            </a:endParaRPr>
          </a:p>
          <a:p>
            <a:pPr marL="0" indent="0">
              <a:buClr>
                <a:srgbClr val="CC0000"/>
              </a:buClr>
              <a:buNone/>
              <a:defRPr/>
            </a:pPr>
            <a:r>
              <a:rPr lang="en-IN" altLang="en-US" sz="2000">
                <a:solidFill>
                  <a:srgbClr val="000000"/>
                </a:solidFill>
                <a:latin typeface="Times New Roman"/>
                <a:cs typeface="Times New Roman"/>
              </a:rPr>
              <a:t>Authors: </a:t>
            </a:r>
            <a:r>
              <a:rPr lang="en-IN" altLang="en-US" sz="2000">
                <a:solidFill>
                  <a:srgbClr val="000000"/>
                </a:solidFill>
                <a:latin typeface="Times New Roman"/>
                <a:ea typeface="+mn-lt"/>
                <a:cs typeface="Times New Roman"/>
              </a:rPr>
              <a:t>Rachael Hains-Wesson and </a:t>
            </a:r>
            <a:r>
              <a:rPr lang="en-IN" altLang="en-US" sz="2000" err="1">
                <a:solidFill>
                  <a:srgbClr val="000000"/>
                </a:solidFill>
                <a:latin typeface="Times New Roman"/>
                <a:ea typeface="+mn-lt"/>
                <a:cs typeface="Times New Roman"/>
              </a:rPr>
              <a:t>Kaiying</a:t>
            </a:r>
            <a:r>
              <a:rPr lang="en-IN" altLang="en-US" sz="2000">
                <a:solidFill>
                  <a:srgbClr val="000000"/>
                </a:solidFill>
                <a:latin typeface="Times New Roman"/>
                <a:ea typeface="+mn-lt"/>
                <a:cs typeface="Times New Roman"/>
              </a:rPr>
              <a:t> Ji</a:t>
            </a:r>
          </a:p>
          <a:p>
            <a:pPr marL="0" indent="0">
              <a:buNone/>
              <a:defRPr/>
            </a:pPr>
            <a:endParaRPr lang="en-IN" altLang="en-US" sz="2000">
              <a:latin typeface="Times New Roman"/>
              <a:ea typeface="Calibri"/>
              <a:cs typeface="Times New Roman"/>
            </a:endParaRPr>
          </a:p>
          <a:p>
            <a:pPr marL="0" indent="0" algn="just">
              <a:spcBef>
                <a:spcPts val="20"/>
              </a:spcBef>
              <a:buNone/>
              <a:defRPr/>
            </a:pPr>
            <a:r>
              <a:rPr lang="en-IN" sz="1800">
                <a:latin typeface="Times New Roman"/>
                <a:ea typeface="+mn-lt"/>
                <a:cs typeface="Times New Roman"/>
              </a:rPr>
              <a:t>This paper </a:t>
            </a:r>
            <a:r>
              <a:rPr lang="en-IN" sz="1800">
                <a:solidFill>
                  <a:srgbClr val="000000"/>
                </a:solidFill>
                <a:latin typeface="Times New Roman"/>
                <a:ea typeface="+mn-lt"/>
                <a:cs typeface="Times New Roman"/>
              </a:rPr>
              <a:t>evaluates a large-scale, non-compulsory, in-person, and unpaid placement program at an Australian university. It highlights the importance of aligning placement expectations with employability skill development. The findings underscore a need for improved preparation phases that focus on the realities of placement matching</a:t>
            </a:r>
            <a:r>
              <a:rPr lang="en-IN" sz="1800">
                <a:solidFill>
                  <a:srgbClr val="000000"/>
                </a:solidFill>
                <a:effectLst/>
                <a:latin typeface="Times New Roman"/>
                <a:ea typeface="+mn-lt"/>
                <a:cs typeface="Times New Roman"/>
              </a:rPr>
              <a:t>, </a:t>
            </a:r>
            <a:r>
              <a:rPr lang="en-IN" sz="1800">
                <a:solidFill>
                  <a:srgbClr val="000000"/>
                </a:solidFill>
                <a:latin typeface="Times New Roman"/>
                <a:ea typeface="+mn-lt"/>
                <a:cs typeface="Times New Roman"/>
              </a:rPr>
              <a:t>especially for small to medium-sized enterprises</a:t>
            </a:r>
            <a:r>
              <a:rPr lang="en-IN" sz="1800">
                <a:solidFill>
                  <a:srgbClr val="000000"/>
                </a:solidFill>
                <a:effectLst/>
                <a:latin typeface="Times New Roman"/>
                <a:ea typeface="+mn-lt"/>
                <a:cs typeface="Times New Roman"/>
              </a:rPr>
              <a:t>. </a:t>
            </a:r>
            <a:r>
              <a:rPr lang="en-IN" sz="1800">
                <a:solidFill>
                  <a:srgbClr val="000000"/>
                </a:solidFill>
                <a:latin typeface="Times New Roman"/>
                <a:ea typeface="+mn-lt"/>
                <a:cs typeface="Times New Roman"/>
              </a:rPr>
              <a:t>The paper also stresses the value of post-placement reflective learning to better link academic knowledge with workplace skills. Furthermore</a:t>
            </a:r>
            <a:r>
              <a:rPr lang="en-IN" sz="1800">
                <a:solidFill>
                  <a:srgbClr val="000000"/>
                </a:solidFill>
                <a:effectLst/>
                <a:latin typeface="Times New Roman"/>
                <a:ea typeface="+mn-lt"/>
                <a:cs typeface="Times New Roman"/>
              </a:rPr>
              <a:t>, </a:t>
            </a:r>
            <a:r>
              <a:rPr lang="en-IN" sz="1800">
                <a:solidFill>
                  <a:srgbClr val="000000"/>
                </a:solidFill>
                <a:latin typeface="Times New Roman"/>
                <a:ea typeface="+mn-lt"/>
                <a:cs typeface="Times New Roman"/>
              </a:rPr>
              <a:t>industry feedback indicates a need for enhanced training on professionalism</a:t>
            </a:r>
            <a:r>
              <a:rPr lang="en-IN" sz="1800">
                <a:solidFill>
                  <a:srgbClr val="000000"/>
                </a:solidFill>
                <a:effectLst/>
                <a:latin typeface="Times New Roman"/>
                <a:ea typeface="+mn-lt"/>
                <a:cs typeface="Times New Roman"/>
              </a:rPr>
              <a:t>, </a:t>
            </a:r>
            <a:r>
              <a:rPr lang="en-IN" sz="1800">
                <a:solidFill>
                  <a:srgbClr val="000000"/>
                </a:solidFill>
                <a:latin typeface="Times New Roman"/>
                <a:ea typeface="+mn-lt"/>
                <a:cs typeface="Times New Roman"/>
              </a:rPr>
              <a:t>ethics</a:t>
            </a:r>
            <a:r>
              <a:rPr lang="en-IN" sz="1800">
                <a:solidFill>
                  <a:srgbClr val="000000"/>
                </a:solidFill>
                <a:effectLst/>
                <a:latin typeface="Times New Roman"/>
                <a:ea typeface="+mn-lt"/>
                <a:cs typeface="Times New Roman"/>
              </a:rPr>
              <a:t>, </a:t>
            </a:r>
            <a:r>
              <a:rPr lang="en-IN" sz="1800">
                <a:solidFill>
                  <a:srgbClr val="000000"/>
                </a:solidFill>
                <a:latin typeface="Times New Roman"/>
                <a:ea typeface="+mn-lt"/>
                <a:cs typeface="Times New Roman"/>
              </a:rPr>
              <a:t>and communication. The study provides recommendations for incorporating digital feedback</a:t>
            </a:r>
            <a:r>
              <a:rPr lang="en-IN" sz="1800">
                <a:solidFill>
                  <a:srgbClr val="000000"/>
                </a:solidFill>
                <a:effectLst/>
                <a:latin typeface="Times New Roman"/>
                <a:ea typeface="+mn-lt"/>
                <a:cs typeface="Times New Roman"/>
              </a:rPr>
              <a:t>, </a:t>
            </a:r>
            <a:r>
              <a:rPr lang="en-IN" sz="1800">
                <a:solidFill>
                  <a:srgbClr val="000000"/>
                </a:solidFill>
                <a:latin typeface="Times New Roman"/>
                <a:ea typeface="+mn-lt"/>
                <a:cs typeface="Times New Roman"/>
              </a:rPr>
              <a:t>co-designed workshops</a:t>
            </a:r>
            <a:r>
              <a:rPr lang="en-IN" sz="1800">
                <a:solidFill>
                  <a:srgbClr val="000000"/>
                </a:solidFill>
                <a:effectLst/>
                <a:latin typeface="Times New Roman"/>
                <a:ea typeface="+mn-lt"/>
                <a:cs typeface="Times New Roman"/>
              </a:rPr>
              <a:t>, and </a:t>
            </a:r>
            <a:r>
              <a:rPr lang="en-IN" sz="1800">
                <a:solidFill>
                  <a:srgbClr val="000000"/>
                </a:solidFill>
                <a:latin typeface="Times New Roman"/>
                <a:ea typeface="+mn-lt"/>
                <a:cs typeface="Times New Roman"/>
              </a:rPr>
              <a:t>realistic post-placement expectations to improve placement learning outcomes.</a:t>
            </a:r>
            <a:endParaRPr lang="en-IN"/>
          </a:p>
          <a:p>
            <a:pPr marL="0" indent="0" algn="just">
              <a:buNone/>
              <a:defRPr/>
            </a:pPr>
            <a:br>
              <a:rPr lang="en-US"/>
            </a:br>
            <a:endParaRPr lang="en-US"/>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05153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5</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nSpc>
                <a:spcPct val="107000"/>
              </a:lnSpc>
              <a:buSzPts val="1000"/>
              <a:buChar char="q"/>
              <a:tabLst>
                <a:tab pos="457200" algn="l"/>
              </a:tabLst>
            </a:pPr>
            <a:r>
              <a:rPr lang="en-IN" sz="1800" kern="100">
                <a:latin typeface="Times New Roman"/>
                <a:ea typeface="Calibri"/>
                <a:cs typeface="Times New Roman"/>
              </a:rPr>
              <a:t>This offers a comprehensive evaluation of placement programs by combining quantitative and qualitative data from students </a:t>
            </a:r>
            <a:r>
              <a:rPr lang="en-IN" sz="1800" kern="100">
                <a:effectLst/>
                <a:latin typeface="Times New Roman"/>
                <a:ea typeface="Calibri"/>
                <a:cs typeface="Times New Roman"/>
              </a:rPr>
              <a:t>and </a:t>
            </a:r>
            <a:r>
              <a:rPr lang="en-IN" sz="1800" kern="100">
                <a:latin typeface="Times New Roman"/>
                <a:ea typeface="Calibri"/>
                <a:cs typeface="Times New Roman"/>
              </a:rPr>
              <a:t>industry partners, leading to well-rounded insights on employability skills and placement experiences</a:t>
            </a:r>
            <a:endParaRPr lang="en-IN" sz="1800" kern="100">
              <a:effectLst/>
              <a:latin typeface="Calibri"/>
              <a:ea typeface="Calibri"/>
              <a:cs typeface="Times New Roman"/>
            </a:endParaRPr>
          </a:p>
          <a:p>
            <a:pPr>
              <a:lnSpc>
                <a:spcPct val="107000"/>
              </a:lnSpc>
              <a:spcAft>
                <a:spcPts val="800"/>
              </a:spcAft>
              <a:buSzPts val="1000"/>
              <a:buChar char="q"/>
              <a:tabLst>
                <a:tab pos="457200" algn="l"/>
              </a:tabLst>
            </a:pPr>
            <a:r>
              <a:rPr lang="en-IN" sz="1800" kern="100">
                <a:latin typeface="Times New Roman"/>
                <a:ea typeface="Calibri"/>
                <a:cs typeface="Times New Roman"/>
              </a:rPr>
              <a:t>It provides actionable recommendations such as using digital feedback systems </a:t>
            </a:r>
            <a:r>
              <a:rPr lang="en-IN" sz="1800" kern="100">
                <a:effectLst/>
                <a:latin typeface="Times New Roman"/>
                <a:ea typeface="Calibri"/>
                <a:cs typeface="Times New Roman"/>
              </a:rPr>
              <a:t>and </a:t>
            </a:r>
            <a:r>
              <a:rPr lang="en-IN" sz="1800" kern="100">
                <a:latin typeface="Times New Roman"/>
                <a:ea typeface="Calibri"/>
                <a:cs typeface="Times New Roman"/>
              </a:rPr>
              <a:t>co-designed workshops, making the findings highly applicable for improving placement pedagogy </a:t>
            </a:r>
            <a:endParaRPr lang="en-IN">
              <a:latin typeface="Verdana"/>
              <a:ea typeface="Verdana"/>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mj-lt"/>
              </a:rPr>
              <a:t>Cons:</a:t>
            </a:r>
            <a:endParaRPr lang="en-IN" altLang="en-US" sz="2800">
              <a:solidFill>
                <a:srgbClr val="000000"/>
              </a:solidFill>
              <a:latin typeface="+mj-lt"/>
              <a:ea typeface="Verdana"/>
            </a:endParaRPr>
          </a:p>
          <a:p>
            <a:pPr>
              <a:lnSpc>
                <a:spcPct val="107000"/>
              </a:lnSpc>
              <a:buSzPts val="1000"/>
              <a:tabLst>
                <a:tab pos="457200" algn="l"/>
              </a:tabLst>
            </a:pPr>
            <a:r>
              <a:rPr lang="en-IN" sz="1800" kern="100">
                <a:latin typeface="Times New Roman"/>
                <a:ea typeface="Calibri"/>
                <a:cs typeface="Times New Roman"/>
              </a:rPr>
              <a:t>The study is limited to a single placement program at one Australian university</a:t>
            </a:r>
            <a:r>
              <a:rPr lang="en-IN" sz="1800" kern="100">
                <a:effectLst/>
                <a:latin typeface="Times New Roman"/>
                <a:ea typeface="Calibri"/>
                <a:cs typeface="Times New Roman"/>
              </a:rPr>
              <a:t>, </a:t>
            </a:r>
            <a:r>
              <a:rPr lang="en-IN" sz="1800" kern="100">
                <a:latin typeface="Times New Roman"/>
                <a:ea typeface="Calibri"/>
                <a:cs typeface="Times New Roman"/>
              </a:rPr>
              <a:t>which may reduce its generalizability to different institutions or international contexts </a:t>
            </a:r>
            <a:endParaRPr lang="en-IN">
              <a:latin typeface="Verdana"/>
              <a:ea typeface="Verdana"/>
              <a:cs typeface="Times New Roman"/>
            </a:endParaRPr>
          </a:p>
          <a:p>
            <a:pPr>
              <a:lnSpc>
                <a:spcPct val="107000"/>
              </a:lnSpc>
              <a:spcAft>
                <a:spcPts val="800"/>
              </a:spcAft>
              <a:buSzPts val="1000"/>
              <a:tabLst>
                <a:tab pos="457200" algn="l"/>
              </a:tabLst>
            </a:pPr>
            <a:r>
              <a:rPr lang="en-IN" sz="1800" kern="100">
                <a:latin typeface="Times New Roman"/>
                <a:ea typeface="Calibri"/>
                <a:cs typeface="Times New Roman"/>
              </a:rPr>
              <a:t>The focus on unpaid placements raises ethical concerns, especially in relation to student equity </a:t>
            </a:r>
            <a:r>
              <a:rPr lang="en-IN" sz="1800" kern="100">
                <a:effectLst/>
                <a:latin typeface="Times New Roman"/>
                <a:ea typeface="Calibri"/>
                <a:cs typeface="Times New Roman"/>
              </a:rPr>
              <a:t>and </a:t>
            </a:r>
            <a:r>
              <a:rPr lang="en-IN" sz="1800" kern="100">
                <a:latin typeface="Times New Roman"/>
                <a:ea typeface="Calibri"/>
                <a:cs typeface="Times New Roman"/>
              </a:rPr>
              <a:t>accessibility, which may affect the long-term sustainability of such programs </a:t>
            </a:r>
            <a:endParaRPr lang="en-IN">
              <a:latin typeface="Verdana"/>
              <a:ea typeface="Verdana"/>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39625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6</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latin typeface="Times New Roman"/>
                <a:ea typeface="Calibri"/>
                <a:cs typeface="Times New Roman"/>
              </a:rPr>
              <a:t>Predicting Student Placement in </a:t>
            </a:r>
            <a:r>
              <a:rPr lang="en-IN" sz="3200" kern="100">
                <a:solidFill>
                  <a:srgbClr val="000000"/>
                </a:solidFill>
                <a:latin typeface="Times New Roman"/>
                <a:cs typeface="Times New Roman"/>
              </a:rPr>
              <a:t>College Using Machine Learning </a:t>
            </a:r>
            <a:endParaRPr lang="en-US" sz="3200" kern="100">
              <a:latin typeface="Times New Roman"/>
              <a:ea typeface="Calibri"/>
              <a:cs typeface="Times New Roman"/>
            </a:endParaRPr>
          </a:p>
          <a:p>
            <a:pPr marL="0" indent="0">
              <a:buNone/>
              <a:defRPr/>
            </a:pPr>
            <a:r>
              <a:rPr lang="en-IN" sz="2000" kern="100">
                <a:solidFill>
                  <a:srgbClr val="000000"/>
                </a:solidFill>
                <a:latin typeface="Times New Roman"/>
                <a:cs typeface="Times New Roman"/>
              </a:rPr>
              <a:t>Authors: Imtiyaz Ahmad </a:t>
            </a:r>
            <a:r>
              <a:rPr lang="en-IN" sz="2000" kern="100" err="1">
                <a:solidFill>
                  <a:srgbClr val="000000"/>
                </a:solidFill>
                <a:latin typeface="Times New Roman"/>
                <a:cs typeface="Times New Roman"/>
              </a:rPr>
              <a:t>Magray</a:t>
            </a:r>
            <a:r>
              <a:rPr lang="en-IN" sz="2000" kern="100">
                <a:solidFill>
                  <a:srgbClr val="000000"/>
                </a:solidFill>
                <a:latin typeface="Times New Roman"/>
                <a:cs typeface="Times New Roman"/>
              </a:rPr>
              <a:t>, Gurinder Kaur Sodhi</a:t>
            </a:r>
            <a:endParaRPr lang="en-US" sz="2000" kern="100">
              <a:solidFill>
                <a:srgbClr val="000000"/>
              </a:solidFill>
              <a:latin typeface="Times New Roman"/>
              <a:cs typeface="Times New Roman"/>
            </a:endParaRPr>
          </a:p>
          <a:p>
            <a:pPr marL="0" indent="0">
              <a:buNone/>
            </a:pPr>
            <a:endParaRPr lang="en-IN" sz="2000" kern="100">
              <a:solidFill>
                <a:srgbClr val="000000"/>
              </a:solidFill>
              <a:latin typeface="Times New Roman"/>
              <a:ea typeface="Calibri"/>
              <a:cs typeface="Times New Roman"/>
            </a:endParaRPr>
          </a:p>
          <a:p>
            <a:pPr marL="0" indent="0" algn="just">
              <a:lnSpc>
                <a:spcPct val="107000"/>
              </a:lnSpc>
              <a:spcBef>
                <a:spcPts val="20"/>
              </a:spcBef>
              <a:spcAft>
                <a:spcPts val="800"/>
              </a:spcAft>
              <a:buNone/>
            </a:pPr>
            <a:r>
              <a:rPr lang="en-IN" sz="1800" kern="100">
                <a:solidFill>
                  <a:srgbClr val="000000"/>
                </a:solidFill>
                <a:latin typeface="Times New Roman"/>
                <a:ea typeface="Calibri"/>
                <a:cs typeface="Times New Roman"/>
              </a:rPr>
              <a:t>Recent studies in student placement </a:t>
            </a:r>
            <a:r>
              <a:rPr lang="en-IN" sz="1800" kern="100">
                <a:solidFill>
                  <a:srgbClr val="000000"/>
                </a:solidFill>
                <a:effectLst/>
                <a:latin typeface="Times New Roman"/>
                <a:ea typeface="Calibri"/>
                <a:cs typeface="Times New Roman"/>
              </a:rPr>
              <a:t>prediction</a:t>
            </a:r>
            <a:r>
              <a:rPr lang="en-IN" sz="1800" kern="100">
                <a:solidFill>
                  <a:srgbClr val="000000"/>
                </a:solidFill>
                <a:latin typeface="Times New Roman"/>
                <a:ea typeface="Calibri"/>
                <a:cs typeface="Times New Roman"/>
              </a:rPr>
              <a:t> have focused on enhancing </a:t>
            </a:r>
            <a:r>
              <a:rPr lang="en-IN" sz="1800" kern="100">
                <a:solidFill>
                  <a:srgbClr val="000000"/>
                </a:solidFill>
                <a:effectLst/>
                <a:latin typeface="Times New Roman"/>
                <a:ea typeface="Calibri"/>
                <a:cs typeface="Times New Roman"/>
              </a:rPr>
              <a:t>the </a:t>
            </a:r>
            <a:r>
              <a:rPr lang="en-IN" sz="1800" kern="100">
                <a:solidFill>
                  <a:srgbClr val="000000"/>
                </a:solidFill>
                <a:latin typeface="Times New Roman"/>
                <a:ea typeface="Calibri"/>
                <a:cs typeface="Times New Roman"/>
              </a:rPr>
              <a:t>accuracy </a:t>
            </a:r>
            <a:r>
              <a:rPr lang="en-IN" sz="1800" kern="100">
                <a:solidFill>
                  <a:srgbClr val="000000"/>
                </a:solidFill>
                <a:effectLst/>
                <a:latin typeface="Times New Roman"/>
                <a:ea typeface="Calibri"/>
                <a:cs typeface="Times New Roman"/>
              </a:rPr>
              <a:t>and </a:t>
            </a:r>
            <a:r>
              <a:rPr lang="en-IN" sz="1800" kern="100">
                <a:solidFill>
                  <a:srgbClr val="000000"/>
                </a:solidFill>
                <a:latin typeface="Times New Roman"/>
                <a:ea typeface="Calibri"/>
                <a:cs typeface="Times New Roman"/>
              </a:rPr>
              <a:t>robustness </a:t>
            </a:r>
            <a:r>
              <a:rPr lang="en-IN" sz="1800" kern="100">
                <a:solidFill>
                  <a:srgbClr val="000000"/>
                </a:solidFill>
                <a:effectLst/>
                <a:latin typeface="Times New Roman"/>
                <a:ea typeface="Calibri"/>
                <a:cs typeface="Times New Roman"/>
              </a:rPr>
              <a:t>of </a:t>
            </a:r>
            <a:r>
              <a:rPr lang="en-IN" sz="1800" kern="100">
                <a:solidFill>
                  <a:srgbClr val="000000"/>
                </a:solidFill>
                <a:latin typeface="Times New Roman"/>
                <a:ea typeface="Calibri"/>
                <a:cs typeface="Times New Roman"/>
              </a:rPr>
              <a:t>machine learning models</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The integration of ensemble learning techniques</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such as Random Forest </a:t>
            </a:r>
            <a:r>
              <a:rPr lang="en-IN" sz="1800" kern="100">
                <a:solidFill>
                  <a:srgbClr val="000000"/>
                </a:solidFill>
                <a:effectLst/>
                <a:latin typeface="Times New Roman"/>
                <a:ea typeface="Calibri"/>
                <a:cs typeface="Times New Roman"/>
              </a:rPr>
              <a:t>and </a:t>
            </a:r>
            <a:r>
              <a:rPr lang="en-IN" sz="1800" kern="100" err="1">
                <a:solidFill>
                  <a:srgbClr val="000000"/>
                </a:solidFill>
                <a:latin typeface="Times New Roman"/>
                <a:ea typeface="Calibri"/>
                <a:cs typeface="Times New Roman"/>
              </a:rPr>
              <a:t>XGBoost</a:t>
            </a:r>
            <a:r>
              <a:rPr lang="en-IN" sz="1800" kern="100">
                <a:solidFill>
                  <a:srgbClr val="000000"/>
                </a:solidFill>
                <a:latin typeface="Times New Roman"/>
                <a:ea typeface="Calibri"/>
                <a:cs typeface="Times New Roman"/>
              </a:rPr>
              <a:t>, has demonstrated significant improvements in predictive performance, with accuracy rates surpassing 87%. </a:t>
            </a:r>
            <a:r>
              <a:rPr lang="en-IN" sz="1800" kern="100">
                <a:solidFill>
                  <a:srgbClr val="000000"/>
                </a:solidFill>
                <a:effectLst/>
                <a:latin typeface="Times New Roman"/>
                <a:ea typeface="Calibri"/>
                <a:cs typeface="Times New Roman"/>
              </a:rPr>
              <a:t>The </a:t>
            </a:r>
            <a:r>
              <a:rPr lang="en-IN" sz="1800" kern="100">
                <a:solidFill>
                  <a:srgbClr val="000000"/>
                </a:solidFill>
                <a:latin typeface="Times New Roman"/>
                <a:ea typeface="Calibri"/>
                <a:cs typeface="Times New Roman"/>
              </a:rPr>
              <a:t>implementation </a:t>
            </a:r>
            <a:r>
              <a:rPr lang="en-IN" sz="1800" kern="100">
                <a:solidFill>
                  <a:srgbClr val="000000"/>
                </a:solidFill>
                <a:effectLst/>
                <a:latin typeface="Times New Roman"/>
                <a:ea typeface="Calibri"/>
                <a:cs typeface="Times New Roman"/>
              </a:rPr>
              <a:t>of </a:t>
            </a:r>
            <a:r>
              <a:rPr lang="en-IN" sz="1800" kern="100">
                <a:solidFill>
                  <a:srgbClr val="000000"/>
                </a:solidFill>
                <a:latin typeface="Times New Roman"/>
                <a:ea typeface="Calibri"/>
                <a:cs typeface="Times New Roman"/>
              </a:rPr>
              <a:t>advanced feature engineering and hyperparameter optimization, particularly in </a:t>
            </a:r>
            <a:r>
              <a:rPr lang="en-IN" sz="1800" kern="100">
                <a:solidFill>
                  <a:srgbClr val="000000"/>
                </a:solidFill>
                <a:effectLst/>
                <a:latin typeface="Times New Roman"/>
                <a:ea typeface="Calibri"/>
                <a:cs typeface="Times New Roman"/>
              </a:rPr>
              <a:t>the </a:t>
            </a:r>
            <a:r>
              <a:rPr lang="en-IN" sz="1800" kern="100" err="1">
                <a:solidFill>
                  <a:srgbClr val="000000"/>
                </a:solidFill>
                <a:latin typeface="Times New Roman"/>
                <a:ea typeface="Calibri"/>
                <a:cs typeface="Times New Roman"/>
              </a:rPr>
              <a:t>XGBoost</a:t>
            </a:r>
            <a:r>
              <a:rPr lang="en-IN" sz="1800" kern="100">
                <a:solidFill>
                  <a:srgbClr val="000000"/>
                </a:solidFill>
                <a:latin typeface="Times New Roman"/>
                <a:ea typeface="Calibri"/>
                <a:cs typeface="Times New Roman"/>
              </a:rPr>
              <a:t> </a:t>
            </a:r>
            <a:r>
              <a:rPr lang="en-IN" sz="1800" kern="100">
                <a:solidFill>
                  <a:srgbClr val="000000"/>
                </a:solidFill>
                <a:effectLst/>
                <a:latin typeface="Times New Roman"/>
                <a:ea typeface="Calibri"/>
                <a:cs typeface="Times New Roman"/>
              </a:rPr>
              <a:t>model, </a:t>
            </a:r>
            <a:r>
              <a:rPr lang="en-IN" sz="1800" kern="100">
                <a:solidFill>
                  <a:srgbClr val="000000"/>
                </a:solidFill>
                <a:latin typeface="Times New Roman"/>
                <a:ea typeface="Calibri"/>
                <a:cs typeface="Times New Roman"/>
              </a:rPr>
              <a:t>has addressed common issues like overfitting and underfitting. Comparisons with previous models reveal that the proposed methods not only improve </a:t>
            </a:r>
            <a:r>
              <a:rPr lang="en-IN" sz="1800" kern="100">
                <a:solidFill>
                  <a:srgbClr val="000000"/>
                </a:solidFill>
                <a:effectLst/>
                <a:latin typeface="Times New Roman"/>
                <a:ea typeface="Calibri"/>
                <a:cs typeface="Times New Roman"/>
              </a:rPr>
              <a:t>accuracy </a:t>
            </a:r>
            <a:r>
              <a:rPr lang="en-IN" sz="1800" kern="100">
                <a:solidFill>
                  <a:srgbClr val="000000"/>
                </a:solidFill>
                <a:latin typeface="Times New Roman"/>
                <a:ea typeface="Calibri"/>
                <a:cs typeface="Times New Roman"/>
              </a:rPr>
              <a:t>but also maintain a balanced precision </a:t>
            </a:r>
            <a:r>
              <a:rPr lang="en-IN" sz="1800" kern="100">
                <a:solidFill>
                  <a:srgbClr val="000000"/>
                </a:solidFill>
                <a:effectLst/>
                <a:latin typeface="Times New Roman"/>
                <a:ea typeface="Calibri"/>
                <a:cs typeface="Times New Roman"/>
              </a:rPr>
              <a:t>and </a:t>
            </a:r>
            <a:r>
              <a:rPr lang="en-IN" sz="1800" kern="100">
                <a:solidFill>
                  <a:srgbClr val="000000"/>
                </a:solidFill>
                <a:latin typeface="Times New Roman"/>
                <a:ea typeface="Calibri"/>
                <a:cs typeface="Times New Roman"/>
              </a:rPr>
              <a:t>recall. The consistent use of exploratory </a:t>
            </a:r>
            <a:r>
              <a:rPr lang="en-IN" sz="1800" kern="100">
                <a:solidFill>
                  <a:srgbClr val="000000"/>
                </a:solidFill>
                <a:effectLst/>
                <a:latin typeface="Times New Roman"/>
                <a:ea typeface="Calibri"/>
                <a:cs typeface="Times New Roman"/>
              </a:rPr>
              <a:t>data </a:t>
            </a:r>
            <a:r>
              <a:rPr lang="en-IN" sz="1800" kern="100">
                <a:solidFill>
                  <a:srgbClr val="000000"/>
                </a:solidFill>
                <a:latin typeface="Times New Roman"/>
                <a:ea typeface="Calibri"/>
                <a:cs typeface="Times New Roman"/>
              </a:rPr>
              <a:t>analysis </a:t>
            </a:r>
            <a:r>
              <a:rPr lang="en-IN" sz="1800" kern="100">
                <a:solidFill>
                  <a:srgbClr val="000000"/>
                </a:solidFill>
                <a:effectLst/>
                <a:latin typeface="Times New Roman"/>
                <a:ea typeface="Calibri"/>
                <a:cs typeface="Times New Roman"/>
              </a:rPr>
              <a:t>and </a:t>
            </a:r>
            <a:r>
              <a:rPr lang="en-IN" sz="1800" kern="100">
                <a:solidFill>
                  <a:srgbClr val="000000"/>
                </a:solidFill>
                <a:latin typeface="Times New Roman"/>
                <a:ea typeface="Calibri"/>
                <a:cs typeface="Times New Roman"/>
              </a:rPr>
              <a:t>preprocessing techniques has further solidified the reliability of these models</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marking a substantial advancement in </a:t>
            </a:r>
            <a:r>
              <a:rPr lang="en-IN" sz="1800" kern="100">
                <a:solidFill>
                  <a:srgbClr val="000000"/>
                </a:solidFill>
                <a:effectLst/>
                <a:latin typeface="Times New Roman"/>
                <a:ea typeface="Calibri"/>
                <a:cs typeface="Times New Roman"/>
              </a:rPr>
              <a:t>the </a:t>
            </a:r>
            <a:r>
              <a:rPr lang="en-IN" sz="1800" kern="100">
                <a:solidFill>
                  <a:srgbClr val="000000"/>
                </a:solidFill>
                <a:latin typeface="Times New Roman"/>
                <a:ea typeface="Calibri"/>
                <a:cs typeface="Times New Roman"/>
              </a:rPr>
              <a:t>field of educational data mining.</a:t>
            </a:r>
            <a:endParaRPr lang="en-IN"/>
          </a:p>
          <a:p>
            <a:pPr marL="0" indent="0" algn="just">
              <a:lnSpc>
                <a:spcPct val="107000"/>
              </a:lnSpc>
              <a:spcAft>
                <a:spcPts val="800"/>
              </a:spcAft>
              <a:buNone/>
            </a:pPr>
            <a:br>
              <a:rPr lang="en-US"/>
            </a:br>
            <a:endParaRPr lang="en-US"/>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349042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6</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a:lnSpc>
                <a:spcPct val="100000"/>
              </a:lnSpc>
              <a:spcBef>
                <a:spcPct val="20000"/>
              </a:spcBef>
              <a:spcAft>
                <a:spcPct val="0"/>
              </a:spcAft>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endParaRPr lang="en-IN">
              <a:ea typeface="+mn-ea"/>
              <a:cs typeface="+mn-cs"/>
            </a:endParaRPr>
          </a:p>
          <a:p>
            <a:pPr>
              <a:lnSpc>
                <a:spcPct val="107000"/>
              </a:lnSpc>
            </a:pPr>
            <a:r>
              <a:rPr lang="en-IN" sz="1800" kern="100">
                <a:effectLst/>
                <a:latin typeface="Times New Roman"/>
                <a:ea typeface="Calibri"/>
                <a:cs typeface="Times New Roman"/>
              </a:rPr>
              <a:t>The </a:t>
            </a:r>
            <a:r>
              <a:rPr lang="en-IN" sz="1800" kern="100">
                <a:latin typeface="Times New Roman"/>
                <a:ea typeface="Calibri"/>
                <a:cs typeface="Times New Roman"/>
              </a:rPr>
              <a:t>use </a:t>
            </a:r>
            <a:r>
              <a:rPr lang="en-IN" sz="1800" kern="100">
                <a:effectLst/>
                <a:latin typeface="Times New Roman"/>
                <a:ea typeface="Calibri"/>
                <a:cs typeface="Times New Roman"/>
              </a:rPr>
              <a:t>of </a:t>
            </a:r>
            <a:r>
              <a:rPr lang="en-IN" sz="1800" kern="100">
                <a:latin typeface="Times New Roman"/>
                <a:ea typeface="Calibri"/>
                <a:cs typeface="Times New Roman"/>
              </a:rPr>
              <a:t>ensemble learning techniques like Random Forest and </a:t>
            </a:r>
            <a:r>
              <a:rPr lang="en-IN" sz="1800" kern="100" err="1">
                <a:latin typeface="Times New Roman"/>
                <a:ea typeface="Calibri"/>
                <a:cs typeface="Times New Roman"/>
              </a:rPr>
              <a:t>XGBoost</a:t>
            </a:r>
            <a:r>
              <a:rPr lang="en-IN" sz="1800" kern="100">
                <a:latin typeface="Times New Roman"/>
                <a:ea typeface="Calibri"/>
                <a:cs typeface="Times New Roman"/>
              </a:rPr>
              <a:t> has </a:t>
            </a:r>
            <a:r>
              <a:rPr lang="en-IN" sz="1800" kern="100">
                <a:effectLst/>
                <a:latin typeface="Times New Roman"/>
                <a:ea typeface="Calibri"/>
                <a:cs typeface="Times New Roman"/>
              </a:rPr>
              <a:t>significantly </a:t>
            </a:r>
            <a:r>
              <a:rPr lang="en-IN" sz="1800" kern="100">
                <a:latin typeface="Times New Roman"/>
                <a:ea typeface="Calibri"/>
                <a:cs typeface="Times New Roman"/>
              </a:rPr>
              <a:t>enhanced accuracy</a:t>
            </a:r>
            <a:r>
              <a:rPr lang="en-IN" sz="1800" kern="100">
                <a:effectLst/>
                <a:latin typeface="Times New Roman"/>
                <a:ea typeface="Calibri"/>
                <a:cs typeface="Times New Roman"/>
              </a:rPr>
              <a:t>, </a:t>
            </a:r>
            <a:r>
              <a:rPr lang="en-IN" sz="1800" kern="100">
                <a:latin typeface="Times New Roman"/>
                <a:ea typeface="Calibri"/>
                <a:cs typeface="Times New Roman"/>
              </a:rPr>
              <a:t>with rates exceeding 87%, making the models more reliable for student placement prediction</a:t>
            </a:r>
            <a:r>
              <a:rPr lang="en-IN" sz="1800" kern="100">
                <a:effectLst/>
                <a:latin typeface="Times New Roman"/>
                <a:ea typeface="Calibri"/>
                <a:cs typeface="Times New Roman"/>
              </a:rPr>
              <a:t>.</a:t>
            </a:r>
            <a:endParaRPr lang="en-IN" sz="1800" kern="100">
              <a:effectLst/>
              <a:latin typeface="Calibri"/>
              <a:ea typeface="Calibri"/>
              <a:cs typeface="Times New Roman"/>
            </a:endParaRPr>
          </a:p>
          <a:p>
            <a:pPr>
              <a:lnSpc>
                <a:spcPct val="107000"/>
              </a:lnSpc>
              <a:spcAft>
                <a:spcPts val="800"/>
              </a:spcAft>
            </a:pPr>
            <a:r>
              <a:rPr lang="en-IN" sz="1800" kern="100">
                <a:latin typeface="Times New Roman"/>
                <a:ea typeface="Calibri"/>
                <a:cs typeface="Times New Roman"/>
              </a:rPr>
              <a:t>Advanced feature engineering and hyperparameter optimization have addressed key </a:t>
            </a:r>
            <a:r>
              <a:rPr lang="en-IN" sz="1800" kern="100">
                <a:effectLst/>
                <a:latin typeface="Times New Roman"/>
                <a:ea typeface="Calibri"/>
                <a:cs typeface="Times New Roman"/>
              </a:rPr>
              <a:t>issues </a:t>
            </a:r>
            <a:r>
              <a:rPr lang="en-IN" sz="1800" kern="100">
                <a:latin typeface="Times New Roman"/>
                <a:ea typeface="Calibri"/>
                <a:cs typeface="Times New Roman"/>
              </a:rPr>
              <a:t>like overfitting </a:t>
            </a:r>
            <a:r>
              <a:rPr lang="en-IN" sz="1800" kern="100">
                <a:effectLst/>
                <a:latin typeface="Times New Roman"/>
                <a:ea typeface="Calibri"/>
                <a:cs typeface="Times New Roman"/>
              </a:rPr>
              <a:t>and </a:t>
            </a:r>
            <a:r>
              <a:rPr lang="en-IN" sz="1800" kern="100">
                <a:latin typeface="Times New Roman"/>
                <a:ea typeface="Calibri"/>
                <a:cs typeface="Times New Roman"/>
              </a:rPr>
              <a:t>underfitting</a:t>
            </a:r>
            <a:r>
              <a:rPr lang="en-IN" sz="1800" kern="100">
                <a:effectLst/>
                <a:latin typeface="Times New Roman"/>
                <a:ea typeface="Calibri"/>
                <a:cs typeface="Times New Roman"/>
              </a:rPr>
              <a:t>, </a:t>
            </a:r>
            <a:r>
              <a:rPr lang="en-IN" sz="1800" kern="100">
                <a:latin typeface="Times New Roman"/>
                <a:ea typeface="Calibri"/>
                <a:cs typeface="Times New Roman"/>
              </a:rPr>
              <a:t>improving </a:t>
            </a:r>
            <a:r>
              <a:rPr lang="en-IN" sz="1800" kern="100">
                <a:effectLst/>
                <a:latin typeface="Times New Roman"/>
                <a:ea typeface="Calibri"/>
                <a:cs typeface="Times New Roman"/>
              </a:rPr>
              <a:t>model performance</a:t>
            </a:r>
            <a:r>
              <a:rPr lang="en-IN" sz="1800" kern="100">
                <a:latin typeface="Times New Roman"/>
                <a:ea typeface="Calibri"/>
                <a:cs typeface="Times New Roman"/>
              </a:rPr>
              <a:t> and robustness</a:t>
            </a:r>
            <a:r>
              <a:rPr lang="en-IN" sz="1800" kern="100">
                <a:effectLst/>
                <a:latin typeface="Times New Roman"/>
                <a:ea typeface="Calibri"/>
                <a:cs typeface="Times New Roman"/>
              </a:rPr>
              <a:t>.</a:t>
            </a:r>
            <a:endParaRPr lang="en-IN"/>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mj-lt"/>
              </a:rPr>
              <a:t>Cons:</a:t>
            </a:r>
            <a:endParaRPr lang="en-IN" altLang="en-US" sz="2800">
              <a:solidFill>
                <a:srgbClr val="000000"/>
              </a:solidFill>
              <a:latin typeface="+mj-lt"/>
              <a:ea typeface="Verdana"/>
            </a:endParaRPr>
          </a:p>
          <a:p>
            <a:pPr>
              <a:lnSpc>
                <a:spcPct val="107000"/>
              </a:lnSpc>
            </a:pPr>
            <a:r>
              <a:rPr lang="en-IN" sz="1800" kern="100">
                <a:effectLst/>
                <a:latin typeface="Times New Roman"/>
                <a:ea typeface="Calibri"/>
                <a:cs typeface="Times New Roman"/>
              </a:rPr>
              <a:t>The </a:t>
            </a:r>
            <a:r>
              <a:rPr lang="en-IN" sz="1800" kern="100">
                <a:latin typeface="Times New Roman"/>
                <a:ea typeface="Calibri"/>
                <a:cs typeface="Times New Roman"/>
              </a:rPr>
              <a:t>complexity of ensemble learning methods and hyperparameter tuning </a:t>
            </a:r>
            <a:r>
              <a:rPr lang="en-IN" sz="1800" kern="100">
                <a:effectLst/>
                <a:latin typeface="Times New Roman"/>
                <a:ea typeface="Calibri"/>
                <a:cs typeface="Times New Roman"/>
              </a:rPr>
              <a:t>may </a:t>
            </a:r>
            <a:r>
              <a:rPr lang="en-IN" sz="1800" kern="100">
                <a:latin typeface="Times New Roman"/>
                <a:ea typeface="Calibri"/>
                <a:cs typeface="Times New Roman"/>
              </a:rPr>
              <a:t>require more </a:t>
            </a:r>
            <a:r>
              <a:rPr lang="en-IN" sz="1800" kern="100">
                <a:effectLst/>
                <a:latin typeface="Times New Roman"/>
                <a:ea typeface="Calibri"/>
                <a:cs typeface="Times New Roman"/>
              </a:rPr>
              <a:t>computational </a:t>
            </a:r>
            <a:r>
              <a:rPr lang="en-IN" sz="1800" kern="100">
                <a:latin typeface="Times New Roman"/>
                <a:ea typeface="Calibri"/>
                <a:cs typeface="Times New Roman"/>
              </a:rPr>
              <a:t>resources and expertise</a:t>
            </a:r>
            <a:r>
              <a:rPr lang="en-IN" sz="1800" kern="100">
                <a:effectLst/>
                <a:latin typeface="Times New Roman"/>
                <a:ea typeface="Calibri"/>
                <a:cs typeface="Times New Roman"/>
              </a:rPr>
              <a:t>, </a:t>
            </a:r>
            <a:r>
              <a:rPr lang="en-IN" sz="1800" kern="100">
                <a:latin typeface="Times New Roman"/>
                <a:ea typeface="Calibri"/>
                <a:cs typeface="Times New Roman"/>
              </a:rPr>
              <a:t>making implementation challenging </a:t>
            </a:r>
            <a:r>
              <a:rPr lang="en-IN" sz="1800" kern="100">
                <a:effectLst/>
                <a:latin typeface="Times New Roman"/>
                <a:ea typeface="Calibri"/>
                <a:cs typeface="Times New Roman"/>
              </a:rPr>
              <a:t>for smaller </a:t>
            </a:r>
            <a:r>
              <a:rPr lang="en-IN" sz="1800" kern="100">
                <a:latin typeface="Times New Roman"/>
                <a:ea typeface="Calibri"/>
                <a:cs typeface="Times New Roman"/>
              </a:rPr>
              <a:t>institutions</a:t>
            </a:r>
            <a:r>
              <a:rPr lang="en-IN" sz="1800" kern="100">
                <a:effectLst/>
                <a:latin typeface="Times New Roman"/>
                <a:ea typeface="Calibri"/>
                <a:cs typeface="Times New Roman"/>
              </a:rPr>
              <a:t>.</a:t>
            </a:r>
          </a:p>
          <a:p>
            <a:pPr>
              <a:lnSpc>
                <a:spcPct val="107000"/>
              </a:lnSpc>
              <a:spcAft>
                <a:spcPts val="800"/>
              </a:spcAft>
              <a:buClr>
                <a:srgbClr val="CC0000"/>
              </a:buClr>
              <a:defRPr/>
            </a:pPr>
            <a:r>
              <a:rPr lang="en-IN" sz="1800" kern="100">
                <a:latin typeface="Times New Roman"/>
                <a:ea typeface="Calibri"/>
                <a:cs typeface="Times New Roman"/>
              </a:rPr>
              <a:t>Despite improvements, </a:t>
            </a:r>
            <a:r>
              <a:rPr lang="en-IN" sz="1800" kern="100">
                <a:effectLst/>
                <a:latin typeface="Times New Roman"/>
                <a:ea typeface="Calibri"/>
                <a:cs typeface="Times New Roman"/>
              </a:rPr>
              <a:t>the </a:t>
            </a:r>
            <a:r>
              <a:rPr lang="en-IN" sz="1800" kern="100">
                <a:latin typeface="Times New Roman"/>
                <a:ea typeface="Calibri"/>
                <a:cs typeface="Times New Roman"/>
              </a:rPr>
              <a:t>accuracy still leaves room for refinement</a:t>
            </a:r>
            <a:r>
              <a:rPr lang="en-IN" sz="1800" kern="100">
                <a:effectLst/>
                <a:latin typeface="Times New Roman"/>
                <a:ea typeface="Calibri"/>
                <a:cs typeface="Times New Roman"/>
              </a:rPr>
              <a:t>, </a:t>
            </a:r>
            <a:r>
              <a:rPr lang="en-IN" sz="1800" kern="100">
                <a:latin typeface="Times New Roman"/>
                <a:ea typeface="Calibri"/>
                <a:cs typeface="Times New Roman"/>
              </a:rPr>
              <a:t>especially in highly variable datasets and may require continuous updates and retraining as new placement data is generated to maintain accuracy and relevance.</a:t>
            </a:r>
            <a:endParaRPr lang="en-IN"/>
          </a:p>
          <a:p>
            <a:pPr marL="0" indent="0">
              <a:buClr>
                <a:srgbClr val="CC0000"/>
              </a:buClr>
              <a:buNone/>
              <a:defRPr/>
            </a:pPr>
            <a:endParaRPr lang="en-IN" b="0" i="0" u="none" strike="noStrike" cap="none" spc="0" normalizeH="0" baseline="0" noProof="0">
              <a:ln>
                <a:noFill/>
              </a:ln>
              <a:effectLst/>
              <a:uLnTx/>
              <a:uFillTx/>
              <a:latin typeface="Verdana"/>
              <a:ea typeface="Verdana"/>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39344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7</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latin typeface="Times New Roman"/>
                <a:ea typeface="+mn-lt"/>
                <a:cs typeface="Times New Roman"/>
              </a:rPr>
              <a:t>Student Employment and Education: A Meta-Analysis</a:t>
            </a:r>
            <a:endParaRPr lang="en-US"/>
          </a:p>
          <a:p>
            <a:pPr marL="0" indent="0">
              <a:buClr>
                <a:srgbClr val="CC0000"/>
              </a:buClr>
              <a:buNone/>
              <a:defRPr/>
            </a:pPr>
            <a:r>
              <a:rPr lang="en-IN" altLang="en-US" sz="2000">
                <a:solidFill>
                  <a:srgbClr val="000000"/>
                </a:solidFill>
                <a:latin typeface="Times New Roman"/>
                <a:cs typeface="Times New Roman"/>
              </a:rPr>
              <a:t>Authors: </a:t>
            </a:r>
            <a:r>
              <a:rPr lang="en-IN" altLang="en-US" sz="2000">
                <a:solidFill>
                  <a:srgbClr val="000000"/>
                </a:solidFill>
                <a:latin typeface="Times New Roman"/>
                <a:ea typeface="Verdana"/>
                <a:cs typeface="Times New Roman"/>
              </a:rPr>
              <a:t>Katerina</a:t>
            </a:r>
            <a:r>
              <a:rPr lang="en-IN" altLang="en-US" sz="2000">
                <a:solidFill>
                  <a:srgbClr val="000000"/>
                </a:solidFill>
                <a:latin typeface="Times New Roman"/>
                <a:ea typeface="+mn-lt"/>
                <a:cs typeface="Times New Roman"/>
              </a:rPr>
              <a:t> </a:t>
            </a:r>
            <a:r>
              <a:rPr lang="en-IN" altLang="en-US" sz="2000" err="1">
                <a:solidFill>
                  <a:srgbClr val="000000"/>
                </a:solidFill>
                <a:latin typeface="Times New Roman"/>
                <a:ea typeface="+mn-lt"/>
                <a:cs typeface="Times New Roman"/>
              </a:rPr>
              <a:t>Kroupova</a:t>
            </a:r>
            <a:r>
              <a:rPr lang="en-IN" altLang="en-US" sz="2000">
                <a:solidFill>
                  <a:srgbClr val="000000"/>
                </a:solidFill>
                <a:latin typeface="Times New Roman"/>
                <a:ea typeface="+mn-lt"/>
                <a:cs typeface="Times New Roman"/>
              </a:rPr>
              <a:t>, Tomas Havranek, Zuzana </a:t>
            </a:r>
            <a:r>
              <a:rPr lang="en-IN" altLang="en-US" sz="2000" err="1">
                <a:solidFill>
                  <a:srgbClr val="000000"/>
                </a:solidFill>
                <a:latin typeface="Times New Roman"/>
                <a:ea typeface="+mn-lt"/>
                <a:cs typeface="Times New Roman"/>
              </a:rPr>
              <a:t>Irsova</a:t>
            </a:r>
            <a:r>
              <a:rPr lang="en-IN" altLang="en-US" sz="2000">
                <a:solidFill>
                  <a:srgbClr val="000000"/>
                </a:solidFill>
                <a:latin typeface="Times New Roman"/>
                <a:ea typeface="+mn-lt"/>
                <a:cs typeface="Times New Roman"/>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2000">
              <a:solidFill>
                <a:srgbClr val="000000"/>
              </a:solidFill>
              <a:latin typeface="+mj-lt"/>
              <a:cs typeface="Times New Roman" panose="02020603050405020304" pitchFamily="18" charset="0"/>
            </a:endParaRPr>
          </a:p>
          <a:p>
            <a:pPr marL="0" indent="0" algn="just">
              <a:lnSpc>
                <a:spcPct val="107000"/>
              </a:lnSpc>
              <a:spcAft>
                <a:spcPts val="800"/>
              </a:spcAft>
              <a:buNone/>
            </a:pPr>
            <a:r>
              <a:rPr lang="en-IN" sz="1800" kern="100">
                <a:latin typeface="Times New Roman"/>
                <a:ea typeface="+mn-lt"/>
                <a:cs typeface="Times New Roman"/>
              </a:rPr>
              <a:t>Research on student employment’s impact on education, from 69 studies and 861 estimates, reveals a generally minimal effect, with notable exceptions </a:t>
            </a:r>
            <a:r>
              <a:rPr lang="en-IN" sz="1800" kern="100">
                <a:effectLst/>
                <a:latin typeface="Times New Roman"/>
                <a:ea typeface="+mn-lt"/>
                <a:cs typeface="Times New Roman"/>
              </a:rPr>
              <a:t>in </a:t>
            </a:r>
            <a:r>
              <a:rPr lang="en-IN" sz="1800" kern="100">
                <a:latin typeface="Times New Roman"/>
                <a:ea typeface="+mn-lt"/>
                <a:cs typeface="Times New Roman"/>
              </a:rPr>
              <a:t>high-intensity employment and dropout rates. A 10-hour increase </a:t>
            </a:r>
            <a:r>
              <a:rPr lang="en-IN" sz="1800" kern="100">
                <a:effectLst/>
                <a:latin typeface="Times New Roman"/>
                <a:ea typeface="+mn-lt"/>
                <a:cs typeface="Times New Roman"/>
              </a:rPr>
              <a:t>in </a:t>
            </a:r>
            <a:r>
              <a:rPr lang="en-IN" sz="1800" kern="100">
                <a:latin typeface="Times New Roman"/>
                <a:ea typeface="+mn-lt"/>
                <a:cs typeface="Times New Roman"/>
              </a:rPr>
              <a:t>workweek raises dropout probability by around 10%. However</a:t>
            </a:r>
            <a:r>
              <a:rPr lang="en-IN" sz="1800" kern="100">
                <a:effectLst/>
                <a:latin typeface="Times New Roman"/>
                <a:ea typeface="+mn-lt"/>
                <a:cs typeface="Times New Roman"/>
              </a:rPr>
              <a:t>, </a:t>
            </a:r>
            <a:r>
              <a:rPr lang="en-IN" sz="1800" kern="100">
                <a:latin typeface="Times New Roman"/>
                <a:ea typeface="+mn-lt"/>
                <a:cs typeface="Times New Roman"/>
              </a:rPr>
              <a:t>more rigorous studies show stronger negative impacts</a:t>
            </a:r>
            <a:r>
              <a:rPr lang="en-IN" sz="1800" kern="100">
                <a:effectLst/>
                <a:latin typeface="Times New Roman"/>
                <a:ea typeface="+mn-lt"/>
                <a:cs typeface="Times New Roman"/>
              </a:rPr>
              <a:t>, </a:t>
            </a:r>
            <a:r>
              <a:rPr lang="en-IN" sz="1800" kern="100">
                <a:latin typeface="Times New Roman"/>
                <a:ea typeface="+mn-lt"/>
                <a:cs typeface="Times New Roman"/>
              </a:rPr>
              <a:t>suggesting positive selection bias among employed students. The study finds no major differences between secondary </a:t>
            </a:r>
            <a:r>
              <a:rPr lang="en-IN" sz="1800" kern="100">
                <a:effectLst/>
                <a:latin typeface="Times New Roman"/>
                <a:ea typeface="+mn-lt"/>
                <a:cs typeface="Times New Roman"/>
              </a:rPr>
              <a:t>and </a:t>
            </a:r>
            <a:r>
              <a:rPr lang="en-IN" sz="1800" kern="100">
                <a:latin typeface="Times New Roman"/>
                <a:ea typeface="+mn-lt"/>
                <a:cs typeface="Times New Roman"/>
              </a:rPr>
              <a:t>tertiary education or between U.S</a:t>
            </a:r>
            <a:r>
              <a:rPr lang="en-IN" sz="1800" kern="100">
                <a:effectLst/>
                <a:latin typeface="Times New Roman"/>
                <a:ea typeface="+mn-lt"/>
                <a:cs typeface="Times New Roman"/>
              </a:rPr>
              <a:t>. </a:t>
            </a:r>
            <a:r>
              <a:rPr lang="en-IN" sz="1800" kern="100">
                <a:latin typeface="Times New Roman"/>
                <a:ea typeface="+mn-lt"/>
                <a:cs typeface="Times New Roman"/>
              </a:rPr>
              <a:t>and European contexts</a:t>
            </a:r>
            <a:r>
              <a:rPr lang="en-IN" sz="1800" kern="100">
                <a:effectLst/>
                <a:latin typeface="Times New Roman"/>
                <a:ea typeface="+mn-lt"/>
                <a:cs typeface="Times New Roman"/>
              </a:rPr>
              <a:t>, </a:t>
            </a:r>
            <a:r>
              <a:rPr lang="en-IN" sz="1800" kern="100">
                <a:latin typeface="Times New Roman"/>
                <a:ea typeface="+mn-lt"/>
                <a:cs typeface="Times New Roman"/>
              </a:rPr>
              <a:t>except for Germany. Limitations include reliance on partial correlations</a:t>
            </a:r>
            <a:r>
              <a:rPr lang="en-IN" sz="1800" kern="100">
                <a:effectLst/>
                <a:latin typeface="Times New Roman"/>
                <a:ea typeface="+mn-lt"/>
                <a:cs typeface="Times New Roman"/>
              </a:rPr>
              <a:t>, </a:t>
            </a:r>
            <a:r>
              <a:rPr lang="en-IN" sz="1800" kern="100">
                <a:latin typeface="Times New Roman"/>
                <a:ea typeface="+mn-lt"/>
                <a:cs typeface="Times New Roman"/>
              </a:rPr>
              <a:t>assumptions of linear publication bias</a:t>
            </a:r>
            <a:r>
              <a:rPr lang="en-IN" sz="1800" kern="100">
                <a:effectLst/>
                <a:latin typeface="Times New Roman"/>
                <a:ea typeface="+mn-lt"/>
                <a:cs typeface="Times New Roman"/>
              </a:rPr>
              <a:t>, and </a:t>
            </a:r>
            <a:r>
              <a:rPr lang="en-IN" sz="1800" kern="100">
                <a:latin typeface="Times New Roman"/>
                <a:ea typeface="+mn-lt"/>
                <a:cs typeface="Times New Roman"/>
              </a:rPr>
              <a:t>collinearity issues in analysing individual effects</a:t>
            </a:r>
            <a:r>
              <a:rPr lang="en-IN" sz="1800" kern="100">
                <a:effectLst/>
                <a:latin typeface="Times New Roman"/>
                <a:ea typeface="+mn-lt"/>
                <a:cs typeface="Times New Roman"/>
              </a:rPr>
              <a:t>. </a:t>
            </a:r>
            <a:r>
              <a:rPr lang="en-IN" sz="1800" kern="100">
                <a:latin typeface="Times New Roman"/>
                <a:ea typeface="+mn-lt"/>
                <a:cs typeface="Times New Roman"/>
              </a:rPr>
              <a:t>Despite </a:t>
            </a:r>
            <a:r>
              <a:rPr lang="en-IN" sz="1800" kern="100">
                <a:effectLst/>
                <a:latin typeface="Times New Roman"/>
                <a:ea typeface="+mn-lt"/>
                <a:cs typeface="Times New Roman"/>
              </a:rPr>
              <a:t>these </a:t>
            </a:r>
            <a:r>
              <a:rPr lang="en-IN" sz="1800" kern="100">
                <a:latin typeface="Times New Roman"/>
                <a:ea typeface="+mn-lt"/>
                <a:cs typeface="Times New Roman"/>
              </a:rPr>
              <a:t>challenges</a:t>
            </a:r>
            <a:r>
              <a:rPr lang="en-IN" sz="1800" kern="100">
                <a:effectLst/>
                <a:latin typeface="Times New Roman"/>
                <a:ea typeface="+mn-lt"/>
                <a:cs typeface="Times New Roman"/>
              </a:rPr>
              <a:t>, the </a:t>
            </a:r>
            <a:r>
              <a:rPr lang="en-IN" sz="1800" kern="100">
                <a:latin typeface="Times New Roman"/>
                <a:ea typeface="+mn-lt"/>
                <a:cs typeface="Times New Roman"/>
              </a:rPr>
              <a:t>research provides significant insights into the nuanced effects of student employment on education outcomes</a:t>
            </a:r>
            <a:r>
              <a:rPr lang="en-IN" sz="1800" kern="100">
                <a:effectLst/>
                <a:latin typeface="Times New Roman"/>
                <a:ea typeface="+mn-lt"/>
                <a:cs typeface="Times New Roman"/>
              </a:rPr>
              <a:t>.</a:t>
            </a: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143164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7</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a:lnSpc>
                <a:spcPct val="100000"/>
              </a:lnSpc>
              <a:spcBef>
                <a:spcPct val="20000"/>
              </a:spcBef>
              <a:spcAft>
                <a:spcPct val="0"/>
              </a:spcAft>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endParaRPr lang="en-IN">
              <a:ea typeface="+mn-ea"/>
              <a:cs typeface="+mn-cs"/>
            </a:endParaRPr>
          </a:p>
          <a:p>
            <a:pPr>
              <a:buClr>
                <a:srgbClr val="CC0000"/>
              </a:buClr>
              <a:defRPr/>
            </a:pPr>
            <a:r>
              <a:rPr lang="en-IN" sz="1800">
                <a:latin typeface="Times New Roman"/>
                <a:ea typeface="Calibri"/>
                <a:cs typeface="Times New Roman"/>
              </a:rPr>
              <a:t>The study draws from 69 studies and 861 estimates, providing a broad and reliable basis for its findings, which enhances the overall validity of the conclusions</a:t>
            </a:r>
            <a:r>
              <a:rPr lang="en-IN" sz="1800">
                <a:effectLst/>
                <a:latin typeface="Times New Roman"/>
                <a:ea typeface="Calibri"/>
                <a:cs typeface="Times New Roman"/>
              </a:rPr>
              <a:t>.</a:t>
            </a:r>
            <a:endParaRPr lang="en-IN">
              <a:latin typeface="Times New Roman"/>
              <a:ea typeface="Calibri"/>
              <a:cs typeface="Times New Roman"/>
            </a:endParaRPr>
          </a:p>
          <a:p>
            <a:pPr>
              <a:buClr>
                <a:srgbClr val="CC0000"/>
              </a:buClr>
              <a:defRPr/>
            </a:pPr>
            <a:r>
              <a:rPr lang="en-IN" sz="1800">
                <a:latin typeface="Times New Roman"/>
                <a:ea typeface="Calibri"/>
                <a:cs typeface="Times New Roman"/>
              </a:rPr>
              <a:t>It effectively identifies that high-intensity employment is associated with increased dropout rates, which helps in targeting specific employment conditions that might adversely affect educational outcomes</a:t>
            </a:r>
            <a:r>
              <a:rPr lang="en-IN" sz="1800">
                <a:effectLst/>
                <a:latin typeface="Times New Roman"/>
                <a:ea typeface="Calibri"/>
                <a:cs typeface="Times New Roman"/>
              </a:rPr>
              <a:t>.</a:t>
            </a:r>
            <a:endParaRPr lang="en-IN">
              <a:latin typeface="+mj-lt"/>
              <a:cs typeface="Times New Roman"/>
            </a:endParaRPr>
          </a:p>
          <a:p>
            <a:pPr marL="0" indent="0">
              <a:buNone/>
              <a:defRPr/>
            </a:pPr>
            <a:endParaRPr lang="en-IN" altLang="en-US" sz="2800">
              <a:solidFill>
                <a:srgbClr val="000000"/>
              </a:solidFill>
              <a:latin typeface="+mj-lt"/>
            </a:endParaRPr>
          </a:p>
          <a:p>
            <a:pPr marL="0" indent="0">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a:buClr>
                <a:srgbClr val="CC0000"/>
              </a:buClr>
              <a:defRPr/>
            </a:pPr>
            <a:r>
              <a:rPr lang="en-IN" sz="1800">
                <a:effectLst/>
                <a:latin typeface="Times New Roman"/>
                <a:ea typeface="Calibri"/>
                <a:cs typeface="Times New Roman"/>
              </a:rPr>
              <a:t>The </a:t>
            </a:r>
            <a:r>
              <a:rPr lang="en-IN" sz="1800">
                <a:latin typeface="Times New Roman"/>
                <a:ea typeface="Calibri"/>
                <a:cs typeface="Times New Roman"/>
              </a:rPr>
              <a:t>finding </a:t>
            </a:r>
            <a:r>
              <a:rPr lang="en-IN" sz="1800">
                <a:effectLst/>
                <a:latin typeface="Times New Roman"/>
                <a:ea typeface="Calibri"/>
                <a:cs typeface="Times New Roman"/>
              </a:rPr>
              <a:t>of </a:t>
            </a:r>
            <a:r>
              <a:rPr lang="en-IN" sz="1800">
                <a:latin typeface="Times New Roman"/>
                <a:ea typeface="Calibri"/>
                <a:cs typeface="Times New Roman"/>
              </a:rPr>
              <a:t>a generally minimal impact may oversimplify </a:t>
            </a:r>
            <a:r>
              <a:rPr lang="en-IN" sz="1800">
                <a:effectLst/>
                <a:latin typeface="Times New Roman"/>
                <a:ea typeface="Calibri"/>
                <a:cs typeface="Times New Roman"/>
              </a:rPr>
              <a:t>the </a:t>
            </a:r>
            <a:r>
              <a:rPr lang="en-IN" sz="1800">
                <a:latin typeface="Times New Roman"/>
                <a:ea typeface="Calibri"/>
                <a:cs typeface="Times New Roman"/>
              </a:rPr>
              <a:t>nuanced effects </a:t>
            </a:r>
            <a:r>
              <a:rPr lang="en-IN" sz="1800">
                <a:effectLst/>
                <a:latin typeface="Times New Roman"/>
                <a:ea typeface="Calibri"/>
                <a:cs typeface="Times New Roman"/>
              </a:rPr>
              <a:t>of </a:t>
            </a:r>
            <a:r>
              <a:rPr lang="en-IN" sz="1800">
                <a:latin typeface="Times New Roman"/>
                <a:ea typeface="Calibri"/>
                <a:cs typeface="Times New Roman"/>
              </a:rPr>
              <a:t>student employment on education</a:t>
            </a:r>
            <a:r>
              <a:rPr lang="en-IN" sz="1800">
                <a:effectLst/>
                <a:latin typeface="Times New Roman"/>
                <a:ea typeface="Calibri"/>
                <a:cs typeface="Times New Roman"/>
              </a:rPr>
              <a:t>, </a:t>
            </a:r>
            <a:r>
              <a:rPr lang="en-IN" sz="1800">
                <a:latin typeface="Times New Roman"/>
                <a:ea typeface="Calibri"/>
                <a:cs typeface="Times New Roman"/>
              </a:rPr>
              <a:t>potentially overlooking significant variations in specific contexts or groups</a:t>
            </a:r>
            <a:r>
              <a:rPr lang="en-IN" sz="1800">
                <a:effectLst/>
                <a:latin typeface="Times New Roman"/>
                <a:ea typeface="Calibri"/>
                <a:cs typeface="Times New Roman"/>
              </a:rPr>
              <a:t>.</a:t>
            </a:r>
            <a:endParaRPr lang="en-IN"/>
          </a:p>
          <a:p>
            <a:pPr>
              <a:buClr>
                <a:srgbClr val="CC0000"/>
              </a:buClr>
              <a:defRPr/>
            </a:pPr>
            <a:r>
              <a:rPr lang="en-IN" altLang="en-US" sz="1800">
                <a:effectLst/>
                <a:latin typeface="Times New Roman"/>
                <a:cs typeface="Times New Roman"/>
              </a:rPr>
              <a:t>The </a:t>
            </a:r>
            <a:r>
              <a:rPr lang="en-IN" altLang="en-US" sz="1800">
                <a:latin typeface="Times New Roman"/>
                <a:cs typeface="Times New Roman"/>
              </a:rPr>
              <a:t>study’s reliance on partial correlations, assumptions </a:t>
            </a:r>
            <a:r>
              <a:rPr lang="en-IN" altLang="en-US" sz="1800">
                <a:effectLst/>
                <a:latin typeface="Times New Roman"/>
                <a:cs typeface="Times New Roman"/>
              </a:rPr>
              <a:t>of </a:t>
            </a:r>
            <a:r>
              <a:rPr lang="en-IN" altLang="en-US" sz="1800">
                <a:latin typeface="Times New Roman"/>
                <a:cs typeface="Times New Roman"/>
              </a:rPr>
              <a:t>linear publication bias</a:t>
            </a:r>
            <a:r>
              <a:rPr lang="en-IN" altLang="en-US" sz="1800">
                <a:effectLst/>
                <a:latin typeface="Times New Roman"/>
                <a:cs typeface="Times New Roman"/>
              </a:rPr>
              <a:t>, and </a:t>
            </a:r>
            <a:r>
              <a:rPr lang="en-IN" altLang="en-US" sz="1800">
                <a:latin typeface="Times New Roman"/>
                <a:cs typeface="Times New Roman"/>
              </a:rPr>
              <a:t>issues with collinearity might affect the precision and reliability of the individual effect analyses.</a:t>
            </a:r>
            <a:endParaRPr lang="en-IN" sz="1800">
              <a:latin typeface="Times New Roman"/>
              <a:ea typeface="Verdana"/>
              <a:cs typeface="Times New Roman"/>
            </a:endParaRPr>
          </a:p>
          <a:p>
            <a:pPr marL="0" indent="0">
              <a:buClr>
                <a:srgbClr val="CC0000"/>
              </a:buClr>
              <a:buNone/>
              <a:defRPr/>
            </a:pPr>
            <a:endParaRPr lang="en-IN" altLang="en-US" sz="2800" b="0" i="0" u="none" strike="noStrike" kern="0" cap="none" spc="0" normalizeH="0" baseline="0" noProof="0">
              <a:ln>
                <a:noFill/>
              </a:ln>
              <a:effectLst/>
              <a:uLnTx/>
              <a:uFillTx/>
              <a:ea typeface="Verdana"/>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308204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8</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defRPr/>
            </a:pPr>
            <a:r>
              <a:rPr lang="en-IN" sz="3200">
                <a:solidFill>
                  <a:srgbClr val="000000"/>
                </a:solidFill>
                <a:latin typeface="Times New Roman"/>
                <a:ea typeface="+mn-lt"/>
                <a:cs typeface="Times New Roman"/>
              </a:rPr>
              <a:t>Job Recommendation System Based On Skill Sets </a:t>
            </a:r>
            <a:endParaRPr lang="en-US" sz="3200"/>
          </a:p>
          <a:p>
            <a:pPr marL="0" indent="0">
              <a:buClr>
                <a:srgbClr val="CC0000"/>
              </a:buClr>
              <a:buNone/>
              <a:defRPr/>
            </a:pPr>
            <a:endParaRPr lang="en-IN" altLang="en-US" sz="2000">
              <a:solidFill>
                <a:srgbClr val="000000"/>
              </a:solidFill>
              <a:latin typeface="Times New Roman"/>
              <a:cs typeface="Times New Roman"/>
            </a:endParaRPr>
          </a:p>
          <a:p>
            <a:pPr marL="0" indent="0">
              <a:buNone/>
              <a:defRPr/>
            </a:pPr>
            <a:r>
              <a:rPr lang="en-IN" altLang="en-US" sz="2000">
                <a:solidFill>
                  <a:srgbClr val="000000"/>
                </a:solidFill>
                <a:latin typeface="Times New Roman"/>
                <a:cs typeface="Times New Roman"/>
              </a:rPr>
              <a:t>Authors: </a:t>
            </a:r>
            <a:r>
              <a:rPr lang="en-IN" altLang="en-US" sz="2000" err="1">
                <a:solidFill>
                  <a:srgbClr val="000000"/>
                </a:solidFill>
                <a:latin typeface="Times New Roman"/>
                <a:ea typeface="+mn-lt"/>
                <a:cs typeface="Times New Roman"/>
              </a:rPr>
              <a:t>G.Mahalakshmi</a:t>
            </a:r>
            <a:r>
              <a:rPr lang="en-IN" altLang="en-US" sz="2000">
                <a:solidFill>
                  <a:srgbClr val="000000"/>
                </a:solidFill>
                <a:latin typeface="Times New Roman"/>
                <a:ea typeface="+mn-lt"/>
                <a:cs typeface="Times New Roman"/>
              </a:rPr>
              <a:t>, </a:t>
            </a:r>
            <a:r>
              <a:rPr lang="en-IN" altLang="en-US" sz="2000" err="1">
                <a:solidFill>
                  <a:srgbClr val="000000"/>
                </a:solidFill>
                <a:latin typeface="Times New Roman"/>
                <a:ea typeface="+mn-lt"/>
                <a:cs typeface="Times New Roman"/>
              </a:rPr>
              <a:t>A.Arun</a:t>
            </a:r>
            <a:r>
              <a:rPr lang="en-IN" altLang="en-US" sz="2000">
                <a:solidFill>
                  <a:srgbClr val="000000"/>
                </a:solidFill>
                <a:latin typeface="Times New Roman"/>
                <a:ea typeface="+mn-lt"/>
                <a:cs typeface="Times New Roman"/>
              </a:rPr>
              <a:t> Kumar, </a:t>
            </a:r>
            <a:r>
              <a:rPr lang="en-IN" altLang="en-US" sz="2000" err="1">
                <a:solidFill>
                  <a:srgbClr val="000000"/>
                </a:solidFill>
                <a:latin typeface="Times New Roman"/>
                <a:ea typeface="+mn-lt"/>
                <a:cs typeface="Times New Roman"/>
              </a:rPr>
              <a:t>B.Senthilnayaki</a:t>
            </a:r>
            <a:r>
              <a:rPr lang="en-IN" altLang="en-US" sz="2000">
                <a:solidFill>
                  <a:srgbClr val="000000"/>
                </a:solidFill>
                <a:latin typeface="Times New Roman"/>
                <a:ea typeface="+mn-lt"/>
                <a:cs typeface="Times New Roman"/>
              </a:rPr>
              <a:t>, </a:t>
            </a:r>
            <a:r>
              <a:rPr lang="en-IN" altLang="en-US" sz="2000" err="1">
                <a:solidFill>
                  <a:srgbClr val="000000"/>
                </a:solidFill>
                <a:latin typeface="Times New Roman"/>
                <a:ea typeface="+mn-lt"/>
                <a:cs typeface="Times New Roman"/>
              </a:rPr>
              <a:t>J.Duraimurugan</a:t>
            </a:r>
          </a:p>
          <a:p>
            <a:pPr marL="0" indent="0" algn="just">
              <a:lnSpc>
                <a:spcPct val="107000"/>
              </a:lnSpc>
              <a:spcAft>
                <a:spcPts val="800"/>
              </a:spcAft>
              <a:buNone/>
            </a:pPr>
            <a:r>
              <a:rPr lang="en-IN" sz="1800" kern="100">
                <a:solidFill>
                  <a:srgbClr val="000000"/>
                </a:solidFill>
                <a:latin typeface="Times New Roman"/>
                <a:ea typeface="+mn-lt"/>
                <a:cs typeface="Times New Roman"/>
              </a:rPr>
              <a:t>Job recommendation systems are crucial </a:t>
            </a:r>
            <a:r>
              <a:rPr lang="en-IN" sz="1800" u="none" strike="noStrike" kern="100">
                <a:solidFill>
                  <a:srgbClr val="000000"/>
                </a:solidFill>
                <a:effectLst/>
                <a:latin typeface="Times New Roman"/>
                <a:ea typeface="+mn-lt"/>
                <a:cs typeface="Times New Roman"/>
              </a:rPr>
              <a:t>in </a:t>
            </a:r>
            <a:r>
              <a:rPr lang="en-IN" sz="1800" kern="100">
                <a:solidFill>
                  <a:srgbClr val="000000"/>
                </a:solidFill>
                <a:latin typeface="Times New Roman"/>
                <a:ea typeface="+mn-lt"/>
                <a:cs typeface="Times New Roman"/>
              </a:rPr>
              <a:t>aligning candidates </a:t>
            </a:r>
            <a:r>
              <a:rPr lang="en-IN" sz="1800" u="none" strike="noStrike" kern="100">
                <a:solidFill>
                  <a:srgbClr val="000000"/>
                </a:solidFill>
                <a:effectLst/>
                <a:latin typeface="Times New Roman"/>
                <a:ea typeface="+mn-lt"/>
                <a:cs typeface="Times New Roman"/>
              </a:rPr>
              <a:t>with </a:t>
            </a:r>
            <a:r>
              <a:rPr lang="en-IN" sz="1800" kern="100">
                <a:solidFill>
                  <a:srgbClr val="000000"/>
                </a:solidFill>
                <a:latin typeface="Times New Roman"/>
                <a:ea typeface="+mn-lt"/>
                <a:cs typeface="Times New Roman"/>
              </a:rPr>
              <a:t>suitable positions</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Key methodologies involve pre-processing techniques, text mining</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and similarity measures. Stop words removal and Porter stemming are </a:t>
            </a:r>
            <a:r>
              <a:rPr lang="en-IN" sz="1800" u="none" strike="noStrike" kern="100">
                <a:solidFill>
                  <a:srgbClr val="000000"/>
                </a:solidFill>
                <a:effectLst/>
                <a:latin typeface="Times New Roman"/>
                <a:ea typeface="+mn-lt"/>
                <a:cs typeface="Times New Roman"/>
              </a:rPr>
              <a:t>essential </a:t>
            </a:r>
            <a:r>
              <a:rPr lang="en-IN" sz="1800" kern="100">
                <a:solidFill>
                  <a:srgbClr val="000000"/>
                </a:solidFill>
                <a:latin typeface="Times New Roman"/>
                <a:ea typeface="+mn-lt"/>
                <a:cs typeface="Times New Roman"/>
              </a:rPr>
              <a:t>pre-processing steps that refine text data by eliminating irrelevant terms </a:t>
            </a:r>
            <a:r>
              <a:rPr lang="en-IN" sz="1800" u="none" strike="noStrike" kern="100">
                <a:solidFill>
                  <a:srgbClr val="000000"/>
                </a:solidFill>
                <a:effectLst/>
                <a:latin typeface="Times New Roman"/>
                <a:ea typeface="+mn-lt"/>
                <a:cs typeface="Times New Roman"/>
              </a:rPr>
              <a:t>and </a:t>
            </a:r>
            <a:r>
              <a:rPr lang="en-IN" sz="1800" kern="100">
                <a:solidFill>
                  <a:srgbClr val="000000"/>
                </a:solidFill>
                <a:latin typeface="Times New Roman"/>
                <a:ea typeface="+mn-lt"/>
                <a:cs typeface="Times New Roman"/>
              </a:rPr>
              <a:t>normalizing word forms</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TF-IDF (Term Frequency-Inverse Document Frequency) converts text into </a:t>
            </a:r>
            <a:r>
              <a:rPr lang="en-IN" sz="1800" u="none" strike="noStrike" kern="100">
                <a:solidFill>
                  <a:srgbClr val="000000"/>
                </a:solidFill>
                <a:effectLst/>
                <a:latin typeface="Times New Roman"/>
                <a:ea typeface="+mn-lt"/>
                <a:cs typeface="Times New Roman"/>
              </a:rPr>
              <a:t>a </a:t>
            </a:r>
            <a:r>
              <a:rPr lang="en-IN" sz="1800" kern="100">
                <a:solidFill>
                  <a:srgbClr val="000000"/>
                </a:solidFill>
                <a:latin typeface="Times New Roman"/>
                <a:ea typeface="+mn-lt"/>
                <a:cs typeface="Times New Roman"/>
              </a:rPr>
              <a:t>matrix format</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enabling effective comparison of job descriptions </a:t>
            </a:r>
            <a:r>
              <a:rPr lang="en-IN" sz="1800" u="none" strike="noStrike" kern="100">
                <a:solidFill>
                  <a:srgbClr val="000000"/>
                </a:solidFill>
                <a:effectLst/>
                <a:latin typeface="Times New Roman"/>
                <a:ea typeface="+mn-lt"/>
                <a:cs typeface="Times New Roman"/>
              </a:rPr>
              <a:t>and </a:t>
            </a:r>
            <a:r>
              <a:rPr lang="en-IN" sz="1800" kern="100">
                <a:solidFill>
                  <a:srgbClr val="000000"/>
                </a:solidFill>
                <a:latin typeface="Times New Roman"/>
                <a:ea typeface="+mn-lt"/>
                <a:cs typeface="Times New Roman"/>
              </a:rPr>
              <a:t>resumes</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Cosine similarity measures the similarity between vectors derived from resumes </a:t>
            </a:r>
            <a:r>
              <a:rPr lang="en-IN" sz="1800" u="none" strike="noStrike" kern="100">
                <a:solidFill>
                  <a:srgbClr val="000000"/>
                </a:solidFill>
                <a:effectLst/>
                <a:latin typeface="Times New Roman"/>
                <a:ea typeface="+mn-lt"/>
                <a:cs typeface="Times New Roman"/>
              </a:rPr>
              <a:t>and </a:t>
            </a:r>
            <a:r>
              <a:rPr lang="en-IN" sz="1800" kern="100">
                <a:solidFill>
                  <a:srgbClr val="000000"/>
                </a:solidFill>
                <a:latin typeface="Times New Roman"/>
                <a:ea typeface="+mn-lt"/>
                <a:cs typeface="Times New Roman"/>
              </a:rPr>
              <a:t>job descriptions, aiding in job matching</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Visualization tools, such as pie charts, display candidates’ match percentages</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enhancing interpretation. Additionally</a:t>
            </a:r>
            <a:r>
              <a:rPr lang="en-IN" sz="1800" u="none" strike="noStrike" kern="100">
                <a:solidFill>
                  <a:srgbClr val="000000"/>
                </a:solidFill>
                <a:effectLst/>
                <a:latin typeface="Times New Roman"/>
                <a:ea typeface="+mn-lt"/>
                <a:cs typeface="Times New Roman"/>
              </a:rPr>
              <a:t>, </a:t>
            </a:r>
            <a:r>
              <a:rPr lang="en-IN" sz="1800" kern="100">
                <a:solidFill>
                  <a:srgbClr val="000000"/>
                </a:solidFill>
                <a:latin typeface="Times New Roman"/>
                <a:ea typeface="+mn-lt"/>
                <a:cs typeface="Times New Roman"/>
              </a:rPr>
              <a:t>comparing required and existing skills helps identify areas for improvement. Future work should focus on exploring advanced algorithms </a:t>
            </a:r>
            <a:r>
              <a:rPr lang="en-IN" sz="1800" u="none" strike="noStrike" kern="100">
                <a:solidFill>
                  <a:srgbClr val="000000"/>
                </a:solidFill>
                <a:effectLst/>
                <a:latin typeface="Times New Roman"/>
                <a:ea typeface="+mn-lt"/>
                <a:cs typeface="Times New Roman"/>
              </a:rPr>
              <a:t>and </a:t>
            </a:r>
            <a:r>
              <a:rPr lang="en-IN" sz="1800" kern="100">
                <a:solidFill>
                  <a:srgbClr val="000000"/>
                </a:solidFill>
                <a:latin typeface="Times New Roman"/>
                <a:ea typeface="+mn-lt"/>
                <a:cs typeface="Times New Roman"/>
              </a:rPr>
              <a:t>machine learning models to further refine these systems </a:t>
            </a:r>
            <a:r>
              <a:rPr lang="en-IN" sz="1800" u="none" strike="noStrike" kern="100">
                <a:solidFill>
                  <a:srgbClr val="000000"/>
                </a:solidFill>
                <a:effectLst/>
                <a:latin typeface="Times New Roman"/>
                <a:ea typeface="+mn-lt"/>
                <a:cs typeface="Times New Roman"/>
              </a:rPr>
              <a:t>and </a:t>
            </a:r>
            <a:r>
              <a:rPr lang="en-IN" sz="1800" kern="100">
                <a:solidFill>
                  <a:srgbClr val="000000"/>
                </a:solidFill>
                <a:latin typeface="Times New Roman"/>
                <a:ea typeface="+mn-lt"/>
                <a:cs typeface="Times New Roman"/>
              </a:rPr>
              <a:t>adapt </a:t>
            </a:r>
            <a:r>
              <a:rPr lang="en-IN" sz="1800" u="none" strike="noStrike" kern="100">
                <a:solidFill>
                  <a:srgbClr val="000000"/>
                </a:solidFill>
                <a:effectLst/>
                <a:latin typeface="Times New Roman"/>
                <a:ea typeface="+mn-lt"/>
                <a:cs typeface="Times New Roman"/>
              </a:rPr>
              <a:t>to </a:t>
            </a:r>
            <a:r>
              <a:rPr lang="en-IN" sz="1800" kern="100">
                <a:solidFill>
                  <a:srgbClr val="000000"/>
                </a:solidFill>
                <a:latin typeface="Times New Roman"/>
                <a:ea typeface="+mn-lt"/>
                <a:cs typeface="Times New Roman"/>
              </a:rPr>
              <a:t>evolving job market trends</a:t>
            </a:r>
            <a:r>
              <a:rPr lang="en-IN" sz="1800" u="none" strike="noStrike" kern="100">
                <a:solidFill>
                  <a:srgbClr val="000000"/>
                </a:solidFill>
                <a:effectLst/>
                <a:latin typeface="Times New Roman"/>
                <a:ea typeface="+mn-lt"/>
                <a:cs typeface="Times New Roman"/>
              </a:rPr>
              <a:t>.</a:t>
            </a:r>
            <a:endParaRPr lang="en-IN"/>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342146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8</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nSpc>
                <a:spcPct val="107000"/>
              </a:lnSpc>
              <a:spcAft>
                <a:spcPts val="800"/>
              </a:spcAft>
            </a:pPr>
            <a:r>
              <a:rPr lang="en-IN" sz="1800" kern="100">
                <a:solidFill>
                  <a:srgbClr val="000000"/>
                </a:solidFill>
                <a:latin typeface="Times New Roman"/>
                <a:ea typeface="Calibri"/>
                <a:cs typeface="Times New Roman"/>
              </a:rPr>
              <a:t>Text mining and similarity measures like TF-IDF and cosine similarity help accurately match candidates with job descriptions</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improving job fit</a:t>
            </a:r>
            <a:r>
              <a:rPr lang="en-IN" sz="1800" kern="100">
                <a:solidFill>
                  <a:srgbClr val="000000"/>
                </a:solidFill>
                <a:effectLst/>
                <a:latin typeface="Times New Roman"/>
                <a:ea typeface="Calibri"/>
                <a:cs typeface="Times New Roman"/>
              </a:rPr>
              <a:t>.</a:t>
            </a:r>
            <a:endParaRPr lang="en-IN" sz="1800" kern="100">
              <a:effectLst/>
              <a:latin typeface="Times New Roman"/>
              <a:ea typeface="Calibri"/>
              <a:cs typeface="Times New Roman"/>
            </a:endParaRPr>
          </a:p>
          <a:p>
            <a:pPr>
              <a:buClr>
                <a:srgbClr val="CC0000"/>
              </a:buClr>
              <a:defRPr/>
            </a:pPr>
            <a:r>
              <a:rPr lang="en-IN" sz="1800">
                <a:solidFill>
                  <a:srgbClr val="000000"/>
                </a:solidFill>
                <a:latin typeface="Times New Roman"/>
                <a:ea typeface="Calibri"/>
                <a:cs typeface="Times New Roman"/>
              </a:rPr>
              <a:t>Pre-processing techniques, such as stop words removal and stemming, streamline data and reduce noise</a:t>
            </a:r>
            <a:r>
              <a:rPr lang="en-IN" sz="1800">
                <a:solidFill>
                  <a:srgbClr val="000000"/>
                </a:solidFill>
                <a:effectLst/>
                <a:latin typeface="Times New Roman"/>
                <a:ea typeface="Calibri"/>
                <a:cs typeface="Times New Roman"/>
              </a:rPr>
              <a:t>, </a:t>
            </a:r>
            <a:r>
              <a:rPr lang="en-IN" sz="1800">
                <a:solidFill>
                  <a:srgbClr val="000000"/>
                </a:solidFill>
                <a:latin typeface="Times New Roman"/>
                <a:ea typeface="Calibri"/>
                <a:cs typeface="Times New Roman"/>
              </a:rPr>
              <a:t>making the matching process faster </a:t>
            </a:r>
            <a:r>
              <a:rPr lang="en-IN" sz="1800">
                <a:solidFill>
                  <a:srgbClr val="000000"/>
                </a:solidFill>
                <a:effectLst/>
                <a:latin typeface="Times New Roman"/>
                <a:ea typeface="Calibri"/>
                <a:cs typeface="Times New Roman"/>
              </a:rPr>
              <a:t>and </a:t>
            </a:r>
            <a:r>
              <a:rPr lang="en-IN" sz="1800">
                <a:solidFill>
                  <a:srgbClr val="000000"/>
                </a:solidFill>
                <a:latin typeface="Times New Roman"/>
                <a:ea typeface="Calibri"/>
                <a:cs typeface="Times New Roman"/>
              </a:rPr>
              <a:t>more relevant</a:t>
            </a:r>
            <a:r>
              <a:rPr lang="en-IN" sz="1800">
                <a:solidFill>
                  <a:srgbClr val="000000"/>
                </a:solidFill>
                <a:effectLst/>
                <a:latin typeface="Times New Roman"/>
                <a:ea typeface="Calibri"/>
                <a:cs typeface="Times New Roman"/>
              </a:rPr>
              <a:t>.</a:t>
            </a:r>
            <a:endParaRPr lang="en-IN">
              <a:latin typeface="Times New Roman"/>
              <a:cs typeface="Times New Roman"/>
            </a:endParaRPr>
          </a:p>
          <a:p>
            <a:pPr marL="0" indent="0">
              <a:buClr>
                <a:srgbClr val="CC0000"/>
              </a:buClr>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a:spcBef>
                <a:spcPts val="20"/>
              </a:spcBef>
              <a:buClr>
                <a:srgbClr val="CC0000"/>
              </a:buClr>
              <a:defRPr/>
            </a:pPr>
            <a:r>
              <a:rPr lang="en-IN" sz="1800">
                <a:latin typeface="Times New Roman"/>
                <a:ea typeface="Calibri"/>
                <a:cs typeface="Times New Roman"/>
              </a:rPr>
              <a:t>These systems </a:t>
            </a:r>
            <a:r>
              <a:rPr lang="en-IN" sz="1800">
                <a:effectLst/>
                <a:latin typeface="Times New Roman"/>
                <a:ea typeface="Calibri"/>
                <a:cs typeface="Times New Roman"/>
              </a:rPr>
              <a:t>may </a:t>
            </a:r>
            <a:r>
              <a:rPr lang="en-IN" sz="1800">
                <a:latin typeface="Times New Roman"/>
                <a:ea typeface="Calibri"/>
                <a:cs typeface="Times New Roman"/>
              </a:rPr>
              <a:t>struggle with grasping </a:t>
            </a:r>
            <a:r>
              <a:rPr lang="en-IN" sz="1800">
                <a:effectLst/>
                <a:latin typeface="Times New Roman"/>
                <a:ea typeface="Calibri"/>
                <a:cs typeface="Times New Roman"/>
              </a:rPr>
              <a:t>the </a:t>
            </a:r>
            <a:r>
              <a:rPr lang="en-IN" sz="1800">
                <a:latin typeface="Times New Roman"/>
                <a:ea typeface="Calibri"/>
                <a:cs typeface="Times New Roman"/>
              </a:rPr>
              <a:t>full context </a:t>
            </a:r>
            <a:r>
              <a:rPr lang="en-IN" sz="1800">
                <a:effectLst/>
                <a:latin typeface="Times New Roman"/>
                <a:ea typeface="Calibri"/>
                <a:cs typeface="Times New Roman"/>
              </a:rPr>
              <a:t>of </a:t>
            </a:r>
            <a:r>
              <a:rPr lang="en-IN" sz="1800">
                <a:latin typeface="Times New Roman"/>
                <a:ea typeface="Calibri"/>
                <a:cs typeface="Times New Roman"/>
              </a:rPr>
              <a:t>job descriptions </a:t>
            </a:r>
            <a:r>
              <a:rPr lang="en-IN" sz="1800">
                <a:effectLst/>
                <a:latin typeface="Times New Roman"/>
                <a:ea typeface="Calibri"/>
                <a:cs typeface="Times New Roman"/>
              </a:rPr>
              <a:t>and </a:t>
            </a:r>
            <a:r>
              <a:rPr lang="en-IN" sz="1800">
                <a:latin typeface="Times New Roman"/>
                <a:ea typeface="Calibri"/>
                <a:cs typeface="Times New Roman"/>
              </a:rPr>
              <a:t>resumes, potentially missing critical nuances in qualifications or job requirements</a:t>
            </a:r>
            <a:r>
              <a:rPr lang="en-IN" sz="1800">
                <a:effectLst/>
                <a:latin typeface="Times New Roman"/>
                <a:ea typeface="Calibri"/>
                <a:cs typeface="Times New Roman"/>
              </a:rPr>
              <a:t>.</a:t>
            </a:r>
            <a:endParaRPr lang="en-IN"/>
          </a:p>
          <a:p>
            <a:pPr marL="0" indent="0">
              <a:spcBef>
                <a:spcPts val="20"/>
              </a:spcBef>
              <a:buClr>
                <a:srgbClr val="CC0000"/>
              </a:buClr>
              <a:buNone/>
              <a:defRPr/>
            </a:pPr>
            <a:endParaRPr lang="en-IN" sz="1800">
              <a:latin typeface="Times New Roman"/>
              <a:ea typeface="Calibri"/>
              <a:cs typeface="Times New Roman"/>
            </a:endParaRPr>
          </a:p>
          <a:p>
            <a:pPr>
              <a:spcBef>
                <a:spcPts val="20"/>
              </a:spcBef>
              <a:buClr>
                <a:srgbClr val="CC0000"/>
              </a:buClr>
              <a:defRPr/>
            </a:pPr>
            <a:r>
              <a:rPr lang="en-IN" sz="1800">
                <a:latin typeface="Times New Roman"/>
                <a:ea typeface="Calibri"/>
                <a:cs typeface="Times New Roman"/>
              </a:rPr>
              <a:t>Emphasis </a:t>
            </a:r>
            <a:r>
              <a:rPr lang="en-IN" sz="1800">
                <a:effectLst/>
                <a:latin typeface="Times New Roman"/>
                <a:ea typeface="Calibri"/>
                <a:cs typeface="Times New Roman"/>
              </a:rPr>
              <a:t>on </a:t>
            </a:r>
            <a:r>
              <a:rPr lang="en-IN" sz="1800">
                <a:latin typeface="Times New Roman"/>
                <a:ea typeface="Calibri"/>
                <a:cs typeface="Times New Roman"/>
              </a:rPr>
              <a:t>keywords and similarity measures may result in a narrow view, where candidates are matched based on specific terms rather than a comprehensive assessment of their skills and experiences.</a:t>
            </a:r>
            <a:endParaRPr lang="en-IN"/>
          </a:p>
          <a:p>
            <a:pPr>
              <a:buClr>
                <a:srgbClr val="CC0000"/>
              </a:buClr>
              <a:defRPr/>
            </a:pPr>
            <a:endParaRPr lang="en-IN" sz="1800">
              <a:latin typeface="Times New Roman"/>
              <a:ea typeface="Calibri"/>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2582062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9</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latin typeface="Times New Roman"/>
                <a:ea typeface="Calibri"/>
                <a:cs typeface="Times New Roman"/>
              </a:rPr>
              <a:t>Sarthi – A College Placement Portal</a:t>
            </a:r>
            <a:endParaRPr lang="en-US"/>
          </a:p>
          <a:p>
            <a:pPr marL="0" indent="0">
              <a:buClr>
                <a:srgbClr val="CC0000"/>
              </a:buClr>
              <a:buNone/>
              <a:defRPr/>
            </a:pPr>
            <a:r>
              <a:rPr lang="en-IN" altLang="en-US" sz="2000">
                <a:solidFill>
                  <a:srgbClr val="000000"/>
                </a:solidFill>
                <a:latin typeface="Times New Roman"/>
                <a:cs typeface="Times New Roman"/>
              </a:rPr>
              <a:t>Authors: </a:t>
            </a:r>
            <a:r>
              <a:rPr lang="en-IN" altLang="en-US" sz="2000">
                <a:solidFill>
                  <a:srgbClr val="000000"/>
                </a:solidFill>
                <a:latin typeface="Times New Roman"/>
                <a:ea typeface="+mn-lt"/>
                <a:cs typeface="Times New Roman"/>
              </a:rPr>
              <a:t>Harsh Bisht , Rishabh Soni , Samarth Rana , Tejaswa Bedi , Ms. Shreya</a:t>
            </a:r>
          </a:p>
          <a:p>
            <a:pPr marL="0" indent="0">
              <a:buNone/>
            </a:pPr>
            <a:endParaRPr lang="en-IN" altLang="en-US" sz="2000">
              <a:latin typeface="Times New Roman"/>
              <a:ea typeface="+mn-lt"/>
              <a:cs typeface="Times New Roman"/>
            </a:endParaRPr>
          </a:p>
          <a:p>
            <a:pPr marL="0" indent="0" algn="just">
              <a:lnSpc>
                <a:spcPct val="107000"/>
              </a:lnSpc>
              <a:spcAft>
                <a:spcPts val="800"/>
              </a:spcAft>
              <a:buNone/>
            </a:pPr>
            <a:r>
              <a:rPr lang="en-IN" sz="1800" kern="100">
                <a:latin typeface="Times New Roman"/>
                <a:ea typeface="+mn-lt"/>
                <a:cs typeface="Times New Roman"/>
              </a:rPr>
              <a:t>The development </a:t>
            </a:r>
            <a:r>
              <a:rPr lang="en-IN" sz="1800" kern="100">
                <a:effectLst/>
                <a:latin typeface="Times New Roman"/>
                <a:ea typeface="+mn-lt"/>
                <a:cs typeface="Times New Roman"/>
              </a:rPr>
              <a:t>of </a:t>
            </a:r>
            <a:r>
              <a:rPr lang="en-IN" sz="1800" kern="100">
                <a:latin typeface="Times New Roman"/>
                <a:ea typeface="+mn-lt"/>
                <a:cs typeface="Times New Roman"/>
              </a:rPr>
              <a:t>a MERN </a:t>
            </a:r>
            <a:r>
              <a:rPr lang="en-IN" sz="1800" kern="100">
                <a:effectLst/>
                <a:latin typeface="Times New Roman"/>
                <a:ea typeface="+mn-lt"/>
                <a:cs typeface="Times New Roman"/>
              </a:rPr>
              <a:t>(</a:t>
            </a:r>
            <a:r>
              <a:rPr lang="en-IN" sz="1800" kern="100">
                <a:latin typeface="Times New Roman"/>
                <a:ea typeface="+mn-lt"/>
                <a:cs typeface="Times New Roman"/>
              </a:rPr>
              <a:t>MongoDB</a:t>
            </a:r>
            <a:r>
              <a:rPr lang="en-IN" sz="1800" kern="100">
                <a:effectLst/>
                <a:latin typeface="Times New Roman"/>
                <a:ea typeface="+mn-lt"/>
                <a:cs typeface="Times New Roman"/>
              </a:rPr>
              <a:t>, </a:t>
            </a:r>
            <a:r>
              <a:rPr lang="en-IN" sz="1800" kern="100">
                <a:latin typeface="Times New Roman"/>
                <a:ea typeface="+mn-lt"/>
                <a:cs typeface="Times New Roman"/>
              </a:rPr>
              <a:t>Express.js</a:t>
            </a:r>
            <a:r>
              <a:rPr lang="en-IN" sz="1800" kern="100">
                <a:effectLst/>
                <a:latin typeface="Times New Roman"/>
                <a:ea typeface="+mn-lt"/>
                <a:cs typeface="Times New Roman"/>
              </a:rPr>
              <a:t>, </a:t>
            </a:r>
            <a:r>
              <a:rPr lang="en-IN" sz="1800" kern="100">
                <a:latin typeface="Times New Roman"/>
                <a:ea typeface="+mn-lt"/>
                <a:cs typeface="Times New Roman"/>
              </a:rPr>
              <a:t>React</a:t>
            </a:r>
            <a:r>
              <a:rPr lang="en-IN" sz="1800" kern="100">
                <a:effectLst/>
                <a:latin typeface="Times New Roman"/>
                <a:ea typeface="+mn-lt"/>
                <a:cs typeface="Times New Roman"/>
              </a:rPr>
              <a:t>, </a:t>
            </a:r>
            <a:r>
              <a:rPr lang="en-IN" sz="1800" kern="100">
                <a:latin typeface="Times New Roman"/>
                <a:ea typeface="+mn-lt"/>
                <a:cs typeface="Times New Roman"/>
              </a:rPr>
              <a:t>Node.js) web page to inform students about placement drives offers substantial benefits. It empowers students by providing timely job information</a:t>
            </a:r>
            <a:r>
              <a:rPr lang="en-IN" sz="1800" kern="100">
                <a:effectLst/>
                <a:latin typeface="Times New Roman"/>
                <a:ea typeface="+mn-lt"/>
                <a:cs typeface="Times New Roman"/>
              </a:rPr>
              <a:t>, </a:t>
            </a:r>
            <a:r>
              <a:rPr lang="en-IN" sz="1800" kern="100">
                <a:latin typeface="Times New Roman"/>
                <a:ea typeface="+mn-lt"/>
                <a:cs typeface="Times New Roman"/>
              </a:rPr>
              <a:t>enhancing their decision-making </a:t>
            </a:r>
            <a:r>
              <a:rPr lang="en-IN" sz="1800" kern="100">
                <a:effectLst/>
                <a:latin typeface="Times New Roman"/>
                <a:ea typeface="+mn-lt"/>
                <a:cs typeface="Times New Roman"/>
              </a:rPr>
              <a:t>and </a:t>
            </a:r>
            <a:r>
              <a:rPr lang="en-IN" sz="1800" kern="100">
                <a:latin typeface="Times New Roman"/>
                <a:ea typeface="+mn-lt"/>
                <a:cs typeface="Times New Roman"/>
              </a:rPr>
              <a:t>confidence</a:t>
            </a:r>
            <a:r>
              <a:rPr lang="en-IN" sz="1800" kern="100">
                <a:effectLst/>
                <a:latin typeface="Times New Roman"/>
                <a:ea typeface="+mn-lt"/>
                <a:cs typeface="Times New Roman"/>
              </a:rPr>
              <a:t>. </a:t>
            </a:r>
            <a:r>
              <a:rPr lang="en-IN" sz="1800" kern="100">
                <a:latin typeface="Times New Roman"/>
                <a:ea typeface="+mn-lt"/>
                <a:cs typeface="Times New Roman"/>
              </a:rPr>
              <a:t>This leads to better alignment between students' skills and job opportunities</a:t>
            </a:r>
            <a:r>
              <a:rPr lang="en-IN" sz="1800" kern="100">
                <a:effectLst/>
                <a:latin typeface="Times New Roman"/>
                <a:ea typeface="+mn-lt"/>
                <a:cs typeface="Times New Roman"/>
              </a:rPr>
              <a:t>, </a:t>
            </a:r>
            <a:r>
              <a:rPr lang="en-IN" sz="1800" kern="100">
                <a:latin typeface="Times New Roman"/>
                <a:ea typeface="+mn-lt"/>
                <a:cs typeface="Times New Roman"/>
              </a:rPr>
              <a:t>potentially increasing successful placements. The project also enhances employability through resources like resume-building guides and interview tips</a:t>
            </a:r>
            <a:r>
              <a:rPr lang="en-IN" sz="1800" kern="100">
                <a:effectLst/>
                <a:latin typeface="Times New Roman"/>
                <a:ea typeface="+mn-lt"/>
                <a:cs typeface="Times New Roman"/>
              </a:rPr>
              <a:t>, </a:t>
            </a:r>
            <a:r>
              <a:rPr lang="en-IN" sz="1800" kern="100">
                <a:latin typeface="Times New Roman"/>
                <a:ea typeface="+mn-lt"/>
                <a:cs typeface="Times New Roman"/>
              </a:rPr>
              <a:t>which improve student preparedness </a:t>
            </a:r>
            <a:r>
              <a:rPr lang="en-IN" sz="1800" kern="100">
                <a:effectLst/>
                <a:latin typeface="Times New Roman"/>
                <a:ea typeface="+mn-lt"/>
                <a:cs typeface="Times New Roman"/>
              </a:rPr>
              <a:t>and </a:t>
            </a:r>
            <a:r>
              <a:rPr lang="en-IN" sz="1800" kern="100">
                <a:latin typeface="Times New Roman"/>
                <a:ea typeface="+mn-lt"/>
                <a:cs typeface="Times New Roman"/>
              </a:rPr>
              <a:t>competitiveness</a:t>
            </a:r>
            <a:r>
              <a:rPr lang="en-IN" sz="1800" kern="100">
                <a:effectLst/>
                <a:latin typeface="Times New Roman"/>
                <a:ea typeface="+mn-lt"/>
                <a:cs typeface="Times New Roman"/>
              </a:rPr>
              <a:t>. </a:t>
            </a:r>
            <a:r>
              <a:rPr lang="en-IN" sz="1800" kern="100">
                <a:latin typeface="Times New Roman"/>
                <a:ea typeface="+mn-lt"/>
                <a:cs typeface="Times New Roman"/>
              </a:rPr>
              <a:t>Employers benefit </a:t>
            </a:r>
            <a:r>
              <a:rPr lang="en-IN" sz="1800" kern="100">
                <a:effectLst/>
                <a:latin typeface="Times New Roman"/>
                <a:ea typeface="+mn-lt"/>
                <a:cs typeface="Times New Roman"/>
              </a:rPr>
              <a:t>from </a:t>
            </a:r>
            <a:r>
              <a:rPr lang="en-IN" sz="1800" kern="100">
                <a:latin typeface="Times New Roman"/>
                <a:ea typeface="+mn-lt"/>
                <a:cs typeface="Times New Roman"/>
              </a:rPr>
              <a:t>streamlined recruitment processes and access to well-prepared candidates, reducing hiring time. Additionally</a:t>
            </a:r>
            <a:r>
              <a:rPr lang="en-IN" sz="1800" kern="100">
                <a:effectLst/>
                <a:latin typeface="Times New Roman"/>
                <a:ea typeface="+mn-lt"/>
                <a:cs typeface="Times New Roman"/>
              </a:rPr>
              <a:t>, the </a:t>
            </a:r>
            <a:r>
              <a:rPr lang="en-IN" sz="1800" kern="100">
                <a:latin typeface="Times New Roman"/>
                <a:ea typeface="+mn-lt"/>
                <a:cs typeface="Times New Roman"/>
              </a:rPr>
              <a:t>platform fosters peer support </a:t>
            </a:r>
            <a:r>
              <a:rPr lang="en-IN" sz="1800" kern="100">
                <a:effectLst/>
                <a:latin typeface="Times New Roman"/>
                <a:ea typeface="+mn-lt"/>
                <a:cs typeface="Times New Roman"/>
              </a:rPr>
              <a:t>and </a:t>
            </a:r>
            <a:r>
              <a:rPr lang="en-IN" sz="1800" kern="100">
                <a:latin typeface="Times New Roman"/>
                <a:ea typeface="+mn-lt"/>
                <a:cs typeface="Times New Roman"/>
              </a:rPr>
              <a:t>community building, aiding career development. By promoting equal access to job opportunities, </a:t>
            </a:r>
            <a:r>
              <a:rPr lang="en-IN" sz="1800" kern="100">
                <a:effectLst/>
                <a:latin typeface="Times New Roman"/>
                <a:ea typeface="+mn-lt"/>
                <a:cs typeface="Times New Roman"/>
              </a:rPr>
              <a:t>the </a:t>
            </a:r>
            <a:r>
              <a:rPr lang="en-IN" sz="1800" kern="100">
                <a:latin typeface="Times New Roman"/>
                <a:ea typeface="+mn-lt"/>
                <a:cs typeface="Times New Roman"/>
              </a:rPr>
              <a:t>project contributes </a:t>
            </a:r>
            <a:r>
              <a:rPr lang="en-IN" sz="1800" kern="100">
                <a:effectLst/>
                <a:latin typeface="Times New Roman"/>
                <a:ea typeface="+mn-lt"/>
                <a:cs typeface="Times New Roman"/>
              </a:rPr>
              <a:t>to </a:t>
            </a:r>
            <a:r>
              <a:rPr lang="en-IN" sz="1800" kern="100">
                <a:latin typeface="Times New Roman"/>
                <a:ea typeface="+mn-lt"/>
                <a:cs typeface="Times New Roman"/>
              </a:rPr>
              <a:t>regional economic growth and a more efficient job market</a:t>
            </a:r>
            <a:r>
              <a:rPr lang="en-IN" sz="1800" kern="100">
                <a:effectLst/>
                <a:latin typeface="Times New Roman"/>
                <a:ea typeface="+mn-lt"/>
                <a:cs typeface="Times New Roman"/>
              </a:rPr>
              <a:t>.</a:t>
            </a:r>
            <a:endParaRPr lang="en-IN"/>
          </a:p>
          <a:p>
            <a:pPr marL="0" marR="0" lvl="0" indent="0" algn="just" defTabSz="914400" rtl="0" eaLnBrk="0" fontAlgn="base" latinLnBrk="0" hangingPunct="0">
              <a:lnSpc>
                <a:spcPct val="100000"/>
              </a:lnSpc>
              <a:spcBef>
                <a:spcPts val="0"/>
              </a:spcBef>
              <a:spcAft>
                <a:spcPct val="0"/>
              </a:spcAft>
              <a:buClr>
                <a:srgbClr val="CC0000"/>
              </a:buClr>
              <a:buSzTx/>
              <a:buNone/>
              <a:tabLst/>
              <a:defRPr/>
            </a:pP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spTree>
    <p:extLst>
      <p:ext uri="{BB962C8B-B14F-4D97-AF65-F5344CB8AC3E}">
        <p14:creationId xmlns:p14="http://schemas.microsoft.com/office/powerpoint/2010/main" val="413060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Introduction</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07000"/>
              </a:lnSpc>
              <a:buFont typeface="Wingdings" panose="05000000000000000000" pitchFamily="2" charset="2"/>
              <a:buChar char="q"/>
            </a:pPr>
            <a:r>
              <a:rPr lang="en-US" sz="2400" kern="100" dirty="0">
                <a:solidFill>
                  <a:srgbClr val="000000"/>
                </a:solidFill>
                <a:latin typeface="Times New Roman"/>
                <a:ea typeface="Calibri"/>
                <a:cs typeface="Times New Roman"/>
              </a:rPr>
              <a:t>•As the job market grows increasingly competitive, educational institutions face the challenge of better preparing students for successful career outcomes.</a:t>
            </a:r>
          </a:p>
          <a:p>
            <a:pPr algn="just">
              <a:lnSpc>
                <a:spcPct val="107000"/>
              </a:lnSpc>
              <a:spcAft>
                <a:spcPts val="800"/>
              </a:spcAft>
              <a:buFont typeface="Wingdings" panose="05000000000000000000" pitchFamily="2" charset="2"/>
              <a:buChar char="q"/>
            </a:pPr>
            <a:r>
              <a:rPr lang="en-US" sz="2400" kern="100" dirty="0">
                <a:solidFill>
                  <a:srgbClr val="000000"/>
                </a:solidFill>
                <a:latin typeface="Times New Roman"/>
                <a:ea typeface="Calibri"/>
                <a:cs typeface="Times New Roman"/>
              </a:rPr>
              <a:t>•The primary goal is to analyze placement outcomes by comparing of data of various years and identifying key success factors. </a:t>
            </a:r>
            <a:endParaRPr lang="en-US" dirty="0"/>
          </a:p>
          <a:p>
            <a:pPr algn="just">
              <a:lnSpc>
                <a:spcPct val="107000"/>
              </a:lnSpc>
              <a:spcAft>
                <a:spcPts val="800"/>
              </a:spcAft>
              <a:buFont typeface="Wingdings" panose="05000000000000000000" pitchFamily="2" charset="2"/>
              <a:buChar char="q"/>
            </a:pPr>
            <a:r>
              <a:rPr lang="en-US" sz="2400" kern="100" dirty="0">
                <a:solidFill>
                  <a:srgbClr val="000000"/>
                </a:solidFill>
                <a:latin typeface="Times New Roman"/>
                <a:ea typeface="Calibri"/>
                <a:cs typeface="Times New Roman"/>
              </a:rPr>
              <a:t>•This clarity is vital for educational institutions to refine their strategies, supports student support services, and enhance placement rates. </a:t>
            </a:r>
            <a:endParaRPr lang="en-US" dirty="0"/>
          </a:p>
          <a:p>
            <a:pPr algn="just">
              <a:lnSpc>
                <a:spcPct val="107000"/>
              </a:lnSpc>
              <a:spcAft>
                <a:spcPts val="800"/>
              </a:spcAft>
              <a:buFont typeface="Wingdings" panose="05000000000000000000" pitchFamily="2" charset="2"/>
              <a:buChar char="q"/>
            </a:pPr>
            <a:r>
              <a:rPr lang="en-US" sz="2400" kern="100" dirty="0">
                <a:solidFill>
                  <a:srgbClr val="000000"/>
                </a:solidFill>
                <a:latin typeface="Times New Roman"/>
                <a:ea typeface="Calibri"/>
                <a:cs typeface="Times New Roman"/>
              </a:rPr>
              <a:t>•Ultimately, it aims to empower students with the tools needed to improve employability and equip institutions with data-driven insights to optimize placement processes.</a:t>
            </a:r>
            <a:endParaRPr lang="en-US" dirty="0"/>
          </a:p>
          <a:p>
            <a:pPr algn="just">
              <a:lnSpc>
                <a:spcPct val="107000"/>
              </a:lnSpc>
              <a:spcAft>
                <a:spcPts val="800"/>
              </a:spcAft>
              <a:buChar char="q"/>
            </a:pPr>
            <a:endParaRPr lang="en-US" sz="2400" b="0" i="0" u="none" strike="noStrike" kern="100" cap="none" spc="0" normalizeH="0" baseline="0" noProof="0">
              <a:ln>
                <a:noFill/>
              </a:ln>
              <a:solidFill>
                <a:srgbClr val="000000"/>
              </a:solidFill>
              <a:effectLst/>
              <a:uLnTx/>
              <a:uFillTx/>
              <a:latin typeface="Times New Roman"/>
              <a:ea typeface="Calibri"/>
              <a:cs typeface="Times New Roman"/>
            </a:endParaRPr>
          </a:p>
          <a:p>
            <a:pPr marL="0" indent="0" algn="just">
              <a:buNone/>
            </a:pPr>
            <a:endParaRPr lang="en-IN" sz="2400">
              <a:latin typeface="Verdana"/>
              <a:ea typeface="Verdana"/>
              <a:cs typeface="Times New Roman"/>
            </a:endParaRPr>
          </a:p>
          <a:p>
            <a:pPr marL="0" indent="0">
              <a:buNone/>
            </a:pPr>
            <a:endParaRPr lang="en-IN" sz="2400">
              <a:ea typeface="Verdana"/>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9</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a:lnSpc>
                <a:spcPct val="100000"/>
              </a:lnSpc>
              <a:spcBef>
                <a:spcPct val="20000"/>
              </a:spcBef>
              <a:spcAft>
                <a:spcPct val="0"/>
              </a:spcAft>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endParaRPr lang="en-IN" altLang="en-US" sz="2800">
              <a:ea typeface="Verdana"/>
            </a:endParaRPr>
          </a:p>
          <a:p>
            <a:pPr>
              <a:buClr>
                <a:srgbClr val="CC0000"/>
              </a:buClr>
              <a:defRPr/>
            </a:pPr>
            <a:r>
              <a:rPr lang="en-IN" sz="1800">
                <a:latin typeface="Times New Roman"/>
                <a:ea typeface="Calibri"/>
                <a:cs typeface="Times New Roman"/>
              </a:rPr>
              <a:t>Provides up-to-date placement drive information</a:t>
            </a:r>
            <a:r>
              <a:rPr lang="en-IN" sz="1800">
                <a:effectLst/>
                <a:latin typeface="Times New Roman"/>
                <a:ea typeface="Calibri"/>
                <a:cs typeface="Times New Roman"/>
              </a:rPr>
              <a:t>, </a:t>
            </a:r>
            <a:r>
              <a:rPr lang="en-IN" sz="1800">
                <a:latin typeface="Times New Roman"/>
                <a:ea typeface="Calibri"/>
                <a:cs typeface="Times New Roman"/>
              </a:rPr>
              <a:t>boosting student confidence </a:t>
            </a:r>
            <a:r>
              <a:rPr lang="en-IN" sz="1800">
                <a:effectLst/>
                <a:latin typeface="Times New Roman"/>
                <a:ea typeface="Calibri"/>
                <a:cs typeface="Times New Roman"/>
              </a:rPr>
              <a:t>and </a:t>
            </a:r>
            <a:r>
              <a:rPr lang="en-IN" sz="1800">
                <a:latin typeface="Times New Roman"/>
                <a:ea typeface="Calibri"/>
                <a:cs typeface="Times New Roman"/>
              </a:rPr>
              <a:t>decision-making, which can lead </a:t>
            </a:r>
            <a:r>
              <a:rPr lang="en-IN" sz="1800">
                <a:effectLst/>
                <a:latin typeface="Times New Roman"/>
                <a:ea typeface="Calibri"/>
                <a:cs typeface="Times New Roman"/>
              </a:rPr>
              <a:t>to </a:t>
            </a:r>
            <a:r>
              <a:rPr lang="en-IN" sz="1800">
                <a:latin typeface="Times New Roman"/>
                <a:ea typeface="Calibri"/>
                <a:cs typeface="Times New Roman"/>
              </a:rPr>
              <a:t>better job matches</a:t>
            </a:r>
            <a:r>
              <a:rPr lang="en-IN" sz="1800">
                <a:effectLst/>
                <a:latin typeface="Times New Roman"/>
                <a:ea typeface="Calibri"/>
                <a:cs typeface="Times New Roman"/>
              </a:rPr>
              <a:t>.</a:t>
            </a:r>
          </a:p>
          <a:p>
            <a:pPr>
              <a:buClr>
                <a:srgbClr val="CC0000"/>
              </a:buClr>
              <a:defRPr/>
            </a:pPr>
            <a:r>
              <a:rPr lang="en-IN" sz="1800">
                <a:latin typeface="Times New Roman"/>
                <a:ea typeface="Calibri"/>
                <a:cs typeface="Times New Roman"/>
              </a:rPr>
              <a:t>Offers resources like resume guides and interview tips, enhancing student preparedness </a:t>
            </a:r>
            <a:r>
              <a:rPr lang="en-IN" sz="1800">
                <a:effectLst/>
                <a:latin typeface="Times New Roman"/>
                <a:ea typeface="Calibri"/>
                <a:cs typeface="Times New Roman"/>
              </a:rPr>
              <a:t>and </a:t>
            </a:r>
            <a:r>
              <a:rPr lang="en-IN" sz="1800">
                <a:latin typeface="Times New Roman"/>
                <a:ea typeface="Calibri"/>
                <a:cs typeface="Times New Roman"/>
              </a:rPr>
              <a:t>streamlining the recruitment process for employers</a:t>
            </a:r>
            <a:endParaRPr lang="en-IN">
              <a:latin typeface="Times New Roman"/>
              <a:cs typeface="Times New Roman"/>
            </a:endParaRPr>
          </a:p>
          <a:p>
            <a:pPr marL="0" indent="0">
              <a:buClr>
                <a:srgbClr val="CC0000"/>
              </a:buClr>
              <a:buNone/>
              <a:defRPr/>
            </a:pPr>
            <a:endParaRPr lang="en-IN" sz="1800">
              <a:latin typeface="Times New Roman"/>
              <a:ea typeface="Calibri"/>
              <a:cs typeface="Times New Roman"/>
            </a:endParaRPr>
          </a:p>
          <a:p>
            <a:pPr marL="0" indent="-436245">
              <a:buClr>
                <a:srgbClr val="CC0000"/>
              </a:buClr>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indent="-469900">
              <a:spcBef>
                <a:spcPts val="20"/>
              </a:spcBef>
              <a:buClr>
                <a:srgbClr val="CC0000"/>
              </a:buClr>
              <a:buFont typeface="Courier New" panose="05000000000000000000" pitchFamily="2" charset="2"/>
              <a:buChar char="o"/>
              <a:defRPr/>
            </a:pPr>
            <a:r>
              <a:rPr lang="en-IN" sz="1800">
                <a:latin typeface="Times New Roman"/>
                <a:ea typeface="Calibri"/>
                <a:cs typeface="Times New Roman"/>
              </a:rPr>
              <a:t>Effectiveness depends on </a:t>
            </a:r>
            <a:r>
              <a:rPr lang="en-IN" sz="1800">
                <a:effectLst/>
                <a:latin typeface="Times New Roman"/>
                <a:ea typeface="Calibri"/>
                <a:cs typeface="Times New Roman"/>
              </a:rPr>
              <a:t>the accuracy and </a:t>
            </a:r>
            <a:r>
              <a:rPr lang="en-IN" sz="1800">
                <a:latin typeface="Times New Roman"/>
                <a:ea typeface="Calibri"/>
                <a:cs typeface="Times New Roman"/>
              </a:rPr>
              <a:t>timeliness </a:t>
            </a:r>
            <a:r>
              <a:rPr lang="en-IN" sz="1800">
                <a:effectLst/>
                <a:latin typeface="Times New Roman"/>
                <a:ea typeface="Calibri"/>
                <a:cs typeface="Times New Roman"/>
              </a:rPr>
              <a:t>of the </a:t>
            </a:r>
            <a:r>
              <a:rPr lang="en-IN" sz="1800">
                <a:latin typeface="Times New Roman"/>
                <a:ea typeface="Calibri"/>
                <a:cs typeface="Times New Roman"/>
              </a:rPr>
              <a:t>job information; errors or delays could negatively impact students' job searches.</a:t>
            </a:r>
          </a:p>
          <a:p>
            <a:pPr>
              <a:spcBef>
                <a:spcPts val="20"/>
              </a:spcBef>
              <a:buClr>
                <a:srgbClr val="CC0000"/>
              </a:buClr>
              <a:defRPr/>
            </a:pPr>
            <a:r>
              <a:rPr lang="en-IN" sz="1800">
                <a:latin typeface="Times New Roman"/>
                <a:ea typeface="Calibri"/>
                <a:cs typeface="Times New Roman"/>
              </a:rPr>
              <a:t>The platform may lack personalized career advice, which some students need for navigating their unique career paths</a:t>
            </a:r>
            <a:r>
              <a:rPr lang="en-IN" sz="1800">
                <a:effectLst/>
                <a:latin typeface="Times New Roman"/>
                <a:ea typeface="Calibri"/>
                <a:cs typeface="Times New Roman"/>
              </a:rPr>
              <a:t>.</a:t>
            </a:r>
            <a:endParaRPr lang="en-IN"/>
          </a:p>
          <a:p>
            <a:pPr>
              <a:buClr>
                <a:srgbClr val="CC0000"/>
              </a:buClr>
              <a:defRPr/>
            </a:pPr>
            <a:endParaRPr lang="en-IN" sz="1800">
              <a:latin typeface="Times New Roman"/>
              <a:ea typeface="Calibri"/>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Tree>
    <p:extLst>
      <p:ext uri="{BB962C8B-B14F-4D97-AF65-F5344CB8AC3E}">
        <p14:creationId xmlns:p14="http://schemas.microsoft.com/office/powerpoint/2010/main" val="68889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10</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5948" y="1719100"/>
            <a:ext cx="10668000" cy="4493740"/>
          </a:xfrm>
        </p:spPr>
        <p:txBody>
          <a:bodyPr/>
          <a:lstStyle/>
          <a:p>
            <a:pPr marL="0" indent="0">
              <a:lnSpc>
                <a:spcPct val="107000"/>
              </a:lnSpc>
              <a:spcAft>
                <a:spcPts val="800"/>
              </a:spcAft>
              <a:buNone/>
            </a:pPr>
            <a:r>
              <a:rPr lang="en-IN" sz="3200" kern="100">
                <a:latin typeface="Times New Roman"/>
                <a:ea typeface="+mn-lt"/>
                <a:cs typeface="Times New Roman"/>
              </a:rPr>
              <a:t>Student Placement Prediction Using Machine Learning </a:t>
            </a:r>
            <a:endParaRPr lang="en-US">
              <a:ea typeface="Verdana"/>
            </a:endParaRPr>
          </a:p>
          <a:p>
            <a:pPr marL="0" indent="0">
              <a:buClr>
                <a:srgbClr val="CC0000"/>
              </a:buClr>
              <a:buNone/>
              <a:defRPr/>
            </a:pPr>
            <a:r>
              <a:rPr lang="en-IN" altLang="en-US" sz="2000" kern="100">
                <a:latin typeface="Times New Roman"/>
                <a:ea typeface="Calibri"/>
                <a:cs typeface="Times New Roman"/>
              </a:rPr>
              <a:t>Authors: P. Archana, </a:t>
            </a:r>
            <a:r>
              <a:rPr lang="en-IN" altLang="en-US" sz="2000" kern="100" err="1">
                <a:latin typeface="Times New Roman"/>
                <a:ea typeface="Calibri"/>
                <a:cs typeface="Times New Roman"/>
              </a:rPr>
              <a:t>Dhathirika</a:t>
            </a:r>
            <a:r>
              <a:rPr lang="en-IN" altLang="en-US" sz="2000" kern="100">
                <a:latin typeface="Times New Roman"/>
                <a:ea typeface="Calibri"/>
                <a:cs typeface="Times New Roman"/>
              </a:rPr>
              <a:t> Pravallika, </a:t>
            </a:r>
            <a:r>
              <a:rPr lang="en-IN" altLang="en-US" sz="2000" kern="100" err="1">
                <a:latin typeface="Times New Roman"/>
                <a:ea typeface="Calibri"/>
                <a:cs typeface="Times New Roman"/>
              </a:rPr>
              <a:t>Pandila</a:t>
            </a:r>
            <a:r>
              <a:rPr lang="en-IN" altLang="en-US" sz="2000" kern="100">
                <a:latin typeface="Times New Roman"/>
                <a:ea typeface="Calibri"/>
                <a:cs typeface="Times New Roman"/>
              </a:rPr>
              <a:t> Sindhu Priya, </a:t>
            </a:r>
            <a:r>
              <a:rPr lang="en-IN" altLang="en-US" sz="2000" kern="100" err="1">
                <a:latin typeface="Times New Roman"/>
                <a:ea typeface="Calibri"/>
                <a:cs typeface="Times New Roman"/>
              </a:rPr>
              <a:t>Sarikonda</a:t>
            </a:r>
            <a:r>
              <a:rPr lang="en-IN" altLang="en-US" sz="2000" kern="100">
                <a:latin typeface="Times New Roman"/>
                <a:ea typeface="Calibri"/>
                <a:cs typeface="Times New Roman"/>
              </a:rPr>
              <a:t> Sushmitha, Sripada Amitha</a:t>
            </a:r>
          </a:p>
          <a:p>
            <a:pPr marL="0" indent="0">
              <a:buNone/>
            </a:pPr>
            <a:endParaRPr lang="en-IN" altLang="en-US" sz="2000" kern="100">
              <a:latin typeface="Times New Roman"/>
              <a:ea typeface="Calibri"/>
              <a:cs typeface="Times New Roman"/>
            </a:endParaRPr>
          </a:p>
          <a:p>
            <a:pPr marL="0" indent="0">
              <a:buNone/>
            </a:pPr>
            <a:r>
              <a:rPr lang="en-IN" sz="1800" kern="100">
                <a:latin typeface="Times New Roman"/>
                <a:ea typeface="Calibri"/>
                <a:cs typeface="Times New Roman"/>
              </a:rPr>
              <a:t>Placement </a:t>
            </a:r>
            <a:r>
              <a:rPr lang="en-IN" sz="1800" kern="100">
                <a:effectLst/>
                <a:latin typeface="Times New Roman"/>
                <a:ea typeface="Calibri"/>
                <a:cs typeface="Times New Roman"/>
              </a:rPr>
              <a:t>of </a:t>
            </a:r>
            <a:r>
              <a:rPr lang="en-IN" sz="1800" kern="100">
                <a:latin typeface="Times New Roman"/>
                <a:ea typeface="Calibri"/>
                <a:cs typeface="Times New Roman"/>
              </a:rPr>
              <a:t>scholars </a:t>
            </a:r>
            <a:r>
              <a:rPr lang="en-IN" sz="1800" kern="100">
                <a:effectLst/>
                <a:latin typeface="Times New Roman"/>
                <a:ea typeface="Calibri"/>
                <a:cs typeface="Times New Roman"/>
              </a:rPr>
              <a:t>is </a:t>
            </a:r>
            <a:r>
              <a:rPr lang="en-IN" sz="1800" kern="100">
                <a:latin typeface="Times New Roman"/>
                <a:ea typeface="Calibri"/>
                <a:cs typeface="Times New Roman"/>
              </a:rPr>
              <a:t>crucial for academic institutions</a:t>
            </a:r>
            <a:r>
              <a:rPr lang="en-IN" sz="1800" kern="100">
                <a:effectLst/>
                <a:latin typeface="Times New Roman"/>
                <a:ea typeface="Calibri"/>
                <a:cs typeface="Times New Roman"/>
              </a:rPr>
              <a:t>, </a:t>
            </a:r>
            <a:r>
              <a:rPr lang="en-IN" sz="1800" kern="100">
                <a:latin typeface="Times New Roman"/>
                <a:ea typeface="Calibri"/>
                <a:cs typeface="Times New Roman"/>
              </a:rPr>
              <a:t>impacting their reputation </a:t>
            </a:r>
            <a:r>
              <a:rPr lang="en-IN" sz="1800" kern="100">
                <a:effectLst/>
                <a:latin typeface="Times New Roman"/>
                <a:ea typeface="Calibri"/>
                <a:cs typeface="Times New Roman"/>
              </a:rPr>
              <a:t>and </a:t>
            </a:r>
            <a:r>
              <a:rPr lang="en-IN" sz="1800" kern="100">
                <a:latin typeface="Times New Roman"/>
                <a:ea typeface="Calibri"/>
                <a:cs typeface="Times New Roman"/>
              </a:rPr>
              <a:t>admissions. This paper focuses on analysing historical placement </a:t>
            </a:r>
            <a:r>
              <a:rPr lang="en-IN" sz="1800" kern="100">
                <a:effectLst/>
                <a:latin typeface="Times New Roman"/>
                <a:ea typeface="Calibri"/>
                <a:cs typeface="Times New Roman"/>
              </a:rPr>
              <a:t>data </a:t>
            </a:r>
            <a:r>
              <a:rPr lang="en-IN" sz="1800" kern="100">
                <a:latin typeface="Times New Roman"/>
                <a:ea typeface="Calibri"/>
                <a:cs typeface="Times New Roman"/>
              </a:rPr>
              <a:t>to predict the placement chances of current students</a:t>
            </a:r>
            <a:r>
              <a:rPr lang="en-IN" sz="1800" kern="100">
                <a:effectLst/>
                <a:latin typeface="Times New Roman"/>
                <a:ea typeface="Calibri"/>
                <a:cs typeface="Times New Roman"/>
              </a:rPr>
              <a:t>, </a:t>
            </a:r>
            <a:r>
              <a:rPr lang="en-IN" sz="1800" kern="100">
                <a:latin typeface="Times New Roman"/>
                <a:ea typeface="Calibri"/>
                <a:cs typeface="Times New Roman"/>
              </a:rPr>
              <a:t>aiming to enhance institutional placement rates. The proposed system utilizes machine learning classification algorithms</a:t>
            </a:r>
            <a:r>
              <a:rPr lang="en-IN" sz="1800" kern="100">
                <a:effectLst/>
                <a:latin typeface="Times New Roman"/>
                <a:ea typeface="Calibri"/>
                <a:cs typeface="Times New Roman"/>
              </a:rPr>
              <a:t>, </a:t>
            </a:r>
            <a:r>
              <a:rPr lang="en-IN" sz="1800" kern="100">
                <a:latin typeface="Times New Roman"/>
                <a:ea typeface="Calibri"/>
                <a:cs typeface="Times New Roman"/>
              </a:rPr>
              <a:t>specifically Naive Bayes </a:t>
            </a:r>
            <a:r>
              <a:rPr lang="en-IN" sz="1800" kern="100">
                <a:effectLst/>
                <a:latin typeface="Times New Roman"/>
                <a:ea typeface="Calibri"/>
                <a:cs typeface="Times New Roman"/>
              </a:rPr>
              <a:t>and </a:t>
            </a:r>
            <a:r>
              <a:rPr lang="en-IN" sz="1800" kern="100">
                <a:latin typeface="Times New Roman"/>
                <a:ea typeface="Calibri"/>
                <a:cs typeface="Times New Roman"/>
              </a:rPr>
              <a:t>K-Nearest Neighbors (KNN), to forecast placement outcomes </a:t>
            </a:r>
            <a:r>
              <a:rPr lang="en-IN" sz="1800" kern="100">
                <a:effectLst/>
                <a:latin typeface="Times New Roman"/>
                <a:ea typeface="Calibri"/>
                <a:cs typeface="Times New Roman"/>
              </a:rPr>
              <a:t>and </a:t>
            </a:r>
            <a:r>
              <a:rPr lang="en-IN" sz="1800" kern="100">
                <a:latin typeface="Times New Roman"/>
                <a:ea typeface="Calibri"/>
                <a:cs typeface="Times New Roman"/>
              </a:rPr>
              <a:t>identify potential employers based on previous placements</a:t>
            </a:r>
            <a:r>
              <a:rPr lang="en-IN" sz="1800" kern="100">
                <a:effectLst/>
                <a:latin typeface="Times New Roman"/>
                <a:ea typeface="Calibri"/>
                <a:cs typeface="Times New Roman"/>
              </a:rPr>
              <a:t>. </a:t>
            </a:r>
            <a:r>
              <a:rPr lang="en-IN" sz="1800" kern="100">
                <a:latin typeface="Times New Roman"/>
                <a:ea typeface="Calibri"/>
                <a:cs typeface="Times New Roman"/>
              </a:rPr>
              <a:t>By comparing the efficiency of these algorithms</a:t>
            </a:r>
            <a:r>
              <a:rPr lang="en-IN" sz="1800" kern="100">
                <a:effectLst/>
                <a:latin typeface="Times New Roman"/>
                <a:ea typeface="Calibri"/>
                <a:cs typeface="Times New Roman"/>
              </a:rPr>
              <a:t>, </a:t>
            </a:r>
            <a:r>
              <a:rPr lang="en-IN" sz="1800" kern="100">
                <a:latin typeface="Times New Roman"/>
                <a:ea typeface="Calibri"/>
                <a:cs typeface="Times New Roman"/>
              </a:rPr>
              <a:t>the model provides insights into </a:t>
            </a:r>
            <a:r>
              <a:rPr lang="en-IN" sz="1800" kern="100">
                <a:effectLst/>
                <a:latin typeface="Times New Roman"/>
                <a:ea typeface="Calibri"/>
                <a:cs typeface="Times New Roman"/>
              </a:rPr>
              <a:t>which </a:t>
            </a:r>
            <a:r>
              <a:rPr lang="en-IN" sz="1800" kern="100">
                <a:latin typeface="Times New Roman"/>
                <a:ea typeface="Calibri"/>
                <a:cs typeface="Times New Roman"/>
              </a:rPr>
              <a:t>method performs better for the dataset</a:t>
            </a:r>
            <a:r>
              <a:rPr lang="en-IN" sz="1800" kern="100">
                <a:effectLst/>
                <a:latin typeface="Times New Roman"/>
                <a:ea typeface="Calibri"/>
                <a:cs typeface="Times New Roman"/>
              </a:rPr>
              <a:t>. The </a:t>
            </a:r>
            <a:r>
              <a:rPr lang="en-IN" sz="1800" kern="100">
                <a:latin typeface="Times New Roman"/>
                <a:ea typeface="Calibri"/>
                <a:cs typeface="Times New Roman"/>
              </a:rPr>
              <a:t>system assists placement cells in targeting promising students and improving their technical </a:t>
            </a:r>
            <a:r>
              <a:rPr lang="en-IN" sz="1800" kern="100">
                <a:effectLst/>
                <a:latin typeface="Times New Roman"/>
                <a:ea typeface="Calibri"/>
                <a:cs typeface="Times New Roman"/>
              </a:rPr>
              <a:t>and </a:t>
            </a:r>
            <a:r>
              <a:rPr lang="en-IN" sz="1800" kern="100">
                <a:latin typeface="Times New Roman"/>
                <a:ea typeface="Calibri"/>
                <a:cs typeface="Times New Roman"/>
              </a:rPr>
              <a:t>social skills</a:t>
            </a:r>
            <a:r>
              <a:rPr lang="en-IN" sz="1800" kern="100">
                <a:effectLst/>
                <a:latin typeface="Times New Roman"/>
                <a:ea typeface="Calibri"/>
                <a:cs typeface="Times New Roman"/>
              </a:rPr>
              <a:t>, </a:t>
            </a:r>
            <a:r>
              <a:rPr lang="en-IN" sz="1800" kern="100">
                <a:latin typeface="Times New Roman"/>
                <a:ea typeface="Calibri"/>
                <a:cs typeface="Times New Roman"/>
              </a:rPr>
              <a:t>thereby increasing overall placement rates</a:t>
            </a:r>
            <a:r>
              <a:rPr lang="en-IN" sz="1800" kern="100">
                <a:effectLst/>
                <a:latin typeface="Times New Roman"/>
                <a:ea typeface="Calibri"/>
                <a:cs typeface="Times New Roman"/>
              </a:rPr>
              <a:t>. </a:t>
            </a:r>
            <a:r>
              <a:rPr lang="en-IN" sz="1800" kern="100">
                <a:latin typeface="Times New Roman"/>
                <a:ea typeface="Calibri"/>
                <a:cs typeface="Times New Roman"/>
              </a:rPr>
              <a:t>This approach highlights the significance of leveraging historical data </a:t>
            </a:r>
            <a:r>
              <a:rPr lang="en-IN" sz="1800" kern="100">
                <a:effectLst/>
                <a:latin typeface="Times New Roman"/>
                <a:ea typeface="Calibri"/>
                <a:cs typeface="Times New Roman"/>
              </a:rPr>
              <a:t>and </a:t>
            </a:r>
            <a:r>
              <a:rPr lang="en-IN" sz="1800" kern="100">
                <a:latin typeface="Times New Roman"/>
                <a:ea typeface="Calibri"/>
                <a:cs typeface="Times New Roman"/>
              </a:rPr>
              <a:t>advanced algorithms </a:t>
            </a:r>
            <a:r>
              <a:rPr lang="en-IN" sz="1800" kern="100">
                <a:effectLst/>
                <a:latin typeface="Times New Roman"/>
                <a:ea typeface="Calibri"/>
                <a:cs typeface="Times New Roman"/>
              </a:rPr>
              <a:t>to </a:t>
            </a:r>
            <a:r>
              <a:rPr lang="en-IN" sz="1800" kern="100">
                <a:latin typeface="Times New Roman"/>
                <a:ea typeface="Calibri"/>
                <a:cs typeface="Times New Roman"/>
              </a:rPr>
              <a:t>optimize student placement strategies </a:t>
            </a:r>
            <a:r>
              <a:rPr lang="en-IN" sz="1800" kern="100">
                <a:effectLst/>
                <a:latin typeface="Times New Roman"/>
                <a:ea typeface="Calibri"/>
                <a:cs typeface="Times New Roman"/>
              </a:rPr>
              <a:t>and </a:t>
            </a:r>
            <a:r>
              <a:rPr lang="en-IN" sz="1800" kern="100">
                <a:latin typeface="Times New Roman"/>
                <a:ea typeface="Calibri"/>
                <a:cs typeface="Times New Roman"/>
              </a:rPr>
              <a:t>support institutional growth..</a:t>
            </a:r>
            <a:endParaRPr lang="en-IN" alt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Tree>
    <p:extLst>
      <p:ext uri="{BB962C8B-B14F-4D97-AF65-F5344CB8AC3E}">
        <p14:creationId xmlns:p14="http://schemas.microsoft.com/office/powerpoint/2010/main" val="275328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10</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buClr>
                <a:srgbClr val="CC0000"/>
              </a:buClr>
              <a:defRPr/>
            </a:pPr>
            <a:r>
              <a:rPr lang="en-IN" sz="1800">
                <a:latin typeface="Times New Roman"/>
                <a:ea typeface="Calibri"/>
                <a:cs typeface="Times New Roman"/>
              </a:rPr>
              <a:t>Models may rely heavily on historical data, potentially overlooking important qualitative factors such as personal motivation and evolving industry trends</a:t>
            </a:r>
            <a:r>
              <a:rPr lang="en-IN" sz="1800">
                <a:effectLst/>
                <a:latin typeface="Times New Roman"/>
                <a:ea typeface="Calibri"/>
                <a:cs typeface="Times New Roman"/>
              </a:rPr>
              <a:t>.</a:t>
            </a:r>
            <a:endParaRPr lang="en-IN" sz="1800">
              <a:latin typeface="Times New Roman"/>
              <a:ea typeface="Calibri"/>
              <a:cs typeface="Times New Roman"/>
            </a:endParaRPr>
          </a:p>
          <a:p>
            <a:pPr>
              <a:buClr>
                <a:srgbClr val="CC0000"/>
              </a:buClr>
              <a:defRPr/>
            </a:pPr>
            <a:r>
              <a:rPr lang="en-IN" sz="1800">
                <a:latin typeface="Times New Roman"/>
                <a:ea typeface="Calibri"/>
                <a:cs typeface="Times New Roman"/>
              </a:rPr>
              <a:t>Over-reliance on predictions might lead to neglect </a:t>
            </a:r>
            <a:r>
              <a:rPr lang="en-IN" sz="1800">
                <a:effectLst/>
                <a:latin typeface="Times New Roman"/>
                <a:ea typeface="Calibri"/>
                <a:cs typeface="Times New Roman"/>
              </a:rPr>
              <a:t>of </a:t>
            </a:r>
            <a:r>
              <a:rPr lang="en-IN" sz="1800">
                <a:latin typeface="Times New Roman"/>
                <a:ea typeface="Calibri"/>
                <a:cs typeface="Times New Roman"/>
              </a:rPr>
              <a:t>other important factors or broader skill development</a:t>
            </a:r>
            <a:r>
              <a:rPr lang="en-IN" sz="1800">
                <a:effectLst/>
                <a:latin typeface="Times New Roman"/>
                <a:ea typeface="Calibri"/>
                <a:cs typeface="Times New Roman"/>
              </a:rPr>
              <a:t>, </a:t>
            </a:r>
            <a:r>
              <a:rPr lang="en-IN" sz="1800">
                <a:latin typeface="Times New Roman"/>
                <a:ea typeface="Calibri"/>
                <a:cs typeface="Times New Roman"/>
              </a:rPr>
              <a:t>affecting </a:t>
            </a:r>
            <a:r>
              <a:rPr lang="en-IN" sz="1800">
                <a:effectLst/>
                <a:latin typeface="Times New Roman"/>
                <a:ea typeface="Calibri"/>
                <a:cs typeface="Times New Roman"/>
              </a:rPr>
              <a:t>overall </a:t>
            </a:r>
            <a:r>
              <a:rPr lang="en-IN" sz="1800">
                <a:latin typeface="Times New Roman"/>
                <a:ea typeface="Calibri"/>
                <a:cs typeface="Times New Roman"/>
              </a:rPr>
              <a:t>student growth</a:t>
            </a:r>
            <a:r>
              <a:rPr lang="en-IN" sz="1800">
                <a:effectLst/>
                <a:latin typeface="Times New Roman"/>
                <a:ea typeface="Calibri"/>
                <a:cs typeface="Times New Roman"/>
              </a:rPr>
              <a:t>.</a:t>
            </a:r>
            <a:endParaRPr lang="en-IN" altLang="en-US" sz="1800">
              <a:latin typeface="Times New Roman"/>
              <a:ea typeface="Calibri"/>
              <a:cs typeface="Times New Roman"/>
            </a:endParaRPr>
          </a:p>
          <a:p>
            <a:pPr marL="0" indent="0">
              <a:buClr>
                <a:srgbClr val="CC0000"/>
              </a:buClr>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a:buClr>
                <a:srgbClr val="CC0000"/>
              </a:buClr>
              <a:defRPr/>
            </a:pPr>
            <a:r>
              <a:rPr lang="en-IN" sz="1800">
                <a:latin typeface="Times New Roman"/>
                <a:ea typeface="+mn-lt"/>
                <a:cs typeface="+mn-lt"/>
              </a:rPr>
              <a:t>Predictive models </a:t>
            </a:r>
            <a:r>
              <a:rPr lang="en-IN" sz="1800">
                <a:effectLst/>
                <a:latin typeface="Times New Roman"/>
                <a:ea typeface="+mn-lt"/>
                <a:cs typeface="+mn-lt"/>
              </a:rPr>
              <a:t>may </a:t>
            </a:r>
            <a:r>
              <a:rPr lang="en-IN" sz="1800">
                <a:latin typeface="Times New Roman"/>
                <a:ea typeface="+mn-lt"/>
                <a:cs typeface="+mn-lt"/>
              </a:rPr>
              <a:t>not always be accurate</a:t>
            </a:r>
            <a:r>
              <a:rPr lang="en-IN" sz="1800">
                <a:effectLst/>
                <a:latin typeface="Times New Roman"/>
                <a:ea typeface="+mn-lt"/>
                <a:cs typeface="+mn-lt"/>
              </a:rPr>
              <a:t>, especially </a:t>
            </a:r>
            <a:r>
              <a:rPr lang="en-IN" sz="1800">
                <a:latin typeface="Times New Roman"/>
                <a:ea typeface="+mn-lt"/>
                <a:cs typeface="+mn-lt"/>
              </a:rPr>
              <a:t>if they </a:t>
            </a:r>
            <a:r>
              <a:rPr lang="en-IN" sz="1800">
                <a:effectLst/>
                <a:latin typeface="Times New Roman"/>
                <a:ea typeface="+mn-lt"/>
                <a:cs typeface="+mn-lt"/>
              </a:rPr>
              <a:t>are </a:t>
            </a:r>
            <a:r>
              <a:rPr lang="en-IN" sz="1800">
                <a:latin typeface="Times New Roman"/>
                <a:ea typeface="+mn-lt"/>
                <a:cs typeface="+mn-lt"/>
              </a:rPr>
              <a:t>based on outdated </a:t>
            </a:r>
            <a:r>
              <a:rPr lang="en-IN" sz="1800">
                <a:effectLst/>
                <a:latin typeface="Times New Roman"/>
                <a:ea typeface="+mn-lt"/>
                <a:cs typeface="+mn-lt"/>
              </a:rPr>
              <a:t>or </a:t>
            </a:r>
            <a:r>
              <a:rPr lang="en-IN" sz="1800">
                <a:latin typeface="Times New Roman"/>
                <a:ea typeface="+mn-lt"/>
                <a:cs typeface="+mn-lt"/>
              </a:rPr>
              <a:t>incomplete data, leading </a:t>
            </a:r>
            <a:r>
              <a:rPr lang="en-IN" sz="1800">
                <a:effectLst/>
                <a:latin typeface="Times New Roman"/>
                <a:ea typeface="+mn-lt"/>
                <a:cs typeface="+mn-lt"/>
              </a:rPr>
              <a:t>to </a:t>
            </a:r>
            <a:r>
              <a:rPr lang="en-IN" sz="1800">
                <a:latin typeface="Times New Roman"/>
                <a:ea typeface="+mn-lt"/>
                <a:cs typeface="+mn-lt"/>
              </a:rPr>
              <a:t>potentially misleading predictions</a:t>
            </a:r>
            <a:r>
              <a:rPr lang="en-IN" sz="1800">
                <a:effectLst/>
                <a:latin typeface="Times New Roman"/>
                <a:ea typeface="+mn-lt"/>
                <a:cs typeface="+mn-lt"/>
              </a:rPr>
              <a:t>.</a:t>
            </a:r>
          </a:p>
          <a:p>
            <a:pPr>
              <a:buClr>
                <a:srgbClr val="CC0000"/>
              </a:buClr>
              <a:defRPr/>
            </a:pPr>
            <a:r>
              <a:rPr lang="en-IN" sz="1800">
                <a:latin typeface="Times New Roman"/>
                <a:ea typeface="Calibri"/>
              </a:rPr>
              <a:t>Adapting the model to changing industry demands </a:t>
            </a:r>
            <a:r>
              <a:rPr lang="en-IN" sz="1800">
                <a:effectLst/>
                <a:latin typeface="Times New Roman"/>
                <a:ea typeface="Calibri"/>
              </a:rPr>
              <a:t>and new </a:t>
            </a:r>
            <a:r>
              <a:rPr lang="en-IN" sz="1800">
                <a:latin typeface="Times New Roman"/>
                <a:ea typeface="Calibri"/>
              </a:rPr>
              <a:t>skills can be challenging</a:t>
            </a:r>
            <a:r>
              <a:rPr lang="en-IN" sz="1800">
                <a:effectLst/>
                <a:latin typeface="Times New Roman"/>
                <a:ea typeface="Calibri"/>
              </a:rPr>
              <a:t>, </a:t>
            </a:r>
            <a:r>
              <a:rPr lang="en-IN" sz="1800">
                <a:latin typeface="Times New Roman"/>
                <a:ea typeface="Calibri"/>
              </a:rPr>
              <a:t>potentially resulting in outdated or less </a:t>
            </a:r>
            <a:r>
              <a:rPr lang="en-IN" sz="1800">
                <a:effectLst/>
                <a:latin typeface="Times New Roman"/>
                <a:ea typeface="Calibri"/>
              </a:rPr>
              <a:t>relevant</a:t>
            </a:r>
            <a:r>
              <a:rPr lang="en-IN" sz="1800">
                <a:latin typeface="Times New Roman"/>
                <a:ea typeface="Calibri"/>
              </a:rPr>
              <a:t> recommendations for students</a:t>
            </a:r>
            <a:r>
              <a:rPr lang="en-IN" sz="1800">
                <a:effectLst/>
                <a:latin typeface="Times New Roman"/>
                <a:ea typeface="Calibri"/>
              </a:rPr>
              <a:t>.</a:t>
            </a:r>
            <a:br>
              <a:rPr lang="en-IN" sz="1800">
                <a:effectLst/>
                <a:latin typeface="Times New Roman" panose="02020603050405020304" pitchFamily="18" charset="0"/>
                <a:ea typeface="Calibri" panose="020F0502020204030204" pitchFamily="34" charset="0"/>
              </a:rPr>
            </a:br>
            <a:br>
              <a:rPr lang="en-IN" sz="1800">
                <a:effectLst/>
                <a:latin typeface="Times New Roman" panose="02020603050405020304" pitchFamily="18" charset="0"/>
                <a:ea typeface="Calibri" panose="020F0502020204030204" pitchFamily="34" charset="0"/>
              </a:rPr>
            </a:b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spTree>
    <p:extLst>
      <p:ext uri="{BB962C8B-B14F-4D97-AF65-F5344CB8AC3E}">
        <p14:creationId xmlns:p14="http://schemas.microsoft.com/office/powerpoint/2010/main" val="285709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11</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latin typeface="Times New Roman"/>
                <a:ea typeface="+mn-lt"/>
                <a:cs typeface="Times New Roman"/>
              </a:rPr>
              <a:t>Recommendation system for student placement </a:t>
            </a:r>
            <a:endParaRPr lang="en-US"/>
          </a:p>
          <a:p>
            <a:pPr marL="0" indent="0">
              <a:buClr>
                <a:srgbClr val="CC0000"/>
              </a:buClr>
              <a:buNone/>
              <a:defRPr/>
            </a:pPr>
            <a:r>
              <a:rPr lang="en-IN" altLang="en-US" sz="2000" kern="100">
                <a:latin typeface="Times New Roman"/>
                <a:ea typeface="Calibri"/>
                <a:cs typeface="Times New Roman"/>
              </a:rPr>
              <a:t>Authors: </a:t>
            </a:r>
            <a:r>
              <a:rPr lang="en-IN" altLang="en-US" sz="2000" kern="100" err="1">
                <a:latin typeface="Times New Roman"/>
                <a:ea typeface="Calibri"/>
                <a:cs typeface="Times New Roman"/>
              </a:rPr>
              <a:t>K.P.Selvi</a:t>
            </a:r>
            <a:r>
              <a:rPr lang="en-IN" altLang="en-US" sz="2000" kern="100">
                <a:latin typeface="Times New Roman"/>
                <a:ea typeface="Calibri"/>
                <a:cs typeface="Times New Roman"/>
              </a:rPr>
              <a:t>, </a:t>
            </a:r>
            <a:r>
              <a:rPr lang="en-IN" altLang="en-US" sz="2000" kern="100" err="1">
                <a:latin typeface="Times New Roman"/>
                <a:ea typeface="Calibri"/>
                <a:cs typeface="Times New Roman"/>
              </a:rPr>
              <a:t>Dr.K.C</a:t>
            </a:r>
            <a:r>
              <a:rPr lang="en-IN" altLang="en-US" sz="2000" kern="100">
                <a:latin typeface="Times New Roman"/>
                <a:ea typeface="Calibri"/>
                <a:cs typeface="Times New Roman"/>
              </a:rPr>
              <a:t>. Rajeswari</a:t>
            </a:r>
            <a:r>
              <a:rPr lang="en-IN" altLang="en-US" sz="2000" kern="100">
                <a:effectLst/>
                <a:latin typeface="Times New Roman"/>
                <a:ea typeface="Calibri"/>
                <a:cs typeface="Times New Roman"/>
              </a:rPr>
              <a:t>, </a:t>
            </a:r>
            <a:r>
              <a:rPr lang="en-IN" altLang="en-US" sz="2000" kern="100" err="1">
                <a:latin typeface="Times New Roman"/>
                <a:ea typeface="Calibri"/>
                <a:cs typeface="Times New Roman"/>
              </a:rPr>
              <a:t>Dr.J</a:t>
            </a:r>
            <a:r>
              <a:rPr lang="en-IN" altLang="en-US" sz="2000" kern="100">
                <a:effectLst/>
                <a:latin typeface="Times New Roman"/>
                <a:ea typeface="Calibri"/>
                <a:cs typeface="Times New Roman"/>
              </a:rPr>
              <a:t>.</a:t>
            </a:r>
            <a:r>
              <a:rPr lang="en-IN" altLang="en-US" sz="2000" kern="100">
                <a:latin typeface="Times New Roman"/>
                <a:ea typeface="Calibri"/>
                <a:cs typeface="Times New Roman"/>
              </a:rPr>
              <a:t> Jayanthi</a:t>
            </a:r>
            <a:endParaRPr lang="en-IN" altLang="en-US" sz="2000" kern="100">
              <a:effectLst/>
              <a:latin typeface="Times New Roman"/>
              <a:ea typeface="Calibri"/>
              <a:cs typeface="Times New Roman"/>
            </a:endParaRPr>
          </a:p>
          <a:p>
            <a:pPr marL="0" indent="0">
              <a:buNone/>
            </a:pPr>
            <a:endParaRPr lang="en-IN" altLang="en-US" sz="2000" kern="100">
              <a:latin typeface="Times New Roman"/>
              <a:ea typeface="Calibri"/>
              <a:cs typeface="Times New Roman"/>
            </a:endParaRPr>
          </a:p>
          <a:p>
            <a:pPr marL="0" indent="0">
              <a:buNone/>
            </a:pPr>
            <a:r>
              <a:rPr lang="en-IN" sz="1800" kern="100">
                <a:latin typeface="Times New Roman"/>
                <a:ea typeface="Calibri"/>
                <a:cs typeface="Times New Roman"/>
              </a:rPr>
              <a:t>The </a:t>
            </a:r>
            <a:r>
              <a:rPr lang="en-IN" sz="1800" kern="100">
                <a:effectLst/>
                <a:latin typeface="Times New Roman"/>
                <a:ea typeface="Calibri"/>
                <a:cs typeface="Times New Roman"/>
              </a:rPr>
              <a:t>paper </a:t>
            </a:r>
            <a:r>
              <a:rPr lang="en-IN" sz="1800" kern="100">
                <a:latin typeface="Times New Roman"/>
                <a:ea typeface="Calibri"/>
                <a:cs typeface="Times New Roman"/>
              </a:rPr>
              <a:t>"Students Placement Prediction Using Machine Learning Algorithms" by </a:t>
            </a:r>
            <a:r>
              <a:rPr lang="en-IN" sz="1800" kern="100" err="1">
                <a:latin typeface="Times New Roman"/>
                <a:ea typeface="Calibri"/>
                <a:cs typeface="Times New Roman"/>
              </a:rPr>
              <a:t>Dr.</a:t>
            </a:r>
            <a:r>
              <a:rPr lang="en-IN" sz="1800" kern="100">
                <a:latin typeface="Times New Roman"/>
                <a:ea typeface="Calibri"/>
                <a:cs typeface="Times New Roman"/>
              </a:rPr>
              <a:t> Kajal Rai addresses the critical need for predicting student placement success using machine learning models. Various studies have utilized classifiers like Decision Tree, Random Forest</a:t>
            </a:r>
            <a:r>
              <a:rPr lang="en-IN" sz="1800" kern="100">
                <a:effectLst/>
                <a:latin typeface="Times New Roman"/>
                <a:ea typeface="Calibri"/>
                <a:cs typeface="Times New Roman"/>
              </a:rPr>
              <a:t>, </a:t>
            </a:r>
            <a:r>
              <a:rPr lang="en-IN" sz="1800" kern="100">
                <a:latin typeface="Times New Roman"/>
                <a:ea typeface="Calibri"/>
                <a:cs typeface="Times New Roman"/>
              </a:rPr>
              <a:t>and Naïve Bayes </a:t>
            </a:r>
            <a:r>
              <a:rPr lang="en-IN" sz="1800" kern="100">
                <a:effectLst/>
                <a:latin typeface="Times New Roman"/>
                <a:ea typeface="Calibri"/>
                <a:cs typeface="Times New Roman"/>
              </a:rPr>
              <a:t>to </a:t>
            </a:r>
            <a:r>
              <a:rPr lang="en-IN" sz="1800" kern="100">
                <a:latin typeface="Times New Roman"/>
                <a:ea typeface="Calibri"/>
                <a:cs typeface="Times New Roman"/>
              </a:rPr>
              <a:t>predict placement outcomes based on students' academic</a:t>
            </a:r>
            <a:r>
              <a:rPr lang="en-IN" sz="1800" kern="100">
                <a:effectLst/>
                <a:latin typeface="Times New Roman"/>
                <a:ea typeface="Calibri"/>
                <a:cs typeface="Times New Roman"/>
              </a:rPr>
              <a:t>, </a:t>
            </a:r>
            <a:r>
              <a:rPr lang="en-IN" sz="1800" kern="100">
                <a:latin typeface="Times New Roman"/>
                <a:ea typeface="Calibri"/>
                <a:cs typeface="Times New Roman"/>
              </a:rPr>
              <a:t>personal</a:t>
            </a:r>
            <a:r>
              <a:rPr lang="en-IN" sz="1800" kern="100">
                <a:effectLst/>
                <a:latin typeface="Times New Roman"/>
                <a:ea typeface="Calibri"/>
                <a:cs typeface="Times New Roman"/>
              </a:rPr>
              <a:t>, </a:t>
            </a:r>
            <a:r>
              <a:rPr lang="en-IN" sz="1800" kern="100">
                <a:latin typeface="Times New Roman"/>
                <a:ea typeface="Calibri"/>
                <a:cs typeface="Times New Roman"/>
              </a:rPr>
              <a:t>and professional attributes. Research shows that Random Forest and Decision Trees often provide higher accuracy rates</a:t>
            </a:r>
            <a:r>
              <a:rPr lang="en-IN" sz="1800" kern="100">
                <a:effectLst/>
                <a:latin typeface="Times New Roman"/>
                <a:ea typeface="Calibri"/>
                <a:cs typeface="Times New Roman"/>
              </a:rPr>
              <a:t>, </a:t>
            </a:r>
            <a:r>
              <a:rPr lang="en-IN" sz="1800" kern="100">
                <a:latin typeface="Times New Roman"/>
                <a:ea typeface="Calibri"/>
                <a:cs typeface="Times New Roman"/>
              </a:rPr>
              <a:t>as they effectively handle categorical </a:t>
            </a:r>
            <a:r>
              <a:rPr lang="en-IN" sz="1800" kern="100">
                <a:effectLst/>
                <a:latin typeface="Times New Roman"/>
                <a:ea typeface="Calibri"/>
                <a:cs typeface="Times New Roman"/>
              </a:rPr>
              <a:t>and </a:t>
            </a:r>
            <a:r>
              <a:rPr lang="en-IN" sz="1800" kern="100">
                <a:latin typeface="Times New Roman"/>
                <a:ea typeface="Calibri"/>
                <a:cs typeface="Times New Roman"/>
              </a:rPr>
              <a:t>continuous data</a:t>
            </a:r>
            <a:r>
              <a:rPr lang="en-IN" sz="1800" kern="100">
                <a:effectLst/>
                <a:latin typeface="Times New Roman"/>
                <a:ea typeface="Calibri"/>
                <a:cs typeface="Times New Roman"/>
              </a:rPr>
              <a:t>. </a:t>
            </a:r>
            <a:r>
              <a:rPr lang="en-IN" sz="1800" kern="100">
                <a:latin typeface="Times New Roman"/>
                <a:ea typeface="Calibri"/>
                <a:cs typeface="Times New Roman"/>
              </a:rPr>
              <a:t>For instance, Maurya and Hussain </a:t>
            </a:r>
            <a:r>
              <a:rPr lang="en-IN" sz="1800" kern="100">
                <a:effectLst/>
                <a:latin typeface="Times New Roman"/>
                <a:ea typeface="Calibri"/>
                <a:cs typeface="Times New Roman"/>
              </a:rPr>
              <a:t>(</a:t>
            </a:r>
            <a:r>
              <a:rPr lang="en-IN" sz="1800" kern="100">
                <a:latin typeface="Times New Roman"/>
                <a:ea typeface="Calibri"/>
                <a:cs typeface="Times New Roman"/>
              </a:rPr>
              <a:t>2021) employed machine learning algorithms </a:t>
            </a:r>
            <a:r>
              <a:rPr lang="en-IN" sz="1800" kern="100">
                <a:effectLst/>
                <a:latin typeface="Times New Roman"/>
                <a:ea typeface="Calibri"/>
                <a:cs typeface="Times New Roman"/>
              </a:rPr>
              <a:t>to </a:t>
            </a:r>
            <a:r>
              <a:rPr lang="en-IN" sz="1800" kern="100">
                <a:latin typeface="Times New Roman"/>
                <a:ea typeface="Calibri"/>
                <a:cs typeface="Times New Roman"/>
              </a:rPr>
              <a:t>predict placements based on academic performance, achieving 92% accuracy using classifiers like Naïve Bayes and SMO</a:t>
            </a:r>
            <a:r>
              <a:rPr lang="en-IN" sz="1800" kern="100">
                <a:effectLst/>
                <a:latin typeface="Times New Roman"/>
                <a:ea typeface="Calibri"/>
                <a:cs typeface="Times New Roman"/>
              </a:rPr>
              <a:t>. </a:t>
            </a:r>
            <a:r>
              <a:rPr lang="en-IN" sz="1800" kern="100">
                <a:latin typeface="Times New Roman"/>
                <a:ea typeface="Calibri"/>
                <a:cs typeface="Times New Roman"/>
              </a:rPr>
              <a:t>Other studies have explored additional models like Support Vector Machines </a:t>
            </a:r>
            <a:r>
              <a:rPr lang="en-IN" sz="1800" kern="100">
                <a:effectLst/>
                <a:latin typeface="Times New Roman"/>
                <a:ea typeface="Calibri"/>
                <a:cs typeface="Times New Roman"/>
              </a:rPr>
              <a:t>and </a:t>
            </a:r>
            <a:r>
              <a:rPr lang="en-IN" sz="1800" kern="100">
                <a:latin typeface="Times New Roman"/>
                <a:ea typeface="Calibri"/>
                <a:cs typeface="Times New Roman"/>
              </a:rPr>
              <a:t>Logistic Regression for placement prediction</a:t>
            </a:r>
            <a:r>
              <a:rPr lang="en-IN" sz="1800" kern="100">
                <a:effectLst/>
                <a:latin typeface="Times New Roman"/>
                <a:ea typeface="Calibri"/>
                <a:cs typeface="Times New Roman"/>
              </a:rPr>
              <a:t>, </a:t>
            </a:r>
            <a:r>
              <a:rPr lang="en-IN" sz="1800" kern="100">
                <a:latin typeface="Times New Roman"/>
                <a:ea typeface="Calibri"/>
                <a:cs typeface="Times New Roman"/>
              </a:rPr>
              <a:t>emphasizing </a:t>
            </a:r>
            <a:r>
              <a:rPr lang="en-IN" sz="1800" kern="100">
                <a:effectLst/>
                <a:latin typeface="Times New Roman"/>
                <a:ea typeface="Calibri"/>
                <a:cs typeface="Times New Roman"/>
              </a:rPr>
              <a:t>the </a:t>
            </a:r>
            <a:r>
              <a:rPr lang="en-IN" sz="1800" kern="100">
                <a:latin typeface="Times New Roman"/>
                <a:ea typeface="Calibri"/>
                <a:cs typeface="Times New Roman"/>
              </a:rPr>
              <a:t>significance of student </a:t>
            </a:r>
            <a:r>
              <a:rPr lang="en-IN" sz="1800" kern="100">
                <a:effectLst/>
                <a:latin typeface="Times New Roman"/>
                <a:ea typeface="Calibri"/>
                <a:cs typeface="Times New Roman"/>
              </a:rPr>
              <a:t>data</a:t>
            </a:r>
            <a:r>
              <a:rPr lang="en-IN" sz="1800" kern="100">
                <a:latin typeface="Times New Roman"/>
                <a:ea typeface="Calibri"/>
                <a:cs typeface="Times New Roman"/>
              </a:rPr>
              <a:t>, including academic records and extracurricular achievements, in determining placement success</a:t>
            </a:r>
            <a:r>
              <a:rPr lang="en-IN" sz="1800" kern="100">
                <a:effectLst/>
                <a:latin typeface="Times New Roman"/>
                <a:ea typeface="Calibri"/>
                <a:cs typeface="Times New Roman"/>
              </a:rPr>
              <a:t>.</a:t>
            </a:r>
            <a:endParaRPr lang="en-IN">
              <a:ea typeface="Verdana"/>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1562332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11</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5948" y="1711706"/>
            <a:ext cx="10668000" cy="4504037"/>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gn="just">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Algorithms such as Random Forest and Decision Trees have demonstrated high accuracy in predicting student placements</a:t>
            </a:r>
            <a:r>
              <a:rPr lang="en-IN" sz="1800" kern="100">
                <a:effectLst/>
                <a:latin typeface="Times New Roman"/>
                <a:ea typeface="Calibri"/>
                <a:cs typeface="Times New Roman"/>
              </a:rPr>
              <a:t>, </a:t>
            </a:r>
            <a:r>
              <a:rPr lang="en-IN" sz="1800" kern="100">
                <a:latin typeface="Times New Roman"/>
                <a:ea typeface="Calibri"/>
                <a:cs typeface="Times New Roman"/>
              </a:rPr>
              <a:t>efficiently handling both categorical and continuous data to provide reliable outcomes</a:t>
            </a:r>
            <a:r>
              <a:rPr lang="en-IN" sz="1800" kern="100">
                <a:effectLst/>
                <a:latin typeface="Times New Roman"/>
                <a:ea typeface="Calibri"/>
                <a:cs typeface="Times New Roman"/>
              </a:rPr>
              <a:t>.</a:t>
            </a:r>
            <a:endParaRPr lang="en-IN" sz="1800">
              <a:latin typeface="Times New Roman"/>
              <a:ea typeface="Verdana"/>
              <a:cs typeface="Times New Roman"/>
            </a:endParaRPr>
          </a:p>
          <a:p>
            <a:pPr algn="just">
              <a:lnSpc>
                <a:spcPct val="107000"/>
              </a:lnSpc>
              <a:spcAft>
                <a:spcPts val="800"/>
              </a:spcAft>
              <a:buSzPts val="1000"/>
              <a:buFont typeface="Wingdings" panose="05000000000000000000" pitchFamily="2" charset="2"/>
              <a:buChar char="q"/>
              <a:tabLst>
                <a:tab pos="457200" algn="l"/>
              </a:tabLst>
            </a:pPr>
            <a:r>
              <a:rPr lang="en-IN" sz="1800">
                <a:latin typeface="Times New Roman"/>
                <a:ea typeface="Calibri"/>
                <a:cs typeface="Times New Roman"/>
              </a:rPr>
              <a:t>The use of student </a:t>
            </a:r>
            <a:r>
              <a:rPr lang="en-IN" sz="1800">
                <a:effectLst/>
                <a:latin typeface="Times New Roman"/>
                <a:ea typeface="Calibri"/>
                <a:cs typeface="Times New Roman"/>
              </a:rPr>
              <a:t>data</a:t>
            </a:r>
            <a:r>
              <a:rPr lang="en-IN" sz="1800">
                <a:latin typeface="Times New Roman"/>
                <a:ea typeface="Calibri"/>
                <a:cs typeface="Times New Roman"/>
              </a:rPr>
              <a:t>, including academic performance</a:t>
            </a:r>
            <a:r>
              <a:rPr lang="en-IN" sz="1800">
                <a:effectLst/>
                <a:latin typeface="Times New Roman"/>
                <a:ea typeface="Calibri"/>
                <a:cs typeface="Times New Roman"/>
              </a:rPr>
              <a:t> and </a:t>
            </a:r>
            <a:r>
              <a:rPr lang="en-IN" sz="1800">
                <a:latin typeface="Times New Roman"/>
                <a:ea typeface="Calibri"/>
                <a:cs typeface="Times New Roman"/>
              </a:rPr>
              <a:t>extracurricular activities, </a:t>
            </a:r>
            <a:r>
              <a:rPr lang="en-IN" sz="1800">
                <a:effectLst/>
                <a:latin typeface="Times New Roman"/>
                <a:ea typeface="Calibri"/>
                <a:cs typeface="Times New Roman"/>
              </a:rPr>
              <a:t>allows for </a:t>
            </a:r>
            <a:r>
              <a:rPr lang="en-IN" sz="1800">
                <a:latin typeface="Times New Roman"/>
                <a:ea typeface="Calibri"/>
                <a:cs typeface="Times New Roman"/>
              </a:rPr>
              <a:t>a comprehensive </a:t>
            </a:r>
            <a:r>
              <a:rPr lang="en-IN" sz="1800">
                <a:effectLst/>
                <a:latin typeface="Times New Roman"/>
                <a:ea typeface="Calibri"/>
                <a:cs typeface="Times New Roman"/>
              </a:rPr>
              <a:t>analysis</a:t>
            </a:r>
            <a:r>
              <a:rPr lang="en-IN" sz="1800">
                <a:latin typeface="Times New Roman"/>
                <a:ea typeface="Calibri"/>
                <a:cs typeface="Times New Roman"/>
              </a:rPr>
              <a:t>, helping institutions improve their placement processes by identifying key factors contributing</a:t>
            </a:r>
            <a:r>
              <a:rPr lang="en-IN" sz="1800">
                <a:effectLst/>
                <a:latin typeface="Times New Roman"/>
                <a:ea typeface="Calibri"/>
                <a:cs typeface="Times New Roman"/>
              </a:rPr>
              <a:t> to </a:t>
            </a:r>
            <a:r>
              <a:rPr lang="en-IN" sz="1800">
                <a:latin typeface="Times New Roman"/>
                <a:ea typeface="Calibri"/>
                <a:cs typeface="Times New Roman"/>
              </a:rPr>
              <a:t>student success</a:t>
            </a:r>
            <a:r>
              <a:rPr lang="en-IN" sz="1800">
                <a:effectLst/>
                <a:latin typeface="Times New Roman"/>
                <a:ea typeface="Calibri"/>
                <a:cs typeface="Times New Roman"/>
              </a:rPr>
              <a:t>.</a:t>
            </a:r>
            <a:endParaRPr lang="en-IN" sz="1800" kern="100">
              <a:latin typeface="Times New Roman"/>
              <a:ea typeface="Calibri"/>
              <a:cs typeface="Times New Roman"/>
            </a:endParaRPr>
          </a:p>
          <a:p>
            <a:pPr marL="0" indent="0" algn="just">
              <a:lnSpc>
                <a:spcPct val="107000"/>
              </a:lnSpc>
              <a:spcAft>
                <a:spcPts val="800"/>
              </a:spcAft>
              <a:buSzPts val="1000"/>
              <a:buNone/>
              <a:tabLst>
                <a:tab pos="457200" algn="l"/>
              </a:tabLst>
            </a:pPr>
            <a:r>
              <a:rPr lang="en-IN" altLang="en-US" sz="2800">
                <a:solidFill>
                  <a:srgbClr val="000000"/>
                </a:solidFill>
                <a:latin typeface="+mj-lt"/>
              </a:rPr>
              <a:t>Cons:</a:t>
            </a:r>
            <a:endParaRPr lang="en-IN" sz="1800" kern="100">
              <a:solidFill>
                <a:srgbClr val="000000"/>
              </a:solidFill>
              <a:latin typeface="Calibri"/>
              <a:ea typeface="Calibri"/>
              <a:cs typeface="Times New Roman"/>
            </a:endParaRPr>
          </a:p>
          <a:p>
            <a:pPr>
              <a:buClr>
                <a:srgbClr val="CC0000"/>
              </a:buClr>
              <a:defRPr/>
            </a:pPr>
            <a:r>
              <a:rPr lang="en-IN" sz="1800">
                <a:latin typeface="Times New Roman"/>
                <a:ea typeface="+mn-lt"/>
                <a:cs typeface="+mn-lt"/>
              </a:rPr>
              <a:t>Many models rely heavily on academic performance </a:t>
            </a:r>
            <a:r>
              <a:rPr lang="en-IN" sz="1800">
                <a:effectLst/>
                <a:latin typeface="Times New Roman"/>
                <a:ea typeface="+mn-lt"/>
                <a:cs typeface="+mn-lt"/>
              </a:rPr>
              <a:t>data</a:t>
            </a:r>
            <a:r>
              <a:rPr lang="en-IN" sz="1800">
                <a:latin typeface="Times New Roman"/>
                <a:ea typeface="+mn-lt"/>
                <a:cs typeface="+mn-lt"/>
              </a:rPr>
              <a:t>, potentially overlooking other essential factors like interpersonal skills, internships, or industry connections that might influence placement outcomes</a:t>
            </a:r>
            <a:r>
              <a:rPr lang="en-IN" sz="1800">
                <a:effectLst/>
                <a:latin typeface="Times New Roman"/>
                <a:ea typeface="+mn-lt"/>
                <a:cs typeface="+mn-lt"/>
              </a:rPr>
              <a:t>.</a:t>
            </a:r>
          </a:p>
          <a:p>
            <a:pPr>
              <a:buClr>
                <a:srgbClr val="CC0000"/>
              </a:buClr>
              <a:defRPr/>
            </a:pPr>
            <a:r>
              <a:rPr lang="en-IN" sz="1800" kern="100">
                <a:latin typeface="Times New Roman"/>
                <a:ea typeface="Calibri"/>
                <a:cs typeface="Times New Roman"/>
              </a:rPr>
              <a:t>Machine learning models can introduce bias if the training dataset is unbalanced or limited, leading to inaccurate predictions for certain groups of students, such as those with unconventional academic or career paths.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2776768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12</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1175303" y="1719470"/>
            <a:ext cx="10668000" cy="4267200"/>
          </a:xfrm>
        </p:spPr>
        <p:txBody>
          <a:bodyPr/>
          <a:lstStyle/>
          <a:p>
            <a:pPr marL="0" indent="0">
              <a:lnSpc>
                <a:spcPct val="107000"/>
              </a:lnSpc>
              <a:spcAft>
                <a:spcPts val="800"/>
              </a:spcAft>
              <a:buNone/>
            </a:pPr>
            <a:r>
              <a:rPr lang="en-IN" sz="3200" kern="100">
                <a:latin typeface="Times New Roman"/>
                <a:ea typeface="Calibri"/>
                <a:cs typeface="Times New Roman"/>
              </a:rPr>
              <a:t>Students Placement Prediction Using Machine Learning Algorithms</a:t>
            </a:r>
            <a:endParaRPr lang="en-US"/>
          </a:p>
          <a:p>
            <a:pPr marL="0" indent="0">
              <a:buClr>
                <a:srgbClr val="CC0000"/>
              </a:buClr>
              <a:buNone/>
              <a:defRPr/>
            </a:pPr>
            <a:r>
              <a:rPr lang="en-IN" altLang="en-US" sz="2000" kern="100">
                <a:latin typeface="Times New Roman"/>
                <a:ea typeface="Calibri"/>
                <a:cs typeface="Times New Roman"/>
              </a:rPr>
              <a:t>Authors: </a:t>
            </a:r>
            <a:r>
              <a:rPr lang="en-IN" altLang="en-US" sz="2000" kern="100">
                <a:latin typeface="Calibri"/>
                <a:ea typeface="Calibri"/>
                <a:cs typeface="Times New Roman"/>
              </a:rPr>
              <a:t>Ying Zheng, Chu Zhang, Yuwen Liu</a:t>
            </a:r>
            <a:endParaRPr lang="en-IN" sz="2000" kern="100">
              <a:effectLst/>
              <a:latin typeface="Calibri"/>
              <a:ea typeface="Calibri"/>
              <a:cs typeface="Times New Roman"/>
            </a:endParaRPr>
          </a:p>
          <a:p>
            <a:pPr marL="0" indent="0" algn="just">
              <a:lnSpc>
                <a:spcPct val="107000"/>
              </a:lnSpc>
              <a:spcAft>
                <a:spcPts val="800"/>
              </a:spcAft>
              <a:buNone/>
            </a:pPr>
            <a:r>
              <a:rPr lang="en-IN" sz="1800" kern="100">
                <a:effectLst/>
                <a:latin typeface="Times New Roman"/>
                <a:ea typeface="Calibri"/>
                <a:cs typeface="Times New Roman"/>
              </a:rPr>
              <a:t>The paper </a:t>
            </a:r>
            <a:r>
              <a:rPr lang="en-IN" sz="1800" kern="100">
                <a:latin typeface="Times New Roman"/>
                <a:ea typeface="Calibri"/>
                <a:cs typeface="Times New Roman"/>
              </a:rPr>
              <a:t>"Students Placement Prediction Using Machine Learning Algorithms" by </a:t>
            </a:r>
            <a:r>
              <a:rPr lang="en-IN" sz="1800" kern="100" err="1">
                <a:latin typeface="Times New Roman"/>
                <a:ea typeface="Calibri"/>
                <a:cs typeface="Times New Roman"/>
              </a:rPr>
              <a:t>Dr.</a:t>
            </a:r>
            <a:r>
              <a:rPr lang="en-IN" sz="1800" kern="100">
                <a:latin typeface="Times New Roman"/>
                <a:ea typeface="Calibri"/>
                <a:cs typeface="Times New Roman"/>
              </a:rPr>
              <a:t> Kajal Rai focuses on applying </a:t>
            </a:r>
            <a:r>
              <a:rPr lang="en-IN" sz="1800" kern="100">
                <a:effectLst/>
                <a:latin typeface="Times New Roman"/>
                <a:ea typeface="Calibri"/>
                <a:cs typeface="Times New Roman"/>
              </a:rPr>
              <a:t>machine learning </a:t>
            </a:r>
            <a:r>
              <a:rPr lang="en-IN" sz="1800" kern="100">
                <a:latin typeface="Times New Roman"/>
                <a:ea typeface="Calibri"/>
                <a:cs typeface="Times New Roman"/>
              </a:rPr>
              <a:t>techniques </a:t>
            </a:r>
            <a:r>
              <a:rPr lang="en-IN" sz="1800" kern="100">
                <a:effectLst/>
                <a:latin typeface="Times New Roman"/>
                <a:ea typeface="Calibri"/>
                <a:cs typeface="Times New Roman"/>
              </a:rPr>
              <a:t>to </a:t>
            </a:r>
            <a:r>
              <a:rPr lang="en-IN" sz="1800" kern="100">
                <a:latin typeface="Times New Roman"/>
                <a:ea typeface="Calibri"/>
                <a:cs typeface="Times New Roman"/>
              </a:rPr>
              <a:t>predict student placements based on academic and personal attributes</a:t>
            </a:r>
            <a:r>
              <a:rPr lang="en-IN" sz="1800" kern="100">
                <a:effectLst/>
                <a:latin typeface="Times New Roman"/>
                <a:ea typeface="Calibri"/>
                <a:cs typeface="Times New Roman"/>
              </a:rPr>
              <a:t>. </a:t>
            </a:r>
            <a:r>
              <a:rPr lang="en-IN" sz="1800" kern="100">
                <a:latin typeface="Times New Roman"/>
                <a:ea typeface="Calibri"/>
                <a:cs typeface="Times New Roman"/>
              </a:rPr>
              <a:t>The study employs three classifiers—Decision Tree, Naïve Bayes</a:t>
            </a:r>
            <a:r>
              <a:rPr lang="en-IN" sz="1800" kern="100">
                <a:effectLst/>
                <a:latin typeface="Times New Roman"/>
                <a:ea typeface="Calibri"/>
                <a:cs typeface="Times New Roman"/>
              </a:rPr>
              <a:t>, and </a:t>
            </a:r>
            <a:r>
              <a:rPr lang="en-IN" sz="1800" kern="100">
                <a:latin typeface="Times New Roman"/>
                <a:ea typeface="Calibri"/>
                <a:cs typeface="Times New Roman"/>
              </a:rPr>
              <a:t>Random Forest—on data collected from MBA students at Jain University</a:t>
            </a:r>
            <a:r>
              <a:rPr lang="en-IN" sz="1800" kern="100">
                <a:effectLst/>
                <a:latin typeface="Times New Roman"/>
                <a:ea typeface="Calibri"/>
                <a:cs typeface="Times New Roman"/>
              </a:rPr>
              <a:t>. The </a:t>
            </a:r>
            <a:r>
              <a:rPr lang="en-IN" sz="1800" kern="100">
                <a:latin typeface="Times New Roman"/>
                <a:ea typeface="Calibri"/>
                <a:cs typeface="Times New Roman"/>
              </a:rPr>
              <a:t>work highlights the comparative accuracy of these algorithms, </a:t>
            </a:r>
            <a:r>
              <a:rPr lang="en-IN" sz="1800" kern="100">
                <a:effectLst/>
                <a:latin typeface="Times New Roman"/>
                <a:ea typeface="Calibri"/>
                <a:cs typeface="Times New Roman"/>
              </a:rPr>
              <a:t>with </a:t>
            </a:r>
            <a:r>
              <a:rPr lang="en-IN" sz="1800" kern="100">
                <a:latin typeface="Times New Roman"/>
                <a:ea typeface="Calibri"/>
                <a:cs typeface="Times New Roman"/>
              </a:rPr>
              <a:t>Random Forest performing </a:t>
            </a:r>
            <a:r>
              <a:rPr lang="en-IN" sz="1800" kern="100">
                <a:effectLst/>
                <a:latin typeface="Times New Roman"/>
                <a:ea typeface="Calibri"/>
                <a:cs typeface="Times New Roman"/>
              </a:rPr>
              <a:t>the best </a:t>
            </a:r>
            <a:r>
              <a:rPr lang="en-IN" sz="1800" kern="100">
                <a:latin typeface="Times New Roman"/>
                <a:ea typeface="Calibri"/>
                <a:cs typeface="Times New Roman"/>
              </a:rPr>
              <a:t>at 86%. Existing literature demonstrates similar approaches, where classifiers like Support Vector Machine and Logistic Regression were used to predict placement outcomes</a:t>
            </a:r>
            <a:r>
              <a:rPr lang="en-IN" sz="1800" kern="100">
                <a:effectLst/>
                <a:latin typeface="Times New Roman"/>
                <a:ea typeface="Calibri"/>
                <a:cs typeface="Times New Roman"/>
              </a:rPr>
              <a:t>. </a:t>
            </a:r>
            <a:r>
              <a:rPr lang="en-IN" sz="1800" kern="100">
                <a:latin typeface="Times New Roman"/>
                <a:ea typeface="Calibri"/>
                <a:cs typeface="Times New Roman"/>
              </a:rPr>
              <a:t>Research on factors like academic performance, work experience</a:t>
            </a:r>
            <a:r>
              <a:rPr lang="en-IN" sz="1800" kern="100">
                <a:effectLst/>
                <a:latin typeface="Times New Roman"/>
                <a:ea typeface="Calibri"/>
                <a:cs typeface="Times New Roman"/>
              </a:rPr>
              <a:t>, </a:t>
            </a:r>
            <a:r>
              <a:rPr lang="en-IN" sz="1800" kern="100">
                <a:latin typeface="Times New Roman"/>
                <a:ea typeface="Calibri"/>
                <a:cs typeface="Times New Roman"/>
              </a:rPr>
              <a:t>and personal qualifications has shown machine learning's effectiveness in placement prediction </a:t>
            </a:r>
            <a:r>
              <a:rPr lang="en-IN" sz="1800" kern="100">
                <a:effectLst/>
                <a:latin typeface="Times New Roman"/>
                <a:ea typeface="Calibri"/>
                <a:cs typeface="Times New Roman"/>
              </a:rPr>
              <a:t>.</a:t>
            </a:r>
            <a:endParaRPr lang="en-IN">
              <a:ea typeface="Calibri"/>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2193715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12</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gn="just">
              <a:lnSpc>
                <a:spcPct val="107000"/>
              </a:lnSpc>
              <a:spcAft>
                <a:spcPts val="800"/>
              </a:spcAft>
              <a:buSzPts val="1000"/>
              <a:buFont typeface="Wingdings" panose="05000000000000000000" pitchFamily="2" charset="2"/>
              <a:buChar char="q"/>
              <a:tabLst>
                <a:tab pos="457200" algn="l"/>
              </a:tabLst>
            </a:pPr>
            <a:r>
              <a:rPr lang="en-IN" sz="1800">
                <a:latin typeface="Times New Roman"/>
                <a:ea typeface="+mn-lt"/>
                <a:cs typeface="+mn-lt"/>
              </a:rPr>
              <a:t>The study highlights the successful application of machine learning algorithms like </a:t>
            </a:r>
            <a:r>
              <a:rPr lang="en-IN" sz="1800">
                <a:effectLst/>
                <a:latin typeface="Times New Roman"/>
                <a:ea typeface="+mn-lt"/>
                <a:cs typeface="+mn-lt"/>
              </a:rPr>
              <a:t>Random </a:t>
            </a:r>
            <a:r>
              <a:rPr lang="en-IN" sz="1800">
                <a:latin typeface="Times New Roman"/>
                <a:ea typeface="+mn-lt"/>
                <a:cs typeface="+mn-lt"/>
              </a:rPr>
              <a:t>Forest, which achieved 86% accuracy</a:t>
            </a:r>
            <a:r>
              <a:rPr lang="en-IN" sz="1800">
                <a:effectLst/>
                <a:latin typeface="Times New Roman"/>
                <a:ea typeface="+mn-lt"/>
                <a:cs typeface="+mn-lt"/>
              </a:rPr>
              <a:t>, </a:t>
            </a:r>
            <a:r>
              <a:rPr lang="en-IN" sz="1800">
                <a:latin typeface="Times New Roman"/>
                <a:ea typeface="+mn-lt"/>
                <a:cs typeface="+mn-lt"/>
              </a:rPr>
              <a:t>demonstrating the potential of predictive models in student placement scenarios.</a:t>
            </a:r>
            <a:endParaRPr lang="en-IN" sz="1800">
              <a:effectLst/>
              <a:latin typeface="Times New Roman"/>
              <a:ea typeface="+mn-lt"/>
              <a:cs typeface="+mn-lt"/>
            </a:endParaRPr>
          </a:p>
          <a:p>
            <a:pPr algn="just">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The paper effectively utilizes both academic and personal attributes of students</a:t>
            </a:r>
            <a:r>
              <a:rPr lang="en-IN" sz="1800" kern="100">
                <a:effectLst/>
                <a:latin typeface="Times New Roman"/>
                <a:ea typeface="Calibri"/>
                <a:cs typeface="Times New Roman"/>
              </a:rPr>
              <a:t>, </a:t>
            </a:r>
            <a:r>
              <a:rPr lang="en-IN" sz="1800" kern="100">
                <a:latin typeface="Times New Roman"/>
                <a:ea typeface="Calibri"/>
                <a:cs typeface="Times New Roman"/>
              </a:rPr>
              <a:t>providing a holistic view for predicting placements </a:t>
            </a:r>
            <a:r>
              <a:rPr lang="en-IN" sz="1800" kern="100">
                <a:effectLst/>
                <a:latin typeface="Times New Roman"/>
                <a:ea typeface="Calibri"/>
                <a:cs typeface="Times New Roman"/>
              </a:rPr>
              <a:t>and </a:t>
            </a:r>
            <a:r>
              <a:rPr lang="en-IN" sz="1800" kern="100">
                <a:latin typeface="Times New Roman"/>
                <a:ea typeface="Calibri"/>
                <a:cs typeface="Times New Roman"/>
              </a:rPr>
              <a:t>allowing for better decision-making by institutions</a:t>
            </a:r>
            <a:r>
              <a:rPr lang="en-IN" sz="1800" kern="100">
                <a:effectLst/>
                <a:latin typeface="Times New Roman"/>
                <a:ea typeface="Calibri"/>
                <a:cs typeface="Times New Roman"/>
              </a:rPr>
              <a:t>.</a:t>
            </a:r>
          </a:p>
          <a:p>
            <a:pPr marL="0" lvl="0" indent="0" algn="just">
              <a:lnSpc>
                <a:spcPct val="107000"/>
              </a:lnSpc>
              <a:spcAft>
                <a:spcPts val="800"/>
              </a:spcAft>
              <a:buSzPts val="1000"/>
              <a:buNone/>
              <a:tabLst>
                <a:tab pos="457200" algn="l"/>
              </a:tabLst>
            </a:pPr>
            <a:r>
              <a:rPr lang="en-IN" altLang="en-US" sz="2800">
                <a:solidFill>
                  <a:srgbClr val="000000"/>
                </a:solidFill>
                <a:latin typeface="Verdana"/>
                <a:ea typeface="Verdana"/>
                <a:cs typeface="Times New Roman"/>
              </a:rPr>
              <a:t>Cons:</a:t>
            </a:r>
          </a:p>
          <a:p>
            <a:pPr>
              <a:buClr>
                <a:srgbClr val="CC0000"/>
              </a:buClr>
              <a:defRPr/>
            </a:pPr>
            <a:r>
              <a:rPr lang="en-IN" sz="1800">
                <a:effectLst/>
                <a:latin typeface="Times New Roman"/>
                <a:ea typeface="+mn-lt"/>
                <a:cs typeface="+mn-lt"/>
              </a:rPr>
              <a:t>The study </a:t>
            </a:r>
            <a:r>
              <a:rPr lang="en-IN" sz="1800">
                <a:latin typeface="Times New Roman"/>
                <a:ea typeface="+mn-lt"/>
                <a:cs typeface="+mn-lt"/>
              </a:rPr>
              <a:t>focuses on MBA students from </a:t>
            </a:r>
            <a:r>
              <a:rPr lang="en-IN" sz="1800">
                <a:effectLst/>
                <a:latin typeface="Times New Roman"/>
                <a:ea typeface="+mn-lt"/>
                <a:cs typeface="+mn-lt"/>
              </a:rPr>
              <a:t>a single </a:t>
            </a:r>
            <a:r>
              <a:rPr lang="en-IN" sz="1800">
                <a:latin typeface="Times New Roman"/>
                <a:ea typeface="+mn-lt"/>
                <a:cs typeface="+mn-lt"/>
              </a:rPr>
              <a:t>university</a:t>
            </a:r>
            <a:r>
              <a:rPr lang="en-IN" sz="1800">
                <a:effectLst/>
                <a:latin typeface="Times New Roman"/>
                <a:ea typeface="+mn-lt"/>
                <a:cs typeface="+mn-lt"/>
              </a:rPr>
              <a:t>, </a:t>
            </a:r>
            <a:r>
              <a:rPr lang="en-IN" sz="1800">
                <a:latin typeface="Times New Roman"/>
                <a:ea typeface="+mn-lt"/>
                <a:cs typeface="+mn-lt"/>
              </a:rPr>
              <a:t>which may limit the applicability of the results </a:t>
            </a:r>
            <a:r>
              <a:rPr lang="en-IN" sz="1800">
                <a:effectLst/>
                <a:latin typeface="Times New Roman"/>
                <a:ea typeface="+mn-lt"/>
                <a:cs typeface="+mn-lt"/>
              </a:rPr>
              <a:t>to other </a:t>
            </a:r>
            <a:r>
              <a:rPr lang="en-IN" sz="1800">
                <a:latin typeface="Times New Roman"/>
                <a:ea typeface="+mn-lt"/>
                <a:cs typeface="+mn-lt"/>
              </a:rPr>
              <a:t>student </a:t>
            </a:r>
            <a:r>
              <a:rPr lang="en-IN" sz="1800">
                <a:effectLst/>
                <a:latin typeface="Times New Roman"/>
                <a:ea typeface="+mn-lt"/>
                <a:cs typeface="+mn-lt"/>
              </a:rPr>
              <a:t>populations</a:t>
            </a:r>
            <a:r>
              <a:rPr lang="en-IN" sz="1800">
                <a:latin typeface="Times New Roman"/>
                <a:ea typeface="+mn-lt"/>
                <a:cs typeface="+mn-lt"/>
              </a:rPr>
              <a:t> or educational settings with different variables</a:t>
            </a:r>
            <a:r>
              <a:rPr lang="en-IN" sz="1800">
                <a:effectLst/>
                <a:latin typeface="Times New Roman"/>
                <a:ea typeface="+mn-lt"/>
                <a:cs typeface="+mn-lt"/>
              </a:rPr>
              <a:t>.</a:t>
            </a:r>
            <a:endParaRPr lang="en-IN">
              <a:latin typeface="Times New Roman"/>
              <a:ea typeface="+mn-lt"/>
              <a:cs typeface="+mn-lt"/>
            </a:endParaRPr>
          </a:p>
          <a:p>
            <a:pPr>
              <a:buClr>
                <a:srgbClr val="CC0000"/>
              </a:buClr>
              <a:defRPr/>
            </a:pPr>
            <a:r>
              <a:rPr lang="en-IN" sz="1800">
                <a:latin typeface="Times New Roman"/>
                <a:ea typeface="+mn-lt"/>
                <a:cs typeface="+mn-lt"/>
              </a:rPr>
              <a:t>While academic and personal qualifications are considered</a:t>
            </a:r>
            <a:r>
              <a:rPr lang="en-IN" sz="1800">
                <a:effectLst/>
                <a:latin typeface="Times New Roman"/>
                <a:ea typeface="+mn-lt"/>
                <a:cs typeface="+mn-lt"/>
              </a:rPr>
              <a:t>, </a:t>
            </a:r>
            <a:r>
              <a:rPr lang="en-IN" sz="1800">
                <a:latin typeface="Times New Roman"/>
                <a:ea typeface="+mn-lt"/>
                <a:cs typeface="+mn-lt"/>
              </a:rPr>
              <a:t>the </a:t>
            </a:r>
            <a:r>
              <a:rPr lang="en-IN" sz="1800">
                <a:effectLst/>
                <a:latin typeface="Times New Roman"/>
                <a:ea typeface="+mn-lt"/>
                <a:cs typeface="+mn-lt"/>
              </a:rPr>
              <a:t>model </a:t>
            </a:r>
            <a:r>
              <a:rPr lang="en-IN" sz="1800">
                <a:latin typeface="Times New Roman"/>
                <a:ea typeface="+mn-lt"/>
                <a:cs typeface="+mn-lt"/>
              </a:rPr>
              <a:t>may overlook other influential factors like industry demand, networking, or soft skills, which are crucial in real-world placement outcomes</a:t>
            </a:r>
            <a:r>
              <a:rPr lang="en-IN" sz="1800">
                <a:effectLst/>
                <a:latin typeface="Times New Roman"/>
                <a:ea typeface="+mn-lt"/>
                <a:cs typeface="+mn-lt"/>
              </a:rPr>
              <a:t>.</a:t>
            </a:r>
            <a:br>
              <a:rPr lang="en-IN" sz="1800">
                <a:effectLst/>
                <a:latin typeface="Times New Roman" panose="02020603050405020304" pitchFamily="18" charset="0"/>
                <a:ea typeface="Calibri" panose="020F0502020204030204" pitchFamily="34" charset="0"/>
              </a:rPr>
            </a:b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a:p>
        </p:txBody>
      </p:sp>
    </p:spTree>
    <p:extLst>
      <p:ext uri="{BB962C8B-B14F-4D97-AF65-F5344CB8AC3E}">
        <p14:creationId xmlns:p14="http://schemas.microsoft.com/office/powerpoint/2010/main" val="126149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13</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dirty="0">
                <a:solidFill>
                  <a:srgbClr val="000000"/>
                </a:solidFill>
                <a:latin typeface="Times New Roman"/>
                <a:ea typeface="Calibri"/>
                <a:cs typeface="Times New Roman"/>
              </a:rPr>
              <a:t>Academic performance of engineering students: A predictive validity study of first‐year GPA and final‐year CGPA</a:t>
            </a:r>
            <a:endParaRPr lang="en-US" dirty="0"/>
          </a:p>
          <a:p>
            <a:pPr marL="0" indent="0">
              <a:buClr>
                <a:srgbClr val="CC0000"/>
              </a:buClr>
              <a:buNone/>
              <a:defRPr/>
            </a:pPr>
            <a:r>
              <a:rPr lang="en-IN" altLang="en-US" sz="2000" kern="100" dirty="0">
                <a:latin typeface="Times New Roman"/>
                <a:ea typeface="Calibri"/>
                <a:cs typeface="Times New Roman"/>
              </a:rPr>
              <a:t>Authors: </a:t>
            </a:r>
            <a:r>
              <a:rPr lang="en-IN" altLang="en-US" sz="2000" kern="100" dirty="0">
                <a:solidFill>
                  <a:srgbClr val="000000"/>
                </a:solidFill>
                <a:latin typeface="Times New Roman"/>
                <a:ea typeface="Calibri"/>
                <a:cs typeface="Times New Roman"/>
              </a:rPr>
              <a:t>Nurudeen, Abdulhakeem Hassan, et al</a:t>
            </a:r>
            <a:endParaRPr lang="en-IN" altLang="en-US" sz="2000" kern="100" dirty="0">
              <a:solidFill>
                <a:srgbClr val="000000"/>
              </a:solidFill>
              <a:latin typeface="Times New Roman"/>
              <a:ea typeface="Calibri" panose="020F0502020204030204" pitchFamily="34" charset="0"/>
              <a:cs typeface="Times New Roman"/>
            </a:endParaRPr>
          </a:p>
          <a:p>
            <a:pPr marL="0" indent="0">
              <a:buClr>
                <a:srgbClr val="CC0000"/>
              </a:buClr>
              <a:buNone/>
              <a:defRPr/>
            </a:pPr>
            <a:endParaRPr lang="en-IN" altLang="en-US" sz="2400" kern="10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20"/>
              </a:spcBef>
              <a:spcAft>
                <a:spcPts val="800"/>
              </a:spcAft>
              <a:buNone/>
            </a:pPr>
            <a:r>
              <a:rPr lang="en-IN" sz="1800" kern="100" dirty="0">
                <a:effectLst/>
                <a:latin typeface="Times New Roman"/>
                <a:ea typeface="Calibri"/>
                <a:cs typeface="Calibri"/>
              </a:rPr>
              <a:t>The </a:t>
            </a:r>
            <a:r>
              <a:rPr lang="en-IN" sz="1800" kern="100" dirty="0">
                <a:latin typeface="Times New Roman"/>
                <a:ea typeface="Calibri"/>
                <a:cs typeface="Calibri"/>
              </a:rPr>
              <a:t>literature on student academic performance in Engineering studies emphasizes the significant impact of first-year GPA on final-year degree classification, indicating a strong positive correlation. This suggests the importance of early academic intervention and consistent monitoring by university administrators and faculty to ensure student success. Additionally, the underrepresentation of females in Engineering programs, observed in multiple studies</a:t>
            </a:r>
            <a:r>
              <a:rPr lang="en-IN" sz="1800" kern="100" dirty="0">
                <a:effectLst/>
                <a:latin typeface="Times New Roman"/>
                <a:ea typeface="Calibri"/>
                <a:cs typeface="Calibri"/>
              </a:rPr>
              <a:t>, </a:t>
            </a:r>
            <a:r>
              <a:rPr lang="en-IN" sz="1800" kern="100" dirty="0">
                <a:latin typeface="Times New Roman"/>
                <a:ea typeface="Calibri"/>
                <a:cs typeface="Calibri"/>
              </a:rPr>
              <a:t>highlights the need for targeted efforts to promote gender diversity in STEM fields</a:t>
            </a:r>
            <a:r>
              <a:rPr lang="en-IN" sz="1800" kern="100" dirty="0">
                <a:effectLst/>
                <a:latin typeface="Times New Roman"/>
                <a:ea typeface="Calibri"/>
                <a:cs typeface="Calibri"/>
              </a:rPr>
              <a:t>. </a:t>
            </a:r>
            <a:r>
              <a:rPr lang="en-IN" sz="1800" kern="100" dirty="0">
                <a:latin typeface="Times New Roman"/>
                <a:ea typeface="Calibri"/>
                <a:cs typeface="Calibri"/>
              </a:rPr>
              <a:t>Encouraging female participation is crucial not only for fostering inclusiveness but also for enhancing the overall talent pool</a:t>
            </a:r>
            <a:r>
              <a:rPr lang="en-IN" sz="1800" kern="100" dirty="0">
                <a:effectLst/>
                <a:latin typeface="Times New Roman"/>
                <a:ea typeface="Calibri"/>
                <a:cs typeface="Calibri"/>
              </a:rPr>
              <a:t>, </a:t>
            </a:r>
            <a:r>
              <a:rPr lang="en-IN" sz="1800" kern="100" dirty="0">
                <a:latin typeface="Times New Roman"/>
                <a:ea typeface="Calibri"/>
                <a:cs typeface="Calibri"/>
              </a:rPr>
              <a:t>creativity</a:t>
            </a:r>
            <a:r>
              <a:rPr lang="en-IN" sz="1800" kern="100" dirty="0">
                <a:effectLst/>
                <a:latin typeface="Times New Roman"/>
                <a:ea typeface="Calibri"/>
                <a:cs typeface="Calibri"/>
              </a:rPr>
              <a:t>, and </a:t>
            </a:r>
            <a:r>
              <a:rPr lang="en-IN" sz="1800" kern="100" dirty="0">
                <a:latin typeface="Times New Roman"/>
                <a:ea typeface="Calibri"/>
                <a:cs typeface="Calibri"/>
              </a:rPr>
              <a:t>problem-solving capabilities within the engineering profession</a:t>
            </a:r>
            <a:r>
              <a:rPr lang="en-IN" sz="1800" kern="100" dirty="0">
                <a:effectLst/>
                <a:latin typeface="Times New Roman"/>
                <a:ea typeface="Calibri"/>
                <a:cs typeface="Calibri"/>
              </a:rPr>
              <a:t>.</a:t>
            </a:r>
            <a:endParaRPr lang="en-US" dirty="0">
              <a:latin typeface="Times New Roman"/>
              <a:ea typeface="Verdana"/>
              <a:cs typeface="Times New Roman"/>
            </a:endParaRPr>
          </a:p>
          <a:p>
            <a:pPr marL="0" indent="0" algn="just">
              <a:lnSpc>
                <a:spcPct val="107000"/>
              </a:lnSpc>
              <a:spcBef>
                <a:spcPts val="20"/>
              </a:spcBef>
              <a:spcAft>
                <a:spcPts val="800"/>
              </a:spcAft>
              <a:buNone/>
            </a:pPr>
            <a:r>
              <a:rPr lang="en-IN" sz="1800" kern="100" dirty="0">
                <a:latin typeface="Times New Roman"/>
                <a:ea typeface="Calibri"/>
                <a:cs typeface="Calibri"/>
              </a:rPr>
              <a:t> </a:t>
            </a:r>
            <a:br>
              <a:rPr lang="en-US" dirty="0">
                <a:latin typeface="Times New Roman"/>
              </a:rPr>
            </a:br>
            <a:endParaRPr lang="en-US">
              <a:latin typeface="Times New Roman"/>
              <a:ea typeface="Verdana"/>
              <a:cs typeface="Times New Roman"/>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dirty="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27</a:t>
            </a:fld>
            <a:endParaRPr lang="en-IN"/>
          </a:p>
        </p:txBody>
      </p:sp>
    </p:spTree>
    <p:extLst>
      <p:ext uri="{BB962C8B-B14F-4D97-AF65-F5344CB8AC3E}">
        <p14:creationId xmlns:p14="http://schemas.microsoft.com/office/powerpoint/2010/main" val="2380128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13</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694" y="1984513"/>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mj-lt"/>
                <a:ea typeface="+mn-ea"/>
                <a:cs typeface="+mn-cs"/>
              </a:rPr>
              <a:t>Pros:</a:t>
            </a:r>
          </a:p>
          <a:p>
            <a:pPr lvl="0" algn="just">
              <a:lnSpc>
                <a:spcPct val="107000"/>
              </a:lnSpc>
              <a:spcAft>
                <a:spcPts val="800"/>
              </a:spcAft>
              <a:buSzPts val="1000"/>
              <a:buFont typeface="Wingdings" panose="05000000000000000000" pitchFamily="2" charset="2"/>
              <a:buChar char="q"/>
              <a:tabLst>
                <a:tab pos="457200" algn="l"/>
              </a:tabLst>
            </a:pPr>
            <a:r>
              <a:rPr lang="en-IN" sz="1800">
                <a:effectLst/>
                <a:latin typeface="Times New Roman"/>
                <a:ea typeface="Calibri"/>
                <a:cs typeface="Times New Roman"/>
              </a:rPr>
              <a:t>Random Forest and AdaBoost models achieved 100% accuracy across multiple datasets.</a:t>
            </a:r>
          </a:p>
          <a:p>
            <a:pPr lvl="0" algn="just">
              <a:lnSpc>
                <a:spcPct val="107000"/>
              </a:lnSpc>
              <a:spcAft>
                <a:spcPts val="800"/>
              </a:spcAft>
              <a:buSzPts val="1000"/>
              <a:buFont typeface="Wingdings" panose="05000000000000000000" pitchFamily="2" charset="2"/>
              <a:buChar char="q"/>
              <a:tabLst>
                <a:tab pos="457200" algn="l"/>
              </a:tabLst>
            </a:pPr>
            <a:r>
              <a:rPr lang="en-IN" sz="1800">
                <a:effectLst/>
                <a:latin typeface="Times New Roman"/>
                <a:ea typeface="Calibri"/>
                <a:cs typeface="Times New Roman"/>
              </a:rPr>
              <a:t>The study used various feature selection techniques (e.g., Correlation, Lasso Regression) to improve model performance.</a:t>
            </a:r>
          </a:p>
          <a:p>
            <a:pPr marL="0" lvl="0" indent="0" algn="just">
              <a:lnSpc>
                <a:spcPct val="107000"/>
              </a:lnSpc>
              <a:spcAft>
                <a:spcPts val="800"/>
              </a:spcAft>
              <a:buSzPts val="1000"/>
              <a:buNone/>
              <a:tabLst>
                <a:tab pos="457200" algn="l"/>
              </a:tabLst>
            </a:pPr>
            <a:r>
              <a:rPr lang="en-IN" altLang="en-US" sz="2800">
                <a:solidFill>
                  <a:srgbClr val="000000"/>
                </a:solidFill>
                <a:latin typeface="Verdana"/>
                <a:ea typeface="Verdana"/>
                <a:cs typeface="Times New Roman"/>
              </a:rPr>
              <a:t>Cons:</a:t>
            </a:r>
          </a:p>
          <a:p>
            <a:pPr>
              <a:buClr>
                <a:srgbClr val="CC0000"/>
              </a:buClr>
              <a:defRPr/>
            </a:pPr>
            <a:r>
              <a:rPr lang="en-IN" sz="1800">
                <a:effectLst/>
                <a:latin typeface="Times New Roman"/>
                <a:ea typeface="Calibri"/>
                <a:cs typeface="Times New Roman"/>
              </a:rPr>
              <a:t>The model’s performance was not validated on external datasets, which limits its generalizability.</a:t>
            </a:r>
          </a:p>
          <a:p>
            <a:pPr marL="0" indent="0">
              <a:buClr>
                <a:srgbClr val="CC0000"/>
              </a:buClr>
              <a:buNone/>
              <a:defRPr/>
            </a:pPr>
            <a:endParaRPr lang="en-IN" sz="1800">
              <a:latin typeface="Times New Roman"/>
              <a:ea typeface="Calibri"/>
              <a:cs typeface="Times New Roman"/>
            </a:endParaRPr>
          </a:p>
          <a:p>
            <a:pPr>
              <a:buClr>
                <a:srgbClr val="CC0000"/>
              </a:buClr>
              <a:defRPr/>
            </a:pPr>
            <a:r>
              <a:rPr lang="en-IN" sz="1800">
                <a:effectLst/>
                <a:latin typeface="Times New Roman"/>
                <a:ea typeface="Calibri"/>
                <a:cs typeface="Times New Roman"/>
              </a:rPr>
              <a:t>Some models like </a:t>
            </a:r>
            <a:r>
              <a:rPr lang="en-IN" sz="1800" err="1">
                <a:effectLst/>
                <a:latin typeface="Times New Roman"/>
                <a:ea typeface="Calibri"/>
                <a:cs typeface="Times New Roman"/>
              </a:rPr>
              <a:t>XgBoost</a:t>
            </a:r>
            <a:r>
              <a:rPr lang="en-IN" sz="1800">
                <a:effectLst/>
                <a:latin typeface="Times New Roman"/>
                <a:ea typeface="Calibri"/>
                <a:cs typeface="Times New Roman"/>
              </a:rPr>
              <a:t> had higher testing times, which could affect their practicality in real-time applications.</a:t>
            </a:r>
            <a:br>
              <a:rPr lang="en-IN" sz="1800">
                <a:effectLst/>
                <a:latin typeface="Times New Roman" panose="02020603050405020304" pitchFamily="18" charset="0"/>
                <a:ea typeface="Calibri" panose="020F0502020204030204" pitchFamily="34" charset="0"/>
              </a:rPr>
            </a:b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28</a:t>
            </a:fld>
            <a:endParaRPr lang="en-IN"/>
          </a:p>
        </p:txBody>
      </p:sp>
    </p:spTree>
    <p:extLst>
      <p:ext uri="{BB962C8B-B14F-4D97-AF65-F5344CB8AC3E}">
        <p14:creationId xmlns:p14="http://schemas.microsoft.com/office/powerpoint/2010/main" val="1964640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14</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solidFill>
                  <a:srgbClr val="000000"/>
                </a:solidFill>
                <a:latin typeface="Times New Roman"/>
                <a:ea typeface="Calibri"/>
                <a:cs typeface="Times New Roman"/>
              </a:rPr>
              <a:t>Employee performance: a predictor of job placement in large companies</a:t>
            </a:r>
            <a:endParaRPr lang="en-US">
              <a:ea typeface="Calibri"/>
            </a:endParaRPr>
          </a:p>
          <a:p>
            <a:pPr marL="0" indent="0">
              <a:lnSpc>
                <a:spcPct val="107000"/>
              </a:lnSpc>
              <a:spcAft>
                <a:spcPts val="800"/>
              </a:spcAft>
              <a:buNone/>
            </a:pPr>
            <a:r>
              <a:rPr lang="en-IN" altLang="en-US" sz="2000" kern="100">
                <a:latin typeface="Times New Roman"/>
                <a:ea typeface="Calibri"/>
                <a:cs typeface="Times New Roman"/>
              </a:rPr>
              <a:t>Authors: </a:t>
            </a:r>
            <a:r>
              <a:rPr lang="en-IN" altLang="en-US" sz="2000" kern="100" err="1">
                <a:solidFill>
                  <a:srgbClr val="000000"/>
                </a:solidFill>
                <a:latin typeface="Times New Roman"/>
                <a:ea typeface="Calibri"/>
                <a:cs typeface="Times New Roman"/>
              </a:rPr>
              <a:t>Rachmawati</a:t>
            </a:r>
            <a:r>
              <a:rPr lang="en-IN" altLang="en-US" sz="2000" kern="100">
                <a:solidFill>
                  <a:srgbClr val="000000"/>
                </a:solidFill>
                <a:latin typeface="Times New Roman"/>
                <a:ea typeface="Calibri"/>
                <a:cs typeface="Times New Roman"/>
              </a:rPr>
              <a:t>, Yenny, and Raden </a:t>
            </a:r>
            <a:r>
              <a:rPr lang="en-IN" altLang="en-US" sz="2000" kern="100" err="1">
                <a:solidFill>
                  <a:srgbClr val="000000"/>
                </a:solidFill>
                <a:latin typeface="Times New Roman"/>
                <a:ea typeface="Calibri"/>
                <a:cs typeface="Times New Roman"/>
              </a:rPr>
              <a:t>Rijanto</a:t>
            </a:r>
            <a:endParaRPr lang="en-IN" altLang="en-US" sz="2000" kern="100" err="1">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20"/>
              </a:spcBef>
              <a:spcAft>
                <a:spcPts val="800"/>
              </a:spcAft>
              <a:buNone/>
            </a:pPr>
            <a:r>
              <a:rPr lang="en-IN" sz="1800">
                <a:latin typeface="Times New Roman"/>
                <a:ea typeface="Calibri"/>
                <a:cs typeface="Calibri"/>
              </a:rPr>
              <a:t>The literature on employee job placement and its correlation with employee performance suggests a strong positive relationship between the two</a:t>
            </a:r>
            <a:r>
              <a:rPr lang="en-IN" sz="1800">
                <a:effectLst/>
                <a:latin typeface="Times New Roman"/>
                <a:ea typeface="Calibri"/>
                <a:cs typeface="Calibri"/>
              </a:rPr>
              <a:t>. </a:t>
            </a:r>
            <a:r>
              <a:rPr lang="en-IN" sz="1800">
                <a:latin typeface="Times New Roman"/>
                <a:ea typeface="Calibri"/>
                <a:cs typeface="Calibri"/>
              </a:rPr>
              <a:t>Research indicates that proper job placement, where employee qualifications align closely </a:t>
            </a:r>
            <a:r>
              <a:rPr lang="en-IN" sz="1800">
                <a:effectLst/>
                <a:latin typeface="Times New Roman"/>
                <a:ea typeface="Calibri"/>
                <a:cs typeface="Calibri"/>
              </a:rPr>
              <a:t>with </a:t>
            </a:r>
            <a:r>
              <a:rPr lang="en-IN" sz="1800">
                <a:latin typeface="Times New Roman"/>
                <a:ea typeface="Calibri"/>
                <a:cs typeface="Calibri"/>
              </a:rPr>
              <a:t>job specifications, significantly enhances performance outcomes. This alignment ensures that employees are well-suited for their roles, leading to better job satisfaction, productivity</a:t>
            </a:r>
            <a:r>
              <a:rPr lang="en-IN" sz="1800">
                <a:effectLst/>
                <a:latin typeface="Times New Roman"/>
                <a:ea typeface="Calibri"/>
                <a:cs typeface="Calibri"/>
              </a:rPr>
              <a:t>, and </a:t>
            </a:r>
            <a:r>
              <a:rPr lang="en-IN" sz="1800">
                <a:latin typeface="Times New Roman"/>
                <a:ea typeface="Calibri"/>
                <a:cs typeface="Calibri"/>
              </a:rPr>
              <a:t>overall organizational success</a:t>
            </a:r>
            <a:r>
              <a:rPr lang="en-IN" sz="1800">
                <a:effectLst/>
                <a:latin typeface="Times New Roman"/>
                <a:ea typeface="Calibri"/>
                <a:cs typeface="Calibri"/>
              </a:rPr>
              <a:t>. </a:t>
            </a:r>
            <a:r>
              <a:rPr lang="en-IN" sz="1800">
                <a:latin typeface="Times New Roman"/>
                <a:ea typeface="Calibri"/>
                <a:cs typeface="Calibri"/>
              </a:rPr>
              <a:t>The post-recruitment processes, </a:t>
            </a:r>
            <a:r>
              <a:rPr lang="en-IN" sz="1800">
                <a:effectLst/>
                <a:latin typeface="Times New Roman"/>
                <a:ea typeface="Calibri"/>
                <a:cs typeface="Calibri"/>
              </a:rPr>
              <a:t>such as </a:t>
            </a:r>
            <a:r>
              <a:rPr lang="en-IN" sz="1800">
                <a:latin typeface="Times New Roman"/>
                <a:ea typeface="Calibri"/>
                <a:cs typeface="Calibri"/>
              </a:rPr>
              <a:t>continuous evaluation </a:t>
            </a:r>
            <a:r>
              <a:rPr lang="en-IN" sz="1800">
                <a:effectLst/>
                <a:latin typeface="Times New Roman"/>
                <a:ea typeface="Calibri"/>
                <a:cs typeface="Calibri"/>
              </a:rPr>
              <a:t>and </a:t>
            </a:r>
            <a:r>
              <a:rPr lang="en-IN" sz="1800">
                <a:latin typeface="Times New Roman"/>
                <a:ea typeface="Calibri"/>
                <a:cs typeface="Calibri"/>
              </a:rPr>
              <a:t>employee development, further reinforce this connection, highlighting the importance of strategic human resource management. </a:t>
            </a:r>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29</a:t>
            </a:fld>
            <a:endParaRPr lang="en-IN"/>
          </a:p>
        </p:txBody>
      </p:sp>
    </p:spTree>
    <p:extLst>
      <p:ext uri="{BB962C8B-B14F-4D97-AF65-F5344CB8AC3E}">
        <p14:creationId xmlns:p14="http://schemas.microsoft.com/office/powerpoint/2010/main" val="199408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2800" kern="100">
                <a:solidFill>
                  <a:srgbClr val="000000"/>
                </a:solidFill>
                <a:latin typeface="Times New Roman"/>
                <a:ea typeface="Calibri"/>
                <a:cs typeface="Times New Roman"/>
              </a:rPr>
              <a:t>A Comprehensive Framework for Online Job Portals </a:t>
            </a:r>
            <a:r>
              <a:rPr lang="en-IN" sz="2800" kern="100">
                <a:solidFill>
                  <a:srgbClr val="000000"/>
                </a:solidFill>
                <a:effectLst/>
                <a:latin typeface="Times New Roman"/>
                <a:ea typeface="Calibri"/>
                <a:cs typeface="Times New Roman"/>
              </a:rPr>
              <a:t>for </a:t>
            </a:r>
            <a:r>
              <a:rPr lang="en-IN" sz="2800" kern="100">
                <a:solidFill>
                  <a:srgbClr val="000000"/>
                </a:solidFill>
                <a:latin typeface="Times New Roman"/>
                <a:ea typeface="Calibri"/>
                <a:cs typeface="Times New Roman"/>
              </a:rPr>
              <a:t>Job Recommendation Strategies Using Machine Learning Techniques</a:t>
            </a:r>
            <a:endParaRPr lang="en-US" sz="2800">
              <a:ea typeface="Calibri"/>
            </a:endParaRPr>
          </a:p>
          <a:p>
            <a:pPr marL="0" indent="0">
              <a:buClr>
                <a:srgbClr val="CC0000"/>
              </a:buClr>
              <a:buNone/>
              <a:defRPr/>
            </a:pPr>
            <a:r>
              <a:rPr lang="en-IN" altLang="en-US" sz="2000">
                <a:solidFill>
                  <a:srgbClr val="000000"/>
                </a:solidFill>
                <a:latin typeface="Times New Roman"/>
                <a:cs typeface="Times New Roman"/>
              </a:rPr>
              <a:t>Authors: </a:t>
            </a:r>
            <a:r>
              <a:rPr lang="en-IN" altLang="en-US" sz="2000">
                <a:solidFill>
                  <a:srgbClr val="000000"/>
                </a:solidFill>
                <a:latin typeface="Times New Roman"/>
                <a:ea typeface="+mn-lt"/>
                <a:cs typeface="Times New Roman"/>
              </a:rPr>
              <a:t>Kamal Upreti, Shikha Mittal, Prakash Divakaran, Prashant Vats, Manpreet Bajwa, and Sandeep Singh</a:t>
            </a:r>
          </a:p>
          <a:p>
            <a:pPr marL="0" indent="0">
              <a:buNone/>
              <a:defRPr/>
            </a:pPr>
            <a:endParaRPr lang="en-IN" altLang="en-US" sz="2000">
              <a:solidFill>
                <a:srgbClr val="000000"/>
              </a:solidFill>
              <a:latin typeface="Times New Roman"/>
              <a:ea typeface="Verdana"/>
              <a:cs typeface="Times New Roman"/>
            </a:endParaRPr>
          </a:p>
          <a:p>
            <a:pPr marL="0" indent="0" algn="just">
              <a:buNone/>
              <a:defRPr/>
            </a:pPr>
            <a:r>
              <a:rPr lang="en-IN" sz="1800">
                <a:solidFill>
                  <a:srgbClr val="000000"/>
                </a:solidFill>
                <a:latin typeface="Times New Roman"/>
                <a:ea typeface="Calibri"/>
                <a:cs typeface="Times New Roman"/>
              </a:rPr>
              <a:t>This research highlights the strengths </a:t>
            </a:r>
            <a:r>
              <a:rPr lang="en-IN" sz="1800">
                <a:solidFill>
                  <a:srgbClr val="000000"/>
                </a:solidFill>
                <a:effectLst/>
                <a:latin typeface="Times New Roman"/>
                <a:ea typeface="Calibri"/>
                <a:cs typeface="Times New Roman"/>
              </a:rPr>
              <a:t>and </a:t>
            </a:r>
            <a:r>
              <a:rPr lang="en-IN" sz="1800">
                <a:solidFill>
                  <a:srgbClr val="000000"/>
                </a:solidFill>
                <a:latin typeface="Times New Roman"/>
                <a:ea typeface="Calibri"/>
                <a:cs typeface="Times New Roman"/>
              </a:rPr>
              <a:t>limitations </a:t>
            </a:r>
            <a:r>
              <a:rPr lang="en-IN" sz="1800">
                <a:solidFill>
                  <a:srgbClr val="000000"/>
                </a:solidFill>
                <a:effectLst/>
                <a:latin typeface="Times New Roman"/>
                <a:ea typeface="Calibri"/>
                <a:cs typeface="Times New Roman"/>
              </a:rPr>
              <a:t>of </a:t>
            </a:r>
            <a:r>
              <a:rPr lang="en-IN" sz="1800">
                <a:solidFill>
                  <a:srgbClr val="000000"/>
                </a:solidFill>
                <a:latin typeface="Times New Roman"/>
                <a:ea typeface="Calibri"/>
                <a:cs typeface="Times New Roman"/>
              </a:rPr>
              <a:t>various </a:t>
            </a:r>
            <a:r>
              <a:rPr lang="en-IN" sz="1800">
                <a:solidFill>
                  <a:srgbClr val="000000"/>
                </a:solidFill>
                <a:effectLst/>
                <a:latin typeface="Times New Roman"/>
                <a:ea typeface="Calibri"/>
                <a:cs typeface="Times New Roman"/>
              </a:rPr>
              <a:t>machine learning techniques. </a:t>
            </a:r>
            <a:r>
              <a:rPr lang="en-IN" sz="1800">
                <a:solidFill>
                  <a:srgbClr val="000000"/>
                </a:solidFill>
                <a:latin typeface="Times New Roman"/>
                <a:ea typeface="Calibri"/>
                <a:cs typeface="Times New Roman"/>
              </a:rPr>
              <a:t>This research shows that KNN demands more computational resources than SVM</a:t>
            </a:r>
            <a:r>
              <a:rPr lang="en-IN" sz="1800">
                <a:solidFill>
                  <a:srgbClr val="000000"/>
                </a:solidFill>
                <a:effectLst/>
                <a:latin typeface="Times New Roman"/>
                <a:ea typeface="Calibri"/>
                <a:cs typeface="Times New Roman"/>
              </a:rPr>
              <a:t>, and </a:t>
            </a:r>
            <a:r>
              <a:rPr lang="en-IN" sz="1800">
                <a:solidFill>
                  <a:srgbClr val="000000"/>
                </a:solidFill>
                <a:latin typeface="Times New Roman"/>
                <a:ea typeface="Calibri"/>
                <a:cs typeface="Times New Roman"/>
              </a:rPr>
              <a:t>SVM, though slower than RF in nonlinear classifications, is still more efficient than KNN. In employment recommendation systems with many features</a:t>
            </a:r>
            <a:r>
              <a:rPr lang="en-IN" sz="1800">
                <a:solidFill>
                  <a:srgbClr val="000000"/>
                </a:solidFill>
                <a:effectLst/>
                <a:latin typeface="Times New Roman"/>
                <a:ea typeface="Calibri"/>
                <a:cs typeface="Times New Roman"/>
              </a:rPr>
              <a:t>, </a:t>
            </a:r>
            <a:r>
              <a:rPr lang="en-IN" sz="1800">
                <a:solidFill>
                  <a:srgbClr val="000000"/>
                </a:solidFill>
                <a:latin typeface="Times New Roman"/>
                <a:ea typeface="Calibri"/>
                <a:cs typeface="Times New Roman"/>
              </a:rPr>
              <a:t>KNN struggles</a:t>
            </a:r>
            <a:r>
              <a:rPr lang="en-IN" sz="1800">
                <a:solidFill>
                  <a:srgbClr val="000000"/>
                </a:solidFill>
                <a:effectLst/>
                <a:latin typeface="Times New Roman"/>
                <a:ea typeface="Calibri"/>
                <a:cs typeface="Times New Roman"/>
              </a:rPr>
              <a:t>, </a:t>
            </a:r>
            <a:r>
              <a:rPr lang="en-IN" sz="1800">
                <a:solidFill>
                  <a:srgbClr val="000000"/>
                </a:solidFill>
                <a:latin typeface="Times New Roman"/>
                <a:ea typeface="Calibri"/>
                <a:cs typeface="Times New Roman"/>
              </a:rPr>
              <a:t>while SVM </a:t>
            </a:r>
            <a:r>
              <a:rPr lang="en-IN" sz="1800">
                <a:solidFill>
                  <a:srgbClr val="000000"/>
                </a:solidFill>
                <a:effectLst/>
                <a:latin typeface="Times New Roman"/>
                <a:ea typeface="Calibri"/>
                <a:cs typeface="Times New Roman"/>
              </a:rPr>
              <a:t>and </a:t>
            </a:r>
            <a:r>
              <a:rPr lang="en-IN" sz="1800">
                <a:solidFill>
                  <a:srgbClr val="000000"/>
                </a:solidFill>
                <a:latin typeface="Times New Roman"/>
                <a:ea typeface="Calibri"/>
                <a:cs typeface="Times New Roman"/>
              </a:rPr>
              <a:t>RF perform better with increasing variables</a:t>
            </a:r>
            <a:r>
              <a:rPr lang="en-IN" sz="1800">
                <a:solidFill>
                  <a:srgbClr val="000000"/>
                </a:solidFill>
                <a:effectLst/>
                <a:latin typeface="Times New Roman"/>
                <a:ea typeface="Calibri"/>
                <a:cs typeface="Times New Roman"/>
              </a:rPr>
              <a:t>. </a:t>
            </a:r>
            <a:r>
              <a:rPr lang="en-IN" sz="1800">
                <a:solidFill>
                  <a:srgbClr val="000000"/>
                </a:solidFill>
                <a:latin typeface="Times New Roman"/>
                <a:ea typeface="Calibri"/>
                <a:cs typeface="Times New Roman"/>
              </a:rPr>
              <a:t>SVM is known for its accuracy, whereas RF </a:t>
            </a:r>
            <a:r>
              <a:rPr lang="en-IN" sz="1800">
                <a:solidFill>
                  <a:srgbClr val="000000"/>
                </a:solidFill>
                <a:effectLst/>
                <a:latin typeface="Times New Roman"/>
                <a:ea typeface="Calibri"/>
                <a:cs typeface="Times New Roman"/>
              </a:rPr>
              <a:t>is </a:t>
            </a:r>
            <a:r>
              <a:rPr lang="en-IN" sz="1800">
                <a:solidFill>
                  <a:srgbClr val="000000"/>
                </a:solidFill>
                <a:latin typeface="Times New Roman"/>
                <a:ea typeface="Calibri"/>
                <a:cs typeface="Times New Roman"/>
              </a:rPr>
              <a:t>valued for its interpretability and scalability. Both SVM and RF are effective for automated job recommendation systems</a:t>
            </a:r>
            <a:r>
              <a:rPr lang="en-IN" sz="1800">
                <a:solidFill>
                  <a:srgbClr val="000000"/>
                </a:solidFill>
                <a:effectLst/>
                <a:latin typeface="Times New Roman"/>
                <a:ea typeface="Calibri"/>
                <a:cs typeface="Times New Roman"/>
              </a:rPr>
              <a:t>, </a:t>
            </a:r>
            <a:r>
              <a:rPr lang="en-IN" sz="1800">
                <a:solidFill>
                  <a:srgbClr val="000000"/>
                </a:solidFill>
                <a:latin typeface="Times New Roman"/>
                <a:ea typeface="Calibri"/>
                <a:cs typeface="Times New Roman"/>
              </a:rPr>
              <a:t>with RF's accuracy improving as more decision trees are added</a:t>
            </a:r>
            <a:r>
              <a:rPr lang="en-IN" sz="1800">
                <a:solidFill>
                  <a:srgbClr val="000000"/>
                </a:solidFill>
                <a:effectLst/>
                <a:latin typeface="Times New Roman"/>
                <a:ea typeface="Calibri"/>
                <a:cs typeface="Times New Roman"/>
              </a:rPr>
              <a:t>, and </a:t>
            </a:r>
            <a:r>
              <a:rPr lang="en-IN" sz="1800">
                <a:solidFill>
                  <a:srgbClr val="000000"/>
                </a:solidFill>
                <a:latin typeface="Times New Roman"/>
                <a:ea typeface="Calibri"/>
                <a:cs typeface="Times New Roman"/>
              </a:rPr>
              <a:t>SVM potentially benefiting from evolutionary algorithm enhancements</a:t>
            </a:r>
            <a:r>
              <a:rPr lang="en-IN" sz="1800">
                <a:solidFill>
                  <a:srgbClr val="000000"/>
                </a:solidFill>
                <a:effectLst/>
                <a:latin typeface="Times New Roman"/>
                <a:ea typeface="Calibri"/>
                <a:cs typeface="Times New Roman"/>
              </a:rPr>
              <a:t>.</a:t>
            </a:r>
            <a:endParaRPr lang="en-IN"/>
          </a:p>
          <a:p>
            <a:pPr marL="0" indent="0" algn="just">
              <a:spcBef>
                <a:spcPts val="0"/>
              </a:spcBef>
              <a:buNone/>
              <a:defRPr/>
            </a:pPr>
            <a:br>
              <a:rPr lang="en-US"/>
            </a:br>
            <a:endParaRPr lang="en-US"/>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14</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mj-lt"/>
                <a:ea typeface="+mn-ea"/>
                <a:cs typeface="+mn-cs"/>
              </a:rPr>
              <a:t>Pros:</a:t>
            </a:r>
          </a:p>
          <a:p>
            <a:pPr>
              <a:lnSpc>
                <a:spcPct val="107000"/>
              </a:lnSpc>
              <a:spcAft>
                <a:spcPts val="800"/>
              </a:spcAft>
              <a:buFont typeface="Wingdings" panose="05000000000000000000" pitchFamily="2" charset="2"/>
              <a:buChar char="q"/>
              <a:tabLst>
                <a:tab pos="457200" algn="l"/>
              </a:tabLst>
            </a:pPr>
            <a:r>
              <a:rPr lang="en-IN" sz="1800" kern="100">
                <a:latin typeface="Times New Roman"/>
                <a:ea typeface="Calibri"/>
                <a:cs typeface="Times New Roman"/>
              </a:rPr>
              <a:t>Establishes a strong positive relationship between proper job placement and enhanced employee performance, underscoring the benefits of aligning qualifications with job specifications</a:t>
            </a:r>
            <a:r>
              <a:rPr lang="en-IN" sz="1800" kern="100">
                <a:effectLst/>
                <a:latin typeface="Times New Roman"/>
                <a:ea typeface="Calibri"/>
                <a:cs typeface="Times New Roman"/>
              </a:rPr>
              <a:t>.</a:t>
            </a:r>
            <a:endParaRPr lang="en-IN">
              <a:latin typeface="Times New Roman"/>
              <a:ea typeface="Calibri"/>
              <a:cs typeface="Times New Roman"/>
            </a:endParaRPr>
          </a:p>
          <a:p>
            <a:pPr>
              <a:lnSpc>
                <a:spcPct val="107000"/>
              </a:lnSpc>
              <a:spcAft>
                <a:spcPts val="800"/>
              </a:spcAft>
              <a:buFont typeface="Wingdings" panose="05000000000000000000" pitchFamily="2" charset="2"/>
              <a:buChar char="q"/>
              <a:tabLst>
                <a:tab pos="457200" algn="l"/>
              </a:tabLst>
            </a:pPr>
            <a:r>
              <a:rPr lang="en-IN" sz="1800" kern="100">
                <a:latin typeface="Times New Roman"/>
                <a:ea typeface="Calibri"/>
                <a:cs typeface="Times New Roman"/>
              </a:rPr>
              <a:t>Highlights the role of continuous evaluation and development in maintaining high performance and job satisfaction, emphasizing the importance </a:t>
            </a:r>
            <a:r>
              <a:rPr lang="en-IN" sz="1800" kern="100">
                <a:effectLst/>
                <a:latin typeface="Times New Roman"/>
                <a:ea typeface="Calibri"/>
                <a:cs typeface="Times New Roman"/>
              </a:rPr>
              <a:t>of </a:t>
            </a:r>
            <a:r>
              <a:rPr lang="en-IN" sz="1800" kern="100">
                <a:latin typeface="Times New Roman"/>
                <a:ea typeface="Calibri"/>
                <a:cs typeface="Times New Roman"/>
              </a:rPr>
              <a:t>strategic HR management</a:t>
            </a:r>
            <a:r>
              <a:rPr lang="en-IN" sz="1800" kern="100">
                <a:effectLst/>
                <a:latin typeface="Times New Roman"/>
                <a:ea typeface="Calibri"/>
                <a:cs typeface="Times New Roman"/>
              </a:rPr>
              <a:t>.</a:t>
            </a:r>
            <a:endParaRPr lang="en-IN">
              <a:latin typeface="Times New Roman"/>
              <a:cs typeface="Times New Roman"/>
            </a:endParaRPr>
          </a:p>
          <a:p>
            <a:pPr marL="0" lvl="0" indent="0" algn="just">
              <a:lnSpc>
                <a:spcPct val="107000"/>
              </a:lnSpc>
              <a:spcAft>
                <a:spcPts val="800"/>
              </a:spcAft>
              <a:buSzPts val="1000"/>
              <a:buNone/>
              <a:tabLst>
                <a:tab pos="457200" algn="l"/>
              </a:tabLst>
            </a:pPr>
            <a:r>
              <a:rPr lang="en-IN" altLang="en-US" sz="2800">
                <a:solidFill>
                  <a:srgbClr val="000000"/>
                </a:solidFill>
                <a:latin typeface="Verdana"/>
                <a:ea typeface="Verdana"/>
                <a:cs typeface="Times New Roman"/>
              </a:rPr>
              <a:t>Cons</a:t>
            </a:r>
            <a:r>
              <a:rPr lang="en-IN" altLang="en-US" sz="2800">
                <a:solidFill>
                  <a:srgbClr val="000000"/>
                </a:solidFill>
                <a:latin typeface="Times New Roman"/>
                <a:cs typeface="Times New Roman"/>
              </a:rPr>
              <a:t>:</a:t>
            </a:r>
          </a:p>
          <a:p>
            <a:pPr>
              <a:lnSpc>
                <a:spcPct val="107000"/>
              </a:lnSpc>
              <a:spcAft>
                <a:spcPts val="800"/>
              </a:spcAft>
              <a:buFont typeface="Wingdings" panose="05000000000000000000" pitchFamily="2" charset="2"/>
              <a:buChar char="q"/>
              <a:tabLst>
                <a:tab pos="457200" algn="l"/>
              </a:tabLst>
            </a:pPr>
            <a:r>
              <a:rPr lang="en-IN" sz="1800" kern="100">
                <a:latin typeface="Times New Roman"/>
                <a:ea typeface="Calibri"/>
                <a:cs typeface="Times New Roman"/>
              </a:rPr>
              <a:t>Focuses primarily on the general benefits of job placement without exploring variations across different organizational sizes or sectors</a:t>
            </a:r>
            <a:r>
              <a:rPr lang="en-IN" sz="1800" kern="100">
                <a:effectLst/>
                <a:latin typeface="Times New Roman"/>
                <a:ea typeface="Calibri"/>
                <a:cs typeface="Times New Roman"/>
              </a:rPr>
              <a:t>.</a:t>
            </a:r>
            <a:endParaRPr lang="en-IN">
              <a:latin typeface="Times New Roman"/>
              <a:cs typeface="Times New Roman"/>
            </a:endParaRPr>
          </a:p>
          <a:p>
            <a:pPr>
              <a:buClr>
                <a:srgbClr val="CC0000"/>
              </a:buClr>
              <a:defRPr/>
            </a:pPr>
            <a:r>
              <a:rPr lang="en-IN" sz="1800" kern="100">
                <a:latin typeface="Times New Roman"/>
                <a:ea typeface="Calibri"/>
                <a:cs typeface="Times New Roman"/>
              </a:rPr>
              <a:t>Indicates a need for further investigation into how job placement dynamics might differ in various organizational contexts to refine management practices</a:t>
            </a:r>
            <a:r>
              <a:rPr lang="en-IN" sz="1800" kern="100">
                <a:effectLst/>
                <a:latin typeface="Times New Roman"/>
                <a:ea typeface="Calibri"/>
                <a:cs typeface="Times New Roman"/>
              </a:rPr>
              <a:t>.</a:t>
            </a:r>
            <a:endParaRPr lang="en-IN">
              <a:latin typeface="Times New Roman"/>
              <a:cs typeface="Times New Roman"/>
            </a:endParaRPr>
          </a:p>
          <a:p>
            <a:pPr marL="0" indent="0">
              <a:buClr>
                <a:srgbClr val="CC0000"/>
              </a:buClr>
              <a:buNone/>
              <a:defRPr/>
            </a:pPr>
            <a:br>
              <a:rPr lang="en-IN" sz="1800">
                <a:effectLst/>
                <a:latin typeface="Times New Roman" panose="02020603050405020304" pitchFamily="18" charset="0"/>
                <a:ea typeface="Calibri" panose="020F0502020204030204" pitchFamily="34" charset="0"/>
              </a:rPr>
            </a:b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30</a:t>
            </a:fld>
            <a:endParaRPr lang="en-IN"/>
          </a:p>
        </p:txBody>
      </p:sp>
    </p:spTree>
    <p:extLst>
      <p:ext uri="{BB962C8B-B14F-4D97-AF65-F5344CB8AC3E}">
        <p14:creationId xmlns:p14="http://schemas.microsoft.com/office/powerpoint/2010/main" val="1417081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15</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dirty="0">
                <a:latin typeface="Times New Roman"/>
                <a:ea typeface="Calibri"/>
                <a:cs typeface="Times New Roman"/>
              </a:rPr>
              <a:t>A</a:t>
            </a:r>
            <a:r>
              <a:rPr lang="en-IN" sz="3200" kern="100" dirty="0">
                <a:solidFill>
                  <a:srgbClr val="000000"/>
                </a:solidFill>
                <a:latin typeface="Times New Roman"/>
                <a:ea typeface="Calibri"/>
                <a:cs typeface="Times New Roman"/>
              </a:rPr>
              <a:t> Data-Driven Probabilistic Machine Learning Study for Placement Prediction. </a:t>
            </a:r>
            <a:endParaRPr lang="en-IN" altLang="en-US" sz="2400" kern="100" dirty="0">
              <a:latin typeface="Times New Roman"/>
              <a:ea typeface="Calibri"/>
              <a:cs typeface="Times New Roman"/>
            </a:endParaRPr>
          </a:p>
          <a:p>
            <a:pPr marL="0" indent="0">
              <a:lnSpc>
                <a:spcPct val="107000"/>
              </a:lnSpc>
              <a:spcAft>
                <a:spcPts val="800"/>
              </a:spcAft>
              <a:buNone/>
            </a:pPr>
            <a:r>
              <a:rPr lang="en-IN" altLang="en-US" sz="2000" kern="100" dirty="0">
                <a:latin typeface="Times New Roman"/>
                <a:ea typeface="Calibri"/>
                <a:cs typeface="Times New Roman"/>
              </a:rPr>
              <a:t>Authors: </a:t>
            </a:r>
            <a:r>
              <a:rPr lang="en-IN" altLang="en-US" sz="2000" kern="100" dirty="0">
                <a:solidFill>
                  <a:srgbClr val="000000"/>
                </a:solidFill>
                <a:latin typeface="Times New Roman"/>
                <a:ea typeface="Calibri"/>
                <a:cs typeface="Times New Roman"/>
              </a:rPr>
              <a:t>Bhoite, Sachin &amp; Magar, Vikas &amp; Karad, Vishwanath &amp; Patil, Chandrashekhar &amp; Nikam, Poonam &amp; Thatte, Surabhi</a:t>
            </a:r>
          </a:p>
          <a:p>
            <a:pPr marL="0" indent="0" algn="just">
              <a:lnSpc>
                <a:spcPct val="107000"/>
              </a:lnSpc>
              <a:spcBef>
                <a:spcPts val="20"/>
              </a:spcBef>
              <a:spcAft>
                <a:spcPts val="800"/>
              </a:spcAft>
              <a:buNone/>
            </a:pPr>
            <a:r>
              <a:rPr lang="en-IN" sz="1800" dirty="0">
                <a:latin typeface="Times New Roman"/>
                <a:ea typeface="Calibri"/>
                <a:cs typeface="Calibri"/>
              </a:rPr>
              <a:t>Recent literature </a:t>
            </a:r>
            <a:r>
              <a:rPr lang="en-IN" sz="1800" dirty="0">
                <a:effectLst/>
                <a:latin typeface="Times New Roman"/>
                <a:ea typeface="Calibri"/>
                <a:cs typeface="Calibri"/>
              </a:rPr>
              <a:t>in </a:t>
            </a:r>
            <a:r>
              <a:rPr lang="en-IN" sz="1800" dirty="0">
                <a:latin typeface="Times New Roman"/>
                <a:ea typeface="Calibri"/>
                <a:cs typeface="Calibri"/>
              </a:rPr>
              <a:t>educational </a:t>
            </a:r>
            <a:r>
              <a:rPr lang="en-IN" sz="1800" dirty="0">
                <a:effectLst/>
                <a:latin typeface="Times New Roman"/>
                <a:ea typeface="Calibri"/>
                <a:cs typeface="Calibri"/>
              </a:rPr>
              <a:t>data </a:t>
            </a:r>
            <a:r>
              <a:rPr lang="en-IN" sz="1800" dirty="0">
                <a:latin typeface="Times New Roman"/>
                <a:ea typeface="Calibri"/>
                <a:cs typeface="Calibri"/>
              </a:rPr>
              <a:t>mining emphasizes the superiority of ensemble machine learning techniques over basic supervised learning algorithms in predicting student outcomes, particularly in campus placement scenarios. Studies have shown that ensemble methods, such as AdaBoost, outperform traditional models </a:t>
            </a:r>
            <a:r>
              <a:rPr lang="en-IN" sz="1800" dirty="0">
                <a:effectLst/>
                <a:latin typeface="Times New Roman"/>
                <a:ea typeface="Calibri"/>
                <a:cs typeface="Calibri"/>
              </a:rPr>
              <a:t>like </a:t>
            </a:r>
            <a:r>
              <a:rPr lang="en-IN" sz="1800" dirty="0">
                <a:latin typeface="Times New Roman"/>
                <a:ea typeface="Calibri"/>
                <a:cs typeface="Calibri"/>
              </a:rPr>
              <a:t>Decision Trees by leveraging boosting mechanisms to enhance accuracy. The data-driven nature of these studies allows them to be directly applicable within the institutions from which the </a:t>
            </a:r>
            <a:r>
              <a:rPr lang="en-IN" sz="1800" dirty="0">
                <a:effectLst/>
                <a:latin typeface="Times New Roman"/>
                <a:ea typeface="Calibri"/>
                <a:cs typeface="Calibri"/>
              </a:rPr>
              <a:t>data</a:t>
            </a:r>
            <a:r>
              <a:rPr lang="en-IN" sz="1800" dirty="0">
                <a:latin typeface="Times New Roman"/>
                <a:ea typeface="Calibri"/>
                <a:cs typeface="Calibri"/>
              </a:rPr>
              <a:t> was collected</a:t>
            </a:r>
            <a:r>
              <a:rPr lang="en-IN" sz="1800" dirty="0">
                <a:effectLst/>
                <a:latin typeface="Times New Roman"/>
                <a:ea typeface="Calibri"/>
                <a:cs typeface="Calibri"/>
              </a:rPr>
              <a:t>, </a:t>
            </a:r>
            <a:r>
              <a:rPr lang="en-IN" sz="1800" dirty="0">
                <a:latin typeface="Times New Roman"/>
                <a:ea typeface="Calibri"/>
                <a:cs typeface="Calibri"/>
              </a:rPr>
              <a:t>offering insights into both robust </a:t>
            </a:r>
            <a:r>
              <a:rPr lang="en-IN" sz="1800" dirty="0">
                <a:effectLst/>
                <a:latin typeface="Times New Roman"/>
                <a:ea typeface="Calibri"/>
                <a:cs typeface="Calibri"/>
              </a:rPr>
              <a:t>and </a:t>
            </a:r>
            <a:r>
              <a:rPr lang="en-IN" sz="1800" dirty="0">
                <a:latin typeface="Times New Roman"/>
                <a:ea typeface="Calibri"/>
                <a:cs typeface="Calibri"/>
              </a:rPr>
              <a:t>fragile aspects </a:t>
            </a:r>
            <a:r>
              <a:rPr lang="en-IN" sz="1800" dirty="0">
                <a:effectLst/>
                <a:latin typeface="Times New Roman"/>
                <a:ea typeface="Calibri"/>
                <a:cs typeface="Calibri"/>
              </a:rPr>
              <a:t>of </a:t>
            </a:r>
            <a:r>
              <a:rPr lang="en-IN" sz="1800" dirty="0">
                <a:latin typeface="Times New Roman"/>
                <a:ea typeface="Calibri"/>
                <a:cs typeface="Calibri"/>
              </a:rPr>
              <a:t>campus placement activities</a:t>
            </a:r>
            <a:r>
              <a:rPr lang="en-IN" sz="1800" dirty="0">
                <a:effectLst/>
                <a:latin typeface="Times New Roman"/>
                <a:ea typeface="Calibri"/>
                <a:cs typeface="Calibri"/>
              </a:rPr>
              <a:t>.</a:t>
            </a:r>
            <a:endParaRPr lang="en-IN" altLang="en-US" sz="2800" dirty="0">
              <a:latin typeface="Times New Roman"/>
              <a:ea typeface="Calibri"/>
              <a:cs typeface="Times New Roman"/>
            </a:endParaRPr>
          </a:p>
          <a:p>
            <a:pPr marL="0" indent="0" algn="just">
              <a:lnSpc>
                <a:spcPct val="107000"/>
              </a:lnSpc>
              <a:spcBef>
                <a:spcPts val="20"/>
              </a:spcBef>
              <a:spcAft>
                <a:spcPts val="800"/>
              </a:spcAft>
              <a:buNone/>
            </a:pPr>
            <a:r>
              <a:rPr lang="en-IN" sz="2000" dirty="0">
                <a:latin typeface="Times New Roman"/>
                <a:ea typeface="Calibri"/>
                <a:cs typeface="Calibri"/>
              </a:rPr>
              <a:t> </a:t>
            </a:r>
            <a:br>
              <a:rPr lang="en-US" dirty="0">
                <a:latin typeface="Times New Roman"/>
              </a:rPr>
            </a:br>
            <a:r>
              <a:rPr lang="en-IN" sz="2000" dirty="0">
                <a:latin typeface="Times New Roman"/>
                <a:ea typeface="Calibri"/>
                <a:cs typeface="Times New Roman"/>
              </a:rPr>
              <a:t> </a:t>
            </a:r>
            <a:endParaRPr lang="en-IN" altLang="en-US" sz="2800" b="0" i="0" u="none" strike="noStrike" kern="0" cap="none" spc="0" normalizeH="0" baseline="0" noProof="0" dirty="0">
              <a:ln>
                <a:noFill/>
              </a:ln>
              <a:effectLst/>
              <a:uLnTx/>
              <a:uFillTx/>
              <a:latin typeface="Times New Roman"/>
              <a:cs typeface="Times New Roman"/>
            </a:endParaRPr>
          </a:p>
          <a:p>
            <a:pPr marL="0" indent="0">
              <a:buNone/>
            </a:pPr>
            <a:endParaRPr lang="en-IN">
              <a:latin typeface="Times New Roman"/>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31</a:t>
            </a:fld>
            <a:endParaRPr lang="en-IN"/>
          </a:p>
        </p:txBody>
      </p:sp>
    </p:spTree>
    <p:extLst>
      <p:ext uri="{BB962C8B-B14F-4D97-AF65-F5344CB8AC3E}">
        <p14:creationId xmlns:p14="http://schemas.microsoft.com/office/powerpoint/2010/main" val="36649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15</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Times New Roman"/>
                <a:cs typeface="Times New Roman"/>
              </a:rPr>
              <a:t>Pros:</a:t>
            </a:r>
            <a:endParaRPr lang="en-IN" altLang="en-US" sz="2800">
              <a:solidFill>
                <a:srgbClr val="000000"/>
              </a:solidFill>
              <a:latin typeface="Times New Roman"/>
              <a:cs typeface="Times New Roman"/>
            </a:endParaRPr>
          </a:p>
          <a:p>
            <a:pPr>
              <a:buClr>
                <a:srgbClr val="CC0000"/>
              </a:buClr>
              <a:buFont typeface="Wingdings" panose="05000000000000000000" pitchFamily="2" charset="2"/>
              <a:buChar char="q"/>
              <a:defRPr/>
            </a:pPr>
            <a:r>
              <a:rPr lang="en-IN" sz="1800" kern="100">
                <a:latin typeface="Times New Roman"/>
                <a:ea typeface="Calibri"/>
                <a:cs typeface="Times New Roman"/>
              </a:rPr>
              <a:t>Demonstrates that ensemble techniques like AdaBoost significantly outperform basic models like Decision Trees in predicting student placement outcomes, enhancing accuracy</a:t>
            </a:r>
            <a:r>
              <a:rPr lang="en-IN" sz="1800" kern="100">
                <a:effectLst/>
                <a:latin typeface="Times New Roman"/>
                <a:ea typeface="Calibri"/>
                <a:cs typeface="Times New Roman"/>
              </a:rPr>
              <a:t>.</a:t>
            </a:r>
            <a:endParaRPr lang="en-IN">
              <a:latin typeface="Times New Roman"/>
              <a:cs typeface="Times New Roman"/>
            </a:endParaRPr>
          </a:p>
          <a:p>
            <a:pPr>
              <a:buClr>
                <a:srgbClr val="CC0000"/>
              </a:buClr>
              <a:buChar char="q"/>
              <a:defRPr/>
            </a:pPr>
            <a:r>
              <a:rPr lang="en-IN" sz="1800">
                <a:latin typeface="Times New Roman"/>
                <a:ea typeface="Calibri"/>
                <a:cs typeface="Times New Roman"/>
              </a:rPr>
              <a:t>Provides insights directly applicable to the institutions where the data was collected</a:t>
            </a:r>
            <a:r>
              <a:rPr lang="en-IN" sz="1800">
                <a:effectLst/>
                <a:latin typeface="Times New Roman"/>
                <a:ea typeface="Calibri"/>
                <a:cs typeface="Times New Roman"/>
              </a:rPr>
              <a:t>, </a:t>
            </a:r>
            <a:r>
              <a:rPr lang="en-IN" sz="1800">
                <a:latin typeface="Times New Roman"/>
                <a:ea typeface="Calibri"/>
                <a:cs typeface="Times New Roman"/>
              </a:rPr>
              <a:t>helping to understand both strengths </a:t>
            </a:r>
            <a:r>
              <a:rPr lang="en-IN" sz="1800">
                <a:effectLst/>
                <a:latin typeface="Times New Roman"/>
                <a:ea typeface="Calibri"/>
                <a:cs typeface="Times New Roman"/>
              </a:rPr>
              <a:t>and </a:t>
            </a:r>
            <a:r>
              <a:rPr lang="en-IN" sz="1800">
                <a:latin typeface="Times New Roman"/>
                <a:ea typeface="Calibri"/>
                <a:cs typeface="Times New Roman"/>
              </a:rPr>
              <a:t>weaknesses in placement activities</a:t>
            </a:r>
            <a:r>
              <a:rPr lang="en-IN" sz="1800">
                <a:effectLst/>
                <a:latin typeface="Times New Roman"/>
                <a:ea typeface="Calibri"/>
                <a:cs typeface="Times New Roman"/>
              </a:rPr>
              <a:t>.</a:t>
            </a:r>
            <a:endParaRPr lang="en-IN" sz="1800" kern="100">
              <a:latin typeface="Times New Roman"/>
              <a:ea typeface="Calibri"/>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Times New Roman"/>
                <a:cs typeface="Times New Roman"/>
              </a:rPr>
              <a:t>Cons:</a:t>
            </a:r>
          </a:p>
          <a:p>
            <a:pPr>
              <a:lnSpc>
                <a:spcPct val="107000"/>
              </a:lnSpc>
              <a:spcAft>
                <a:spcPts val="800"/>
              </a:spcAft>
              <a:buFont typeface="Wingdings" panose="05000000000000000000" pitchFamily="2" charset="2"/>
              <a:buChar char="q"/>
              <a:tabLst>
                <a:tab pos="457200" algn="l"/>
              </a:tabLst>
            </a:pPr>
            <a:r>
              <a:rPr lang="en-IN" sz="1800" kern="100">
                <a:latin typeface="Times New Roman"/>
                <a:ea typeface="Calibri"/>
                <a:cs typeface="Times New Roman"/>
              </a:rPr>
              <a:t>The emphasis on AdaBoost </a:t>
            </a:r>
            <a:r>
              <a:rPr lang="en-IN" sz="1800" kern="100">
                <a:effectLst/>
                <a:latin typeface="Times New Roman"/>
                <a:ea typeface="Calibri"/>
                <a:cs typeface="Times New Roman"/>
              </a:rPr>
              <a:t>and </a:t>
            </a:r>
            <a:r>
              <a:rPr lang="en-IN" sz="1800" kern="100">
                <a:latin typeface="Times New Roman"/>
                <a:ea typeface="Calibri"/>
                <a:cs typeface="Times New Roman"/>
              </a:rPr>
              <a:t>similar methods may limit exploration of other potentially effective ensemble techniques or non-ensemble models</a:t>
            </a:r>
            <a:r>
              <a:rPr lang="en-IN" sz="1800" kern="100">
                <a:effectLst/>
                <a:latin typeface="Times New Roman"/>
                <a:ea typeface="Calibri"/>
                <a:cs typeface="Times New Roman"/>
              </a:rPr>
              <a:t>.</a:t>
            </a:r>
            <a:endParaRPr lang="en-IN">
              <a:latin typeface="Times New Roman"/>
              <a:cs typeface="Times New Roman"/>
            </a:endParaRPr>
          </a:p>
          <a:p>
            <a:pPr>
              <a:lnSpc>
                <a:spcPct val="107000"/>
              </a:lnSpc>
              <a:spcAft>
                <a:spcPts val="800"/>
              </a:spcAft>
              <a:buFont typeface="Wingdings" panose="05000000000000000000" pitchFamily="2" charset="2"/>
              <a:buChar char="q"/>
              <a:tabLst>
                <a:tab pos="457200" algn="l"/>
              </a:tabLst>
            </a:pPr>
            <a:r>
              <a:rPr lang="en-IN" sz="1800" kern="100">
                <a:latin typeface="Times New Roman"/>
                <a:ea typeface="Calibri"/>
                <a:cs typeface="Times New Roman"/>
              </a:rPr>
              <a:t>Future research is needed to validate the effectiveness </a:t>
            </a:r>
            <a:r>
              <a:rPr lang="en-IN" sz="1800" kern="100">
                <a:effectLst/>
                <a:latin typeface="Times New Roman"/>
                <a:ea typeface="Calibri"/>
                <a:cs typeface="Times New Roman"/>
              </a:rPr>
              <a:t>of </a:t>
            </a:r>
            <a:r>
              <a:rPr lang="en-IN" sz="1800" kern="100">
                <a:latin typeface="Times New Roman"/>
                <a:ea typeface="Calibri"/>
                <a:cs typeface="Times New Roman"/>
              </a:rPr>
              <a:t>ensemble methods across diverse educational settings</a:t>
            </a:r>
            <a:r>
              <a:rPr lang="en-IN" sz="1800" kern="100">
                <a:effectLst/>
                <a:latin typeface="Times New Roman"/>
                <a:ea typeface="Calibri"/>
                <a:cs typeface="Times New Roman"/>
              </a:rPr>
              <a:t>, </a:t>
            </a:r>
            <a:r>
              <a:rPr lang="en-IN" sz="1800" kern="100">
                <a:latin typeface="Times New Roman"/>
                <a:ea typeface="Calibri"/>
                <a:cs typeface="Times New Roman"/>
              </a:rPr>
              <a:t>indicating current limitations in generalizability..</a:t>
            </a:r>
            <a:br>
              <a:rPr lang="en-IN" sz="1800">
                <a:effectLst/>
                <a:latin typeface="Times New Roman" panose="02020603050405020304" pitchFamily="18" charset="0"/>
                <a:ea typeface="Calibri" panose="020F0502020204030204" pitchFamily="34" charset="0"/>
              </a:rPr>
            </a:b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32</a:t>
            </a:fld>
            <a:endParaRPr lang="en-IN"/>
          </a:p>
        </p:txBody>
      </p:sp>
    </p:spTree>
    <p:extLst>
      <p:ext uri="{BB962C8B-B14F-4D97-AF65-F5344CB8AC3E}">
        <p14:creationId xmlns:p14="http://schemas.microsoft.com/office/powerpoint/2010/main" val="1098946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16</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Bef>
                <a:spcPts val="20"/>
              </a:spcBef>
              <a:spcAft>
                <a:spcPts val="800"/>
              </a:spcAft>
              <a:buNone/>
            </a:pPr>
            <a:r>
              <a:rPr lang="en-IN" sz="3200" kern="100">
                <a:solidFill>
                  <a:srgbClr val="000000"/>
                </a:solidFill>
                <a:latin typeface="Times New Roman"/>
                <a:ea typeface="Calibri"/>
                <a:cs typeface="Times New Roman"/>
              </a:rPr>
              <a:t>Evaluation of placement predictions with KNN and logistic regression </a:t>
            </a:r>
            <a:r>
              <a:rPr lang="en-IN" sz="3200" kern="100">
                <a:latin typeface="Times New Roman"/>
                <a:ea typeface="Calibri"/>
                <a:cs typeface="Times New Roman"/>
              </a:rPr>
              <a:t>algorithms. </a:t>
            </a:r>
            <a:endParaRPr lang="en-US"/>
          </a:p>
          <a:p>
            <a:pPr marL="0" indent="0">
              <a:lnSpc>
                <a:spcPct val="107000"/>
              </a:lnSpc>
              <a:spcAft>
                <a:spcPts val="800"/>
              </a:spcAft>
              <a:buNone/>
            </a:pPr>
            <a:r>
              <a:rPr lang="en-IN" altLang="en-US" sz="2000" kern="100">
                <a:latin typeface="Times New Roman"/>
                <a:ea typeface="Calibri"/>
                <a:cs typeface="Times New Roman"/>
              </a:rPr>
              <a:t>Authors: </a:t>
            </a:r>
            <a:r>
              <a:rPr lang="en-IN" altLang="en-US" sz="2000" kern="100">
                <a:solidFill>
                  <a:srgbClr val="000000"/>
                </a:solidFill>
                <a:latin typeface="Times New Roman"/>
                <a:ea typeface="Calibri"/>
                <a:cs typeface="Times New Roman"/>
              </a:rPr>
              <a:t>Kumar, N. Suresh &amp; </a:t>
            </a:r>
            <a:r>
              <a:rPr lang="en-IN" altLang="en-US" sz="2000" kern="100" err="1">
                <a:solidFill>
                  <a:srgbClr val="000000"/>
                </a:solidFill>
                <a:latin typeface="Times New Roman"/>
                <a:ea typeface="Calibri"/>
                <a:cs typeface="Times New Roman"/>
              </a:rPr>
              <a:t>tharun</a:t>
            </a:r>
            <a:r>
              <a:rPr lang="en-IN" altLang="en-US" sz="2000" kern="100">
                <a:solidFill>
                  <a:srgbClr val="000000"/>
                </a:solidFill>
                <a:latin typeface="Times New Roman"/>
                <a:ea typeface="Calibri"/>
                <a:cs typeface="Times New Roman"/>
              </a:rPr>
              <a:t>, </a:t>
            </a:r>
            <a:r>
              <a:rPr lang="en-IN" altLang="en-US" sz="2000" kern="100" err="1">
                <a:solidFill>
                  <a:srgbClr val="000000"/>
                </a:solidFill>
                <a:latin typeface="Times New Roman"/>
                <a:ea typeface="Calibri"/>
                <a:cs typeface="Times New Roman"/>
              </a:rPr>
              <a:t>sai</a:t>
            </a:r>
            <a:r>
              <a:rPr lang="en-IN" altLang="en-US" sz="2000" kern="100">
                <a:solidFill>
                  <a:srgbClr val="000000"/>
                </a:solidFill>
                <a:latin typeface="Times New Roman"/>
                <a:ea typeface="Calibri"/>
                <a:cs typeface="Times New Roman"/>
              </a:rPr>
              <a:t> &amp; Sirisha, </a:t>
            </a:r>
            <a:r>
              <a:rPr lang="en-IN" altLang="en-US" sz="2000" kern="100" err="1">
                <a:solidFill>
                  <a:srgbClr val="000000"/>
                </a:solidFill>
                <a:latin typeface="Times New Roman"/>
                <a:ea typeface="Calibri"/>
                <a:cs typeface="Times New Roman"/>
              </a:rPr>
              <a:t>Kodukula</a:t>
            </a:r>
            <a:endParaRPr lang="en-IN" altLang="en-US" sz="2000"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a:latin typeface="Times New Roman"/>
                <a:ea typeface="Calibri"/>
                <a:cs typeface="Calibri"/>
              </a:rPr>
              <a:t>Recent research in student placement prediction has highlighted the effectiveness of various machine learning algorithms, with K-Nearest Neighbors (KNN) often outperforming Logistic Regression in terms of accuracy, particularly in specific datasets. In one study, KNN achieved a 91% accuracy rate, making it the preferred choice for placement prediction. Analysis of the </a:t>
            </a:r>
            <a:r>
              <a:rPr lang="en-IN" sz="1800" kern="100">
                <a:effectLst/>
                <a:latin typeface="Times New Roman"/>
                <a:ea typeface="Calibri"/>
                <a:cs typeface="Calibri"/>
              </a:rPr>
              <a:t>data</a:t>
            </a:r>
            <a:r>
              <a:rPr lang="en-IN" sz="1800" kern="100">
                <a:latin typeface="Times New Roman"/>
                <a:ea typeface="Calibri"/>
                <a:cs typeface="Calibri"/>
              </a:rPr>
              <a:t> suggests that while board exam scores have little impact on placement outcomes, the specialization of a student's graduation major is a significant predictor of placement success. Additionally</a:t>
            </a:r>
            <a:r>
              <a:rPr lang="en-IN" sz="1800" kern="100">
                <a:effectLst/>
                <a:latin typeface="Times New Roman"/>
                <a:ea typeface="Calibri"/>
                <a:cs typeface="Calibri"/>
              </a:rPr>
              <a:t>, </a:t>
            </a:r>
            <a:r>
              <a:rPr lang="en-IN" sz="1800" kern="100">
                <a:latin typeface="Times New Roman"/>
                <a:ea typeface="Calibri"/>
                <a:cs typeface="Calibri"/>
              </a:rPr>
              <a:t>graduation percentage is more influential than school performance in predicting placements.</a:t>
            </a:r>
            <a:endParaRPr lang="en-IN" altLang="en-US" sz="1800">
              <a:latin typeface="Times New Roman"/>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33</a:t>
            </a:fld>
            <a:endParaRPr lang="en-IN"/>
          </a:p>
        </p:txBody>
      </p:sp>
    </p:spTree>
    <p:extLst>
      <p:ext uri="{BB962C8B-B14F-4D97-AF65-F5344CB8AC3E}">
        <p14:creationId xmlns:p14="http://schemas.microsoft.com/office/powerpoint/2010/main" val="4102874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16</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Verdana"/>
                <a:ea typeface="Verdana"/>
                <a:cs typeface="Times New Roman"/>
              </a:rPr>
              <a:t>Pros:</a:t>
            </a:r>
            <a:endParaRPr lang="en-IN" altLang="en-US" sz="2800" i="0" u="none" strike="noStrike" cap="none" spc="0" normalizeH="0" baseline="0" noProof="0">
              <a:ln>
                <a:noFill/>
              </a:ln>
              <a:solidFill>
                <a:srgbClr val="000000"/>
              </a:solidFill>
              <a:uLnTx/>
              <a:uFillTx/>
              <a:latin typeface="Verdana"/>
              <a:ea typeface="Verdana"/>
              <a:cs typeface="Times New Roman"/>
            </a:endParaRPr>
          </a:p>
          <a:p>
            <a:pPr>
              <a:buClr>
                <a:srgbClr val="CC0000"/>
              </a:buClr>
              <a:buFont typeface="Wingdings" panose="05000000000000000000" pitchFamily="2" charset="2"/>
              <a:buChar char="q"/>
              <a:defRPr/>
            </a:pPr>
            <a:r>
              <a:rPr lang="en-IN" sz="1800" kern="100">
                <a:latin typeface="Times New Roman"/>
                <a:ea typeface="Calibri"/>
                <a:cs typeface="Times New Roman"/>
              </a:rPr>
              <a:t>Highlights the superior performance of K-Nearest Neighbors (KNN), achieving a 91% accuracy rate in placement prediction, making it a strong candidate for such applications</a:t>
            </a:r>
            <a:r>
              <a:rPr lang="en-IN" sz="1800" kern="100">
                <a:effectLst/>
                <a:latin typeface="Times New Roman"/>
                <a:ea typeface="Calibri"/>
                <a:cs typeface="Times New Roman"/>
              </a:rPr>
              <a:t>.</a:t>
            </a:r>
            <a:endParaRPr lang="en-IN">
              <a:latin typeface="Times New Roman"/>
              <a:cs typeface="Times New Roman"/>
            </a:endParaRPr>
          </a:p>
          <a:p>
            <a:pPr>
              <a:buClr>
                <a:srgbClr val="CC0000"/>
              </a:buClr>
              <a:buFont typeface="Wingdings" panose="05000000000000000000" pitchFamily="2" charset="2"/>
              <a:buChar char="q"/>
              <a:defRPr/>
            </a:pPr>
            <a:r>
              <a:rPr lang="en-IN" sz="1800" kern="100">
                <a:latin typeface="Times New Roman"/>
                <a:ea typeface="Calibri"/>
                <a:cs typeface="Times New Roman"/>
              </a:rPr>
              <a:t>Emphasizes the importance of academic specialization </a:t>
            </a:r>
            <a:r>
              <a:rPr lang="en-IN" sz="1800" kern="100">
                <a:effectLst/>
                <a:latin typeface="Times New Roman"/>
                <a:ea typeface="Calibri"/>
                <a:cs typeface="Times New Roman"/>
              </a:rPr>
              <a:t>and </a:t>
            </a:r>
            <a:r>
              <a:rPr lang="en-IN" sz="1800" kern="100">
                <a:latin typeface="Times New Roman"/>
                <a:ea typeface="Calibri"/>
                <a:cs typeface="Times New Roman"/>
              </a:rPr>
              <a:t>graduation percentage over other factors like board exam scores or prior work experience in predicting student placement outcomes</a:t>
            </a:r>
            <a:r>
              <a:rPr lang="en-IN" sz="1800" kern="100">
                <a:effectLst/>
                <a:latin typeface="Times New Roman"/>
                <a:ea typeface="Calibri"/>
                <a:cs typeface="Times New Roman"/>
              </a:rPr>
              <a:t>.</a:t>
            </a:r>
            <a:endParaRPr lang="en-IN">
              <a:latin typeface="Times New Roman"/>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kern="100">
              <a:solidFill>
                <a:srgbClr val="000000"/>
              </a:solidFill>
              <a:latin typeface="Times New Roman"/>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Verdana"/>
                <a:ea typeface="Verdana"/>
                <a:cs typeface="Times New Roman"/>
              </a:rPr>
              <a:t>Cons</a:t>
            </a:r>
            <a:r>
              <a:rPr lang="en-IN" altLang="en-US" sz="2800">
                <a:solidFill>
                  <a:srgbClr val="000000"/>
                </a:solidFill>
                <a:latin typeface="Times New Roman"/>
                <a:cs typeface="Times New Roman"/>
              </a:rPr>
              <a:t>:</a:t>
            </a:r>
          </a:p>
          <a:p>
            <a:pPr>
              <a:lnSpc>
                <a:spcPct val="107000"/>
              </a:lnSpc>
              <a:spcAft>
                <a:spcPts val="800"/>
              </a:spcAft>
              <a:buFont typeface="Wingdings" panose="05000000000000000000" pitchFamily="2" charset="2"/>
              <a:buChar char="q"/>
              <a:tabLst>
                <a:tab pos="457200" algn="l"/>
              </a:tabLst>
            </a:pPr>
            <a:r>
              <a:rPr lang="en-IN" sz="1800" kern="100">
                <a:effectLst/>
                <a:latin typeface="Times New Roman"/>
                <a:ea typeface="Calibri"/>
                <a:cs typeface="Times New Roman"/>
              </a:rPr>
              <a:t> </a:t>
            </a:r>
            <a:r>
              <a:rPr lang="en-IN" sz="1800" kern="100">
                <a:latin typeface="Times New Roman"/>
                <a:ea typeface="Calibri"/>
                <a:cs typeface="Times New Roman"/>
              </a:rPr>
              <a:t>The effectiveness of KNN may be limited to specific datasets, potentially reducing its generalizability across different student populations or educational institutions.</a:t>
            </a:r>
          </a:p>
          <a:p>
            <a:pPr>
              <a:lnSpc>
                <a:spcPct val="107000"/>
              </a:lnSpc>
              <a:spcAft>
                <a:spcPts val="800"/>
              </a:spcAft>
              <a:buFont typeface="Wingdings" panose="05000000000000000000" pitchFamily="2" charset="2"/>
              <a:buChar char="q"/>
              <a:tabLst>
                <a:tab pos="457200" algn="l"/>
              </a:tabLst>
            </a:pPr>
            <a:r>
              <a:rPr lang="en-IN" sz="1800">
                <a:latin typeface="Times New Roman"/>
                <a:ea typeface="Calibri"/>
                <a:cs typeface="Times New Roman"/>
              </a:rPr>
              <a:t>The focus on academic specialization </a:t>
            </a:r>
            <a:r>
              <a:rPr lang="en-IN" sz="1800">
                <a:effectLst/>
                <a:latin typeface="Times New Roman"/>
                <a:ea typeface="Calibri"/>
                <a:cs typeface="Times New Roman"/>
              </a:rPr>
              <a:t>and </a:t>
            </a:r>
            <a:r>
              <a:rPr lang="en-IN" sz="1800">
                <a:latin typeface="Times New Roman"/>
                <a:ea typeface="Calibri"/>
                <a:cs typeface="Times New Roman"/>
              </a:rPr>
              <a:t>graduation performance may neglect other relevant non-academic factors that could influence placement success</a:t>
            </a:r>
            <a:r>
              <a:rPr lang="en-IN" sz="1800">
                <a:effectLst/>
                <a:latin typeface="Times New Roman"/>
                <a:ea typeface="Calibri"/>
                <a:cs typeface="Times New Roman"/>
              </a:rPr>
              <a:t>.</a:t>
            </a:r>
            <a:endParaRPr lang="en-IN" sz="1800" kern="100">
              <a:effectLst/>
              <a:latin typeface="Times New Roman"/>
              <a:ea typeface="Calibri"/>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34</a:t>
            </a:fld>
            <a:endParaRPr lang="en-IN"/>
          </a:p>
        </p:txBody>
      </p:sp>
    </p:spTree>
    <p:extLst>
      <p:ext uri="{BB962C8B-B14F-4D97-AF65-F5344CB8AC3E}">
        <p14:creationId xmlns:p14="http://schemas.microsoft.com/office/powerpoint/2010/main" val="340786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17</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solidFill>
                  <a:srgbClr val="000000"/>
                </a:solidFill>
                <a:latin typeface="Times New Roman"/>
                <a:ea typeface="Calibri"/>
                <a:cs typeface="Times New Roman"/>
              </a:rPr>
              <a:t>Interpretable Dropout Prediction: Towards XAI‑Based Personalized Intervention</a:t>
            </a:r>
            <a:endParaRPr lang="en-US">
              <a:ea typeface="Calibri"/>
            </a:endParaRPr>
          </a:p>
          <a:p>
            <a:pPr marL="0" indent="0">
              <a:lnSpc>
                <a:spcPct val="107000"/>
              </a:lnSpc>
              <a:spcAft>
                <a:spcPts val="800"/>
              </a:spcAft>
              <a:buSzPts val="1000"/>
              <a:buNone/>
              <a:tabLst>
                <a:tab pos="457200" algn="l"/>
              </a:tabLst>
            </a:pPr>
            <a:r>
              <a:rPr lang="en-IN" altLang="en-US" sz="2000" kern="100">
                <a:latin typeface="Times New Roman"/>
                <a:ea typeface="Calibri"/>
                <a:cs typeface="Times New Roman"/>
              </a:rPr>
              <a:t>Authors: </a:t>
            </a:r>
            <a:r>
              <a:rPr lang="en-IN" altLang="en-US" sz="2000" kern="100">
                <a:solidFill>
                  <a:srgbClr val="000000"/>
                </a:solidFill>
                <a:latin typeface="Times New Roman"/>
                <a:ea typeface="Calibri"/>
                <a:cs typeface="Times New Roman"/>
              </a:rPr>
              <a:t>Nagy, M., &amp; </a:t>
            </a:r>
            <a:r>
              <a:rPr lang="en-IN" altLang="en-US" sz="2000" kern="100" err="1">
                <a:solidFill>
                  <a:srgbClr val="000000"/>
                </a:solidFill>
                <a:latin typeface="Times New Roman"/>
                <a:ea typeface="Calibri"/>
                <a:cs typeface="Times New Roman"/>
              </a:rPr>
              <a:t>Molontay</a:t>
            </a:r>
            <a:r>
              <a:rPr lang="en-IN" altLang="en-US" sz="2000" kern="100">
                <a:solidFill>
                  <a:srgbClr val="000000"/>
                </a:solidFill>
                <a:latin typeface="Times New Roman"/>
                <a:ea typeface="Calibri"/>
                <a:cs typeface="Times New Roman"/>
              </a:rPr>
              <a:t>, R.</a:t>
            </a:r>
            <a:endParaRPr lang="en-IN" sz="1800"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20"/>
              </a:spcBef>
              <a:spcAft>
                <a:spcPts val="800"/>
              </a:spcAft>
              <a:buNone/>
            </a:pPr>
            <a:r>
              <a:rPr lang="en-IN" sz="1800" kern="100">
                <a:latin typeface="Times New Roman"/>
                <a:ea typeface="Calibri"/>
                <a:cs typeface="Calibri"/>
              </a:rPr>
              <a:t>Explainable Artificial Intelligence </a:t>
            </a:r>
            <a:r>
              <a:rPr lang="en-IN" sz="1800" kern="100">
                <a:effectLst/>
                <a:latin typeface="Times New Roman"/>
                <a:ea typeface="Calibri"/>
                <a:cs typeface="Calibri"/>
              </a:rPr>
              <a:t>(</a:t>
            </a:r>
            <a:r>
              <a:rPr lang="en-IN" sz="1800" kern="100">
                <a:latin typeface="Times New Roman"/>
                <a:ea typeface="Calibri"/>
                <a:cs typeface="Calibri"/>
              </a:rPr>
              <a:t>XAI</a:t>
            </a:r>
            <a:r>
              <a:rPr lang="en-IN" sz="1800" kern="100">
                <a:effectLst/>
                <a:latin typeface="Times New Roman"/>
                <a:ea typeface="Calibri"/>
                <a:cs typeface="Calibri"/>
              </a:rPr>
              <a:t>) </a:t>
            </a:r>
            <a:r>
              <a:rPr lang="en-IN" sz="1800" kern="100">
                <a:latin typeface="Times New Roman"/>
                <a:ea typeface="Calibri"/>
                <a:cs typeface="Calibri"/>
              </a:rPr>
              <a:t>is being used increasingly </a:t>
            </a:r>
            <a:r>
              <a:rPr lang="en-IN" sz="1800" kern="100">
                <a:effectLst/>
                <a:latin typeface="Times New Roman"/>
                <a:ea typeface="Calibri"/>
                <a:cs typeface="Calibri"/>
              </a:rPr>
              <a:t>in </a:t>
            </a:r>
            <a:r>
              <a:rPr lang="en-IN" sz="1800" kern="100">
                <a:latin typeface="Times New Roman"/>
                <a:ea typeface="Calibri"/>
                <a:cs typeface="Calibri"/>
              </a:rPr>
              <a:t>educational scenarios, particularly for failure prediction, based on recent research</a:t>
            </a:r>
            <a:r>
              <a:rPr lang="en-IN" sz="1800" kern="100">
                <a:effectLst/>
                <a:latin typeface="Times New Roman"/>
                <a:ea typeface="Calibri"/>
                <a:cs typeface="Calibri"/>
              </a:rPr>
              <a:t>. </a:t>
            </a:r>
            <a:r>
              <a:rPr lang="en-IN" sz="1800" kern="100">
                <a:latin typeface="Times New Roman"/>
                <a:ea typeface="Calibri"/>
                <a:cs typeface="Calibri"/>
              </a:rPr>
              <a:t>Black-box models are </a:t>
            </a:r>
            <a:r>
              <a:rPr lang="en-IN" sz="1800" kern="100" err="1">
                <a:latin typeface="Times New Roman"/>
                <a:ea typeface="Calibri"/>
                <a:cs typeface="Calibri"/>
              </a:rPr>
              <a:t>analyzed</a:t>
            </a:r>
            <a:r>
              <a:rPr lang="en-IN" sz="1800" kern="100">
                <a:latin typeface="Times New Roman"/>
                <a:ea typeface="Calibri"/>
                <a:cs typeface="Calibri"/>
              </a:rPr>
              <a:t> using XAI methods such as SHAP</a:t>
            </a:r>
            <a:r>
              <a:rPr lang="en-IN" sz="1800" kern="100">
                <a:effectLst/>
                <a:latin typeface="Times New Roman"/>
                <a:ea typeface="Calibri"/>
                <a:cs typeface="Calibri"/>
              </a:rPr>
              <a:t>, </a:t>
            </a:r>
            <a:r>
              <a:rPr lang="en-IN" sz="1800" kern="100">
                <a:latin typeface="Times New Roman"/>
                <a:ea typeface="Calibri"/>
                <a:cs typeface="Calibri"/>
              </a:rPr>
              <a:t>LIME</a:t>
            </a:r>
            <a:r>
              <a:rPr lang="en-IN" sz="1800" kern="100">
                <a:effectLst/>
                <a:latin typeface="Times New Roman"/>
                <a:ea typeface="Calibri"/>
                <a:cs typeface="Calibri"/>
              </a:rPr>
              <a:t>, and </a:t>
            </a:r>
            <a:r>
              <a:rPr lang="en-IN" sz="1800" kern="100">
                <a:latin typeface="Times New Roman"/>
                <a:ea typeface="Calibri"/>
                <a:cs typeface="Calibri"/>
              </a:rPr>
              <a:t>permutation importance, which provide both local and global insights into the factors impacting academic success. Studies shows the value of subject-specific knowledge and high school GPA in predicting student achievement</a:t>
            </a:r>
            <a:r>
              <a:rPr lang="en-IN" sz="1800" kern="100">
                <a:effectLst/>
                <a:latin typeface="Times New Roman"/>
                <a:ea typeface="Calibri"/>
                <a:cs typeface="Calibri"/>
              </a:rPr>
              <a:t>. It </a:t>
            </a:r>
            <a:r>
              <a:rPr lang="en-IN" sz="1800" kern="100">
                <a:latin typeface="Times New Roman"/>
                <a:ea typeface="Calibri"/>
                <a:cs typeface="Calibri"/>
              </a:rPr>
              <a:t>is well-known that XAI can give students, teachers, and regulators useful input, facilitating quicker transfers from high school to college.</a:t>
            </a:r>
            <a:endParaRPr lang="en-US" sz="1800">
              <a:latin typeface="Times New Roman"/>
              <a:ea typeface="Verdana"/>
              <a:cs typeface="Calibri"/>
            </a:endParaRPr>
          </a:p>
          <a:p>
            <a:pPr marL="0" indent="0" algn="just">
              <a:lnSpc>
                <a:spcPct val="107000"/>
              </a:lnSpc>
              <a:spcBef>
                <a:spcPts val="20"/>
              </a:spcBef>
              <a:spcAft>
                <a:spcPts val="800"/>
              </a:spcAft>
              <a:buNone/>
            </a:pPr>
            <a:br>
              <a:rPr lang="en-US"/>
            </a:br>
            <a:endParaRPr lang="en-US">
              <a:ea typeface="Verdana"/>
            </a:endParaRPr>
          </a:p>
          <a:p>
            <a:pPr marL="0" indent="0" algn="just">
              <a:lnSpc>
                <a:spcPct val="107000"/>
              </a:lnSpc>
              <a:spcAft>
                <a:spcPts val="800"/>
              </a:spcAft>
              <a:buNone/>
            </a:pPr>
            <a:r>
              <a:rPr lang="en-IN" sz="1800">
                <a:effectLst/>
                <a:latin typeface="Calibri"/>
                <a:ea typeface="Calibri"/>
                <a:cs typeface="Times New Roman"/>
              </a:rPr>
              <a:t>.</a:t>
            </a: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35</a:t>
            </a:fld>
            <a:endParaRPr lang="en-IN"/>
          </a:p>
        </p:txBody>
      </p:sp>
    </p:spTree>
    <p:extLst>
      <p:ext uri="{BB962C8B-B14F-4D97-AF65-F5344CB8AC3E}">
        <p14:creationId xmlns:p14="http://schemas.microsoft.com/office/powerpoint/2010/main" val="2933312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17</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7746" y="1716315"/>
            <a:ext cx="10631715" cy="4363961"/>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Verdana"/>
                <a:ea typeface="Verdana"/>
                <a:cs typeface="Times New Roman"/>
              </a:rPr>
              <a:t>Pros:</a:t>
            </a:r>
            <a:endParaRPr lang="en-IN" altLang="en-US" sz="2800" i="0" u="none" strike="noStrike" cap="none" spc="0" normalizeH="0" baseline="0" noProof="0">
              <a:ln>
                <a:noFill/>
              </a:ln>
              <a:solidFill>
                <a:srgbClr val="000000"/>
              </a:solidFill>
              <a:uLnTx/>
              <a:uFillTx/>
              <a:latin typeface="Verdana"/>
              <a:ea typeface="Verdana"/>
              <a:cs typeface="Times New Roman"/>
            </a:endParaRPr>
          </a:p>
          <a:p>
            <a:pPr>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Highlights the use of XAI methods like SHAP and LIME to provide transparent insights into factors affecting academic success, aiding students, teachers, </a:t>
            </a:r>
            <a:r>
              <a:rPr lang="en-IN" sz="1800" kern="100">
                <a:effectLst/>
                <a:latin typeface="Times New Roman"/>
                <a:ea typeface="Calibri"/>
                <a:cs typeface="Times New Roman"/>
              </a:rPr>
              <a:t>and </a:t>
            </a:r>
            <a:r>
              <a:rPr lang="en-IN" sz="1800" kern="100">
                <a:latin typeface="Times New Roman"/>
                <a:ea typeface="Calibri"/>
                <a:cs typeface="Times New Roman"/>
              </a:rPr>
              <a:t>regulators</a:t>
            </a:r>
            <a:r>
              <a:rPr lang="en-IN" sz="1800" kern="100">
                <a:effectLst/>
                <a:latin typeface="Times New Roman"/>
                <a:ea typeface="Calibri"/>
                <a:cs typeface="Times New Roman"/>
              </a:rPr>
              <a:t>.</a:t>
            </a:r>
            <a:endParaRPr lang="en-IN">
              <a:latin typeface="Times New Roman"/>
              <a:cs typeface="Times New Roman"/>
            </a:endParaRPr>
          </a:p>
          <a:p>
            <a:pPr>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Demonstrates the practical benefits of XAI in improving transitions from high school </a:t>
            </a:r>
            <a:r>
              <a:rPr lang="en-IN" sz="1800" kern="100">
                <a:effectLst/>
                <a:latin typeface="Times New Roman"/>
                <a:ea typeface="Calibri"/>
                <a:cs typeface="Times New Roman"/>
              </a:rPr>
              <a:t>to </a:t>
            </a:r>
            <a:r>
              <a:rPr lang="en-IN" sz="1800" kern="100">
                <a:latin typeface="Times New Roman"/>
                <a:ea typeface="Calibri"/>
                <a:cs typeface="Times New Roman"/>
              </a:rPr>
              <a:t>college </a:t>
            </a:r>
            <a:r>
              <a:rPr lang="en-IN" sz="1800" kern="100">
                <a:effectLst/>
                <a:latin typeface="Times New Roman"/>
                <a:ea typeface="Calibri"/>
                <a:cs typeface="Times New Roman"/>
              </a:rPr>
              <a:t>and </a:t>
            </a:r>
            <a:r>
              <a:rPr lang="en-IN" sz="1800" kern="100">
                <a:latin typeface="Times New Roman"/>
                <a:ea typeface="Calibri"/>
                <a:cs typeface="Times New Roman"/>
              </a:rPr>
              <a:t>enabling customized interventions</a:t>
            </a:r>
            <a:r>
              <a:rPr lang="en-IN" sz="1800" kern="100">
                <a:effectLst/>
                <a:latin typeface="Times New Roman"/>
                <a:ea typeface="Calibri"/>
                <a:cs typeface="Times New Roman"/>
              </a:rPr>
              <a:t>.</a:t>
            </a:r>
            <a:endParaRPr lang="en-IN">
              <a:latin typeface="Times New Roman"/>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kern="100">
              <a:solidFill>
                <a:srgbClr val="000000"/>
              </a:solidFill>
              <a:latin typeface="Times New Roman"/>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Verdana"/>
                <a:ea typeface="Verdana"/>
                <a:cs typeface="Times New Roman"/>
              </a:rPr>
              <a:t>Cons:</a:t>
            </a:r>
          </a:p>
          <a:p>
            <a:pPr>
              <a:lnSpc>
                <a:spcPct val="107000"/>
              </a:lnSpc>
              <a:spcAft>
                <a:spcPts val="800"/>
              </a:spcAft>
              <a:buFont typeface="Wingdings" panose="05000000000000000000" pitchFamily="2" charset="2"/>
              <a:buChar char="q"/>
              <a:tabLst>
                <a:tab pos="457200" algn="l"/>
              </a:tabLst>
            </a:pPr>
            <a:r>
              <a:rPr lang="en-IN" sz="1800" kern="100">
                <a:effectLst/>
                <a:latin typeface="Times New Roman"/>
                <a:ea typeface="Calibri"/>
                <a:cs typeface="Times New Roman"/>
              </a:rPr>
              <a:t> </a:t>
            </a:r>
            <a:r>
              <a:rPr lang="en-IN" sz="1800" kern="100">
                <a:latin typeface="Times New Roman"/>
                <a:ea typeface="Calibri"/>
                <a:cs typeface="Times New Roman"/>
              </a:rPr>
              <a:t>Raises issues about the ethical implications of predicting student achievement, which could lead </a:t>
            </a:r>
            <a:r>
              <a:rPr lang="en-IN" sz="1800" kern="100">
                <a:effectLst/>
                <a:latin typeface="Times New Roman"/>
                <a:ea typeface="Calibri"/>
                <a:cs typeface="Times New Roman"/>
              </a:rPr>
              <a:t>to </a:t>
            </a:r>
            <a:r>
              <a:rPr lang="en-IN" sz="1800" kern="100">
                <a:latin typeface="Times New Roman"/>
                <a:ea typeface="Calibri"/>
                <a:cs typeface="Times New Roman"/>
              </a:rPr>
              <a:t>potential biases or misuse of data</a:t>
            </a:r>
            <a:r>
              <a:rPr lang="en-IN" sz="1800" kern="100">
                <a:effectLst/>
                <a:latin typeface="Times New Roman"/>
                <a:ea typeface="Calibri"/>
                <a:cs typeface="Times New Roman"/>
              </a:rPr>
              <a:t>.</a:t>
            </a:r>
          </a:p>
          <a:p>
            <a:pPr>
              <a:lnSpc>
                <a:spcPct val="107000"/>
              </a:lnSpc>
              <a:spcAft>
                <a:spcPts val="800"/>
              </a:spcAft>
              <a:buChar char="q"/>
              <a:tabLst>
                <a:tab pos="457200" algn="l"/>
              </a:tabLst>
            </a:pPr>
            <a:r>
              <a:rPr lang="en-IN" sz="1800">
                <a:latin typeface="Times New Roman"/>
                <a:ea typeface="Calibri"/>
                <a:cs typeface="Times New Roman"/>
              </a:rPr>
              <a:t>Acknowledges the </a:t>
            </a:r>
            <a:r>
              <a:rPr lang="en-IN" sz="1800">
                <a:effectLst/>
                <a:latin typeface="Times New Roman"/>
                <a:ea typeface="Calibri"/>
                <a:cs typeface="Times New Roman"/>
              </a:rPr>
              <a:t>need </a:t>
            </a:r>
            <a:r>
              <a:rPr lang="en-IN" sz="1800">
                <a:latin typeface="Times New Roman"/>
                <a:ea typeface="Calibri"/>
                <a:cs typeface="Times New Roman"/>
              </a:rPr>
              <a:t>for further research </a:t>
            </a:r>
            <a:r>
              <a:rPr lang="en-IN" sz="1800">
                <a:effectLst/>
                <a:latin typeface="Times New Roman"/>
                <a:ea typeface="Calibri"/>
                <a:cs typeface="Times New Roman"/>
              </a:rPr>
              <a:t>to </a:t>
            </a:r>
            <a:r>
              <a:rPr lang="en-IN" sz="1800">
                <a:latin typeface="Times New Roman"/>
                <a:ea typeface="Calibri"/>
                <a:cs typeface="Times New Roman"/>
              </a:rPr>
              <a:t>enhance XAI visualizations </a:t>
            </a:r>
            <a:r>
              <a:rPr lang="en-IN" sz="1800">
                <a:effectLst/>
                <a:latin typeface="Times New Roman"/>
                <a:ea typeface="Calibri"/>
                <a:cs typeface="Times New Roman"/>
              </a:rPr>
              <a:t>and </a:t>
            </a:r>
            <a:r>
              <a:rPr lang="en-IN" sz="1800">
                <a:latin typeface="Times New Roman"/>
                <a:ea typeface="Calibri"/>
                <a:cs typeface="Times New Roman"/>
              </a:rPr>
              <a:t>extend analysis </a:t>
            </a:r>
            <a:r>
              <a:rPr lang="en-IN" sz="1800">
                <a:effectLst/>
                <a:latin typeface="Times New Roman"/>
                <a:ea typeface="Calibri"/>
                <a:cs typeface="Times New Roman"/>
              </a:rPr>
              <a:t>to </a:t>
            </a:r>
            <a:r>
              <a:rPr lang="en-IN" sz="1800">
                <a:latin typeface="Times New Roman"/>
                <a:ea typeface="Calibri"/>
                <a:cs typeface="Times New Roman"/>
              </a:rPr>
              <a:t>different educational levels, indicating current limitations</a:t>
            </a:r>
            <a:r>
              <a:rPr lang="en-IN" sz="1800">
                <a:effectLst/>
                <a:latin typeface="Times New Roman"/>
                <a:ea typeface="Calibri"/>
                <a:cs typeface="Times New Roman"/>
              </a:rPr>
              <a:t>.</a:t>
            </a:r>
            <a:endParaRPr lang="en-IN" sz="1800" kern="100">
              <a:latin typeface="Times New Roman"/>
              <a:ea typeface="Calibri"/>
              <a:cs typeface="Times New Roman"/>
            </a:endParaRPr>
          </a:p>
          <a:p>
            <a:pPr>
              <a:lnSpc>
                <a:spcPct val="107000"/>
              </a:lnSpc>
              <a:spcAft>
                <a:spcPts val="800"/>
              </a:spcAft>
              <a:buChar char="q"/>
              <a:tabLst>
                <a:tab pos="457200" algn="l"/>
              </a:tabLst>
            </a:pPr>
            <a:endParaRPr lang="en-IN" sz="1800">
              <a:latin typeface="Calibri"/>
              <a:ea typeface="Calibri"/>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36</a:t>
            </a:fld>
            <a:endParaRPr lang="en-IN"/>
          </a:p>
        </p:txBody>
      </p:sp>
    </p:spTree>
    <p:extLst>
      <p:ext uri="{BB962C8B-B14F-4D97-AF65-F5344CB8AC3E}">
        <p14:creationId xmlns:p14="http://schemas.microsoft.com/office/powerpoint/2010/main" val="122484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18</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7746" y="1716315"/>
            <a:ext cx="10631715" cy="5488819"/>
          </a:xfrm>
        </p:spPr>
        <p:txBody>
          <a:bodyPr/>
          <a:lstStyle/>
          <a:p>
            <a:pPr marL="0" indent="0">
              <a:lnSpc>
                <a:spcPct val="107000"/>
              </a:lnSpc>
              <a:spcAft>
                <a:spcPts val="800"/>
              </a:spcAft>
              <a:buNone/>
            </a:pPr>
            <a:r>
              <a:rPr lang="en-IN" sz="3200" kern="100" dirty="0">
                <a:solidFill>
                  <a:srgbClr val="000000"/>
                </a:solidFill>
                <a:latin typeface="Times New Roman"/>
                <a:ea typeface="Calibri"/>
                <a:cs typeface="Times New Roman"/>
              </a:rPr>
              <a:t>Developing Classifiers through Machine Learning Algorithms for Student Placement Prediction Based on Academic Performance, Applied Artificial Intelligence</a:t>
            </a:r>
            <a:endParaRPr lang="en-US" dirty="0"/>
          </a:p>
          <a:p>
            <a:pPr marL="0" indent="0">
              <a:lnSpc>
                <a:spcPct val="107000"/>
              </a:lnSpc>
              <a:spcAft>
                <a:spcPts val="800"/>
              </a:spcAft>
              <a:buNone/>
            </a:pPr>
            <a:r>
              <a:rPr lang="en-IN" altLang="en-US" sz="2000" kern="100" dirty="0">
                <a:latin typeface="Times New Roman"/>
                <a:ea typeface="Calibri"/>
                <a:cs typeface="Times New Roman"/>
              </a:rPr>
              <a:t>Authors: </a:t>
            </a:r>
            <a:r>
              <a:rPr lang="en-IN" altLang="en-US" sz="2000" kern="100" dirty="0">
                <a:solidFill>
                  <a:srgbClr val="000000"/>
                </a:solidFill>
                <a:latin typeface="Times New Roman"/>
                <a:ea typeface="Calibri"/>
                <a:cs typeface="Times New Roman"/>
              </a:rPr>
              <a:t>Laxmi Shanker Maurya, Md Shadab Hussain &amp; Sarita Singh</a:t>
            </a:r>
            <a:endParaRPr lang="en-IN" alt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20"/>
              </a:spcBef>
              <a:spcAft>
                <a:spcPts val="800"/>
              </a:spcAft>
              <a:buNone/>
            </a:pPr>
            <a:r>
              <a:rPr lang="en-IN" sz="1800" kern="100" dirty="0">
                <a:effectLst/>
                <a:latin typeface="Times New Roman"/>
                <a:ea typeface="Calibri"/>
                <a:cs typeface="Calibri"/>
              </a:rPr>
              <a:t>The </a:t>
            </a:r>
            <a:r>
              <a:rPr lang="en-IN" sz="1800" kern="100" dirty="0">
                <a:latin typeface="Times New Roman"/>
                <a:ea typeface="Calibri"/>
                <a:cs typeface="Calibri"/>
              </a:rPr>
              <a:t>development and assessment of machine learning classifiers to forecast student placement outcomes based on academic performance metrics has been the main focus of recent studies in educational data mining. Important variables that have been found to be significant predictors in undergraduate studies include backlog status</a:t>
            </a:r>
            <a:r>
              <a:rPr lang="en-IN" sz="1800" kern="100" dirty="0">
                <a:effectLst/>
                <a:latin typeface="Times New Roman"/>
                <a:ea typeface="Calibri"/>
                <a:cs typeface="Calibri"/>
              </a:rPr>
              <a:t>, </a:t>
            </a:r>
            <a:r>
              <a:rPr lang="en-IN" sz="1800" kern="100" dirty="0">
                <a:latin typeface="Times New Roman"/>
                <a:ea typeface="Calibri"/>
                <a:cs typeface="Calibri"/>
              </a:rPr>
              <a:t>twelfth-grade percentage</a:t>
            </a:r>
            <a:r>
              <a:rPr lang="en-IN" sz="1800" kern="100" dirty="0">
                <a:effectLst/>
                <a:latin typeface="Times New Roman"/>
                <a:ea typeface="Calibri"/>
                <a:cs typeface="Calibri"/>
              </a:rPr>
              <a:t>, and </a:t>
            </a:r>
            <a:r>
              <a:rPr lang="en-IN" sz="1800" kern="100" dirty="0">
                <a:latin typeface="Times New Roman"/>
                <a:ea typeface="Calibri"/>
                <a:cs typeface="Calibri"/>
              </a:rPr>
              <a:t>tenth-grade performance, with the latter two being the most significant</a:t>
            </a:r>
            <a:r>
              <a:rPr lang="en-IN" sz="1800" kern="100" dirty="0">
                <a:effectLst/>
                <a:latin typeface="Times New Roman"/>
                <a:ea typeface="Calibri"/>
                <a:cs typeface="Calibri"/>
              </a:rPr>
              <a:t>. The </a:t>
            </a:r>
            <a:r>
              <a:rPr lang="en-IN" sz="1800" kern="100" dirty="0">
                <a:latin typeface="Times New Roman"/>
                <a:ea typeface="Calibri"/>
                <a:cs typeface="Calibri"/>
              </a:rPr>
              <a:t>accuracy and performance of several machine learning algorithms</a:t>
            </a:r>
            <a:r>
              <a:rPr lang="en-IN" sz="1800" kern="100" dirty="0">
                <a:effectLst/>
                <a:latin typeface="Times New Roman"/>
                <a:ea typeface="Calibri"/>
                <a:cs typeface="Calibri"/>
              </a:rPr>
              <a:t>, </a:t>
            </a:r>
            <a:r>
              <a:rPr lang="en-IN" sz="1800" kern="100" dirty="0">
                <a:latin typeface="Times New Roman"/>
                <a:ea typeface="Calibri"/>
                <a:cs typeface="Calibri"/>
              </a:rPr>
              <a:t>such as Support Vector Machine (SVM), </a:t>
            </a:r>
            <a:r>
              <a:rPr lang="en-IN" sz="1800" kern="100">
                <a:latin typeface="Times New Roman"/>
                <a:ea typeface="Calibri"/>
                <a:cs typeface="Calibri"/>
              </a:rPr>
              <a:t>Logistic Regression</a:t>
            </a:r>
            <a:r>
              <a:rPr lang="en-IN" sz="1800" kern="100">
                <a:effectLst/>
                <a:latin typeface="Times New Roman"/>
                <a:ea typeface="Calibri"/>
                <a:cs typeface="Calibri"/>
              </a:rPr>
              <a:t>, </a:t>
            </a:r>
            <a:r>
              <a:rPr lang="en-IN" sz="1800" kern="100">
                <a:latin typeface="Times New Roman"/>
                <a:ea typeface="Calibri"/>
                <a:cs typeface="Calibri"/>
              </a:rPr>
              <a:t>and Stochastic Gradient Descent (SGD), have been compared.</a:t>
            </a:r>
            <a:endParaRPr lang="en-US" sz="1800">
              <a:latin typeface="Times New Roman"/>
              <a:ea typeface="Verdana"/>
              <a:cs typeface="Times New Roman"/>
            </a:endParaRPr>
          </a:p>
          <a:p>
            <a:pPr marL="0" indent="0" algn="just">
              <a:lnSpc>
                <a:spcPct val="107000"/>
              </a:lnSpc>
              <a:spcBef>
                <a:spcPts val="20"/>
              </a:spcBef>
              <a:spcAft>
                <a:spcPts val="800"/>
              </a:spcAft>
              <a:buNone/>
            </a:pPr>
            <a:r>
              <a:rPr lang="en-IN" sz="1800" kern="100" dirty="0">
                <a:latin typeface="Times New Roman"/>
                <a:ea typeface="Calibri"/>
                <a:cs typeface="Calibri"/>
              </a:rPr>
              <a:t> </a:t>
            </a:r>
            <a:br>
              <a:rPr lang="en-US" sz="1800" dirty="0">
                <a:latin typeface="Times New Roman"/>
              </a:rPr>
            </a:br>
            <a:endParaRPr lang="en-US" sz="1800">
              <a:latin typeface="Times New Roman"/>
              <a:ea typeface="Verdana"/>
              <a:cs typeface="Times New Roman"/>
            </a:endParaRPr>
          </a:p>
          <a:p>
            <a:pPr marL="0" indent="0" algn="just">
              <a:lnSpc>
                <a:spcPct val="107000"/>
              </a:lnSpc>
              <a:spcAft>
                <a:spcPts val="800"/>
              </a:spcAft>
              <a:buNone/>
            </a:pPr>
            <a:r>
              <a:rPr lang="en-IN" sz="1800" dirty="0">
                <a:effectLst/>
                <a:latin typeface="Times New Roman"/>
                <a:ea typeface="Calibri"/>
                <a:cs typeface="Times New Roman"/>
              </a:rPr>
              <a:t>.</a:t>
            </a:r>
            <a:br>
              <a:rPr lang="en-IN" altLang="en-US" sz="2800" b="0" i="0" u="none" strike="noStrike" kern="0" cap="none" spc="0" normalizeH="0" baseline="0" noProof="0" dirty="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37</a:t>
            </a:fld>
            <a:endParaRPr lang="en-IN"/>
          </a:p>
        </p:txBody>
      </p:sp>
    </p:spTree>
    <p:extLst>
      <p:ext uri="{BB962C8B-B14F-4D97-AF65-F5344CB8AC3E}">
        <p14:creationId xmlns:p14="http://schemas.microsoft.com/office/powerpoint/2010/main" val="3524110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18</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mj-lt"/>
                <a:ea typeface="+mn-ea"/>
                <a:cs typeface="+mn-cs"/>
              </a:rPr>
              <a:t>Pros:</a:t>
            </a:r>
            <a:endParaRPr kumimoji="0" lang="en-IN" altLang="en-US" sz="2800" i="0" u="none" strike="noStrike" cap="none" spc="0" normalizeH="0" baseline="0" noProof="0">
              <a:ln>
                <a:noFill/>
              </a:ln>
              <a:solidFill>
                <a:srgbClr val="000000"/>
              </a:solidFill>
              <a:uLnTx/>
              <a:uFillTx/>
              <a:latin typeface="+mj-lt"/>
            </a:endParaRPr>
          </a:p>
          <a:p>
            <a:pPr>
              <a:buClr>
                <a:srgbClr val="CC0000"/>
              </a:buClr>
              <a:buFont typeface="Wingdings" panose="05000000000000000000" pitchFamily="2" charset="2"/>
              <a:buChar char="q"/>
              <a:defRPr/>
            </a:pPr>
            <a:r>
              <a:rPr lang="en-IN" sz="1800" kern="100">
                <a:latin typeface="Times New Roman"/>
                <a:ea typeface="Calibri"/>
                <a:cs typeface="Times New Roman"/>
              </a:rPr>
              <a:t>Effectively identifies key academic performance metrics, like backlog status </a:t>
            </a:r>
            <a:r>
              <a:rPr lang="en-IN" sz="1800" kern="100">
                <a:effectLst/>
                <a:latin typeface="Times New Roman"/>
                <a:ea typeface="Calibri"/>
                <a:cs typeface="Times New Roman"/>
              </a:rPr>
              <a:t>and </a:t>
            </a:r>
            <a:r>
              <a:rPr lang="en-IN" sz="1800" kern="100">
                <a:latin typeface="Times New Roman"/>
                <a:ea typeface="Calibri"/>
                <a:cs typeface="Times New Roman"/>
              </a:rPr>
              <a:t>grade percentages, as significant predictors of student placement outcomes</a:t>
            </a:r>
            <a:r>
              <a:rPr lang="en-IN" sz="1800" kern="100">
                <a:effectLst/>
                <a:latin typeface="Times New Roman"/>
                <a:ea typeface="Calibri"/>
                <a:cs typeface="Times New Roman"/>
              </a:rPr>
              <a:t>.</a:t>
            </a:r>
            <a:endParaRPr lang="en-IN">
              <a:latin typeface="Times New Roman"/>
              <a:cs typeface="Times New Roman"/>
            </a:endParaRPr>
          </a:p>
          <a:p>
            <a:pPr>
              <a:buClr>
                <a:srgbClr val="CC0000"/>
              </a:buClr>
              <a:buFont typeface="Wingdings" panose="05000000000000000000" pitchFamily="2" charset="2"/>
              <a:buChar char="q"/>
              <a:defRPr/>
            </a:pPr>
            <a:r>
              <a:rPr lang="en-IN" sz="1800" kern="100">
                <a:latin typeface="Times New Roman"/>
                <a:ea typeface="Calibri"/>
                <a:cs typeface="Times New Roman"/>
              </a:rPr>
              <a:t>Provides a clear comparison of ML algorithms, highlighting SGD's accuracy and SVM/Logistic Regression's superior AUC, offering valuable insights </a:t>
            </a:r>
            <a:r>
              <a:rPr lang="en-IN" sz="1800" kern="100">
                <a:effectLst/>
                <a:latin typeface="Times New Roman"/>
                <a:ea typeface="Calibri"/>
                <a:cs typeface="Times New Roman"/>
              </a:rPr>
              <a:t>for </a:t>
            </a:r>
            <a:r>
              <a:rPr lang="en-IN" sz="1800" kern="100">
                <a:latin typeface="Times New Roman"/>
                <a:ea typeface="Calibri"/>
                <a:cs typeface="Times New Roman"/>
              </a:rPr>
              <a:t>model selection</a:t>
            </a:r>
            <a:r>
              <a:rPr lang="en-IN" sz="1800" kern="100">
                <a:effectLst/>
                <a:latin typeface="Times New Roman"/>
                <a:ea typeface="Calibri"/>
                <a:cs typeface="Times New Roman"/>
              </a:rPr>
              <a:t>.</a:t>
            </a:r>
            <a:endParaRPr lang="en-IN">
              <a:latin typeface="Times New Roman"/>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kern="100">
              <a:solidFill>
                <a:srgbClr val="000000"/>
              </a:solidFill>
              <a:latin typeface="Times New Roman"/>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Verdana"/>
                <a:ea typeface="Verdana"/>
                <a:cs typeface="Times New Roman"/>
              </a:rPr>
              <a:t>Cons:</a:t>
            </a:r>
          </a:p>
          <a:p>
            <a:pPr>
              <a:lnSpc>
                <a:spcPct val="107000"/>
              </a:lnSpc>
              <a:spcAft>
                <a:spcPts val="800"/>
              </a:spcAft>
              <a:buFont typeface="Wingdings" panose="05000000000000000000" pitchFamily="2" charset="2"/>
              <a:buChar char="q"/>
              <a:tabLst>
                <a:tab pos="457200" algn="l"/>
              </a:tabLst>
            </a:pPr>
            <a:r>
              <a:rPr lang="en-IN" sz="1800" kern="100">
                <a:effectLst/>
                <a:latin typeface="Times New Roman"/>
                <a:ea typeface="Calibri"/>
                <a:cs typeface="Times New Roman"/>
              </a:rPr>
              <a:t> </a:t>
            </a:r>
            <a:r>
              <a:rPr lang="en-IN" sz="1800" kern="100">
                <a:latin typeface="Times New Roman"/>
                <a:ea typeface="Calibri"/>
                <a:cs typeface="Times New Roman"/>
              </a:rPr>
              <a:t>he emphasis on academic predictors may overlook other relevant factors like extracurricular activities or soft skills that could influence placement outcomes</a:t>
            </a:r>
            <a:r>
              <a:rPr lang="en-IN" sz="1800" kern="100">
                <a:effectLst/>
                <a:latin typeface="Times New Roman"/>
                <a:ea typeface="Calibri"/>
                <a:cs typeface="Times New Roman"/>
              </a:rPr>
              <a:t>.</a:t>
            </a:r>
          </a:p>
          <a:p>
            <a:pPr>
              <a:lnSpc>
                <a:spcPct val="107000"/>
              </a:lnSpc>
              <a:spcAft>
                <a:spcPts val="800"/>
              </a:spcAft>
              <a:buFont typeface="Wingdings" panose="05000000000000000000" pitchFamily="2" charset="2"/>
              <a:buChar char="q"/>
              <a:tabLst>
                <a:tab pos="457200" algn="l"/>
              </a:tabLst>
            </a:pPr>
            <a:r>
              <a:rPr lang="en-IN" sz="1800" kern="100">
                <a:latin typeface="Times New Roman"/>
                <a:ea typeface="Calibri"/>
                <a:cs typeface="Times New Roman"/>
              </a:rPr>
              <a:t>While future research is mentioned, the current work does not address the integration of skill-based features, limiting its applicability to a more holistic placement prediction model.</a:t>
            </a:r>
            <a:endParaRPr lang="en-IN">
              <a:latin typeface="Times New Roman"/>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38</a:t>
            </a:fld>
            <a:endParaRPr lang="en-IN"/>
          </a:p>
        </p:txBody>
      </p:sp>
    </p:spTree>
    <p:extLst>
      <p:ext uri="{BB962C8B-B14F-4D97-AF65-F5344CB8AC3E}">
        <p14:creationId xmlns:p14="http://schemas.microsoft.com/office/powerpoint/2010/main" val="292953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19</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5948" y="1721709"/>
            <a:ext cx="10668000" cy="4812955"/>
          </a:xfrm>
        </p:spPr>
        <p:txBody>
          <a:bodyPr/>
          <a:lstStyle/>
          <a:p>
            <a:pPr marL="0" indent="0">
              <a:lnSpc>
                <a:spcPct val="107000"/>
              </a:lnSpc>
              <a:spcAft>
                <a:spcPts val="800"/>
              </a:spcAft>
              <a:buNone/>
            </a:pPr>
            <a:r>
              <a:rPr lang="en-IN" sz="3200" kern="100">
                <a:solidFill>
                  <a:srgbClr val="000000"/>
                </a:solidFill>
                <a:latin typeface="Times New Roman"/>
                <a:ea typeface="Calibri"/>
                <a:cs typeface="Times New Roman"/>
              </a:rPr>
              <a:t>Predicting Management Skills of Undergraduate Students by Leveraging Different Machine Learning Classifiers</a:t>
            </a:r>
            <a:endParaRPr lang="en-US"/>
          </a:p>
          <a:p>
            <a:pPr marL="0" indent="0">
              <a:lnSpc>
                <a:spcPct val="107000"/>
              </a:lnSpc>
              <a:spcAft>
                <a:spcPts val="800"/>
              </a:spcAft>
              <a:buNone/>
            </a:pPr>
            <a:r>
              <a:rPr lang="en-IN" altLang="en-US" sz="2000" kern="100">
                <a:latin typeface="Times New Roman"/>
                <a:ea typeface="Calibri"/>
                <a:cs typeface="Times New Roman"/>
              </a:rPr>
              <a:t>Authors: </a:t>
            </a:r>
            <a:r>
              <a:rPr lang="en-IN" sz="2000" kern="100">
                <a:latin typeface="Times New Roman"/>
                <a:ea typeface="Calibri"/>
                <a:cs typeface="Times New Roman"/>
              </a:rPr>
              <a:t>Greer</a:t>
            </a:r>
            <a:r>
              <a:rPr lang="en-IN" sz="2000" kern="100">
                <a:solidFill>
                  <a:srgbClr val="000000"/>
                </a:solidFill>
                <a:latin typeface="Times New Roman"/>
                <a:ea typeface="Calibri"/>
                <a:cs typeface="Times New Roman"/>
              </a:rPr>
              <a:t>, A. Brown, C. Contardo, and J. M. </a:t>
            </a:r>
            <a:r>
              <a:rPr lang="en-IN" sz="2000" kern="100" err="1">
                <a:solidFill>
                  <a:srgbClr val="000000"/>
                </a:solidFill>
                <a:latin typeface="Times New Roman"/>
                <a:ea typeface="Calibri"/>
                <a:cs typeface="Times New Roman"/>
              </a:rPr>
              <a:t>Frayret</a:t>
            </a:r>
            <a:endParaRPr lang="en-IN" altLang="en-US" sz="2000" kern="100" err="1">
              <a:solidFill>
                <a:srgbClr val="000000"/>
              </a:solidFill>
              <a:latin typeface="Times New Roman"/>
              <a:ea typeface="Calibri"/>
              <a:cs typeface="Times New Roman"/>
            </a:endParaRPr>
          </a:p>
          <a:p>
            <a:pPr marL="0" indent="0" algn="just">
              <a:lnSpc>
                <a:spcPct val="107000"/>
              </a:lnSpc>
              <a:spcBef>
                <a:spcPts val="20"/>
              </a:spcBef>
              <a:spcAft>
                <a:spcPts val="800"/>
              </a:spcAft>
              <a:buNone/>
            </a:pPr>
            <a:r>
              <a:rPr lang="en-IN" sz="1800" kern="100">
                <a:latin typeface="Times New Roman"/>
                <a:ea typeface="Calibri"/>
                <a:cs typeface="Calibri"/>
              </a:rPr>
              <a:t>This work adds </a:t>
            </a:r>
            <a:r>
              <a:rPr lang="en-IN" sz="1800" kern="100">
                <a:effectLst/>
                <a:latin typeface="Times New Roman"/>
                <a:ea typeface="Calibri"/>
                <a:cs typeface="Calibri"/>
              </a:rPr>
              <a:t>to the </a:t>
            </a:r>
            <a:r>
              <a:rPr lang="en-IN" sz="1800" kern="100">
                <a:latin typeface="Times New Roman"/>
                <a:ea typeface="Calibri"/>
                <a:cs typeface="Calibri"/>
              </a:rPr>
              <a:t>growing body </a:t>
            </a:r>
            <a:r>
              <a:rPr lang="en-IN" sz="1800" kern="100">
                <a:effectLst/>
                <a:latin typeface="Times New Roman"/>
                <a:ea typeface="Calibri"/>
                <a:cs typeface="Calibri"/>
              </a:rPr>
              <a:t>of </a:t>
            </a:r>
            <a:r>
              <a:rPr lang="en-IN" sz="1800" kern="100">
                <a:latin typeface="Times New Roman"/>
                <a:ea typeface="Calibri"/>
                <a:cs typeface="Calibri"/>
              </a:rPr>
              <a:t>research on </a:t>
            </a:r>
            <a:r>
              <a:rPr lang="en-IN" sz="1800" kern="100">
                <a:effectLst/>
                <a:latin typeface="Times New Roman"/>
                <a:ea typeface="Calibri"/>
                <a:cs typeface="Calibri"/>
              </a:rPr>
              <a:t>the </a:t>
            </a:r>
            <a:r>
              <a:rPr lang="en-IN" sz="1800" kern="100">
                <a:latin typeface="Times New Roman"/>
                <a:ea typeface="Calibri"/>
                <a:cs typeface="Calibri"/>
              </a:rPr>
              <a:t>use of machine learning (ML) techniques to evaluate and improve student skills, particularly in </a:t>
            </a:r>
            <a:r>
              <a:rPr lang="en-IN" sz="1800" kern="100">
                <a:effectLst/>
                <a:latin typeface="Times New Roman"/>
                <a:ea typeface="Calibri"/>
                <a:cs typeface="Calibri"/>
              </a:rPr>
              <a:t>the </a:t>
            </a:r>
            <a:r>
              <a:rPr lang="en-IN" sz="1800" kern="100">
                <a:latin typeface="Times New Roman"/>
                <a:ea typeface="Calibri"/>
                <a:cs typeface="Calibri"/>
              </a:rPr>
              <a:t>area of managerial abilities. A number </a:t>
            </a:r>
            <a:r>
              <a:rPr lang="en-IN" sz="1800" kern="100">
                <a:effectLst/>
                <a:latin typeface="Times New Roman"/>
                <a:ea typeface="Calibri"/>
                <a:cs typeface="Calibri"/>
              </a:rPr>
              <a:t>of </a:t>
            </a:r>
            <a:r>
              <a:rPr lang="en-IN" sz="1800" kern="100">
                <a:latin typeface="Times New Roman"/>
                <a:ea typeface="Calibri"/>
                <a:cs typeface="Calibri"/>
              </a:rPr>
              <a:t>machine learning (ML) models have been used to predict and classify student skills</a:t>
            </a:r>
            <a:r>
              <a:rPr lang="en-IN" sz="1800" kern="100">
                <a:effectLst/>
                <a:latin typeface="Times New Roman"/>
                <a:ea typeface="Calibri"/>
                <a:cs typeface="Calibri"/>
              </a:rPr>
              <a:t>, </a:t>
            </a:r>
            <a:r>
              <a:rPr lang="en-IN" sz="1800" kern="100">
                <a:latin typeface="Times New Roman"/>
                <a:ea typeface="Calibri"/>
                <a:cs typeface="Calibri"/>
              </a:rPr>
              <a:t>including Random Forest (RF), K-Nearest Neighbors (KNN), Logistic Regression (LR), Support Vector Machines (SVM), and Naive Bayes (NB). Because RF is an ensemble model</a:t>
            </a:r>
            <a:r>
              <a:rPr lang="en-IN" sz="1800" kern="100">
                <a:effectLst/>
                <a:latin typeface="Times New Roman"/>
                <a:ea typeface="Calibri"/>
                <a:cs typeface="Calibri"/>
              </a:rPr>
              <a:t>, </a:t>
            </a:r>
            <a:r>
              <a:rPr lang="en-IN" sz="1800" kern="100">
                <a:latin typeface="Times New Roman"/>
                <a:ea typeface="Calibri"/>
                <a:cs typeface="Calibri"/>
              </a:rPr>
              <a:t>it has proven to be the most successful. The possibility of machine learning (ML) in educational settings for developing curriculum</a:t>
            </a:r>
            <a:r>
              <a:rPr lang="en-IN" sz="1800" kern="100">
                <a:effectLst/>
                <a:latin typeface="Times New Roman"/>
                <a:ea typeface="Calibri"/>
                <a:cs typeface="Calibri"/>
              </a:rPr>
              <a:t>, </a:t>
            </a:r>
            <a:r>
              <a:rPr lang="en-IN" sz="1800" kern="100">
                <a:latin typeface="Times New Roman"/>
                <a:ea typeface="Calibri"/>
                <a:cs typeface="Calibri"/>
              </a:rPr>
              <a:t>early skills shortage identification</a:t>
            </a:r>
            <a:r>
              <a:rPr lang="en-IN" sz="1800" kern="100">
                <a:effectLst/>
                <a:latin typeface="Times New Roman"/>
                <a:ea typeface="Calibri"/>
                <a:cs typeface="Calibri"/>
              </a:rPr>
              <a:t>, and </a:t>
            </a:r>
            <a:r>
              <a:rPr lang="en-IN" sz="1800" kern="100">
                <a:latin typeface="Times New Roman"/>
                <a:ea typeface="Calibri"/>
                <a:cs typeface="Calibri"/>
              </a:rPr>
              <a:t>personalized learning has been identified by earlier studies</a:t>
            </a:r>
            <a:r>
              <a:rPr lang="en-IN" sz="1800" kern="100">
                <a:effectLst/>
                <a:latin typeface="Times New Roman"/>
                <a:ea typeface="Calibri"/>
                <a:cs typeface="Calibri"/>
              </a:rPr>
              <a:t>. </a:t>
            </a:r>
            <a:r>
              <a:rPr lang="en-IN" sz="1800" kern="100">
                <a:latin typeface="Times New Roman"/>
                <a:ea typeface="Calibri"/>
                <a:cs typeface="Calibri"/>
              </a:rPr>
              <a:t>By demonstrating the usefulness of ML models in showing customized insights</a:t>
            </a:r>
            <a:r>
              <a:rPr lang="en-IN" sz="1800" kern="100">
                <a:effectLst/>
                <a:latin typeface="Times New Roman"/>
                <a:ea typeface="Calibri"/>
                <a:cs typeface="Calibri"/>
              </a:rPr>
              <a:t>, </a:t>
            </a:r>
            <a:r>
              <a:rPr lang="en-IN" sz="1800" kern="100">
                <a:latin typeface="Times New Roman"/>
                <a:ea typeface="Calibri"/>
                <a:cs typeface="Calibri"/>
              </a:rPr>
              <a:t>leading career counselling</a:t>
            </a:r>
            <a:r>
              <a:rPr lang="en-IN" sz="1800" kern="100">
                <a:effectLst/>
                <a:latin typeface="Times New Roman"/>
                <a:ea typeface="Calibri"/>
                <a:cs typeface="Calibri"/>
              </a:rPr>
              <a:t>, and </a:t>
            </a:r>
            <a:r>
              <a:rPr lang="en-IN" sz="1800" kern="100">
                <a:latin typeface="Times New Roman"/>
                <a:ea typeface="Calibri"/>
                <a:cs typeface="Calibri"/>
              </a:rPr>
              <a:t>increasing educational strategies</a:t>
            </a:r>
            <a:r>
              <a:rPr lang="en-IN" sz="1800" kern="100">
                <a:effectLst/>
                <a:latin typeface="Times New Roman"/>
                <a:ea typeface="Calibri"/>
                <a:cs typeface="Calibri"/>
              </a:rPr>
              <a:t>, </a:t>
            </a:r>
            <a:r>
              <a:rPr lang="en-IN" sz="1800" kern="100">
                <a:latin typeface="Times New Roman"/>
                <a:ea typeface="Calibri"/>
                <a:cs typeface="Calibri"/>
              </a:rPr>
              <a:t>ultimately closes </a:t>
            </a:r>
            <a:r>
              <a:rPr lang="en-IN" sz="1800" kern="100">
                <a:effectLst/>
                <a:latin typeface="Times New Roman"/>
                <a:ea typeface="Calibri"/>
                <a:cs typeface="Calibri"/>
              </a:rPr>
              <a:t>the </a:t>
            </a:r>
            <a:r>
              <a:rPr lang="en-IN" sz="1800" kern="100">
                <a:latin typeface="Times New Roman"/>
                <a:ea typeface="Calibri"/>
                <a:cs typeface="Calibri"/>
              </a:rPr>
              <a:t>achievement disparity between academic performance </a:t>
            </a:r>
            <a:r>
              <a:rPr lang="en-IN" sz="1800" kern="100">
                <a:effectLst/>
                <a:latin typeface="Times New Roman"/>
                <a:ea typeface="Calibri"/>
                <a:cs typeface="Calibri"/>
              </a:rPr>
              <a:t>and </a:t>
            </a:r>
            <a:r>
              <a:rPr lang="en-IN" sz="1800" kern="100">
                <a:latin typeface="Times New Roman"/>
                <a:ea typeface="Calibri"/>
                <a:cs typeface="Calibri"/>
              </a:rPr>
              <a:t>industry readiness</a:t>
            </a:r>
            <a:r>
              <a:rPr lang="en-IN" sz="1800" kern="100">
                <a:effectLst/>
                <a:latin typeface="Times New Roman"/>
                <a:ea typeface="Calibri"/>
                <a:cs typeface="Calibri"/>
              </a:rPr>
              <a:t>.</a:t>
            </a:r>
            <a:endParaRPr lang="en-IN">
              <a:latin typeface="Times New Roman"/>
            </a:endParaRPr>
          </a:p>
          <a:p>
            <a:pPr marL="0" indent="0" algn="just">
              <a:lnSpc>
                <a:spcPct val="107000"/>
              </a:lnSpc>
              <a:spcAft>
                <a:spcPts val="800"/>
              </a:spcAft>
              <a:buNone/>
            </a:pPr>
            <a:br>
              <a:rPr lang="en-US"/>
            </a:br>
            <a:endParaRPr lang="en-US"/>
          </a:p>
          <a:p>
            <a:pPr marL="0" indent="0" algn="just">
              <a:lnSpc>
                <a:spcPct val="107000"/>
              </a:lnSpc>
              <a:spcAft>
                <a:spcPts val="800"/>
              </a:spcAft>
              <a:buNone/>
            </a:pPr>
            <a:r>
              <a:rPr lang="en-IN" sz="1800">
                <a:effectLst/>
                <a:latin typeface="Calibri"/>
                <a:ea typeface="Calibri"/>
                <a:cs typeface="Times New Roman"/>
              </a:rPr>
              <a:t>.</a:t>
            </a: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39</a:t>
            </a:fld>
            <a:endParaRPr lang="en-IN"/>
          </a:p>
        </p:txBody>
      </p:sp>
    </p:spTree>
    <p:extLst>
      <p:ext uri="{BB962C8B-B14F-4D97-AF65-F5344CB8AC3E}">
        <p14:creationId xmlns:p14="http://schemas.microsoft.com/office/powerpoint/2010/main" val="356897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buClr>
                <a:srgbClr val="CC0000"/>
              </a:buClr>
              <a:defRPr/>
            </a:pPr>
            <a:r>
              <a:rPr lang="en-IN" sz="2000">
                <a:latin typeface="Times New Roman"/>
                <a:ea typeface="+mn-lt"/>
                <a:cs typeface="+mn-lt"/>
              </a:rPr>
              <a:t>SVM is known for its high accuracy, making it a strong choice for employment recommendation systems where precision is key</a:t>
            </a:r>
            <a:r>
              <a:rPr lang="en-IN" sz="2000">
                <a:effectLst/>
                <a:latin typeface="Times New Roman"/>
                <a:ea typeface="+mn-lt"/>
                <a:cs typeface="+mn-lt"/>
              </a:rPr>
              <a:t>.</a:t>
            </a:r>
            <a:endParaRPr lang="en-IN" sz="2000">
              <a:latin typeface="Times New Roman"/>
              <a:ea typeface="+mn-lt"/>
              <a:cs typeface="+mn-lt"/>
            </a:endParaRPr>
          </a:p>
          <a:p>
            <a:pPr>
              <a:buClr>
                <a:srgbClr val="CC0000"/>
              </a:buClr>
              <a:defRPr/>
            </a:pPr>
            <a:r>
              <a:rPr lang="en-IN" sz="2000">
                <a:latin typeface="Times New Roman"/>
                <a:ea typeface="+mn-lt"/>
                <a:cs typeface="+mn-lt"/>
              </a:rPr>
              <a:t>RF provides excellent scalability </a:t>
            </a:r>
            <a:r>
              <a:rPr lang="en-IN" sz="2000">
                <a:effectLst/>
                <a:latin typeface="Times New Roman"/>
                <a:ea typeface="+mn-lt"/>
                <a:cs typeface="+mn-lt"/>
              </a:rPr>
              <a:t>and </a:t>
            </a:r>
            <a:r>
              <a:rPr lang="en-IN" sz="2000">
                <a:latin typeface="Times New Roman"/>
                <a:ea typeface="+mn-lt"/>
                <a:cs typeface="+mn-lt"/>
              </a:rPr>
              <a:t>interpretability, with its accuracy improving as more decision trees </a:t>
            </a:r>
            <a:r>
              <a:rPr lang="en-IN" sz="2000">
                <a:effectLst/>
                <a:latin typeface="Times New Roman"/>
                <a:ea typeface="+mn-lt"/>
                <a:cs typeface="+mn-lt"/>
              </a:rPr>
              <a:t>are </a:t>
            </a:r>
            <a:r>
              <a:rPr lang="en-IN" sz="2000">
                <a:latin typeface="Times New Roman"/>
                <a:ea typeface="+mn-lt"/>
                <a:cs typeface="+mn-lt"/>
              </a:rPr>
              <a:t>added</a:t>
            </a:r>
            <a:r>
              <a:rPr lang="en-IN" sz="2000">
                <a:effectLst/>
                <a:latin typeface="Times New Roman"/>
                <a:ea typeface="+mn-lt"/>
                <a:cs typeface="+mn-lt"/>
              </a:rPr>
              <a:t>, </a:t>
            </a:r>
            <a:r>
              <a:rPr lang="en-IN" sz="2000">
                <a:latin typeface="Times New Roman"/>
                <a:ea typeface="+mn-lt"/>
                <a:cs typeface="+mn-lt"/>
              </a:rPr>
              <a:t>making it well-suited for handling large datasets and complex models.</a:t>
            </a:r>
            <a:endParaRPr lang="en-IN" sz="2000">
              <a:latin typeface="Times New Roman"/>
              <a:ea typeface="Verdana"/>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mj-lt"/>
              </a:rPr>
              <a:t>Cons:</a:t>
            </a:r>
          </a:p>
          <a:p>
            <a:pPr>
              <a:buClr>
                <a:srgbClr val="CC0000"/>
              </a:buClr>
              <a:defRPr/>
            </a:pPr>
            <a:r>
              <a:rPr lang="en-IN" sz="2000">
                <a:latin typeface="Times New Roman"/>
                <a:ea typeface="Calibri"/>
                <a:cs typeface="Times New Roman"/>
              </a:rPr>
              <a:t>KNN demands significantly more computational resources than both SVM and RF, making it less efficient</a:t>
            </a:r>
            <a:r>
              <a:rPr lang="en-IN" sz="2000">
                <a:effectLst/>
                <a:latin typeface="Times New Roman"/>
                <a:ea typeface="Calibri"/>
                <a:cs typeface="Times New Roman"/>
              </a:rPr>
              <a:t>, </a:t>
            </a:r>
            <a:r>
              <a:rPr lang="en-IN" sz="2000">
                <a:latin typeface="Times New Roman"/>
                <a:ea typeface="Calibri"/>
                <a:cs typeface="Times New Roman"/>
              </a:rPr>
              <a:t>especially </a:t>
            </a:r>
            <a:r>
              <a:rPr lang="en-IN" sz="2000">
                <a:effectLst/>
                <a:latin typeface="Times New Roman"/>
                <a:ea typeface="Calibri"/>
                <a:cs typeface="Times New Roman"/>
              </a:rPr>
              <a:t>in </a:t>
            </a:r>
            <a:r>
              <a:rPr lang="en-IN" sz="2000">
                <a:latin typeface="Times New Roman"/>
                <a:ea typeface="Calibri"/>
                <a:cs typeface="Times New Roman"/>
              </a:rPr>
              <a:t>feature-rich environments</a:t>
            </a:r>
            <a:r>
              <a:rPr lang="en-IN" sz="2000">
                <a:effectLst/>
                <a:latin typeface="Times New Roman"/>
                <a:ea typeface="Calibri"/>
                <a:cs typeface="Times New Roman"/>
              </a:rPr>
              <a:t>.</a:t>
            </a:r>
            <a:endParaRPr lang="en-IN" sz="2000">
              <a:effectLst/>
              <a:ea typeface="Calibri"/>
              <a:cs typeface="+mn-lt"/>
            </a:endParaRPr>
          </a:p>
          <a:p>
            <a:pPr>
              <a:buClr>
                <a:srgbClr val="CC0000"/>
              </a:buClr>
              <a:defRPr/>
            </a:pPr>
            <a:r>
              <a:rPr lang="en-IN" sz="2000">
                <a:latin typeface="Times New Roman"/>
                <a:ea typeface="Calibri"/>
                <a:cs typeface="Times New Roman"/>
              </a:rPr>
              <a:t>SVM, while accurate, can be slower than RF when dealing with nonlinear classifications</a:t>
            </a:r>
            <a:r>
              <a:rPr lang="en-IN" sz="2000">
                <a:effectLst/>
                <a:latin typeface="Times New Roman"/>
                <a:ea typeface="Calibri"/>
                <a:cs typeface="Times New Roman"/>
              </a:rPr>
              <a:t>, </a:t>
            </a:r>
            <a:r>
              <a:rPr lang="en-IN" sz="2000">
                <a:latin typeface="Times New Roman"/>
                <a:ea typeface="Calibri"/>
                <a:cs typeface="Times New Roman"/>
              </a:rPr>
              <a:t>which may impact performance in time-sensitive applications</a:t>
            </a:r>
            <a:r>
              <a:rPr lang="en-IN" sz="2000">
                <a:effectLst/>
                <a:latin typeface="Times New Roman"/>
                <a:ea typeface="Calibri"/>
                <a:cs typeface="Times New Roman"/>
              </a:rPr>
              <a:t>.</a:t>
            </a:r>
            <a:endParaRPr lang="en-IN"/>
          </a:p>
          <a:p>
            <a:pPr marL="0" indent="0">
              <a:buClr>
                <a:srgbClr val="CC0000"/>
              </a:buClr>
              <a:buNone/>
              <a:defRPr/>
            </a:pPr>
            <a:endParaRPr lang="en-IN" b="0" i="0" u="none" strike="noStrike" kern="0" cap="none" spc="0" normalizeH="0" baseline="0" noProof="0">
              <a:ln>
                <a:noFill/>
              </a:ln>
              <a:effectLst/>
              <a:uLnTx/>
              <a:uFillTx/>
              <a:latin typeface="Verdana"/>
              <a:ea typeface="Verdana"/>
              <a:cs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9479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19</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mj-lt"/>
                <a:ea typeface="+mn-ea"/>
                <a:cs typeface="+mn-cs"/>
              </a:rPr>
              <a:t>Pros:</a:t>
            </a:r>
            <a:endParaRPr kumimoji="0" lang="en-IN" altLang="en-US" sz="2800" i="0" u="none" strike="noStrike" cap="none" spc="0" normalizeH="0" baseline="0" noProof="0">
              <a:ln>
                <a:noFill/>
              </a:ln>
              <a:solidFill>
                <a:srgbClr val="000000"/>
              </a:solidFill>
              <a:uLnTx/>
              <a:uFillTx/>
              <a:latin typeface="+mj-lt"/>
            </a:endParaRPr>
          </a:p>
          <a:p>
            <a:pPr>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The survey effectively compares multiple ML models</a:t>
            </a:r>
            <a:r>
              <a:rPr lang="en-IN" sz="1800" kern="100">
                <a:effectLst/>
                <a:latin typeface="Times New Roman"/>
                <a:ea typeface="Calibri"/>
                <a:cs typeface="Times New Roman"/>
              </a:rPr>
              <a:t>, </a:t>
            </a:r>
            <a:r>
              <a:rPr lang="en-IN" sz="1800" kern="100">
                <a:latin typeface="Times New Roman"/>
                <a:ea typeface="Calibri"/>
                <a:cs typeface="Times New Roman"/>
              </a:rPr>
              <a:t>highlighting Random Forest's superiority in predicting </a:t>
            </a:r>
            <a:r>
              <a:rPr lang="en-IN" sz="1800" kern="100">
                <a:effectLst/>
                <a:latin typeface="Times New Roman"/>
                <a:ea typeface="Calibri"/>
                <a:cs typeface="Times New Roman"/>
              </a:rPr>
              <a:t>and </a:t>
            </a:r>
            <a:r>
              <a:rPr lang="en-IN" sz="1800" kern="100">
                <a:latin typeface="Times New Roman"/>
                <a:ea typeface="Calibri"/>
                <a:cs typeface="Times New Roman"/>
              </a:rPr>
              <a:t>classifying student skills</a:t>
            </a:r>
            <a:r>
              <a:rPr lang="en-IN" sz="1800" kern="100">
                <a:effectLst/>
                <a:latin typeface="Times New Roman"/>
                <a:ea typeface="Calibri"/>
                <a:cs typeface="Times New Roman"/>
              </a:rPr>
              <a:t>.</a:t>
            </a:r>
            <a:endParaRPr lang="en-IN">
              <a:latin typeface="Times New Roman"/>
              <a:cs typeface="Times New Roman"/>
            </a:endParaRPr>
          </a:p>
          <a:p>
            <a:pPr>
              <a:buClr>
                <a:srgbClr val="CC0000"/>
              </a:buClr>
              <a:buFont typeface="Wingdings" panose="05000000000000000000" pitchFamily="2" charset="2"/>
              <a:buChar char="q"/>
              <a:defRPr/>
            </a:pPr>
            <a:r>
              <a:rPr lang="en-IN" sz="1800" kern="100">
                <a:latin typeface="Times New Roman"/>
                <a:ea typeface="Calibri"/>
                <a:cs typeface="Times New Roman"/>
              </a:rPr>
              <a:t>Emphasizes the potential of ML in addressing real-world educational challenges, such as curriculum development </a:t>
            </a:r>
            <a:r>
              <a:rPr lang="en-IN" sz="1800" kern="100">
                <a:effectLst/>
                <a:latin typeface="Times New Roman"/>
                <a:ea typeface="Calibri"/>
                <a:cs typeface="Times New Roman"/>
              </a:rPr>
              <a:t>and </a:t>
            </a:r>
            <a:r>
              <a:rPr lang="en-IN" sz="1800" kern="100">
                <a:latin typeface="Times New Roman"/>
                <a:ea typeface="Calibri"/>
                <a:cs typeface="Times New Roman"/>
              </a:rPr>
              <a:t>personalized learning</a:t>
            </a:r>
            <a:r>
              <a:rPr lang="en-IN" sz="1800" kern="100">
                <a:effectLst/>
                <a:latin typeface="Times New Roman"/>
                <a:ea typeface="Calibri"/>
                <a:cs typeface="Times New Roman"/>
              </a:rPr>
              <a:t>.</a:t>
            </a:r>
            <a:endParaRPr lang="en-IN">
              <a:latin typeface="Times New Roman"/>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kern="100">
              <a:solidFill>
                <a:srgbClr val="000000"/>
              </a:solidFill>
              <a:latin typeface="Times New Roman"/>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Verdana"/>
                <a:ea typeface="Verdana"/>
                <a:cs typeface="Times New Roman"/>
              </a:rPr>
              <a:t>Cons:</a:t>
            </a:r>
          </a:p>
          <a:p>
            <a:pPr>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Primarily concentrates on managerial abilities, potentially overlooking </a:t>
            </a:r>
            <a:r>
              <a:rPr lang="en-IN" sz="1800" kern="100">
                <a:effectLst/>
                <a:latin typeface="Times New Roman"/>
                <a:ea typeface="Calibri"/>
                <a:cs typeface="Times New Roman"/>
              </a:rPr>
              <a:t>the </a:t>
            </a:r>
            <a:r>
              <a:rPr lang="en-IN" sz="1800" kern="100">
                <a:latin typeface="Times New Roman"/>
                <a:ea typeface="Calibri"/>
                <a:cs typeface="Times New Roman"/>
              </a:rPr>
              <a:t>applicability </a:t>
            </a:r>
            <a:r>
              <a:rPr lang="en-IN" sz="1800" kern="100">
                <a:effectLst/>
                <a:latin typeface="Times New Roman"/>
                <a:ea typeface="Calibri"/>
                <a:cs typeface="Times New Roman"/>
              </a:rPr>
              <a:t>of </a:t>
            </a:r>
            <a:r>
              <a:rPr lang="en-IN" sz="1800" kern="100">
                <a:latin typeface="Times New Roman"/>
                <a:ea typeface="Calibri"/>
                <a:cs typeface="Times New Roman"/>
              </a:rPr>
              <a:t>ML to other skill areas</a:t>
            </a:r>
            <a:r>
              <a:rPr lang="en-IN" sz="1800" kern="100">
                <a:effectLst/>
                <a:latin typeface="Times New Roman"/>
                <a:ea typeface="Calibri"/>
                <a:cs typeface="Times New Roman"/>
              </a:rPr>
              <a:t>.</a:t>
            </a:r>
            <a:endParaRPr lang="en-IN">
              <a:latin typeface="Times New Roman"/>
              <a:cs typeface="Times New Roman"/>
            </a:endParaRPr>
          </a:p>
          <a:p>
            <a:pPr>
              <a:lnSpc>
                <a:spcPct val="107000"/>
              </a:lnSpc>
              <a:spcAft>
                <a:spcPts val="800"/>
              </a:spcAft>
              <a:buSzPts val="1000"/>
              <a:buFont typeface="Wingdings" panose="05000000000000000000" pitchFamily="2" charset="2"/>
              <a:buChar char="q"/>
              <a:tabLst>
                <a:tab pos="457200" algn="l"/>
              </a:tabLst>
            </a:pPr>
            <a:r>
              <a:rPr lang="en-IN" sz="1800" kern="100">
                <a:latin typeface="Times New Roman"/>
                <a:ea typeface="Calibri"/>
                <a:cs typeface="Times New Roman"/>
              </a:rPr>
              <a:t>Does not discuss the practical difficulties of integrating ML models into existing educational systems and curricula</a:t>
            </a:r>
            <a:r>
              <a:rPr lang="en-IN" sz="1800" kern="100">
                <a:effectLst/>
                <a:latin typeface="Times New Roman"/>
                <a:ea typeface="Calibri"/>
                <a:cs typeface="Times New Roman"/>
              </a:rPr>
              <a:t>.</a:t>
            </a:r>
            <a:endParaRPr lang="en-IN">
              <a:latin typeface="Times New Roman"/>
              <a:cs typeface="Times New Roman"/>
            </a:endParaRPr>
          </a:p>
          <a:p>
            <a:pPr marL="0" indent="0">
              <a:lnSpc>
                <a:spcPct val="107000"/>
              </a:lnSpc>
              <a:spcAft>
                <a:spcPts val="800"/>
              </a:spcAft>
              <a:buSzPts val="1000"/>
              <a:buNone/>
              <a:tabLst>
                <a:tab pos="457200" algn="l"/>
              </a:tabLst>
            </a:pPr>
            <a:endParaRPr lang="en-IN">
              <a:latin typeface="Times New Roman"/>
              <a:ea typeface="Calibri"/>
              <a:cs typeface="Times New Roman"/>
            </a:endParaRPr>
          </a:p>
          <a:p>
            <a:pPr lvl="0">
              <a:lnSpc>
                <a:spcPct val="107000"/>
              </a:lnSpc>
              <a:spcAft>
                <a:spcPts val="800"/>
              </a:spcAft>
              <a:buSzPts val="1000"/>
              <a:buFont typeface="Wingdings" panose="05000000000000000000" pitchFamily="2" charset="2"/>
              <a:buChar char="q"/>
              <a:tabLst>
                <a:tab pos="457200" algn="l"/>
              </a:tabLs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40</a:t>
            </a:fld>
            <a:endParaRPr lang="en-IN"/>
          </a:p>
        </p:txBody>
      </p:sp>
    </p:spTree>
    <p:extLst>
      <p:ext uri="{BB962C8B-B14F-4D97-AF65-F5344CB8AC3E}">
        <p14:creationId xmlns:p14="http://schemas.microsoft.com/office/powerpoint/2010/main" val="3675901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179172"/>
            <a:ext cx="10606217" cy="1597025"/>
          </a:xfrm>
        </p:spPr>
        <p:txBody>
          <a:bodyPr/>
          <a:lstStyle/>
          <a:p>
            <a:r>
              <a:rPr lang="en-IN" altLang="en-US" sz="3200" b="1">
                <a:solidFill>
                  <a:srgbClr val="FF0000"/>
                </a:solidFill>
              </a:rPr>
              <a:t>Literature Review – 20</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5948" y="1587843"/>
            <a:ext cx="11172567" cy="5574956"/>
          </a:xfrm>
        </p:spPr>
        <p:txBody>
          <a:bodyPr/>
          <a:lstStyle/>
          <a:p>
            <a:pPr marL="0" indent="0">
              <a:lnSpc>
                <a:spcPct val="107000"/>
              </a:lnSpc>
              <a:spcAft>
                <a:spcPts val="800"/>
              </a:spcAft>
              <a:buNone/>
            </a:pPr>
            <a:r>
              <a:rPr lang="en-IN" sz="2800" kern="100">
                <a:solidFill>
                  <a:srgbClr val="212529"/>
                </a:solidFill>
                <a:latin typeface="Times New Roman"/>
                <a:ea typeface="Calibri"/>
                <a:cs typeface="Times New Roman"/>
              </a:rPr>
              <a:t>Explainable AI and machine learning: performance evaluation and explainability of classifiers on educational data mining inspired career </a:t>
            </a:r>
            <a:r>
              <a:rPr lang="en-IN" sz="2800" kern="100" err="1">
                <a:solidFill>
                  <a:srgbClr val="212529"/>
                </a:solidFill>
                <a:latin typeface="Times New Roman"/>
                <a:ea typeface="Calibri"/>
                <a:cs typeface="Times New Roman"/>
              </a:rPr>
              <a:t>counseling</a:t>
            </a:r>
            <a:endParaRPr lang="en-US" err="1"/>
          </a:p>
          <a:p>
            <a:pPr marL="0" indent="0">
              <a:lnSpc>
                <a:spcPct val="107000"/>
              </a:lnSpc>
              <a:spcAft>
                <a:spcPts val="800"/>
              </a:spcAft>
              <a:buNone/>
            </a:pPr>
            <a:r>
              <a:rPr lang="en-IN" altLang="en-US" sz="2000" kern="100">
                <a:latin typeface="Times New Roman"/>
                <a:ea typeface="Calibri"/>
                <a:cs typeface="Times New Roman"/>
              </a:rPr>
              <a:t>Authors: </a:t>
            </a:r>
            <a:r>
              <a:rPr lang="en-IN" altLang="en-US" sz="2000" kern="100" err="1">
                <a:solidFill>
                  <a:srgbClr val="000000"/>
                </a:solidFill>
                <a:latin typeface="Times New Roman"/>
                <a:ea typeface="Calibri"/>
                <a:cs typeface="Times New Roman"/>
              </a:rPr>
              <a:t>Guleria</a:t>
            </a:r>
            <a:r>
              <a:rPr lang="en-IN" altLang="en-US" sz="2000" kern="100">
                <a:solidFill>
                  <a:srgbClr val="000000"/>
                </a:solidFill>
                <a:latin typeface="Times New Roman"/>
                <a:ea typeface="Calibri"/>
                <a:cs typeface="Times New Roman"/>
              </a:rPr>
              <a:t>, P., &amp; Sood, M</a:t>
            </a:r>
            <a:endParaRPr lang="en-IN" altLang="en-US" sz="2000" kern="100">
              <a:solidFill>
                <a:srgbClr val="000000"/>
              </a:solidFill>
              <a:latin typeface="Times New Roman" panose="02020603050405020304" pitchFamily="18" charset="0"/>
              <a:ea typeface="Calibri"/>
              <a:cs typeface="Times New Roman" panose="02020603050405020304" pitchFamily="18" charset="0"/>
            </a:endParaRPr>
          </a:p>
          <a:p>
            <a:pPr marL="0" indent="0" algn="just">
              <a:lnSpc>
                <a:spcPct val="107000"/>
              </a:lnSpc>
              <a:spcAft>
                <a:spcPts val="800"/>
              </a:spcAft>
              <a:buNone/>
            </a:pPr>
            <a:r>
              <a:rPr lang="en-US" sz="1800">
                <a:latin typeface="Times New Roman"/>
                <a:cs typeface="Times New Roman"/>
              </a:rPr>
              <a:t>Recent research highlights the need it is to provide learners—particularly those in their final semesters—with good career counseling so they can connect their interests in education, skills, and aptitudes with suitable programs. Many parents and students choose professions that are not appropriate because they follow what they feel rather than obtaining advice from qualified sources. Even though traditional methods of counseling are widely used, machine learning's (ML) potential is not fully utilized in this area. According to studies, machine learning (ML), a branch of artificial intelligence, is capable of evaluating enormous quantities of data in order to predict academic results and suggest appropriate courses.</a:t>
            </a:r>
            <a:r>
              <a:rPr lang="en-US" sz="1800">
                <a:latin typeface="Times New Roman"/>
                <a:ea typeface="Calibri"/>
                <a:cs typeface="Times New Roman"/>
              </a:rPr>
              <a:t> </a:t>
            </a:r>
            <a:endParaRPr lang="en-US" sz="2000" b="0" i="0" u="none" strike="noStrike" kern="0" cap="none" spc="0" normalizeH="0" baseline="0" noProof="0">
              <a:ln>
                <a:noFill/>
              </a:ln>
              <a:effectLst/>
              <a:uLnTx/>
              <a:uFillTx/>
              <a:latin typeface="Times New Roman" panose="02020603050405020304" pitchFamily="18" charset="0"/>
              <a:ea typeface="Calibri"/>
              <a:cs typeface="Times New Roman" panose="02020603050405020304" pitchFamily="18" charset="0"/>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41</a:t>
            </a:fld>
            <a:endParaRPr lang="en-IN"/>
          </a:p>
        </p:txBody>
      </p:sp>
    </p:spTree>
    <p:extLst>
      <p:ext uri="{BB962C8B-B14F-4D97-AF65-F5344CB8AC3E}">
        <p14:creationId xmlns:p14="http://schemas.microsoft.com/office/powerpoint/2010/main" val="899728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20</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i="0" u="none" strike="noStrike" kern="0" cap="none" spc="0" normalizeH="0" baseline="0" noProof="0">
                <a:ln>
                  <a:noFill/>
                </a:ln>
                <a:solidFill>
                  <a:srgbClr val="000000"/>
                </a:solidFill>
                <a:effectLst/>
                <a:uLnTx/>
                <a:uFillTx/>
                <a:latin typeface="+mj-lt"/>
                <a:ea typeface="+mn-ea"/>
                <a:cs typeface="+mn-cs"/>
              </a:rPr>
              <a:t>P</a:t>
            </a:r>
            <a:r>
              <a:rPr kumimoji="0" lang="en-IN" altLang="en-US" sz="2800" i="0" u="none" strike="noStrike" kern="0" cap="none" spc="0" normalizeH="0" baseline="0" noProof="0">
                <a:ln>
                  <a:noFill/>
                </a:ln>
                <a:solidFill>
                  <a:srgbClr val="000000"/>
                </a:solidFill>
                <a:effectLst/>
                <a:uLnTx/>
                <a:uFillTx/>
                <a:latin typeface="Verdana"/>
                <a:ea typeface="Verdana"/>
                <a:cs typeface="Times New Roman"/>
              </a:rPr>
              <a:t>ros:</a:t>
            </a:r>
            <a:endParaRPr lang="en-IN" altLang="en-US" sz="2800" i="0" u="none" strike="noStrike" cap="none" spc="0" normalizeH="0" baseline="0" noProof="0">
              <a:ln>
                <a:noFill/>
              </a:ln>
              <a:solidFill>
                <a:srgbClr val="000000"/>
              </a:solidFill>
              <a:uLnTx/>
              <a:uFillTx/>
              <a:latin typeface="Verdana"/>
              <a:ea typeface="Verdana"/>
              <a:cs typeface="Times New Roman"/>
            </a:endParaRPr>
          </a:p>
          <a:p>
            <a:pPr>
              <a:buClr>
                <a:srgbClr val="CC0000"/>
              </a:buClr>
              <a:buFont typeface="Wingdings" panose="05000000000000000000" pitchFamily="2" charset="2"/>
              <a:buChar char="q"/>
              <a:defRPr/>
            </a:pPr>
            <a:r>
              <a:rPr lang="en-US" sz="1800">
                <a:latin typeface="Times New Roman"/>
                <a:ea typeface="+mn-lt"/>
                <a:cs typeface="Times New Roman"/>
              </a:rPr>
              <a:t>Highlights the necessity of aligning students' educational interests with suitable career paths using advanced technology.</a:t>
            </a:r>
            <a:endParaRPr lang="en-US">
              <a:latin typeface="Times New Roman"/>
              <a:cs typeface="Times New Roman"/>
            </a:endParaRPr>
          </a:p>
          <a:p>
            <a:pPr>
              <a:buClr>
                <a:srgbClr val="CC0000"/>
              </a:buClr>
              <a:buFont typeface="Wingdings" panose="05000000000000000000" pitchFamily="2" charset="2"/>
              <a:buChar char="q"/>
              <a:defRPr/>
            </a:pPr>
            <a:r>
              <a:rPr lang="en-US" sz="1800">
                <a:latin typeface="Times New Roman"/>
                <a:cs typeface="Times New Roman"/>
              </a:rPr>
              <a:t> </a:t>
            </a:r>
            <a:r>
              <a:rPr lang="en-US" sz="1800">
                <a:latin typeface="Times New Roman"/>
                <a:ea typeface="+mn-lt"/>
                <a:cs typeface="Times New Roman"/>
              </a:rPr>
              <a:t>Introduces the potential of machine learning for personalized, data-driven career counseling.</a:t>
            </a:r>
            <a:endParaRPr lang="en-IN" sz="1800" kern="100">
              <a:effectLst/>
              <a:latin typeface="Times New Roman"/>
              <a:ea typeface="Calibri"/>
              <a:cs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kern="100">
              <a:solidFill>
                <a:srgbClr val="000000"/>
              </a:solidFill>
              <a:latin typeface="Times New Roman"/>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a:solidFill>
                  <a:srgbClr val="000000"/>
                </a:solidFill>
                <a:latin typeface="Verdana"/>
                <a:ea typeface="Verdana"/>
                <a:cs typeface="Times New Roman"/>
              </a:rPr>
              <a:t>Cons:</a:t>
            </a:r>
          </a:p>
          <a:p>
            <a:pPr>
              <a:lnSpc>
                <a:spcPct val="107000"/>
              </a:lnSpc>
              <a:spcAft>
                <a:spcPts val="800"/>
              </a:spcAft>
              <a:buFont typeface="Wingdings" panose="05000000000000000000" pitchFamily="2" charset="2"/>
              <a:buChar char="q"/>
              <a:tabLst>
                <a:tab pos="457200" algn="l"/>
              </a:tabLst>
            </a:pPr>
            <a:r>
              <a:rPr lang="en-US" sz="1800">
                <a:latin typeface="Times New Roman"/>
                <a:ea typeface="Calibri"/>
                <a:cs typeface="Times New Roman"/>
              </a:rPr>
              <a:t>Lacks depth in discussing </a:t>
            </a:r>
            <a:r>
              <a:rPr lang="en-US" sz="1800">
                <a:effectLst/>
                <a:latin typeface="Times New Roman"/>
                <a:ea typeface="Calibri"/>
                <a:cs typeface="Times New Roman"/>
              </a:rPr>
              <a:t>the </a:t>
            </a:r>
            <a:r>
              <a:rPr lang="en-US" sz="1800">
                <a:latin typeface="Times New Roman"/>
                <a:ea typeface="Calibri"/>
                <a:cs typeface="Times New Roman"/>
              </a:rPr>
              <a:t>benefits </a:t>
            </a:r>
            <a:r>
              <a:rPr lang="en-US" sz="1800">
                <a:effectLst/>
                <a:latin typeface="Times New Roman"/>
                <a:ea typeface="Calibri"/>
                <a:cs typeface="Times New Roman"/>
              </a:rPr>
              <a:t>and </a:t>
            </a:r>
            <a:r>
              <a:rPr lang="en-US" sz="1800">
                <a:latin typeface="Times New Roman"/>
                <a:ea typeface="Calibri"/>
                <a:cs typeface="Times New Roman"/>
              </a:rPr>
              <a:t>limitations of existing counseling methods</a:t>
            </a:r>
            <a:r>
              <a:rPr lang="en-US" sz="1800">
                <a:effectLst/>
                <a:latin typeface="Times New Roman"/>
                <a:ea typeface="Calibri"/>
                <a:cs typeface="Times New Roman"/>
              </a:rPr>
              <a:t>.</a:t>
            </a:r>
            <a:endParaRPr lang="en-US">
              <a:latin typeface="Times New Roman"/>
              <a:cs typeface="Times New Roman"/>
            </a:endParaRPr>
          </a:p>
          <a:p>
            <a:pPr>
              <a:lnSpc>
                <a:spcPct val="107000"/>
              </a:lnSpc>
              <a:spcAft>
                <a:spcPts val="800"/>
              </a:spcAft>
              <a:buFont typeface="Wingdings" panose="05000000000000000000" pitchFamily="2" charset="2"/>
              <a:buChar char="q"/>
              <a:tabLst>
                <a:tab pos="457200" algn="l"/>
              </a:tabLst>
            </a:pPr>
            <a:r>
              <a:rPr lang="en-US" sz="1800">
                <a:latin typeface="Times New Roman"/>
                <a:ea typeface="Calibri"/>
                <a:cs typeface="Times New Roman"/>
              </a:rPr>
              <a:t>Does not address the challenges of integrating machine learning tools </a:t>
            </a:r>
            <a:r>
              <a:rPr lang="en-US" sz="1800">
                <a:effectLst/>
                <a:latin typeface="Times New Roman"/>
                <a:ea typeface="Calibri"/>
                <a:cs typeface="Times New Roman"/>
              </a:rPr>
              <a:t>in </a:t>
            </a:r>
            <a:r>
              <a:rPr lang="en-US" sz="1800">
                <a:latin typeface="Times New Roman"/>
                <a:ea typeface="Calibri"/>
                <a:cs typeface="Times New Roman"/>
              </a:rPr>
              <a:t>educational settings</a:t>
            </a:r>
            <a:r>
              <a:rPr lang="en-US" sz="1800">
                <a:effectLst/>
                <a:latin typeface="Times New Roman"/>
                <a:ea typeface="Calibri"/>
                <a:cs typeface="Times New Roman"/>
              </a:rPr>
              <a:t>, </a:t>
            </a:r>
            <a:r>
              <a:rPr lang="en-US" sz="1800">
                <a:latin typeface="Times New Roman"/>
                <a:ea typeface="Calibri"/>
                <a:cs typeface="Times New Roman"/>
              </a:rPr>
              <a:t>particularly regarding access </a:t>
            </a:r>
            <a:r>
              <a:rPr lang="en-US" sz="1800">
                <a:effectLst/>
                <a:latin typeface="Times New Roman"/>
                <a:ea typeface="Calibri"/>
                <a:cs typeface="Times New Roman"/>
              </a:rPr>
              <a:t>and </a:t>
            </a:r>
            <a:r>
              <a:rPr lang="en-US" sz="1800">
                <a:latin typeface="Times New Roman"/>
                <a:ea typeface="Calibri"/>
                <a:cs typeface="Times New Roman"/>
              </a:rPr>
              <a:t>user understanding</a:t>
            </a:r>
            <a:r>
              <a:rPr lang="en-US" sz="1800">
                <a:effectLst/>
                <a:latin typeface="Times New Roman"/>
                <a:ea typeface="Calibri"/>
                <a:cs typeface="Times New Roman"/>
              </a:rPr>
              <a:t>.</a:t>
            </a:r>
            <a:endParaRPr lang="en-US">
              <a:latin typeface="Times New Roman"/>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42</a:t>
            </a:fld>
            <a:endParaRPr lang="en-IN"/>
          </a:p>
        </p:txBody>
      </p:sp>
    </p:spTree>
    <p:extLst>
      <p:ext uri="{BB962C8B-B14F-4D97-AF65-F5344CB8AC3E}">
        <p14:creationId xmlns:p14="http://schemas.microsoft.com/office/powerpoint/2010/main" val="1231997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Problem Statement</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Font typeface="Wingdings" panose="05000000000000000000" pitchFamily="2" charset="2"/>
              <a:buChar char="o"/>
            </a:pPr>
            <a:r>
              <a:rPr lang="en-US" sz="2400">
                <a:latin typeface="Times New Roman"/>
                <a:cs typeface="Times New Roman"/>
              </a:rPr>
              <a:t>Many students and institutions lack clear insights to improve placement outcomes and often fail to provide a comprehensive view of influencing factors.</a:t>
            </a:r>
          </a:p>
          <a:p>
            <a:pPr algn="just">
              <a:buFont typeface="Wingdings" panose="05000000000000000000" pitchFamily="2" charset="2"/>
              <a:buChar char="o"/>
            </a:pPr>
            <a:r>
              <a:rPr lang="en-US" sz="2400">
                <a:solidFill>
                  <a:srgbClr val="000000"/>
                </a:solidFill>
                <a:latin typeface="Times New Roman"/>
                <a:cs typeface="Times New Roman"/>
              </a:rPr>
              <a:t>Traditional methods of analyzing placement data often fail to uncover the appealingly factors that contribute to a student's employability. </a:t>
            </a:r>
            <a:endParaRPr lang="en-US" sz="2400">
              <a:latin typeface="Times New Roman"/>
              <a:cs typeface="Times New Roman"/>
            </a:endParaRPr>
          </a:p>
          <a:p>
            <a:pPr algn="just">
              <a:buFont typeface="Wingdings" panose="05000000000000000000" pitchFamily="2" charset="2"/>
              <a:buChar char="o"/>
            </a:pPr>
            <a:r>
              <a:rPr lang="en-US" sz="2400">
                <a:solidFill>
                  <a:srgbClr val="000000"/>
                </a:solidFill>
                <a:latin typeface="Times New Roman"/>
                <a:cs typeface="Times New Roman"/>
              </a:rPr>
              <a:t>Lack of innovative machine learning models specifically designed to analyze historical placement data effectively which limits the ability to uncover key factors and trends.</a:t>
            </a:r>
            <a:endParaRPr lang="en-US" sz="2400">
              <a:latin typeface="Times New Roman"/>
              <a:cs typeface="Times New Roman"/>
            </a:endParaRPr>
          </a:p>
          <a:p>
            <a:pPr algn="just">
              <a:buFont typeface="Wingdings" panose="05000000000000000000" pitchFamily="2" charset="2"/>
              <a:buChar char="q"/>
            </a:pPr>
            <a:endParaRPr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a:latin typeface="Times New Roman" panose="02020603050405020304" pitchFamily="18" charset="0"/>
              <a:cs typeface="Times New Roman" panose="02020603050405020304" pitchFamily="18" charset="0"/>
            </a:endParaRPr>
          </a:p>
          <a:p>
            <a:pPr marL="0" indent="0" algn="just">
              <a:buNone/>
            </a:pPr>
            <a:endParaRPr lang="en-IN" sz="240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43</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Objectives</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3942347"/>
          </a:xfrm>
        </p:spPr>
        <p:txBody>
          <a:bodyPr/>
          <a:lstStyle/>
          <a:p>
            <a:pPr algn="just">
              <a:buClr>
                <a:srgbClr val="CC0000"/>
              </a:buClr>
              <a:defRPr/>
            </a:pPr>
            <a:r>
              <a:rPr lang="en-US" sz="2400">
                <a:solidFill>
                  <a:srgbClr val="000000"/>
                </a:solidFill>
                <a:latin typeface="Arial"/>
                <a:cs typeface="Arial"/>
              </a:rPr>
              <a:t>•</a:t>
            </a:r>
            <a:r>
              <a:rPr lang="en-US" sz="2400">
                <a:solidFill>
                  <a:srgbClr val="000000"/>
                </a:solidFill>
                <a:latin typeface="Times New Roman"/>
                <a:cs typeface="Times New Roman"/>
              </a:rPr>
              <a:t>To obtain historical student data based on placements outcomes</a:t>
            </a:r>
            <a:endParaRPr lang="en-US" sz="2400">
              <a:ea typeface="Verdana"/>
            </a:endParaRPr>
          </a:p>
          <a:p>
            <a:pPr algn="just">
              <a:buClr>
                <a:srgbClr val="CC0000"/>
              </a:buClr>
              <a:defRPr/>
            </a:pPr>
            <a:r>
              <a:rPr lang="en-US" sz="2400">
                <a:solidFill>
                  <a:srgbClr val="000000"/>
                </a:solidFill>
                <a:latin typeface="Arial"/>
                <a:cs typeface="Arial"/>
              </a:rPr>
              <a:t>•</a:t>
            </a:r>
            <a:r>
              <a:rPr lang="en-US" sz="2400">
                <a:solidFill>
                  <a:srgbClr val="000000"/>
                </a:solidFill>
                <a:latin typeface="Times New Roman"/>
                <a:cs typeface="Times New Roman"/>
              </a:rPr>
              <a:t>Conducting descriptive analysis to reveal patterns in student placements</a:t>
            </a:r>
            <a:endParaRPr lang="en-US" sz="2400">
              <a:ea typeface="Verdana"/>
            </a:endParaRPr>
          </a:p>
          <a:p>
            <a:pPr algn="just">
              <a:buClr>
                <a:srgbClr val="CC0000"/>
              </a:buClr>
              <a:defRPr/>
            </a:pPr>
            <a:r>
              <a:rPr lang="en-US" sz="2400">
                <a:solidFill>
                  <a:srgbClr val="000000"/>
                </a:solidFill>
                <a:latin typeface="Arial"/>
                <a:cs typeface="Arial"/>
              </a:rPr>
              <a:t>•</a:t>
            </a:r>
            <a:r>
              <a:rPr lang="en-US" sz="2400">
                <a:solidFill>
                  <a:srgbClr val="000000"/>
                </a:solidFill>
                <a:latin typeface="Times New Roman"/>
                <a:cs typeface="Times New Roman"/>
              </a:rPr>
              <a:t>To compare past years data with current year </a:t>
            </a:r>
            <a:r>
              <a:rPr kumimoji="0" lang="en-US" sz="2400" b="0" i="0" u="none" strike="noStrike" kern="0" cap="none" spc="0" normalizeH="0" baseline="0" noProof="0">
                <a:ln>
                  <a:noFill/>
                </a:ln>
                <a:solidFill>
                  <a:srgbClr val="000000"/>
                </a:solidFill>
                <a:effectLst/>
                <a:uLnTx/>
                <a:uFillTx/>
                <a:latin typeface="Times New Roman"/>
                <a:cs typeface="Times New Roman"/>
              </a:rPr>
              <a:t>data </a:t>
            </a:r>
            <a:r>
              <a:rPr lang="en-US" sz="2400">
                <a:solidFill>
                  <a:srgbClr val="000000"/>
                </a:solidFill>
                <a:latin typeface="Times New Roman"/>
                <a:cs typeface="Times New Roman"/>
              </a:rPr>
              <a:t>to identify trends</a:t>
            </a:r>
            <a:r>
              <a:rPr kumimoji="0" lang="en-US" sz="2400" b="0" i="0" u="none" strike="noStrike" kern="0" cap="none" spc="0" normalizeH="0" baseline="0" noProof="0">
                <a:ln>
                  <a:noFill/>
                </a:ln>
                <a:solidFill>
                  <a:srgbClr val="000000"/>
                </a:solidFill>
                <a:effectLst/>
                <a:uLnTx/>
                <a:uFillTx/>
                <a:latin typeface="Times New Roman"/>
                <a:cs typeface="Times New Roman"/>
              </a:rPr>
              <a:t>.</a:t>
            </a:r>
            <a:endParaRPr lang="en-US" sz="2400">
              <a:latin typeface="Times New Roman"/>
              <a:cs typeface="Times New Roman"/>
            </a:endParaRPr>
          </a:p>
          <a:p>
            <a:pPr algn="just">
              <a:buClr>
                <a:srgbClr val="CC0000"/>
              </a:buClr>
              <a:defRPr/>
            </a:pPr>
            <a:r>
              <a:rPr lang="en-US" sz="2400">
                <a:solidFill>
                  <a:srgbClr val="000000"/>
                </a:solidFill>
                <a:latin typeface="Arial"/>
                <a:cs typeface="Arial"/>
              </a:rPr>
              <a:t>•</a:t>
            </a:r>
            <a:r>
              <a:rPr lang="en-US" sz="2400">
                <a:solidFill>
                  <a:srgbClr val="000000"/>
                </a:solidFill>
                <a:latin typeface="Times New Roman"/>
                <a:cs typeface="Times New Roman"/>
              </a:rPr>
              <a:t>To identify actionable insights using Machine Learning techniques</a:t>
            </a:r>
            <a:endParaRPr lang="en-US" sz="2400">
              <a:ea typeface="Verdana"/>
            </a:endParaRPr>
          </a:p>
          <a:p>
            <a:pPr algn="just">
              <a:buClr>
                <a:srgbClr val="CC0000"/>
              </a:buClr>
              <a:defRPr/>
            </a:pPr>
            <a:r>
              <a:rPr lang="en-US" sz="2400">
                <a:solidFill>
                  <a:srgbClr val="000000"/>
                </a:solidFill>
                <a:latin typeface="Arial"/>
                <a:cs typeface="Arial"/>
              </a:rPr>
              <a:t>•</a:t>
            </a:r>
            <a:r>
              <a:rPr lang="en-US" sz="2400">
                <a:solidFill>
                  <a:srgbClr val="000000"/>
                </a:solidFill>
                <a:latin typeface="Times New Roman"/>
                <a:cs typeface="Times New Roman"/>
              </a:rPr>
              <a:t>Generate comprehensive report which contains all </a:t>
            </a:r>
            <a:r>
              <a:rPr kumimoji="0" lang="en-US" sz="2400" b="0" i="0" u="none" strike="noStrike" kern="0" cap="none" spc="0" normalizeH="0" baseline="0" noProof="0">
                <a:ln>
                  <a:noFill/>
                </a:ln>
                <a:solidFill>
                  <a:srgbClr val="000000"/>
                </a:solidFill>
                <a:effectLst/>
                <a:uLnTx/>
                <a:uFillTx/>
                <a:latin typeface="Times New Roman"/>
                <a:cs typeface="Times New Roman"/>
              </a:rPr>
              <a:t>the </a:t>
            </a:r>
            <a:r>
              <a:rPr lang="en-US" sz="2400">
                <a:solidFill>
                  <a:srgbClr val="000000"/>
                </a:solidFill>
                <a:latin typeface="Times New Roman"/>
                <a:cs typeface="Times New Roman"/>
              </a:rPr>
              <a:t>relevant information</a:t>
            </a:r>
            <a:r>
              <a:rPr kumimoji="0" lang="en-US" sz="2400" b="0" i="0" u="none" strike="noStrike" kern="0" cap="none" spc="0" normalizeH="0" baseline="0" noProof="0">
                <a:ln>
                  <a:noFill/>
                </a:ln>
                <a:solidFill>
                  <a:srgbClr val="000000"/>
                </a:solidFill>
                <a:effectLst/>
                <a:uLnTx/>
                <a:uFillTx/>
                <a:latin typeface="Times New Roman"/>
                <a:cs typeface="Times New Roman"/>
              </a:rPr>
              <a:t>.</a:t>
            </a:r>
            <a:endParaRPr lang="en-US" sz="2400">
              <a:latin typeface="Times New Roman"/>
              <a:cs typeface="Times New Roman"/>
            </a:endParaRPr>
          </a:p>
          <a:p>
            <a:pPr algn="just">
              <a:buClr>
                <a:srgbClr val="CC0000"/>
              </a:buClr>
              <a:defRPr/>
            </a:pPr>
            <a:endParaRPr lang="en-US" altLang="en-US" sz="240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Abstract</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812800" indent="-342900" algn="just">
              <a:lnSpc>
                <a:spcPts val="2900"/>
              </a:lnSpc>
              <a:spcBef>
                <a:spcPts val="0"/>
              </a:spcBef>
              <a:buClr>
                <a:srgbClr val="CC0000"/>
              </a:buClr>
              <a:defRPr/>
            </a:pPr>
            <a:r>
              <a:rPr lang="en-US" altLang="en-US" sz="2400">
                <a:latin typeface="Times New Roman"/>
                <a:ea typeface="Verdana"/>
                <a:cs typeface="Times New Roman"/>
              </a:rPr>
              <a:t>The initiative addresses the critical challenge of improving student placement outcomes in an increasingly competitive job market. Most of these traditional methods, such as manual analysis of data, simple statistical methods, and subconscious subjective evaluation that are most commonly used by educational institutions, are usually insufficient to capture intricate factors that go into determining student employability. By utilizing explainable machine learning techniques, this initiative aims to conduct a comprehensive descriptive analysis of past placement records to identify trends, patterns, and key determinants of placement success. </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Abstract</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812800" indent="-342900" algn="just">
              <a:lnSpc>
                <a:spcPts val="2900"/>
              </a:lnSpc>
              <a:spcBef>
                <a:spcPts val="0"/>
              </a:spcBef>
              <a:buClr>
                <a:srgbClr val="CC0000"/>
              </a:buClr>
              <a:buFont typeface="Wingdings" panose="05000000000000000000" pitchFamily="2" charset="2"/>
              <a:buChar char="o"/>
              <a:defRPr/>
            </a:pPr>
            <a:r>
              <a:rPr lang="en-US" sz="2400">
                <a:solidFill>
                  <a:srgbClr val="000000"/>
                </a:solidFill>
                <a:latin typeface="Times New Roman"/>
                <a:cs typeface="Times New Roman"/>
              </a:rPr>
              <a:t>The procedure involves collecting and preprocessing </a:t>
            </a:r>
            <a:r>
              <a:rPr kumimoji="0" lang="en-US" sz="2400" b="0" i="0" u="none" strike="noStrike" kern="0" cap="none" spc="0" normalizeH="0" baseline="0" noProof="0">
                <a:ln>
                  <a:noFill/>
                </a:ln>
                <a:solidFill>
                  <a:srgbClr val="000000"/>
                </a:solidFill>
                <a:effectLst/>
                <a:uLnTx/>
                <a:uFillTx/>
                <a:latin typeface="Times New Roman"/>
                <a:cs typeface="Times New Roman"/>
              </a:rPr>
              <a:t>data, </a:t>
            </a:r>
            <a:r>
              <a:rPr lang="en-US" sz="2400">
                <a:solidFill>
                  <a:srgbClr val="000000"/>
                </a:solidFill>
                <a:latin typeface="Times New Roman"/>
                <a:cs typeface="Times New Roman"/>
              </a:rPr>
              <a:t>performing exploratory data analysis, </a:t>
            </a:r>
            <a:r>
              <a:rPr kumimoji="0" lang="en-US" sz="2400" b="0" i="0" u="none" strike="noStrike" kern="0" cap="none" spc="0" normalizeH="0" baseline="0" noProof="0">
                <a:ln>
                  <a:noFill/>
                </a:ln>
                <a:solidFill>
                  <a:srgbClr val="000000"/>
                </a:solidFill>
                <a:effectLst/>
                <a:uLnTx/>
                <a:uFillTx/>
                <a:latin typeface="Times New Roman"/>
                <a:cs typeface="Times New Roman"/>
              </a:rPr>
              <a:t>and </a:t>
            </a:r>
            <a:r>
              <a:rPr lang="en-US" sz="2400">
                <a:solidFill>
                  <a:srgbClr val="000000"/>
                </a:solidFill>
                <a:latin typeface="Times New Roman"/>
                <a:cs typeface="Times New Roman"/>
              </a:rPr>
              <a:t>applying explainable machine learning methods to offer transparent insights</a:t>
            </a:r>
            <a:r>
              <a:rPr kumimoji="0" lang="en-US" sz="2400" b="0" i="0" u="none" strike="noStrike" kern="0" cap="none" spc="0" normalizeH="0" baseline="0" noProof="0">
                <a:ln>
                  <a:noFill/>
                </a:ln>
                <a:solidFill>
                  <a:srgbClr val="000000"/>
                </a:solidFill>
                <a:effectLst/>
                <a:uLnTx/>
                <a:uFillTx/>
                <a:latin typeface="Times New Roman"/>
                <a:cs typeface="Times New Roman"/>
              </a:rPr>
              <a:t>. </a:t>
            </a:r>
            <a:r>
              <a:rPr lang="en-US" sz="2400">
                <a:solidFill>
                  <a:srgbClr val="000000"/>
                </a:solidFill>
                <a:latin typeface="Times New Roman"/>
                <a:cs typeface="Times New Roman"/>
              </a:rPr>
              <a:t>The resulting comprehensive report will provide </a:t>
            </a:r>
            <a:r>
              <a:rPr kumimoji="0" lang="en-US" sz="2400" b="0" i="0" u="none" strike="noStrike" kern="0" cap="none" spc="0" normalizeH="0" baseline="0" noProof="0">
                <a:ln>
                  <a:noFill/>
                </a:ln>
                <a:solidFill>
                  <a:srgbClr val="000000"/>
                </a:solidFill>
                <a:effectLst/>
                <a:uLnTx/>
                <a:uFillTx/>
                <a:latin typeface="Times New Roman"/>
                <a:cs typeface="Times New Roman"/>
              </a:rPr>
              <a:t>actionable </a:t>
            </a:r>
            <a:r>
              <a:rPr lang="en-US" sz="2400">
                <a:solidFill>
                  <a:srgbClr val="000000"/>
                </a:solidFill>
                <a:latin typeface="Times New Roman"/>
                <a:cs typeface="Times New Roman"/>
              </a:rPr>
              <a:t>recommendations for improving student readiness and optimizing institutional placement strategies</a:t>
            </a:r>
            <a:r>
              <a:rPr kumimoji="0" lang="en-US" sz="2400" b="0" i="0" u="none" strike="noStrike" kern="0" cap="none" spc="0" normalizeH="0" baseline="0" noProof="0">
                <a:ln>
                  <a:noFill/>
                </a:ln>
                <a:solidFill>
                  <a:srgbClr val="000000"/>
                </a:solidFill>
                <a:effectLst/>
                <a:uLnTx/>
                <a:uFillTx/>
                <a:latin typeface="Times New Roman"/>
                <a:cs typeface="Times New Roman"/>
              </a:rPr>
              <a:t>. </a:t>
            </a:r>
            <a:r>
              <a:rPr lang="en-US" sz="2400">
                <a:solidFill>
                  <a:srgbClr val="000000"/>
                </a:solidFill>
                <a:latin typeface="Times New Roman"/>
                <a:cs typeface="Times New Roman"/>
              </a:rPr>
              <a:t>The ultimate goal is </a:t>
            </a:r>
            <a:r>
              <a:rPr kumimoji="0" lang="en-US" sz="2400" b="0" i="0" u="none" strike="noStrike" kern="0" cap="none" spc="0" normalizeH="0" baseline="0" noProof="0">
                <a:ln>
                  <a:noFill/>
                </a:ln>
                <a:solidFill>
                  <a:srgbClr val="000000"/>
                </a:solidFill>
                <a:effectLst/>
                <a:uLnTx/>
                <a:uFillTx/>
                <a:latin typeface="Times New Roman"/>
                <a:cs typeface="Times New Roman"/>
              </a:rPr>
              <a:t>to </a:t>
            </a:r>
            <a:r>
              <a:rPr lang="en-US" sz="2400">
                <a:solidFill>
                  <a:srgbClr val="000000"/>
                </a:solidFill>
                <a:latin typeface="Times New Roman"/>
                <a:cs typeface="Times New Roman"/>
              </a:rPr>
              <a:t>empower educational institutions with clear</a:t>
            </a:r>
            <a:r>
              <a:rPr kumimoji="0" lang="en-US" sz="2400" b="0" i="0" u="none" strike="noStrike" kern="0" cap="none" spc="0" normalizeH="0" baseline="0" noProof="0">
                <a:ln>
                  <a:noFill/>
                </a:ln>
                <a:solidFill>
                  <a:srgbClr val="000000"/>
                </a:solidFill>
                <a:effectLst/>
                <a:uLnTx/>
                <a:uFillTx/>
                <a:latin typeface="Times New Roman"/>
                <a:cs typeface="Times New Roman"/>
              </a:rPr>
              <a:t>, </a:t>
            </a:r>
            <a:r>
              <a:rPr lang="en-US" sz="2400">
                <a:solidFill>
                  <a:srgbClr val="000000"/>
                </a:solidFill>
                <a:latin typeface="Times New Roman"/>
                <a:cs typeface="Times New Roman"/>
              </a:rPr>
              <a:t>data-driven insights to enhance placement processes </a:t>
            </a:r>
            <a:r>
              <a:rPr kumimoji="0" lang="en-US" sz="2400" b="0" i="0" u="none" strike="noStrike" kern="0" cap="none" spc="0" normalizeH="0" baseline="0" noProof="0">
                <a:ln>
                  <a:noFill/>
                </a:ln>
                <a:solidFill>
                  <a:srgbClr val="000000"/>
                </a:solidFill>
                <a:effectLst/>
                <a:uLnTx/>
                <a:uFillTx/>
                <a:latin typeface="Times New Roman"/>
                <a:cs typeface="Times New Roman"/>
              </a:rPr>
              <a:t>and </a:t>
            </a:r>
            <a:r>
              <a:rPr lang="en-US" sz="2400">
                <a:solidFill>
                  <a:srgbClr val="000000"/>
                </a:solidFill>
                <a:latin typeface="Times New Roman"/>
                <a:cs typeface="Times New Roman"/>
              </a:rPr>
              <a:t>better support student career outcomes in a competitive job market</a:t>
            </a:r>
            <a:r>
              <a:rPr kumimoji="0" lang="en-US" sz="2400" b="0" i="0" u="none" strike="noStrike" kern="0" cap="none" spc="0" normalizeH="0" baseline="0" noProof="0">
                <a:ln>
                  <a:noFill/>
                </a:ln>
                <a:solidFill>
                  <a:srgbClr val="000000"/>
                </a:solidFill>
                <a:effectLst/>
                <a:uLnTx/>
                <a:uFillTx/>
                <a:latin typeface="Times New Roman"/>
                <a:cs typeface="Times New Roman"/>
              </a:rPr>
              <a:t>.</a:t>
            </a:r>
            <a:endParaRPr lang="en-US" sz="2400">
              <a:solidFill>
                <a:srgbClr val="000000"/>
              </a:solidFill>
              <a:latin typeface="Times New Roman"/>
              <a:cs typeface="Times New Roman"/>
            </a:endParaRPr>
          </a:p>
          <a:p>
            <a:pPr marL="812800" marR="0" lvl="0" indent="-342900" algn="just" defTabSz="914400">
              <a:lnSpc>
                <a:spcPts val="2900"/>
              </a:lnSpc>
              <a:spcBef>
                <a:spcPts val="0"/>
              </a:spcBef>
              <a:spcAft>
                <a:spcPct val="0"/>
              </a:spcAft>
              <a:buClr>
                <a:srgbClr val="CC0000"/>
              </a:buClr>
              <a:buSzTx/>
              <a:buFont typeface="Wingdings" panose="05000000000000000000" pitchFamily="2" charset="2"/>
              <a:buChar char="o"/>
              <a:tabLst/>
              <a:defRPr/>
            </a:pPr>
            <a:endParaRPr lang="en-US" sz="2400" b="0" i="0" u="none" strike="noStrike" kern="0" cap="none" spc="0" normalizeH="0" baseline="0" noProof="0">
              <a:ln>
                <a:noFill/>
              </a:ln>
              <a:solidFill>
                <a:srgbClr val="000000"/>
              </a:solidFill>
              <a:effectLst/>
              <a:uLnTx/>
              <a:uFillTx/>
              <a:latin typeface="Times New Roman"/>
              <a:cs typeface="Times New Roman"/>
            </a:endParaRPr>
          </a:p>
          <a:p>
            <a:pPr algn="just">
              <a:buChar char="q"/>
            </a:pPr>
            <a:endParaRPr lang="en-IN" altLang="en-US" sz="240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46</a:t>
            </a:fld>
            <a:endParaRPr lang="en-IN"/>
          </a:p>
        </p:txBody>
      </p:sp>
    </p:spTree>
    <p:extLst>
      <p:ext uri="{BB962C8B-B14F-4D97-AF65-F5344CB8AC3E}">
        <p14:creationId xmlns:p14="http://schemas.microsoft.com/office/powerpoint/2010/main" val="1404020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a:solidFill>
                  <a:srgbClr val="FF0000"/>
                </a:solidFill>
              </a:rPr>
              <a:t>Thank You</a:t>
            </a:r>
            <a:endParaRPr lang="en-IN"/>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47</a:t>
            </a:fld>
            <a:endParaRPr lang="en-US" altLang="en-US"/>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2</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477" y="1719470"/>
            <a:ext cx="10668000" cy="4267200"/>
          </a:xfrm>
        </p:spPr>
        <p:txBody>
          <a:bodyPr/>
          <a:lstStyle/>
          <a:p>
            <a:pPr marL="0" indent="0">
              <a:lnSpc>
                <a:spcPct val="107000"/>
              </a:lnSpc>
              <a:spcAft>
                <a:spcPts val="800"/>
              </a:spcAft>
              <a:buNone/>
            </a:pPr>
            <a:r>
              <a:rPr lang="en-IN" sz="2800" kern="100" dirty="0">
                <a:solidFill>
                  <a:srgbClr val="000000"/>
                </a:solidFill>
                <a:latin typeface="Times New Roman"/>
                <a:ea typeface="Calibri"/>
                <a:cs typeface="Times New Roman"/>
              </a:rPr>
              <a:t>Student Placement Prediction Model</a:t>
            </a:r>
            <a:r>
              <a:rPr lang="en-IN" sz="2800" kern="100" dirty="0">
                <a:solidFill>
                  <a:srgbClr val="000000"/>
                </a:solidFill>
                <a:effectLst/>
                <a:latin typeface="Times New Roman"/>
                <a:ea typeface="Calibri"/>
                <a:cs typeface="Times New Roman"/>
              </a:rPr>
              <a:t>: A </a:t>
            </a:r>
            <a:r>
              <a:rPr lang="en-IN" sz="2800" kern="100" dirty="0">
                <a:solidFill>
                  <a:srgbClr val="000000"/>
                </a:solidFill>
                <a:latin typeface="Times New Roman"/>
                <a:ea typeface="Calibri"/>
                <a:cs typeface="Times New Roman"/>
              </a:rPr>
              <a:t>Data Mining Perspective for Outcome-Based Education System</a:t>
            </a:r>
            <a:endParaRPr lang="en-US" dirty="0"/>
          </a:p>
          <a:p>
            <a:pPr marL="0" indent="0">
              <a:buClr>
                <a:srgbClr val="CC0000"/>
              </a:buClr>
              <a:buNone/>
              <a:defRPr/>
            </a:pPr>
            <a:r>
              <a:rPr lang="en-IN" altLang="en-US" sz="2000" dirty="0">
                <a:solidFill>
                  <a:srgbClr val="000000"/>
                </a:solidFill>
                <a:latin typeface="Times New Roman"/>
                <a:cs typeface="Times New Roman"/>
              </a:rPr>
              <a:t>Authors: </a:t>
            </a:r>
            <a:r>
              <a:rPr lang="en-IN" altLang="en-US" sz="2000" dirty="0">
                <a:solidFill>
                  <a:srgbClr val="000000"/>
                </a:solidFill>
                <a:latin typeface="Times New Roman"/>
                <a:ea typeface="+mn-lt"/>
                <a:cs typeface="Times New Roman"/>
              </a:rPr>
              <a:t>Abhishek S. Rao, Aruna Kumar S V, Pranav Jogi, Chinthan Bhat K, </a:t>
            </a:r>
            <a:r>
              <a:rPr lang="en-IN" altLang="en-US" sz="2000" dirty="0" err="1">
                <a:solidFill>
                  <a:srgbClr val="000000"/>
                </a:solidFill>
                <a:latin typeface="Times New Roman"/>
                <a:ea typeface="+mn-lt"/>
                <a:cs typeface="Times New Roman"/>
              </a:rPr>
              <a:t>Kuladeep</a:t>
            </a:r>
            <a:r>
              <a:rPr lang="en-IN" altLang="en-US" sz="2000" dirty="0">
                <a:solidFill>
                  <a:srgbClr val="000000"/>
                </a:solidFill>
                <a:latin typeface="Times New Roman"/>
                <a:ea typeface="+mn-lt"/>
                <a:cs typeface="Times New Roman"/>
              </a:rPr>
              <a:t> Kumar B, Prashanth Gouda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2000">
              <a:solidFill>
                <a:srgbClr val="000000"/>
              </a:solidFill>
              <a:latin typeface="+mj-lt"/>
              <a:cs typeface="Times New Roman" panose="02020603050405020304" pitchFamily="18" charset="0"/>
            </a:endParaRPr>
          </a:p>
          <a:p>
            <a:pPr marL="0" indent="0" algn="just">
              <a:spcBef>
                <a:spcPts val="20"/>
              </a:spcBef>
              <a:buNone/>
              <a:defRPr/>
            </a:pPr>
            <a:r>
              <a:rPr lang="en-IN" sz="1800" dirty="0">
                <a:latin typeface="Times New Roman"/>
                <a:ea typeface="Verdana"/>
                <a:cs typeface="Times New Roman"/>
              </a:rPr>
              <a:t>The proposed study aims to predict student placements using a Data Mining approach by employing three classification algorithms: Artificial Neural Networks (ANN), K-Nearest Neighbors (KNN), and Support Vector Machines (SVM). The experimental analysis revealed that ANN outperformed </a:t>
            </a:r>
            <a:r>
              <a:rPr lang="en-IN" sz="1800" dirty="0">
                <a:effectLst/>
                <a:latin typeface="Times New Roman"/>
                <a:ea typeface="Verdana"/>
                <a:cs typeface="Times New Roman"/>
              </a:rPr>
              <a:t>the </a:t>
            </a:r>
            <a:r>
              <a:rPr lang="en-IN" sz="1800" dirty="0">
                <a:latin typeface="Times New Roman"/>
                <a:ea typeface="Verdana"/>
                <a:cs typeface="Times New Roman"/>
              </a:rPr>
              <a:t>other classifiers</a:t>
            </a:r>
            <a:r>
              <a:rPr lang="en-IN" sz="1800" dirty="0">
                <a:effectLst/>
                <a:latin typeface="Times New Roman"/>
                <a:ea typeface="Verdana"/>
                <a:cs typeface="Times New Roman"/>
              </a:rPr>
              <a:t>, </a:t>
            </a:r>
            <a:r>
              <a:rPr lang="en-IN" sz="1800" dirty="0">
                <a:latin typeface="Times New Roman"/>
                <a:ea typeface="Verdana"/>
                <a:cs typeface="Times New Roman"/>
              </a:rPr>
              <a:t>achieving the highest accuracy of 99.02% when using the Tanh activation function </a:t>
            </a:r>
            <a:r>
              <a:rPr lang="en-IN" sz="1800" dirty="0">
                <a:effectLst/>
                <a:latin typeface="Times New Roman"/>
                <a:ea typeface="Verdana"/>
                <a:cs typeface="Times New Roman"/>
              </a:rPr>
              <a:t>and </a:t>
            </a:r>
            <a:r>
              <a:rPr lang="en-IN" sz="1800" dirty="0">
                <a:latin typeface="Times New Roman"/>
                <a:ea typeface="Verdana"/>
                <a:cs typeface="Times New Roman"/>
              </a:rPr>
              <a:t>training 80% of the data</a:t>
            </a:r>
            <a:r>
              <a:rPr lang="en-IN" sz="1800" dirty="0">
                <a:effectLst/>
                <a:latin typeface="Times New Roman"/>
                <a:ea typeface="Verdana"/>
                <a:cs typeface="Times New Roman"/>
              </a:rPr>
              <a:t>. </a:t>
            </a:r>
            <a:r>
              <a:rPr lang="en-IN" sz="1800" dirty="0">
                <a:latin typeface="Times New Roman"/>
                <a:ea typeface="Verdana"/>
                <a:cs typeface="Times New Roman"/>
              </a:rPr>
              <a:t>KNN performed best with a 70:30 training-to-testing ratio and 7 </a:t>
            </a:r>
            <a:r>
              <a:rPr lang="en-IN" sz="1800" dirty="0" err="1">
                <a:latin typeface="Times New Roman"/>
                <a:ea typeface="Verdana"/>
                <a:cs typeface="Times New Roman"/>
              </a:rPr>
              <a:t>neighbors</a:t>
            </a:r>
            <a:r>
              <a:rPr lang="en-IN" sz="1800" dirty="0">
                <a:latin typeface="Times New Roman"/>
                <a:ea typeface="Verdana"/>
                <a:cs typeface="Times New Roman"/>
              </a:rPr>
              <a:t>, while SVM delivered optimal results using the Radial Basis Function </a:t>
            </a:r>
            <a:r>
              <a:rPr lang="en-IN" sz="1800" dirty="0">
                <a:effectLst/>
                <a:latin typeface="Times New Roman"/>
                <a:ea typeface="Verdana"/>
                <a:cs typeface="Times New Roman"/>
              </a:rPr>
              <a:t>(</a:t>
            </a:r>
            <a:r>
              <a:rPr lang="en-IN" sz="1800" dirty="0">
                <a:latin typeface="Times New Roman"/>
                <a:ea typeface="Verdana"/>
                <a:cs typeface="Times New Roman"/>
              </a:rPr>
              <a:t>RBF</a:t>
            </a:r>
            <a:r>
              <a:rPr lang="en-IN" sz="1800" dirty="0">
                <a:effectLst/>
                <a:latin typeface="Times New Roman"/>
                <a:ea typeface="Verdana"/>
                <a:cs typeface="Times New Roman"/>
              </a:rPr>
              <a:t>) </a:t>
            </a:r>
            <a:r>
              <a:rPr lang="en-IN" sz="1800" dirty="0">
                <a:latin typeface="Times New Roman"/>
                <a:ea typeface="Verdana"/>
                <a:cs typeface="Times New Roman"/>
              </a:rPr>
              <a:t>kernel with a 70:30 data split. The findings suggest that the predictive model can assist educational institutions in providing targeted guidance </a:t>
            </a:r>
            <a:r>
              <a:rPr lang="en-IN" sz="1800" dirty="0">
                <a:effectLst/>
                <a:latin typeface="Times New Roman"/>
                <a:ea typeface="Verdana"/>
                <a:cs typeface="Times New Roman"/>
              </a:rPr>
              <a:t>to </a:t>
            </a:r>
            <a:r>
              <a:rPr lang="en-IN" sz="1800" dirty="0">
                <a:latin typeface="Times New Roman"/>
                <a:ea typeface="Verdana"/>
                <a:cs typeface="Times New Roman"/>
              </a:rPr>
              <a:t>students</a:t>
            </a:r>
            <a:r>
              <a:rPr lang="en-IN" sz="1800" dirty="0">
                <a:effectLst/>
                <a:latin typeface="Times New Roman"/>
                <a:ea typeface="Verdana"/>
                <a:cs typeface="Times New Roman"/>
              </a:rPr>
              <a:t>, </a:t>
            </a:r>
            <a:r>
              <a:rPr lang="en-IN" sz="1800" dirty="0">
                <a:latin typeface="Times New Roman"/>
                <a:ea typeface="Verdana"/>
                <a:cs typeface="Times New Roman"/>
              </a:rPr>
              <a:t>enhancing their placement prospects    and supporting outcome-based education </a:t>
            </a:r>
            <a:r>
              <a:rPr lang="en-IN" sz="1800" dirty="0">
                <a:effectLst/>
                <a:latin typeface="Times New Roman"/>
                <a:ea typeface="Verdana"/>
                <a:cs typeface="Times New Roman"/>
              </a:rPr>
              <a:t>(</a:t>
            </a:r>
            <a:r>
              <a:rPr lang="en-IN" sz="1800" dirty="0">
                <a:latin typeface="Times New Roman"/>
                <a:ea typeface="Verdana"/>
                <a:cs typeface="Times New Roman"/>
              </a:rPr>
              <a:t>OBE</a:t>
            </a:r>
            <a:r>
              <a:rPr lang="en-IN" sz="1800" dirty="0">
                <a:effectLst/>
                <a:latin typeface="Times New Roman"/>
                <a:ea typeface="Verdana"/>
                <a:cs typeface="Times New Roman"/>
              </a:rPr>
              <a:t>)</a:t>
            </a:r>
            <a:r>
              <a:rPr lang="en-IN" sz="1800" dirty="0">
                <a:latin typeface="Times New Roman"/>
                <a:ea typeface="Verdana"/>
                <a:cs typeface="Times New Roman"/>
              </a:rPr>
              <a:t>initiatives</a:t>
            </a:r>
            <a:r>
              <a:rPr lang="en-IN" sz="1800" dirty="0">
                <a:effectLst/>
                <a:latin typeface="Times New Roman"/>
                <a:ea typeface="Verdana"/>
                <a:cs typeface="Times New Roman"/>
              </a:rPr>
              <a:t>.</a:t>
            </a:r>
            <a:endParaRPr lang="en-US" dirty="0">
              <a:latin typeface="Verdana"/>
              <a:ea typeface="Verdana"/>
              <a:cs typeface="Times New Roman"/>
            </a:endParaRPr>
          </a:p>
          <a:p>
            <a:pPr marL="0" indent="0" algn="just">
              <a:spcBef>
                <a:spcPts val="20"/>
              </a:spcBef>
              <a:buNone/>
              <a:defRPr/>
            </a:pPr>
            <a:r>
              <a:rPr lang="en-IN" sz="1800" dirty="0">
                <a:latin typeface="Times New Roman"/>
                <a:ea typeface="Verdana"/>
                <a:cs typeface="Times New Roman"/>
              </a:rPr>
              <a:t> </a:t>
            </a:r>
            <a:br>
              <a:rPr lang="en-US" dirty="0"/>
            </a:br>
            <a:endParaRPr lang="en-US">
              <a:ea typeface="Verdana"/>
              <a:cs typeface="Times New Roman"/>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1483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-2</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nSpc>
                <a:spcPct val="107000"/>
              </a:lnSpc>
              <a:spcAft>
                <a:spcPts val="800"/>
              </a:spcAft>
            </a:pPr>
            <a:r>
              <a:rPr lang="en-IN" sz="1800" kern="100">
                <a:latin typeface="Times New Roman"/>
                <a:ea typeface="Calibri"/>
                <a:cs typeface="Times New Roman"/>
              </a:rPr>
              <a:t>ANN achieved the highest accuracy (99.02%) using </a:t>
            </a:r>
            <a:r>
              <a:rPr lang="en-IN" sz="1800" kern="100">
                <a:effectLst/>
                <a:latin typeface="Times New Roman"/>
                <a:ea typeface="Calibri"/>
                <a:cs typeface="Times New Roman"/>
              </a:rPr>
              <a:t>the </a:t>
            </a:r>
            <a:r>
              <a:rPr lang="en-IN" sz="1800" kern="100">
                <a:latin typeface="Times New Roman"/>
                <a:ea typeface="Calibri"/>
                <a:cs typeface="Times New Roman"/>
              </a:rPr>
              <a:t>Tanh activation function</a:t>
            </a:r>
            <a:r>
              <a:rPr lang="en-IN" sz="1800" kern="100">
                <a:effectLst/>
                <a:latin typeface="Times New Roman"/>
                <a:ea typeface="Calibri"/>
                <a:cs typeface="Times New Roman"/>
              </a:rPr>
              <a:t>, making </a:t>
            </a:r>
            <a:r>
              <a:rPr lang="en-IN" sz="1800" kern="100">
                <a:latin typeface="Times New Roman"/>
                <a:ea typeface="Calibri"/>
                <a:cs typeface="Times New Roman"/>
              </a:rPr>
              <a:t>it the most effective classifier for predicting student placements</a:t>
            </a:r>
            <a:r>
              <a:rPr lang="en-IN" sz="1800" kern="100">
                <a:effectLst/>
                <a:latin typeface="Times New Roman"/>
                <a:ea typeface="Calibri"/>
                <a:cs typeface="Times New Roman"/>
              </a:rPr>
              <a:t>.</a:t>
            </a:r>
            <a:endParaRPr lang="en-IN" sz="1800" kern="100">
              <a:effectLst/>
              <a:latin typeface="Calibri"/>
              <a:ea typeface="Calibri"/>
              <a:cs typeface="Times New Roman"/>
            </a:endParaRPr>
          </a:p>
          <a:p>
            <a:pPr>
              <a:lnSpc>
                <a:spcPct val="107000"/>
              </a:lnSpc>
              <a:spcAft>
                <a:spcPts val="800"/>
              </a:spcAft>
              <a:buClr>
                <a:srgbClr val="CC0000"/>
              </a:buClr>
              <a:defRPr/>
            </a:pPr>
            <a:r>
              <a:rPr lang="en-IN" sz="1800" kern="100">
                <a:latin typeface="Times New Roman"/>
                <a:ea typeface="Calibri"/>
                <a:cs typeface="Times New Roman"/>
              </a:rPr>
              <a:t>KNN performed optimally with a 70:30 data split and 7 </a:t>
            </a:r>
            <a:r>
              <a:rPr lang="en-IN" sz="1800" kern="100" err="1">
                <a:latin typeface="Times New Roman"/>
                <a:ea typeface="Calibri"/>
                <a:cs typeface="Times New Roman"/>
              </a:rPr>
              <a:t>neighbors</a:t>
            </a:r>
            <a:r>
              <a:rPr lang="en-IN" sz="1800" kern="100">
                <a:effectLst/>
                <a:latin typeface="Times New Roman"/>
                <a:ea typeface="Calibri"/>
                <a:cs typeface="Times New Roman"/>
              </a:rPr>
              <a:t>, </a:t>
            </a:r>
            <a:r>
              <a:rPr lang="en-IN" sz="1800" kern="100">
                <a:latin typeface="Times New Roman"/>
                <a:ea typeface="Calibri"/>
                <a:cs typeface="Times New Roman"/>
              </a:rPr>
              <a:t>while SVM showed strong results using </a:t>
            </a:r>
            <a:r>
              <a:rPr lang="en-IN" sz="1800" kern="100">
                <a:effectLst/>
                <a:latin typeface="Times New Roman"/>
                <a:ea typeface="Calibri"/>
                <a:cs typeface="Times New Roman"/>
              </a:rPr>
              <a:t>the </a:t>
            </a:r>
            <a:r>
              <a:rPr lang="en-IN" sz="1800" kern="100">
                <a:latin typeface="Times New Roman"/>
                <a:ea typeface="Calibri"/>
                <a:cs typeface="Times New Roman"/>
              </a:rPr>
              <a:t>RBF kernel</a:t>
            </a:r>
            <a:r>
              <a:rPr lang="en-IN" sz="1800" kern="100">
                <a:effectLst/>
                <a:latin typeface="Times New Roman"/>
                <a:ea typeface="Calibri"/>
                <a:cs typeface="Times New Roman"/>
              </a:rPr>
              <a:t>, </a:t>
            </a:r>
            <a:r>
              <a:rPr lang="en-IN" sz="1800" kern="100">
                <a:latin typeface="Times New Roman"/>
                <a:ea typeface="Calibri"/>
                <a:cs typeface="Times New Roman"/>
              </a:rPr>
              <a:t>providing reliable performance across different approaches</a:t>
            </a:r>
            <a:r>
              <a:rPr lang="en-IN" sz="1800" kern="100">
                <a:effectLst/>
                <a:latin typeface="Times New Roman"/>
                <a:ea typeface="Calibri"/>
                <a:cs typeface="Times New Roman"/>
              </a:rPr>
              <a:t>.</a:t>
            </a:r>
            <a:endParaRPr lang="en-IN" kern="100"/>
          </a:p>
          <a:p>
            <a:pPr marL="0" indent="0">
              <a:buClr>
                <a:srgbClr val="CC0000"/>
              </a:buClr>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a:buClr>
                <a:srgbClr val="CC0000"/>
              </a:buClr>
              <a:defRPr/>
            </a:pPr>
            <a:r>
              <a:rPr lang="en-IN" sz="1800">
                <a:latin typeface="Times New Roman"/>
                <a:ea typeface="Calibri"/>
                <a:cs typeface="Times New Roman"/>
              </a:rPr>
              <a:t>KNN's performance</a:t>
            </a:r>
            <a:r>
              <a:rPr lang="en-IN" sz="1800">
                <a:effectLst/>
                <a:latin typeface="Times New Roman"/>
                <a:ea typeface="Calibri"/>
                <a:cs typeface="Times New Roman"/>
              </a:rPr>
              <a:t>, </a:t>
            </a:r>
            <a:r>
              <a:rPr lang="en-IN" sz="1800">
                <a:latin typeface="Times New Roman"/>
                <a:ea typeface="Calibri"/>
                <a:cs typeface="Times New Roman"/>
              </a:rPr>
              <a:t>while effective with certain data splits</a:t>
            </a:r>
            <a:r>
              <a:rPr lang="en-IN" sz="1800">
                <a:effectLst/>
                <a:latin typeface="Times New Roman"/>
                <a:ea typeface="Calibri"/>
                <a:cs typeface="Times New Roman"/>
              </a:rPr>
              <a:t>, </a:t>
            </a:r>
            <a:r>
              <a:rPr lang="en-IN" sz="1800">
                <a:latin typeface="Times New Roman"/>
                <a:ea typeface="Calibri"/>
                <a:cs typeface="Times New Roman"/>
              </a:rPr>
              <a:t>may struggle with larger datasets or more complex features</a:t>
            </a:r>
            <a:r>
              <a:rPr lang="en-IN" sz="1800">
                <a:effectLst/>
                <a:latin typeface="Times New Roman"/>
                <a:ea typeface="Calibri"/>
                <a:cs typeface="Times New Roman"/>
              </a:rPr>
              <a:t>, </a:t>
            </a:r>
            <a:r>
              <a:rPr lang="en-IN" sz="1800">
                <a:latin typeface="Times New Roman"/>
                <a:ea typeface="Calibri"/>
                <a:cs typeface="Times New Roman"/>
              </a:rPr>
              <a:t>affecting its scalability</a:t>
            </a:r>
            <a:r>
              <a:rPr lang="en-IN" sz="1800">
                <a:effectLst/>
                <a:latin typeface="Times New Roman"/>
                <a:ea typeface="Calibri"/>
                <a:cs typeface="Times New Roman"/>
              </a:rPr>
              <a:t>.</a:t>
            </a:r>
            <a:endParaRPr lang="en-IN">
              <a:ea typeface="+mn-lt"/>
              <a:cs typeface="+mn-lt"/>
            </a:endParaRPr>
          </a:p>
          <a:p>
            <a:pPr>
              <a:buClr>
                <a:srgbClr val="CC0000"/>
              </a:buClr>
              <a:defRPr/>
            </a:pPr>
            <a:r>
              <a:rPr lang="en-IN" sz="1800">
                <a:latin typeface="Times New Roman"/>
                <a:ea typeface="Calibri"/>
                <a:cs typeface="Times New Roman"/>
              </a:rPr>
              <a:t>Further expansion of the dataset is needed for the model to be applicable to broader areas such as course planning and result analysis</a:t>
            </a:r>
            <a:r>
              <a:rPr lang="en-IN" sz="1800">
                <a:effectLst/>
                <a:latin typeface="Times New Roman"/>
                <a:ea typeface="Calibri"/>
                <a:cs typeface="Times New Roman"/>
              </a:rPr>
              <a:t>.</a:t>
            </a:r>
            <a:endParaRPr lang="en-IN"/>
          </a:p>
          <a:p>
            <a:pPr marL="0" indent="0">
              <a:buClr>
                <a:srgbClr val="CC0000"/>
              </a:buClr>
              <a:buNone/>
              <a:defRPr/>
            </a:pPr>
            <a:endParaRPr lang="en-IN" sz="1800">
              <a:latin typeface="Times New Roman"/>
              <a:ea typeface="Calibri"/>
              <a:cs typeface="Times New Roman"/>
            </a:endParaRPr>
          </a:p>
          <a:p>
            <a:pPr marL="0" indent="0">
              <a:buClr>
                <a:srgbClr val="CC0000"/>
              </a:buClr>
              <a:buNone/>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244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3</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2800" kern="100">
                <a:solidFill>
                  <a:srgbClr val="000000"/>
                </a:solidFill>
                <a:latin typeface="Times New Roman"/>
                <a:ea typeface="Calibri"/>
                <a:cs typeface="Times New Roman"/>
              </a:rPr>
              <a:t>Utilizing Data Science And Analytics In Predicting Campus Placement</a:t>
            </a:r>
            <a:endParaRPr lang="en-US" sz="2800"/>
          </a:p>
          <a:p>
            <a:pPr marL="0" indent="0">
              <a:buClr>
                <a:srgbClr val="CC0000"/>
              </a:buClr>
              <a:buNone/>
              <a:defRPr/>
            </a:pPr>
            <a:r>
              <a:rPr lang="en-IN" altLang="en-US" sz="2000">
                <a:solidFill>
                  <a:srgbClr val="000000"/>
                </a:solidFill>
                <a:latin typeface="Times New Roman"/>
                <a:cs typeface="Times New Roman"/>
              </a:rPr>
              <a:t>Authors: </a:t>
            </a:r>
            <a:r>
              <a:rPr lang="en-IN" altLang="en-US" sz="2000">
                <a:solidFill>
                  <a:srgbClr val="000000"/>
                </a:solidFill>
                <a:latin typeface="Times New Roman"/>
                <a:ea typeface="+mn-lt"/>
                <a:cs typeface="Times New Roman"/>
              </a:rPr>
              <a:t>Caesar Jude Clemente, </a:t>
            </a:r>
            <a:r>
              <a:rPr lang="en-IN" altLang="en-US" sz="2000" err="1">
                <a:solidFill>
                  <a:srgbClr val="000000"/>
                </a:solidFill>
                <a:latin typeface="Times New Roman"/>
                <a:ea typeface="+mn-lt"/>
                <a:cs typeface="Times New Roman"/>
              </a:rPr>
              <a:t>Myungjae</a:t>
            </a:r>
            <a:r>
              <a:rPr lang="en-IN" altLang="en-US" sz="2000">
                <a:solidFill>
                  <a:srgbClr val="000000"/>
                </a:solidFill>
                <a:latin typeface="Times New Roman"/>
                <a:ea typeface="+mn-lt"/>
                <a:cs typeface="Times New Roman"/>
              </a:rPr>
              <a:t> Kwak</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2000">
              <a:solidFill>
                <a:srgbClr val="000000"/>
              </a:solidFill>
              <a:latin typeface="+mj-lt"/>
              <a:cs typeface="Times New Roman" panose="02020603050405020304" pitchFamily="18" charset="0"/>
            </a:endParaRPr>
          </a:p>
          <a:p>
            <a:pPr marL="0" indent="0" algn="just">
              <a:lnSpc>
                <a:spcPct val="107000"/>
              </a:lnSpc>
              <a:spcBef>
                <a:spcPts val="20"/>
              </a:spcBef>
              <a:spcAft>
                <a:spcPts val="800"/>
              </a:spcAft>
              <a:buNone/>
            </a:pPr>
            <a:r>
              <a:rPr lang="en-IN" sz="1800" kern="100">
                <a:solidFill>
                  <a:srgbClr val="000000"/>
                </a:solidFill>
                <a:latin typeface="Times New Roman"/>
                <a:ea typeface="Calibri"/>
                <a:cs typeface="Times New Roman"/>
              </a:rPr>
              <a:t>This study explores </a:t>
            </a:r>
            <a:r>
              <a:rPr lang="en-IN" sz="1800" kern="100">
                <a:solidFill>
                  <a:srgbClr val="000000"/>
                </a:solidFill>
                <a:effectLst/>
                <a:latin typeface="Times New Roman"/>
                <a:ea typeface="Calibri"/>
                <a:cs typeface="Times New Roman"/>
              </a:rPr>
              <a:t>the </a:t>
            </a:r>
            <a:r>
              <a:rPr lang="en-IN" sz="1800" kern="100">
                <a:solidFill>
                  <a:srgbClr val="000000"/>
                </a:solidFill>
                <a:latin typeface="Times New Roman"/>
                <a:ea typeface="Calibri"/>
                <a:cs typeface="Times New Roman"/>
              </a:rPr>
              <a:t>use </a:t>
            </a:r>
            <a:r>
              <a:rPr lang="en-IN" sz="1800" kern="100">
                <a:solidFill>
                  <a:srgbClr val="000000"/>
                </a:solidFill>
                <a:effectLst/>
                <a:latin typeface="Times New Roman"/>
                <a:ea typeface="Calibri"/>
                <a:cs typeface="Times New Roman"/>
              </a:rPr>
              <a:t>of </a:t>
            </a:r>
            <a:r>
              <a:rPr lang="en-IN" sz="1800" kern="100">
                <a:solidFill>
                  <a:srgbClr val="000000"/>
                </a:solidFill>
                <a:latin typeface="Times New Roman"/>
                <a:ea typeface="Calibri"/>
                <a:cs typeface="Times New Roman"/>
              </a:rPr>
              <a:t>machine learning algorithms </a:t>
            </a:r>
            <a:r>
              <a:rPr lang="en-IN" sz="1800" kern="100">
                <a:solidFill>
                  <a:srgbClr val="000000"/>
                </a:solidFill>
                <a:effectLst/>
                <a:latin typeface="Times New Roman"/>
                <a:ea typeface="Calibri"/>
                <a:cs typeface="Times New Roman"/>
              </a:rPr>
              <a:t>to </a:t>
            </a:r>
            <a:r>
              <a:rPr lang="en-IN" sz="1800" kern="100">
                <a:solidFill>
                  <a:srgbClr val="000000"/>
                </a:solidFill>
                <a:latin typeface="Times New Roman"/>
                <a:ea typeface="Calibri"/>
                <a:cs typeface="Times New Roman"/>
              </a:rPr>
              <a:t>predict job placement outcomes based on a custom-made job placement exam taken by computer science engineering students. Five machine learning models were employed, with the random forest model achieving the highest accuracy of 90.85% and an F-measure of 91.59%. The </a:t>
            </a:r>
            <a:r>
              <a:rPr lang="en-IN" sz="1800" kern="100">
                <a:solidFill>
                  <a:srgbClr val="000000"/>
                </a:solidFill>
                <a:effectLst/>
                <a:latin typeface="Times New Roman"/>
                <a:ea typeface="Calibri"/>
                <a:cs typeface="Times New Roman"/>
              </a:rPr>
              <a:t>study </a:t>
            </a:r>
            <a:r>
              <a:rPr lang="en-IN" sz="1800" kern="100">
                <a:solidFill>
                  <a:srgbClr val="000000"/>
                </a:solidFill>
                <a:latin typeface="Times New Roman"/>
                <a:ea typeface="Calibri"/>
                <a:cs typeface="Times New Roman"/>
              </a:rPr>
              <a:t>identified coding and aptitude scores as </a:t>
            </a:r>
            <a:r>
              <a:rPr lang="en-IN" sz="1800" kern="100">
                <a:solidFill>
                  <a:srgbClr val="000000"/>
                </a:solidFill>
                <a:effectLst/>
                <a:latin typeface="Times New Roman"/>
                <a:ea typeface="Calibri"/>
                <a:cs typeface="Times New Roman"/>
              </a:rPr>
              <a:t>the </a:t>
            </a:r>
            <a:r>
              <a:rPr lang="en-IN" sz="1800" kern="100">
                <a:solidFill>
                  <a:srgbClr val="000000"/>
                </a:solidFill>
                <a:latin typeface="Times New Roman"/>
                <a:ea typeface="Calibri"/>
                <a:cs typeface="Times New Roman"/>
              </a:rPr>
              <a:t>most influential features in predicting placement success</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The findings provide valuable insights for educators</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administrators</a:t>
            </a:r>
            <a:r>
              <a:rPr lang="en-IN" sz="1800" kern="100">
                <a:solidFill>
                  <a:srgbClr val="000000"/>
                </a:solidFill>
                <a:effectLst/>
                <a:latin typeface="Times New Roman"/>
                <a:ea typeface="Calibri"/>
                <a:cs typeface="Times New Roman"/>
              </a:rPr>
              <a:t>, and </a:t>
            </a:r>
            <a:r>
              <a:rPr lang="en-IN" sz="1800" kern="100">
                <a:solidFill>
                  <a:srgbClr val="000000"/>
                </a:solidFill>
                <a:latin typeface="Times New Roman"/>
                <a:ea typeface="Calibri"/>
                <a:cs typeface="Times New Roman"/>
              </a:rPr>
              <a:t>counselors </a:t>
            </a:r>
            <a:r>
              <a:rPr lang="en-IN" sz="1800" kern="100">
                <a:solidFill>
                  <a:srgbClr val="000000"/>
                </a:solidFill>
                <a:effectLst/>
                <a:latin typeface="Times New Roman"/>
                <a:ea typeface="Calibri"/>
                <a:cs typeface="Times New Roman"/>
              </a:rPr>
              <a:t>in </a:t>
            </a:r>
            <a:r>
              <a:rPr lang="en-IN" sz="1800" kern="100">
                <a:solidFill>
                  <a:srgbClr val="000000"/>
                </a:solidFill>
                <a:latin typeface="Times New Roman"/>
                <a:ea typeface="Calibri"/>
                <a:cs typeface="Times New Roman"/>
              </a:rPr>
              <a:t>improving curriculum design</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instructional activities</a:t>
            </a:r>
            <a:r>
              <a:rPr lang="en-IN" sz="1800" kern="100">
                <a:solidFill>
                  <a:srgbClr val="000000"/>
                </a:solidFill>
                <a:effectLst/>
                <a:latin typeface="Times New Roman"/>
                <a:ea typeface="Calibri"/>
                <a:cs typeface="Times New Roman"/>
              </a:rPr>
              <a:t>, and </a:t>
            </a:r>
            <a:r>
              <a:rPr lang="en-IN" sz="1800" kern="100">
                <a:solidFill>
                  <a:srgbClr val="000000"/>
                </a:solidFill>
                <a:latin typeface="Times New Roman"/>
                <a:ea typeface="Calibri"/>
                <a:cs typeface="Times New Roman"/>
              </a:rPr>
              <a:t>student guidance</a:t>
            </a:r>
            <a:r>
              <a:rPr lang="en-IN" sz="1800" kern="100">
                <a:solidFill>
                  <a:srgbClr val="000000"/>
                </a:solidFill>
                <a:effectLst/>
                <a:latin typeface="Times New Roman"/>
                <a:ea typeface="Calibri"/>
                <a:cs typeface="Times New Roman"/>
              </a:rPr>
              <a:t>. </a:t>
            </a:r>
            <a:r>
              <a:rPr lang="en-IN" sz="1800" kern="100">
                <a:solidFill>
                  <a:srgbClr val="000000"/>
                </a:solidFill>
                <a:latin typeface="Times New Roman"/>
                <a:ea typeface="Calibri"/>
                <a:cs typeface="Times New Roman"/>
              </a:rPr>
              <a:t>Future research could extend these methods </a:t>
            </a:r>
            <a:r>
              <a:rPr lang="en-IN" sz="1800" kern="100">
                <a:solidFill>
                  <a:srgbClr val="000000"/>
                </a:solidFill>
                <a:effectLst/>
                <a:latin typeface="Times New Roman"/>
                <a:ea typeface="Calibri"/>
                <a:cs typeface="Times New Roman"/>
              </a:rPr>
              <a:t>to </a:t>
            </a:r>
            <a:r>
              <a:rPr lang="en-IN" sz="1800" kern="100">
                <a:solidFill>
                  <a:srgbClr val="000000"/>
                </a:solidFill>
                <a:latin typeface="Times New Roman"/>
                <a:ea typeface="Calibri"/>
                <a:cs typeface="Times New Roman"/>
              </a:rPr>
              <a:t>other disciplines </a:t>
            </a:r>
            <a:r>
              <a:rPr lang="en-IN" sz="1800" kern="100">
                <a:solidFill>
                  <a:srgbClr val="000000"/>
                </a:solidFill>
                <a:effectLst/>
                <a:latin typeface="Times New Roman"/>
                <a:ea typeface="Calibri"/>
                <a:cs typeface="Times New Roman"/>
              </a:rPr>
              <a:t>and </a:t>
            </a:r>
            <a:r>
              <a:rPr lang="en-IN" sz="1800" kern="100">
                <a:solidFill>
                  <a:srgbClr val="000000"/>
                </a:solidFill>
                <a:latin typeface="Times New Roman"/>
                <a:ea typeface="Calibri"/>
                <a:cs typeface="Times New Roman"/>
              </a:rPr>
              <a:t>develop remediation programs for students weak in critical areas</a:t>
            </a:r>
            <a:r>
              <a:rPr lang="en-IN" sz="1800" kern="100">
                <a:solidFill>
                  <a:srgbClr val="000000"/>
                </a:solidFill>
                <a:effectLst/>
                <a:latin typeface="Times New Roman"/>
                <a:ea typeface="Calibri"/>
                <a:cs typeface="Times New Roman"/>
              </a:rPr>
              <a:t>.</a:t>
            </a:r>
            <a:endParaRPr lang="en-IN"/>
          </a:p>
          <a:p>
            <a:pPr marL="0" indent="0" algn="just">
              <a:lnSpc>
                <a:spcPct val="107000"/>
              </a:lnSpc>
              <a:spcAft>
                <a:spcPts val="800"/>
              </a:spcAft>
              <a:buNone/>
            </a:pPr>
            <a:br>
              <a:rPr lang="en-US"/>
            </a:br>
            <a:endParaRPr lang="en-US"/>
          </a:p>
          <a:p>
            <a:pPr marL="0" marR="0" lvl="0" indent="0" algn="just" defTabSz="914400" rtl="0" eaLnBrk="0" fontAlgn="base" latinLnBrk="0" hangingPunct="0">
              <a:lnSpc>
                <a:spcPct val="100000"/>
              </a:lnSpc>
              <a:spcBef>
                <a:spcPts val="0"/>
              </a:spcBef>
              <a:spcAft>
                <a:spcPct val="0"/>
              </a:spcAft>
              <a:buClr>
                <a:srgbClr val="CC0000"/>
              </a:buClr>
              <a:buSzTx/>
              <a:buNone/>
              <a:tabLst/>
              <a:defRPr/>
            </a:pPr>
            <a:br>
              <a:rPr lang="en-IN" altLang="en-US" sz="2800" b="0" i="0" u="none" strike="noStrike" kern="0" cap="none" spc="0" normalizeH="0" baseline="0" noProof="0">
                <a:ln>
                  <a:noFill/>
                </a:ln>
                <a:effectLst/>
                <a:uLnTx/>
                <a:uFillTx/>
                <a:latin typeface="Verdana"/>
              </a:rPr>
            </a:br>
            <a:endParaRPr kumimoji="0" lang="en-IN" altLang="en-US" sz="2800" b="0" i="0" u="none" strike="noStrike" kern="0" cap="none" spc="0" normalizeH="0" baseline="0" noProof="0">
              <a:ln>
                <a:noFill/>
              </a:ln>
              <a:solidFill>
                <a:srgbClr val="000000"/>
              </a:solidFill>
              <a:effectLst/>
              <a:uLnTx/>
              <a:uFillTx/>
              <a:latin typeface="Verdana"/>
              <a:ea typeface="+mn-ea"/>
              <a:cs typeface="+mn-cs"/>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425705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3</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a:ln>
                  <a:noFill/>
                </a:ln>
                <a:solidFill>
                  <a:srgbClr val="000000"/>
                </a:solidFill>
                <a:effectLst/>
                <a:uLnTx/>
                <a:uFillTx/>
                <a:latin typeface="+mj-lt"/>
                <a:ea typeface="+mn-ea"/>
                <a:cs typeface="+mn-cs"/>
              </a:rPr>
              <a:t>Pros:</a:t>
            </a:r>
          </a:p>
          <a:p>
            <a:pPr>
              <a:lnSpc>
                <a:spcPct val="107000"/>
              </a:lnSpc>
              <a:spcAft>
                <a:spcPts val="800"/>
              </a:spcAft>
            </a:pPr>
            <a:r>
              <a:rPr lang="en-IN" sz="1800" kern="100">
                <a:latin typeface="Times New Roman"/>
                <a:ea typeface="Calibri"/>
                <a:cs typeface="Times New Roman"/>
              </a:rPr>
              <a:t>The random forest model achieved the highest </a:t>
            </a:r>
            <a:r>
              <a:rPr lang="en-IN" sz="1800" kern="100">
                <a:effectLst/>
                <a:latin typeface="Times New Roman"/>
                <a:ea typeface="Calibri"/>
                <a:cs typeface="Times New Roman"/>
              </a:rPr>
              <a:t>accuracy </a:t>
            </a:r>
            <a:r>
              <a:rPr lang="en-IN" sz="1800" kern="100">
                <a:latin typeface="Times New Roman"/>
                <a:ea typeface="Calibri"/>
                <a:cs typeface="Times New Roman"/>
              </a:rPr>
              <a:t>(90.85%) and F-measure (91.59%), making it the most effective model for predicting job placement outcomes</a:t>
            </a:r>
            <a:r>
              <a:rPr lang="en-IN" sz="1800" kern="100">
                <a:effectLst/>
                <a:latin typeface="Times New Roman"/>
                <a:ea typeface="Calibri"/>
                <a:cs typeface="Times New Roman"/>
              </a:rPr>
              <a:t>.</a:t>
            </a:r>
            <a:endParaRPr lang="en-IN" sz="1800" kern="100">
              <a:effectLst/>
              <a:latin typeface="Calibri"/>
              <a:ea typeface="Calibri"/>
              <a:cs typeface="Times New Roman"/>
            </a:endParaRPr>
          </a:p>
          <a:p>
            <a:pPr>
              <a:lnSpc>
                <a:spcPct val="107000"/>
              </a:lnSpc>
              <a:spcAft>
                <a:spcPts val="800"/>
              </a:spcAft>
              <a:buClr>
                <a:srgbClr val="CC0000"/>
              </a:buClr>
              <a:defRPr/>
            </a:pPr>
            <a:r>
              <a:rPr lang="en-IN" sz="1800" kern="100">
                <a:latin typeface="Times New Roman"/>
                <a:ea typeface="Calibri"/>
                <a:cs typeface="Times New Roman"/>
              </a:rPr>
              <a:t>Coding and aptitude scores were identified as the most influential features</a:t>
            </a:r>
            <a:r>
              <a:rPr lang="en-IN" sz="1800" kern="100">
                <a:effectLst/>
                <a:latin typeface="Times New Roman"/>
                <a:ea typeface="Calibri"/>
                <a:cs typeface="Times New Roman"/>
              </a:rPr>
              <a:t>, </a:t>
            </a:r>
            <a:r>
              <a:rPr lang="en-IN" sz="1800" kern="100">
                <a:latin typeface="Times New Roman"/>
                <a:ea typeface="Calibri"/>
                <a:cs typeface="Times New Roman"/>
              </a:rPr>
              <a:t>offering actionable insights for improving curriculum design and targeted student guidance</a:t>
            </a:r>
            <a:r>
              <a:rPr lang="en-IN" sz="1800" kern="100">
                <a:effectLst/>
                <a:latin typeface="Times New Roman"/>
                <a:ea typeface="Calibri"/>
                <a:cs typeface="Times New Roman"/>
              </a:rPr>
              <a:t>.</a:t>
            </a:r>
            <a:endParaRPr lang="en-IN" kern="100"/>
          </a:p>
          <a:p>
            <a:pPr marL="0" indent="0">
              <a:buClr>
                <a:srgbClr val="CC0000"/>
              </a:buClr>
              <a:buNone/>
              <a:defRPr/>
            </a:pPr>
            <a:r>
              <a:rPr lang="en-IN" altLang="en-US" sz="2800">
                <a:solidFill>
                  <a:srgbClr val="000000"/>
                </a:solidFill>
                <a:latin typeface="+mj-lt"/>
              </a:rPr>
              <a:t>Cons:</a:t>
            </a:r>
            <a:endParaRPr lang="en-IN" altLang="en-US" sz="2800">
              <a:solidFill>
                <a:srgbClr val="000000"/>
              </a:solidFill>
              <a:latin typeface="+mj-lt"/>
              <a:ea typeface="Verdana"/>
            </a:endParaRPr>
          </a:p>
          <a:p>
            <a:pPr>
              <a:buClr>
                <a:srgbClr val="CC0000"/>
              </a:buClr>
              <a:defRPr/>
            </a:pPr>
            <a:r>
              <a:rPr lang="en-IN" sz="1800">
                <a:latin typeface="Times New Roman"/>
                <a:ea typeface="Calibri"/>
                <a:cs typeface="Times New Roman"/>
              </a:rPr>
              <a:t>The study focused solely on computer science engineering students</a:t>
            </a:r>
            <a:r>
              <a:rPr lang="en-IN" sz="1800">
                <a:effectLst/>
                <a:latin typeface="Times New Roman"/>
                <a:ea typeface="Calibri"/>
                <a:cs typeface="Times New Roman"/>
              </a:rPr>
              <a:t>, </a:t>
            </a:r>
            <a:r>
              <a:rPr lang="en-IN" sz="1800">
                <a:latin typeface="Times New Roman"/>
                <a:ea typeface="Calibri"/>
                <a:cs typeface="Times New Roman"/>
              </a:rPr>
              <a:t>limiting its applicability to other disciplines without further research</a:t>
            </a:r>
            <a:r>
              <a:rPr lang="en-IN" sz="1800">
                <a:effectLst/>
                <a:latin typeface="Times New Roman"/>
                <a:ea typeface="Calibri"/>
                <a:cs typeface="Times New Roman"/>
              </a:rPr>
              <a:t>.</a:t>
            </a:r>
          </a:p>
          <a:p>
            <a:pPr>
              <a:defRPr/>
            </a:pPr>
            <a:r>
              <a:rPr lang="en-IN" sz="1800">
                <a:latin typeface="Times New Roman"/>
                <a:ea typeface="Calibri"/>
                <a:cs typeface="Times New Roman"/>
              </a:rPr>
              <a:t>While effective</a:t>
            </a:r>
            <a:r>
              <a:rPr lang="en-IN" sz="1800">
                <a:effectLst/>
                <a:latin typeface="Times New Roman"/>
                <a:ea typeface="Calibri"/>
                <a:cs typeface="Times New Roman"/>
              </a:rPr>
              <a:t>, the </a:t>
            </a:r>
            <a:r>
              <a:rPr lang="en-IN" sz="1800">
                <a:latin typeface="Times New Roman"/>
                <a:ea typeface="Calibri"/>
                <a:cs typeface="Times New Roman"/>
              </a:rPr>
              <a:t>random forest model’s performance could potentially </a:t>
            </a:r>
            <a:r>
              <a:rPr lang="en-IN" sz="1800">
                <a:effectLst/>
                <a:latin typeface="Times New Roman"/>
                <a:ea typeface="Calibri"/>
                <a:cs typeface="Times New Roman"/>
              </a:rPr>
              <a:t>be </a:t>
            </a:r>
            <a:r>
              <a:rPr lang="en-IN" sz="1800">
                <a:latin typeface="Times New Roman"/>
                <a:ea typeface="Calibri"/>
                <a:cs typeface="Times New Roman"/>
              </a:rPr>
              <a:t>enhanced by exploring other features or data sources that impact job placement outcomes</a:t>
            </a:r>
            <a:r>
              <a:rPr lang="en-IN" sz="1800">
                <a:effectLst/>
                <a:latin typeface="Times New Roman"/>
                <a:ea typeface="Calibri"/>
                <a:cs typeface="Times New Roman"/>
              </a:rPr>
              <a:t>.</a:t>
            </a:r>
            <a:endParaRPr lang="en-IN"/>
          </a:p>
          <a:p>
            <a:pPr marL="0" indent="0">
              <a:buClr>
                <a:srgbClr val="CC0000"/>
              </a:buClr>
              <a:buNone/>
              <a:defRPr/>
            </a:pPr>
            <a:endParaRPr lang="en-IN" sz="1800" b="0" i="0" u="none" strike="noStrike" kern="0" cap="none" spc="0" normalizeH="0" baseline="0" noProof="0">
              <a:ln>
                <a:noFill/>
              </a:ln>
              <a:solidFill>
                <a:srgbClr val="000000"/>
              </a:solidFill>
              <a:effectLst/>
              <a:uLnTx/>
              <a:uFillTx/>
              <a:latin typeface="Times New Roman"/>
              <a:ea typeface="Calibri"/>
              <a:cs typeface="Times New Roman"/>
            </a:endParaRPr>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268666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a:solidFill>
                  <a:srgbClr val="FF0000"/>
                </a:solidFill>
              </a:rPr>
              <a:t>Literature Review – 4</a:t>
            </a:r>
            <a:endParaRPr lang="en-IN" sz="280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ct val="107000"/>
              </a:lnSpc>
              <a:spcAft>
                <a:spcPts val="800"/>
              </a:spcAft>
              <a:buNone/>
            </a:pPr>
            <a:r>
              <a:rPr lang="en-IN" sz="3200" kern="100">
                <a:latin typeface="Times New Roman"/>
                <a:ea typeface="Calibri"/>
                <a:cs typeface="Times New Roman"/>
              </a:rPr>
              <a:t>Placement Analysis for Students using Machine Learning</a:t>
            </a:r>
            <a:endParaRPr lang="en-US">
              <a:ea typeface="Calibri"/>
            </a:endParaRPr>
          </a:p>
          <a:p>
            <a:pPr marL="0" indent="0">
              <a:buClr>
                <a:srgbClr val="CC0000"/>
              </a:buClr>
              <a:buNone/>
              <a:defRPr/>
            </a:pPr>
            <a:r>
              <a:rPr lang="en-IN" altLang="en-US" sz="2000">
                <a:solidFill>
                  <a:srgbClr val="000000"/>
                </a:solidFill>
                <a:latin typeface="Times New Roman"/>
                <a:cs typeface="Times New Roman"/>
              </a:rPr>
              <a:t>Authors: </a:t>
            </a:r>
            <a:r>
              <a:rPr lang="en-IN" altLang="en-US" sz="2000">
                <a:solidFill>
                  <a:srgbClr val="000000"/>
                </a:solidFill>
                <a:latin typeface="Times New Roman"/>
                <a:ea typeface="+mn-lt"/>
                <a:cs typeface="Times New Roman"/>
              </a:rPr>
              <a:t>C. M. </a:t>
            </a:r>
            <a:r>
              <a:rPr lang="en-IN" altLang="en-US" sz="2000" err="1">
                <a:solidFill>
                  <a:srgbClr val="000000"/>
                </a:solidFill>
                <a:latin typeface="Times New Roman"/>
                <a:ea typeface="+mn-lt"/>
                <a:cs typeface="Times New Roman"/>
              </a:rPr>
              <a:t>Nalayani</a:t>
            </a:r>
            <a:r>
              <a:rPr lang="en-IN" altLang="en-US" sz="2000">
                <a:solidFill>
                  <a:srgbClr val="000000"/>
                </a:solidFill>
                <a:latin typeface="Times New Roman"/>
                <a:ea typeface="+mn-lt"/>
                <a:cs typeface="Times New Roman"/>
              </a:rPr>
              <a:t>, Thanga Akilan, Hariharan, </a:t>
            </a:r>
            <a:r>
              <a:rPr lang="en-IN" altLang="en-US" sz="2000" err="1">
                <a:solidFill>
                  <a:srgbClr val="000000"/>
                </a:solidFill>
                <a:latin typeface="Times New Roman"/>
                <a:ea typeface="+mn-lt"/>
                <a:cs typeface="Times New Roman"/>
              </a:rPr>
              <a:t>SaranArulnathan</a:t>
            </a:r>
            <a:r>
              <a:rPr lang="en-IN" altLang="en-US" sz="2000">
                <a:solidFill>
                  <a:srgbClr val="000000"/>
                </a:solidFill>
                <a:latin typeface="Times New Roman"/>
                <a:ea typeface="+mn-lt"/>
                <a:cs typeface="Times New Roman"/>
              </a:rPr>
              <a:t>, Venkatanathan. </a:t>
            </a:r>
          </a:p>
          <a:p>
            <a:pPr marL="0" indent="0">
              <a:buNone/>
            </a:pPr>
            <a:endParaRPr lang="en-IN" sz="1800" kern="100">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20"/>
              </a:spcBef>
              <a:buNone/>
            </a:pPr>
            <a:r>
              <a:rPr lang="en-IN" sz="1800">
                <a:latin typeface="Times New Roman"/>
                <a:ea typeface="Verdana"/>
                <a:cs typeface="Times New Roman"/>
              </a:rPr>
              <a:t>This paper explores </a:t>
            </a:r>
            <a:r>
              <a:rPr lang="en-IN" sz="1800">
                <a:effectLst/>
                <a:latin typeface="Times New Roman"/>
                <a:ea typeface="Verdana"/>
                <a:cs typeface="Times New Roman"/>
              </a:rPr>
              <a:t>the </a:t>
            </a:r>
            <a:r>
              <a:rPr lang="en-IN" sz="1800">
                <a:latin typeface="Times New Roman"/>
                <a:ea typeface="Verdana"/>
                <a:cs typeface="Times New Roman"/>
              </a:rPr>
              <a:t>use </a:t>
            </a:r>
            <a:r>
              <a:rPr lang="en-IN" sz="1800">
                <a:effectLst/>
                <a:latin typeface="Times New Roman"/>
                <a:ea typeface="Verdana"/>
                <a:cs typeface="Times New Roman"/>
              </a:rPr>
              <a:t>of </a:t>
            </a:r>
            <a:r>
              <a:rPr lang="en-IN" sz="1800">
                <a:latin typeface="Times New Roman"/>
                <a:ea typeface="Verdana"/>
                <a:cs typeface="Times New Roman"/>
              </a:rPr>
              <a:t>machine learning algorithms to </a:t>
            </a:r>
            <a:r>
              <a:rPr lang="en-IN" sz="1800" err="1">
                <a:latin typeface="Times New Roman"/>
                <a:ea typeface="Verdana"/>
                <a:cs typeface="Times New Roman"/>
              </a:rPr>
              <a:t>analyze</a:t>
            </a:r>
            <a:r>
              <a:rPr lang="en-IN" sz="1800">
                <a:latin typeface="Times New Roman"/>
                <a:ea typeface="Verdana"/>
                <a:cs typeface="Times New Roman"/>
              </a:rPr>
              <a:t> and predict student placements in various companies</a:t>
            </a:r>
            <a:r>
              <a:rPr lang="en-IN" sz="1800">
                <a:effectLst/>
                <a:latin typeface="Times New Roman"/>
                <a:ea typeface="Verdana"/>
                <a:cs typeface="Times New Roman"/>
              </a:rPr>
              <a:t>. The study </a:t>
            </a:r>
            <a:r>
              <a:rPr lang="en-IN" sz="1800">
                <a:latin typeface="Times New Roman"/>
                <a:ea typeface="Verdana"/>
                <a:cs typeface="Times New Roman"/>
              </a:rPr>
              <a:t>employs three algorithms—Decision Tree</a:t>
            </a:r>
            <a:r>
              <a:rPr lang="en-IN" sz="1800">
                <a:effectLst/>
                <a:latin typeface="Times New Roman"/>
                <a:ea typeface="Verdana"/>
                <a:cs typeface="Times New Roman"/>
              </a:rPr>
              <a:t>, </a:t>
            </a:r>
            <a:r>
              <a:rPr lang="en-IN" sz="1800">
                <a:latin typeface="Times New Roman"/>
                <a:ea typeface="Verdana"/>
                <a:cs typeface="Times New Roman"/>
              </a:rPr>
              <a:t>Random Forest</a:t>
            </a:r>
            <a:r>
              <a:rPr lang="en-IN" sz="1800">
                <a:effectLst/>
                <a:latin typeface="Times New Roman"/>
                <a:ea typeface="Verdana"/>
                <a:cs typeface="Times New Roman"/>
              </a:rPr>
              <a:t>, </a:t>
            </a:r>
            <a:r>
              <a:rPr lang="en-IN" sz="1800">
                <a:latin typeface="Times New Roman"/>
                <a:ea typeface="Verdana"/>
                <a:cs typeface="Times New Roman"/>
              </a:rPr>
              <a:t>and K-Means Clustering—to develop models using past placement data. Random Forest demonstrated </a:t>
            </a:r>
            <a:r>
              <a:rPr lang="en-IN" sz="1800">
                <a:effectLst/>
                <a:latin typeface="Times New Roman"/>
                <a:ea typeface="Verdana"/>
                <a:cs typeface="Times New Roman"/>
              </a:rPr>
              <a:t>the </a:t>
            </a:r>
            <a:r>
              <a:rPr lang="en-IN" sz="1800">
                <a:latin typeface="Times New Roman"/>
                <a:ea typeface="Verdana"/>
                <a:cs typeface="Times New Roman"/>
              </a:rPr>
              <a:t>highest accuracy at 75%, followed by Decision Tree and K-Means Clustering</a:t>
            </a:r>
            <a:r>
              <a:rPr lang="en-IN" sz="1800">
                <a:effectLst/>
                <a:latin typeface="Times New Roman"/>
                <a:ea typeface="Verdana"/>
                <a:cs typeface="Times New Roman"/>
              </a:rPr>
              <a:t>. The study </a:t>
            </a:r>
            <a:r>
              <a:rPr lang="en-IN" sz="1800">
                <a:latin typeface="Times New Roman"/>
                <a:ea typeface="Verdana"/>
                <a:cs typeface="Times New Roman"/>
              </a:rPr>
              <a:t>considers attributes such as internships</a:t>
            </a:r>
            <a:r>
              <a:rPr lang="en-IN" sz="1800">
                <a:effectLst/>
                <a:latin typeface="Times New Roman"/>
                <a:ea typeface="Verdana"/>
                <a:cs typeface="Times New Roman"/>
              </a:rPr>
              <a:t>, </a:t>
            </a:r>
            <a:r>
              <a:rPr lang="en-IN" sz="1800">
                <a:latin typeface="Times New Roman"/>
                <a:ea typeface="Verdana"/>
                <a:cs typeface="Times New Roman"/>
              </a:rPr>
              <a:t>certifications</a:t>
            </a:r>
            <a:r>
              <a:rPr lang="en-IN" sz="1800">
                <a:effectLst/>
                <a:latin typeface="Times New Roman"/>
                <a:ea typeface="Verdana"/>
                <a:cs typeface="Times New Roman"/>
              </a:rPr>
              <a:t>, </a:t>
            </a:r>
            <a:r>
              <a:rPr lang="en-IN" sz="1800">
                <a:latin typeface="Times New Roman"/>
                <a:ea typeface="Verdana"/>
                <a:cs typeface="Times New Roman"/>
              </a:rPr>
              <a:t>and aptitude scores to classify students into categories like Dream Company</a:t>
            </a:r>
            <a:r>
              <a:rPr lang="en-IN" sz="1800">
                <a:effectLst/>
                <a:latin typeface="Times New Roman"/>
                <a:ea typeface="Verdana"/>
                <a:cs typeface="Times New Roman"/>
              </a:rPr>
              <a:t>, </a:t>
            </a:r>
            <a:r>
              <a:rPr lang="en-IN" sz="1800">
                <a:latin typeface="Times New Roman"/>
                <a:ea typeface="Verdana"/>
                <a:cs typeface="Times New Roman"/>
              </a:rPr>
              <a:t>Core Company</a:t>
            </a:r>
            <a:r>
              <a:rPr lang="en-IN" sz="1800">
                <a:effectLst/>
                <a:latin typeface="Times New Roman"/>
                <a:ea typeface="Verdana"/>
                <a:cs typeface="Times New Roman"/>
              </a:rPr>
              <a:t>, and </a:t>
            </a:r>
            <a:r>
              <a:rPr lang="en-IN" sz="1800">
                <a:latin typeface="Times New Roman"/>
                <a:ea typeface="Verdana"/>
                <a:cs typeface="Times New Roman"/>
              </a:rPr>
              <a:t>Normal Company. The system aims to provide insights for both students and institutions to improve placement outcomes by identifying areas for skill enhancement. Future improvements could involve adding more features to further boost the model's accuracy</a:t>
            </a:r>
            <a:r>
              <a:rPr lang="en-IN" sz="1800">
                <a:effectLst/>
                <a:latin typeface="Times New Roman"/>
                <a:ea typeface="Verdana"/>
                <a:cs typeface="Times New Roman"/>
              </a:rPr>
              <a:t>.</a:t>
            </a:r>
            <a:endParaRPr lang="en-IN" sz="1800">
              <a:latin typeface="Times New Roman"/>
              <a:ea typeface="Verdana"/>
              <a:cs typeface="Times New Roman"/>
            </a:endParaRPr>
          </a:p>
          <a:p>
            <a:pPr marL="0" indent="0" algn="just">
              <a:buNone/>
            </a:pPr>
            <a:br>
              <a:rPr lang="en-US"/>
            </a:br>
            <a:endParaRPr lang="en-US"/>
          </a:p>
          <a:p>
            <a:pPr marL="0" indent="0">
              <a:buNone/>
            </a:pPr>
            <a:endParaRPr lang="en-IN"/>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199133310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47</Slides>
  <Notes>0</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Profile</vt:lpstr>
      <vt:lpstr>PowerPoint Presentation</vt:lpstr>
      <vt:lpstr>Introduction</vt:lpstr>
      <vt:lpstr>Literature Review – 1</vt:lpstr>
      <vt:lpstr>Literature Review – 1</vt:lpstr>
      <vt:lpstr>Literature Review – 2</vt:lpstr>
      <vt:lpstr>Literature Review -2</vt:lpstr>
      <vt:lpstr>Literature Review – 3</vt:lpstr>
      <vt:lpstr>Literature Review – 3</vt:lpstr>
      <vt:lpstr>Literature Review – 4</vt:lpstr>
      <vt:lpstr>Literature Review - 4</vt:lpstr>
      <vt:lpstr>Literature Review – 5</vt:lpstr>
      <vt:lpstr>Literature Review – 5</vt:lpstr>
      <vt:lpstr>Literature Review – 6</vt:lpstr>
      <vt:lpstr>Literature Review – 6</vt:lpstr>
      <vt:lpstr>Literature Review – 7</vt:lpstr>
      <vt:lpstr>Literature Review – 7</vt:lpstr>
      <vt:lpstr>Literature Review – 8</vt:lpstr>
      <vt:lpstr>Literature Review – 8</vt:lpstr>
      <vt:lpstr>Literature Review – 9</vt:lpstr>
      <vt:lpstr>Literature Review – 9</vt:lpstr>
      <vt:lpstr>Literature Review – 10</vt:lpstr>
      <vt:lpstr>Literature Review – 10</vt:lpstr>
      <vt:lpstr>Literature Review – 11</vt:lpstr>
      <vt:lpstr>Literature Review – 11</vt:lpstr>
      <vt:lpstr>Literature Review – 12</vt:lpstr>
      <vt:lpstr>Literature Review – 12</vt:lpstr>
      <vt:lpstr>Literature Review – 13</vt:lpstr>
      <vt:lpstr>Literature Review – 13</vt:lpstr>
      <vt:lpstr>Literature Review – 14</vt:lpstr>
      <vt:lpstr>Literature Review – 14</vt:lpstr>
      <vt:lpstr>Literature Review – 15</vt:lpstr>
      <vt:lpstr>Literature Review – 15</vt:lpstr>
      <vt:lpstr>Literature Review – 16</vt:lpstr>
      <vt:lpstr>Literature Review – 16</vt:lpstr>
      <vt:lpstr>Literature Review – 17</vt:lpstr>
      <vt:lpstr>Literature Review – 17</vt:lpstr>
      <vt:lpstr>Literature Review – 18</vt:lpstr>
      <vt:lpstr>Literature Review – 18</vt:lpstr>
      <vt:lpstr>Literature Review – 19</vt:lpstr>
      <vt:lpstr>Literature Review – 19</vt:lpstr>
      <vt:lpstr>Literature Review – 20</vt:lpstr>
      <vt:lpstr>Literature Review – 20</vt:lpstr>
      <vt:lpstr>Problem Statement</vt:lpstr>
      <vt:lpstr>Objectives</vt:lpstr>
      <vt:lpstr>Abstract</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revision>24</cp:revision>
  <dcterms:created xsi:type="dcterms:W3CDTF">2023-08-03T04:32:32Z</dcterms:created>
  <dcterms:modified xsi:type="dcterms:W3CDTF">2024-10-06T06:27:42Z</dcterms:modified>
</cp:coreProperties>
</file>