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f61437839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f61437839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f61437839_1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f61437839_1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f61437839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f61437839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f61437839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f61437839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f61437839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f61437839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f61437839_1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f61437839_1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f6166938e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f6166938e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f6166938e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f6166938e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f6166938e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f6166938e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f6166938e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f6166938e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f61437839_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f61437839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f61437839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f61437839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f6166938e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f6166938e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f61437839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f61437839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f61437839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f61437839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f61437839_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f61437839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stats.stackexchange.com/questions/534999/why-is-k-sqrtn-a-good-solution-of-the-number-of-neighbors-to-consid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data.telangana.gov.in/dataset/telangana-ground-water-department-pre-monsoon-water-quality-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1240100" y="231875"/>
            <a:ext cx="6448800" cy="158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a:t>
            </a:r>
            <a:r>
              <a:rPr lang="en" sz="3200"/>
              <a:t>Ground Water Quality Assessment using Machine Learning Algorithms</a:t>
            </a:r>
            <a:endParaRPr sz="3200"/>
          </a:p>
        </p:txBody>
      </p:sp>
      <p:sp>
        <p:nvSpPr>
          <p:cNvPr id="65" name="Google Shape;65;p13"/>
          <p:cNvSpPr txBox="1"/>
          <p:nvPr>
            <p:ph idx="1" type="subTitle"/>
          </p:nvPr>
        </p:nvSpPr>
        <p:spPr>
          <a:xfrm>
            <a:off x="482200" y="2252200"/>
            <a:ext cx="6081600" cy="12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Ashish Bharti, Mukka Koushik, Pratyush R, B Vijesh R. Bhat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273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Gaussian Naive Bayes Classifier</a:t>
            </a:r>
            <a:endParaRPr/>
          </a:p>
        </p:txBody>
      </p:sp>
      <p:cxnSp>
        <p:nvCxnSpPr>
          <p:cNvPr id="137" name="Google Shape;137;p22"/>
          <p:cNvCxnSpPr/>
          <p:nvPr/>
        </p:nvCxnSpPr>
        <p:spPr>
          <a:xfrm flipH="1" rot="10800000">
            <a:off x="2795375" y="828075"/>
            <a:ext cx="3646200" cy="8400"/>
          </a:xfrm>
          <a:prstGeom prst="straightConnector1">
            <a:avLst/>
          </a:prstGeom>
          <a:noFill/>
          <a:ln cap="flat" cmpd="sng" w="9525">
            <a:solidFill>
              <a:schemeClr val="lt1"/>
            </a:solidFill>
            <a:prstDash val="solid"/>
            <a:round/>
            <a:headEnd len="med" w="med" type="none"/>
            <a:tailEnd len="med" w="med" type="none"/>
          </a:ln>
        </p:spPr>
      </p:cxnSp>
      <p:sp>
        <p:nvSpPr>
          <p:cNvPr id="138" name="Google Shape;138;p22"/>
          <p:cNvSpPr txBox="1"/>
          <p:nvPr/>
        </p:nvSpPr>
        <p:spPr>
          <a:xfrm>
            <a:off x="311700" y="1596225"/>
            <a:ext cx="8623500" cy="2932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This algorithm is based on the assumption that features are independent of each other given the class label.It assumes that features follow gaussian distribution given class label.</a:t>
            </a:r>
            <a:endParaRPr sz="1600">
              <a:highlight>
                <a:srgbClr val="FFFFFF"/>
              </a:highlight>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Hence, we estimated the parameters of gaussian distribution for each class of each feature, by calculating mean and variance.</a:t>
            </a:r>
            <a:endParaRPr sz="1600">
              <a:highlight>
                <a:srgbClr val="FFFFFF"/>
              </a:highlight>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Finally, for a given set of features , class with final posterior probability is predicted.</a:t>
            </a:r>
            <a:endParaRPr sz="1600">
              <a:highlight>
                <a:srgbClr val="FFFFFF"/>
              </a:highlight>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This model gave accuracy of 83%.Low accuracy could be due to the fact that features are considered independent and it was assumed that features follow gaussian distribution.</a:t>
            </a:r>
            <a:endParaRPr sz="1600">
              <a:highlight>
                <a:srgbClr val="FFFFFF"/>
              </a:highlight>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273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Decision Tree Model</a:t>
            </a:r>
            <a:endParaRPr/>
          </a:p>
        </p:txBody>
      </p:sp>
      <p:cxnSp>
        <p:nvCxnSpPr>
          <p:cNvPr id="144" name="Google Shape;144;p23"/>
          <p:cNvCxnSpPr/>
          <p:nvPr/>
        </p:nvCxnSpPr>
        <p:spPr>
          <a:xfrm flipH="1" rot="10800000">
            <a:off x="2795375" y="828075"/>
            <a:ext cx="3646200" cy="8400"/>
          </a:xfrm>
          <a:prstGeom prst="straightConnector1">
            <a:avLst/>
          </a:prstGeom>
          <a:noFill/>
          <a:ln cap="flat" cmpd="sng" w="9525">
            <a:solidFill>
              <a:schemeClr val="lt1"/>
            </a:solidFill>
            <a:prstDash val="solid"/>
            <a:round/>
            <a:headEnd len="med" w="med" type="none"/>
            <a:tailEnd len="med" w="med" type="none"/>
          </a:ln>
        </p:spPr>
      </p:cxnSp>
      <p:sp>
        <p:nvSpPr>
          <p:cNvPr id="145" name="Google Shape;145;p23"/>
          <p:cNvSpPr txBox="1"/>
          <p:nvPr/>
        </p:nvSpPr>
        <p:spPr>
          <a:xfrm>
            <a:off x="208775" y="1472375"/>
            <a:ext cx="5948100" cy="3671100"/>
          </a:xfrm>
          <a:prstGeom prst="rect">
            <a:avLst/>
          </a:prstGeom>
          <a:noFill/>
          <a:ln>
            <a:noFill/>
          </a:ln>
        </p:spPr>
        <p:txBody>
          <a:bodyPr anchorCtr="0" anchor="t" bIns="91425" lIns="91425" spcFirstLastPara="1" rIns="91425" wrap="square" tIns="91425">
            <a:noAutofit/>
          </a:bodyPr>
          <a:lstStyle/>
          <a:p>
            <a:pPr indent="-311150" lvl="0" marL="457200" rtl="0" algn="l">
              <a:spcBef>
                <a:spcPts val="800"/>
              </a:spcBef>
              <a:spcAft>
                <a:spcPts val="0"/>
              </a:spcAft>
              <a:buSzPts val="1300"/>
              <a:buFont typeface="Merriweather"/>
              <a:buAutoNum type="arabicPeriod"/>
            </a:pPr>
            <a:r>
              <a:rPr lang="en" sz="1300">
                <a:highlight>
                  <a:srgbClr val="FFFFFF"/>
                </a:highlight>
                <a:latin typeface="Merriweather"/>
                <a:ea typeface="Merriweather"/>
                <a:cs typeface="Merriweather"/>
                <a:sym typeface="Merriweather"/>
              </a:rPr>
              <a:t>Decision trees is a hierarchical model that splits the data into nodes based on the features. At each node, the algorithm selects the feature that best splits the data, aiming to maximize information gain. Finally (in our implementation) the decision tree predicts the outcome based on majority voting in the node.</a:t>
            </a:r>
            <a:endParaRPr sz="1300">
              <a:highlight>
                <a:srgbClr val="FFFFFF"/>
              </a:highlight>
              <a:latin typeface="Merriweather"/>
              <a:ea typeface="Merriweather"/>
              <a:cs typeface="Merriweather"/>
              <a:sym typeface="Merriweather"/>
            </a:endParaRPr>
          </a:p>
          <a:p>
            <a:pPr indent="0" lvl="0" marL="0" rtl="0" algn="l">
              <a:spcBef>
                <a:spcPts val="800"/>
              </a:spcBef>
              <a:spcAft>
                <a:spcPts val="0"/>
              </a:spcAft>
              <a:buNone/>
            </a:pPr>
            <a:r>
              <a:t/>
            </a:r>
            <a:endParaRPr sz="1300">
              <a:highlight>
                <a:srgbClr val="FFFFFF"/>
              </a:highlight>
              <a:latin typeface="Merriweather"/>
              <a:ea typeface="Merriweather"/>
              <a:cs typeface="Merriweather"/>
              <a:sym typeface="Merriweather"/>
            </a:endParaRPr>
          </a:p>
          <a:p>
            <a:pPr indent="-311150" lvl="0" marL="457200" rtl="0" algn="l">
              <a:spcBef>
                <a:spcPts val="800"/>
              </a:spcBef>
              <a:spcAft>
                <a:spcPts val="0"/>
              </a:spcAft>
              <a:buSzPts val="1300"/>
              <a:buFont typeface="Merriweather"/>
              <a:buAutoNum type="arabicPeriod"/>
            </a:pPr>
            <a:r>
              <a:rPr lang="en" sz="1300">
                <a:highlight>
                  <a:srgbClr val="FFFFFF"/>
                </a:highlight>
                <a:latin typeface="Merriweather"/>
                <a:ea typeface="Merriweather"/>
                <a:cs typeface="Merriweather"/>
                <a:sym typeface="Merriweather"/>
              </a:rPr>
              <a:t>Impurity function: </a:t>
            </a:r>
            <a:endParaRPr sz="1300">
              <a:highlight>
                <a:srgbClr val="FFFFFF"/>
              </a:highlight>
              <a:latin typeface="Merriweather"/>
              <a:ea typeface="Merriweather"/>
              <a:cs typeface="Merriweather"/>
              <a:sym typeface="Merriweather"/>
            </a:endParaRPr>
          </a:p>
          <a:p>
            <a:pPr indent="0" lvl="0" marL="457200" rtl="0" algn="l">
              <a:spcBef>
                <a:spcPts val="800"/>
              </a:spcBef>
              <a:spcAft>
                <a:spcPts val="0"/>
              </a:spcAft>
              <a:buNone/>
            </a:pPr>
            <a:r>
              <a:t/>
            </a:r>
            <a:endParaRPr sz="1300">
              <a:highlight>
                <a:srgbClr val="FFFFFF"/>
              </a:highlight>
              <a:latin typeface="Merriweather"/>
              <a:ea typeface="Merriweather"/>
              <a:cs typeface="Merriweather"/>
              <a:sym typeface="Merriweather"/>
            </a:endParaRPr>
          </a:p>
          <a:p>
            <a:pPr indent="-311150" lvl="0" marL="457200" rtl="0" algn="l">
              <a:spcBef>
                <a:spcPts val="800"/>
              </a:spcBef>
              <a:spcAft>
                <a:spcPts val="0"/>
              </a:spcAft>
              <a:buSzPts val="1300"/>
              <a:buFont typeface="Merriweather"/>
              <a:buAutoNum type="arabicPeriod"/>
            </a:pPr>
            <a:r>
              <a:rPr lang="en" sz="1300">
                <a:highlight>
                  <a:srgbClr val="FFFFFF"/>
                </a:highlight>
                <a:latin typeface="Merriweather"/>
                <a:ea typeface="Merriweather"/>
                <a:cs typeface="Merriweather"/>
                <a:sym typeface="Merriweather"/>
              </a:rPr>
              <a:t> </a:t>
            </a:r>
            <a:endParaRPr sz="1300">
              <a:highlight>
                <a:srgbClr val="FFFFFF"/>
              </a:highlight>
              <a:latin typeface="Merriweather"/>
              <a:ea typeface="Merriweather"/>
              <a:cs typeface="Merriweather"/>
              <a:sym typeface="Merriweather"/>
            </a:endParaRPr>
          </a:p>
          <a:p>
            <a:pPr indent="0" lvl="0" marL="457200" rtl="0" algn="l">
              <a:spcBef>
                <a:spcPts val="800"/>
              </a:spcBef>
              <a:spcAft>
                <a:spcPts val="0"/>
              </a:spcAft>
              <a:buNone/>
            </a:pPr>
            <a:r>
              <a:rPr lang="en" sz="1300">
                <a:highlight>
                  <a:srgbClr val="FFFFFF"/>
                </a:highlight>
                <a:latin typeface="Merriweather"/>
                <a:ea typeface="Merriweather"/>
                <a:cs typeface="Merriweather"/>
                <a:sym typeface="Merriweather"/>
              </a:rPr>
              <a:t>where number of data points in child i  : N</a:t>
            </a:r>
            <a:r>
              <a:rPr baseline="-25000" lang="en" sz="1300">
                <a:highlight>
                  <a:srgbClr val="FFFFFF"/>
                </a:highlight>
                <a:latin typeface="Merriweather"/>
                <a:ea typeface="Merriweather"/>
                <a:cs typeface="Merriweather"/>
                <a:sym typeface="Merriweather"/>
              </a:rPr>
              <a:t>i</a:t>
            </a:r>
            <a:endParaRPr sz="1300">
              <a:highlight>
                <a:srgbClr val="FFFFFF"/>
              </a:highlight>
              <a:latin typeface="Merriweather"/>
              <a:ea typeface="Merriweather"/>
              <a:cs typeface="Merriweather"/>
              <a:sym typeface="Merriweather"/>
            </a:endParaRPr>
          </a:p>
          <a:p>
            <a:pPr indent="0" lvl="0" marL="457200" rtl="0" algn="l">
              <a:spcBef>
                <a:spcPts val="800"/>
              </a:spcBef>
              <a:spcAft>
                <a:spcPts val="0"/>
              </a:spcAft>
              <a:buNone/>
            </a:pPr>
            <a:r>
              <a:rPr lang="en" sz="1300">
                <a:highlight>
                  <a:srgbClr val="FFFFFF"/>
                </a:highlight>
                <a:latin typeface="Merriweather"/>
                <a:ea typeface="Merriweather"/>
                <a:cs typeface="Merriweather"/>
                <a:sym typeface="Merriweather"/>
              </a:rPr>
              <a:t>and number of data points in parent: N</a:t>
            </a:r>
            <a:endParaRPr sz="1300">
              <a:highlight>
                <a:srgbClr val="FFFFFF"/>
              </a:highlight>
              <a:latin typeface="Merriweather"/>
              <a:ea typeface="Merriweather"/>
              <a:cs typeface="Merriweather"/>
              <a:sym typeface="Merriweather"/>
            </a:endParaRPr>
          </a:p>
          <a:p>
            <a:pPr indent="-311150" lvl="0" marL="457200" rtl="0" algn="l">
              <a:spcBef>
                <a:spcPts val="800"/>
              </a:spcBef>
              <a:spcAft>
                <a:spcPts val="0"/>
              </a:spcAft>
              <a:buSzPts val="1300"/>
              <a:buFont typeface="Merriweather"/>
              <a:buAutoNum type="arabicPeriod"/>
            </a:pPr>
            <a:r>
              <a:rPr lang="en" sz="1300">
                <a:highlight>
                  <a:srgbClr val="FFFFFF"/>
                </a:highlight>
                <a:latin typeface="Merriweather"/>
                <a:ea typeface="Merriweather"/>
                <a:cs typeface="Merriweather"/>
                <a:sym typeface="Merriweather"/>
              </a:rPr>
              <a:t>The accuracy obtained on the Original Dataset was 94% and on the Reduced dataset obtained from PCA was 88%.</a:t>
            </a:r>
            <a:endParaRPr sz="1300">
              <a:highlight>
                <a:srgbClr val="FFFFFF"/>
              </a:highlight>
              <a:latin typeface="Merriweather"/>
              <a:ea typeface="Merriweather"/>
              <a:cs typeface="Merriweather"/>
              <a:sym typeface="Merriweather"/>
            </a:endParaRPr>
          </a:p>
          <a:p>
            <a:pPr indent="0" lvl="0" marL="457200" rtl="0" algn="l">
              <a:spcBef>
                <a:spcPts val="800"/>
              </a:spcBef>
              <a:spcAft>
                <a:spcPts val="800"/>
              </a:spcAft>
              <a:buNone/>
            </a:pPr>
            <a:r>
              <a:t/>
            </a:r>
            <a:endParaRPr sz="1300">
              <a:highlight>
                <a:srgbClr val="FFFFFF"/>
              </a:highlight>
              <a:latin typeface="Merriweather"/>
              <a:ea typeface="Merriweather"/>
              <a:cs typeface="Merriweather"/>
              <a:sym typeface="Merriweather"/>
            </a:endParaRPr>
          </a:p>
        </p:txBody>
      </p:sp>
      <p:pic>
        <p:nvPicPr>
          <p:cNvPr id="146" name="Google Shape;146;p23"/>
          <p:cNvPicPr preferRelativeResize="0"/>
          <p:nvPr/>
        </p:nvPicPr>
        <p:blipFill>
          <a:blip r:embed="rId3">
            <a:alphaModFix/>
          </a:blip>
          <a:stretch>
            <a:fillRect/>
          </a:stretch>
        </p:blipFill>
        <p:spPr>
          <a:xfrm>
            <a:off x="6319250" y="1472375"/>
            <a:ext cx="2682325" cy="3517155"/>
          </a:xfrm>
          <a:prstGeom prst="rect">
            <a:avLst/>
          </a:prstGeom>
          <a:noFill/>
          <a:ln>
            <a:noFill/>
          </a:ln>
        </p:spPr>
      </p:pic>
      <p:pic>
        <p:nvPicPr>
          <p:cNvPr id="147" name="Google Shape;147;p23"/>
          <p:cNvPicPr preferRelativeResize="0"/>
          <p:nvPr/>
        </p:nvPicPr>
        <p:blipFill>
          <a:blip r:embed="rId4">
            <a:alphaModFix/>
          </a:blip>
          <a:stretch>
            <a:fillRect/>
          </a:stretch>
        </p:blipFill>
        <p:spPr>
          <a:xfrm>
            <a:off x="2490825" y="2804575"/>
            <a:ext cx="1747350" cy="501225"/>
          </a:xfrm>
          <a:prstGeom prst="rect">
            <a:avLst/>
          </a:prstGeom>
          <a:noFill/>
          <a:ln>
            <a:noFill/>
          </a:ln>
        </p:spPr>
      </p:pic>
      <p:pic>
        <p:nvPicPr>
          <p:cNvPr id="148" name="Google Shape;148;p23"/>
          <p:cNvPicPr preferRelativeResize="0"/>
          <p:nvPr/>
        </p:nvPicPr>
        <p:blipFill>
          <a:blip r:embed="rId5">
            <a:alphaModFix/>
          </a:blip>
          <a:stretch>
            <a:fillRect/>
          </a:stretch>
        </p:blipFill>
        <p:spPr>
          <a:xfrm>
            <a:off x="704750" y="3305800"/>
            <a:ext cx="4956150" cy="50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243450" y="608800"/>
            <a:ext cx="8657100" cy="529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Improvement and Results of DT</a:t>
            </a:r>
            <a:endParaRPr sz="1800"/>
          </a:p>
          <a:p>
            <a:pPr indent="0" lvl="0" marL="0" rtl="0" algn="ctr">
              <a:spcBef>
                <a:spcPts val="0"/>
              </a:spcBef>
              <a:spcAft>
                <a:spcPts val="0"/>
              </a:spcAft>
              <a:buNone/>
            </a:pPr>
            <a:r>
              <a:t/>
            </a:r>
            <a:endParaRPr/>
          </a:p>
        </p:txBody>
      </p:sp>
      <p:sp>
        <p:nvSpPr>
          <p:cNvPr id="154" name="Google Shape;154;p24"/>
          <p:cNvSpPr txBox="1"/>
          <p:nvPr/>
        </p:nvSpPr>
        <p:spPr>
          <a:xfrm>
            <a:off x="64300" y="1270513"/>
            <a:ext cx="5948100" cy="36711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lang="en">
                <a:highlight>
                  <a:schemeClr val="accent3"/>
                </a:highlight>
                <a:latin typeface="Merriweather"/>
                <a:ea typeface="Merriweather"/>
                <a:cs typeface="Merriweather"/>
                <a:sym typeface="Merriweather"/>
              </a:rPr>
              <a:t>Hyperparameter tuning: We have taken two important hyperparameters of a decision tree i.e.  its </a:t>
            </a:r>
            <a:r>
              <a:rPr b="1" lang="en">
                <a:highlight>
                  <a:schemeClr val="accent3"/>
                </a:highlight>
                <a:latin typeface="Merriweather"/>
                <a:ea typeface="Merriweather"/>
                <a:cs typeface="Merriweather"/>
                <a:sym typeface="Merriweather"/>
              </a:rPr>
              <a:t>max_depth</a:t>
            </a:r>
            <a:r>
              <a:rPr lang="en">
                <a:highlight>
                  <a:schemeClr val="accent3"/>
                </a:highlight>
                <a:latin typeface="Merriweather"/>
                <a:ea typeface="Merriweather"/>
                <a:cs typeface="Merriweather"/>
                <a:sym typeface="Merriweather"/>
              </a:rPr>
              <a:t> and the </a:t>
            </a:r>
            <a:r>
              <a:rPr b="1" lang="en">
                <a:highlight>
                  <a:schemeClr val="accent3"/>
                </a:highlight>
                <a:latin typeface="Merriweather"/>
                <a:ea typeface="Merriweather"/>
                <a:cs typeface="Merriweather"/>
                <a:sym typeface="Merriweather"/>
              </a:rPr>
              <a:t>min no. of samples</a:t>
            </a:r>
            <a:r>
              <a:rPr lang="en">
                <a:highlight>
                  <a:schemeClr val="accent3"/>
                </a:highlight>
                <a:latin typeface="Merriweather"/>
                <a:ea typeface="Merriweather"/>
                <a:cs typeface="Merriweather"/>
                <a:sym typeface="Merriweather"/>
              </a:rPr>
              <a:t> needed to split a node.</a:t>
            </a:r>
            <a:endParaRPr>
              <a:highlight>
                <a:schemeClr val="accent3"/>
              </a:highlight>
              <a:latin typeface="Merriweather"/>
              <a:ea typeface="Merriweather"/>
              <a:cs typeface="Merriweather"/>
              <a:sym typeface="Merriweather"/>
            </a:endParaRPr>
          </a:p>
          <a:p>
            <a:pPr indent="-317500" lvl="0" marL="457200" rtl="0" algn="l">
              <a:spcBef>
                <a:spcPts val="800"/>
              </a:spcBef>
              <a:spcAft>
                <a:spcPts val="0"/>
              </a:spcAft>
              <a:buSzPts val="1400"/>
              <a:buFont typeface="Merriweather"/>
              <a:buAutoNum type="arabicPeriod"/>
            </a:pPr>
            <a:r>
              <a:rPr lang="en">
                <a:highlight>
                  <a:schemeClr val="accent3"/>
                </a:highlight>
                <a:latin typeface="Merriweather"/>
                <a:ea typeface="Merriweather"/>
                <a:cs typeface="Merriweather"/>
                <a:sym typeface="Merriweather"/>
              </a:rPr>
              <a:t>Test-Train split: 20-80</a:t>
            </a:r>
            <a:endParaRPr>
              <a:highlight>
                <a:schemeClr val="accent3"/>
              </a:highlight>
              <a:latin typeface="Merriweather"/>
              <a:ea typeface="Merriweather"/>
              <a:cs typeface="Merriweather"/>
              <a:sym typeface="Merriweather"/>
            </a:endParaRPr>
          </a:p>
          <a:p>
            <a:pPr indent="0" lvl="0" marL="457200" rtl="0" algn="l">
              <a:spcBef>
                <a:spcPts val="800"/>
              </a:spcBef>
              <a:spcAft>
                <a:spcPts val="0"/>
              </a:spcAft>
              <a:buNone/>
            </a:pPr>
            <a:r>
              <a:rPr lang="en">
                <a:highlight>
                  <a:schemeClr val="accent3"/>
                </a:highlight>
                <a:latin typeface="Merriweather"/>
                <a:ea typeface="Merriweather"/>
                <a:cs typeface="Merriweather"/>
                <a:sym typeface="Merriweather"/>
              </a:rPr>
              <a:t>Validation-Train split: 10-90</a:t>
            </a:r>
            <a:endParaRPr>
              <a:highlight>
                <a:schemeClr val="accent3"/>
              </a:highlight>
              <a:latin typeface="Merriweather"/>
              <a:ea typeface="Merriweather"/>
              <a:cs typeface="Merriweather"/>
              <a:sym typeface="Merriweather"/>
            </a:endParaRPr>
          </a:p>
          <a:p>
            <a:pPr indent="-317500" lvl="0" marL="457200" rtl="0" algn="l">
              <a:spcBef>
                <a:spcPts val="800"/>
              </a:spcBef>
              <a:spcAft>
                <a:spcPts val="0"/>
              </a:spcAft>
              <a:buSzPts val="1400"/>
              <a:buFont typeface="Merriweather"/>
              <a:buAutoNum type="arabicPeriod"/>
            </a:pPr>
            <a:r>
              <a:rPr lang="en">
                <a:highlight>
                  <a:schemeClr val="accent3"/>
                </a:highlight>
                <a:latin typeface="Merriweather"/>
                <a:ea typeface="Merriweather"/>
                <a:cs typeface="Merriweather"/>
                <a:sym typeface="Merriweather"/>
              </a:rPr>
              <a:t>It was found that the tuning of these parameters were not effective in the original dataset. Accuracy: 93%</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highlight>
                  <a:schemeClr val="accent3"/>
                </a:highlight>
                <a:latin typeface="Merriweather"/>
                <a:ea typeface="Merriweather"/>
                <a:cs typeface="Merriweather"/>
                <a:sym typeface="Merriweather"/>
              </a:rPr>
              <a:t>It was found effective on the reduced dataset obtained from PCA with an accuracy of 90%.</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highlight>
                  <a:schemeClr val="accent3"/>
                </a:highlight>
                <a:latin typeface="Merriweather"/>
                <a:ea typeface="Merriweather"/>
                <a:cs typeface="Merriweather"/>
                <a:sym typeface="Merriweather"/>
              </a:rPr>
              <a:t>SKLEARN performed poorer on the Original Dataset but was observed to be better on the Reduced dataset obtained from PCA. The results of which will be shown in the last comparison slide.</a:t>
            </a:r>
            <a:endParaRPr>
              <a:highlight>
                <a:schemeClr val="accent3"/>
              </a:highlight>
              <a:latin typeface="Merriweather"/>
              <a:ea typeface="Merriweather"/>
              <a:cs typeface="Merriweather"/>
              <a:sym typeface="Merriweather"/>
            </a:endParaRPr>
          </a:p>
          <a:p>
            <a:pPr indent="0" lvl="0" marL="0" rtl="0" algn="l">
              <a:spcBef>
                <a:spcPts val="800"/>
              </a:spcBef>
              <a:spcAft>
                <a:spcPts val="0"/>
              </a:spcAft>
              <a:buNone/>
            </a:pPr>
            <a:r>
              <a:rPr lang="en">
                <a:highlight>
                  <a:schemeClr val="accent3"/>
                </a:highlight>
                <a:latin typeface="Merriweather"/>
                <a:ea typeface="Merriweather"/>
                <a:cs typeface="Merriweather"/>
                <a:sym typeface="Merriweather"/>
              </a:rPr>
              <a:t>	Fig: Accuracy vs Max-depth plot on Validation Set.</a:t>
            </a:r>
            <a:endParaRPr>
              <a:highlight>
                <a:schemeClr val="accent3"/>
              </a:highlight>
              <a:latin typeface="Merriweather"/>
              <a:ea typeface="Merriweather"/>
              <a:cs typeface="Merriweather"/>
              <a:sym typeface="Merriweather"/>
            </a:endParaRPr>
          </a:p>
          <a:p>
            <a:pPr indent="0" lvl="0" marL="457200" rtl="0" algn="l">
              <a:spcBef>
                <a:spcPts val="800"/>
              </a:spcBef>
              <a:spcAft>
                <a:spcPts val="800"/>
              </a:spcAft>
              <a:buNone/>
            </a:pPr>
            <a:r>
              <a:t/>
            </a:r>
            <a:endParaRPr sz="1300">
              <a:highlight>
                <a:srgbClr val="FFFFFF"/>
              </a:highlight>
              <a:latin typeface="Merriweather"/>
              <a:ea typeface="Merriweather"/>
              <a:cs typeface="Merriweather"/>
              <a:sym typeface="Merriweather"/>
            </a:endParaRPr>
          </a:p>
        </p:txBody>
      </p:sp>
      <p:pic>
        <p:nvPicPr>
          <p:cNvPr id="155" name="Google Shape;155;p24"/>
          <p:cNvPicPr preferRelativeResize="0"/>
          <p:nvPr/>
        </p:nvPicPr>
        <p:blipFill>
          <a:blip r:embed="rId3">
            <a:alphaModFix/>
          </a:blip>
          <a:stretch>
            <a:fillRect/>
          </a:stretch>
        </p:blipFill>
        <p:spPr>
          <a:xfrm>
            <a:off x="6012400" y="1797725"/>
            <a:ext cx="3131600" cy="2616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273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a:t>
            </a:r>
            <a:r>
              <a:rPr lang="en"/>
              <a:t> Nearest Neighbours (kNN) method</a:t>
            </a:r>
            <a:endParaRPr/>
          </a:p>
        </p:txBody>
      </p:sp>
      <p:cxnSp>
        <p:nvCxnSpPr>
          <p:cNvPr id="161" name="Google Shape;161;p25"/>
          <p:cNvCxnSpPr/>
          <p:nvPr/>
        </p:nvCxnSpPr>
        <p:spPr>
          <a:xfrm flipH="1" rot="10800000">
            <a:off x="2795375" y="828075"/>
            <a:ext cx="3646200" cy="8400"/>
          </a:xfrm>
          <a:prstGeom prst="straightConnector1">
            <a:avLst/>
          </a:prstGeom>
          <a:noFill/>
          <a:ln cap="flat" cmpd="sng" w="9525">
            <a:solidFill>
              <a:schemeClr val="lt1"/>
            </a:solidFill>
            <a:prstDash val="solid"/>
            <a:round/>
            <a:headEnd len="med" w="med" type="none"/>
            <a:tailEnd len="med" w="med" type="none"/>
          </a:ln>
        </p:spPr>
      </p:cxnSp>
      <p:sp>
        <p:nvSpPr>
          <p:cNvPr id="162" name="Google Shape;162;p25"/>
          <p:cNvSpPr txBox="1"/>
          <p:nvPr/>
        </p:nvSpPr>
        <p:spPr>
          <a:xfrm>
            <a:off x="208775" y="1472375"/>
            <a:ext cx="3646200" cy="3671100"/>
          </a:xfrm>
          <a:prstGeom prst="rect">
            <a:avLst/>
          </a:prstGeom>
          <a:noFill/>
          <a:ln>
            <a:noFill/>
          </a:ln>
        </p:spPr>
        <p:txBody>
          <a:bodyPr anchorCtr="0" anchor="t" bIns="91425" lIns="91425" spcFirstLastPara="1" rIns="91425" wrap="square" tIns="91425">
            <a:noAutofit/>
          </a:bodyPr>
          <a:lstStyle/>
          <a:p>
            <a:pPr indent="-330200" lvl="0" marL="457200" rtl="0" algn="l">
              <a:spcBef>
                <a:spcPts val="80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kNN is a non-parametric learning algorithm, and has no training phase. Direct classification can be done for a given sample based on given data.</a:t>
            </a:r>
            <a:endParaRPr sz="1600">
              <a:highlight>
                <a:srgbClr val="FFFFFF"/>
              </a:highlight>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The pseudocode of the implemented code is shown here.</a:t>
            </a:r>
            <a:endParaRPr sz="1600">
              <a:highlight>
                <a:srgbClr val="FFFFFF"/>
              </a:highlight>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We implemented the pseudocode and used </a:t>
            </a:r>
            <a:r>
              <a:rPr lang="en" sz="1600">
                <a:highlight>
                  <a:srgbClr val="FFFFFF"/>
                </a:highlight>
                <a:latin typeface="Courier New"/>
                <a:ea typeface="Courier New"/>
                <a:cs typeface="Courier New"/>
                <a:sym typeface="Courier New"/>
              </a:rPr>
              <a:t>sklearn </a:t>
            </a:r>
            <a:r>
              <a:rPr lang="en" sz="1600">
                <a:highlight>
                  <a:srgbClr val="FFFFFF"/>
                </a:highlight>
                <a:latin typeface="Merriweather"/>
                <a:ea typeface="Merriweather"/>
                <a:cs typeface="Merriweather"/>
                <a:sym typeface="Merriweather"/>
              </a:rPr>
              <a:t>library for comparison purposes.</a:t>
            </a:r>
            <a:endParaRPr sz="1600">
              <a:highlight>
                <a:srgbClr val="FFFFFF"/>
              </a:highlight>
              <a:latin typeface="Merriweather"/>
              <a:ea typeface="Merriweather"/>
              <a:cs typeface="Merriweather"/>
              <a:sym typeface="Merriweather"/>
            </a:endParaRPr>
          </a:p>
        </p:txBody>
      </p:sp>
      <p:pic>
        <p:nvPicPr>
          <p:cNvPr id="163" name="Google Shape;163;p25"/>
          <p:cNvPicPr preferRelativeResize="0"/>
          <p:nvPr/>
        </p:nvPicPr>
        <p:blipFill>
          <a:blip r:embed="rId3">
            <a:alphaModFix/>
          </a:blip>
          <a:stretch>
            <a:fillRect/>
          </a:stretch>
        </p:blipFill>
        <p:spPr>
          <a:xfrm>
            <a:off x="3854975" y="2007550"/>
            <a:ext cx="4984224" cy="19545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61600" y="488975"/>
            <a:ext cx="8637000" cy="82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 Nearest Neighbours (kNN) method</a:t>
            </a:r>
            <a:endParaRPr/>
          </a:p>
        </p:txBody>
      </p:sp>
      <p:sp>
        <p:nvSpPr>
          <p:cNvPr id="169" name="Google Shape;169;p26"/>
          <p:cNvSpPr txBox="1"/>
          <p:nvPr/>
        </p:nvSpPr>
        <p:spPr>
          <a:xfrm>
            <a:off x="311700" y="1472400"/>
            <a:ext cx="8520600" cy="3671100"/>
          </a:xfrm>
          <a:prstGeom prst="rect">
            <a:avLst/>
          </a:prstGeom>
          <a:noFill/>
          <a:ln>
            <a:noFill/>
          </a:ln>
        </p:spPr>
        <p:txBody>
          <a:bodyPr anchorCtr="0" anchor="t" bIns="91425" lIns="91425" spcFirstLastPara="1" rIns="91425" wrap="square" tIns="91425">
            <a:noAutofit/>
          </a:bodyPr>
          <a:lstStyle/>
          <a:p>
            <a:pPr indent="-330200" lvl="0" marL="457200" rtl="0" algn="l">
              <a:spcBef>
                <a:spcPts val="800"/>
              </a:spcBef>
              <a:spcAft>
                <a:spcPts val="0"/>
              </a:spcAft>
              <a:buSzPts val="1600"/>
              <a:buFont typeface="Merriweather"/>
              <a:buAutoNum type="arabicPeriod" startAt="4"/>
            </a:pPr>
            <a:r>
              <a:rPr lang="en" sz="1600">
                <a:highlight>
                  <a:schemeClr val="accent3"/>
                </a:highlight>
                <a:latin typeface="Merriweather"/>
                <a:ea typeface="Merriweather"/>
                <a:cs typeface="Merriweather"/>
                <a:sym typeface="Merriweather"/>
              </a:rPr>
              <a:t>The accuracies obtained through both routines were comparable on both the original dataset and the dataset obtained after doing PCA for the chosen k.</a:t>
            </a:r>
            <a:endParaRPr sz="1600">
              <a:highlight>
                <a:schemeClr val="accent3"/>
              </a:highlight>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startAt="4"/>
            </a:pPr>
            <a:r>
              <a:rPr lang="en" sz="1600">
                <a:highlight>
                  <a:schemeClr val="accent3"/>
                </a:highlight>
                <a:latin typeface="Merriweather"/>
                <a:ea typeface="Merriweather"/>
                <a:cs typeface="Merriweather"/>
                <a:sym typeface="Merriweather"/>
              </a:rPr>
              <a:t>We used the most commonly used (heuristical) value of k to be the square root of n, where n is the number of samples/data-points. We did not explore the theoretical underpinnings of such a choice, however, the following link reassures us of it: </a:t>
            </a:r>
            <a:r>
              <a:rPr lang="en" sz="1600" u="sng">
                <a:solidFill>
                  <a:schemeClr val="hlink"/>
                </a:solidFill>
                <a:highlight>
                  <a:schemeClr val="accent3"/>
                </a:highlight>
                <a:latin typeface="Merriweather"/>
                <a:ea typeface="Merriweather"/>
                <a:cs typeface="Merriweather"/>
                <a:sym typeface="Merriweather"/>
                <a:hlinkClick r:id="rId3"/>
              </a:rPr>
              <a:t>Statistics Stack Exchange</a:t>
            </a:r>
            <a:r>
              <a:rPr lang="en" sz="1600">
                <a:highlight>
                  <a:schemeClr val="accent3"/>
                </a:highlight>
                <a:latin typeface="Merriweather"/>
                <a:ea typeface="Merriweather"/>
                <a:cs typeface="Merriweather"/>
                <a:sym typeface="Merriweather"/>
              </a:rPr>
              <a:t>, as they present us with concrete references.</a:t>
            </a:r>
            <a:endParaRPr sz="1600">
              <a:highlight>
                <a:schemeClr val="accent3"/>
              </a:highlight>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startAt="4"/>
            </a:pPr>
            <a:r>
              <a:rPr lang="en" sz="1600">
                <a:highlight>
                  <a:schemeClr val="accent3"/>
                </a:highlight>
                <a:latin typeface="Merriweather"/>
                <a:ea typeface="Merriweather"/>
                <a:cs typeface="Merriweather"/>
                <a:sym typeface="Merriweather"/>
              </a:rPr>
              <a:t>We also tried to vary the value of k to get the variation of accuracy results on both the , this can be a form of hyperparameter optimization for this method, though the range of k values selected was limited due to </a:t>
            </a:r>
            <a:r>
              <a:rPr lang="en" sz="1600">
                <a:highlight>
                  <a:schemeClr val="accent3"/>
                </a:highlight>
                <a:latin typeface="Merriweather"/>
                <a:ea typeface="Merriweather"/>
                <a:cs typeface="Merriweather"/>
                <a:sym typeface="Merriweather"/>
              </a:rPr>
              <a:t>efficiency of the implemented routines. We selected a few extreme values on both end and plotted the accuracies obtained as shown in the plot on next slide.</a:t>
            </a:r>
            <a:endParaRPr sz="1600">
              <a:highlight>
                <a:schemeClr val="accent3"/>
              </a:highlight>
              <a:latin typeface="Merriweather"/>
              <a:ea typeface="Merriweather"/>
              <a:cs typeface="Merriweather"/>
              <a:sym typeface="Merriweather"/>
            </a:endParaRPr>
          </a:p>
          <a:p>
            <a:pPr indent="0" lvl="0" marL="457200" rtl="0" algn="l">
              <a:spcBef>
                <a:spcPts val="800"/>
              </a:spcBef>
              <a:spcAft>
                <a:spcPts val="0"/>
              </a:spcAft>
              <a:buNone/>
            </a:pPr>
            <a:r>
              <a:t/>
            </a:r>
            <a:endParaRPr sz="1600">
              <a:highlight>
                <a:srgbClr val="FFFFFF"/>
              </a:highlight>
              <a:latin typeface="Merriweather"/>
              <a:ea typeface="Merriweather"/>
              <a:cs typeface="Merriweather"/>
              <a:sym typeface="Merriweather"/>
            </a:endParaRPr>
          </a:p>
          <a:p>
            <a:pPr indent="0" lvl="0" marL="457200" rtl="0" algn="l">
              <a:spcBef>
                <a:spcPts val="800"/>
              </a:spcBef>
              <a:spcAft>
                <a:spcPts val="800"/>
              </a:spcAft>
              <a:buNone/>
            </a:pPr>
            <a:r>
              <a:t/>
            </a:r>
            <a:endParaRPr sz="1600">
              <a:highlight>
                <a:srgbClr val="FFFFFF"/>
              </a:highlight>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41650" y="136425"/>
            <a:ext cx="8587200" cy="10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 Nearest Neighbours (kNN) method</a:t>
            </a:r>
            <a:endParaRPr/>
          </a:p>
        </p:txBody>
      </p:sp>
      <p:sp>
        <p:nvSpPr>
          <p:cNvPr id="175" name="Google Shape;175;p27"/>
          <p:cNvSpPr txBox="1"/>
          <p:nvPr/>
        </p:nvSpPr>
        <p:spPr>
          <a:xfrm>
            <a:off x="184200" y="1175625"/>
            <a:ext cx="3646200" cy="36711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t/>
            </a:r>
            <a:endParaRPr sz="1600">
              <a:highlight>
                <a:schemeClr val="accent3"/>
              </a:highlight>
              <a:latin typeface="Merriweather"/>
              <a:ea typeface="Merriweather"/>
              <a:cs typeface="Merriweather"/>
              <a:sym typeface="Merriweather"/>
            </a:endParaRPr>
          </a:p>
          <a:p>
            <a:pPr indent="-330200" lvl="0" marL="457200" rtl="0" algn="l">
              <a:spcBef>
                <a:spcPts val="800"/>
              </a:spcBef>
              <a:spcAft>
                <a:spcPts val="0"/>
              </a:spcAft>
              <a:buSzPts val="1600"/>
              <a:buFont typeface="Merriweather"/>
              <a:buAutoNum type="arabicPeriod" startAt="7"/>
            </a:pPr>
            <a:r>
              <a:rPr lang="en" sz="1600">
                <a:highlight>
                  <a:schemeClr val="accent3"/>
                </a:highlight>
                <a:latin typeface="Merriweather"/>
                <a:ea typeface="Merriweather"/>
                <a:cs typeface="Merriweather"/>
                <a:sym typeface="Merriweather"/>
              </a:rPr>
              <a:t>Other interpretations from the plot is seen, such as lower accuracy for increase in k, very less gap in accuracy for the original dataset.</a:t>
            </a:r>
            <a:endParaRPr sz="1600">
              <a:highlight>
                <a:schemeClr val="accent3"/>
              </a:highlight>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startAt="7"/>
            </a:pPr>
            <a:r>
              <a:rPr lang="en" sz="1600">
                <a:highlight>
                  <a:schemeClr val="accent3"/>
                </a:highlight>
                <a:latin typeface="Merriweather"/>
                <a:ea typeface="Merriweather"/>
                <a:cs typeface="Merriweather"/>
                <a:sym typeface="Merriweather"/>
              </a:rPr>
              <a:t>We discuss other aspects in report.</a:t>
            </a:r>
            <a:endParaRPr sz="1600">
              <a:highlight>
                <a:schemeClr val="accent3"/>
              </a:highlight>
              <a:latin typeface="Merriweather"/>
              <a:ea typeface="Merriweather"/>
              <a:cs typeface="Merriweather"/>
              <a:sym typeface="Merriweather"/>
            </a:endParaRPr>
          </a:p>
        </p:txBody>
      </p:sp>
      <p:pic>
        <p:nvPicPr>
          <p:cNvPr id="176" name="Google Shape;176;p27"/>
          <p:cNvPicPr preferRelativeResize="0"/>
          <p:nvPr/>
        </p:nvPicPr>
        <p:blipFill>
          <a:blip r:embed="rId3">
            <a:alphaModFix/>
          </a:blip>
          <a:stretch>
            <a:fillRect/>
          </a:stretch>
        </p:blipFill>
        <p:spPr>
          <a:xfrm>
            <a:off x="4095050" y="1107225"/>
            <a:ext cx="4691124" cy="380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273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Random Forest Classifier</a:t>
            </a:r>
            <a:endParaRPr/>
          </a:p>
        </p:txBody>
      </p:sp>
      <p:cxnSp>
        <p:nvCxnSpPr>
          <p:cNvPr id="182" name="Google Shape;182;p28"/>
          <p:cNvCxnSpPr/>
          <p:nvPr/>
        </p:nvCxnSpPr>
        <p:spPr>
          <a:xfrm flipH="1" rot="10800000">
            <a:off x="2795375" y="828075"/>
            <a:ext cx="3646200" cy="8400"/>
          </a:xfrm>
          <a:prstGeom prst="straightConnector1">
            <a:avLst/>
          </a:prstGeom>
          <a:noFill/>
          <a:ln cap="flat" cmpd="sng" w="9525">
            <a:solidFill>
              <a:schemeClr val="lt1"/>
            </a:solidFill>
            <a:prstDash val="solid"/>
            <a:round/>
            <a:headEnd len="med" w="med" type="none"/>
            <a:tailEnd len="med" w="med" type="none"/>
          </a:ln>
        </p:spPr>
      </p:cxnSp>
      <p:sp>
        <p:nvSpPr>
          <p:cNvPr id="183" name="Google Shape;183;p28"/>
          <p:cNvSpPr txBox="1"/>
          <p:nvPr/>
        </p:nvSpPr>
        <p:spPr>
          <a:xfrm>
            <a:off x="154800" y="1444875"/>
            <a:ext cx="5831100" cy="34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latin typeface="Merriweather"/>
                <a:ea typeface="Merriweather"/>
                <a:cs typeface="Merriweather"/>
                <a:sym typeface="Merriweather"/>
              </a:rPr>
              <a:t>Algorithm Overview</a:t>
            </a:r>
            <a:endParaRPr b="1" sz="1200">
              <a:latin typeface="Merriweather"/>
              <a:ea typeface="Merriweather"/>
              <a:cs typeface="Merriweather"/>
              <a:sym typeface="Merriweather"/>
            </a:endParaRPr>
          </a:p>
          <a:p>
            <a:pPr indent="-304800" lvl="0" marL="457200" rtl="0" algn="l">
              <a:lnSpc>
                <a:spcPct val="115000"/>
              </a:lnSpc>
              <a:spcBef>
                <a:spcPts val="1200"/>
              </a:spcBef>
              <a:spcAft>
                <a:spcPts val="0"/>
              </a:spcAft>
              <a:buSzPts val="1200"/>
              <a:buFont typeface="Merriweather"/>
              <a:buChar char="●"/>
            </a:pPr>
            <a:r>
              <a:rPr lang="en" sz="1200">
                <a:latin typeface="Merriweather"/>
                <a:ea typeface="Merriweather"/>
                <a:cs typeface="Merriweather"/>
                <a:sym typeface="Merriweather"/>
              </a:rPr>
              <a:t>Ensemble of Trees:</a:t>
            </a:r>
            <a:endParaRPr sz="1200">
              <a:latin typeface="Merriweather"/>
              <a:ea typeface="Merriweather"/>
              <a:cs typeface="Merriweather"/>
              <a:sym typeface="Merriweather"/>
            </a:endParaRPr>
          </a:p>
          <a:p>
            <a:pPr indent="-304800" lvl="1"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Constructs an ensemble of decision trees by fitting the training data.</a:t>
            </a:r>
            <a:endParaRPr sz="1200">
              <a:latin typeface="Merriweather"/>
              <a:ea typeface="Merriweather"/>
              <a:cs typeface="Merriweather"/>
              <a:sym typeface="Merriweather"/>
            </a:endParaRPr>
          </a:p>
          <a:p>
            <a:pPr indent="-304800" lvl="1"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Each tree node splits based on Information Gain, using GINI impurity.</a:t>
            </a:r>
            <a:endParaRPr sz="1200">
              <a:latin typeface="Merriweather"/>
              <a:ea typeface="Merriweather"/>
              <a:cs typeface="Merriweather"/>
              <a:sym typeface="Merriweather"/>
            </a:endParaRPr>
          </a:p>
          <a:p>
            <a:pPr indent="-304800" lvl="1"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Leaf node values assigned based on majority class occurrence.</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Bagging Technique:</a:t>
            </a:r>
            <a:endParaRPr sz="1200">
              <a:latin typeface="Merriweather"/>
              <a:ea typeface="Merriweather"/>
              <a:cs typeface="Merriweather"/>
              <a:sym typeface="Merriweather"/>
            </a:endParaRPr>
          </a:p>
          <a:p>
            <a:pPr indent="-304800" lvl="1"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Utilizes bagging to aggregate insights from numerous trees.</a:t>
            </a:r>
            <a:endParaRPr sz="1200">
              <a:latin typeface="Merriweather"/>
              <a:ea typeface="Merriweather"/>
              <a:cs typeface="Merriweather"/>
              <a:sym typeface="Merriweather"/>
            </a:endParaRPr>
          </a:p>
          <a:p>
            <a:pPr indent="-304800" lvl="1"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Averages out results to enhance robustness.</a:t>
            </a:r>
            <a:endParaRPr sz="1200">
              <a:latin typeface="Merriweather"/>
              <a:ea typeface="Merriweather"/>
              <a:cs typeface="Merriweather"/>
              <a:sym typeface="Merriweather"/>
            </a:endParaRPr>
          </a:p>
          <a:p>
            <a:pPr indent="0" lvl="0" marL="0" rtl="0" algn="l">
              <a:lnSpc>
                <a:spcPct val="115000"/>
              </a:lnSpc>
              <a:spcBef>
                <a:spcPts val="1200"/>
              </a:spcBef>
              <a:spcAft>
                <a:spcPts val="0"/>
              </a:spcAft>
              <a:buNone/>
            </a:pPr>
            <a:r>
              <a:rPr b="1" lang="en" sz="1200">
                <a:latin typeface="Merriweather"/>
                <a:ea typeface="Merriweather"/>
                <a:cs typeface="Merriweather"/>
                <a:sym typeface="Merriweather"/>
              </a:rPr>
              <a:t>Performance Evaluation</a:t>
            </a:r>
            <a:endParaRPr b="1" sz="1200">
              <a:latin typeface="Merriweather"/>
              <a:ea typeface="Merriweather"/>
              <a:cs typeface="Merriweather"/>
              <a:sym typeface="Merriweather"/>
            </a:endParaRPr>
          </a:p>
          <a:p>
            <a:pPr indent="-304800" lvl="0" marL="457200" rtl="0" algn="l">
              <a:lnSpc>
                <a:spcPct val="115000"/>
              </a:lnSpc>
              <a:spcBef>
                <a:spcPts val="1200"/>
              </a:spcBef>
              <a:spcAft>
                <a:spcPts val="0"/>
              </a:spcAft>
              <a:buSzPts val="1200"/>
              <a:buFont typeface="Merriweather"/>
              <a:buChar char="●"/>
            </a:pPr>
            <a:r>
              <a:rPr lang="en" sz="1200">
                <a:latin typeface="Merriweather"/>
                <a:ea typeface="Merriweather"/>
                <a:cs typeface="Merriweather"/>
                <a:sym typeface="Merriweather"/>
              </a:rPr>
              <a:t>Comparison:</a:t>
            </a:r>
            <a:endParaRPr sz="1200">
              <a:latin typeface="Merriweather"/>
              <a:ea typeface="Merriweather"/>
              <a:cs typeface="Merriweather"/>
              <a:sym typeface="Merriweather"/>
            </a:endParaRPr>
          </a:p>
          <a:p>
            <a:pPr indent="-304800" lvl="1"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Random Forest vs. XGBoost vs. sklearn Random Forest (over different number of trees)</a:t>
            </a:r>
            <a:endParaRPr sz="1200">
              <a:latin typeface="Merriweather"/>
              <a:ea typeface="Merriweather"/>
              <a:cs typeface="Merriweather"/>
              <a:sym typeface="Merriweather"/>
            </a:endParaRPr>
          </a:p>
          <a:p>
            <a:pPr indent="-304800" lvl="1"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Detailed comparison illustrated in accompanying figure.</a:t>
            </a:r>
            <a:endParaRPr sz="1200">
              <a:latin typeface="Merriweather"/>
              <a:ea typeface="Merriweather"/>
              <a:cs typeface="Merriweather"/>
              <a:sym typeface="Merriweather"/>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pic>
        <p:nvPicPr>
          <p:cNvPr id="184" name="Google Shape;184;p28"/>
          <p:cNvPicPr preferRelativeResize="0"/>
          <p:nvPr/>
        </p:nvPicPr>
        <p:blipFill>
          <a:blip r:embed="rId3">
            <a:alphaModFix/>
          </a:blip>
          <a:stretch>
            <a:fillRect/>
          </a:stretch>
        </p:blipFill>
        <p:spPr>
          <a:xfrm>
            <a:off x="5985900" y="2941900"/>
            <a:ext cx="3093551" cy="80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273875"/>
            <a:ext cx="8520600" cy="623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Random Forest Classifier (Contd.)</a:t>
            </a:r>
            <a:endParaRPr/>
          </a:p>
        </p:txBody>
      </p:sp>
      <p:cxnSp>
        <p:nvCxnSpPr>
          <p:cNvPr id="190" name="Google Shape;190;p29"/>
          <p:cNvCxnSpPr/>
          <p:nvPr/>
        </p:nvCxnSpPr>
        <p:spPr>
          <a:xfrm flipH="1" rot="10800000">
            <a:off x="2795375" y="828075"/>
            <a:ext cx="3646200" cy="840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9"/>
          <p:cNvSpPr txBox="1"/>
          <p:nvPr/>
        </p:nvSpPr>
        <p:spPr>
          <a:xfrm>
            <a:off x="144475" y="1114625"/>
            <a:ext cx="5387400" cy="37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Merriweather"/>
                <a:ea typeface="Merriweather"/>
                <a:cs typeface="Merriweather"/>
                <a:sym typeface="Merriweather"/>
              </a:rPr>
              <a:t>Hyperparameter Tuning</a:t>
            </a:r>
            <a:endParaRPr b="1">
              <a:latin typeface="Merriweather"/>
              <a:ea typeface="Merriweather"/>
              <a:cs typeface="Merriweather"/>
              <a:sym typeface="Merriweather"/>
            </a:endParaRPr>
          </a:p>
          <a:p>
            <a:pPr indent="-317500" lvl="0" marL="457200" rtl="0" algn="l">
              <a:lnSpc>
                <a:spcPct val="115000"/>
              </a:lnSpc>
              <a:spcBef>
                <a:spcPts val="1200"/>
              </a:spcBef>
              <a:spcAft>
                <a:spcPts val="0"/>
              </a:spcAft>
              <a:buSzPts val="1400"/>
              <a:buFont typeface="Merriweather"/>
              <a:buChar char="●"/>
            </a:pPr>
            <a:r>
              <a:rPr lang="en">
                <a:latin typeface="Merriweather"/>
                <a:ea typeface="Merriweather"/>
                <a:cs typeface="Merriweather"/>
                <a:sym typeface="Merriweather"/>
              </a:rPr>
              <a:t>Decision Tree Class:</a:t>
            </a:r>
            <a:endParaRPr>
              <a:latin typeface="Merriweather"/>
              <a:ea typeface="Merriweather"/>
              <a:cs typeface="Merriweather"/>
              <a:sym typeface="Merriweather"/>
            </a:endParaRPr>
          </a:p>
          <a:p>
            <a:pPr indent="-317500" lvl="1" marL="9144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Hyperparameters: 'max-depth' and 'max-numbers of features'.</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Random Forest Class:</a:t>
            </a:r>
            <a:endParaRPr>
              <a:latin typeface="Merriweather"/>
              <a:ea typeface="Merriweather"/>
              <a:cs typeface="Merriweather"/>
              <a:sym typeface="Merriweather"/>
            </a:endParaRPr>
          </a:p>
          <a:p>
            <a:pPr indent="-317500" lvl="1" marL="9144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Hyperparameter: 'number of trees'.</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Optimal Values:</a:t>
            </a:r>
            <a:endParaRPr>
              <a:latin typeface="Merriweather"/>
              <a:ea typeface="Merriweather"/>
              <a:cs typeface="Merriweather"/>
              <a:sym typeface="Merriweather"/>
            </a:endParaRPr>
          </a:p>
          <a:p>
            <a:pPr indent="-317500" lvl="1" marL="9144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Max-depth: 7</a:t>
            </a:r>
            <a:endParaRPr>
              <a:latin typeface="Merriweather"/>
              <a:ea typeface="Merriweather"/>
              <a:cs typeface="Merriweather"/>
              <a:sym typeface="Merriweather"/>
            </a:endParaRPr>
          </a:p>
          <a:p>
            <a:pPr indent="-317500" lvl="1" marL="9144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Max no. of features: 10</a:t>
            </a:r>
            <a:endParaRPr>
              <a:latin typeface="Merriweather"/>
              <a:ea typeface="Merriweather"/>
              <a:cs typeface="Merriweather"/>
              <a:sym typeface="Merriweather"/>
            </a:endParaRPr>
          </a:p>
          <a:p>
            <a:pPr indent="-317500" lvl="1" marL="9144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Tuned through experimentation on varying tree numbers.</a:t>
            </a:r>
            <a:endParaRPr>
              <a:latin typeface="Merriweather"/>
              <a:ea typeface="Merriweather"/>
              <a:cs typeface="Merriweather"/>
              <a:sym typeface="Merriweather"/>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pic>
        <p:nvPicPr>
          <p:cNvPr id="192" name="Google Shape;192;p29"/>
          <p:cNvPicPr preferRelativeResize="0"/>
          <p:nvPr/>
        </p:nvPicPr>
        <p:blipFill>
          <a:blip r:embed="rId3">
            <a:alphaModFix/>
          </a:blip>
          <a:stretch>
            <a:fillRect/>
          </a:stretch>
        </p:blipFill>
        <p:spPr>
          <a:xfrm>
            <a:off x="5694600" y="1279525"/>
            <a:ext cx="3307325" cy="2584438"/>
          </a:xfrm>
          <a:prstGeom prst="rect">
            <a:avLst/>
          </a:prstGeom>
          <a:noFill/>
          <a:ln>
            <a:noFill/>
          </a:ln>
        </p:spPr>
      </p:pic>
      <p:sp>
        <p:nvSpPr>
          <p:cNvPr id="193" name="Google Shape;193;p29"/>
          <p:cNvSpPr txBox="1"/>
          <p:nvPr/>
        </p:nvSpPr>
        <p:spPr>
          <a:xfrm>
            <a:off x="5873463" y="3983725"/>
            <a:ext cx="29496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erriweather"/>
                <a:ea typeface="Merriweather"/>
                <a:cs typeface="Merriweather"/>
                <a:sym typeface="Merriweather"/>
              </a:rPr>
              <a:t>Accuracy Comparison of different random forest models across varying trees</a:t>
            </a:r>
            <a:endParaRPr b="1" sz="1000">
              <a:solidFill>
                <a:schemeClr val="dk2"/>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Support Vector Classifier</a:t>
            </a:r>
            <a:endParaRPr/>
          </a:p>
        </p:txBody>
      </p:sp>
      <p:sp>
        <p:nvSpPr>
          <p:cNvPr id="199" name="Google Shape;199;p30"/>
          <p:cNvSpPr txBox="1"/>
          <p:nvPr/>
        </p:nvSpPr>
        <p:spPr>
          <a:xfrm>
            <a:off x="154800" y="1465525"/>
            <a:ext cx="5562900" cy="3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Multi-class SVM Approach</a:t>
            </a:r>
            <a:endParaRPr b="1">
              <a:latin typeface="Merriweather"/>
              <a:ea typeface="Merriweather"/>
              <a:cs typeface="Merriweather"/>
              <a:sym typeface="Merriweather"/>
            </a:endParaRPr>
          </a:p>
          <a:p>
            <a:pPr indent="-317500" lvl="0" marL="457200" rtl="0" algn="l">
              <a:lnSpc>
                <a:spcPct val="115000"/>
              </a:lnSpc>
              <a:spcBef>
                <a:spcPts val="1200"/>
              </a:spcBef>
              <a:spcAft>
                <a:spcPts val="0"/>
              </a:spcAft>
              <a:buSzPts val="1400"/>
              <a:buFont typeface="Merriweather"/>
              <a:buChar char="●"/>
            </a:pPr>
            <a:r>
              <a:rPr lang="en">
                <a:latin typeface="Merriweather"/>
                <a:ea typeface="Merriweather"/>
                <a:cs typeface="Merriweather"/>
                <a:sym typeface="Merriweather"/>
              </a:rPr>
              <a:t>Creates a hyperplane for each pair of classes (one-vs-one approach)</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Total number of hyperplanes: nC2 (n = number of classes)</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Classification based on a "voting schema" determined by the maximum value from each hyperplane</a:t>
            </a:r>
            <a:endParaRPr>
              <a:latin typeface="Merriweather"/>
              <a:ea typeface="Merriweather"/>
              <a:cs typeface="Merriweather"/>
              <a:sym typeface="Merriweather"/>
            </a:endParaRPr>
          </a:p>
          <a:p>
            <a:pPr indent="0" lvl="0" marL="0" rtl="0" algn="l">
              <a:lnSpc>
                <a:spcPct val="115000"/>
              </a:lnSpc>
              <a:spcBef>
                <a:spcPts val="1200"/>
              </a:spcBef>
              <a:spcAft>
                <a:spcPts val="0"/>
              </a:spcAft>
              <a:buNone/>
            </a:pPr>
            <a:r>
              <a:rPr b="1" lang="en">
                <a:latin typeface="Merriweather"/>
                <a:ea typeface="Merriweather"/>
                <a:cs typeface="Merriweather"/>
                <a:sym typeface="Merriweather"/>
              </a:rPr>
              <a:t>Kernel Functions</a:t>
            </a:r>
            <a:endParaRPr b="1">
              <a:latin typeface="Merriweather"/>
              <a:ea typeface="Merriweather"/>
              <a:cs typeface="Merriweather"/>
              <a:sym typeface="Merriweather"/>
            </a:endParaRPr>
          </a:p>
          <a:p>
            <a:pPr indent="-317500" lvl="0" marL="457200" rtl="0" algn="l">
              <a:lnSpc>
                <a:spcPct val="115000"/>
              </a:lnSpc>
              <a:spcBef>
                <a:spcPts val="1200"/>
              </a:spcBef>
              <a:spcAft>
                <a:spcPts val="0"/>
              </a:spcAft>
              <a:buSzPts val="1400"/>
              <a:buFont typeface="Merriweather"/>
              <a:buChar char="●"/>
            </a:pPr>
            <a:r>
              <a:rPr lang="en">
                <a:latin typeface="Merriweather"/>
                <a:ea typeface="Merriweather"/>
                <a:cs typeface="Merriweather"/>
                <a:sym typeface="Merriweather"/>
              </a:rPr>
              <a:t>Implemented different kernel functions: linear, radial basis function (RBF), polynomial, and sigmoid</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RBF kernel achieved the best performance (84% accuracy after hyperparameter tuning)</a:t>
            </a:r>
            <a:endParaRPr>
              <a:latin typeface="Merriweather"/>
              <a:ea typeface="Merriweather"/>
              <a:cs typeface="Merriweather"/>
              <a:sym typeface="Merriweather"/>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cxnSp>
        <p:nvCxnSpPr>
          <p:cNvPr id="200" name="Google Shape;200;p30"/>
          <p:cNvCxnSpPr/>
          <p:nvPr/>
        </p:nvCxnSpPr>
        <p:spPr>
          <a:xfrm flipH="1" rot="10800000">
            <a:off x="2748925" y="1065425"/>
            <a:ext cx="3646200" cy="8400"/>
          </a:xfrm>
          <a:prstGeom prst="straightConnector1">
            <a:avLst/>
          </a:prstGeom>
          <a:noFill/>
          <a:ln cap="flat" cmpd="sng" w="9525">
            <a:solidFill>
              <a:schemeClr val="lt1"/>
            </a:solidFill>
            <a:prstDash val="solid"/>
            <a:round/>
            <a:headEnd len="med" w="med" type="none"/>
            <a:tailEnd len="med" w="med" type="none"/>
          </a:ln>
        </p:spPr>
      </p:cxnSp>
      <p:pic>
        <p:nvPicPr>
          <p:cNvPr id="201" name="Google Shape;201;p30"/>
          <p:cNvPicPr preferRelativeResize="0"/>
          <p:nvPr/>
        </p:nvPicPr>
        <p:blipFill>
          <a:blip r:embed="rId3">
            <a:alphaModFix/>
          </a:blip>
          <a:stretch>
            <a:fillRect/>
          </a:stretch>
        </p:blipFill>
        <p:spPr>
          <a:xfrm>
            <a:off x="5717700" y="1785475"/>
            <a:ext cx="3426425" cy="2498600"/>
          </a:xfrm>
          <a:prstGeom prst="rect">
            <a:avLst/>
          </a:prstGeom>
          <a:noFill/>
          <a:ln>
            <a:noFill/>
          </a:ln>
        </p:spPr>
      </p:pic>
      <p:sp>
        <p:nvSpPr>
          <p:cNvPr id="202" name="Google Shape;202;p30"/>
          <p:cNvSpPr txBox="1"/>
          <p:nvPr/>
        </p:nvSpPr>
        <p:spPr>
          <a:xfrm>
            <a:off x="5893113" y="4417175"/>
            <a:ext cx="30756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Merriweather"/>
                <a:ea typeface="Merriweather"/>
                <a:cs typeface="Merriweather"/>
                <a:sym typeface="Merriweather"/>
              </a:rPr>
              <a:t>Accuracy of SVC</a:t>
            </a:r>
            <a:endParaRPr sz="1000">
              <a:solidFill>
                <a:schemeClr val="dk2"/>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206400" y="305200"/>
            <a:ext cx="8520600" cy="623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Support Vector Classifier (Contd.)</a:t>
            </a:r>
            <a:endParaRPr/>
          </a:p>
        </p:txBody>
      </p:sp>
      <p:cxnSp>
        <p:nvCxnSpPr>
          <p:cNvPr id="208" name="Google Shape;208;p31"/>
          <p:cNvCxnSpPr/>
          <p:nvPr/>
        </p:nvCxnSpPr>
        <p:spPr>
          <a:xfrm flipH="1" rot="10800000">
            <a:off x="2748925" y="1124625"/>
            <a:ext cx="3646200" cy="8400"/>
          </a:xfrm>
          <a:prstGeom prst="straightConnector1">
            <a:avLst/>
          </a:prstGeom>
          <a:noFill/>
          <a:ln cap="flat" cmpd="sng" w="9525">
            <a:solidFill>
              <a:schemeClr val="dk1"/>
            </a:solidFill>
            <a:prstDash val="solid"/>
            <a:round/>
            <a:headEnd len="med" w="med" type="none"/>
            <a:tailEnd len="med" w="med" type="none"/>
          </a:ln>
        </p:spPr>
      </p:cxnSp>
      <p:sp>
        <p:nvSpPr>
          <p:cNvPr id="209" name="Google Shape;209;p31"/>
          <p:cNvSpPr txBox="1"/>
          <p:nvPr/>
        </p:nvSpPr>
        <p:spPr>
          <a:xfrm>
            <a:off x="206400" y="1178775"/>
            <a:ext cx="5335800" cy="35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Hyperparameter Tuning</a:t>
            </a:r>
            <a:endParaRPr b="1">
              <a:latin typeface="Merriweather"/>
              <a:ea typeface="Merriweather"/>
              <a:cs typeface="Merriweather"/>
              <a:sym typeface="Merriweather"/>
            </a:endParaRPr>
          </a:p>
          <a:p>
            <a:pPr indent="-317500" lvl="0" marL="457200" rtl="0" algn="l">
              <a:lnSpc>
                <a:spcPct val="115000"/>
              </a:lnSpc>
              <a:spcBef>
                <a:spcPts val="1200"/>
              </a:spcBef>
              <a:spcAft>
                <a:spcPts val="0"/>
              </a:spcAft>
              <a:buSzPts val="1400"/>
              <a:buFont typeface="Merriweather"/>
              <a:buChar char="●"/>
            </a:pPr>
            <a:r>
              <a:rPr lang="en">
                <a:latin typeface="Merriweather"/>
                <a:ea typeface="Merriweather"/>
                <a:cs typeface="Merriweather"/>
                <a:sym typeface="Merriweather"/>
              </a:rPr>
              <a:t>Tuned hyperparameters for the SVM classifier (SVC)</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Gamma (γ): Controls the influence of training data points</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C: Regularization parameter for the loss function</a:t>
            </a:r>
            <a:endParaRPr>
              <a:latin typeface="Merriweather"/>
              <a:ea typeface="Merriweather"/>
              <a:cs typeface="Merriweather"/>
              <a:sym typeface="Merriweather"/>
            </a:endParaRPr>
          </a:p>
          <a:p>
            <a:pPr indent="0" lvl="0" marL="0" rtl="0" algn="l">
              <a:lnSpc>
                <a:spcPct val="115000"/>
              </a:lnSpc>
              <a:spcBef>
                <a:spcPts val="1200"/>
              </a:spcBef>
              <a:spcAft>
                <a:spcPts val="0"/>
              </a:spcAft>
              <a:buNone/>
            </a:pPr>
            <a:r>
              <a:rPr b="1" lang="en">
                <a:latin typeface="Merriweather"/>
                <a:ea typeface="Merriweather"/>
                <a:cs typeface="Merriweather"/>
                <a:sym typeface="Merriweather"/>
              </a:rPr>
              <a:t>Key Points</a:t>
            </a:r>
            <a:endParaRPr b="1">
              <a:latin typeface="Merriweather"/>
              <a:ea typeface="Merriweather"/>
              <a:cs typeface="Merriweather"/>
              <a:sym typeface="Merriweather"/>
            </a:endParaRPr>
          </a:p>
          <a:p>
            <a:pPr indent="-317500" lvl="0" marL="457200" rtl="0" algn="l">
              <a:lnSpc>
                <a:spcPct val="115000"/>
              </a:lnSpc>
              <a:spcBef>
                <a:spcPts val="1200"/>
              </a:spcBef>
              <a:spcAft>
                <a:spcPts val="0"/>
              </a:spcAft>
              <a:buSzPts val="1400"/>
              <a:buFont typeface="Merriweather"/>
              <a:buChar char="●"/>
            </a:pPr>
            <a:r>
              <a:rPr lang="en">
                <a:latin typeface="Merriweather"/>
                <a:ea typeface="Merriweather"/>
                <a:cs typeface="Merriweather"/>
                <a:sym typeface="Merriweather"/>
              </a:rPr>
              <a:t>Multi-class SVM extends the binary SVM to handle multiple classes</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Kernel trick allows capturing complex relationships between features</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Hyperparameter tuning is crucial for optimizing performance</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Achieved 84% accuracy with the RBF kernel after tuning</a:t>
            </a:r>
            <a:endParaRPr>
              <a:latin typeface="Merriweather"/>
              <a:ea typeface="Merriweather"/>
              <a:cs typeface="Merriweather"/>
              <a:sym typeface="Merriweather"/>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pic>
        <p:nvPicPr>
          <p:cNvPr id="210" name="Google Shape;210;p31"/>
          <p:cNvPicPr preferRelativeResize="0"/>
          <p:nvPr/>
        </p:nvPicPr>
        <p:blipFill>
          <a:blip r:embed="rId3">
            <a:alphaModFix/>
          </a:blip>
          <a:stretch>
            <a:fillRect/>
          </a:stretch>
        </p:blipFill>
        <p:spPr>
          <a:xfrm>
            <a:off x="5542200" y="1872250"/>
            <a:ext cx="3498600" cy="2629325"/>
          </a:xfrm>
          <a:prstGeom prst="rect">
            <a:avLst/>
          </a:prstGeom>
          <a:noFill/>
          <a:ln>
            <a:noFill/>
          </a:ln>
        </p:spPr>
      </p:pic>
      <p:sp>
        <p:nvSpPr>
          <p:cNvPr id="211" name="Google Shape;211;p31"/>
          <p:cNvSpPr txBox="1"/>
          <p:nvPr/>
        </p:nvSpPr>
        <p:spPr>
          <a:xfrm>
            <a:off x="5841513" y="4621200"/>
            <a:ext cx="30756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Merriweather"/>
                <a:ea typeface="Merriweather"/>
                <a:cs typeface="Merriweather"/>
                <a:sym typeface="Merriweather"/>
              </a:rPr>
              <a:t>Accuracy of SVC (SK-Learn Library</a:t>
            </a:r>
            <a:r>
              <a:rPr lang="en" sz="1000">
                <a:solidFill>
                  <a:schemeClr val="dk2"/>
                </a:solidFill>
                <a:latin typeface="Roboto"/>
                <a:ea typeface="Roboto"/>
                <a:cs typeface="Roboto"/>
                <a:sym typeface="Roboto"/>
              </a:rPr>
              <a:t>)</a:t>
            </a:r>
            <a:endParaRPr sz="10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193200" y="243575"/>
            <a:ext cx="89508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40">
                <a:solidFill>
                  <a:srgbClr val="000000"/>
                </a:solidFill>
              </a:rPr>
              <a:t>Introduction and Problem Statement</a:t>
            </a:r>
            <a:endParaRPr sz="2840">
              <a:solidFill>
                <a:srgbClr val="000000"/>
              </a:solidFill>
            </a:endParaRPr>
          </a:p>
        </p:txBody>
      </p:sp>
      <p:sp>
        <p:nvSpPr>
          <p:cNvPr id="71" name="Google Shape;71;p14"/>
          <p:cNvSpPr txBox="1"/>
          <p:nvPr/>
        </p:nvSpPr>
        <p:spPr>
          <a:xfrm>
            <a:off x="262225" y="895775"/>
            <a:ext cx="8144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erriweather"/>
                <a:ea typeface="Merriweather"/>
                <a:cs typeface="Merriweather"/>
                <a:sym typeface="Merriweather"/>
              </a:rPr>
              <a:t>Objective</a:t>
            </a:r>
            <a:r>
              <a:rPr lang="en" sz="1800">
                <a:solidFill>
                  <a:schemeClr val="dk2"/>
                </a:solidFill>
                <a:latin typeface="Nunito"/>
                <a:ea typeface="Nunito"/>
                <a:cs typeface="Nunito"/>
                <a:sym typeface="Nunito"/>
              </a:rPr>
              <a:t> -</a:t>
            </a:r>
            <a:r>
              <a:rPr lang="en" sz="1500">
                <a:latin typeface="Merriweather"/>
                <a:ea typeface="Merriweather"/>
                <a:cs typeface="Merriweather"/>
                <a:sym typeface="Merriweather"/>
              </a:rPr>
              <a:t>To Develop various machine learning models for multi-class classification problem to classify the ground water quality of different samples across Telangana.The problem also intends to compare various machine learning models performance amongst each other</a:t>
            </a:r>
            <a:r>
              <a:rPr lang="en" sz="1500">
                <a:latin typeface="Nunito"/>
                <a:ea typeface="Nunito"/>
                <a:cs typeface="Nunito"/>
                <a:sym typeface="Nunito"/>
              </a:rPr>
              <a:t>.</a:t>
            </a:r>
            <a:endParaRPr sz="15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 sz="1800">
                <a:latin typeface="Merriweather"/>
                <a:ea typeface="Merriweather"/>
                <a:cs typeface="Merriweather"/>
                <a:sym typeface="Merriweather"/>
              </a:rPr>
              <a:t>Motivation</a:t>
            </a:r>
            <a:r>
              <a:rPr lang="en" sz="1800">
                <a:solidFill>
                  <a:schemeClr val="dk2"/>
                </a:solidFill>
                <a:latin typeface="Nunito"/>
                <a:ea typeface="Nunito"/>
                <a:cs typeface="Nunito"/>
                <a:sym typeface="Nunito"/>
              </a:rPr>
              <a:t>-</a:t>
            </a:r>
            <a:r>
              <a:rPr lang="en" sz="1600">
                <a:latin typeface="Merriweather"/>
                <a:ea typeface="Merriweather"/>
                <a:cs typeface="Merriweather"/>
                <a:sym typeface="Merriweather"/>
              </a:rPr>
              <a:t>I</a:t>
            </a:r>
            <a:r>
              <a:rPr lang="en" sz="1500">
                <a:latin typeface="Merriweather"/>
                <a:ea typeface="Merriweather"/>
                <a:cs typeface="Merriweather"/>
                <a:sym typeface="Merriweather"/>
              </a:rPr>
              <a:t>n Telangana's arid climate, groundwater is crucial for agriculture, domestic supply, and drinking. Traditional water testing is costly and time-consuming. Machine learning offers a cost-effective solution, leveraging readily available data to predict water quality. With complex correlations among parameters, ML models provide efficient tools to identify intricate relationships, ensuring safe water access.</a:t>
            </a:r>
            <a:endParaRPr sz="15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b="1" lang="en" sz="1800">
                <a:latin typeface="Merriweather"/>
                <a:ea typeface="Merriweather"/>
                <a:cs typeface="Merriweather"/>
                <a:sym typeface="Merriweather"/>
              </a:rPr>
              <a:t>Source</a:t>
            </a:r>
            <a:r>
              <a:rPr lang="en" sz="1600">
                <a:latin typeface="Merriweather"/>
                <a:ea typeface="Merriweather"/>
                <a:cs typeface="Merriweather"/>
                <a:sym typeface="Merriweather"/>
              </a:rPr>
              <a:t>-</a:t>
            </a:r>
            <a:r>
              <a:rPr lang="en" sz="1500">
                <a:latin typeface="Merriweather"/>
                <a:ea typeface="Merriweather"/>
                <a:cs typeface="Merriweather"/>
                <a:sym typeface="Merriweather"/>
              </a:rPr>
              <a:t>Dataset is retrieved from </a:t>
            </a:r>
            <a:r>
              <a:rPr lang="en" sz="1600" u="sng">
                <a:solidFill>
                  <a:schemeClr val="hlink"/>
                </a:solidFill>
                <a:latin typeface="Merriweather"/>
                <a:ea typeface="Merriweather"/>
                <a:cs typeface="Merriweather"/>
                <a:sym typeface="Merriweather"/>
                <a:hlinkClick r:id="rId3"/>
              </a:rPr>
              <a:t>https://data.telangana.gov.in/dataset/telangana-ground-water-department-pre-monsoon-water-quality-data</a:t>
            </a:r>
            <a:endParaRPr sz="1600">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273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 Voting Classifier </a:t>
            </a:r>
            <a:endParaRPr/>
          </a:p>
        </p:txBody>
      </p:sp>
      <p:cxnSp>
        <p:nvCxnSpPr>
          <p:cNvPr id="217" name="Google Shape;217;p32"/>
          <p:cNvCxnSpPr/>
          <p:nvPr/>
        </p:nvCxnSpPr>
        <p:spPr>
          <a:xfrm flipH="1" rot="10800000">
            <a:off x="2795375" y="828075"/>
            <a:ext cx="3646200" cy="8400"/>
          </a:xfrm>
          <a:prstGeom prst="straightConnector1">
            <a:avLst/>
          </a:prstGeom>
          <a:noFill/>
          <a:ln cap="flat" cmpd="sng" w="9525">
            <a:solidFill>
              <a:schemeClr val="lt1"/>
            </a:solidFill>
            <a:prstDash val="solid"/>
            <a:round/>
            <a:headEnd len="med" w="med" type="none"/>
            <a:tailEnd len="med" w="med" type="none"/>
          </a:ln>
        </p:spPr>
      </p:cxnSp>
      <p:sp>
        <p:nvSpPr>
          <p:cNvPr id="218" name="Google Shape;218;p32"/>
          <p:cNvSpPr txBox="1"/>
          <p:nvPr/>
        </p:nvSpPr>
        <p:spPr>
          <a:xfrm>
            <a:off x="208800" y="1879700"/>
            <a:ext cx="8623500" cy="2548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This model combines predictions of multiple individual classifiers to make final prediction.</a:t>
            </a:r>
            <a:endParaRPr sz="1600">
              <a:highlight>
                <a:srgbClr val="FFFFFF"/>
              </a:highlight>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The models we considered to get predictions from are Naive bayes, Softmax, Random forests ( with number of trees=10 ). All predictions for each sample were averaged, which did not result in good accuracy, precision.</a:t>
            </a:r>
            <a:endParaRPr sz="1600">
              <a:highlight>
                <a:srgbClr val="FFFFFF"/>
              </a:highlight>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Hence, we changed the weightages given to each model’s predictions. The final better weights found for which all metrics are above 0.9 were 0.05,0.8</a:t>
            </a:r>
            <a:r>
              <a:rPr lang="en" sz="1600">
                <a:highlight>
                  <a:srgbClr val="FFFFFF"/>
                </a:highlight>
                <a:latin typeface="Merriweather"/>
                <a:ea typeface="Merriweather"/>
                <a:cs typeface="Merriweather"/>
                <a:sym typeface="Merriweather"/>
              </a:rPr>
              <a:t>5</a:t>
            </a:r>
            <a:r>
              <a:rPr lang="en" sz="1600">
                <a:highlight>
                  <a:srgbClr val="FFFFFF"/>
                </a:highlight>
                <a:latin typeface="Merriweather"/>
                <a:ea typeface="Merriweather"/>
                <a:cs typeface="Merriweather"/>
                <a:sym typeface="Merriweather"/>
              </a:rPr>
              <a:t>,0.15.</a:t>
            </a:r>
            <a:endParaRPr sz="1600">
              <a:highlight>
                <a:srgbClr val="FFFFFF"/>
              </a:highlight>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AutoNum type="arabicPeriod"/>
            </a:pPr>
            <a:r>
              <a:rPr lang="en" sz="1600">
                <a:highlight>
                  <a:srgbClr val="FFFFFF"/>
                </a:highlight>
                <a:latin typeface="Merriweather"/>
                <a:ea typeface="Merriweather"/>
                <a:cs typeface="Merriweather"/>
                <a:sym typeface="Merriweather"/>
              </a:rPr>
              <a:t>Accuracy, precision obtained were 0.92,9.97 respectively.</a:t>
            </a:r>
            <a:endParaRPr sz="1600">
              <a:highlight>
                <a:srgbClr val="FFFFFF"/>
              </a:highlight>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273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Results </a:t>
            </a:r>
            <a:r>
              <a:rPr lang="en"/>
              <a:t>Comparison</a:t>
            </a:r>
            <a:endParaRPr/>
          </a:p>
        </p:txBody>
      </p:sp>
      <p:cxnSp>
        <p:nvCxnSpPr>
          <p:cNvPr id="224" name="Google Shape;224;p33"/>
          <p:cNvCxnSpPr/>
          <p:nvPr/>
        </p:nvCxnSpPr>
        <p:spPr>
          <a:xfrm flipH="1" rot="10800000">
            <a:off x="2795375" y="828075"/>
            <a:ext cx="3646200" cy="8400"/>
          </a:xfrm>
          <a:prstGeom prst="straightConnector1">
            <a:avLst/>
          </a:prstGeom>
          <a:noFill/>
          <a:ln cap="flat" cmpd="sng" w="9525">
            <a:solidFill>
              <a:schemeClr val="lt1"/>
            </a:solidFill>
            <a:prstDash val="solid"/>
            <a:round/>
            <a:headEnd len="med" w="med" type="none"/>
            <a:tailEnd len="med" w="med" type="none"/>
          </a:ln>
        </p:spPr>
      </p:cxnSp>
      <p:pic>
        <p:nvPicPr>
          <p:cNvPr id="225" name="Google Shape;225;p33"/>
          <p:cNvPicPr preferRelativeResize="0"/>
          <p:nvPr/>
        </p:nvPicPr>
        <p:blipFill>
          <a:blip r:embed="rId3">
            <a:alphaModFix/>
          </a:blip>
          <a:stretch>
            <a:fillRect/>
          </a:stretch>
        </p:blipFill>
        <p:spPr>
          <a:xfrm>
            <a:off x="5890075" y="1072675"/>
            <a:ext cx="3023614" cy="3941125"/>
          </a:xfrm>
          <a:prstGeom prst="rect">
            <a:avLst/>
          </a:prstGeom>
          <a:noFill/>
          <a:ln>
            <a:noFill/>
          </a:ln>
        </p:spPr>
      </p:pic>
      <p:sp>
        <p:nvSpPr>
          <p:cNvPr id="226" name="Google Shape;226;p33"/>
          <p:cNvSpPr txBox="1"/>
          <p:nvPr/>
        </p:nvSpPr>
        <p:spPr>
          <a:xfrm>
            <a:off x="240400" y="1501325"/>
            <a:ext cx="5454300" cy="30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latin typeface="Merriweather"/>
                <a:ea typeface="Merriweather"/>
                <a:cs typeface="Merriweather"/>
                <a:sym typeface="Merriweather"/>
              </a:rPr>
              <a:t>Mean values of features observed during EDA were consistent till post-monsoon 2019 and underwent drastic change from pre-monsoon 2020. The reason for this could be Covid-19.</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latin typeface="Merriweather"/>
                <a:ea typeface="Merriweather"/>
                <a:cs typeface="Merriweather"/>
                <a:sym typeface="Merriweather"/>
              </a:rPr>
              <a:t>All the metrics for all models built were compared with sklearns results, the comparisons are shown in the table beside.</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latin typeface="Merriweather"/>
                <a:ea typeface="Merriweather"/>
                <a:cs typeface="Merriweather"/>
                <a:sym typeface="Merriweather"/>
              </a:rPr>
              <a:t>It was observed that models, which were trained on pca reduced dataset, also performed well.</a:t>
            </a:r>
            <a:endParaRPr sz="16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1898975" y="227050"/>
            <a:ext cx="54390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Merriweather"/>
                <a:ea typeface="Merriweather"/>
                <a:cs typeface="Merriweather"/>
                <a:sym typeface="Merriweather"/>
              </a:rPr>
              <a:t>Data Pre-processing</a:t>
            </a:r>
            <a:endParaRPr b="1" sz="2700">
              <a:solidFill>
                <a:schemeClr val="lt1"/>
              </a:solidFill>
              <a:latin typeface="Merriweather"/>
              <a:ea typeface="Merriweather"/>
              <a:cs typeface="Merriweather"/>
              <a:sym typeface="Merriweather"/>
            </a:endParaRPr>
          </a:p>
        </p:txBody>
      </p:sp>
      <p:cxnSp>
        <p:nvCxnSpPr>
          <p:cNvPr id="77" name="Google Shape;77;p15"/>
          <p:cNvCxnSpPr/>
          <p:nvPr/>
        </p:nvCxnSpPr>
        <p:spPr>
          <a:xfrm flipH="1" rot="10800000">
            <a:off x="2795375" y="724875"/>
            <a:ext cx="3646200" cy="8400"/>
          </a:xfrm>
          <a:prstGeom prst="straightConnector1">
            <a:avLst/>
          </a:prstGeom>
          <a:noFill/>
          <a:ln cap="flat" cmpd="sng" w="9525">
            <a:solidFill>
              <a:schemeClr val="dk2"/>
            </a:solidFill>
            <a:prstDash val="solid"/>
            <a:round/>
            <a:headEnd len="med" w="med" type="none"/>
            <a:tailEnd len="med" w="med" type="none"/>
          </a:ln>
        </p:spPr>
      </p:cxnSp>
      <p:sp>
        <p:nvSpPr>
          <p:cNvPr id="78" name="Google Shape;78;p15"/>
          <p:cNvSpPr txBox="1"/>
          <p:nvPr/>
        </p:nvSpPr>
        <p:spPr>
          <a:xfrm>
            <a:off x="117900" y="1132475"/>
            <a:ext cx="5647500" cy="39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Merriweather"/>
                <a:ea typeface="Merriweather"/>
                <a:cs typeface="Merriweather"/>
                <a:sym typeface="Merriweather"/>
              </a:rPr>
              <a:t>Data Description</a:t>
            </a:r>
            <a:endParaRPr b="1" sz="1100">
              <a:latin typeface="Merriweather"/>
              <a:ea typeface="Merriweather"/>
              <a:cs typeface="Merriweather"/>
              <a:sym typeface="Merriweather"/>
            </a:endParaRPr>
          </a:p>
          <a:p>
            <a:pPr indent="-298450" lvl="0" marL="457200" rtl="0" algn="l">
              <a:lnSpc>
                <a:spcPct val="115000"/>
              </a:lnSpc>
              <a:spcBef>
                <a:spcPts val="1200"/>
              </a:spcBef>
              <a:spcAft>
                <a:spcPts val="0"/>
              </a:spcAft>
              <a:buClr>
                <a:srgbClr val="000000"/>
              </a:buClr>
              <a:buSzPts val="1100"/>
              <a:buFont typeface="Merriweather"/>
              <a:buChar char="●"/>
            </a:pPr>
            <a:r>
              <a:rPr lang="en" sz="1100">
                <a:latin typeface="Merriweather"/>
                <a:ea typeface="Merriweather"/>
                <a:cs typeface="Merriweather"/>
                <a:sym typeface="Merriweather"/>
              </a:rPr>
              <a:t>Telangana Ground Water analysis data</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25 columns: Geographical details, chemical composition, quality metrics</a:t>
            </a:r>
            <a:endParaRPr sz="1100">
              <a:latin typeface="Merriweather"/>
              <a:ea typeface="Merriweather"/>
              <a:cs typeface="Merriweather"/>
              <a:sym typeface="Merriweather"/>
            </a:endParaRPr>
          </a:p>
          <a:p>
            <a:pPr indent="0" lvl="0" marL="0" rtl="0" algn="l">
              <a:lnSpc>
                <a:spcPct val="115000"/>
              </a:lnSpc>
              <a:spcBef>
                <a:spcPts val="1200"/>
              </a:spcBef>
              <a:spcAft>
                <a:spcPts val="0"/>
              </a:spcAft>
              <a:buClr>
                <a:schemeClr val="dk1"/>
              </a:buClr>
              <a:buSzPts val="1100"/>
              <a:buFont typeface="Arial"/>
              <a:buNone/>
            </a:pPr>
            <a:r>
              <a:rPr b="1" lang="en" sz="1100">
                <a:latin typeface="Merriweather"/>
                <a:ea typeface="Merriweather"/>
                <a:cs typeface="Merriweather"/>
                <a:sym typeface="Merriweather"/>
              </a:rPr>
              <a:t>Data Preprocessing</a:t>
            </a:r>
            <a:endParaRPr b="1" sz="1100">
              <a:latin typeface="Merriweather"/>
              <a:ea typeface="Merriweather"/>
              <a:cs typeface="Merriweather"/>
              <a:sym typeface="Merriweather"/>
            </a:endParaRPr>
          </a:p>
          <a:p>
            <a:pPr indent="-298450" lvl="0" marL="457200" rtl="0" algn="l">
              <a:lnSpc>
                <a:spcPct val="115000"/>
              </a:lnSpc>
              <a:spcBef>
                <a:spcPts val="1200"/>
              </a:spcBef>
              <a:spcAft>
                <a:spcPts val="0"/>
              </a:spcAft>
              <a:buClr>
                <a:srgbClr val="000000"/>
              </a:buClr>
              <a:buSzPts val="1100"/>
              <a:buFont typeface="Merriweather"/>
              <a:buChar char="●"/>
            </a:pPr>
            <a:r>
              <a:rPr lang="en" sz="1100">
                <a:latin typeface="Merriweather"/>
                <a:ea typeface="Merriweather"/>
                <a:cs typeface="Merriweather"/>
                <a:sym typeface="Merriweather"/>
              </a:rPr>
              <a:t>Removed columns with &gt;25% NULL entries</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Removed rows with all NULL values</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Converted data types (e.g., pH to float)</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Combined data from multiple CSV files, standardized column names</a:t>
            </a:r>
            <a:endParaRPr sz="1100">
              <a:latin typeface="Merriweather"/>
              <a:ea typeface="Merriweather"/>
              <a:cs typeface="Merriweather"/>
              <a:sym typeface="Merriweather"/>
            </a:endParaRPr>
          </a:p>
          <a:p>
            <a:pPr indent="0" lvl="0" marL="0" rtl="0" algn="l">
              <a:lnSpc>
                <a:spcPct val="115000"/>
              </a:lnSpc>
              <a:spcBef>
                <a:spcPts val="1200"/>
              </a:spcBef>
              <a:spcAft>
                <a:spcPts val="0"/>
              </a:spcAft>
              <a:buClr>
                <a:schemeClr val="dk1"/>
              </a:buClr>
              <a:buSzPts val="1100"/>
              <a:buFont typeface="Arial"/>
              <a:buNone/>
            </a:pPr>
            <a:r>
              <a:rPr b="1" lang="en" sz="1100">
                <a:latin typeface="Merriweather"/>
                <a:ea typeface="Merriweather"/>
                <a:cs typeface="Merriweather"/>
                <a:sym typeface="Merriweather"/>
              </a:rPr>
              <a:t>Feature Engineering</a:t>
            </a:r>
            <a:endParaRPr b="1" sz="1100">
              <a:latin typeface="Merriweather"/>
              <a:ea typeface="Merriweather"/>
              <a:cs typeface="Merriweather"/>
              <a:sym typeface="Merriweather"/>
            </a:endParaRPr>
          </a:p>
          <a:p>
            <a:pPr indent="-298450" lvl="0" marL="457200" rtl="0" algn="l">
              <a:lnSpc>
                <a:spcPct val="115000"/>
              </a:lnSpc>
              <a:spcBef>
                <a:spcPts val="1200"/>
              </a:spcBef>
              <a:spcAft>
                <a:spcPts val="0"/>
              </a:spcAft>
              <a:buClr>
                <a:srgbClr val="000000"/>
              </a:buClr>
              <a:buSzPts val="1100"/>
              <a:buFont typeface="Merriweather"/>
              <a:buChar char="●"/>
            </a:pPr>
            <a:r>
              <a:rPr lang="en" sz="1100">
                <a:latin typeface="Merriweather"/>
                <a:ea typeface="Merriweather"/>
                <a:cs typeface="Merriweather"/>
                <a:sym typeface="Merriweather"/>
              </a:rPr>
              <a:t>Label encoding for target column</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One-hot encoding for softmax regression</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Normalized data by standardizing features</a:t>
            </a:r>
            <a:endParaRPr sz="1100">
              <a:latin typeface="Merriweather"/>
              <a:ea typeface="Merriweather"/>
              <a:cs typeface="Merriweather"/>
              <a:sym typeface="Merriweather"/>
            </a:endParaRPr>
          </a:p>
          <a:p>
            <a:pPr indent="0" lvl="0" marL="0" rtl="0" algn="l">
              <a:lnSpc>
                <a:spcPct val="115000"/>
              </a:lnSpc>
              <a:spcBef>
                <a:spcPts val="1200"/>
              </a:spcBef>
              <a:spcAft>
                <a:spcPts val="0"/>
              </a:spcAft>
              <a:buClr>
                <a:schemeClr val="dk1"/>
              </a:buClr>
              <a:buSzPts val="1100"/>
              <a:buFont typeface="Arial"/>
              <a:buNone/>
            </a:pPr>
            <a:r>
              <a:rPr b="1" lang="en" sz="1100">
                <a:latin typeface="Merriweather"/>
                <a:ea typeface="Merriweather"/>
                <a:cs typeface="Merriweather"/>
                <a:sym typeface="Merriweather"/>
              </a:rPr>
              <a:t>Feature Selection</a:t>
            </a:r>
            <a:endParaRPr b="1" sz="1100">
              <a:latin typeface="Merriweather"/>
              <a:ea typeface="Merriweather"/>
              <a:cs typeface="Merriweather"/>
              <a:sym typeface="Merriweather"/>
            </a:endParaRPr>
          </a:p>
          <a:p>
            <a:pPr indent="-298450" lvl="0" marL="457200" rtl="0" algn="l">
              <a:lnSpc>
                <a:spcPct val="115000"/>
              </a:lnSpc>
              <a:spcBef>
                <a:spcPts val="1200"/>
              </a:spcBef>
              <a:spcAft>
                <a:spcPts val="0"/>
              </a:spcAft>
              <a:buClr>
                <a:srgbClr val="000000"/>
              </a:buClr>
              <a:buSzPts val="1100"/>
              <a:buFont typeface="Merriweather"/>
              <a:buChar char="●"/>
            </a:pPr>
            <a:r>
              <a:rPr lang="en" sz="1100">
                <a:latin typeface="Merriweather"/>
                <a:ea typeface="Merriweather"/>
                <a:cs typeface="Merriweather"/>
                <a:sym typeface="Merriweather"/>
              </a:rPr>
              <a:t>Removed inessential features for model training</a:t>
            </a:r>
            <a:endParaRPr sz="1100">
              <a:latin typeface="Merriweather"/>
              <a:ea typeface="Merriweather"/>
              <a:cs typeface="Merriweather"/>
              <a:sym typeface="Merriweather"/>
            </a:endParaRPr>
          </a:p>
          <a:p>
            <a:pPr indent="0" lvl="0" marL="0" rtl="0" algn="l">
              <a:spcBef>
                <a:spcPts val="1200"/>
              </a:spcBef>
              <a:spcAft>
                <a:spcPts val="0"/>
              </a:spcAft>
              <a:buNone/>
            </a:pPr>
            <a:r>
              <a:t/>
            </a:r>
            <a:endParaRPr sz="1800">
              <a:solidFill>
                <a:schemeClr val="dk2"/>
              </a:solidFill>
            </a:endParaRPr>
          </a:p>
        </p:txBody>
      </p:sp>
      <p:pic>
        <p:nvPicPr>
          <p:cNvPr id="79" name="Google Shape;79;p15"/>
          <p:cNvPicPr preferRelativeResize="0"/>
          <p:nvPr/>
        </p:nvPicPr>
        <p:blipFill>
          <a:blip r:embed="rId3">
            <a:alphaModFix/>
          </a:blip>
          <a:stretch>
            <a:fillRect/>
          </a:stretch>
        </p:blipFill>
        <p:spPr>
          <a:xfrm>
            <a:off x="6031875" y="808200"/>
            <a:ext cx="2784750" cy="4060650"/>
          </a:xfrm>
          <a:prstGeom prst="rect">
            <a:avLst/>
          </a:prstGeom>
          <a:noFill/>
          <a:ln>
            <a:noFill/>
          </a:ln>
        </p:spPr>
      </p:pic>
      <p:sp>
        <p:nvSpPr>
          <p:cNvPr id="80" name="Google Shape;80;p15"/>
          <p:cNvSpPr txBox="1"/>
          <p:nvPr/>
        </p:nvSpPr>
        <p:spPr>
          <a:xfrm>
            <a:off x="5456500" y="4940475"/>
            <a:ext cx="101400" cy="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1" name="Google Shape;81;p15"/>
          <p:cNvSpPr txBox="1"/>
          <p:nvPr/>
        </p:nvSpPr>
        <p:spPr>
          <a:xfrm>
            <a:off x="6366738" y="4830575"/>
            <a:ext cx="2115000" cy="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Features/Columns of the dataset</a:t>
            </a:r>
            <a:endParaRPr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1898975" y="140075"/>
            <a:ext cx="54390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Merriweather"/>
                <a:ea typeface="Merriweather"/>
                <a:cs typeface="Merriweather"/>
                <a:sym typeface="Merriweather"/>
              </a:rPr>
              <a:t>Data Pre-processing (Contd.)</a:t>
            </a:r>
            <a:endParaRPr b="1" sz="2700">
              <a:latin typeface="Merriweather"/>
              <a:ea typeface="Merriweather"/>
              <a:cs typeface="Merriweather"/>
              <a:sym typeface="Merriweather"/>
            </a:endParaRPr>
          </a:p>
        </p:txBody>
      </p:sp>
      <p:cxnSp>
        <p:nvCxnSpPr>
          <p:cNvPr id="87" name="Google Shape;87;p16"/>
          <p:cNvCxnSpPr/>
          <p:nvPr/>
        </p:nvCxnSpPr>
        <p:spPr>
          <a:xfrm flipH="1" rot="10800000">
            <a:off x="2795375" y="724875"/>
            <a:ext cx="3646200" cy="8400"/>
          </a:xfrm>
          <a:prstGeom prst="straightConnector1">
            <a:avLst/>
          </a:prstGeom>
          <a:noFill/>
          <a:ln cap="flat" cmpd="sng" w="9525">
            <a:solidFill>
              <a:schemeClr val="dk2"/>
            </a:solidFill>
            <a:prstDash val="solid"/>
            <a:round/>
            <a:headEnd len="med" w="med" type="none"/>
            <a:tailEnd len="med" w="med" type="none"/>
          </a:ln>
        </p:spPr>
      </p:cxnSp>
      <p:sp>
        <p:nvSpPr>
          <p:cNvPr id="88" name="Google Shape;88;p16"/>
          <p:cNvSpPr txBox="1"/>
          <p:nvPr/>
        </p:nvSpPr>
        <p:spPr>
          <a:xfrm>
            <a:off x="253800" y="733275"/>
            <a:ext cx="5439000" cy="41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Merriweather"/>
                <a:ea typeface="Merriweather"/>
                <a:cs typeface="Merriweather"/>
                <a:sym typeface="Merriweather"/>
              </a:rPr>
              <a:t>Exploratory Data Analysis (EDA)</a:t>
            </a:r>
            <a:endParaRPr b="1" sz="1100">
              <a:latin typeface="Merriweather"/>
              <a:ea typeface="Merriweather"/>
              <a:cs typeface="Merriweather"/>
              <a:sym typeface="Merriweather"/>
            </a:endParaRPr>
          </a:p>
          <a:p>
            <a:pPr indent="-298450" lvl="0" marL="457200" rtl="0" algn="l">
              <a:lnSpc>
                <a:spcPct val="115000"/>
              </a:lnSpc>
              <a:spcBef>
                <a:spcPts val="1200"/>
              </a:spcBef>
              <a:spcAft>
                <a:spcPts val="0"/>
              </a:spcAft>
              <a:buClr>
                <a:srgbClr val="000000"/>
              </a:buClr>
              <a:buSzPts val="1100"/>
              <a:buFont typeface="Merriweather"/>
              <a:buChar char="●"/>
            </a:pPr>
            <a:r>
              <a:rPr lang="en" sz="1100">
                <a:latin typeface="Merriweather"/>
                <a:ea typeface="Merriweather"/>
                <a:cs typeface="Merriweather"/>
                <a:sym typeface="Merriweather"/>
              </a:rPr>
              <a:t>Created column-wise distribution plots to analyze data distribution; most columns nearly followed a normal distribution, while some had values in a very narrow range</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Constructed a new dataframe with only integer-type columns and normalized all values using min-max scaling</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Calculated EWQI (Exploratory Water Quality Index) by assigning different weights to features based on their importance for water potability</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Categorized datasets into 5 different classes based on their EWQI values, enabling further analysis based on water quality levels</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Plotted the distribution of water quality types for the dataset across Telangana, revealing a predominant C2S1 quality (medium salinity, low sodium content)</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Analyzed average chemical concentration vs water quality classes, observing practical trends consistent with the actual composition of </a:t>
            </a:r>
            <a:r>
              <a:rPr lang="en" sz="1100">
                <a:latin typeface="Merriweather"/>
                <a:ea typeface="Merriweather"/>
                <a:cs typeface="Merriweather"/>
                <a:sym typeface="Merriweather"/>
              </a:rPr>
              <a:t>Groundwater</a:t>
            </a:r>
            <a:r>
              <a:rPr lang="en" sz="1100">
                <a:latin typeface="Merriweather"/>
                <a:ea typeface="Merriweather"/>
                <a:cs typeface="Merriweather"/>
                <a:sym typeface="Merriweather"/>
              </a:rPr>
              <a:t> types</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000000"/>
              </a:buClr>
              <a:buSzPts val="1100"/>
              <a:buFont typeface="Merriweather"/>
              <a:buChar char="●"/>
            </a:pPr>
            <a:r>
              <a:rPr lang="en" sz="1100">
                <a:latin typeface="Merriweather"/>
                <a:ea typeface="Merriweather"/>
                <a:cs typeface="Merriweather"/>
                <a:sym typeface="Merriweather"/>
              </a:rPr>
              <a:t>Explored the trend of mean values for different chemicals/features over various seasons and years, uncovering a drastic change during and after 2020 (COVID-19 pandemic year) due to reduced industrial/factory activities</a:t>
            </a:r>
            <a:endParaRPr sz="1100">
              <a:latin typeface="Merriweather"/>
              <a:ea typeface="Merriweather"/>
              <a:cs typeface="Merriweather"/>
              <a:sym typeface="Merriweather"/>
            </a:endParaRPr>
          </a:p>
          <a:p>
            <a:pPr indent="0" lvl="0" marL="0" rtl="0" algn="l">
              <a:spcBef>
                <a:spcPts val="1200"/>
              </a:spcBef>
              <a:spcAft>
                <a:spcPts val="0"/>
              </a:spcAft>
              <a:buNone/>
            </a:pPr>
            <a:r>
              <a:t/>
            </a:r>
            <a:endParaRPr sz="1800"/>
          </a:p>
        </p:txBody>
      </p:sp>
      <p:pic>
        <p:nvPicPr>
          <p:cNvPr id="89" name="Google Shape;89;p16"/>
          <p:cNvPicPr preferRelativeResize="0"/>
          <p:nvPr/>
        </p:nvPicPr>
        <p:blipFill>
          <a:blip r:embed="rId3">
            <a:alphaModFix/>
          </a:blip>
          <a:stretch>
            <a:fillRect/>
          </a:stretch>
        </p:blipFill>
        <p:spPr>
          <a:xfrm>
            <a:off x="5803600" y="1211400"/>
            <a:ext cx="3146400" cy="2720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1898975" y="227050"/>
            <a:ext cx="54390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Merriweather"/>
                <a:ea typeface="Merriweather"/>
                <a:cs typeface="Merriweather"/>
                <a:sym typeface="Merriweather"/>
              </a:rPr>
              <a:t>Data Pre-processing (Contd.)</a:t>
            </a:r>
            <a:endParaRPr b="1" sz="2700">
              <a:latin typeface="Merriweather"/>
              <a:ea typeface="Merriweather"/>
              <a:cs typeface="Merriweather"/>
              <a:sym typeface="Merriweather"/>
            </a:endParaRPr>
          </a:p>
        </p:txBody>
      </p:sp>
      <p:cxnSp>
        <p:nvCxnSpPr>
          <p:cNvPr id="95" name="Google Shape;95;p17"/>
          <p:cNvCxnSpPr/>
          <p:nvPr/>
        </p:nvCxnSpPr>
        <p:spPr>
          <a:xfrm flipH="1" rot="10800000">
            <a:off x="2795375" y="724875"/>
            <a:ext cx="3646200" cy="8400"/>
          </a:xfrm>
          <a:prstGeom prst="straightConnector1">
            <a:avLst/>
          </a:prstGeom>
          <a:noFill/>
          <a:ln cap="flat" cmpd="sng" w="9525">
            <a:solidFill>
              <a:schemeClr val="dk2"/>
            </a:solidFill>
            <a:prstDash val="solid"/>
            <a:round/>
            <a:headEnd len="med" w="med" type="none"/>
            <a:tailEnd len="med" w="med" type="none"/>
          </a:ln>
        </p:spPr>
      </p:cxnSp>
      <p:sp>
        <p:nvSpPr>
          <p:cNvPr id="96" name="Google Shape;96;p17"/>
          <p:cNvSpPr txBox="1"/>
          <p:nvPr/>
        </p:nvSpPr>
        <p:spPr>
          <a:xfrm>
            <a:off x="2022425" y="877150"/>
            <a:ext cx="53598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Merriweather"/>
                <a:ea typeface="Merriweather"/>
                <a:cs typeface="Merriweather"/>
                <a:sym typeface="Merriweather"/>
              </a:rPr>
              <a:t>Some Plots for Reference (Explains the data trend </a:t>
            </a:r>
            <a:r>
              <a:rPr b="1" lang="en" sz="1200">
                <a:latin typeface="Merriweather"/>
                <a:ea typeface="Merriweather"/>
                <a:cs typeface="Merriweather"/>
                <a:sym typeface="Merriweather"/>
              </a:rPr>
              <a:t>across</a:t>
            </a:r>
            <a:r>
              <a:rPr b="1" lang="en" sz="1200">
                <a:latin typeface="Merriweather"/>
                <a:ea typeface="Merriweather"/>
                <a:cs typeface="Merriweather"/>
                <a:sym typeface="Merriweather"/>
              </a:rPr>
              <a:t> the years)</a:t>
            </a:r>
            <a:endParaRPr b="1" sz="1200">
              <a:latin typeface="Merriweather"/>
              <a:ea typeface="Merriweather"/>
              <a:cs typeface="Merriweather"/>
              <a:sym typeface="Merriweather"/>
            </a:endParaRPr>
          </a:p>
        </p:txBody>
      </p:sp>
      <p:pic>
        <p:nvPicPr>
          <p:cNvPr id="97" name="Google Shape;97;p17"/>
          <p:cNvPicPr preferRelativeResize="0"/>
          <p:nvPr/>
        </p:nvPicPr>
        <p:blipFill>
          <a:blip r:embed="rId3">
            <a:alphaModFix/>
          </a:blip>
          <a:stretch>
            <a:fillRect/>
          </a:stretch>
        </p:blipFill>
        <p:spPr>
          <a:xfrm>
            <a:off x="407800" y="1279200"/>
            <a:ext cx="3512151" cy="3339949"/>
          </a:xfrm>
          <a:prstGeom prst="rect">
            <a:avLst/>
          </a:prstGeom>
          <a:noFill/>
          <a:ln>
            <a:noFill/>
          </a:ln>
        </p:spPr>
      </p:pic>
      <p:sp>
        <p:nvSpPr>
          <p:cNvPr id="98" name="Google Shape;98;p17"/>
          <p:cNvSpPr txBox="1"/>
          <p:nvPr/>
        </p:nvSpPr>
        <p:spPr>
          <a:xfrm>
            <a:off x="1597875" y="4677425"/>
            <a:ext cx="8490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Fig 1</a:t>
            </a:r>
            <a:endParaRPr sz="1000">
              <a:solidFill>
                <a:schemeClr val="dk2"/>
              </a:solidFill>
            </a:endParaRPr>
          </a:p>
        </p:txBody>
      </p:sp>
      <p:pic>
        <p:nvPicPr>
          <p:cNvPr id="99" name="Google Shape;99;p17"/>
          <p:cNvPicPr preferRelativeResize="0"/>
          <p:nvPr/>
        </p:nvPicPr>
        <p:blipFill>
          <a:blip r:embed="rId4">
            <a:alphaModFix/>
          </a:blip>
          <a:stretch>
            <a:fillRect/>
          </a:stretch>
        </p:blipFill>
        <p:spPr>
          <a:xfrm>
            <a:off x="4222175" y="1279200"/>
            <a:ext cx="4158249" cy="333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1898975" y="93900"/>
            <a:ext cx="5439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Merriweather"/>
                <a:ea typeface="Merriweather"/>
                <a:cs typeface="Merriweather"/>
                <a:sym typeface="Merriweather"/>
              </a:rPr>
              <a:t>Principal Component Analysis</a:t>
            </a:r>
            <a:endParaRPr b="1" sz="2700">
              <a:solidFill>
                <a:schemeClr val="lt1"/>
              </a:solidFill>
              <a:latin typeface="Merriweather"/>
              <a:ea typeface="Merriweather"/>
              <a:cs typeface="Merriweather"/>
              <a:sym typeface="Merriweather"/>
            </a:endParaRPr>
          </a:p>
        </p:txBody>
      </p:sp>
      <p:cxnSp>
        <p:nvCxnSpPr>
          <p:cNvPr id="105" name="Google Shape;105;p18"/>
          <p:cNvCxnSpPr/>
          <p:nvPr/>
        </p:nvCxnSpPr>
        <p:spPr>
          <a:xfrm flipH="1" rot="10800000">
            <a:off x="2795375" y="724875"/>
            <a:ext cx="3646200" cy="8400"/>
          </a:xfrm>
          <a:prstGeom prst="straightConnector1">
            <a:avLst/>
          </a:prstGeom>
          <a:noFill/>
          <a:ln cap="flat" cmpd="sng" w="9525">
            <a:solidFill>
              <a:schemeClr val="lt1"/>
            </a:solidFill>
            <a:prstDash val="solid"/>
            <a:round/>
            <a:headEnd len="med" w="med" type="none"/>
            <a:tailEnd len="med" w="med" type="none"/>
          </a:ln>
        </p:spPr>
      </p:cxnSp>
      <p:sp>
        <p:nvSpPr>
          <p:cNvPr id="106" name="Google Shape;106;p18"/>
          <p:cNvSpPr txBox="1"/>
          <p:nvPr/>
        </p:nvSpPr>
        <p:spPr>
          <a:xfrm>
            <a:off x="116525" y="923825"/>
            <a:ext cx="5201700" cy="383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chemeClr val="dk2"/>
              </a:solidFill>
            </a:endParaRPr>
          </a:p>
          <a:p>
            <a:pPr indent="-285750" lvl="0" marL="457200" rtl="0" algn="l">
              <a:lnSpc>
                <a:spcPct val="115000"/>
              </a:lnSpc>
              <a:spcBef>
                <a:spcPts val="1200"/>
              </a:spcBef>
              <a:spcAft>
                <a:spcPts val="0"/>
              </a:spcAft>
              <a:buClr>
                <a:srgbClr val="000000"/>
              </a:buClr>
              <a:buSzPts val="900"/>
              <a:buFont typeface="Merriweather"/>
              <a:buChar char="●"/>
            </a:pPr>
            <a:r>
              <a:rPr lang="en" sz="1200">
                <a:latin typeface="Merriweather"/>
                <a:ea typeface="Merriweather"/>
                <a:cs typeface="Merriweather"/>
                <a:sym typeface="Merriweather"/>
              </a:rPr>
              <a:t>PCA (Principal Component Analysis) helps in reducing the dataset's dimensionality while preserving most of the variance, leading to computational efficiency during model training and testing.</a:t>
            </a:r>
            <a:endParaRPr sz="1200">
              <a:latin typeface="Merriweather"/>
              <a:ea typeface="Merriweather"/>
              <a:cs typeface="Merriweather"/>
              <a:sym typeface="Merriweather"/>
            </a:endParaRPr>
          </a:p>
          <a:p>
            <a:pPr indent="-285750" lvl="0" marL="457200" rtl="0" algn="l">
              <a:lnSpc>
                <a:spcPct val="115000"/>
              </a:lnSpc>
              <a:spcBef>
                <a:spcPts val="0"/>
              </a:spcBef>
              <a:spcAft>
                <a:spcPts val="0"/>
              </a:spcAft>
              <a:buClr>
                <a:srgbClr val="000000"/>
              </a:buClr>
              <a:buSzPts val="900"/>
              <a:buFont typeface="Merriweather"/>
              <a:buChar char="●"/>
            </a:pPr>
            <a:r>
              <a:rPr lang="en" sz="1200">
                <a:latin typeface="Merriweather"/>
                <a:ea typeface="Merriweather"/>
                <a:cs typeface="Merriweather"/>
                <a:sym typeface="Merriweather"/>
              </a:rPr>
              <a:t>PCA was applied after EDA and standardizing the data.</a:t>
            </a:r>
            <a:endParaRPr sz="1200">
              <a:latin typeface="Merriweather"/>
              <a:ea typeface="Merriweather"/>
              <a:cs typeface="Merriweather"/>
              <a:sym typeface="Merriweather"/>
            </a:endParaRPr>
          </a:p>
          <a:p>
            <a:pPr indent="-285750" lvl="0" marL="457200" rtl="0" algn="l">
              <a:lnSpc>
                <a:spcPct val="115000"/>
              </a:lnSpc>
              <a:spcBef>
                <a:spcPts val="0"/>
              </a:spcBef>
              <a:spcAft>
                <a:spcPts val="0"/>
              </a:spcAft>
              <a:buClr>
                <a:srgbClr val="000000"/>
              </a:buClr>
              <a:buSzPts val="900"/>
              <a:buFont typeface="Merriweather"/>
              <a:buChar char="●"/>
            </a:pPr>
            <a:r>
              <a:rPr lang="en" sz="1200">
                <a:latin typeface="Merriweather"/>
                <a:ea typeface="Merriweather"/>
                <a:cs typeface="Merriweather"/>
                <a:sym typeface="Merriweather"/>
              </a:rPr>
              <a:t>Mean value of each feature was calculated, and the covariance matrix was computed for all features.</a:t>
            </a:r>
            <a:endParaRPr sz="1200">
              <a:latin typeface="Merriweather"/>
              <a:ea typeface="Merriweather"/>
              <a:cs typeface="Merriweather"/>
              <a:sym typeface="Merriweather"/>
            </a:endParaRPr>
          </a:p>
          <a:p>
            <a:pPr indent="-285750" lvl="0" marL="457200" rtl="0" algn="l">
              <a:lnSpc>
                <a:spcPct val="115000"/>
              </a:lnSpc>
              <a:spcBef>
                <a:spcPts val="0"/>
              </a:spcBef>
              <a:spcAft>
                <a:spcPts val="0"/>
              </a:spcAft>
              <a:buClr>
                <a:srgbClr val="000000"/>
              </a:buClr>
              <a:buSzPts val="900"/>
              <a:buFont typeface="Merriweather"/>
              <a:buChar char="●"/>
            </a:pPr>
            <a:r>
              <a:rPr lang="en" sz="1200">
                <a:latin typeface="Merriweather"/>
                <a:ea typeface="Merriweather"/>
                <a:cs typeface="Merriweather"/>
                <a:sym typeface="Merriweather"/>
              </a:rPr>
              <a:t>Eigenvalues and eigenvectors were calculated from the covariance matrix and used to compute the captured variance of each feature.</a:t>
            </a:r>
            <a:endParaRPr sz="1200">
              <a:latin typeface="Merriweather"/>
              <a:ea typeface="Merriweather"/>
              <a:cs typeface="Merriweather"/>
              <a:sym typeface="Merriweather"/>
            </a:endParaRPr>
          </a:p>
          <a:p>
            <a:pPr indent="-285750" lvl="0" marL="457200" rtl="0" algn="l">
              <a:lnSpc>
                <a:spcPct val="115000"/>
              </a:lnSpc>
              <a:spcBef>
                <a:spcPts val="0"/>
              </a:spcBef>
              <a:spcAft>
                <a:spcPts val="0"/>
              </a:spcAft>
              <a:buClr>
                <a:srgbClr val="000000"/>
              </a:buClr>
              <a:buSzPts val="900"/>
              <a:buFont typeface="Merriweather"/>
              <a:buChar char="●"/>
            </a:pPr>
            <a:r>
              <a:rPr lang="en" sz="1200">
                <a:latin typeface="Merriweather"/>
                <a:ea typeface="Merriweather"/>
                <a:cs typeface="Merriweather"/>
                <a:sym typeface="Merriweather"/>
              </a:rPr>
              <a:t>Explained variance and cumulative variance were computed for all features/principal components.</a:t>
            </a:r>
            <a:endParaRPr sz="1200">
              <a:latin typeface="Merriweather"/>
              <a:ea typeface="Merriweather"/>
              <a:cs typeface="Merriweather"/>
              <a:sym typeface="Merriweather"/>
            </a:endParaRPr>
          </a:p>
          <a:p>
            <a:pPr indent="-285750" lvl="0" marL="457200" rtl="0" algn="l">
              <a:lnSpc>
                <a:spcPct val="115000"/>
              </a:lnSpc>
              <a:spcBef>
                <a:spcPts val="0"/>
              </a:spcBef>
              <a:spcAft>
                <a:spcPts val="0"/>
              </a:spcAft>
              <a:buClr>
                <a:srgbClr val="000000"/>
              </a:buClr>
              <a:buSzPts val="900"/>
              <a:buFont typeface="Merriweather"/>
              <a:buChar char="●"/>
            </a:pPr>
            <a:r>
              <a:rPr lang="en" sz="1200">
                <a:latin typeface="Merriweather"/>
                <a:ea typeface="Merriweather"/>
                <a:cs typeface="Merriweather"/>
                <a:sym typeface="Merriweather"/>
              </a:rPr>
              <a:t>A variance threshold of 90% was set, and 8 features were selected out of the 25 original features based on this threshold.</a:t>
            </a:r>
            <a:endParaRPr sz="1200">
              <a:latin typeface="Merriweather"/>
              <a:ea typeface="Merriweather"/>
              <a:cs typeface="Merriweather"/>
              <a:sym typeface="Merriweather"/>
            </a:endParaRPr>
          </a:p>
          <a:p>
            <a:pPr indent="0" lvl="0" marL="0" rtl="0" algn="l">
              <a:spcBef>
                <a:spcPts val="120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07" name="Google Shape;107;p18"/>
          <p:cNvPicPr preferRelativeResize="0"/>
          <p:nvPr/>
        </p:nvPicPr>
        <p:blipFill>
          <a:blip r:embed="rId3">
            <a:alphaModFix/>
          </a:blip>
          <a:stretch>
            <a:fillRect/>
          </a:stretch>
        </p:blipFill>
        <p:spPr>
          <a:xfrm>
            <a:off x="5478950" y="800550"/>
            <a:ext cx="3520977" cy="1857948"/>
          </a:xfrm>
          <a:prstGeom prst="rect">
            <a:avLst/>
          </a:prstGeom>
          <a:noFill/>
          <a:ln>
            <a:noFill/>
          </a:ln>
        </p:spPr>
      </p:pic>
      <p:pic>
        <p:nvPicPr>
          <p:cNvPr id="108" name="Google Shape;108;p18"/>
          <p:cNvPicPr preferRelativeResize="0"/>
          <p:nvPr/>
        </p:nvPicPr>
        <p:blipFill>
          <a:blip r:embed="rId4">
            <a:alphaModFix/>
          </a:blip>
          <a:stretch>
            <a:fillRect/>
          </a:stretch>
        </p:blipFill>
        <p:spPr>
          <a:xfrm>
            <a:off x="5478950" y="2725775"/>
            <a:ext cx="3343227" cy="2161325"/>
          </a:xfrm>
          <a:prstGeom prst="rect">
            <a:avLst/>
          </a:prstGeom>
          <a:noFill/>
          <a:ln>
            <a:noFill/>
          </a:ln>
        </p:spPr>
      </p:pic>
      <p:sp>
        <p:nvSpPr>
          <p:cNvPr id="109" name="Google Shape;109;p18"/>
          <p:cNvSpPr txBox="1"/>
          <p:nvPr/>
        </p:nvSpPr>
        <p:spPr>
          <a:xfrm>
            <a:off x="5520725" y="4887100"/>
            <a:ext cx="3437400" cy="1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Correlation</a:t>
            </a:r>
            <a:r>
              <a:rPr lang="en" sz="800">
                <a:solidFill>
                  <a:schemeClr val="dk2"/>
                </a:solidFill>
              </a:rPr>
              <a:t>  between Principal components and actual features</a:t>
            </a:r>
            <a:endParaRPr sz="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Softmax Regression Model </a:t>
            </a:r>
            <a:endParaRPr/>
          </a:p>
        </p:txBody>
      </p:sp>
      <p:sp>
        <p:nvSpPr>
          <p:cNvPr id="115" name="Google Shape;115;p19"/>
          <p:cNvSpPr txBox="1"/>
          <p:nvPr/>
        </p:nvSpPr>
        <p:spPr>
          <a:xfrm>
            <a:off x="208775" y="1472375"/>
            <a:ext cx="5458800" cy="367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erriweather"/>
              <a:buAutoNum type="arabicPeriod"/>
            </a:pPr>
            <a:r>
              <a:rPr lang="en">
                <a:highlight>
                  <a:schemeClr val="lt1"/>
                </a:highlight>
                <a:latin typeface="Merriweather"/>
                <a:ea typeface="Merriweather"/>
                <a:cs typeface="Merriweather"/>
                <a:sym typeface="Merriweather"/>
              </a:rPr>
              <a:t>In softmax regression, the model calculates the probability of each class being the correct classification using the softmax function.</a:t>
            </a:r>
            <a:endParaRPr>
              <a:highlight>
                <a:schemeClr val="lt1"/>
              </a:highlight>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AutoNum type="arabicPeriod"/>
            </a:pPr>
            <a:r>
              <a:rPr lang="en">
                <a:highlight>
                  <a:schemeClr val="lt1"/>
                </a:highlight>
                <a:latin typeface="Merriweather"/>
                <a:ea typeface="Merriweather"/>
                <a:cs typeface="Merriweather"/>
                <a:sym typeface="Merriweather"/>
              </a:rPr>
              <a:t>The model’s parameters are learned through gradient descent, where the goal is to minimize the loss function ( cross-entropy was used here ) between the predicted probabilities and the actual labels.</a:t>
            </a:r>
            <a:endParaRPr>
              <a:highlight>
                <a:schemeClr val="lt1"/>
              </a:highlight>
              <a:latin typeface="Merriweather"/>
              <a:ea typeface="Merriweather"/>
              <a:cs typeface="Merriweather"/>
              <a:sym typeface="Merriweather"/>
            </a:endParaRPr>
          </a:p>
          <a:p>
            <a:pPr indent="-311150" lvl="0" marL="457200" rtl="0" algn="l">
              <a:spcBef>
                <a:spcPts val="0"/>
              </a:spcBef>
              <a:spcAft>
                <a:spcPts val="0"/>
              </a:spcAft>
              <a:buSzPts val="1300"/>
              <a:buFont typeface="Merriweather"/>
              <a:buAutoNum type="arabicPeriod"/>
            </a:pPr>
            <a:r>
              <a:rPr lang="en">
                <a:highlight>
                  <a:schemeClr val="lt1"/>
                </a:highlight>
                <a:latin typeface="Merriweather"/>
                <a:ea typeface="Merriweather"/>
                <a:cs typeface="Merriweather"/>
                <a:sym typeface="Merriweather"/>
              </a:rPr>
              <a:t>Finally class with highest probability is chosen as the class label of the given sample.</a:t>
            </a:r>
            <a:endParaRPr>
              <a:highlight>
                <a:schemeClr val="lt1"/>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highlight>
                  <a:schemeClr val="lt1"/>
                </a:highlight>
                <a:latin typeface="Merriweather"/>
                <a:ea typeface="Merriweather"/>
                <a:cs typeface="Merriweather"/>
                <a:sym typeface="Merriweather"/>
              </a:rPr>
              <a:t>One hot encoding was done for each sample to store the actual label.</a:t>
            </a:r>
            <a:endParaRPr>
              <a:highlight>
                <a:schemeClr val="lt1"/>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highlight>
                  <a:schemeClr val="lt1"/>
                </a:highlight>
                <a:latin typeface="Merriweather"/>
                <a:ea typeface="Merriweather"/>
                <a:cs typeface="Merriweather"/>
                <a:sym typeface="Merriweather"/>
              </a:rPr>
              <a:t>The accuracy obtained was 86%.</a:t>
            </a:r>
            <a:endParaRPr>
              <a:highlight>
                <a:schemeClr val="lt1"/>
              </a:highlight>
              <a:latin typeface="Merriweather"/>
              <a:ea typeface="Merriweather"/>
              <a:cs typeface="Merriweather"/>
              <a:sym typeface="Merriweather"/>
            </a:endParaRPr>
          </a:p>
        </p:txBody>
      </p:sp>
      <p:pic>
        <p:nvPicPr>
          <p:cNvPr id="116" name="Google Shape;116;p19"/>
          <p:cNvPicPr preferRelativeResize="0"/>
          <p:nvPr/>
        </p:nvPicPr>
        <p:blipFill>
          <a:blip r:embed="rId3">
            <a:alphaModFix/>
          </a:blip>
          <a:stretch>
            <a:fillRect/>
          </a:stretch>
        </p:blipFill>
        <p:spPr>
          <a:xfrm>
            <a:off x="5667575" y="2229088"/>
            <a:ext cx="3171624" cy="20119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531400" y="269250"/>
            <a:ext cx="8237400" cy="12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Improvements to </a:t>
            </a:r>
            <a:r>
              <a:rPr lang="en"/>
              <a:t>Softmax Regression Model</a:t>
            </a:r>
            <a:endParaRPr/>
          </a:p>
        </p:txBody>
      </p:sp>
      <p:sp>
        <p:nvSpPr>
          <p:cNvPr id="122" name="Google Shape;122;p20"/>
          <p:cNvSpPr txBox="1"/>
          <p:nvPr/>
        </p:nvSpPr>
        <p:spPr>
          <a:xfrm>
            <a:off x="72050" y="1498050"/>
            <a:ext cx="5948100" cy="3671100"/>
          </a:xfrm>
          <a:prstGeom prst="rect">
            <a:avLst/>
          </a:prstGeom>
          <a:noFill/>
          <a:ln>
            <a:noFill/>
          </a:ln>
        </p:spPr>
        <p:txBody>
          <a:bodyPr anchorCtr="0" anchor="t" bIns="91425" lIns="91425" spcFirstLastPara="1" rIns="91425" wrap="square" tIns="91425">
            <a:noAutofit/>
          </a:bodyPr>
          <a:lstStyle/>
          <a:p>
            <a:pPr indent="-317500" lvl="0" marL="457200" rtl="0" algn="l">
              <a:spcBef>
                <a:spcPts val="800"/>
              </a:spcBef>
              <a:spcAft>
                <a:spcPts val="0"/>
              </a:spcAft>
              <a:buSzPts val="1400"/>
              <a:buFont typeface="Merriweather"/>
              <a:buAutoNum type="arabicPeriod"/>
            </a:pPr>
            <a:r>
              <a:rPr b="1" lang="en">
                <a:highlight>
                  <a:schemeClr val="accent3"/>
                </a:highlight>
                <a:latin typeface="Merriweather"/>
                <a:ea typeface="Merriweather"/>
                <a:cs typeface="Merriweather"/>
                <a:sym typeface="Merriweather"/>
              </a:rPr>
              <a:t>Handling Class Imbalances</a:t>
            </a:r>
            <a:r>
              <a:rPr lang="en">
                <a:highlight>
                  <a:schemeClr val="accent3"/>
                </a:highlight>
                <a:latin typeface="Merriweather"/>
                <a:ea typeface="Merriweather"/>
                <a:cs typeface="Merriweather"/>
                <a:sym typeface="Merriweather"/>
              </a:rPr>
              <a:t>:gradient descent rule is changed to consider the class imbalances.Updates are multiplied with weights, given in such a way that least count class has more weight and vice-versa.</a:t>
            </a:r>
            <a:endParaRPr>
              <a:highlight>
                <a:schemeClr val="accent3"/>
              </a:highlight>
              <a:latin typeface="Merriweather"/>
              <a:ea typeface="Merriweather"/>
              <a:cs typeface="Merriweather"/>
              <a:sym typeface="Merriweather"/>
            </a:endParaRPr>
          </a:p>
          <a:p>
            <a:pPr indent="-311150" lvl="0" marL="457200" rtl="0" algn="l">
              <a:spcBef>
                <a:spcPts val="0"/>
              </a:spcBef>
              <a:spcAft>
                <a:spcPts val="0"/>
              </a:spcAft>
              <a:buSzPts val="1300"/>
              <a:buFont typeface="Merriweather"/>
              <a:buAutoNum type="arabicPeriod"/>
            </a:pPr>
            <a:r>
              <a:rPr b="1" lang="en">
                <a:highlight>
                  <a:schemeClr val="accent3"/>
                </a:highlight>
                <a:latin typeface="Merriweather"/>
                <a:ea typeface="Merriweather"/>
                <a:cs typeface="Merriweather"/>
                <a:sym typeface="Merriweather"/>
              </a:rPr>
              <a:t>Ridge Regression:</a:t>
            </a:r>
            <a:r>
              <a:rPr lang="en">
                <a:highlight>
                  <a:schemeClr val="accent3"/>
                </a:highlight>
                <a:latin typeface="Merriweather"/>
                <a:ea typeface="Merriweather"/>
                <a:cs typeface="Merriweather"/>
                <a:sym typeface="Merriweather"/>
              </a:rPr>
              <a:t>The cost function is added with L2 Norm of weights, so that large weights are penalised.Gradient descent algorithm was used for loss(cross entropy) minimisation.This method is used to prevent overfitting and to tackle bias-variance trade-off.</a:t>
            </a:r>
            <a:endParaRPr>
              <a:highlight>
                <a:schemeClr val="accent3"/>
              </a:highlight>
              <a:latin typeface="Merriweather"/>
              <a:ea typeface="Merriweather"/>
              <a:cs typeface="Merriweather"/>
              <a:sym typeface="Merriweather"/>
            </a:endParaRPr>
          </a:p>
          <a:p>
            <a:pPr indent="-311150" lvl="0" marL="457200" rtl="0" algn="l">
              <a:spcBef>
                <a:spcPts val="0"/>
              </a:spcBef>
              <a:spcAft>
                <a:spcPts val="0"/>
              </a:spcAft>
              <a:buSzPts val="1300"/>
              <a:buFont typeface="Merriweather"/>
              <a:buAutoNum type="arabicPeriod"/>
            </a:pPr>
            <a:r>
              <a:rPr b="1" lang="en">
                <a:highlight>
                  <a:schemeClr val="accent3"/>
                </a:highlight>
                <a:latin typeface="Merriweather"/>
                <a:ea typeface="Merriweather"/>
                <a:cs typeface="Merriweather"/>
                <a:sym typeface="Merriweather"/>
              </a:rPr>
              <a:t>Hyperparameter Tuning</a:t>
            </a:r>
            <a:r>
              <a:rPr b="1" lang="en" sz="1300">
                <a:highlight>
                  <a:schemeClr val="accent3"/>
                </a:highlight>
                <a:latin typeface="Merriweather"/>
                <a:ea typeface="Merriweather"/>
                <a:cs typeface="Merriweather"/>
                <a:sym typeface="Merriweather"/>
              </a:rPr>
              <a:t>: </a:t>
            </a:r>
            <a:r>
              <a:rPr lang="en">
                <a:highlight>
                  <a:schemeClr val="accent3"/>
                </a:highlight>
                <a:latin typeface="Merriweather"/>
                <a:ea typeface="Merriweather"/>
                <a:cs typeface="Merriweather"/>
                <a:sym typeface="Merriweather"/>
              </a:rPr>
              <a:t>This is done on two hyperparameters-learning rate and regularisation strength.Grid search method was used on a list of learning rates and regularisation strength.Best accuracy was achieved for learning rate of 0.001 and regularisation strength of 0.01.Train-val-test split used was 0.8,0.1,0.1.</a:t>
            </a:r>
            <a:endParaRPr>
              <a:highlight>
                <a:schemeClr val="accent3"/>
              </a:highlight>
              <a:latin typeface="Merriweather"/>
              <a:ea typeface="Merriweather"/>
              <a:cs typeface="Merriweather"/>
              <a:sym typeface="Merriweather"/>
            </a:endParaRPr>
          </a:p>
        </p:txBody>
      </p:sp>
      <p:pic>
        <p:nvPicPr>
          <p:cNvPr id="123" name="Google Shape;123;p20"/>
          <p:cNvPicPr preferRelativeResize="0"/>
          <p:nvPr/>
        </p:nvPicPr>
        <p:blipFill>
          <a:blip r:embed="rId3">
            <a:alphaModFix/>
          </a:blip>
          <a:stretch>
            <a:fillRect/>
          </a:stretch>
        </p:blipFill>
        <p:spPr>
          <a:xfrm>
            <a:off x="6156875" y="2160813"/>
            <a:ext cx="2682325" cy="18690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49350" y="109450"/>
            <a:ext cx="8445300" cy="12288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None/>
            </a:pPr>
            <a:r>
              <a:rPr lang="en"/>
              <a:t>Results of Softmax Regression</a:t>
            </a:r>
            <a:endParaRPr/>
          </a:p>
        </p:txBody>
      </p:sp>
      <p:sp>
        <p:nvSpPr>
          <p:cNvPr id="129" name="Google Shape;129;p21"/>
          <p:cNvSpPr txBox="1"/>
          <p:nvPr/>
        </p:nvSpPr>
        <p:spPr>
          <a:xfrm>
            <a:off x="349350" y="1123750"/>
            <a:ext cx="8445300" cy="4089600"/>
          </a:xfrm>
          <a:prstGeom prst="rect">
            <a:avLst/>
          </a:prstGeom>
          <a:noFill/>
          <a:ln>
            <a:noFill/>
          </a:ln>
        </p:spPr>
        <p:txBody>
          <a:bodyPr anchorCtr="0" anchor="t" bIns="91425" lIns="91425" spcFirstLastPara="1" rIns="91425" wrap="square" tIns="91425">
            <a:noAutofit/>
          </a:bodyPr>
          <a:lstStyle/>
          <a:p>
            <a:pPr indent="-317500" lvl="0" marL="457200" rtl="0" algn="l">
              <a:spcBef>
                <a:spcPts val="800"/>
              </a:spcBef>
              <a:spcAft>
                <a:spcPts val="0"/>
              </a:spcAft>
              <a:buSzPts val="1400"/>
              <a:buFont typeface="Merriweather"/>
              <a:buAutoNum type="arabicPeriod"/>
            </a:pPr>
            <a:r>
              <a:rPr lang="en">
                <a:highlight>
                  <a:schemeClr val="accent3"/>
                </a:highlight>
                <a:latin typeface="Merriweather"/>
                <a:ea typeface="Merriweather"/>
                <a:cs typeface="Merriweather"/>
                <a:sym typeface="Merriweather"/>
              </a:rPr>
              <a:t>After handling class imbalances, test accuracy obtained was 96%.</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highlight>
                  <a:schemeClr val="accent3"/>
                </a:highlight>
                <a:latin typeface="Merriweather"/>
                <a:ea typeface="Merriweather"/>
                <a:cs typeface="Merriweather"/>
                <a:sym typeface="Merriweather"/>
              </a:rPr>
              <a:t>After Ridge regression and hyperparameter tuning, test accuracy obtained was 96%.</a:t>
            </a:r>
            <a:endParaRPr>
              <a:highlight>
                <a:srgbClr val="FFFFFF"/>
              </a:highlight>
              <a:latin typeface="Merriweather"/>
              <a:ea typeface="Merriweather"/>
              <a:cs typeface="Merriweather"/>
              <a:sym typeface="Merriweather"/>
            </a:endParaRPr>
          </a:p>
        </p:txBody>
      </p:sp>
      <p:pic>
        <p:nvPicPr>
          <p:cNvPr id="130" name="Google Shape;130;p21"/>
          <p:cNvPicPr preferRelativeResize="0"/>
          <p:nvPr/>
        </p:nvPicPr>
        <p:blipFill>
          <a:blip r:embed="rId3">
            <a:alphaModFix/>
          </a:blip>
          <a:stretch>
            <a:fillRect/>
          </a:stretch>
        </p:blipFill>
        <p:spPr>
          <a:xfrm>
            <a:off x="396550" y="1877400"/>
            <a:ext cx="4175450" cy="2741850"/>
          </a:xfrm>
          <a:prstGeom prst="rect">
            <a:avLst/>
          </a:prstGeom>
          <a:noFill/>
          <a:ln>
            <a:noFill/>
          </a:ln>
        </p:spPr>
      </p:pic>
      <p:pic>
        <p:nvPicPr>
          <p:cNvPr id="131" name="Google Shape;131;p21"/>
          <p:cNvPicPr preferRelativeResize="0"/>
          <p:nvPr/>
        </p:nvPicPr>
        <p:blipFill>
          <a:blip r:embed="rId4">
            <a:alphaModFix/>
          </a:blip>
          <a:stretch>
            <a:fillRect/>
          </a:stretch>
        </p:blipFill>
        <p:spPr>
          <a:xfrm>
            <a:off x="5140300" y="1877400"/>
            <a:ext cx="3513787" cy="274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