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59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BCCB5-F4E8-FE84-1672-937124CD4E48}" v="685" dt="2024-04-23T18:53:29.137"/>
    <p1510:client id="{9E455EDD-9717-0D99-406D-1CEAEC49F98C}" v="125" dt="2024-04-23T16:07:13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78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80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70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0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00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4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0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5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5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45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0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793" r:id="rId6"/>
    <p:sldLayoutId id="2147483789" r:id="rId7"/>
    <p:sldLayoutId id="2147483790" r:id="rId8"/>
    <p:sldLayoutId id="2147483791" r:id="rId9"/>
    <p:sldLayoutId id="2147483792" r:id="rId10"/>
    <p:sldLayoutId id="21474837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_91zLL8_aqYTFDOdbQNqo7X2mfn0BhuWzzezknryWGw/edit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/>
              <a:t>Satellite Image Classification using CNN architectures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650" y="5381415"/>
            <a:ext cx="3764743" cy="713177"/>
          </a:xfrm>
        </p:spPr>
        <p:txBody>
          <a:bodyPr>
            <a:normAutofit/>
          </a:bodyPr>
          <a:lstStyle/>
          <a:p>
            <a:r>
              <a:rPr lang="en-GB" dirty="0"/>
              <a:t>Satellite Imagery Analysis through simple </a:t>
            </a:r>
            <a:r>
              <a:rPr lang="en-GB" dirty="0" err="1"/>
              <a:t>cnn</a:t>
            </a:r>
            <a:r>
              <a:rPr lang="en-GB" dirty="0"/>
              <a:t> models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67AC6B4-1C41-9080-9ADA-D9191418A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" r="40127"/>
          <a:stretch/>
        </p:blipFill>
        <p:spPr>
          <a:xfrm>
            <a:off x="5276043" y="1"/>
            <a:ext cx="6927163" cy="6857999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DE48D4BE-638C-5049-8A9F-D15A86E4E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9" name="Freeform 91">
              <a:extLst>
                <a:ext uri="{FF2B5EF4-FFF2-40B4-BE49-F238E27FC236}">
                  <a16:creationId xmlns:a16="http://schemas.microsoft.com/office/drawing/2014/main" id="{DF8710DD-8623-0045-9C27-3663AF831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92">
              <a:extLst>
                <a:ext uri="{FF2B5EF4-FFF2-40B4-BE49-F238E27FC236}">
                  <a16:creationId xmlns:a16="http://schemas.microsoft.com/office/drawing/2014/main" id="{1A25D1DF-E3C6-9D49-9AF3-336FEE4A7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93">
              <a:extLst>
                <a:ext uri="{FF2B5EF4-FFF2-40B4-BE49-F238E27FC236}">
                  <a16:creationId xmlns:a16="http://schemas.microsoft.com/office/drawing/2014/main" id="{D64871EE-73D8-5F4B-AC94-0AA9ECD34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43740FCB-5707-4E48-BDF6-DC6C93B2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95">
              <a:extLst>
                <a:ext uri="{FF2B5EF4-FFF2-40B4-BE49-F238E27FC236}">
                  <a16:creationId xmlns:a16="http://schemas.microsoft.com/office/drawing/2014/main" id="{8D1C35ED-1091-D644-85E9-229D1535F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96">
              <a:extLst>
                <a:ext uri="{FF2B5EF4-FFF2-40B4-BE49-F238E27FC236}">
                  <a16:creationId xmlns:a16="http://schemas.microsoft.com/office/drawing/2014/main" id="{6B502189-CE99-7843-92E7-4D17D28E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97">
              <a:extLst>
                <a:ext uri="{FF2B5EF4-FFF2-40B4-BE49-F238E27FC236}">
                  <a16:creationId xmlns:a16="http://schemas.microsoft.com/office/drawing/2014/main" id="{6FD2CD41-6936-0042-9119-463699DB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F83B-F55B-926F-D8BB-A1FD8EC3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807176"/>
            <a:ext cx="11012787" cy="1268984"/>
          </a:xfrm>
        </p:spPr>
        <p:txBody>
          <a:bodyPr>
            <a:noAutofit/>
          </a:bodyPr>
          <a:lstStyle/>
          <a:p>
            <a:r>
              <a:rPr lang="en-GB" dirty="0">
                <a:ea typeface="+mj-lt"/>
                <a:cs typeface="+mj-lt"/>
              </a:rPr>
              <a:t>Transfer Learning with Pre-trained Models: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6E88-4C3D-A6E1-9E10-3EFFED19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12493"/>
            <a:ext cx="9343645" cy="4605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Utilizing pre-trained models (VGG, ResNet50, </a:t>
            </a:r>
            <a:r>
              <a:rPr lang="en-GB" dirty="0" err="1">
                <a:ea typeface="+mn-lt"/>
                <a:cs typeface="+mn-lt"/>
              </a:rPr>
              <a:t>DenseNet</a:t>
            </a:r>
            <a:r>
              <a:rPr lang="en-GB" dirty="0">
                <a:ea typeface="+mn-lt"/>
                <a:cs typeface="+mn-lt"/>
              </a:rPr>
              <a:t>) from ImageNet.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Fine-tuning these models on our satellite image dataset.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Leveraging pre-trained weights to expedite convergence and improve classification accuracy.</a:t>
            </a:r>
            <a:endParaRPr lang="en-GB" dirty="0"/>
          </a:p>
          <a:p>
            <a:r>
              <a:rPr lang="en-GB" dirty="0"/>
              <a:t>Accuracies obtained for VGG,ResNet50 and </a:t>
            </a:r>
            <a:r>
              <a:rPr lang="en-GB" dirty="0" err="1"/>
              <a:t>DenseNet</a:t>
            </a:r>
            <a:r>
              <a:rPr lang="en-GB" dirty="0"/>
              <a:t> are 99,98,99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93786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A9903-E392-356A-3EF9-0FF4AF8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3132-C73A-D1EA-86C8-77A5EA04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821350"/>
            <a:ext cx="4218226" cy="39277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Transfer Learning with Pre-trained Models</a:t>
            </a:r>
          </a:p>
          <a:p>
            <a:r>
              <a:rPr lang="en-GB" dirty="0"/>
              <a:t>It achieved accuracy of 0.67.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640389A-9068-DAE2-181B-6A48C6979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51" y="476250"/>
            <a:ext cx="5734050" cy="5905500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1B97A441-3653-DF60-851E-B294B55AB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547" y="4039809"/>
            <a:ext cx="3460146" cy="2346477"/>
          </a:xfrm>
          <a:prstGeom prst="rect">
            <a:avLst/>
          </a:prstGeom>
        </p:spPr>
      </p:pic>
      <p:pic>
        <p:nvPicPr>
          <p:cNvPr id="8" name="Picture 7" descr="A graph of a line&#10;&#10;Description automatically generated">
            <a:extLst>
              <a:ext uri="{FF2B5EF4-FFF2-40B4-BE49-F238E27FC236}">
                <a16:creationId xmlns:a16="http://schemas.microsoft.com/office/drawing/2014/main" id="{1531EC2C-8CDD-2508-D02F-3E72C8543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4" y="3966557"/>
            <a:ext cx="3448050" cy="242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7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7985-D8BD-5893-E596-B402C749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07" y="976509"/>
            <a:ext cx="7335835" cy="1268984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EFCF-1CF8-D061-4E3A-3B3B3FE0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10112"/>
            <a:ext cx="9343644" cy="4351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b="1" dirty="0"/>
          </a:p>
          <a:p>
            <a:r>
              <a:rPr lang="en-GB" dirty="0">
                <a:ea typeface="+mn-lt"/>
                <a:cs typeface="+mn-lt"/>
              </a:rPr>
              <a:t>VGG, ResNet, and </a:t>
            </a:r>
            <a:r>
              <a:rPr lang="en-GB" err="1">
                <a:ea typeface="+mn-lt"/>
                <a:cs typeface="+mn-lt"/>
              </a:rPr>
              <a:t>DenseNet</a:t>
            </a:r>
            <a:r>
              <a:rPr lang="en-GB" dirty="0">
                <a:ea typeface="+mn-lt"/>
                <a:cs typeface="+mn-lt"/>
              </a:rPr>
              <a:t> achieved high accuracy, indicating their effectiveness in feature extraction and classification.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LeNet and </a:t>
            </a:r>
            <a:r>
              <a:rPr lang="en-GB" err="1">
                <a:ea typeface="+mn-lt"/>
                <a:cs typeface="+mn-lt"/>
              </a:rPr>
              <a:t>AlexNet</a:t>
            </a:r>
            <a:r>
              <a:rPr lang="en-GB" dirty="0">
                <a:ea typeface="+mn-lt"/>
                <a:cs typeface="+mn-lt"/>
              </a:rPr>
              <a:t>, while showing decent performance, were outperformed by deeper architectures.</a:t>
            </a:r>
            <a:endParaRPr lang="en-GB" dirty="0"/>
          </a:p>
          <a:p>
            <a:r>
              <a:rPr lang="en-GB" dirty="0"/>
              <a:t>Custom CNN model built with dropout, resulted in decreased test accuracy, this indicates, hence it </a:t>
            </a:r>
            <a:r>
              <a:rPr lang="en-GB" dirty="0" err="1"/>
              <a:t>doesnot</a:t>
            </a:r>
            <a:r>
              <a:rPr lang="en-GB" dirty="0"/>
              <a:t> overfit the dataset.</a:t>
            </a:r>
          </a:p>
          <a:p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AE1696-B907-687F-0D47-EB18C5D4F0DB}"/>
              </a:ext>
            </a:extLst>
          </p:cNvPr>
          <p:cNvSpPr txBox="1">
            <a:spLocks/>
          </p:cNvSpPr>
          <p:nvPr/>
        </p:nvSpPr>
        <p:spPr>
          <a:xfrm>
            <a:off x="9123740" y="6233100"/>
            <a:ext cx="7335835" cy="627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0" dirty="0">
                <a:hlinkClick r:id="rId2"/>
              </a:rPr>
              <a:t>For more data</a:t>
            </a:r>
            <a:endParaRPr lang="en-GB" sz="2400" b="0" dirty="0"/>
          </a:p>
        </p:txBody>
      </p:sp>
    </p:spTree>
    <p:extLst>
      <p:ext uri="{BB962C8B-B14F-4D97-AF65-F5344CB8AC3E}">
        <p14:creationId xmlns:p14="http://schemas.microsoft.com/office/powerpoint/2010/main" val="273442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0E5B-A271-6064-E8A3-B0964BAC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EBBD-AA27-BAFB-B641-E8765BBDF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79869"/>
            <a:ext cx="7335835" cy="38813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Satellite Image Classification with Deep Learning (Authors:</a:t>
            </a:r>
            <a:r>
              <a:rPr lang="en-GB" dirty="0">
                <a:ea typeface="+mn-lt"/>
                <a:cs typeface="+mn-lt"/>
              </a:rPr>
              <a:t> Mark Pritt, Gary Chern)</a:t>
            </a:r>
          </a:p>
          <a:p>
            <a:r>
              <a:rPr lang="en-US" b="1" dirty="0">
                <a:solidFill>
                  <a:srgbClr val="000000"/>
                </a:solidFill>
              </a:rPr>
              <a:t>Satellite</a:t>
            </a:r>
            <a:r>
              <a:rPr lang="en-US" b="1" dirty="0"/>
              <a:t> image classification using deep learning approach (</a:t>
            </a:r>
            <a:r>
              <a:rPr lang="en-US" b="1" dirty="0">
                <a:ea typeface="+mn-lt"/>
                <a:cs typeface="+mn-lt"/>
              </a:rPr>
              <a:t> Authors:</a:t>
            </a:r>
            <a:r>
              <a:rPr lang="en-US" b="1" dirty="0">
                <a:latin typeface="Calibri"/>
                <a:ea typeface="+mn-lt"/>
                <a:cs typeface="+mn-lt"/>
              </a:rPr>
              <a:t> </a:t>
            </a:r>
            <a:r>
              <a:rPr lang="en-US" dirty="0">
                <a:latin typeface="Calibri"/>
                <a:ea typeface="+mn-lt"/>
                <a:cs typeface="+mn-lt"/>
              </a:rPr>
              <a:t>Divakar Yadav, Kritarth Kapoor)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b="1" dirty="0">
                <a:latin typeface="Arial"/>
                <a:cs typeface="Arial"/>
              </a:rPr>
              <a:t>Satellite Image Categorization Using Scalable Deep Learning( Authors: </a:t>
            </a:r>
            <a:r>
              <a:rPr lang="en-US" dirty="0" err="1">
                <a:latin typeface="Arial"/>
                <a:cs typeface="Arial"/>
              </a:rPr>
              <a:t>Samabia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Tehsin,Sumaia</a:t>
            </a:r>
            <a:r>
              <a:rPr lang="en-US" dirty="0">
                <a:latin typeface="Arial"/>
                <a:cs typeface="Arial"/>
              </a:rPr>
              <a:t> Kausar)</a:t>
            </a:r>
            <a:endParaRPr lang="en-US" b="1" dirty="0">
              <a:latin typeface="Arial"/>
              <a:cs typeface="Arial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58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0B78C-FDDF-746C-988F-0B46669C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GB" dirty="0"/>
              <a:t>Motivation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ED6EBC3-05F2-5782-04CF-964A3811B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00575"/>
            <a:ext cx="10130224" cy="40606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ea typeface="+mn-lt"/>
                <a:cs typeface="+mn-lt"/>
              </a:rPr>
              <a:t>Satellite imagery is a valuable resource across various fields including agriculture, urban planning, disaster management, and environmental monitoring.</a:t>
            </a:r>
          </a:p>
          <a:p>
            <a:r>
              <a:rPr lang="en-GB">
                <a:ea typeface="+mn-lt"/>
                <a:cs typeface="+mn-lt"/>
              </a:rPr>
              <a:t>Manual analysis of satellite images is time-consuming and resource-intensive.</a:t>
            </a:r>
          </a:p>
          <a:p>
            <a:r>
              <a:rPr lang="en-GB" dirty="0">
                <a:ea typeface="+mn-lt"/>
                <a:cs typeface="+mn-lt"/>
              </a:rPr>
              <a:t>Automating the classification process can expedite analysis and decision-making, leading to more efficient and informed actions.</a:t>
            </a:r>
          </a:p>
          <a:p>
            <a:r>
              <a:rPr lang="en-GB" dirty="0">
                <a:ea typeface="+mn-lt"/>
                <a:cs typeface="+mn-lt"/>
              </a:rPr>
              <a:t>Simple CNN architectures offer a promising approach for accurate and scalable classification of satellite images.</a:t>
            </a:r>
          </a:p>
          <a:p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0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FBBA-A529-DC02-C1B7-BF8AC82C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44DF-8C4C-09AC-874A-B7A3964C1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613305" cy="36012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>
                <a:ea typeface="+mn-lt"/>
                <a:cs typeface="+mn-lt"/>
              </a:rPr>
              <a:t>Agriculture: Monitoring crop health, yield estimation, and pest detection.</a:t>
            </a:r>
          </a:p>
          <a:p>
            <a:r>
              <a:rPr lang="en-GB" dirty="0">
                <a:ea typeface="+mn-lt"/>
                <a:cs typeface="+mn-lt"/>
              </a:rPr>
              <a:t>Urban Planning: Land use classification, infrastructure </a:t>
            </a:r>
            <a:r>
              <a:rPr lang="en-GB">
                <a:ea typeface="+mn-lt"/>
                <a:cs typeface="+mn-lt"/>
              </a:rPr>
              <a:t>development planning.</a:t>
            </a:r>
          </a:p>
          <a:p>
            <a:r>
              <a:rPr lang="en-GB" dirty="0">
                <a:ea typeface="+mn-lt"/>
                <a:cs typeface="+mn-lt"/>
              </a:rPr>
              <a:t>Disaster Management: Damage </a:t>
            </a:r>
            <a:r>
              <a:rPr lang="en-GB">
                <a:ea typeface="+mn-lt"/>
                <a:cs typeface="+mn-lt"/>
              </a:rPr>
              <a:t>assessment, emergency </a:t>
            </a:r>
            <a:r>
              <a:rPr lang="en-GB" dirty="0">
                <a:ea typeface="+mn-lt"/>
                <a:cs typeface="+mn-lt"/>
              </a:rPr>
              <a:t>response planning.</a:t>
            </a:r>
            <a:endParaRPr lang="en-GB" dirty="0"/>
          </a:p>
          <a:p>
            <a:r>
              <a:rPr lang="en-GB">
                <a:ea typeface="+mn-lt"/>
                <a:cs typeface="+mn-lt"/>
              </a:rPr>
              <a:t>Environmental Monitoring: Deforestation detection, water body classification, and habitat mapping.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63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BAA5-1FC5-9EE6-3994-8734B9F2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C119-BE48-173F-3539-2EEC6E39F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546070" cy="36012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ea typeface="+mn-lt"/>
                <a:cs typeface="+mn-lt"/>
              </a:rPr>
              <a:t>Implement Convolutional Neural Network (CNN) architectures for satellite image classification.</a:t>
            </a:r>
          </a:p>
          <a:p>
            <a:r>
              <a:rPr lang="en-GB" dirty="0">
                <a:ea typeface="+mn-lt"/>
                <a:cs typeface="+mn-lt"/>
              </a:rPr>
              <a:t>Fine-tune CNN models to optimize performance for satellite imagery analysis.</a:t>
            </a:r>
          </a:p>
          <a:p>
            <a:r>
              <a:rPr lang="en-GB" dirty="0">
                <a:ea typeface="+mn-lt"/>
                <a:cs typeface="+mn-lt"/>
              </a:rPr>
              <a:t>Gain insights into the workings of CNN architectures.</a:t>
            </a:r>
          </a:p>
          <a:p>
            <a:r>
              <a:rPr lang="en-GB" dirty="0">
                <a:ea typeface="+mn-lt"/>
                <a:cs typeface="+mn-lt"/>
              </a:rPr>
              <a:t>Understand the impact of different CNN architectures on classification accuracy and efficiency in satellite imagery analysis.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9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E887-F5C7-3E18-F350-B5EC96BE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pic>
        <p:nvPicPr>
          <p:cNvPr id="4" name="Content Placeholder 3" descr="A diagram of a training program&#10;&#10;Description automatically generated">
            <a:extLst>
              <a:ext uri="{FF2B5EF4-FFF2-40B4-BE49-F238E27FC236}">
                <a16:creationId xmlns:a16="http://schemas.microsoft.com/office/drawing/2014/main" id="{9FF5DCDB-D38D-9238-AA0D-009FA117E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301" y="1510456"/>
            <a:ext cx="7756151" cy="4586567"/>
          </a:xfrm>
        </p:spPr>
      </p:pic>
    </p:spTree>
    <p:extLst>
      <p:ext uri="{BB962C8B-B14F-4D97-AF65-F5344CB8AC3E}">
        <p14:creationId xmlns:p14="http://schemas.microsoft.com/office/powerpoint/2010/main" val="47151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A994-BF27-5601-2302-FF8930A6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53514"/>
          </a:xfrm>
        </p:spPr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918D1-FC6F-B9E9-5E8B-172C87A9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521281"/>
            <a:ext cx="9767511" cy="4553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Source-</a:t>
            </a:r>
            <a:r>
              <a:rPr lang="en-GB" dirty="0">
                <a:ea typeface="+mn-lt"/>
                <a:cs typeface="+mn-lt"/>
              </a:rPr>
              <a:t>Satellite image Classification Dataset-RSI-CB256</a:t>
            </a:r>
          </a:p>
          <a:p>
            <a:r>
              <a:rPr lang="en-GB" dirty="0">
                <a:ea typeface="+mn-lt"/>
                <a:cs typeface="+mn-lt"/>
              </a:rPr>
              <a:t>This dataset has 4 different classes mixed from Sensors and google map snapshot</a:t>
            </a:r>
          </a:p>
          <a:p>
            <a:r>
              <a:rPr lang="en-GB" dirty="0">
                <a:ea typeface="+mn-lt"/>
                <a:cs typeface="+mn-lt"/>
              </a:rPr>
              <a:t>Image augmentation has been done , like horizontal flip.</a:t>
            </a:r>
          </a:p>
          <a:p>
            <a:r>
              <a:rPr lang="en-GB" dirty="0">
                <a:ea typeface="+mn-lt"/>
                <a:cs typeface="+mn-lt"/>
              </a:rPr>
              <a:t>The dataset was divided into three subsets: training, validation, and testing. Split taken was 0.8,0.1,0.1.</a:t>
            </a:r>
          </a:p>
          <a:p>
            <a:r>
              <a:rPr lang="en-GB" dirty="0">
                <a:ea typeface="+mn-lt"/>
                <a:cs typeface="+mn-lt"/>
              </a:rPr>
              <a:t>The training set was used to train the CNN models, the validation set was used to fine-tune hyperparameters, and the test set was used to evaluate model performance.</a:t>
            </a: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86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911C8A-E3DA-188C-C5AA-89DA4E26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8" y="768334"/>
            <a:ext cx="40259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Sample data points</a:t>
            </a:r>
          </a:p>
        </p:txBody>
      </p:sp>
      <p:pic>
        <p:nvPicPr>
          <p:cNvPr id="7" name="Content Placeholder 6" descr="A collage of different colors of water&#10;&#10;Description automatically generated">
            <a:extLst>
              <a:ext uri="{FF2B5EF4-FFF2-40B4-BE49-F238E27FC236}">
                <a16:creationId xmlns:a16="http://schemas.microsoft.com/office/drawing/2014/main" id="{452F1497-9322-F0C7-BEBA-F6A6C8837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312"/>
          <a:stretch/>
        </p:blipFill>
        <p:spPr>
          <a:xfrm>
            <a:off x="169334" y="1"/>
            <a:ext cx="6647965" cy="662819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2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A9903-E392-356A-3EF9-0FF4AF8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3132-C73A-D1EA-86C8-77A5EA04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/>
              <a:t>LeNet-5.</a:t>
            </a:r>
          </a:p>
          <a:p>
            <a:r>
              <a:rPr lang="en-GB" dirty="0"/>
              <a:t>It achieved accuracy of 0.75.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A graph of a graph with blue and orange lines&#10;&#10;Description automatically generated">
            <a:extLst>
              <a:ext uri="{FF2B5EF4-FFF2-40B4-BE49-F238E27FC236}">
                <a16:creationId xmlns:a16="http://schemas.microsoft.com/office/drawing/2014/main" id="{F679A9A8-6EAB-7021-08F3-9FCC5638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82" y="3931818"/>
            <a:ext cx="2899631" cy="197091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a line graph&#10;&#10;Description automatically generated">
            <a:extLst>
              <a:ext uri="{FF2B5EF4-FFF2-40B4-BE49-F238E27FC236}">
                <a16:creationId xmlns:a16="http://schemas.microsoft.com/office/drawing/2014/main" id="{EC02A88A-A860-DE7D-7896-7C8BD2900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1" y="3957734"/>
            <a:ext cx="2574670" cy="1943876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864D45FF-E872-7F6C-A985-80160EE89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191" y="1405640"/>
            <a:ext cx="5104943" cy="427825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091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A9903-E392-356A-3EF9-0FF4AF8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3132-C73A-D1EA-86C8-77A5EA04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Alex Net( with drop out)</a:t>
            </a:r>
            <a:endParaRPr lang="en-US" dirty="0">
              <a:latin typeface="Neue Haas Grotesk Text Pro"/>
              <a:cs typeface="Arial"/>
            </a:endParaRPr>
          </a:p>
          <a:p>
            <a:r>
              <a:rPr lang="en-GB" dirty="0"/>
              <a:t>It achieved accuracy of 0.67.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7F77AF49-424D-8186-E6BE-0AE2BC1C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200" y="444575"/>
            <a:ext cx="5752646" cy="5968847"/>
          </a:xfrm>
          <a:prstGeom prst="rect">
            <a:avLst/>
          </a:prstGeom>
        </p:spPr>
      </p:pic>
      <p:pic>
        <p:nvPicPr>
          <p:cNvPr id="7" name="Picture 6" descr="A graph of a line graph&#10;&#10;Description automatically generated">
            <a:extLst>
              <a:ext uri="{FF2B5EF4-FFF2-40B4-BE49-F238E27FC236}">
                <a16:creationId xmlns:a16="http://schemas.microsoft.com/office/drawing/2014/main" id="{F974FAEC-39BA-412B-37BC-FBB5F08EE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" y="3919083"/>
            <a:ext cx="3237897" cy="2237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16E475-6BA8-D61C-C0A9-7135F2791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314" y="3923393"/>
            <a:ext cx="3098800" cy="21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6182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PunchcardVTI</vt:lpstr>
      <vt:lpstr>Satellite Image Classification using CNN architectures</vt:lpstr>
      <vt:lpstr>Motivation</vt:lpstr>
      <vt:lpstr>Applications</vt:lpstr>
      <vt:lpstr>Objectives</vt:lpstr>
      <vt:lpstr>Methodology</vt:lpstr>
      <vt:lpstr>Data</vt:lpstr>
      <vt:lpstr>Sample data points</vt:lpstr>
      <vt:lpstr>Results</vt:lpstr>
      <vt:lpstr>Results</vt:lpstr>
      <vt:lpstr>Transfer Learning with Pre-trained Models:</vt:lpstr>
      <vt:lpstr>Results</vt:lpstr>
      <vt:lpstr>Summary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349</cp:revision>
  <dcterms:created xsi:type="dcterms:W3CDTF">2024-04-23T15:57:07Z</dcterms:created>
  <dcterms:modified xsi:type="dcterms:W3CDTF">2024-04-23T18:54:04Z</dcterms:modified>
</cp:coreProperties>
</file>