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81" r:id="rId6"/>
    <p:sldId id="282" r:id="rId7"/>
    <p:sldId id="261" r:id="rId8"/>
    <p:sldId id="280" r:id="rId9"/>
    <p:sldId id="284" r:id="rId10"/>
    <p:sldId id="283" r:id="rId11"/>
    <p:sldId id="285" r:id="rId12"/>
    <p:sldId id="286" r:id="rId13"/>
    <p:sldId id="26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tturi pujeth" initials="pp" lastIdx="1" clrIdx="0">
    <p:extLst>
      <p:ext uri="{19B8F6BF-5375-455C-9EA6-DF929625EA0E}">
        <p15:presenceInfo xmlns:p15="http://schemas.microsoft.com/office/powerpoint/2012/main" userId="d656d36c319709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DFD56-B3AC-4FA1-B9F7-09D5DBF9601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5AF86-969F-4134-B3A3-01CE76C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779267" y="2655767"/>
            <a:ext cx="8633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10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779267" y="2633051"/>
            <a:ext cx="8633600" cy="106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779267" y="3725753"/>
            <a:ext cx="8633600" cy="4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29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8138087" y="-338567"/>
            <a:ext cx="5654533" cy="4235333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8182843" y="3519924"/>
            <a:ext cx="5654688" cy="4235449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302765" y="5642074"/>
            <a:ext cx="5655032" cy="4235707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838450" y="1073258"/>
            <a:ext cx="5654467" cy="4235284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740596" y="-2009395"/>
            <a:ext cx="5654797" cy="4235531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4930291" y="5860313"/>
            <a:ext cx="5654748" cy="4235495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8" name="Google Shape;98;p4"/>
          <p:cNvSpPr/>
          <p:nvPr/>
        </p:nvSpPr>
        <p:spPr>
          <a:xfrm rot="10800000">
            <a:off x="5187767" y="0"/>
            <a:ext cx="1816400" cy="19300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4"/>
          <p:cNvSpPr txBox="1"/>
          <p:nvPr/>
        </p:nvSpPr>
        <p:spPr>
          <a:xfrm>
            <a:off x="4791200" y="144221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128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2655767" y="2882400"/>
            <a:ext cx="6880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4000"/>
            </a:lvl1pPr>
            <a:lvl2pPr marL="1219170" lvl="1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⊳"/>
              <a:defRPr sz="4000"/>
            </a:lvl2pPr>
            <a:lvl3pPr marL="1828754" lvl="2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4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1012529" y="-1905780"/>
            <a:ext cx="15003109" cy="11877727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779267" y="2017532"/>
            <a:ext cx="8633600" cy="37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1219170" lvl="1" indent="-507987" rtl="0">
              <a:spcBef>
                <a:spcPts val="800"/>
              </a:spcBef>
              <a:spcAft>
                <a:spcPts val="0"/>
              </a:spcAft>
              <a:buSzPts val="2400"/>
              <a:buChar char="⊳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701887" y="-2682721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779167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6378928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9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9738188" y="-129363"/>
            <a:ext cx="4117665" cy="3084195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226108" y="5119481"/>
            <a:ext cx="2805785" cy="2101577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7630005" y="2180684"/>
            <a:ext cx="4117631" cy="3084169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8429637" y="5741041"/>
            <a:ext cx="4117609" cy="3084153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11448987" y="3137516"/>
            <a:ext cx="2123856" cy="15908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6803366" y="-1796824"/>
            <a:ext cx="4117409" cy="3084003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83913" y="-544990"/>
            <a:ext cx="2124080" cy="1590969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779267" y="2017533"/>
            <a:ext cx="2676000" cy="39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⊳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4736552" y="2017533"/>
            <a:ext cx="2676000" cy="39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⊳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7693836" y="2017533"/>
            <a:ext cx="2676000" cy="39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⊳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76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 with spac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3836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 transparen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10422011" y="5716952"/>
            <a:ext cx="3517111" cy="2634371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2638023" y="-279400"/>
            <a:ext cx="3516555" cy="2633953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1156737" y="-757267"/>
            <a:ext cx="3516409" cy="2633845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9712129" y="-1112695"/>
            <a:ext cx="3516399" cy="2633837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10753489" y="1422421"/>
            <a:ext cx="3516524" cy="2633931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547538" y="2758974"/>
            <a:ext cx="3516676" cy="2634044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3597105" y="4856250"/>
            <a:ext cx="3516543" cy="2633945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6393412" y="5350858"/>
            <a:ext cx="3516699" cy="2634061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308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5448454" y="616800"/>
            <a:ext cx="5654533" cy="4235333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5292373" y="-3357400"/>
            <a:ext cx="5654524" cy="4235327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9217076" y="2257824"/>
            <a:ext cx="5654688" cy="4235449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853401" y="4477441"/>
            <a:ext cx="5655032" cy="4235707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2640950" y="2756125"/>
            <a:ext cx="5654467" cy="4235284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539796" y="-212595"/>
            <a:ext cx="5654797" cy="4235531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6768691" y="6181046"/>
            <a:ext cx="5654748" cy="4235495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677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9267" y="2017532"/>
            <a:ext cx="8633600" cy="3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0271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376646" y="1996035"/>
            <a:ext cx="8362753" cy="36303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Cartpole balancing system</a:t>
            </a:r>
            <a:endParaRPr sz="1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A51DD-2526-0E6A-0036-ABE95C53F0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93550-A015-31AB-5CE3-E6C80D0CC8F7}"/>
              </a:ext>
            </a:extLst>
          </p:cNvPr>
          <p:cNvSpPr txBox="1"/>
          <p:nvPr/>
        </p:nvSpPr>
        <p:spPr>
          <a:xfrm>
            <a:off x="904774" y="1124369"/>
            <a:ext cx="7103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ebas Neue" panose="020B0606020202050201" pitchFamily="34" charset="0"/>
              </a:rPr>
              <a:t>Normalization of Discounted Rewards: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FE11A-75BB-722D-439A-835789DB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72" y="2184500"/>
            <a:ext cx="6807550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5687F-B13B-15C6-EA9A-766339AFF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682E6-BAAA-A98E-3BB4-2ADB20AF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62E936-3126-F7AB-856E-33185F7FA0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B88B20-3281-9EEF-A61B-5376FA2B6D23}"/>
              </a:ext>
            </a:extLst>
          </p:cNvPr>
          <p:cNvSpPr txBox="1">
            <a:spLocks/>
          </p:cNvSpPr>
          <p:nvPr/>
        </p:nvSpPr>
        <p:spPr>
          <a:xfrm>
            <a:off x="3065132" y="594663"/>
            <a:ext cx="5607231" cy="791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kern="0" dirty="0">
                <a:solidFill>
                  <a:schemeClr val="tx1"/>
                </a:solidFill>
                <a:latin typeface="Bebas Neue" panose="020B0606020202050201" pitchFamily="34" charset="0"/>
              </a:rPr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E919E-E90A-0CF5-7938-802BBF95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47" y="1368451"/>
            <a:ext cx="4222984" cy="341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BFFEC-D0D4-1163-54CD-F61E99A0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90" y="1280160"/>
            <a:ext cx="4304779" cy="3430253"/>
          </a:xfrm>
          <a:prstGeom prst="rect">
            <a:avLst/>
          </a:prstGeom>
        </p:spPr>
      </p:pic>
      <p:sp>
        <p:nvSpPr>
          <p:cNvPr id="8" name="Google Shape;380;p14">
            <a:extLst>
              <a:ext uri="{FF2B5EF4-FFF2-40B4-BE49-F238E27FC236}">
                <a16:creationId xmlns:a16="http://schemas.microsoft.com/office/drawing/2014/main" id="{6CFE0F4F-3078-26E1-4B56-93F016980E0B}"/>
              </a:ext>
            </a:extLst>
          </p:cNvPr>
          <p:cNvSpPr txBox="1">
            <a:spLocks/>
          </p:cNvSpPr>
          <p:nvPr/>
        </p:nvSpPr>
        <p:spPr>
          <a:xfrm>
            <a:off x="673769" y="4995512"/>
            <a:ext cx="10366409" cy="42158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After successfully running the DQN MODEL AND PPO model we can see that the DQN is performing way better than the </a:t>
            </a:r>
            <a:r>
              <a:rPr lang="en-US" sz="2000" b="1" kern="0" dirty="0" err="1">
                <a:solidFill>
                  <a:schemeClr val="tx1"/>
                </a:solidFill>
                <a:latin typeface="Saira Semi Condensed"/>
              </a:rPr>
              <a:t>ppo</a:t>
            </a: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 model , where the DQN model is getting rewards of greater than 100 in 100 epochs and </a:t>
            </a:r>
            <a:r>
              <a:rPr lang="en-US" sz="2000" b="1" kern="0" dirty="0" err="1">
                <a:solidFill>
                  <a:schemeClr val="tx1"/>
                </a:solidFill>
                <a:latin typeface="Saira Semi Condensed"/>
              </a:rPr>
              <a:t>ppo</a:t>
            </a: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 struggled to get highest reward of 70 with in 100 epochs </a:t>
            </a:r>
            <a:endParaRPr lang="en-US" sz="1600" kern="0" dirty="0">
              <a:solidFill>
                <a:schemeClr val="tx1"/>
              </a:solidFill>
              <a:latin typeface="Saira Semi Condens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1A750-4465-BBE9-038A-38072945BB93}"/>
              </a:ext>
            </a:extLst>
          </p:cNvPr>
          <p:cNvSpPr txBox="1"/>
          <p:nvPr/>
        </p:nvSpPr>
        <p:spPr>
          <a:xfrm>
            <a:off x="2906829" y="1232033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ebas Neue" panose="020B0606020202050201" pitchFamily="34" charset="0"/>
              </a:rPr>
              <a:t>DQN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90CCB-7E7F-9C39-4FD9-FD8B338780A4}"/>
              </a:ext>
            </a:extLst>
          </p:cNvPr>
          <p:cNvSpPr txBox="1"/>
          <p:nvPr/>
        </p:nvSpPr>
        <p:spPr>
          <a:xfrm>
            <a:off x="7948863" y="1326681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ebas Neue" panose="020B0606020202050201" pitchFamily="34" charset="0"/>
              </a:rPr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131577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E70B8-97B3-7B2C-93A2-4087DD4089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3" name="Google Shape;378;p14">
            <a:extLst>
              <a:ext uri="{FF2B5EF4-FFF2-40B4-BE49-F238E27FC236}">
                <a16:creationId xmlns:a16="http://schemas.microsoft.com/office/drawing/2014/main" id="{5E57BB38-A331-A4EE-72AF-4CE521D5FC10}"/>
              </a:ext>
            </a:extLst>
          </p:cNvPr>
          <p:cNvSpPr txBox="1">
            <a:spLocks/>
          </p:cNvSpPr>
          <p:nvPr/>
        </p:nvSpPr>
        <p:spPr>
          <a:xfrm>
            <a:off x="3858322" y="962526"/>
            <a:ext cx="4765914" cy="10864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kern="0" dirty="0">
                <a:solidFill>
                  <a:schemeClr val="accent1"/>
                </a:solidFill>
                <a:latin typeface="Bebas Neue" panose="020B0606020202050201" pitchFamily="34" charset="0"/>
              </a:rPr>
              <a:t>Literature review</a:t>
            </a:r>
          </a:p>
        </p:txBody>
      </p:sp>
      <p:sp>
        <p:nvSpPr>
          <p:cNvPr id="4" name="Google Shape;380;p14">
            <a:extLst>
              <a:ext uri="{FF2B5EF4-FFF2-40B4-BE49-F238E27FC236}">
                <a16:creationId xmlns:a16="http://schemas.microsoft.com/office/drawing/2014/main" id="{E3F6169C-A8E1-852C-8143-1AFE7065AF2B}"/>
              </a:ext>
            </a:extLst>
          </p:cNvPr>
          <p:cNvSpPr txBox="1">
            <a:spLocks/>
          </p:cNvSpPr>
          <p:nvPr/>
        </p:nvSpPr>
        <p:spPr>
          <a:xfrm>
            <a:off x="1097280" y="1973179"/>
            <a:ext cx="10366409" cy="42158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800" b="1" kern="0" dirty="0">
                <a:solidFill>
                  <a:schemeClr val="tx1"/>
                </a:solidFill>
                <a:latin typeface="Saira Semi Condensed"/>
              </a:rPr>
              <a:t>Title:  </a:t>
            </a:r>
            <a:r>
              <a:rPr lang="en-US" sz="2400" b="1" kern="0" dirty="0">
                <a:solidFill>
                  <a:schemeClr val="tx1"/>
                </a:solidFill>
                <a:latin typeface="Saira Semi Condensed"/>
              </a:rPr>
              <a:t>Balancing a Cartpole System with Reinforcement Learning -- A Tutorial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This paper offers a comprehensive exploration of reinforcement learning (RL) algorithms applied to Cart-Pole system control. Detailed descriptions of Q-learning, Deep Q Networks (DQN), Double DQN, Dueling networks, and (prioritized) experience replay are provided, alongside demonstrations of their impact on learning performance. Utilizing OpenAI/Gym and </a:t>
            </a:r>
            <a:r>
              <a:rPr lang="en-US" sz="2000" kern="0" dirty="0" err="1">
                <a:solidFill>
                  <a:schemeClr val="tx1"/>
                </a:solidFill>
                <a:latin typeface="Saira Semi Condensed"/>
              </a:rPr>
              <a:t>Keras</a:t>
            </a: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 utilities, the study highlights DQN with prioritized experience replay (PER) as the most effective architecture, capable of solving the problem within 150 episodes.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424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ctrTitle" idx="4294967295"/>
          </p:nvPr>
        </p:nvSpPr>
        <p:spPr>
          <a:xfrm>
            <a:off x="626165" y="2412145"/>
            <a:ext cx="9004852" cy="213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6000" dirty="0"/>
              <a:t>T</a:t>
            </a:r>
            <a:r>
              <a:rPr lang="en" sz="16000" dirty="0"/>
              <a:t>hank you</a:t>
            </a:r>
            <a:endParaRPr sz="1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1298003" y="997498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Introduction</a:t>
            </a:r>
            <a:endParaRPr sz="6600" dirty="0">
              <a:solidFill>
                <a:schemeClr val="accent1"/>
              </a:solidFill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1260908" y="2017533"/>
            <a:ext cx="9683015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600" b="1" dirty="0"/>
              <a:t>This project aims to train an agent to balance a pole on a cart in the </a:t>
            </a:r>
            <a:r>
              <a:rPr lang="en-US" sz="2600" b="1" dirty="0" err="1"/>
              <a:t>CartPole</a:t>
            </a:r>
            <a:r>
              <a:rPr lang="en-US" sz="2600" b="1" dirty="0"/>
              <a:t> environment using Deep Q-Learning. The </a:t>
            </a:r>
            <a:r>
              <a:rPr lang="en-US" sz="2600" b="1" dirty="0" err="1"/>
              <a:t>CartPole</a:t>
            </a:r>
            <a:r>
              <a:rPr lang="en-US" sz="2600" b="1" dirty="0"/>
              <a:t> game involves keeping a pole balanced by moving a cart left or right. The agent learns optimal actions through trial and error, using a Deep Q-Network (DQN) model to approximate the action-value function. By iteratively adjusting its policy based on observed rewards, the agent gradually improves its performance, showcasing the effectiveness of reinforcement learning in mastering complex control tasks like </a:t>
            </a:r>
            <a:r>
              <a:rPr lang="en-US" sz="2600" b="1" dirty="0" err="1"/>
              <a:t>CartPole</a:t>
            </a:r>
            <a:r>
              <a:rPr lang="en-US" sz="2600" b="1" dirty="0"/>
              <a:t> balancing.</a:t>
            </a:r>
            <a:endParaRPr lang="en-US" sz="2600"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C839E-0D23-2132-F172-B292EB5B5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Google Shape;378;p14">
            <a:extLst>
              <a:ext uri="{FF2B5EF4-FFF2-40B4-BE49-F238E27FC236}">
                <a16:creationId xmlns:a16="http://schemas.microsoft.com/office/drawing/2014/main" id="{881D8B54-6919-469F-53A0-7CBCC14C8109}"/>
              </a:ext>
            </a:extLst>
          </p:cNvPr>
          <p:cNvSpPr txBox="1">
            <a:spLocks/>
          </p:cNvSpPr>
          <p:nvPr/>
        </p:nvSpPr>
        <p:spPr>
          <a:xfrm>
            <a:off x="2260529" y="943275"/>
            <a:ext cx="8633600" cy="10864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kern="0" dirty="0">
                <a:solidFill>
                  <a:schemeClr val="accent1"/>
                </a:solidFill>
                <a:latin typeface="Bebas Neue" panose="020B0606020202050201" pitchFamily="34" charset="0"/>
              </a:rPr>
              <a:t>Cartpole results of our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1CEF3-F392-2EE1-0995-332DE5B6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05" y="2118895"/>
            <a:ext cx="5241357" cy="34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F434E-9548-7562-8B80-72F1CC1B6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Google Shape;378;p14">
            <a:extLst>
              <a:ext uri="{FF2B5EF4-FFF2-40B4-BE49-F238E27FC236}">
                <a16:creationId xmlns:a16="http://schemas.microsoft.com/office/drawing/2014/main" id="{BDC0E8D4-30CD-F06C-396D-738A75094964}"/>
              </a:ext>
            </a:extLst>
          </p:cNvPr>
          <p:cNvSpPr txBox="1">
            <a:spLocks/>
          </p:cNvSpPr>
          <p:nvPr/>
        </p:nvSpPr>
        <p:spPr>
          <a:xfrm>
            <a:off x="1962146" y="471637"/>
            <a:ext cx="8633600" cy="10864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kern="0" dirty="0">
                <a:solidFill>
                  <a:schemeClr val="accent1"/>
                </a:solidFill>
                <a:latin typeface="Bebas Neue" panose="020B0606020202050201" pitchFamily="34" charset="0"/>
              </a:rPr>
              <a:t>Mathematical formulas involved </a:t>
            </a:r>
          </a:p>
        </p:txBody>
      </p:sp>
      <p:sp>
        <p:nvSpPr>
          <p:cNvPr id="4" name="Google Shape;380;p14">
            <a:extLst>
              <a:ext uri="{FF2B5EF4-FFF2-40B4-BE49-F238E27FC236}">
                <a16:creationId xmlns:a16="http://schemas.microsoft.com/office/drawing/2014/main" id="{721238C4-6EA6-E66D-FFCF-AAE3F6E2BB46}"/>
              </a:ext>
            </a:extLst>
          </p:cNvPr>
          <p:cNvSpPr txBox="1">
            <a:spLocks/>
          </p:cNvSpPr>
          <p:nvPr/>
        </p:nvSpPr>
        <p:spPr>
          <a:xfrm>
            <a:off x="770467" y="1498601"/>
            <a:ext cx="10835283" cy="5122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kern="0" dirty="0" err="1">
                <a:solidFill>
                  <a:schemeClr val="tx1"/>
                </a:solidFill>
                <a:latin typeface="Saira Semi Condensed"/>
              </a:rPr>
              <a:t>ReLU</a:t>
            </a: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 Activation Function: </a:t>
            </a:r>
            <a:r>
              <a:rPr lang="en-US" sz="1800" kern="0" dirty="0">
                <a:solidFill>
                  <a:schemeClr val="tx1"/>
                </a:solidFill>
                <a:latin typeface="Saira Semi Condensed"/>
              </a:rPr>
              <a:t>This function is used in the hidden layers of the neural network. It’s defined as:</a:t>
            </a: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GRAPH FOR </a:t>
            </a:r>
            <a:r>
              <a:rPr lang="en-US" sz="2000" b="1" kern="0" dirty="0" err="1">
                <a:solidFill>
                  <a:schemeClr val="tx1"/>
                </a:solidFill>
                <a:latin typeface="Saira Semi Condensed"/>
              </a:rPr>
              <a:t>Relu</a:t>
            </a: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 Activation Function:</a:t>
            </a: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A8404-42EF-5190-AC40-25AEAF379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256865"/>
            <a:ext cx="4089400" cy="1158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A2ADD4-D250-3D11-2DE0-080129F41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33" y="3948437"/>
            <a:ext cx="3531658" cy="23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254FA-2625-56C6-3ADE-B8A5D4B01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D342B-FA91-D31C-B0D6-73A303DB94E8}"/>
              </a:ext>
            </a:extLst>
          </p:cNvPr>
          <p:cNvSpPr txBox="1"/>
          <p:nvPr/>
        </p:nvSpPr>
        <p:spPr>
          <a:xfrm>
            <a:off x="1320799" y="1083732"/>
            <a:ext cx="9609667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Linear Activation Function: </a:t>
            </a:r>
            <a:r>
              <a:rPr lang="en-US" sz="1800" kern="0" dirty="0">
                <a:solidFill>
                  <a:schemeClr val="tx1"/>
                </a:solidFill>
                <a:latin typeface="Saira Semi Condensed"/>
              </a:rPr>
              <a:t>This function is used in the output layer of the neural network. It’s defined as:</a:t>
            </a:r>
          </a:p>
          <a:p>
            <a:pPr>
              <a:buClr>
                <a:schemeClr val="dk1"/>
              </a:buClr>
              <a:buSzPts val="1100"/>
            </a:pPr>
            <a:endParaRPr lang="en-US" kern="0" dirty="0"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kern="0" dirty="0"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kern="0" dirty="0"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kern="0" dirty="0">
                <a:solidFill>
                  <a:schemeClr val="tx1"/>
                </a:solidFill>
                <a:latin typeface="Saira Semi Condensed"/>
              </a:rPr>
              <a:t>Graph For Linear Activation Function:</a:t>
            </a: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kern="0" dirty="0"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kern="0" dirty="0"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kern="0" dirty="0"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EA9F0D3-75DB-598C-6B69-9D741452B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99792-4C3D-9B1A-6172-3ED16A9C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35" y="1975497"/>
            <a:ext cx="2088681" cy="580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C60D7-F835-1B8F-5837-A54F7A889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66" y="3581400"/>
            <a:ext cx="3650350" cy="2327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99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F6AD3-2732-7984-42DB-00CD4904B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Google Shape;380;p14">
            <a:extLst>
              <a:ext uri="{FF2B5EF4-FFF2-40B4-BE49-F238E27FC236}">
                <a16:creationId xmlns:a16="http://schemas.microsoft.com/office/drawing/2014/main" id="{2362800E-96FB-6550-F537-DD96075B38F0}"/>
              </a:ext>
            </a:extLst>
          </p:cNvPr>
          <p:cNvSpPr txBox="1">
            <a:spLocks/>
          </p:cNvSpPr>
          <p:nvPr/>
        </p:nvSpPr>
        <p:spPr>
          <a:xfrm>
            <a:off x="678358" y="592668"/>
            <a:ext cx="10835283" cy="5122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kern="0" dirty="0">
                <a:solidFill>
                  <a:schemeClr val="tx1"/>
                </a:solidFill>
                <a:latin typeface="Saira Semi Condensed"/>
              </a:rPr>
              <a:t>Q-Learning Update Rule: </a:t>
            </a:r>
            <a:r>
              <a:rPr lang="en-US" sz="1800" kern="0" dirty="0">
                <a:solidFill>
                  <a:schemeClr val="tx1"/>
                </a:solidFill>
                <a:latin typeface="Saira Semi Condensed"/>
              </a:rPr>
              <a:t>This rule is used to update the Q-values. It’s defined as </a:t>
            </a: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where Q(</a:t>
            </a:r>
            <a:r>
              <a:rPr lang="en-US" sz="2000" kern="0" dirty="0" err="1">
                <a:solidFill>
                  <a:schemeClr val="tx1"/>
                </a:solidFill>
                <a:latin typeface="Saira Semi Condensed"/>
              </a:rPr>
              <a:t>s,a</a:t>
            </a: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) is the predicted Q-value of taking action a in state s, r is the immediate reward, s′ is the next state, a′ is the action taken in state s′, α is the learning rate, and γ is the discount factor.</a:t>
            </a:r>
          </a:p>
          <a:p>
            <a:pPr>
              <a:buClr>
                <a:schemeClr val="dk1"/>
              </a:buClr>
              <a:buSzPts val="1100"/>
            </a:pPr>
            <a:endParaRPr lang="en-US" sz="2000" b="1" kern="0" dirty="0">
              <a:solidFill>
                <a:schemeClr val="tx1"/>
              </a:solidFill>
              <a:latin typeface="Saira Semi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0A133-51CB-9C5C-C59B-43453D5D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5883804" cy="34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9A40A-D199-5CDA-BE8D-69B03D2C0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Google Shape;380;p14">
            <a:extLst>
              <a:ext uri="{FF2B5EF4-FFF2-40B4-BE49-F238E27FC236}">
                <a16:creationId xmlns:a16="http://schemas.microsoft.com/office/drawing/2014/main" id="{3FF0C20D-EFCD-193A-211C-7826122F4576}"/>
              </a:ext>
            </a:extLst>
          </p:cNvPr>
          <p:cNvSpPr txBox="1">
            <a:spLocks/>
          </p:cNvSpPr>
          <p:nvPr/>
        </p:nvSpPr>
        <p:spPr>
          <a:xfrm>
            <a:off x="616015" y="1103134"/>
            <a:ext cx="11107556" cy="5182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/>
                </a:solidFill>
                <a:latin typeface="Saira Semi Condensed"/>
              </a:rPr>
              <a:t>Epsilon-Greedy Policy: </a:t>
            </a: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This policy is used for action selection. With probability ϵ, a random action is selected, and with probability 1−ϵ, the action with the highest predicted Q-value is selected.</a:t>
            </a: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/>
                </a:solidFill>
                <a:latin typeface="Saira Semi Condensed"/>
              </a:rPr>
              <a:t>Discounted Future Reward</a:t>
            </a:r>
            <a:r>
              <a:rPr lang="en-US" sz="2400" kern="0" dirty="0">
                <a:solidFill>
                  <a:schemeClr val="tx1"/>
                </a:solidFill>
                <a:latin typeface="Saira Semi Condensed"/>
              </a:rPr>
              <a:t>: </a:t>
            </a: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The total reward that the agent expects to receive in the future is discounted by a factor of γ at each time step. It’s calculated as</a:t>
            </a: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where Gt​ is the total discounted reward at time step t, Rt+k+1​ is the reward received at time step t+k+1, and γ is the discount factor.</a:t>
            </a: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400" b="1" kern="0" dirty="0">
                <a:solidFill>
                  <a:schemeClr val="tx1"/>
                </a:solidFill>
                <a:latin typeface="Saira Semi Condensed"/>
              </a:rPr>
              <a:t>Epsilon Decay: </a:t>
            </a:r>
            <a:r>
              <a:rPr lang="en-US" sz="2000" kern="0" dirty="0">
                <a:solidFill>
                  <a:schemeClr val="tx1"/>
                </a:solidFill>
                <a:latin typeface="Saira Semi Condensed"/>
              </a:rPr>
              <a:t>The value of ϵ decays over time according to the formula</a:t>
            </a:r>
          </a:p>
          <a:p>
            <a:pPr>
              <a:buClr>
                <a:schemeClr val="dk1"/>
              </a:buClr>
              <a:buSzPts val="1100"/>
            </a:pPr>
            <a:endParaRPr lang="en-US" sz="2000" kern="0" dirty="0">
              <a:solidFill>
                <a:schemeClr val="tx1"/>
              </a:solidFill>
              <a:latin typeface="Saira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383A5-F73F-1A11-99CF-883E28942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31" y="2918977"/>
            <a:ext cx="2435192" cy="97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A2779-0F69-8EA7-EDD9-54273F33A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20" y="5327372"/>
            <a:ext cx="2806603" cy="7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2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5D71-2F95-B8B6-24A9-6134C9BD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01" y="431033"/>
            <a:ext cx="8633600" cy="791600"/>
          </a:xfrm>
        </p:spPr>
        <p:txBody>
          <a:bodyPr/>
          <a:lstStyle/>
          <a:p>
            <a:r>
              <a:rPr lang="en-US" dirty="0"/>
              <a:t>PROPOSED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C373C-396D-9876-D5C9-196CB0527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EF00A-8918-B7F6-ABA1-54CE9DCD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69" y="1673832"/>
            <a:ext cx="6724996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5D71-2F95-B8B6-24A9-6134C9BD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132" y="594663"/>
            <a:ext cx="5607231" cy="791600"/>
          </a:xfrm>
        </p:spPr>
        <p:txBody>
          <a:bodyPr/>
          <a:lstStyle/>
          <a:p>
            <a:pPr algn="ctr"/>
            <a:r>
              <a:rPr lang="en-US" dirty="0">
                <a:latin typeface="Bebas Neue" panose="020B0606020202050201" pitchFamily="34" charset="0"/>
              </a:rPr>
              <a:t>Proximal Policy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C373C-396D-9876-D5C9-196CB0527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3B7CB-7D9B-128F-F6DE-5EFFD3D191C1}"/>
              </a:ext>
            </a:extLst>
          </p:cNvPr>
          <p:cNvSpPr txBox="1"/>
          <p:nvPr/>
        </p:nvSpPr>
        <p:spPr>
          <a:xfrm>
            <a:off x="960120" y="1587449"/>
            <a:ext cx="7214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ebas Neue" panose="020B0606020202050201" pitchFamily="34" charset="0"/>
              </a:rPr>
              <a:t>Actor Loss Calculation:</a:t>
            </a:r>
          </a:p>
          <a:p>
            <a:r>
              <a:rPr lang="en-US" sz="1600" dirty="0">
                <a:latin typeface="Bebas Neue" panose="020B0606020202050201" pitchFamily="34" charset="0"/>
              </a:rPr>
              <a:t>The actor loss is calculated using the following formula: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A71B4-0F20-44EE-1DEC-849F8B87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8" y="2210384"/>
            <a:ext cx="5517543" cy="633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B6B15-85F3-76FF-401A-A9CF82FAE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27" y="2963168"/>
            <a:ext cx="4535267" cy="121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8F1026-B202-2F54-81EA-982D64B7EF4C}"/>
              </a:ext>
            </a:extLst>
          </p:cNvPr>
          <p:cNvSpPr txBox="1"/>
          <p:nvPr/>
        </p:nvSpPr>
        <p:spPr>
          <a:xfrm>
            <a:off x="883118" y="4430647"/>
            <a:ext cx="7214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ebas Neue" panose="020B0606020202050201" pitchFamily="34" charset="0"/>
              </a:rPr>
              <a:t>Discounted Rewards Calculation: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65CFB-DD77-ABE2-6711-794EB2502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46" y="4882766"/>
            <a:ext cx="5347364" cy="16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7610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553</Words>
  <Application>Microsoft Office PowerPoint</Application>
  <PresentationFormat>Widescreen</PresentationFormat>
  <Paragraphs>83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Bebas Neue</vt:lpstr>
      <vt:lpstr>Calibri</vt:lpstr>
      <vt:lpstr>Saira Semi Condensed</vt:lpstr>
      <vt:lpstr>Dardanius template</vt:lpstr>
      <vt:lpstr>Cartpole balancing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DIAGRAM</vt:lpstr>
      <vt:lpstr>Proximal Policy Optimization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Cartpole balancing system by crew x</dc:title>
  <dc:creator>Balabadruni Koushik</dc:creator>
  <cp:lastModifiedBy>Balabadruni Koushik</cp:lastModifiedBy>
  <cp:revision>16</cp:revision>
  <dcterms:created xsi:type="dcterms:W3CDTF">2024-03-14T15:01:13Z</dcterms:created>
  <dcterms:modified xsi:type="dcterms:W3CDTF">2024-05-02T10:04:02Z</dcterms:modified>
</cp:coreProperties>
</file>