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Hammersmith One"/>
      <p:regular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HammersmithOne-regular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rafiki/?utm_source=slidesgo_template&amp;utm_medium=referral-link&amp;utm_campaign=sg_resources&amp;utm_content=stories#2fc09b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7602" y="667792"/>
            <a:ext cx="3446400" cy="38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1" sz="58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21802" y="4769403"/>
            <a:ext cx="32022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412845">
            <a:off x="8397315" y="6019507"/>
            <a:ext cx="1031321" cy="1367371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807239">
            <a:off x="812289" y="297754"/>
            <a:ext cx="332452" cy="434707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807471">
            <a:off x="261687" y="596867"/>
            <a:ext cx="519705" cy="679533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1981200" y="1474833"/>
            <a:ext cx="5181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2176500" y="4202967"/>
            <a:ext cx="4791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/>
          <p:nvPr/>
        </p:nvSpPr>
        <p:spPr>
          <a:xfrm>
            <a:off x="8626139" y="1290667"/>
            <a:ext cx="1132500" cy="1508862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306600"/>
            <a:ext cx="672175" cy="897344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 rot="412903">
            <a:off x="8024809" y="2828736"/>
            <a:ext cx="1369546" cy="1815757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37072"/>
            <a:ext cx="531892" cy="710109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 rot="412923">
            <a:off x="8345100" y="4686098"/>
            <a:ext cx="1712561" cy="2270489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3561150"/>
            <a:ext cx="1132500" cy="1508862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2577083"/>
            <a:ext cx="672175" cy="897344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 flipH="1" rot="-412903">
            <a:off x="72608" y="5099219"/>
            <a:ext cx="1369546" cy="1815757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2407555"/>
            <a:ext cx="531892" cy="710109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20000" y="3314133"/>
            <a:ext cx="2697900" cy="12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0000" y="4773767"/>
            <a:ext cx="2507400" cy="5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2" type="title"/>
          </p:nvPr>
        </p:nvSpPr>
        <p:spPr>
          <a:xfrm>
            <a:off x="720000" y="1116650"/>
            <a:ext cx="15549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387155">
            <a:off x="-116930" y="-370344"/>
            <a:ext cx="1031321" cy="1367371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333692" y="2117235"/>
            <a:ext cx="15057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2" type="subTitle"/>
          </p:nvPr>
        </p:nvSpPr>
        <p:spPr>
          <a:xfrm>
            <a:off x="1211142" y="2697788"/>
            <a:ext cx="17508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3" type="subTitle"/>
          </p:nvPr>
        </p:nvSpPr>
        <p:spPr>
          <a:xfrm>
            <a:off x="3801300" y="2117235"/>
            <a:ext cx="15057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4" type="subTitle"/>
          </p:nvPr>
        </p:nvSpPr>
        <p:spPr>
          <a:xfrm>
            <a:off x="3678750" y="2693819"/>
            <a:ext cx="17508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5" type="subTitle"/>
          </p:nvPr>
        </p:nvSpPr>
        <p:spPr>
          <a:xfrm>
            <a:off x="6299200" y="2117235"/>
            <a:ext cx="15057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6" type="subTitle"/>
          </p:nvPr>
        </p:nvSpPr>
        <p:spPr>
          <a:xfrm>
            <a:off x="6176650" y="2697788"/>
            <a:ext cx="17508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7" type="subTitle"/>
          </p:nvPr>
        </p:nvSpPr>
        <p:spPr>
          <a:xfrm>
            <a:off x="1333692" y="4531809"/>
            <a:ext cx="1505700" cy="7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8" type="subTitle"/>
          </p:nvPr>
        </p:nvSpPr>
        <p:spPr>
          <a:xfrm>
            <a:off x="1211142" y="5085692"/>
            <a:ext cx="17508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9" type="subTitle"/>
          </p:nvPr>
        </p:nvSpPr>
        <p:spPr>
          <a:xfrm>
            <a:off x="3801300" y="4531809"/>
            <a:ext cx="1505700" cy="7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3" type="subTitle"/>
          </p:nvPr>
        </p:nvSpPr>
        <p:spPr>
          <a:xfrm>
            <a:off x="3678750" y="5070610"/>
            <a:ext cx="17508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4" type="subTitle"/>
          </p:nvPr>
        </p:nvSpPr>
        <p:spPr>
          <a:xfrm>
            <a:off x="6299200" y="4531809"/>
            <a:ext cx="1505700" cy="7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5" type="subTitle"/>
          </p:nvPr>
        </p:nvSpPr>
        <p:spPr>
          <a:xfrm>
            <a:off x="6176650" y="5061879"/>
            <a:ext cx="17508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hasCustomPrompt="1" type="title"/>
          </p:nvPr>
        </p:nvSpPr>
        <p:spPr>
          <a:xfrm>
            <a:off x="1531692" y="1595879"/>
            <a:ext cx="11097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3999300" y="1595879"/>
            <a:ext cx="11097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hasCustomPrompt="1" idx="17" type="title"/>
          </p:nvPr>
        </p:nvSpPr>
        <p:spPr>
          <a:xfrm>
            <a:off x="6497200" y="1595879"/>
            <a:ext cx="11097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8" type="title"/>
          </p:nvPr>
        </p:nvSpPr>
        <p:spPr>
          <a:xfrm>
            <a:off x="1531692" y="3983483"/>
            <a:ext cx="11097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3999300" y="3983483"/>
            <a:ext cx="11097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20" type="title"/>
          </p:nvPr>
        </p:nvSpPr>
        <p:spPr>
          <a:xfrm>
            <a:off x="6497200" y="3983483"/>
            <a:ext cx="11097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713225" y="479067"/>
            <a:ext cx="7736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9" name="Google Shape;109;p14"/>
          <p:cNvGrpSpPr/>
          <p:nvPr/>
        </p:nvGrpSpPr>
        <p:grpSpPr>
          <a:xfrm rot="-10272887">
            <a:off x="213770" y="346791"/>
            <a:ext cx="778539" cy="140787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flipH="1" rot="10800000">
              <a:off x="8647963" y="3199602"/>
              <a:ext cx="1132500" cy="1131675"/>
            </a:xfrm>
            <a:custGeom>
              <a:rect b="b" l="l" r="r" t="t"/>
              <a:pathLst>
                <a:path extrusionOk="0" h="45267" w="4530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flipH="1" rot="10800000">
              <a:off x="8487996" y="4392929"/>
              <a:ext cx="573096" cy="573821"/>
            </a:xfrm>
            <a:custGeom>
              <a:rect b="b" l="l" r="r" t="t"/>
              <a:pathLst>
                <a:path extrusionOk="0" h="26921" w="26887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flipH="1" rot="-615359">
            <a:off x="8629868" y="6210163"/>
            <a:ext cx="345438" cy="456163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713225" y="479067"/>
            <a:ext cx="7736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13225" y="479067"/>
            <a:ext cx="7736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7" name="Google Shape;117;p16"/>
          <p:cNvGrpSpPr/>
          <p:nvPr/>
        </p:nvGrpSpPr>
        <p:grpSpPr>
          <a:xfrm rot="6363780">
            <a:off x="7924245" y="357608"/>
            <a:ext cx="1065894" cy="1211774"/>
            <a:chOff x="8367333" y="3078939"/>
            <a:chExt cx="1373029" cy="1927912"/>
          </a:xfrm>
        </p:grpSpPr>
        <p:sp>
          <p:nvSpPr>
            <p:cNvPr id="118" name="Google Shape;118;p16"/>
            <p:cNvSpPr/>
            <p:nvPr/>
          </p:nvSpPr>
          <p:spPr>
            <a:xfrm flipH="1" rot="10800000">
              <a:off x="8607862" y="3078939"/>
              <a:ext cx="1132500" cy="1131675"/>
            </a:xfrm>
            <a:custGeom>
              <a:rect b="b" l="l" r="r" t="t"/>
              <a:pathLst>
                <a:path extrusionOk="0" h="45267" w="4530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flipH="1" rot="10800000">
              <a:off x="8367333" y="4433029"/>
              <a:ext cx="573096" cy="573821"/>
            </a:xfrm>
            <a:custGeom>
              <a:rect b="b" l="l" r="r" t="t"/>
              <a:pathLst>
                <a:path extrusionOk="0" h="26921" w="26887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bg>
      <p:bgPr>
        <a:solidFill>
          <a:srgbClr val="594C6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13225" y="1933533"/>
            <a:ext cx="36702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Catamaran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2" type="body"/>
          </p:nvPr>
        </p:nvSpPr>
        <p:spPr>
          <a:xfrm>
            <a:off x="4688225" y="1997033"/>
            <a:ext cx="38487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3" type="subTitle"/>
          </p:nvPr>
        </p:nvSpPr>
        <p:spPr>
          <a:xfrm>
            <a:off x="713225" y="1432533"/>
            <a:ext cx="77040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713225" y="479067"/>
            <a:ext cx="7736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5" name="Google Shape;125;p17"/>
          <p:cNvGrpSpPr/>
          <p:nvPr/>
        </p:nvGrpSpPr>
        <p:grpSpPr>
          <a:xfrm rot="2525387">
            <a:off x="8048003" y="4818950"/>
            <a:ext cx="757090" cy="1701215"/>
            <a:chOff x="8265914" y="2843304"/>
            <a:chExt cx="1132500" cy="2292781"/>
          </a:xfrm>
        </p:grpSpPr>
        <p:sp>
          <p:nvSpPr>
            <p:cNvPr id="126" name="Google Shape;126;p17"/>
            <p:cNvSpPr/>
            <p:nvPr/>
          </p:nvSpPr>
          <p:spPr>
            <a:xfrm flipH="1" rot="10800000">
              <a:off x="8265914" y="2843304"/>
              <a:ext cx="1132500" cy="1131675"/>
            </a:xfrm>
            <a:custGeom>
              <a:rect b="b" l="l" r="r" t="t"/>
              <a:pathLst>
                <a:path extrusionOk="0" h="45267" w="4530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 flipH="1" rot="10800000">
              <a:off x="8751596" y="4562263"/>
              <a:ext cx="573096" cy="573821"/>
            </a:xfrm>
            <a:custGeom>
              <a:rect b="b" l="l" r="r" t="t"/>
              <a:pathLst>
                <a:path extrusionOk="0" h="26921" w="26887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13225" y="479067"/>
            <a:ext cx="7736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5686425" y="1401733"/>
            <a:ext cx="2763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2" type="subTitle"/>
          </p:nvPr>
        </p:nvSpPr>
        <p:spPr>
          <a:xfrm>
            <a:off x="5686425" y="1982300"/>
            <a:ext cx="23337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3" type="subTitle"/>
          </p:nvPr>
        </p:nvSpPr>
        <p:spPr>
          <a:xfrm>
            <a:off x="5686425" y="4576767"/>
            <a:ext cx="2763600" cy="7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4" type="subTitle"/>
          </p:nvPr>
        </p:nvSpPr>
        <p:spPr>
          <a:xfrm>
            <a:off x="5686425" y="5130667"/>
            <a:ext cx="23337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5" type="subTitle"/>
          </p:nvPr>
        </p:nvSpPr>
        <p:spPr>
          <a:xfrm>
            <a:off x="5686425" y="3003250"/>
            <a:ext cx="2763600" cy="7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6" type="subTitle"/>
          </p:nvPr>
        </p:nvSpPr>
        <p:spPr>
          <a:xfrm>
            <a:off x="5686425" y="3556483"/>
            <a:ext cx="23337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6" name="Google Shape;136;p18"/>
          <p:cNvGrpSpPr/>
          <p:nvPr/>
        </p:nvGrpSpPr>
        <p:grpSpPr>
          <a:xfrm rot="-8500429">
            <a:off x="8089852" y="5122313"/>
            <a:ext cx="744180" cy="1566206"/>
            <a:chOff x="8498484" y="3143780"/>
            <a:chExt cx="1132500" cy="2082226"/>
          </a:xfrm>
        </p:grpSpPr>
        <p:sp>
          <p:nvSpPr>
            <p:cNvPr id="137" name="Google Shape;137;p18"/>
            <p:cNvSpPr/>
            <p:nvPr/>
          </p:nvSpPr>
          <p:spPr>
            <a:xfrm flipH="1" rot="10800000">
              <a:off x="8498484" y="3143780"/>
              <a:ext cx="1132500" cy="1131675"/>
            </a:xfrm>
            <a:custGeom>
              <a:rect b="b" l="l" r="r" t="t"/>
              <a:pathLst>
                <a:path extrusionOk="0" h="45267" w="4530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 flipH="1" rot="10800000">
              <a:off x="8661673" y="4652185"/>
              <a:ext cx="573096" cy="573821"/>
            </a:xfrm>
            <a:custGeom>
              <a:rect b="b" l="l" r="r" t="t"/>
              <a:pathLst>
                <a:path extrusionOk="0" h="26921" w="26887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ctrTitle"/>
          </p:nvPr>
        </p:nvSpPr>
        <p:spPr>
          <a:xfrm>
            <a:off x="2848800" y="750398"/>
            <a:ext cx="3446400" cy="15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970900" y="2384898"/>
            <a:ext cx="3202200" cy="18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19"/>
          <p:cNvSpPr txBox="1"/>
          <p:nvPr/>
        </p:nvSpPr>
        <p:spPr>
          <a:xfrm>
            <a:off x="3058050" y="3941500"/>
            <a:ext cx="30279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-US" sz="1200">
                <a:solidFill>
                  <a:schemeClr val="l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-US" sz="1200">
                <a:solidFill>
                  <a:schemeClr val="l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-US" sz="1200">
                <a:solidFill>
                  <a:schemeClr val="l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-U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illustrations by </a:t>
            </a:r>
            <a:r>
              <a:rPr b="1" lang="en-US" sz="1200">
                <a:solidFill>
                  <a:schemeClr val="l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r>
              <a:rPr lang="en-U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flipH="1" rot="1615758">
            <a:off x="-455937" y="852429"/>
            <a:ext cx="1187036" cy="1466492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 flipH="1" rot="1615758">
            <a:off x="520493" y="142754"/>
            <a:ext cx="704544" cy="872146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 flipH="1" rot="1231123">
            <a:off x="-564548" y="2500728"/>
            <a:ext cx="1403536" cy="1789769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 flipH="1" rot="1615221">
            <a:off x="1345233" y="197779"/>
            <a:ext cx="557484" cy="690136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flipH="1" rot="-412903">
            <a:off x="526719" y="3819336"/>
            <a:ext cx="1369546" cy="1815757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flipH="1" rot="-412923">
            <a:off x="-136586" y="5676698"/>
            <a:ext cx="1712561" cy="2270489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4969750" y="3517325"/>
            <a:ext cx="2697900" cy="12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969750" y="4976958"/>
            <a:ext cx="2507400" cy="5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4969750" y="1319842"/>
            <a:ext cx="15549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 rot="-10387155">
            <a:off x="8334870" y="-576677"/>
            <a:ext cx="1031321" cy="1367371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184242">
            <a:off x="-379737" y="4305915"/>
            <a:ext cx="1187036" cy="1466492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rot="9184242">
            <a:off x="596693" y="5609936"/>
            <a:ext cx="704544" cy="872146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9568877">
            <a:off x="-488348" y="2334339"/>
            <a:ext cx="1403536" cy="1789769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9184779">
            <a:off x="1421433" y="5736920"/>
            <a:ext cx="557484" cy="690136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rot="-10387097">
            <a:off x="602919" y="989742"/>
            <a:ext cx="1369546" cy="1815757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rot="-10387077">
            <a:off x="-60386" y="-1322351"/>
            <a:ext cx="1712561" cy="2270489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356724">
            <a:off x="3430310" y="-764731"/>
            <a:ext cx="1467561" cy="1186172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 rot="-6356724">
            <a:off x="2973426" y="455891"/>
            <a:ext cx="871044" cy="705435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 rot="-6113297">
            <a:off x="4625993" y="-873365"/>
            <a:ext cx="1791074" cy="1402514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 rot="-6356355">
            <a:off x="2427731" y="325427"/>
            <a:ext cx="689264" cy="558189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 rot="-5166923">
            <a:off x="5611705" y="575963"/>
            <a:ext cx="1817081" cy="1368549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-5166961">
            <a:off x="6947719" y="-251113"/>
            <a:ext cx="2272144" cy="1711314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443276">
            <a:off x="4064736" y="6451241"/>
            <a:ext cx="1467561" cy="1186172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 rot="4443276">
            <a:off x="5118136" y="5711356"/>
            <a:ext cx="871044" cy="705435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 rot="4686703">
            <a:off x="2545541" y="6343533"/>
            <a:ext cx="1791074" cy="1402514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 rot="4443645">
            <a:off x="5845611" y="5989066"/>
            <a:ext cx="689264" cy="558189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 rot="5633077">
            <a:off x="1533821" y="4928170"/>
            <a:ext cx="1817081" cy="1368549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rot="5633039">
            <a:off x="-257256" y="5412480"/>
            <a:ext cx="2272144" cy="1711314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3225" y="1384233"/>
            <a:ext cx="7736700" cy="4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AutoNum type="arabicPeriod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3225" y="479067"/>
            <a:ext cx="7736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flipH="1" rot="4981481">
            <a:off x="8566388" y="922467"/>
            <a:ext cx="435499" cy="331581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 rot="4981507">
            <a:off x="7993549" y="394836"/>
            <a:ext cx="680801" cy="518257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rot="412845">
            <a:off x="8397315" y="6019507"/>
            <a:ext cx="1031321" cy="1367371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04875" y="3276433"/>
            <a:ext cx="2204400" cy="16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7E7C"/>
              </a:buClr>
              <a:buSzPts val="1400"/>
              <a:buChar char="■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❏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04875" y="2591900"/>
            <a:ext cx="24258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244250" y="3276433"/>
            <a:ext cx="2204400" cy="16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7E7C"/>
              </a:buClr>
              <a:buSzPts val="1400"/>
              <a:buChar char="■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title"/>
          </p:nvPr>
        </p:nvSpPr>
        <p:spPr>
          <a:xfrm>
            <a:off x="6022850" y="2591900"/>
            <a:ext cx="24258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" name="Google Shape;30;p5"/>
          <p:cNvSpPr txBox="1"/>
          <p:nvPr>
            <p:ph idx="4" type="title"/>
          </p:nvPr>
        </p:nvSpPr>
        <p:spPr>
          <a:xfrm>
            <a:off x="713225" y="479067"/>
            <a:ext cx="7736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" name="Google Shape;31;p5"/>
          <p:cNvGrpSpPr/>
          <p:nvPr/>
        </p:nvGrpSpPr>
        <p:grpSpPr>
          <a:xfrm rot="-4238197">
            <a:off x="134782" y="5463876"/>
            <a:ext cx="958412" cy="1186806"/>
            <a:chOff x="8421281" y="3267397"/>
            <a:chExt cx="1249584" cy="1854584"/>
          </a:xfrm>
        </p:grpSpPr>
        <p:sp>
          <p:nvSpPr>
            <p:cNvPr id="32" name="Google Shape;32;p5"/>
            <p:cNvSpPr/>
            <p:nvPr/>
          </p:nvSpPr>
          <p:spPr>
            <a:xfrm flipH="1" rot="10800000">
              <a:off x="8538365" y="3267397"/>
              <a:ext cx="1132500" cy="1131675"/>
            </a:xfrm>
            <a:custGeom>
              <a:rect b="b" l="l" r="r" t="t"/>
              <a:pathLst>
                <a:path extrusionOk="0" h="45267" w="4530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8421281" y="4548159"/>
              <a:ext cx="573096" cy="573821"/>
            </a:xfrm>
            <a:custGeom>
              <a:rect b="b" l="l" r="r" t="t"/>
              <a:pathLst>
                <a:path extrusionOk="0" h="26921" w="26887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/>
          <p:nvPr/>
        </p:nvSpPr>
        <p:spPr>
          <a:xfrm flipH="1" rot="4981481">
            <a:off x="8566388" y="922467"/>
            <a:ext cx="435499" cy="331581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 rot="4981507">
            <a:off x="7993549" y="394836"/>
            <a:ext cx="680801" cy="518257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13225" y="479067"/>
            <a:ext cx="7736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" name="Google Shape;38;p6"/>
          <p:cNvGrpSpPr/>
          <p:nvPr/>
        </p:nvGrpSpPr>
        <p:grpSpPr>
          <a:xfrm rot="-4238197">
            <a:off x="134782" y="5463876"/>
            <a:ext cx="958412" cy="1186806"/>
            <a:chOff x="8421281" y="3267397"/>
            <a:chExt cx="1249584" cy="1854584"/>
          </a:xfrm>
        </p:grpSpPr>
        <p:sp>
          <p:nvSpPr>
            <p:cNvPr id="39" name="Google Shape;39;p6"/>
            <p:cNvSpPr/>
            <p:nvPr/>
          </p:nvSpPr>
          <p:spPr>
            <a:xfrm flipH="1" rot="10800000">
              <a:off x="8538365" y="3267397"/>
              <a:ext cx="1132500" cy="1131675"/>
            </a:xfrm>
            <a:custGeom>
              <a:rect b="b" l="l" r="r" t="t"/>
              <a:pathLst>
                <a:path extrusionOk="0" h="45267" w="4530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flipH="1" rot="10800000">
              <a:off x="8421281" y="4548159"/>
              <a:ext cx="573096" cy="573821"/>
            </a:xfrm>
            <a:custGeom>
              <a:rect b="b" l="l" r="r" t="t"/>
              <a:pathLst>
                <a:path extrusionOk="0" h="26921" w="26887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92700" y="1852800"/>
            <a:ext cx="77571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3225" y="479067"/>
            <a:ext cx="7736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flipH="1" rot="-9184242">
            <a:off x="8361348" y="4806008"/>
            <a:ext cx="1187036" cy="1466492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 flipH="1" rot="-9184242">
            <a:off x="7867410" y="6110029"/>
            <a:ext cx="704544" cy="872146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 flipH="1" rot="-9184779">
            <a:off x="7189730" y="6237014"/>
            <a:ext cx="557484" cy="690136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 flipH="1" rot="1615758">
            <a:off x="-557771" y="731537"/>
            <a:ext cx="1187036" cy="1466492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 flipH="1" rot="1615758">
            <a:off x="418660" y="21861"/>
            <a:ext cx="704544" cy="872146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 flipH="1" rot="1615221">
            <a:off x="1243399" y="76887"/>
            <a:ext cx="557484" cy="690136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713225" y="719333"/>
            <a:ext cx="7736700" cy="5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8"/>
          <p:cNvSpPr/>
          <p:nvPr/>
        </p:nvSpPr>
        <p:spPr>
          <a:xfrm>
            <a:off x="8626139" y="1290667"/>
            <a:ext cx="1132500" cy="1508862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306600"/>
            <a:ext cx="672175" cy="897344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 rot="412903">
            <a:off x="8024809" y="2828736"/>
            <a:ext cx="1369546" cy="1815757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37072"/>
            <a:ext cx="531892" cy="710109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 rot="412923">
            <a:off x="8345100" y="4686098"/>
            <a:ext cx="1712561" cy="2270489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4226248"/>
            <a:ext cx="1132500" cy="1508862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5821833"/>
            <a:ext cx="672175" cy="897344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 rot="-10387097">
            <a:off x="-79792" y="2381284"/>
            <a:ext cx="1369546" cy="1815757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6178597"/>
            <a:ext cx="531892" cy="710109"/>
          </a:xfrm>
          <a:custGeom>
            <a:rect b="b" l="l" r="r" t="t"/>
            <a:pathLst>
              <a:path extrusionOk="0" h="26921" w="26887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rot="-10387077">
            <a:off x="-743097" y="69190"/>
            <a:ext cx="1712561" cy="2270489"/>
          </a:xfrm>
          <a:custGeom>
            <a:rect b="b" l="l" r="r" t="t"/>
            <a:pathLst>
              <a:path extrusionOk="0" h="45267" w="4530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" type="body"/>
          </p:nvPr>
        </p:nvSpPr>
        <p:spPr>
          <a:xfrm>
            <a:off x="1063925" y="2690000"/>
            <a:ext cx="33369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subTitle"/>
          </p:nvPr>
        </p:nvSpPr>
        <p:spPr>
          <a:xfrm>
            <a:off x="1063925" y="1361350"/>
            <a:ext cx="3117000" cy="11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ammersmith One"/>
              <a:buNone/>
              <a:defRPr sz="2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713225" y="479067"/>
            <a:ext cx="7736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6" name="Google Shape;66;p9"/>
          <p:cNvGrpSpPr/>
          <p:nvPr/>
        </p:nvGrpSpPr>
        <p:grpSpPr>
          <a:xfrm rot="-9184068">
            <a:off x="196978" y="364832"/>
            <a:ext cx="811830" cy="1372359"/>
            <a:chOff x="8487996" y="3199602"/>
            <a:chExt cx="1292466" cy="1767148"/>
          </a:xfrm>
        </p:grpSpPr>
        <p:sp>
          <p:nvSpPr>
            <p:cNvPr id="67" name="Google Shape;67;p9"/>
            <p:cNvSpPr/>
            <p:nvPr/>
          </p:nvSpPr>
          <p:spPr>
            <a:xfrm flipH="1" rot="10800000">
              <a:off x="8647963" y="3199602"/>
              <a:ext cx="1132500" cy="1131675"/>
            </a:xfrm>
            <a:custGeom>
              <a:rect b="b" l="l" r="r" t="t"/>
              <a:pathLst>
                <a:path extrusionOk="0" h="45267" w="4530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flipH="1" rot="10800000">
              <a:off x="8487996" y="4392929"/>
              <a:ext cx="573096" cy="573821"/>
            </a:xfrm>
            <a:custGeom>
              <a:rect b="b" l="l" r="r" t="t"/>
              <a:pathLst>
                <a:path extrusionOk="0" h="26921" w="26887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713225" y="5152667"/>
            <a:ext cx="7736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883800" y="1993972"/>
            <a:ext cx="737640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 u="sng">
                <a:solidFill>
                  <a:srgbClr val="FF8B7B"/>
                </a:solidFill>
                <a:latin typeface="Calibri"/>
                <a:ea typeface="Calibri"/>
                <a:cs typeface="Calibri"/>
                <a:sym typeface="Calibri"/>
              </a:rPr>
              <a:t>PROJECT ON</a:t>
            </a:r>
            <a:endParaRPr sz="2400" u="sng">
              <a:solidFill>
                <a:srgbClr val="FF8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Segmentation for Optimized Business Strategies</a:t>
            </a:r>
            <a:endParaRPr sz="5500"/>
          </a:p>
        </p:txBody>
      </p:sp>
      <p:sp>
        <p:nvSpPr>
          <p:cNvPr id="182" name="Google Shape;182;p25"/>
          <p:cNvSpPr txBox="1"/>
          <p:nvPr/>
        </p:nvSpPr>
        <p:spPr>
          <a:xfrm>
            <a:off x="1674750" y="401600"/>
            <a:ext cx="641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875"/>
            <a:ext cx="1934734" cy="17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1934725" y="169650"/>
            <a:ext cx="70422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GIET UNIVERSITY</a:t>
            </a:r>
            <a:r>
              <a:rPr lang="en-US" sz="5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GUNUPUR, 765022</a:t>
            </a:r>
            <a:endParaRPr sz="3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DEPARTMENT 0F COMPUTER SCIENCE AND ENGINEERING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211175" y="4768250"/>
            <a:ext cx="303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8B7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MEMBERS:</a:t>
            </a:r>
            <a:endParaRPr sz="1800" u="sng">
              <a:solidFill>
                <a:srgbClr val="FF8B7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ANKITA JENA(22CSE745)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 SIVAM (22CSE797)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KOUSHIK MADHAV PATNAIK (22CSE905)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274025" y="4768250"/>
            <a:ext cx="2468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8B7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GUIDED BY:</a:t>
            </a:r>
            <a:endParaRPr sz="1800" u="sng">
              <a:solidFill>
                <a:srgbClr val="FF8B7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MR SITANSHU KAR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GIET UNVERSITY ,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GUNUPUR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sng">
                <a:solidFill>
                  <a:srgbClr val="FF8B7B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u="sng">
              <a:solidFill>
                <a:srgbClr val="FF8B7B"/>
              </a:solidFill>
            </a:endParaRPr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ct val="100000"/>
              <a:buChar char="●"/>
            </a:pPr>
            <a:r>
              <a:rPr lang="en-US" sz="3200">
                <a:solidFill>
                  <a:srgbClr val="F9CB9C"/>
                </a:solidFill>
                <a:latin typeface="Calibri"/>
                <a:ea typeface="Calibri"/>
                <a:cs typeface="Calibri"/>
                <a:sym typeface="Calibri"/>
              </a:rPr>
              <a:t>What is Customer Segmentation?</a:t>
            </a:r>
            <a:endParaRPr>
              <a:solidFill>
                <a:srgbClr val="F9CB9C"/>
              </a:solidFill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Dividing customers into distinct groups based on similar characteristics.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Helps businesses understand their audience better.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●"/>
            </a:pPr>
            <a:r>
              <a:rPr lang="en-US" sz="32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Importance:</a:t>
            </a:r>
            <a:endParaRPr>
              <a:solidFill>
                <a:srgbClr val="FFD966"/>
              </a:solidFill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Targeted marketing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Improved customer satisfaction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Optimized resource allocation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457200" y="358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sng">
                <a:solidFill>
                  <a:srgbClr val="FF8B7B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u="sng">
              <a:solidFill>
                <a:srgbClr val="FF8B7B"/>
              </a:solidFill>
            </a:endParaRPr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Businesses struggle to create personalized marketing strategies.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Ineffective targeting leads to: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• Wasted marketing budget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• Poor customer retention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• Missed growth opportunities</a:t>
            </a:r>
            <a:endParaRPr/>
          </a:p>
        </p:txBody>
      </p:sp>
      <p:cxnSp>
        <p:nvCxnSpPr>
          <p:cNvPr id="199" name="Google Shape;199;p27"/>
          <p:cNvCxnSpPr/>
          <p:nvPr/>
        </p:nvCxnSpPr>
        <p:spPr>
          <a:xfrm flipH="1" rot="10800000">
            <a:off x="2564700" y="1258750"/>
            <a:ext cx="41490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7"/>
          <p:cNvCxnSpPr/>
          <p:nvPr/>
        </p:nvCxnSpPr>
        <p:spPr>
          <a:xfrm>
            <a:off x="2490125" y="1070675"/>
            <a:ext cx="418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457200" y="2537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sng">
                <a:solidFill>
                  <a:srgbClr val="FF8B7B"/>
                </a:solidFill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 u="sng">
              <a:solidFill>
                <a:srgbClr val="FF8B7B"/>
              </a:solidFill>
            </a:endParaRPr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Identify distinct customer groups using data-driven techniques.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Develop actionable strategies to target each segment effectively.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Enhance customer engagement and boost business profitability.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sng">
                <a:solidFill>
                  <a:srgbClr val="FF8B7B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u="sng">
              <a:solidFill>
                <a:srgbClr val="FF8B7B"/>
              </a:solidFill>
            </a:endParaRPr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32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Data Collection: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Demographic, behavioral, and transactional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32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Data Preprocessing: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Cleaning, normalization, handling missing values.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Segmentation Technique:</a:t>
            </a:r>
            <a:endParaRPr>
              <a:solidFill>
                <a:srgbClr val="FFD96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• K-Means Clustering Algorithm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• Chosen for its efficiency in handling large datasets.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sng">
                <a:solidFill>
                  <a:srgbClr val="FF8B7B"/>
                </a:solidFill>
                <a:latin typeface="Calibri"/>
                <a:ea typeface="Calibri"/>
                <a:cs typeface="Calibri"/>
                <a:sym typeface="Calibri"/>
              </a:rPr>
              <a:t>Results &amp; Insights</a:t>
            </a:r>
            <a:endParaRPr u="sng">
              <a:solidFill>
                <a:srgbClr val="FF8B7B"/>
              </a:solidFill>
            </a:endParaRPr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32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Identified Segments (Example):</a:t>
            </a:r>
            <a:endParaRPr>
              <a:solidFill>
                <a:srgbClr val="FFD966"/>
              </a:solidFill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• Value Shoppers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• Loyal Customers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• Price-Sensitive Buyers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• Occasional Shoppers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>
              <a:solidFill>
                <a:srgbClr val="F1C232"/>
              </a:solidFill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• Segment-specific preferences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• Spending patterns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• Behavior trends</a:t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300" y="1509750"/>
            <a:ext cx="3596250" cy="2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4650" y="4290600"/>
            <a:ext cx="3596250" cy="20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u="sng">
                <a:solidFill>
                  <a:srgbClr val="FF8B7B"/>
                </a:solidFill>
                <a:latin typeface="Calibri"/>
                <a:ea typeface="Calibri"/>
                <a:cs typeface="Calibri"/>
                <a:sym typeface="Calibri"/>
              </a:rPr>
              <a:t>Business Strategies Based on Segmentation</a:t>
            </a:r>
            <a:endParaRPr u="sng">
              <a:solidFill>
                <a:srgbClr val="FF8B7B"/>
              </a:solidFill>
            </a:endParaRPr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- Personalized Marketing Campaigns: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specific segments with tailored messages.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Product Recommendations: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Improve upselling and cross-selling.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Customer Retention Strategies: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Loyalty programs for high-value customers.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Resource Optimization: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Focus efforts on the most profitable segments.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457200" y="2537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sng">
                <a:solidFill>
                  <a:srgbClr val="FF8B7B"/>
                </a:solidFill>
                <a:latin typeface="Calibri"/>
                <a:ea typeface="Calibri"/>
                <a:cs typeface="Calibri"/>
                <a:sym typeface="Calibri"/>
              </a:rPr>
              <a:t>Conclusion &amp; Future Scope</a:t>
            </a:r>
            <a:endParaRPr u="sng">
              <a:solidFill>
                <a:srgbClr val="FF8B7B"/>
              </a:solidFill>
            </a:endParaRPr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lang="en-US" sz="32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>
              <a:solidFill>
                <a:srgbClr val="F1C232"/>
              </a:solidFill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Customer segmentation enhances business decision-making.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Drives growth through personalized strategies.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lang="en-US" sz="32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Future Scope:</a:t>
            </a:r>
            <a:endParaRPr>
              <a:solidFill>
                <a:srgbClr val="F1C232"/>
              </a:solidFill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Integration with AI for real-time segmentation.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Continuous model improvement with new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