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5" r:id="rId6"/>
    <p:sldId id="259" r:id="rId7"/>
    <p:sldId id="266" r:id="rId8"/>
    <p:sldId id="267" r:id="rId9"/>
    <p:sldId id="268" r:id="rId10"/>
    <p:sldId id="269" r:id="rId11"/>
    <p:sldId id="273" r:id="rId12"/>
    <p:sldId id="278" r:id="rId13"/>
    <p:sldId id="282" r:id="rId14"/>
    <p:sldId id="279" r:id="rId15"/>
    <p:sldId id="283" r:id="rId16"/>
    <p:sldId id="276" r:id="rId17"/>
    <p:sldId id="270" r:id="rId18"/>
    <p:sldId id="281" r:id="rId19"/>
    <p:sldId id="277" r:id="rId20"/>
    <p:sldId id="271" r:id="rId21"/>
    <p:sldId id="280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482BB-52B4-B244-CADB-3B6CF2B50C5E}" v="442" dt="2019-12-16T10:15:50.343"/>
    <p1510:client id="{A66CF00D-60C9-3759-9C57-3F066F0EEAD9}" v="597" dt="2019-12-16T00:48:55.551"/>
    <p1510:client id="{F60E378E-FEDB-1EBB-EFF0-D90798DB5475}" v="735" dt="2019-12-16T02:05:14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14" autoAdjust="0"/>
    <p:restoredTop sz="95250" autoAdjust="0"/>
  </p:normalViewPr>
  <p:slideViewPr>
    <p:cSldViewPr snapToGrid="0" showGuides="1">
      <p:cViewPr>
        <p:scale>
          <a:sx n="86" d="100"/>
          <a:sy n="86" d="100"/>
        </p:scale>
        <p:origin x="-36" y="240"/>
      </p:cViewPr>
      <p:guideLst>
        <p:guide orient="horz" pos="2160"/>
        <p:guide pos="3840"/>
        <p:guide pos="5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pPr/>
              <a:t>4/13/2020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0420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5400" y="0"/>
            <a:ext cx="5816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99201" y="1308100"/>
            <a:ext cx="5892798" cy="55498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=""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</p:spTree>
    <p:extLst>
      <p:ext uri="{BB962C8B-B14F-4D97-AF65-F5344CB8AC3E}">
        <p14:creationId xmlns=""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=""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=""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 descr="Solid dark colored hexagon in the middle of image accent">
            <a:extLst>
              <a:ext uri="{FF2B5EF4-FFF2-40B4-BE49-F238E27FC236}">
                <a16:creationId xmlns=""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218007" cy="1632817"/>
          </a:xfrm>
        </p:spPr>
        <p:txBody>
          <a:bodyPr/>
          <a:lstStyle/>
          <a:p>
            <a:r>
              <a:rPr lang="en-US" u="sng" dirty="0"/>
              <a:t>Predicting Employee Attrition for IBM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5496" y="3839780"/>
            <a:ext cx="4589296" cy="735770"/>
          </a:xfrm>
        </p:spPr>
        <p:txBody>
          <a:bodyPr anchor="t"/>
          <a:lstStyle/>
          <a:p>
            <a:r>
              <a:rPr lang="en-US" dirty="0">
                <a:cs typeface="Calibri"/>
              </a:rPr>
              <a:t>Data Mining - </a:t>
            </a:r>
            <a:r>
              <a:rPr lang="en-US" dirty="0">
                <a:ea typeface="+mn-lt"/>
                <a:cs typeface="+mn-lt"/>
              </a:rPr>
              <a:t>B9DA103</a:t>
            </a:r>
            <a:endParaRPr lang="en-US" dirty="0"/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F97E488F-6D8F-42CD-9148-052B5A07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154" y="2763700"/>
            <a:ext cx="1473063" cy="1338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57FBF8C-40E2-4A22-8CDA-C6117055CDAC}"/>
              </a:ext>
            </a:extLst>
          </p:cNvPr>
          <p:cNvSpPr txBox="1"/>
          <p:nvPr/>
        </p:nvSpPr>
        <p:spPr>
          <a:xfrm>
            <a:off x="7227817" y="4872447"/>
            <a:ext cx="34706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Koushik</a:t>
            </a:r>
            <a:r>
              <a:rPr lang="en-US" dirty="0">
                <a:cs typeface="Calibri"/>
              </a:rPr>
              <a:t> Chikkegowda-10515678</a:t>
            </a:r>
          </a:p>
          <a:p>
            <a:r>
              <a:rPr lang="en-US" dirty="0" err="1">
                <a:cs typeface="Calibri"/>
              </a:rPr>
              <a:t>Chirag</a:t>
            </a:r>
            <a:r>
              <a:rPr lang="en-US" dirty="0">
                <a:cs typeface="Calibri"/>
              </a:rPr>
              <a:t> Kumar </a:t>
            </a:r>
            <a:r>
              <a:rPr lang="en-US" dirty="0" err="1">
                <a:cs typeface="Calibri"/>
              </a:rPr>
              <a:t>Pathela</a:t>
            </a:r>
            <a:r>
              <a:rPr lang="en-US" dirty="0">
                <a:cs typeface="Calibri"/>
              </a:rPr>
              <a:t>- 10513666</a:t>
            </a:r>
          </a:p>
          <a:p>
            <a:r>
              <a:rPr lang="en-US" dirty="0" err="1">
                <a:cs typeface="Calibri"/>
              </a:rPr>
              <a:t>Santhosh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Vinayaka</a:t>
            </a:r>
            <a:r>
              <a:rPr lang="en-US" dirty="0">
                <a:cs typeface="Calibri"/>
              </a:rPr>
              <a:t>- 10518683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26" name="Picture 2" descr="C:\Users\Administrator\Music\Desktop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634" y="744583"/>
            <a:ext cx="6048103" cy="53688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77E16013-244E-40F2-AAD8-7E6021FA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36526"/>
            <a:ext cx="7342622" cy="608895"/>
          </a:xfrm>
        </p:spPr>
        <p:txBody>
          <a:bodyPr>
            <a:normAutofit fontScale="90000"/>
          </a:bodyPr>
          <a:lstStyle/>
          <a:p>
            <a:r>
              <a:rPr lang="en-US" sz="2800" u="sng" dirty="0">
                <a:cs typeface="Calibri"/>
              </a:rPr>
              <a:t>Model Built- </a:t>
            </a:r>
            <a:r>
              <a:rPr lang="en-US" sz="2800" u="sng" dirty="0" smtClean="0">
                <a:cs typeface="Calibri"/>
              </a:rPr>
              <a:t/>
            </a:r>
            <a:br>
              <a:rPr lang="en-US" sz="2800" u="sng" dirty="0" smtClean="0">
                <a:cs typeface="Calibri"/>
              </a:rPr>
            </a:br>
            <a:r>
              <a:rPr lang="en-US" sz="2800" u="sng" dirty="0" smtClean="0">
                <a:cs typeface="Calibri"/>
              </a:rPr>
              <a:t>Manual(contd.)</a:t>
            </a:r>
            <a:endParaRPr lang="en-IN" sz="2800" u="sn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367928C-1EDA-4873-94A4-9CBC95A1EE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B2CD09E-FA1B-4435-89B1-A115B99843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A813EA9-933B-4ED1-A289-46F87742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14" y="3624549"/>
            <a:ext cx="8726734" cy="2731801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="" xmlns:a16="http://schemas.microsoft.com/office/drawing/2014/main" id="{ED0459DB-451B-4EDC-A805-0C5415445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4114" y="1100831"/>
            <a:ext cx="8726734" cy="20940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480" y="716096"/>
            <a:ext cx="184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Feature Selection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0328" y="3205910"/>
            <a:ext cx="1541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Normalisation</a:t>
            </a:r>
            <a:endParaRPr lang="en-US" b="1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12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169B6345-B1C3-4A24-88D1-589C65C2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61" y="195367"/>
            <a:ext cx="7342622" cy="916743"/>
          </a:xfrm>
        </p:spPr>
        <p:txBody>
          <a:bodyPr>
            <a:normAutofit/>
          </a:bodyPr>
          <a:lstStyle/>
          <a:p>
            <a:r>
              <a:rPr lang="en-US" sz="2800" u="sng" dirty="0">
                <a:cs typeface="Calibri"/>
              </a:rPr>
              <a:t>Model Built- </a:t>
            </a:r>
            <a:br>
              <a:rPr lang="en-US" sz="2800" u="sng" dirty="0">
                <a:cs typeface="Calibri"/>
              </a:rPr>
            </a:br>
            <a:r>
              <a:rPr lang="en-US" sz="2800" u="sng" dirty="0">
                <a:cs typeface="Calibri"/>
              </a:rPr>
              <a:t>Manual(contd.)</a:t>
            </a:r>
            <a:endParaRPr lang="en-US" sz="2800" u="sn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0BEA1C-68B7-471F-A726-A733C60A40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483E0F0-3A69-42EA-ADEC-1C9AEA39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33" y="1718631"/>
            <a:ext cx="10825254" cy="4566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1189823"/>
            <a:ext cx="146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Balance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30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4EBBC1C9-D643-4026-B487-C40CDC3D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284086"/>
            <a:ext cx="5034921" cy="896644"/>
          </a:xfrm>
        </p:spPr>
        <p:txBody>
          <a:bodyPr>
            <a:normAutofit/>
          </a:bodyPr>
          <a:lstStyle/>
          <a:p>
            <a:r>
              <a:rPr lang="en-US" sz="2800" u="sng" dirty="0">
                <a:cs typeface="Calibri"/>
              </a:rPr>
              <a:t>Model Built- </a:t>
            </a:r>
            <a:br>
              <a:rPr lang="en-US" sz="2800" u="sng" dirty="0">
                <a:cs typeface="Calibri"/>
              </a:rPr>
            </a:br>
            <a:r>
              <a:rPr lang="en-US" sz="2800" u="sng" dirty="0">
                <a:cs typeface="Calibri"/>
              </a:rPr>
              <a:t>Manual(contd.)</a:t>
            </a:r>
            <a:endParaRPr lang="en-IN" sz="2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AE829F-CECF-4EB7-8CFB-EDB7447E53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8A92DD0-14B4-4BD0-B014-E33D1D3CD0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="" xmlns:a16="http://schemas.microsoft.com/office/drawing/2014/main" id="{C54AA75F-66FA-4AF4-BCFC-013321185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83" y="1795749"/>
            <a:ext cx="9823189" cy="45606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5754" y="1311008"/>
            <a:ext cx="146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Modelling</a:t>
            </a:r>
            <a:endParaRPr lang="en-US" b="1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26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169B6345-B1C3-4A24-88D1-589C65C2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61" y="195367"/>
            <a:ext cx="7342622" cy="70756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 </a:t>
            </a:r>
            <a:br>
              <a:rPr lang="en-US" dirty="0">
                <a:cs typeface="Calibri"/>
              </a:rPr>
            </a:br>
            <a:r>
              <a:rPr lang="en-US" u="sng" dirty="0">
                <a:cs typeface="Calibri"/>
              </a:rPr>
              <a:t>Auto Model</a:t>
            </a:r>
            <a:endParaRPr lang="en-US" u="sn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D398F0D-F844-45A0-B23C-EB8F120C00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0BEA1C-68B7-471F-A726-A733C60A40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3074" name="Picture 2" descr="C:\Users\Administrator\Downloads\Images Chirag\ChampionModel_AutoMod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8" y="992778"/>
            <a:ext cx="11933237" cy="5579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82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AC3058D-A87D-4EFC-9EED-A3709504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6" y="73214"/>
            <a:ext cx="8333222" cy="939798"/>
          </a:xfrm>
        </p:spPr>
        <p:txBody>
          <a:bodyPr/>
          <a:lstStyle/>
          <a:p>
            <a:r>
              <a:rPr lang="en-US" u="sng" dirty="0">
                <a:cs typeface="Calibri"/>
              </a:rPr>
              <a:t>Data Evaluation – Manual </a:t>
            </a:r>
            <a:endParaRPr lang="en-US" u="sng" dirty="0"/>
          </a:p>
        </p:txBody>
      </p:sp>
      <p:pic>
        <p:nvPicPr>
          <p:cNvPr id="2" name="Picture 2" descr="C:\Users\Administrator\Downloads\Images Chirag\Random Forest Accuracy Manu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4480"/>
            <a:ext cx="8869363" cy="1610134"/>
          </a:xfrm>
          <a:prstGeom prst="rect">
            <a:avLst/>
          </a:prstGeom>
          <a:noFill/>
        </p:spPr>
      </p:pic>
      <p:pic>
        <p:nvPicPr>
          <p:cNvPr id="4" name="Picture 3" descr="C:\Users\Administrator\Downloads\Images Chirag\Knn Model Accuracy Manu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87337"/>
            <a:ext cx="8855075" cy="1593669"/>
          </a:xfrm>
          <a:prstGeom prst="rect">
            <a:avLst/>
          </a:prstGeom>
          <a:noFill/>
        </p:spPr>
      </p:pic>
      <p:pic>
        <p:nvPicPr>
          <p:cNvPr id="7172" name="Picture 4" descr="C:\Users\Administrator\Downloads\Images Chirag\Deep Learning Accuracy Manu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120640"/>
            <a:ext cx="8893175" cy="173736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3086" y="2090057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Random Forest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89029" y="387966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KNN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10651" y="5721531"/>
            <a:ext cx="107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Deep Learning</a:t>
            </a:r>
          </a:p>
        </p:txBody>
      </p:sp>
    </p:spTree>
    <p:extLst>
      <p:ext uri="{BB962C8B-B14F-4D97-AF65-F5344CB8AC3E}">
        <p14:creationId xmlns="" xmlns:p14="http://schemas.microsoft.com/office/powerpoint/2010/main" val="21751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AC3058D-A87D-4EFC-9EED-A3709504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6" y="73214"/>
            <a:ext cx="8333222" cy="939798"/>
          </a:xfrm>
        </p:spPr>
        <p:txBody>
          <a:bodyPr/>
          <a:lstStyle/>
          <a:p>
            <a:r>
              <a:rPr lang="en-US" u="sng" dirty="0">
                <a:cs typeface="Calibri"/>
              </a:rPr>
              <a:t>Data Evaluation – Manual (contd.) 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9993086" y="2090057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Naïve </a:t>
            </a:r>
            <a:r>
              <a:rPr lang="en-US" b="1" u="sng" dirty="0" err="1"/>
              <a:t>Bayes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0045337" y="3879669"/>
            <a:ext cx="16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Decision Tree</a:t>
            </a:r>
          </a:p>
        </p:txBody>
      </p:sp>
      <p:pic>
        <p:nvPicPr>
          <p:cNvPr id="5122" name="Picture 2" descr="C:\Users\Administrator\Downloads\Images Chirag_2\naive_based_accurac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10789"/>
            <a:ext cx="9059863" cy="2508068"/>
          </a:xfrm>
          <a:prstGeom prst="rect">
            <a:avLst/>
          </a:prstGeom>
          <a:noFill/>
        </p:spPr>
      </p:pic>
      <p:pic>
        <p:nvPicPr>
          <p:cNvPr id="5123" name="Picture 3" descr="C:\Users\Administrator\Downloads\Images Chirag_2\decision_tree_accurac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10504"/>
            <a:ext cx="9090025" cy="2354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751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AC3058D-A87D-4EFC-9EED-A3709504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6" y="73214"/>
            <a:ext cx="8333222" cy="939798"/>
          </a:xfrm>
        </p:spPr>
        <p:txBody>
          <a:bodyPr/>
          <a:lstStyle/>
          <a:p>
            <a:r>
              <a:rPr lang="en-US" u="sng" dirty="0">
                <a:cs typeface="Calibri"/>
              </a:rPr>
              <a:t>Data Evaluation – Auto Model</a:t>
            </a:r>
            <a:endParaRPr lang="en-US" u="sng" dirty="0"/>
          </a:p>
        </p:txBody>
      </p:sp>
      <p:pic>
        <p:nvPicPr>
          <p:cNvPr id="8194" name="Picture 2" descr="C:\Users\Administrator\Downloads\Images Chirag\random forest auto mod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813" y="1069976"/>
            <a:ext cx="10917056" cy="2875008"/>
          </a:xfrm>
          <a:prstGeom prst="rect">
            <a:avLst/>
          </a:prstGeom>
          <a:noFill/>
        </p:spPr>
      </p:pic>
      <p:pic>
        <p:nvPicPr>
          <p:cNvPr id="8195" name="Picture 3" descr="C:\Users\Administrator\Downloads\Images Chirag\Deep Learning auto mode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258" y="4023360"/>
            <a:ext cx="10789920" cy="2834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263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922C73D-F9DD-4678-B7DA-B4DA2EC4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558802"/>
            <a:ext cx="3964577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US" u="sng" dirty="0"/>
              <a:t>Deployment Results</a:t>
            </a:r>
            <a:endParaRPr lang="en-US" u="sng" dirty="0" err="1"/>
          </a:p>
        </p:txBody>
      </p:sp>
      <p:pic>
        <p:nvPicPr>
          <p:cNvPr id="1026" name="Picture 2" descr="C:\Users\Administrator\Downloads\Images Chirag_2\DeploymentScatterPlot3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816" y="1658983"/>
            <a:ext cx="10545763" cy="4846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074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922C73D-F9DD-4678-B7DA-B4DA2EC4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6734"/>
            <a:ext cx="5172891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US" u="sng" dirty="0"/>
              <a:t>Deployment Results(</a:t>
            </a:r>
            <a:r>
              <a:rPr lang="en-US" u="sng" dirty="0" err="1"/>
              <a:t>contd</a:t>
            </a:r>
            <a:r>
              <a:rPr lang="en-US" u="sng" dirty="0"/>
              <a:t>)</a:t>
            </a:r>
          </a:p>
        </p:txBody>
      </p:sp>
      <p:pic>
        <p:nvPicPr>
          <p:cNvPr id="2050" name="Picture 2" descr="C:\Users\Administrator\Downloads\Images Chirag_2\deployment3d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942" y="1554480"/>
            <a:ext cx="10545763" cy="4898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074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="" xmlns:a16="http://schemas.microsoft.com/office/drawing/2014/main" id="{F26148A6-A132-4B85-B25A-778A38677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Thank You.</a:t>
            </a:r>
            <a:endParaRPr lang="en-US" b="0">
              <a:ea typeface="+mj-lt"/>
              <a:cs typeface="+mj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5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0C9DFBC6-E8CE-4D64-A300-4BB638E83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83" y="2815994"/>
            <a:ext cx="1473063" cy="1338884"/>
          </a:xfrm>
          <a:prstGeom prst="rect">
            <a:avLst/>
          </a:prstGeom>
        </p:spPr>
      </p:pic>
      <p:pic>
        <p:nvPicPr>
          <p:cNvPr id="4098" name="Picture 2" descr="C:\Users\Administrator\Music\Desktop\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846" y="940526"/>
            <a:ext cx="5068388" cy="5068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578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12" y="859362"/>
            <a:ext cx="4911633" cy="84856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3200" dirty="0">
                <a:cs typeface="Calibri Light"/>
              </a:rPr>
              <a:t>CRISP-DM Methodology</a:t>
            </a:r>
            <a:endParaRPr lang="en-US" sz="3200" b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F3F6EC20-DAD8-4F98-A9E9-F71BDD55B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2196" y="1916929"/>
            <a:ext cx="5098397" cy="3749402"/>
          </a:xfrm>
        </p:spPr>
        <p:txBody>
          <a:bodyPr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Business Understanding </a:t>
            </a:r>
            <a:endParaRPr lang="en-US" dirty="0">
              <a:ea typeface="+mn-lt"/>
            </a:endParaRP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Data Understanding</a:t>
            </a:r>
            <a:endParaRPr lang="en-US" dirty="0">
              <a:ea typeface="+mn-lt"/>
            </a:endParaRP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Data Preparation</a:t>
            </a:r>
            <a:endParaRPr lang="en-US" dirty="0">
              <a:ea typeface="+mn-lt"/>
            </a:endParaRP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Modelling</a:t>
            </a:r>
            <a:endParaRPr lang="en-US" dirty="0">
              <a:ea typeface="+mn-lt"/>
            </a:endParaRP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Evaluation</a:t>
            </a:r>
            <a:endParaRPr lang="en-US" dirty="0">
              <a:ea typeface="+mn-lt"/>
            </a:endParaRP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Deployment 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0D94BD50-0E52-4935-9F52-9EE6C21E8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870" y="3278636"/>
            <a:ext cx="3804024" cy="3423433"/>
          </a:xfrm>
          <a:prstGeom prst="rect">
            <a:avLst/>
          </a:prstGeom>
        </p:spPr>
      </p:pic>
      <p:pic>
        <p:nvPicPr>
          <p:cNvPr id="3074" name="Picture 2" descr="C:\Users\Administrator\Music\Desktop\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09897"/>
            <a:ext cx="5355771" cy="5172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0922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71" y="412013"/>
            <a:ext cx="7230564" cy="976508"/>
          </a:xfrm>
        </p:spPr>
        <p:txBody>
          <a:bodyPr>
            <a:normAutofit/>
          </a:bodyPr>
          <a:lstStyle/>
          <a:p>
            <a:r>
              <a:rPr lang="en-US" sz="3600" u="sng" dirty="0"/>
              <a:t>Business Understanding</a:t>
            </a:r>
            <a:endParaRPr lang="en-US" sz="3600" b="0" u="sng" dirty="0">
              <a:cs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25" y="1650504"/>
            <a:ext cx="4180829" cy="182274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1"/>
                </a:solidFill>
                <a:ea typeface="+mn-lt"/>
                <a:cs typeface="+mn-lt"/>
              </a:rPr>
              <a:t>Background</a:t>
            </a:r>
            <a:endParaRPr lang="en-US" u="sng" dirty="0">
              <a:solidFill>
                <a:srgbClr val="3F3F3F"/>
              </a:solidFill>
              <a:ea typeface="+mn-lt"/>
              <a:cs typeface="+mn-lt"/>
            </a:endParaRPr>
          </a:p>
          <a:p>
            <a:pPr marL="342900" indent="-342900"/>
            <a:r>
              <a:rPr sz="2600" dirty="0">
                <a:solidFill>
                  <a:srgbClr val="3F3F3F"/>
                </a:solidFill>
                <a:ea typeface="+mn-lt"/>
                <a:cs typeface="+mn-lt"/>
              </a:rPr>
              <a:t>Analysis on data drawn from the IBM Watson HR analytics Employee performance and attrition dataset available on </a:t>
            </a:r>
            <a:r>
              <a:rPr sz="2600" dirty="0" err="1">
                <a:solidFill>
                  <a:srgbClr val="3F3F3F"/>
                </a:solidFill>
                <a:ea typeface="+mn-lt"/>
                <a:cs typeface="+mn-lt"/>
              </a:rPr>
              <a:t>Kaggle</a:t>
            </a:r>
            <a:r>
              <a:rPr sz="2600" dirty="0">
                <a:solidFill>
                  <a:srgbClr val="3F3F3F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CB6C299F-A8F8-4E86-BBAF-F766D386FC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899974" y="-6"/>
            <a:ext cx="2990088" cy="2779782"/>
          </a:xfrm>
          <a:custGeom>
            <a:avLst/>
            <a:gdLst>
              <a:gd name="connsiteX0" fmla="*/ 0 w 2295144"/>
              <a:gd name="connsiteY0" fmla="*/ 0 h 2770638"/>
              <a:gd name="connsiteX1" fmla="*/ 2295144 w 2295144"/>
              <a:gd name="connsiteY1" fmla="*/ 0 h 2770638"/>
              <a:gd name="connsiteX2" fmla="*/ 2295144 w 2295144"/>
              <a:gd name="connsiteY2" fmla="*/ 2770638 h 2770638"/>
              <a:gd name="connsiteX3" fmla="*/ 0 w 2295144"/>
              <a:gd name="connsiteY3" fmla="*/ 2770638 h 2770638"/>
              <a:gd name="connsiteX4" fmla="*/ 0 w 22951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2295144 w 3666744"/>
              <a:gd name="connsiteY2" fmla="*/ 2770638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1389888 w 3666744"/>
              <a:gd name="connsiteY2" fmla="*/ 2706630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0 w 3666744"/>
              <a:gd name="connsiteY3" fmla="*/ 2770638 h 2779782"/>
              <a:gd name="connsiteX4" fmla="*/ 0 w 3666744"/>
              <a:gd name="connsiteY4" fmla="*/ 0 h 2779782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676656 w 3666744"/>
              <a:gd name="connsiteY3" fmla="*/ 2770638 h 2779782"/>
              <a:gd name="connsiteX4" fmla="*/ 0 w 3666744"/>
              <a:gd name="connsiteY4" fmla="*/ 0 h 2779782"/>
              <a:gd name="connsiteX0" fmla="*/ 2340864 w 2990088"/>
              <a:gd name="connsiteY0" fmla="*/ 0 h 2779782"/>
              <a:gd name="connsiteX1" fmla="*/ 2990088 w 2990088"/>
              <a:gd name="connsiteY1" fmla="*/ 0 h 2779782"/>
              <a:gd name="connsiteX2" fmla="*/ 676656 w 2990088"/>
              <a:gd name="connsiteY2" fmla="*/ 2779782 h 2779782"/>
              <a:gd name="connsiteX3" fmla="*/ 0 w 2990088"/>
              <a:gd name="connsiteY3" fmla="*/ 2770638 h 2779782"/>
              <a:gd name="connsiteX4" fmla="*/ 2340864 w 2990088"/>
              <a:gd name="connsiteY4" fmla="*/ 0 h 277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0088" h="2779782">
                <a:moveTo>
                  <a:pt x="2340864" y="0"/>
                </a:moveTo>
                <a:lnTo>
                  <a:pt x="2990088" y="0"/>
                </a:lnTo>
                <a:lnTo>
                  <a:pt x="676656" y="2779782"/>
                </a:lnTo>
                <a:lnTo>
                  <a:pt x="0" y="2770638"/>
                </a:lnTo>
                <a:lnTo>
                  <a:pt x="234086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C0493726-9E6C-4353-AD4B-53B80284EC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390434" y="-28011"/>
            <a:ext cx="5801566" cy="6860611"/>
          </a:xfrm>
          <a:custGeom>
            <a:avLst/>
            <a:gdLst>
              <a:gd name="connsiteX0" fmla="*/ 0 w 2295144"/>
              <a:gd name="connsiteY0" fmla="*/ 0 h 2770638"/>
              <a:gd name="connsiteX1" fmla="*/ 2295144 w 2295144"/>
              <a:gd name="connsiteY1" fmla="*/ 0 h 2770638"/>
              <a:gd name="connsiteX2" fmla="*/ 2295144 w 2295144"/>
              <a:gd name="connsiteY2" fmla="*/ 2770638 h 2770638"/>
              <a:gd name="connsiteX3" fmla="*/ 0 w 2295144"/>
              <a:gd name="connsiteY3" fmla="*/ 2770638 h 2770638"/>
              <a:gd name="connsiteX4" fmla="*/ 0 w 22951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2295144 w 3666744"/>
              <a:gd name="connsiteY2" fmla="*/ 2770638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1389888 w 3666744"/>
              <a:gd name="connsiteY2" fmla="*/ 2706630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0 w 3666744"/>
              <a:gd name="connsiteY3" fmla="*/ 2770638 h 2779782"/>
              <a:gd name="connsiteX4" fmla="*/ 0 w 3666744"/>
              <a:gd name="connsiteY4" fmla="*/ 0 h 2779782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676656 w 3666744"/>
              <a:gd name="connsiteY3" fmla="*/ 2770638 h 2779782"/>
              <a:gd name="connsiteX4" fmla="*/ 0 w 3666744"/>
              <a:gd name="connsiteY4" fmla="*/ 0 h 2779782"/>
              <a:gd name="connsiteX0" fmla="*/ 2340864 w 2990088"/>
              <a:gd name="connsiteY0" fmla="*/ 0 h 2779782"/>
              <a:gd name="connsiteX1" fmla="*/ 2990088 w 2990088"/>
              <a:gd name="connsiteY1" fmla="*/ 0 h 2779782"/>
              <a:gd name="connsiteX2" fmla="*/ 676656 w 2990088"/>
              <a:gd name="connsiteY2" fmla="*/ 2779782 h 2779782"/>
              <a:gd name="connsiteX3" fmla="*/ 0 w 2990088"/>
              <a:gd name="connsiteY3" fmla="*/ 2770638 h 2779782"/>
              <a:gd name="connsiteX4" fmla="*/ 2340864 w 2990088"/>
              <a:gd name="connsiteY4" fmla="*/ 0 h 2779782"/>
              <a:gd name="connsiteX0" fmla="*/ 2997578 w 2997578"/>
              <a:gd name="connsiteY0" fmla="*/ 0 h 3561541"/>
              <a:gd name="connsiteX1" fmla="*/ 2990088 w 2997578"/>
              <a:gd name="connsiteY1" fmla="*/ 781759 h 3561541"/>
              <a:gd name="connsiteX2" fmla="*/ 676656 w 2997578"/>
              <a:gd name="connsiteY2" fmla="*/ 3561541 h 3561541"/>
              <a:gd name="connsiteX3" fmla="*/ 0 w 2997578"/>
              <a:gd name="connsiteY3" fmla="*/ 3552397 h 3561541"/>
              <a:gd name="connsiteX4" fmla="*/ 2997578 w 2997578"/>
              <a:gd name="connsiteY4" fmla="*/ 0 h 356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7578" h="3561541">
                <a:moveTo>
                  <a:pt x="2997578" y="0"/>
                </a:moveTo>
                <a:cubicBezTo>
                  <a:pt x="2995081" y="260586"/>
                  <a:pt x="2992585" y="521173"/>
                  <a:pt x="2990088" y="781759"/>
                </a:cubicBezTo>
                <a:lnTo>
                  <a:pt x="676656" y="3561541"/>
                </a:lnTo>
                <a:lnTo>
                  <a:pt x="0" y="3552397"/>
                </a:lnTo>
                <a:lnTo>
                  <a:pt x="299757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2590ADEE-BBC0-4161-A1BF-CFFA4BC69A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174068" y="3235014"/>
            <a:ext cx="3045666" cy="3665240"/>
          </a:xfrm>
          <a:custGeom>
            <a:avLst/>
            <a:gdLst>
              <a:gd name="connsiteX0" fmla="*/ 0 w 2295144"/>
              <a:gd name="connsiteY0" fmla="*/ 0 h 2770638"/>
              <a:gd name="connsiteX1" fmla="*/ 2295144 w 2295144"/>
              <a:gd name="connsiteY1" fmla="*/ 0 h 2770638"/>
              <a:gd name="connsiteX2" fmla="*/ 2295144 w 2295144"/>
              <a:gd name="connsiteY2" fmla="*/ 2770638 h 2770638"/>
              <a:gd name="connsiteX3" fmla="*/ 0 w 2295144"/>
              <a:gd name="connsiteY3" fmla="*/ 2770638 h 2770638"/>
              <a:gd name="connsiteX4" fmla="*/ 0 w 22951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2295144 w 3666744"/>
              <a:gd name="connsiteY2" fmla="*/ 2770638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1389888 w 3666744"/>
              <a:gd name="connsiteY2" fmla="*/ 2706630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0 w 3666744"/>
              <a:gd name="connsiteY3" fmla="*/ 2770638 h 2779782"/>
              <a:gd name="connsiteX4" fmla="*/ 0 w 3666744"/>
              <a:gd name="connsiteY4" fmla="*/ 0 h 2779782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676656 w 3666744"/>
              <a:gd name="connsiteY3" fmla="*/ 2770638 h 2779782"/>
              <a:gd name="connsiteX4" fmla="*/ 0 w 3666744"/>
              <a:gd name="connsiteY4" fmla="*/ 0 h 2779782"/>
              <a:gd name="connsiteX0" fmla="*/ 2340864 w 2990088"/>
              <a:gd name="connsiteY0" fmla="*/ 0 h 2779782"/>
              <a:gd name="connsiteX1" fmla="*/ 2990088 w 2990088"/>
              <a:gd name="connsiteY1" fmla="*/ 0 h 2779782"/>
              <a:gd name="connsiteX2" fmla="*/ 676656 w 2990088"/>
              <a:gd name="connsiteY2" fmla="*/ 2779782 h 2779782"/>
              <a:gd name="connsiteX3" fmla="*/ 0 w 2990088"/>
              <a:gd name="connsiteY3" fmla="*/ 2770638 h 2779782"/>
              <a:gd name="connsiteX4" fmla="*/ 2340864 w 2990088"/>
              <a:gd name="connsiteY4" fmla="*/ 0 h 2779782"/>
              <a:gd name="connsiteX0" fmla="*/ 2997578 w 2997578"/>
              <a:gd name="connsiteY0" fmla="*/ 0 h 3561541"/>
              <a:gd name="connsiteX1" fmla="*/ 2990088 w 2997578"/>
              <a:gd name="connsiteY1" fmla="*/ 781759 h 3561541"/>
              <a:gd name="connsiteX2" fmla="*/ 676656 w 2997578"/>
              <a:gd name="connsiteY2" fmla="*/ 3561541 h 3561541"/>
              <a:gd name="connsiteX3" fmla="*/ 0 w 2997578"/>
              <a:gd name="connsiteY3" fmla="*/ 3552397 h 3561541"/>
              <a:gd name="connsiteX4" fmla="*/ 2997578 w 2997578"/>
              <a:gd name="connsiteY4" fmla="*/ 0 h 3561541"/>
              <a:gd name="connsiteX0" fmla="*/ 2997578 w 2997578"/>
              <a:gd name="connsiteY0" fmla="*/ 0 h 3552397"/>
              <a:gd name="connsiteX1" fmla="*/ 2990088 w 2997578"/>
              <a:gd name="connsiteY1" fmla="*/ 781759 h 3552397"/>
              <a:gd name="connsiteX2" fmla="*/ 2100586 w 2997578"/>
              <a:gd name="connsiteY2" fmla="*/ 1861618 h 3552397"/>
              <a:gd name="connsiteX3" fmla="*/ 0 w 2997578"/>
              <a:gd name="connsiteY3" fmla="*/ 3552397 h 3552397"/>
              <a:gd name="connsiteX4" fmla="*/ 2997578 w 2997578"/>
              <a:gd name="connsiteY4" fmla="*/ 0 h 3552397"/>
              <a:gd name="connsiteX0" fmla="*/ 1573648 w 1573648"/>
              <a:gd name="connsiteY0" fmla="*/ 0 h 1865401"/>
              <a:gd name="connsiteX1" fmla="*/ 1566158 w 1573648"/>
              <a:gd name="connsiteY1" fmla="*/ 781759 h 1865401"/>
              <a:gd name="connsiteX2" fmla="*/ 676656 w 1573648"/>
              <a:gd name="connsiteY2" fmla="*/ 1861618 h 1865401"/>
              <a:gd name="connsiteX3" fmla="*/ 0 w 1573648"/>
              <a:gd name="connsiteY3" fmla="*/ 1865401 h 1865401"/>
              <a:gd name="connsiteX4" fmla="*/ 1573648 w 1573648"/>
              <a:gd name="connsiteY4" fmla="*/ 0 h 18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3648" h="1865401">
                <a:moveTo>
                  <a:pt x="1573648" y="0"/>
                </a:moveTo>
                <a:cubicBezTo>
                  <a:pt x="1571151" y="260586"/>
                  <a:pt x="1568655" y="521173"/>
                  <a:pt x="1566158" y="781759"/>
                </a:cubicBezTo>
                <a:lnTo>
                  <a:pt x="676656" y="1861618"/>
                </a:lnTo>
                <a:lnTo>
                  <a:pt x="0" y="1865401"/>
                </a:lnTo>
                <a:lnTo>
                  <a:pt x="157364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>
            <a:extLst>
              <a:ext uri="{FF2B5EF4-FFF2-40B4-BE49-F238E27FC236}">
                <a16:creationId xmlns="" xmlns:a16="http://schemas.microsoft.com/office/drawing/2014/main" id="{8ADC8153-1F7D-47D6-B96D-45A86AC07A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905561" y="-5"/>
            <a:ext cx="3194798" cy="740341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ACA42B-E277-4560-BEDF-2998AF6546D9}"/>
              </a:ext>
            </a:extLst>
          </p:cNvPr>
          <p:cNvSpPr txBox="1"/>
          <p:nvPr/>
        </p:nvSpPr>
        <p:spPr>
          <a:xfrm>
            <a:off x="204694" y="3685988"/>
            <a:ext cx="5821082" cy="4003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b="1" u="sng" dirty="0">
                <a:solidFill>
                  <a:schemeClr val="accent1"/>
                </a:solidFill>
                <a:ea typeface="+mn-lt"/>
                <a:cs typeface="+mn-lt"/>
              </a:rPr>
              <a:t>Business Objectives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400" dirty="0">
                <a:solidFill>
                  <a:srgbClr val="3F3F3F"/>
                </a:solidFill>
                <a:ea typeface="+mn-lt"/>
                <a:cs typeface="+mn-lt"/>
              </a:rPr>
              <a:t>To predict the employee attrition for IBM.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400" dirty="0">
                <a:solidFill>
                  <a:srgbClr val="3F3F3F"/>
                </a:solidFill>
                <a:ea typeface="+mn-lt"/>
                <a:cs typeface="+mn-lt"/>
              </a:rPr>
              <a:t>Which factors affect the attrition in the organization?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400" dirty="0">
                <a:solidFill>
                  <a:srgbClr val="3F3F3F"/>
                </a:solidFill>
                <a:ea typeface="+mn-lt"/>
                <a:cs typeface="+mn-lt"/>
              </a:rPr>
              <a:t>How is attrition distributed according to the above identified parameters and what can be done to minimize cost of attrition?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2400" b="1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050" name="Picture 2" descr="C:\Users\Administrator\Music\Desktop\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1817" y="0"/>
            <a:ext cx="5780183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999450-0C16-4161-B0D7-1EFE5BA1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613" y="2203327"/>
            <a:ext cx="5951359" cy="1396923"/>
          </a:xfrm>
        </p:spPr>
        <p:txBody>
          <a:bodyPr anchor="t">
            <a:normAutofit fontScale="92500" lnSpcReduction="10000"/>
          </a:bodyPr>
          <a:lstStyle/>
          <a:p>
            <a:pPr marL="285750" indent="-285750">
              <a:buFont typeface="Arial,Sans-Serif" panose="020B0604020202020204" pitchFamily="34" charset="0"/>
            </a:pPr>
            <a:r>
              <a:rPr lang="en-US" b="1" dirty="0">
                <a:cs typeface="Calibri"/>
              </a:rPr>
              <a:t>Data has </a:t>
            </a:r>
            <a:r>
              <a:rPr b="1">
                <a:ea typeface="+mn-lt"/>
                <a:cs typeface="+mn-lt"/>
              </a:rPr>
              <a:t>1470</a:t>
            </a:r>
            <a:r>
              <a:rPr lang="en-US" b="1" dirty="0">
                <a:ea typeface="+mn-lt"/>
                <a:cs typeface="+mn-lt"/>
              </a:rPr>
              <a:t> observations and </a:t>
            </a:r>
            <a:r>
              <a:rPr b="1">
                <a:ea typeface="+mn-lt"/>
                <a:cs typeface="+mn-lt"/>
              </a:rPr>
              <a:t>35</a:t>
            </a:r>
            <a:r>
              <a:rPr lang="en-US" b="1" dirty="0">
                <a:ea typeface="+mn-lt"/>
                <a:cs typeface="+mn-lt"/>
              </a:rPr>
              <a:t> feature. 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en-US" b="1" dirty="0">
                <a:ea typeface="+mn-lt"/>
                <a:cs typeface="+mn-lt"/>
              </a:rPr>
              <a:t>Each record in the dataset is at Employee level and describes whether there will be an employee attrition based on various features.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B3F01C0-41F4-4600-8CEF-19042194B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3202" y="1876183"/>
            <a:ext cx="7178269" cy="556601"/>
          </a:xfrm>
        </p:spPr>
        <p:txBody>
          <a:bodyPr anchor="t"/>
          <a:lstStyle/>
          <a:p>
            <a:r>
              <a:rPr lang="en-US" b="1" u="sng" dirty="0">
                <a:cs typeface="Calibri"/>
              </a:rPr>
              <a:t>Data Description</a:t>
            </a:r>
            <a:endParaRPr lang="en-US" b="1" u="sng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C18BB3F0-E931-421E-81B1-AD5E986F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48" y="852777"/>
            <a:ext cx="7170799" cy="782273"/>
          </a:xfrm>
        </p:spPr>
        <p:txBody>
          <a:bodyPr>
            <a:normAutofit/>
          </a:bodyPr>
          <a:lstStyle/>
          <a:p>
            <a:r>
              <a:rPr lang="en-US" sz="3600" u="sng" dirty="0">
                <a:cs typeface="Calibri"/>
              </a:rPr>
              <a:t>Data Understanding</a:t>
            </a:r>
            <a:endParaRPr lang="en-US" sz="3600" u="sng" dirty="0" err="1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CF6A908-C961-440B-AD18-0AB0295DAE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1F48745-0B82-4446-B94B-B8B5F29D69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978" y="3634195"/>
            <a:ext cx="95345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8101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="" xmlns:a16="http://schemas.microsoft.com/office/drawing/2014/main" id="{D0A5ED21-7A41-4D80-A719-660B0CC6E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en-US" sz="3200" u="sng" dirty="0">
                <a:solidFill>
                  <a:schemeClr val="tx1"/>
                </a:solidFill>
              </a:rPr>
              <a:t>Heat Map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9271" y="1432192"/>
            <a:ext cx="5591175" cy="502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647" y="1471341"/>
            <a:ext cx="49149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13513" y="815249"/>
            <a:ext cx="329506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b="1" u="sng" dirty="0" smtClean="0">
                <a:latin typeface="+mj-lt"/>
                <a:ea typeface="+mj-ea"/>
                <a:cs typeface="+mj-cs"/>
              </a:rPr>
              <a:t>Dataset Attributes</a:t>
            </a:r>
            <a:endParaRPr lang="en-US" sz="3200" b="1" u="sng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42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1A5E8ECC-458A-4B1D-B326-FE700E81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89" y="292484"/>
            <a:ext cx="6677740" cy="535743"/>
          </a:xfrm>
        </p:spPr>
        <p:txBody>
          <a:bodyPr>
            <a:noAutofit/>
          </a:bodyPr>
          <a:lstStyle/>
          <a:p>
            <a:r>
              <a:rPr lang="en-US" sz="3600" u="sng" dirty="0">
                <a:cs typeface="Calibri"/>
              </a:rPr>
              <a:t>Data Preparation</a:t>
            </a:r>
            <a:endParaRPr lang="en-US" sz="3600" u="sn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80D1566-69B5-445D-A6BD-1C2D388B6C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09EF27-FA1C-4892-94A8-9DEDFBDC9C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026" name="Picture 2" descr="C:\Users\Administrator\Downloads\Images Chirag\outl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1583" y="471488"/>
            <a:ext cx="7997627" cy="5913437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572" y="1144361"/>
            <a:ext cx="3357154" cy="508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490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rawing, plate&#10;&#10;Description generated with very high confidence">
            <a:extLst>
              <a:ext uri="{FF2B5EF4-FFF2-40B4-BE49-F238E27FC236}">
                <a16:creationId xmlns="" xmlns:a16="http://schemas.microsoft.com/office/drawing/2014/main" id="{D1F14B06-B409-4699-B5B2-48C04044C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966" y="2659156"/>
            <a:ext cx="5892798" cy="1473199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474EEEF-2346-4929-A09E-0286F4BE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786033"/>
            <a:ext cx="4942829" cy="29582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endParaRPr lang="en-US" b="1" dirty="0">
              <a:cs typeface="Calibri"/>
            </a:endParaRPr>
          </a:p>
          <a:p>
            <a:endParaRPr lang="en-US" dirty="0"/>
          </a:p>
          <a:p>
            <a:pPr marL="342900" indent="-342900">
              <a:buChar char="•"/>
            </a:pPr>
            <a:r>
              <a:rPr lang="en-US" dirty="0"/>
              <a:t>Rapid Miner Studio</a:t>
            </a: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r>
              <a:rPr lang="en-US" dirty="0" err="1"/>
              <a:t>Jupyter</a:t>
            </a:r>
            <a:r>
              <a:rPr lang="en-US" dirty="0"/>
              <a:t> Python</a:t>
            </a:r>
            <a:endParaRPr lang="en-US" dirty="0">
              <a:cs typeface="Calibri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9F4C80C4-FD49-4FEA-AFFD-A912DF103E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563477"/>
            <a:ext cx="7342621" cy="608895"/>
          </a:xfrm>
        </p:spPr>
        <p:txBody>
          <a:bodyPr anchor="t"/>
          <a:lstStyle/>
          <a:p>
            <a:r>
              <a:rPr lang="en-US" b="1" u="sng" dirty="0">
                <a:ea typeface="+mn-lt"/>
                <a:cs typeface="+mn-lt"/>
              </a:rPr>
              <a:t>Tools used:</a:t>
            </a:r>
            <a:endParaRPr lang="en-US" u="sng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F37A2E-BE5C-443E-AE23-53294399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3600" u="sng" dirty="0"/>
              <a:t>Data Modeling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="" xmlns:a16="http://schemas.microsoft.com/office/drawing/2014/main" id="{57F636B4-764E-490B-83C6-CC93DF99A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="" xmlns:a16="http://schemas.microsoft.com/office/drawing/2014/main" id="{C1EC442D-4F9C-4050-99AA-BB90D304D2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46971" y="6356350"/>
            <a:ext cx="7402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pic>
        <p:nvPicPr>
          <p:cNvPr id="6" name="Picture 6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A6C4E0A3-7204-4EC5-8019-60049639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577" y="4315973"/>
            <a:ext cx="5440081" cy="15131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813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169B6345-B1C3-4A24-88D1-589C65C2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61" y="195368"/>
            <a:ext cx="7342622" cy="738084"/>
          </a:xfrm>
        </p:spPr>
        <p:txBody>
          <a:bodyPr>
            <a:normAutofit/>
          </a:bodyPr>
          <a:lstStyle/>
          <a:p>
            <a:r>
              <a:rPr lang="en-US" sz="2800" u="sng" dirty="0">
                <a:cs typeface="Calibri"/>
              </a:rPr>
              <a:t>Model Built- Manual</a:t>
            </a:r>
            <a:endParaRPr lang="en-US" sz="2800" u="sn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D398F0D-F844-45A0-B23C-EB8F120C00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0BEA1C-68B7-471F-A726-A733C60A40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8" name="Picture 3" descr="C:\Users\Administrator\Downloads\new imgaes chirag\new imgaes chirag\whole proc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658" y="1267097"/>
            <a:ext cx="10503953" cy="5055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830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169B6345-B1C3-4A24-88D1-589C65C2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61" y="195368"/>
            <a:ext cx="7342622" cy="479336"/>
          </a:xfrm>
        </p:spPr>
        <p:txBody>
          <a:bodyPr>
            <a:normAutofit fontScale="90000"/>
          </a:bodyPr>
          <a:lstStyle/>
          <a:p>
            <a:r>
              <a:rPr lang="en-US" sz="2800" u="sng" dirty="0">
                <a:cs typeface="Calibri"/>
              </a:rPr>
              <a:t>Model Built- </a:t>
            </a:r>
            <a:r>
              <a:rPr lang="en-US" sz="2800" u="sng" dirty="0" smtClean="0">
                <a:cs typeface="Calibri"/>
              </a:rPr>
              <a:t>Manual</a:t>
            </a:r>
            <a:br>
              <a:rPr lang="en-US" sz="2800" u="sng" dirty="0" smtClean="0">
                <a:cs typeface="Calibri"/>
              </a:rPr>
            </a:br>
            <a:r>
              <a:rPr lang="en-US" sz="2800" u="sng" dirty="0" smtClean="0">
                <a:cs typeface="Calibri"/>
              </a:rPr>
              <a:t> (</a:t>
            </a:r>
            <a:r>
              <a:rPr lang="en-US" sz="2800" u="sng" dirty="0" err="1" smtClean="0">
                <a:cs typeface="Calibri"/>
              </a:rPr>
              <a:t>contd</a:t>
            </a:r>
            <a:r>
              <a:rPr lang="en-US" sz="2800" u="sng" dirty="0" smtClean="0">
                <a:cs typeface="Calibri"/>
              </a:rPr>
              <a:t>).</a:t>
            </a:r>
            <a:endParaRPr lang="en-US" sz="2800" u="sn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D398F0D-F844-45A0-B23C-EB8F120C00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0BEA1C-68B7-471F-A726-A733C60A40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EA706F8-424E-42D0-86AC-5487CAEE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817" y="3684233"/>
            <a:ext cx="7975592" cy="2672116"/>
          </a:xfrm>
          <a:prstGeom prst="rect">
            <a:avLst/>
          </a:prstGeom>
        </p:spPr>
      </p:pic>
      <p:pic>
        <p:nvPicPr>
          <p:cNvPr id="10" name="Picture 4" descr="C:\Users\Administrator\Downloads\new imgaes chirag\new imgaes chirag\Retriev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98294" y="980501"/>
            <a:ext cx="7844010" cy="219235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795749" y="605928"/>
            <a:ext cx="190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Retrieve Data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1762699" y="3062689"/>
            <a:ext cx="159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 Cleansing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30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7EF8E-3088-4B8D-AE89-9AA6B62E96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9220B3-790D-4FDF-A046-BB08A9FCEE9A}">
  <ds:schemaRefs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D8C7978F-257A-4BE0-A03A-F72747BCF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TF00951641</Template>
  <TotalTime>0</TotalTime>
  <Words>206</Words>
  <Application>Microsoft Office PowerPoint</Application>
  <PresentationFormat>Custom</PresentationFormat>
  <Paragraphs>76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Predicting Employee Attrition for IBM</vt:lpstr>
      <vt:lpstr>CRISP-DM Methodology</vt:lpstr>
      <vt:lpstr>Business Understanding</vt:lpstr>
      <vt:lpstr>Data Understanding</vt:lpstr>
      <vt:lpstr>Heat Map</vt:lpstr>
      <vt:lpstr>Data Preparation</vt:lpstr>
      <vt:lpstr>Data Modeling</vt:lpstr>
      <vt:lpstr>Model Built- Manual</vt:lpstr>
      <vt:lpstr>Model Built- Manual  (contd).</vt:lpstr>
      <vt:lpstr>Model Built-  Manual(contd.)</vt:lpstr>
      <vt:lpstr>Model Built-  Manual(contd.)</vt:lpstr>
      <vt:lpstr>Model Built-  Manual(contd.)</vt:lpstr>
      <vt:lpstr>  Auto Model</vt:lpstr>
      <vt:lpstr>Data Evaluation – Manual </vt:lpstr>
      <vt:lpstr>Data Evaluation – Manual (contd.) </vt:lpstr>
      <vt:lpstr>Data Evaluation – Auto Model</vt:lpstr>
      <vt:lpstr>Deployment Results</vt:lpstr>
      <vt:lpstr>Deployment Results(contd)</vt:lpstr>
      <vt:lpstr>Thank You.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592</cp:revision>
  <dcterms:created xsi:type="dcterms:W3CDTF">2019-12-16T00:08:01Z</dcterms:created>
  <dcterms:modified xsi:type="dcterms:W3CDTF">2020-04-13T22:27:22Z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2019-09-17T00:22:56.7659324Z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6013971f-27a3-458d-bf5e-621050f896fd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