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88932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8A4E78-584F-43CB-AA89-8BF63CFB2EEB}"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204453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27902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8498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239037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177402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274109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918268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26274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286813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144767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8A4E78-584F-43CB-AA89-8BF63CFB2EEB}"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269787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8A4E78-584F-43CB-AA89-8BF63CFB2EEB}"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0369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127992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14448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98A4E78-584F-43CB-AA89-8BF63CFB2EEB}" type="datetimeFigureOut">
              <a:rPr lang="en-US" smtClean="0"/>
              <a:t>8/24/2020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36460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8A4E78-584F-43CB-AA89-8BF63CFB2EEB}"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852B3-E97F-42B5-B13B-B19FBFA69F0D}" type="slidenum">
              <a:rPr lang="en-US" smtClean="0"/>
              <a:t>‹#›</a:t>
            </a:fld>
            <a:endParaRPr lang="en-US"/>
          </a:p>
        </p:txBody>
      </p:sp>
    </p:spTree>
    <p:extLst>
      <p:ext uri="{BB962C8B-B14F-4D97-AF65-F5344CB8AC3E}">
        <p14:creationId xmlns:p14="http://schemas.microsoft.com/office/powerpoint/2010/main" val="120215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8A4E78-584F-43CB-AA89-8BF63CFB2EEB}" type="datetimeFigureOut">
              <a:rPr lang="en-US" smtClean="0"/>
              <a:t>8/24/2020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8852B3-E97F-42B5-B13B-B19FBFA69F0D}" type="slidenum">
              <a:rPr lang="en-US" smtClean="0"/>
              <a:t>‹#›</a:t>
            </a:fld>
            <a:endParaRPr lang="en-US"/>
          </a:p>
        </p:txBody>
      </p:sp>
    </p:spTree>
    <p:extLst>
      <p:ext uri="{BB962C8B-B14F-4D97-AF65-F5344CB8AC3E}">
        <p14:creationId xmlns:p14="http://schemas.microsoft.com/office/powerpoint/2010/main" val="29787714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Automatic Detection of Diabetic Retinopathy </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167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t>
            </a:r>
          </a:p>
        </p:txBody>
      </p:sp>
      <p:sp>
        <p:nvSpPr>
          <p:cNvPr id="3" name="Content Placeholder 2"/>
          <p:cNvSpPr>
            <a:spLocks noGrp="1"/>
          </p:cNvSpPr>
          <p:nvPr>
            <p:ph idx="1"/>
          </p:nvPr>
        </p:nvSpPr>
        <p:spPr/>
        <p:txBody>
          <a:bodyPr/>
          <a:lstStyle/>
          <a:p>
            <a:pPr lvl="0" algn="just"/>
            <a:r>
              <a:rPr lang="en-US" dirty="0"/>
              <a:t>In the proposed </a:t>
            </a:r>
            <a:r>
              <a:rPr lang="en-US" dirty="0" smtClean="0"/>
              <a:t>CNN Approach</a:t>
            </a:r>
            <a:r>
              <a:rPr lang="en-US" dirty="0"/>
              <a:t>, we will use deep learning variant algorithm </a:t>
            </a:r>
            <a:r>
              <a:rPr lang="en-US" dirty="0" smtClean="0"/>
              <a:t>on Gaussian filtered dataset </a:t>
            </a:r>
            <a:r>
              <a:rPr lang="en-US" dirty="0"/>
              <a:t>‘</a:t>
            </a:r>
            <a:r>
              <a:rPr lang="en-US" dirty="0" err="1"/>
              <a:t>Kaggle</a:t>
            </a:r>
            <a:r>
              <a:rPr lang="en-US" dirty="0"/>
              <a:t>’ for this project. We will train and test dataset on deep </a:t>
            </a:r>
            <a:r>
              <a:rPr lang="en-US" dirty="0" smtClean="0"/>
              <a:t>learning CNN </a:t>
            </a:r>
            <a:r>
              <a:rPr lang="en-US" dirty="0"/>
              <a:t>Model. </a:t>
            </a:r>
            <a:endParaRPr lang="en-US" dirty="0" smtClean="0"/>
          </a:p>
          <a:p>
            <a:pPr lvl="0" algn="just"/>
            <a:endParaRPr lang="en-US" dirty="0"/>
          </a:p>
          <a:p>
            <a:pPr lvl="0" algn="just"/>
            <a:endParaRPr lang="en-US" dirty="0"/>
          </a:p>
        </p:txBody>
      </p:sp>
      <p:grpSp>
        <p:nvGrpSpPr>
          <p:cNvPr id="4" name="Group 3">
            <a:extLst>
              <a:ext uri="{FF2B5EF4-FFF2-40B4-BE49-F238E27FC236}">
                <a16:creationId xmlns:a16="http://schemas.microsoft.com/office/drawing/2014/main" id="{9DC511F9-04C3-4471-8375-E7AA5CA170FE}"/>
              </a:ext>
            </a:extLst>
          </p:cNvPr>
          <p:cNvGrpSpPr/>
          <p:nvPr/>
        </p:nvGrpSpPr>
        <p:grpSpPr>
          <a:xfrm>
            <a:off x="2305415" y="3258588"/>
            <a:ext cx="6497764" cy="2409817"/>
            <a:chOff x="2272886" y="2913821"/>
            <a:chExt cx="7898296" cy="3320776"/>
          </a:xfrm>
        </p:grpSpPr>
        <p:pic>
          <p:nvPicPr>
            <p:cNvPr id="5" name="Picture 2">
              <a:extLst>
                <a:ext uri="{FF2B5EF4-FFF2-40B4-BE49-F238E27FC236}">
                  <a16:creationId xmlns:a16="http://schemas.microsoft.com/office/drawing/2014/main" id="{339522FB-F4F9-47BB-B192-A326CC4AA3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5" t="41131" r="2463" b="7429"/>
            <a:stretch/>
          </p:blipFill>
          <p:spPr bwMode="auto">
            <a:xfrm>
              <a:off x="2272886" y="2913821"/>
              <a:ext cx="7898296" cy="2845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305A56-2C69-4A74-ABC3-038D192F2B15}"/>
                </a:ext>
              </a:extLst>
            </p:cNvPr>
            <p:cNvSpPr txBox="1"/>
            <p:nvPr/>
          </p:nvSpPr>
          <p:spPr>
            <a:xfrm>
              <a:off x="4982111" y="5896043"/>
              <a:ext cx="2479846" cy="338554"/>
            </a:xfrm>
            <a:prstGeom prst="rect">
              <a:avLst/>
            </a:prstGeom>
            <a:noFill/>
          </p:spPr>
          <p:txBody>
            <a:bodyPr wrap="none" rtlCol="0">
              <a:spAutoFit/>
            </a:bodyPr>
            <a:lstStyle/>
            <a:p>
              <a:pPr algn="ctr"/>
              <a:r>
                <a:rPr lang="en-US" sz="1600" b="1" dirty="0"/>
                <a:t>Simple CNN Architecture</a:t>
              </a:r>
            </a:p>
          </p:txBody>
        </p:sp>
      </p:grpSp>
    </p:spTree>
    <p:extLst>
      <p:ext uri="{BB962C8B-B14F-4D97-AF65-F5344CB8AC3E}">
        <p14:creationId xmlns:p14="http://schemas.microsoft.com/office/powerpoint/2010/main" val="241283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Transfer Learning Models</a:t>
            </a:r>
            <a:endParaRPr lang="en-US" dirty="0"/>
          </a:p>
        </p:txBody>
      </p:sp>
      <p:sp>
        <p:nvSpPr>
          <p:cNvPr id="3" name="Content Placeholder 2"/>
          <p:cNvSpPr>
            <a:spLocks noGrp="1"/>
          </p:cNvSpPr>
          <p:nvPr>
            <p:ph idx="1"/>
          </p:nvPr>
        </p:nvSpPr>
        <p:spPr/>
        <p:txBody>
          <a:bodyPr/>
          <a:lstStyle/>
          <a:p>
            <a:r>
              <a:rPr lang="en-US" dirty="0" smtClean="0"/>
              <a:t>VGG16 Model</a:t>
            </a:r>
          </a:p>
          <a:p>
            <a:r>
              <a:rPr lang="en-US" dirty="0" smtClean="0"/>
              <a:t>VGG19 Model</a:t>
            </a:r>
          </a:p>
          <a:p>
            <a:r>
              <a:rPr lang="en-US" dirty="0" smtClean="0"/>
              <a:t>InceptionV3 Model</a:t>
            </a:r>
          </a:p>
          <a:p>
            <a:r>
              <a:rPr lang="en-US" dirty="0" err="1" smtClean="0"/>
              <a:t>Xception</a:t>
            </a:r>
            <a:r>
              <a:rPr lang="en-US" dirty="0" smtClean="0"/>
              <a:t> Model</a:t>
            </a:r>
          </a:p>
          <a:p>
            <a:r>
              <a:rPr lang="en-US" dirty="0" smtClean="0"/>
              <a:t>ResNet50 </a:t>
            </a:r>
            <a:r>
              <a:rPr lang="en-US" dirty="0"/>
              <a:t>Model</a:t>
            </a:r>
          </a:p>
          <a:p>
            <a:r>
              <a:rPr lang="en-US" dirty="0" smtClean="0"/>
              <a:t>VGG8</a:t>
            </a:r>
          </a:p>
          <a:p>
            <a:pPr marL="0" indent="0">
              <a:buNone/>
            </a:pPr>
            <a:endParaRPr lang="en-US" dirty="0" smtClean="0"/>
          </a:p>
          <a:p>
            <a:endParaRPr lang="en-US" dirty="0" smtClean="0"/>
          </a:p>
        </p:txBody>
      </p:sp>
    </p:spTree>
    <p:extLst>
      <p:ext uri="{BB962C8B-B14F-4D97-AF65-F5344CB8AC3E}">
        <p14:creationId xmlns:p14="http://schemas.microsoft.com/office/powerpoint/2010/main" val="145288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1 (CNN Model Result)</a:t>
            </a:r>
            <a:endParaRPr lang="en-US" dirty="0"/>
          </a:p>
        </p:txBody>
      </p:sp>
      <p:sp>
        <p:nvSpPr>
          <p:cNvPr id="3" name="Content Placeholder 2"/>
          <p:cNvSpPr>
            <a:spLocks noGrp="1"/>
          </p:cNvSpPr>
          <p:nvPr>
            <p:ph idx="1"/>
          </p:nvPr>
        </p:nvSpPr>
        <p:spPr/>
        <p:txBody>
          <a:bodyPr/>
          <a:lstStyle/>
          <a:p>
            <a:pPr algn="just"/>
            <a:r>
              <a:rPr lang="en-GB" dirty="0"/>
              <a:t>In This experiment Total 8 convolutional layers were used. 4 </a:t>
            </a:r>
            <a:r>
              <a:rPr lang="en-GB" dirty="0" err="1"/>
              <a:t>maxpool</a:t>
            </a:r>
            <a:r>
              <a:rPr lang="en-GB" dirty="0"/>
              <a:t> layers were used.3 Dense layers were used. Loss was binary cross entropy. Optimizer was of ‘</a:t>
            </a:r>
            <a:r>
              <a:rPr lang="en-GB" dirty="0" err="1"/>
              <a:t>adam</a:t>
            </a:r>
            <a:r>
              <a:rPr lang="en-GB" dirty="0"/>
              <a:t>’. Training accuracy is 90% and Validation accuracy is 84</a:t>
            </a:r>
            <a:r>
              <a:rPr lang="en-GB" dirty="0" smtClean="0"/>
              <a:t>%.</a:t>
            </a:r>
          </a:p>
          <a:p>
            <a:pPr marL="0" indent="0" algn="just">
              <a:buNone/>
            </a:pPr>
            <a:endParaRPr lang="en-GB" dirty="0"/>
          </a:p>
        </p:txBody>
      </p:sp>
      <p:pic>
        <p:nvPicPr>
          <p:cNvPr id="4" name="Picture 3" descr="Description: C:\Users\Muhammad Arsam\Desktop\Downloads\__results___3_0 (1).png">
            <a:extLst>
              <a:ext uri="{FF2B5EF4-FFF2-40B4-BE49-F238E27FC236}">
                <a16:creationId xmlns:a16="http://schemas.microsoft.com/office/drawing/2014/main" id="{C2FA5737-088B-4E4A-8976-6FB52C5790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9734" y="3299568"/>
            <a:ext cx="6566846" cy="3148501"/>
          </a:xfrm>
          <a:prstGeom prst="rect">
            <a:avLst/>
          </a:prstGeom>
          <a:noFill/>
          <a:ln>
            <a:noFill/>
          </a:ln>
        </p:spPr>
      </p:pic>
    </p:spTree>
    <p:extLst>
      <p:ext uri="{BB962C8B-B14F-4D97-AF65-F5344CB8AC3E}">
        <p14:creationId xmlns:p14="http://schemas.microsoft.com/office/powerpoint/2010/main" val="256172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2 (VGG16 Model </a:t>
            </a:r>
            <a:r>
              <a:rPr lang="en-US" dirty="0"/>
              <a:t>Result)</a:t>
            </a:r>
          </a:p>
        </p:txBody>
      </p:sp>
      <p:sp>
        <p:nvSpPr>
          <p:cNvPr id="3" name="Content Placeholder 2"/>
          <p:cNvSpPr>
            <a:spLocks noGrp="1"/>
          </p:cNvSpPr>
          <p:nvPr>
            <p:ph idx="1"/>
          </p:nvPr>
        </p:nvSpPr>
        <p:spPr/>
        <p:txBody>
          <a:bodyPr/>
          <a:lstStyle/>
          <a:p>
            <a:r>
              <a:rPr lang="en-US" dirty="0"/>
              <a:t>Categorical Classification is done with VGG16 Model and the accuracy is good and with 90% of validation accuracy model is consider to show more promising results as compare to other models. </a:t>
            </a:r>
          </a:p>
        </p:txBody>
      </p:sp>
      <p:pic>
        <p:nvPicPr>
          <p:cNvPr id="5" name="Picture 4" descr="C:\Users\SHARAZ HAIDER\AppData\Local\Microsoft\Windows\INetCache\Content.Word\download (1).png"/>
          <p:cNvPicPr/>
          <p:nvPr/>
        </p:nvPicPr>
        <p:blipFill>
          <a:blip r:embed="rId2">
            <a:extLst>
              <a:ext uri="{28A0092B-C50C-407E-A947-70E740481C1C}">
                <a14:useLocalDpi xmlns:a14="http://schemas.microsoft.com/office/drawing/2010/main" val="0"/>
              </a:ext>
            </a:extLst>
          </a:blip>
          <a:srcRect/>
          <a:stretch>
            <a:fillRect/>
          </a:stretch>
        </p:blipFill>
        <p:spPr bwMode="auto">
          <a:xfrm>
            <a:off x="2472755" y="3176972"/>
            <a:ext cx="6207654" cy="3271097"/>
          </a:xfrm>
          <a:prstGeom prst="rect">
            <a:avLst/>
          </a:prstGeom>
          <a:noFill/>
          <a:ln>
            <a:noFill/>
          </a:ln>
        </p:spPr>
      </p:pic>
    </p:spTree>
    <p:extLst>
      <p:ext uri="{BB962C8B-B14F-4D97-AF65-F5344CB8AC3E}">
        <p14:creationId xmlns:p14="http://schemas.microsoft.com/office/powerpoint/2010/main" val="337332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3 (ResNet50 </a:t>
            </a:r>
            <a:r>
              <a:rPr lang="en-US" dirty="0"/>
              <a:t>Model Result)</a:t>
            </a:r>
          </a:p>
        </p:txBody>
      </p:sp>
      <p:sp>
        <p:nvSpPr>
          <p:cNvPr id="3" name="Content Placeholder 2"/>
          <p:cNvSpPr>
            <a:spLocks noGrp="1"/>
          </p:cNvSpPr>
          <p:nvPr>
            <p:ph idx="1"/>
          </p:nvPr>
        </p:nvSpPr>
        <p:spPr/>
        <p:txBody>
          <a:bodyPr/>
          <a:lstStyle/>
          <a:p>
            <a:r>
              <a:rPr lang="en-US" dirty="0"/>
              <a:t>Categorical Classification is done with ResNet50 Model and the accuracy is good </a:t>
            </a:r>
            <a:r>
              <a:rPr lang="en-US" dirty="0" smtClean="0"/>
              <a:t>75% </a:t>
            </a:r>
            <a:r>
              <a:rPr lang="en-US" dirty="0"/>
              <a:t>with </a:t>
            </a:r>
            <a:r>
              <a:rPr lang="en-US" dirty="0" smtClean="0"/>
              <a:t>61% </a:t>
            </a:r>
            <a:r>
              <a:rPr lang="en-US" dirty="0"/>
              <a:t>of validation accuracy model is consider to show more promising results</a:t>
            </a:r>
            <a:r>
              <a:rPr lang="en-US" dirty="0" smtClean="0"/>
              <a:t>.</a:t>
            </a:r>
          </a:p>
          <a:p>
            <a:pPr marL="0" indent="0">
              <a:buNone/>
            </a:pPr>
            <a:endParaRPr lang="en-US" dirty="0"/>
          </a:p>
        </p:txBody>
      </p:sp>
      <p:pic>
        <p:nvPicPr>
          <p:cNvPr id="4" name="Picture 3" descr="C:\Users\SHARAZ HAIDER\AppData\Local\Microsoft\Windows\INetCache\Content.Word\download (11).png"/>
          <p:cNvPicPr/>
          <p:nvPr/>
        </p:nvPicPr>
        <p:blipFill>
          <a:blip r:embed="rId2">
            <a:extLst>
              <a:ext uri="{28A0092B-C50C-407E-A947-70E740481C1C}">
                <a14:useLocalDpi xmlns:a14="http://schemas.microsoft.com/office/drawing/2010/main" val="0"/>
              </a:ext>
            </a:extLst>
          </a:blip>
          <a:srcRect/>
          <a:stretch>
            <a:fillRect/>
          </a:stretch>
        </p:blipFill>
        <p:spPr bwMode="auto">
          <a:xfrm>
            <a:off x="2507425" y="3085176"/>
            <a:ext cx="6138314" cy="3530600"/>
          </a:xfrm>
          <a:prstGeom prst="rect">
            <a:avLst/>
          </a:prstGeom>
          <a:noFill/>
          <a:ln>
            <a:noFill/>
          </a:ln>
        </p:spPr>
      </p:pic>
    </p:spTree>
    <p:extLst>
      <p:ext uri="{BB962C8B-B14F-4D97-AF65-F5344CB8AC3E}">
        <p14:creationId xmlns:p14="http://schemas.microsoft.com/office/powerpoint/2010/main" val="61597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4 (</a:t>
            </a:r>
            <a:r>
              <a:rPr lang="en-US" dirty="0" err="1" smtClean="0"/>
              <a:t>Xception</a:t>
            </a:r>
            <a:r>
              <a:rPr lang="en-US" dirty="0" smtClean="0"/>
              <a:t> </a:t>
            </a:r>
            <a:r>
              <a:rPr lang="en-US" dirty="0"/>
              <a:t>Model Result)</a:t>
            </a:r>
          </a:p>
        </p:txBody>
      </p:sp>
      <p:sp>
        <p:nvSpPr>
          <p:cNvPr id="3" name="Content Placeholder 2"/>
          <p:cNvSpPr>
            <a:spLocks noGrp="1"/>
          </p:cNvSpPr>
          <p:nvPr>
            <p:ph idx="1"/>
          </p:nvPr>
        </p:nvSpPr>
        <p:spPr/>
        <p:txBody>
          <a:bodyPr/>
          <a:lstStyle/>
          <a:p>
            <a:r>
              <a:rPr lang="en-US" dirty="0"/>
              <a:t>After Training the model on Data We have got 68% training Accuracy and 50% Validation Accuracy as the training accuracy is 68% which is good as model is not over trained.</a:t>
            </a:r>
          </a:p>
        </p:txBody>
      </p:sp>
      <p:pic>
        <p:nvPicPr>
          <p:cNvPr id="4" name="Picture 3" descr="C:\Users\SHARAZ HAIDER\Downloads\download (13).png"/>
          <p:cNvPicPr/>
          <p:nvPr/>
        </p:nvPicPr>
        <p:blipFill>
          <a:blip r:embed="rId2">
            <a:extLst>
              <a:ext uri="{28A0092B-C50C-407E-A947-70E740481C1C}">
                <a14:useLocalDpi xmlns:a14="http://schemas.microsoft.com/office/drawing/2010/main" val="0"/>
              </a:ext>
            </a:extLst>
          </a:blip>
          <a:srcRect/>
          <a:stretch>
            <a:fillRect/>
          </a:stretch>
        </p:blipFill>
        <p:spPr bwMode="auto">
          <a:xfrm>
            <a:off x="2407831" y="3042025"/>
            <a:ext cx="6470162" cy="3533775"/>
          </a:xfrm>
          <a:prstGeom prst="rect">
            <a:avLst/>
          </a:prstGeom>
          <a:noFill/>
          <a:ln>
            <a:noFill/>
          </a:ln>
        </p:spPr>
      </p:pic>
    </p:spTree>
    <p:extLst>
      <p:ext uri="{BB962C8B-B14F-4D97-AF65-F5344CB8AC3E}">
        <p14:creationId xmlns:p14="http://schemas.microsoft.com/office/powerpoint/2010/main" val="298260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5 (InceptionV3 Model </a:t>
            </a:r>
            <a:r>
              <a:rPr lang="en-US" dirty="0"/>
              <a:t>Result)</a:t>
            </a:r>
          </a:p>
        </p:txBody>
      </p:sp>
      <p:sp>
        <p:nvSpPr>
          <p:cNvPr id="3" name="Content Placeholder 2"/>
          <p:cNvSpPr>
            <a:spLocks noGrp="1"/>
          </p:cNvSpPr>
          <p:nvPr>
            <p:ph idx="1"/>
          </p:nvPr>
        </p:nvSpPr>
        <p:spPr/>
        <p:txBody>
          <a:bodyPr/>
          <a:lstStyle/>
          <a:p>
            <a:r>
              <a:rPr lang="en-US" dirty="0"/>
              <a:t>After Training the model on Data We have got 78% training Accuracy and 62% Validation Accuracy as the training accuracy is 62% which is good as model is not over trained.</a:t>
            </a:r>
          </a:p>
        </p:txBody>
      </p:sp>
      <p:pic>
        <p:nvPicPr>
          <p:cNvPr id="4" name="Picture 3" descr="C:\Users\SHARAZ HAIDER\AppData\Local\Microsoft\Windows\INetCache\Content.Word\download (11).png"/>
          <p:cNvPicPr/>
          <p:nvPr/>
        </p:nvPicPr>
        <p:blipFill>
          <a:blip r:embed="rId2">
            <a:extLst>
              <a:ext uri="{28A0092B-C50C-407E-A947-70E740481C1C}">
                <a14:useLocalDpi xmlns:a14="http://schemas.microsoft.com/office/drawing/2010/main" val="0"/>
              </a:ext>
            </a:extLst>
          </a:blip>
          <a:srcRect/>
          <a:stretch>
            <a:fillRect/>
          </a:stretch>
        </p:blipFill>
        <p:spPr bwMode="auto">
          <a:xfrm>
            <a:off x="2411828" y="3035300"/>
            <a:ext cx="6329507" cy="3530600"/>
          </a:xfrm>
          <a:prstGeom prst="rect">
            <a:avLst/>
          </a:prstGeom>
          <a:noFill/>
          <a:ln>
            <a:noFill/>
          </a:ln>
        </p:spPr>
      </p:pic>
    </p:spTree>
    <p:extLst>
      <p:ext uri="{BB962C8B-B14F-4D97-AF65-F5344CB8AC3E}">
        <p14:creationId xmlns:p14="http://schemas.microsoft.com/office/powerpoint/2010/main" val="1640892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6 (VGG19 </a:t>
            </a:r>
            <a:r>
              <a:rPr lang="en-US" dirty="0"/>
              <a:t>Model Result)</a:t>
            </a:r>
          </a:p>
        </p:txBody>
      </p:sp>
      <p:sp>
        <p:nvSpPr>
          <p:cNvPr id="3" name="Content Placeholder 2"/>
          <p:cNvSpPr>
            <a:spLocks noGrp="1"/>
          </p:cNvSpPr>
          <p:nvPr>
            <p:ph idx="1"/>
          </p:nvPr>
        </p:nvSpPr>
        <p:spPr/>
        <p:txBody>
          <a:bodyPr/>
          <a:lstStyle/>
          <a:p>
            <a:r>
              <a:rPr lang="en-US" dirty="0"/>
              <a:t>After Training the model on Data We have got 30% training Accuracy and 29% Validation Accuracy as the training accuracy is 30% which is very bad as model is not fit for selected dataset.</a:t>
            </a:r>
          </a:p>
        </p:txBody>
      </p:sp>
      <p:pic>
        <p:nvPicPr>
          <p:cNvPr id="4" name="Picture 3" descr="C:\Users\SHARAZ HAIDER\Downloads\download (12).png"/>
          <p:cNvPicPr/>
          <p:nvPr/>
        </p:nvPicPr>
        <p:blipFill>
          <a:blip r:embed="rId2">
            <a:extLst>
              <a:ext uri="{28A0092B-C50C-407E-A947-70E740481C1C}">
                <a14:useLocalDpi xmlns:a14="http://schemas.microsoft.com/office/drawing/2010/main" val="0"/>
              </a:ext>
            </a:extLst>
          </a:blip>
          <a:srcRect/>
          <a:stretch>
            <a:fillRect/>
          </a:stretch>
        </p:blipFill>
        <p:spPr bwMode="auto">
          <a:xfrm>
            <a:off x="2399518" y="3025400"/>
            <a:ext cx="6354127" cy="3533775"/>
          </a:xfrm>
          <a:prstGeom prst="rect">
            <a:avLst/>
          </a:prstGeom>
          <a:noFill/>
          <a:ln>
            <a:noFill/>
          </a:ln>
        </p:spPr>
      </p:pic>
    </p:spTree>
    <p:extLst>
      <p:ext uri="{BB962C8B-B14F-4D97-AF65-F5344CB8AC3E}">
        <p14:creationId xmlns:p14="http://schemas.microsoft.com/office/powerpoint/2010/main" val="211345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7</a:t>
            </a:r>
            <a:r>
              <a:rPr lang="en-US" dirty="0" smtClean="0"/>
              <a:t> </a:t>
            </a:r>
            <a:r>
              <a:rPr lang="en-US" dirty="0"/>
              <a:t>(InceptionV3 Model Result)</a:t>
            </a:r>
          </a:p>
        </p:txBody>
      </p:sp>
      <p:sp>
        <p:nvSpPr>
          <p:cNvPr id="3" name="Content Placeholder 2"/>
          <p:cNvSpPr>
            <a:spLocks noGrp="1"/>
          </p:cNvSpPr>
          <p:nvPr>
            <p:ph idx="1"/>
          </p:nvPr>
        </p:nvSpPr>
        <p:spPr/>
        <p:txBody>
          <a:bodyPr/>
          <a:lstStyle/>
          <a:p>
            <a:r>
              <a:rPr lang="en-US" dirty="0"/>
              <a:t>After Training the model on Data We have got </a:t>
            </a:r>
            <a:r>
              <a:rPr lang="en-US" dirty="0" smtClean="0"/>
              <a:t>74% </a:t>
            </a:r>
            <a:r>
              <a:rPr lang="en-US" dirty="0"/>
              <a:t>training Accuracy and </a:t>
            </a:r>
            <a:r>
              <a:rPr lang="en-US" dirty="0" smtClean="0"/>
              <a:t>69% </a:t>
            </a:r>
            <a:r>
              <a:rPr lang="en-US" dirty="0"/>
              <a:t>Validation Accuracy as the training accuracy is </a:t>
            </a:r>
            <a:r>
              <a:rPr lang="en-US" dirty="0" smtClean="0"/>
              <a:t>74% </a:t>
            </a:r>
            <a:r>
              <a:rPr lang="en-US" dirty="0"/>
              <a:t>which is </a:t>
            </a:r>
            <a:r>
              <a:rPr lang="en-US" dirty="0" smtClean="0"/>
              <a:t>good.</a:t>
            </a:r>
            <a:endParaRPr lang="en-US" dirty="0"/>
          </a:p>
        </p:txBody>
      </p:sp>
      <p:pic>
        <p:nvPicPr>
          <p:cNvPr id="4" name="Picture 3" descr="C:\Users\SHARAZ HAIDER\Downloads\download (4).png"/>
          <p:cNvPicPr/>
          <p:nvPr/>
        </p:nvPicPr>
        <p:blipFill>
          <a:blip r:embed="rId2">
            <a:extLst>
              <a:ext uri="{28A0092B-C50C-407E-A947-70E740481C1C}">
                <a14:useLocalDpi xmlns:a14="http://schemas.microsoft.com/office/drawing/2010/main" val="0"/>
              </a:ext>
            </a:extLst>
          </a:blip>
          <a:srcRect/>
          <a:stretch>
            <a:fillRect/>
          </a:stretch>
        </p:blipFill>
        <p:spPr bwMode="auto">
          <a:xfrm>
            <a:off x="2783926" y="3097809"/>
            <a:ext cx="5911187" cy="3350260"/>
          </a:xfrm>
          <a:prstGeom prst="rect">
            <a:avLst/>
          </a:prstGeom>
          <a:noFill/>
          <a:ln>
            <a:noFill/>
          </a:ln>
        </p:spPr>
      </p:pic>
    </p:spTree>
    <p:extLst>
      <p:ext uri="{BB962C8B-B14F-4D97-AF65-F5344CB8AC3E}">
        <p14:creationId xmlns:p14="http://schemas.microsoft.com/office/powerpoint/2010/main" val="59154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t>
            </a:r>
            <a:r>
              <a:rPr lang="en-US" dirty="0" smtClean="0"/>
              <a:t>Basic ML Techniques </a:t>
            </a:r>
            <a:r>
              <a:rPr lang="en-US" dirty="0"/>
              <a:t>(InceptionV3 Model Result)</a:t>
            </a:r>
          </a:p>
        </p:txBody>
      </p:sp>
      <p:sp>
        <p:nvSpPr>
          <p:cNvPr id="3" name="Content Placeholder 2"/>
          <p:cNvSpPr>
            <a:spLocks noGrp="1"/>
          </p:cNvSpPr>
          <p:nvPr>
            <p:ph idx="1"/>
          </p:nvPr>
        </p:nvSpPr>
        <p:spPr/>
        <p:txBody>
          <a:bodyPr/>
          <a:lstStyle/>
          <a:p>
            <a:r>
              <a:rPr lang="en-US" dirty="0" smtClean="0"/>
              <a:t>Results </a:t>
            </a:r>
            <a:r>
              <a:rPr lang="en-US" dirty="0" smtClean="0"/>
              <a:t>Comparison</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2" y="3115309"/>
            <a:ext cx="3996095" cy="273552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01806989"/>
              </p:ext>
            </p:extLst>
          </p:nvPr>
        </p:nvGraphicFramePr>
        <p:xfrm>
          <a:off x="868218" y="3665911"/>
          <a:ext cx="5856780" cy="2011680"/>
        </p:xfrm>
        <a:graphic>
          <a:graphicData uri="http://schemas.openxmlformats.org/drawingml/2006/table">
            <a:tbl>
              <a:tblPr firstRow="1" bandRow="1">
                <a:tableStyleId>{5C22544A-7EE6-4342-B048-85BDC9FD1C3A}</a:tableStyleId>
              </a:tblPr>
              <a:tblGrid>
                <a:gridCol w="1464195">
                  <a:extLst>
                    <a:ext uri="{9D8B030D-6E8A-4147-A177-3AD203B41FA5}">
                      <a16:colId xmlns:a16="http://schemas.microsoft.com/office/drawing/2014/main" val="3288093449"/>
                    </a:ext>
                  </a:extLst>
                </a:gridCol>
                <a:gridCol w="1464195">
                  <a:extLst>
                    <a:ext uri="{9D8B030D-6E8A-4147-A177-3AD203B41FA5}">
                      <a16:colId xmlns:a16="http://schemas.microsoft.com/office/drawing/2014/main" val="1435802953"/>
                    </a:ext>
                  </a:extLst>
                </a:gridCol>
                <a:gridCol w="1464195">
                  <a:extLst>
                    <a:ext uri="{9D8B030D-6E8A-4147-A177-3AD203B41FA5}">
                      <a16:colId xmlns:a16="http://schemas.microsoft.com/office/drawing/2014/main" val="1010796451"/>
                    </a:ext>
                  </a:extLst>
                </a:gridCol>
                <a:gridCol w="1464195">
                  <a:extLst>
                    <a:ext uri="{9D8B030D-6E8A-4147-A177-3AD203B41FA5}">
                      <a16:colId xmlns:a16="http://schemas.microsoft.com/office/drawing/2014/main" val="2471516389"/>
                    </a:ext>
                  </a:extLst>
                </a:gridCol>
              </a:tblGrid>
              <a:tr h="187075">
                <a:tc>
                  <a:txBody>
                    <a:bodyPr/>
                    <a:lstStyle/>
                    <a:p>
                      <a:endParaRPr lang="en-US" dirty="0"/>
                    </a:p>
                  </a:txBody>
                  <a:tcPr/>
                </a:tc>
                <a:tc>
                  <a:txBody>
                    <a:bodyPr/>
                    <a:lstStyle/>
                    <a:p>
                      <a:r>
                        <a:rPr lang="en-US" dirty="0" smtClean="0"/>
                        <a:t>Decision Tree</a:t>
                      </a:r>
                      <a:endParaRPr lang="en-US" dirty="0"/>
                    </a:p>
                  </a:txBody>
                  <a:tcPr/>
                </a:tc>
                <a:tc>
                  <a:txBody>
                    <a:bodyPr/>
                    <a:lstStyle/>
                    <a:p>
                      <a:r>
                        <a:rPr lang="en-US" dirty="0" smtClean="0"/>
                        <a:t>Random Forest</a:t>
                      </a:r>
                      <a:endParaRPr lang="en-US" dirty="0"/>
                    </a:p>
                  </a:txBody>
                  <a:tcPr/>
                </a:tc>
                <a:tc>
                  <a:txBody>
                    <a:bodyPr/>
                    <a:lstStyle/>
                    <a:p>
                      <a:r>
                        <a:rPr lang="en-US" dirty="0" smtClean="0"/>
                        <a:t>SVM</a:t>
                      </a:r>
                      <a:endParaRPr lang="en-US" dirty="0"/>
                    </a:p>
                  </a:txBody>
                  <a:tcPr/>
                </a:tc>
                <a:extLst>
                  <a:ext uri="{0D108BD9-81ED-4DB2-BD59-A6C34878D82A}">
                    <a16:rowId xmlns:a16="http://schemas.microsoft.com/office/drawing/2014/main" val="985632145"/>
                  </a:ext>
                </a:extLst>
              </a:tr>
              <a:tr h="187075">
                <a:tc>
                  <a:txBody>
                    <a:bodyPr/>
                    <a:lstStyle/>
                    <a:p>
                      <a:r>
                        <a:rPr lang="en-US" dirty="0" smtClean="0"/>
                        <a:t>Accuracy</a:t>
                      </a:r>
                      <a:endParaRPr lang="en-US" dirty="0"/>
                    </a:p>
                  </a:txBody>
                  <a:tcPr/>
                </a:tc>
                <a:tc>
                  <a:txBody>
                    <a:bodyPr/>
                    <a:lstStyle/>
                    <a:p>
                      <a:r>
                        <a:rPr lang="en-US" dirty="0" smtClean="0"/>
                        <a:t>64%</a:t>
                      </a:r>
                      <a:endParaRPr lang="en-US" dirty="0"/>
                    </a:p>
                  </a:txBody>
                  <a:tcPr/>
                </a:tc>
                <a:tc>
                  <a:txBody>
                    <a:bodyPr/>
                    <a:lstStyle/>
                    <a:p>
                      <a:r>
                        <a:rPr lang="en-US" dirty="0" smtClean="0"/>
                        <a:t>72%</a:t>
                      </a:r>
                      <a:endParaRPr lang="en-US" dirty="0"/>
                    </a:p>
                  </a:txBody>
                  <a:tcPr/>
                </a:tc>
                <a:tc>
                  <a:txBody>
                    <a:bodyPr/>
                    <a:lstStyle/>
                    <a:p>
                      <a:r>
                        <a:rPr lang="en-US" dirty="0" smtClean="0"/>
                        <a:t>71%</a:t>
                      </a:r>
                      <a:endParaRPr lang="en-US" dirty="0"/>
                    </a:p>
                  </a:txBody>
                  <a:tcPr/>
                </a:tc>
                <a:extLst>
                  <a:ext uri="{0D108BD9-81ED-4DB2-BD59-A6C34878D82A}">
                    <a16:rowId xmlns:a16="http://schemas.microsoft.com/office/drawing/2014/main" val="2865521487"/>
                  </a:ext>
                </a:extLst>
              </a:tr>
              <a:tr h="187075">
                <a:tc>
                  <a:txBody>
                    <a:bodyPr/>
                    <a:lstStyle/>
                    <a:p>
                      <a:r>
                        <a:rPr lang="en-US" dirty="0" smtClean="0"/>
                        <a:t>macro </a:t>
                      </a:r>
                      <a:r>
                        <a:rPr lang="en-US" dirty="0" err="1" smtClean="0"/>
                        <a:t>avg</a:t>
                      </a:r>
                      <a:endParaRPr lang="en-US" dirty="0"/>
                    </a:p>
                  </a:txBody>
                  <a:tcPr/>
                </a:tc>
                <a:tc>
                  <a:txBody>
                    <a:bodyPr/>
                    <a:lstStyle/>
                    <a:p>
                      <a:r>
                        <a:rPr lang="en-US" dirty="0" smtClean="0"/>
                        <a:t>40%</a:t>
                      </a:r>
                      <a:endParaRPr lang="en-US" dirty="0"/>
                    </a:p>
                  </a:txBody>
                  <a:tcPr/>
                </a:tc>
                <a:tc>
                  <a:txBody>
                    <a:bodyPr/>
                    <a:lstStyle/>
                    <a:p>
                      <a:r>
                        <a:rPr lang="en-US" dirty="0" smtClean="0"/>
                        <a:t>34%</a:t>
                      </a:r>
                      <a:endParaRPr lang="en-US" dirty="0"/>
                    </a:p>
                  </a:txBody>
                  <a:tcPr/>
                </a:tc>
                <a:tc>
                  <a:txBody>
                    <a:bodyPr/>
                    <a:lstStyle/>
                    <a:p>
                      <a:r>
                        <a:rPr lang="en-US" dirty="0" smtClean="0"/>
                        <a:t>42%</a:t>
                      </a:r>
                      <a:endParaRPr lang="en-US" dirty="0"/>
                    </a:p>
                  </a:txBody>
                  <a:tcPr/>
                </a:tc>
                <a:extLst>
                  <a:ext uri="{0D108BD9-81ED-4DB2-BD59-A6C34878D82A}">
                    <a16:rowId xmlns:a16="http://schemas.microsoft.com/office/drawing/2014/main" val="1097637570"/>
                  </a:ext>
                </a:extLst>
              </a:tr>
              <a:tr h="187075">
                <a:tc>
                  <a:txBody>
                    <a:bodyPr/>
                    <a:lstStyle/>
                    <a:p>
                      <a:r>
                        <a:rPr lang="en-US" dirty="0" smtClean="0"/>
                        <a:t>weighted </a:t>
                      </a:r>
                      <a:r>
                        <a:rPr lang="en-US" dirty="0" err="1" smtClean="0"/>
                        <a:t>avg</a:t>
                      </a:r>
                      <a:endParaRPr lang="en-US" dirty="0"/>
                    </a:p>
                  </a:txBody>
                  <a:tcPr/>
                </a:tc>
                <a:tc>
                  <a:txBody>
                    <a:bodyPr/>
                    <a:lstStyle/>
                    <a:p>
                      <a:r>
                        <a:rPr lang="en-US" dirty="0" smtClean="0"/>
                        <a:t>64%</a:t>
                      </a:r>
                      <a:endParaRPr lang="en-US" dirty="0"/>
                    </a:p>
                  </a:txBody>
                  <a:tcPr/>
                </a:tc>
                <a:tc>
                  <a:txBody>
                    <a:bodyPr/>
                    <a:lstStyle/>
                    <a:p>
                      <a:r>
                        <a:rPr lang="en-US" dirty="0" smtClean="0"/>
                        <a:t>64%</a:t>
                      </a:r>
                      <a:endParaRPr lang="en-US" dirty="0"/>
                    </a:p>
                  </a:txBody>
                  <a:tcPr/>
                </a:tc>
                <a:tc>
                  <a:txBody>
                    <a:bodyPr/>
                    <a:lstStyle/>
                    <a:p>
                      <a:r>
                        <a:rPr lang="en-US" dirty="0" smtClean="0"/>
                        <a:t>68%</a:t>
                      </a:r>
                      <a:endParaRPr lang="en-US" dirty="0"/>
                    </a:p>
                  </a:txBody>
                  <a:tcPr/>
                </a:tc>
                <a:extLst>
                  <a:ext uri="{0D108BD9-81ED-4DB2-BD59-A6C34878D82A}">
                    <a16:rowId xmlns:a16="http://schemas.microsoft.com/office/drawing/2014/main" val="769399515"/>
                  </a:ext>
                </a:extLst>
              </a:tr>
            </a:tbl>
          </a:graphicData>
        </a:graphic>
      </p:graphicFrame>
    </p:spTree>
    <p:extLst>
      <p:ext uri="{BB962C8B-B14F-4D97-AF65-F5344CB8AC3E}">
        <p14:creationId xmlns:p14="http://schemas.microsoft.com/office/powerpoint/2010/main" val="64211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a:t>
            </a:r>
          </a:p>
          <a:p>
            <a:pPr>
              <a:buFont typeface="Wingdings" panose="05000000000000000000" pitchFamily="2" charset="2"/>
              <a:buChar char="ü"/>
            </a:pPr>
            <a:r>
              <a:rPr lang="en-US" dirty="0"/>
              <a:t>Literature Review/Related Work </a:t>
            </a:r>
          </a:p>
          <a:p>
            <a:pPr>
              <a:buFont typeface="Wingdings" panose="05000000000000000000" pitchFamily="2" charset="2"/>
              <a:buChar char="ü"/>
            </a:pPr>
            <a:r>
              <a:rPr lang="en-US" dirty="0"/>
              <a:t>Problem Statement </a:t>
            </a:r>
          </a:p>
          <a:p>
            <a:pPr>
              <a:buFont typeface="Wingdings" panose="05000000000000000000" pitchFamily="2" charset="2"/>
              <a:buChar char="ü"/>
            </a:pPr>
            <a:r>
              <a:rPr lang="en-US" dirty="0"/>
              <a:t>Methodology</a:t>
            </a:r>
          </a:p>
          <a:p>
            <a:pPr>
              <a:buFont typeface="Wingdings" panose="05000000000000000000" pitchFamily="2" charset="2"/>
              <a:buChar char="ü"/>
            </a:pPr>
            <a:r>
              <a:rPr lang="en-US" dirty="0"/>
              <a:t>Experiments</a:t>
            </a:r>
          </a:p>
          <a:p>
            <a:pPr>
              <a:buFont typeface="Wingdings" panose="05000000000000000000" pitchFamily="2" charset="2"/>
              <a:buChar char="ü"/>
            </a:pPr>
            <a:r>
              <a:rPr lang="en-US" dirty="0"/>
              <a:t>Results</a:t>
            </a:r>
          </a:p>
          <a:p>
            <a:pPr>
              <a:buFont typeface="Wingdings" panose="05000000000000000000" pitchFamily="2" charset="2"/>
              <a:buChar char="ü"/>
            </a:pPr>
            <a:r>
              <a:rPr lang="en-US" dirty="0"/>
              <a:t>References</a:t>
            </a:r>
          </a:p>
        </p:txBody>
      </p:sp>
    </p:spTree>
    <p:extLst>
      <p:ext uri="{BB962C8B-B14F-4D97-AF65-F5344CB8AC3E}">
        <p14:creationId xmlns:p14="http://schemas.microsoft.com/office/powerpoint/2010/main" val="2462326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r>
              <a:rPr lang="en-US" dirty="0"/>
              <a:t>Comparison</a:t>
            </a:r>
          </a:p>
        </p:txBody>
      </p:sp>
      <p:sp>
        <p:nvSpPr>
          <p:cNvPr id="3" name="Content Placeholder 2"/>
          <p:cNvSpPr>
            <a:spLocks noGrp="1"/>
          </p:cNvSpPr>
          <p:nvPr>
            <p:ph idx="1"/>
          </p:nvPr>
        </p:nvSpPr>
        <p:spPr/>
        <p:txBody>
          <a:bodyPr/>
          <a:lstStyle/>
          <a:p>
            <a:r>
              <a:rPr lang="en-US" dirty="0"/>
              <a:t>All the developed Models such as VGG16, VGG19, InceptionV3, </a:t>
            </a:r>
            <a:r>
              <a:rPr lang="en-US" dirty="0" err="1"/>
              <a:t>Xception</a:t>
            </a:r>
            <a:r>
              <a:rPr lang="en-US" dirty="0"/>
              <a:t> Model, </a:t>
            </a:r>
            <a:r>
              <a:rPr lang="en-US" dirty="0" err="1"/>
              <a:t>ResNet</a:t>
            </a:r>
            <a:r>
              <a:rPr lang="en-US" dirty="0"/>
              <a:t>, </a:t>
            </a:r>
            <a:r>
              <a:rPr lang="en-US" dirty="0" err="1"/>
              <a:t>Keras</a:t>
            </a:r>
            <a:r>
              <a:rPr lang="en-US" dirty="0"/>
              <a:t> CNN and VGG8 are compared below and it is clear from the figure VGG 16 has the highest accuracy.</a:t>
            </a:r>
          </a:p>
        </p:txBody>
      </p:sp>
      <p:pic>
        <p:nvPicPr>
          <p:cNvPr id="4" name="Picture 3" descr="C:\Users\SHARAZ HAIDER\Downloads\download (19).png"/>
          <p:cNvPicPr/>
          <p:nvPr/>
        </p:nvPicPr>
        <p:blipFill>
          <a:blip r:embed="rId2">
            <a:extLst>
              <a:ext uri="{28A0092B-C50C-407E-A947-70E740481C1C}">
                <a14:useLocalDpi xmlns:a14="http://schemas.microsoft.com/office/drawing/2010/main" val="0"/>
              </a:ext>
            </a:extLst>
          </a:blip>
          <a:srcRect/>
          <a:stretch>
            <a:fillRect/>
          </a:stretch>
        </p:blipFill>
        <p:spPr bwMode="auto">
          <a:xfrm>
            <a:off x="3103401" y="3412134"/>
            <a:ext cx="4946361" cy="3035935"/>
          </a:xfrm>
          <a:prstGeom prst="rect">
            <a:avLst/>
          </a:prstGeom>
          <a:noFill/>
          <a:ln>
            <a:noFill/>
          </a:ln>
        </p:spPr>
      </p:pic>
    </p:spTree>
    <p:extLst>
      <p:ext uri="{BB962C8B-B14F-4D97-AF65-F5344CB8AC3E}">
        <p14:creationId xmlns:p14="http://schemas.microsoft.com/office/powerpoint/2010/main" val="38585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i="1" dirty="0"/>
              <a:t>In this report pre-trained deep learning are used to perform diabetic retinopathy classification from Gaussian filtered images of eye retina from </a:t>
            </a:r>
            <a:r>
              <a:rPr lang="en-US" i="1" dirty="0" err="1"/>
              <a:t>kaggle</a:t>
            </a:r>
            <a:r>
              <a:rPr lang="en-US" i="1" dirty="0"/>
              <a:t>. Best transfer learning techniques are used for this task. We showed the performance of different transfer learning models and their result for proposed dataset. The deep transfer learning models selected are Vgg8, vgg16, InceptionV3, </a:t>
            </a:r>
            <a:r>
              <a:rPr lang="en-US" i="1" dirty="0" err="1"/>
              <a:t>Xception</a:t>
            </a:r>
            <a:r>
              <a:rPr lang="en-US" i="1" dirty="0"/>
              <a:t> Model, ResNet50, CNN and vgg19. The overall performance of these techniques showed that vgg16 Model achieved highest accuracy with less training time and computational complexity. </a:t>
            </a:r>
            <a:endParaRPr lang="en-US" dirty="0"/>
          </a:p>
        </p:txBody>
      </p:sp>
    </p:spTree>
    <p:extLst>
      <p:ext uri="{BB962C8B-B14F-4D97-AF65-F5344CB8AC3E}">
        <p14:creationId xmlns:p14="http://schemas.microsoft.com/office/powerpoint/2010/main" val="322433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In detecting Diabetic retinopathy transfer learning models performs well as compare to other t approaches discussed in report and in literature as they are fast learning algorithm and shows promising results on less data. it all depends on data we are feeding to our model. In our data there are less samples of level 4 and level 2 and have many outliers. We also have less resources to process the image with this much dimension. In the future with the help of more powerful machines this work be done more accurately by machines.</a:t>
            </a:r>
            <a:endParaRPr lang="en-US" i="1" dirty="0"/>
          </a:p>
        </p:txBody>
      </p:sp>
    </p:spTree>
    <p:extLst>
      <p:ext uri="{BB962C8B-B14F-4D97-AF65-F5344CB8AC3E}">
        <p14:creationId xmlns:p14="http://schemas.microsoft.com/office/powerpoint/2010/main" val="78734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lgn="just">
              <a:buNone/>
            </a:pPr>
            <a:r>
              <a:rPr lang="en-US" b="1" dirty="0"/>
              <a:t>Medical Imaging:</a:t>
            </a:r>
          </a:p>
          <a:p>
            <a:pPr marL="0" indent="0" algn="just">
              <a:buNone/>
            </a:pPr>
            <a:r>
              <a:rPr lang="en-US" b="1" dirty="0"/>
              <a:t>Diabetic Retinopathy</a:t>
            </a:r>
          </a:p>
          <a:p>
            <a:pPr algn="just"/>
            <a:r>
              <a:rPr lang="en-US" dirty="0"/>
              <a:t>Human eye disease.</a:t>
            </a:r>
          </a:p>
          <a:p>
            <a:pPr algn="just"/>
            <a:r>
              <a:rPr lang="en-US" dirty="0"/>
              <a:t>Caused by diabetes.</a:t>
            </a:r>
          </a:p>
          <a:p>
            <a:pPr algn="just"/>
            <a:r>
              <a:rPr lang="en-US" dirty="0"/>
              <a:t>Damage blood vessels in eye retina.</a:t>
            </a:r>
          </a:p>
          <a:p>
            <a:pPr algn="just"/>
            <a:r>
              <a:rPr lang="en-US" dirty="0"/>
              <a:t>Cause permanent blindness.</a:t>
            </a:r>
          </a:p>
        </p:txBody>
      </p:sp>
      <p:grpSp>
        <p:nvGrpSpPr>
          <p:cNvPr id="4" name="Group 3">
            <a:extLst>
              <a:ext uri="{FF2B5EF4-FFF2-40B4-BE49-F238E27FC236}">
                <a16:creationId xmlns:a16="http://schemas.microsoft.com/office/drawing/2014/main" id="{E3DA1B9D-0A1F-4902-A980-498AC815D76F}"/>
              </a:ext>
            </a:extLst>
          </p:cNvPr>
          <p:cNvGrpSpPr/>
          <p:nvPr/>
        </p:nvGrpSpPr>
        <p:grpSpPr>
          <a:xfrm>
            <a:off x="7229606" y="1866232"/>
            <a:ext cx="3127514" cy="2929478"/>
            <a:chOff x="660430" y="3885969"/>
            <a:chExt cx="2916819" cy="2950281"/>
          </a:xfrm>
        </p:grpSpPr>
        <p:pic>
          <p:nvPicPr>
            <p:cNvPr id="5" name="Picture 4">
              <a:extLst>
                <a:ext uri="{FF2B5EF4-FFF2-40B4-BE49-F238E27FC236}">
                  <a16:creationId xmlns:a16="http://schemas.microsoft.com/office/drawing/2014/main" id="{7509E856-C929-4A51-A40D-923C96E6B951}"/>
                </a:ext>
              </a:extLst>
            </p:cNvPr>
            <p:cNvPicPr>
              <a:picLocks noChangeAspect="1"/>
            </p:cNvPicPr>
            <p:nvPr/>
          </p:nvPicPr>
          <p:blipFill>
            <a:blip r:embed="rId2"/>
            <a:stretch>
              <a:fillRect/>
            </a:stretch>
          </p:blipFill>
          <p:spPr>
            <a:xfrm>
              <a:off x="660430" y="3885969"/>
              <a:ext cx="2916819" cy="2352895"/>
            </a:xfrm>
            <a:prstGeom prst="rect">
              <a:avLst/>
            </a:prstGeom>
          </p:spPr>
        </p:pic>
        <p:sp>
          <p:nvSpPr>
            <p:cNvPr id="6" name="TextBox 5">
              <a:extLst>
                <a:ext uri="{FF2B5EF4-FFF2-40B4-BE49-F238E27FC236}">
                  <a16:creationId xmlns:a16="http://schemas.microsoft.com/office/drawing/2014/main" id="{5DAF5B67-0772-4D17-B481-955E59581027}"/>
                </a:ext>
              </a:extLst>
            </p:cNvPr>
            <p:cNvSpPr txBox="1"/>
            <p:nvPr/>
          </p:nvSpPr>
          <p:spPr>
            <a:xfrm>
              <a:off x="985227" y="6292444"/>
              <a:ext cx="2267224" cy="543806"/>
            </a:xfrm>
            <a:prstGeom prst="rect">
              <a:avLst/>
            </a:prstGeom>
            <a:noFill/>
          </p:spPr>
          <p:txBody>
            <a:bodyPr wrap="none" rtlCol="0">
              <a:spAutoFit/>
            </a:bodyPr>
            <a:lstStyle/>
            <a:p>
              <a:pPr algn="ctr"/>
              <a:r>
                <a:rPr lang="en-US" sz="1400" b="1" dirty="0"/>
                <a:t>Diabetic Retinopathy (DR)</a:t>
              </a:r>
            </a:p>
            <a:p>
              <a:pPr algn="ctr"/>
              <a:endParaRPr lang="en-US" dirty="0"/>
            </a:p>
          </p:txBody>
        </p:sp>
      </p:grpSp>
      <p:grpSp>
        <p:nvGrpSpPr>
          <p:cNvPr id="7" name="Group 6">
            <a:extLst>
              <a:ext uri="{FF2B5EF4-FFF2-40B4-BE49-F238E27FC236}">
                <a16:creationId xmlns:a16="http://schemas.microsoft.com/office/drawing/2014/main" id="{245DF2CA-52EE-45AE-88A6-3A88EAB37AFB}"/>
              </a:ext>
            </a:extLst>
          </p:cNvPr>
          <p:cNvGrpSpPr/>
          <p:nvPr/>
        </p:nvGrpSpPr>
        <p:grpSpPr>
          <a:xfrm>
            <a:off x="1947855" y="4648603"/>
            <a:ext cx="1988787" cy="2161914"/>
            <a:chOff x="1169551" y="4489960"/>
            <a:chExt cx="1628775" cy="1921657"/>
          </a:xfrm>
        </p:grpSpPr>
        <p:pic>
          <p:nvPicPr>
            <p:cNvPr id="8" name="Picture 7">
              <a:extLst>
                <a:ext uri="{FF2B5EF4-FFF2-40B4-BE49-F238E27FC236}">
                  <a16:creationId xmlns:a16="http://schemas.microsoft.com/office/drawing/2014/main" id="{0DB3EC6B-B5BE-4230-8338-9A6FB0AFBBC6}"/>
                </a:ext>
              </a:extLst>
            </p:cNvPr>
            <p:cNvPicPr>
              <a:picLocks noChangeAspect="1"/>
            </p:cNvPicPr>
            <p:nvPr/>
          </p:nvPicPr>
          <p:blipFill>
            <a:blip r:embed="rId3"/>
            <a:stretch>
              <a:fillRect/>
            </a:stretch>
          </p:blipFill>
          <p:spPr>
            <a:xfrm>
              <a:off x="1169551" y="4489960"/>
              <a:ext cx="1628775" cy="1685925"/>
            </a:xfrm>
            <a:prstGeom prst="rect">
              <a:avLst/>
            </a:prstGeom>
          </p:spPr>
        </p:pic>
        <p:sp>
          <p:nvSpPr>
            <p:cNvPr id="9" name="TextBox 8">
              <a:extLst>
                <a:ext uri="{FF2B5EF4-FFF2-40B4-BE49-F238E27FC236}">
                  <a16:creationId xmlns:a16="http://schemas.microsoft.com/office/drawing/2014/main" id="{80041D10-E238-4476-9E99-8756D1EF6F62}"/>
                </a:ext>
              </a:extLst>
            </p:cNvPr>
            <p:cNvSpPr txBox="1"/>
            <p:nvPr/>
          </p:nvSpPr>
          <p:spPr>
            <a:xfrm>
              <a:off x="1404047" y="6138044"/>
              <a:ext cx="1106870" cy="273573"/>
            </a:xfrm>
            <a:prstGeom prst="rect">
              <a:avLst/>
            </a:prstGeom>
            <a:noFill/>
          </p:spPr>
          <p:txBody>
            <a:bodyPr wrap="none" rtlCol="0">
              <a:spAutoFit/>
            </a:bodyPr>
            <a:lstStyle/>
            <a:p>
              <a:pPr algn="ctr"/>
              <a:r>
                <a:rPr lang="en-US" sz="1400" b="1" dirty="0"/>
                <a:t>Normal Retina</a:t>
              </a:r>
            </a:p>
          </p:txBody>
        </p:sp>
      </p:grpSp>
      <p:grpSp>
        <p:nvGrpSpPr>
          <p:cNvPr id="10" name="Group 9">
            <a:extLst>
              <a:ext uri="{FF2B5EF4-FFF2-40B4-BE49-F238E27FC236}">
                <a16:creationId xmlns:a16="http://schemas.microsoft.com/office/drawing/2014/main" id="{8D390B5C-8D4A-4B33-80DD-6450D862653D}"/>
              </a:ext>
            </a:extLst>
          </p:cNvPr>
          <p:cNvGrpSpPr/>
          <p:nvPr/>
        </p:nvGrpSpPr>
        <p:grpSpPr>
          <a:xfrm>
            <a:off x="3929510" y="4648603"/>
            <a:ext cx="1920476" cy="2209397"/>
            <a:chOff x="3838774" y="4333405"/>
            <a:chExt cx="1901619" cy="2137662"/>
          </a:xfrm>
        </p:grpSpPr>
        <p:pic>
          <p:nvPicPr>
            <p:cNvPr id="11" name="Picture 10">
              <a:extLst>
                <a:ext uri="{FF2B5EF4-FFF2-40B4-BE49-F238E27FC236}">
                  <a16:creationId xmlns:a16="http://schemas.microsoft.com/office/drawing/2014/main" id="{F770236E-6026-44FE-AEC5-0847D5D3C823}"/>
                </a:ext>
              </a:extLst>
            </p:cNvPr>
            <p:cNvPicPr>
              <a:picLocks noChangeAspect="1"/>
            </p:cNvPicPr>
            <p:nvPr/>
          </p:nvPicPr>
          <p:blipFill rotWithShape="1">
            <a:blip r:embed="rId4"/>
            <a:srcRect l="4383" b="1018"/>
            <a:stretch/>
          </p:blipFill>
          <p:spPr>
            <a:xfrm>
              <a:off x="3838774" y="4333405"/>
              <a:ext cx="1901619" cy="1829885"/>
            </a:xfrm>
            <a:prstGeom prst="rect">
              <a:avLst/>
            </a:prstGeom>
          </p:spPr>
        </p:pic>
        <p:sp>
          <p:nvSpPr>
            <p:cNvPr id="12" name="TextBox 11">
              <a:extLst>
                <a:ext uri="{FF2B5EF4-FFF2-40B4-BE49-F238E27FC236}">
                  <a16:creationId xmlns:a16="http://schemas.microsoft.com/office/drawing/2014/main" id="{0805784D-3499-41F7-A5F4-6A8B1E75B24A}"/>
                </a:ext>
              </a:extLst>
            </p:cNvPr>
            <p:cNvSpPr txBox="1"/>
            <p:nvPr/>
          </p:nvSpPr>
          <p:spPr>
            <a:xfrm>
              <a:off x="4037375" y="6163290"/>
              <a:ext cx="1417247" cy="307777"/>
            </a:xfrm>
            <a:prstGeom prst="rect">
              <a:avLst/>
            </a:prstGeom>
            <a:noFill/>
          </p:spPr>
          <p:txBody>
            <a:bodyPr wrap="none" rtlCol="0">
              <a:spAutoFit/>
            </a:bodyPr>
            <a:lstStyle/>
            <a:p>
              <a:r>
                <a:rPr lang="en-US" sz="1400" b="1" dirty="0"/>
                <a:t>Diabetic Retina</a:t>
              </a:r>
            </a:p>
          </p:txBody>
        </p:sp>
      </p:grpSp>
      <p:grpSp>
        <p:nvGrpSpPr>
          <p:cNvPr id="13" name="Group 12">
            <a:extLst>
              <a:ext uri="{FF2B5EF4-FFF2-40B4-BE49-F238E27FC236}">
                <a16:creationId xmlns:a16="http://schemas.microsoft.com/office/drawing/2014/main" id="{22790483-FDDD-43D0-BC23-C93C41D7970E}"/>
              </a:ext>
            </a:extLst>
          </p:cNvPr>
          <p:cNvGrpSpPr/>
          <p:nvPr/>
        </p:nvGrpSpPr>
        <p:grpSpPr>
          <a:xfrm>
            <a:off x="6464519" y="4624351"/>
            <a:ext cx="4762500" cy="2161914"/>
            <a:chOff x="6170746" y="4319734"/>
            <a:chExt cx="4762500" cy="2175585"/>
          </a:xfrm>
        </p:grpSpPr>
        <p:pic>
          <p:nvPicPr>
            <p:cNvPr id="14" name="Picture 13">
              <a:extLst>
                <a:ext uri="{FF2B5EF4-FFF2-40B4-BE49-F238E27FC236}">
                  <a16:creationId xmlns:a16="http://schemas.microsoft.com/office/drawing/2014/main" id="{EF4FF4D3-574F-4499-8B13-D868285483F9}"/>
                </a:ext>
              </a:extLst>
            </p:cNvPr>
            <p:cNvPicPr>
              <a:picLocks noChangeAspect="1"/>
            </p:cNvPicPr>
            <p:nvPr/>
          </p:nvPicPr>
          <p:blipFill>
            <a:blip r:embed="rId5"/>
            <a:stretch>
              <a:fillRect/>
            </a:stretch>
          </p:blipFill>
          <p:spPr>
            <a:xfrm>
              <a:off x="6170746" y="4319734"/>
              <a:ext cx="4762500" cy="1843556"/>
            </a:xfrm>
            <a:prstGeom prst="rect">
              <a:avLst/>
            </a:prstGeom>
          </p:spPr>
        </p:pic>
        <p:sp>
          <p:nvSpPr>
            <p:cNvPr id="15" name="TextBox 14">
              <a:extLst>
                <a:ext uri="{FF2B5EF4-FFF2-40B4-BE49-F238E27FC236}">
                  <a16:creationId xmlns:a16="http://schemas.microsoft.com/office/drawing/2014/main" id="{8CB72A17-9E2E-4EE8-830F-E895D6160155}"/>
                </a:ext>
              </a:extLst>
            </p:cNvPr>
            <p:cNvSpPr txBox="1"/>
            <p:nvPr/>
          </p:nvSpPr>
          <p:spPr>
            <a:xfrm>
              <a:off x="9085525" y="6187542"/>
              <a:ext cx="1330685" cy="307777"/>
            </a:xfrm>
            <a:prstGeom prst="rect">
              <a:avLst/>
            </a:prstGeom>
            <a:noFill/>
          </p:spPr>
          <p:txBody>
            <a:bodyPr wrap="none" rtlCol="0">
              <a:spAutoFit/>
            </a:bodyPr>
            <a:lstStyle/>
            <a:p>
              <a:r>
                <a:rPr lang="en-US" sz="1400" b="1" dirty="0"/>
                <a:t>Normal Vision</a:t>
              </a:r>
            </a:p>
          </p:txBody>
        </p:sp>
        <p:sp>
          <p:nvSpPr>
            <p:cNvPr id="16" name="TextBox 15">
              <a:extLst>
                <a:ext uri="{FF2B5EF4-FFF2-40B4-BE49-F238E27FC236}">
                  <a16:creationId xmlns:a16="http://schemas.microsoft.com/office/drawing/2014/main" id="{778D60BC-AC2C-4789-8347-DECA3B19D5E8}"/>
                </a:ext>
              </a:extLst>
            </p:cNvPr>
            <p:cNvSpPr txBox="1"/>
            <p:nvPr/>
          </p:nvSpPr>
          <p:spPr>
            <a:xfrm>
              <a:off x="6976319" y="6187542"/>
              <a:ext cx="955583" cy="307777"/>
            </a:xfrm>
            <a:prstGeom prst="rect">
              <a:avLst/>
            </a:prstGeom>
            <a:noFill/>
          </p:spPr>
          <p:txBody>
            <a:bodyPr wrap="none" rtlCol="0">
              <a:spAutoFit/>
            </a:bodyPr>
            <a:lstStyle/>
            <a:p>
              <a:r>
                <a:rPr lang="en-US" sz="1400" b="1" dirty="0"/>
                <a:t>DR Vision</a:t>
              </a:r>
            </a:p>
          </p:txBody>
        </p:sp>
      </p:grpSp>
    </p:spTree>
    <p:extLst>
      <p:ext uri="{BB962C8B-B14F-4D97-AF65-F5344CB8AC3E}">
        <p14:creationId xmlns:p14="http://schemas.microsoft.com/office/powerpoint/2010/main" val="378421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a:t>
            </a:r>
          </a:p>
        </p:txBody>
      </p:sp>
      <p:sp>
        <p:nvSpPr>
          <p:cNvPr id="3" name="Content Placeholder 2"/>
          <p:cNvSpPr>
            <a:spLocks noGrp="1"/>
          </p:cNvSpPr>
          <p:nvPr>
            <p:ph idx="1"/>
          </p:nvPr>
        </p:nvSpPr>
        <p:spPr/>
        <p:txBody>
          <a:bodyPr/>
          <a:lstStyle/>
          <a:p>
            <a:pPr marL="0" indent="0">
              <a:buNone/>
            </a:pPr>
            <a:r>
              <a:rPr lang="en-US" b="1" dirty="0"/>
              <a:t>Different stages of </a:t>
            </a:r>
            <a:r>
              <a:rPr lang="en-US" b="1" dirty="0" smtClean="0"/>
              <a:t>Diabetic</a:t>
            </a:r>
          </a:p>
          <a:p>
            <a:pPr marL="0" indent="0">
              <a:buNone/>
            </a:pPr>
            <a:r>
              <a:rPr lang="en-US" b="1" dirty="0" smtClean="0"/>
              <a:t>Retinopathy</a:t>
            </a:r>
            <a:endParaRPr lang="en-US" b="1" dirty="0"/>
          </a:p>
          <a:p>
            <a:pPr marL="0" indent="0">
              <a:buNone/>
            </a:pPr>
            <a:endParaRPr lang="en-US" dirty="0"/>
          </a:p>
        </p:txBody>
      </p:sp>
      <p:grpSp>
        <p:nvGrpSpPr>
          <p:cNvPr id="4" name="Group 3">
            <a:extLst>
              <a:ext uri="{FF2B5EF4-FFF2-40B4-BE49-F238E27FC236}">
                <a16:creationId xmlns:a16="http://schemas.microsoft.com/office/drawing/2014/main" id="{2222966E-DE7A-4EF2-B236-3F2D479D31BC}"/>
              </a:ext>
            </a:extLst>
          </p:cNvPr>
          <p:cNvGrpSpPr/>
          <p:nvPr/>
        </p:nvGrpSpPr>
        <p:grpSpPr>
          <a:xfrm>
            <a:off x="5459324" y="2052918"/>
            <a:ext cx="1955232" cy="1874024"/>
            <a:chOff x="1218334" y="3330286"/>
            <a:chExt cx="1895475" cy="1735228"/>
          </a:xfrm>
        </p:grpSpPr>
        <p:pic>
          <p:nvPicPr>
            <p:cNvPr id="5" name="Picture 4">
              <a:extLst>
                <a:ext uri="{FF2B5EF4-FFF2-40B4-BE49-F238E27FC236}">
                  <a16:creationId xmlns:a16="http://schemas.microsoft.com/office/drawing/2014/main" id="{E3A6B169-207F-49E8-BFCB-EFA8913BDA04}"/>
                </a:ext>
              </a:extLst>
            </p:cNvPr>
            <p:cNvPicPr>
              <a:picLocks noChangeAspect="1"/>
            </p:cNvPicPr>
            <p:nvPr/>
          </p:nvPicPr>
          <p:blipFill>
            <a:blip r:embed="rId2"/>
            <a:stretch>
              <a:fillRect/>
            </a:stretch>
          </p:blipFill>
          <p:spPr>
            <a:xfrm>
              <a:off x="1218334" y="3330286"/>
              <a:ext cx="1895475" cy="1427451"/>
            </a:xfrm>
            <a:prstGeom prst="rect">
              <a:avLst/>
            </a:prstGeom>
          </p:spPr>
        </p:pic>
        <p:sp>
          <p:nvSpPr>
            <p:cNvPr id="6" name="TextBox 5">
              <a:extLst>
                <a:ext uri="{FF2B5EF4-FFF2-40B4-BE49-F238E27FC236}">
                  <a16:creationId xmlns:a16="http://schemas.microsoft.com/office/drawing/2014/main" id="{51BBEC53-C3FB-4DA2-9C38-4FE9E817D921}"/>
                </a:ext>
              </a:extLst>
            </p:cNvPr>
            <p:cNvSpPr txBox="1"/>
            <p:nvPr/>
          </p:nvSpPr>
          <p:spPr>
            <a:xfrm>
              <a:off x="1428965" y="4757737"/>
              <a:ext cx="1474211" cy="307777"/>
            </a:xfrm>
            <a:prstGeom prst="rect">
              <a:avLst/>
            </a:prstGeom>
            <a:noFill/>
          </p:spPr>
          <p:txBody>
            <a:bodyPr wrap="square" rtlCol="0">
              <a:spAutoFit/>
            </a:bodyPr>
            <a:lstStyle/>
            <a:p>
              <a:pPr algn="ctr"/>
              <a:r>
                <a:rPr lang="en-US" sz="1400" b="1" dirty="0"/>
                <a:t>(a) No DR</a:t>
              </a:r>
              <a:endParaRPr lang="en-US" b="1" dirty="0"/>
            </a:p>
          </p:txBody>
        </p:sp>
      </p:grpSp>
      <p:grpSp>
        <p:nvGrpSpPr>
          <p:cNvPr id="7" name="Group 6">
            <a:extLst>
              <a:ext uri="{FF2B5EF4-FFF2-40B4-BE49-F238E27FC236}">
                <a16:creationId xmlns:a16="http://schemas.microsoft.com/office/drawing/2014/main" id="{D4168952-2056-4E8D-B372-636A2ABA6C58}"/>
              </a:ext>
            </a:extLst>
          </p:cNvPr>
          <p:cNvGrpSpPr/>
          <p:nvPr/>
        </p:nvGrpSpPr>
        <p:grpSpPr>
          <a:xfrm>
            <a:off x="7797340" y="2015571"/>
            <a:ext cx="2003716" cy="1932213"/>
            <a:chOff x="3788351" y="3330286"/>
            <a:chExt cx="1924050" cy="1771650"/>
          </a:xfrm>
        </p:grpSpPr>
        <p:pic>
          <p:nvPicPr>
            <p:cNvPr id="8" name="Picture 7">
              <a:extLst>
                <a:ext uri="{FF2B5EF4-FFF2-40B4-BE49-F238E27FC236}">
                  <a16:creationId xmlns:a16="http://schemas.microsoft.com/office/drawing/2014/main" id="{BD5573A1-D566-46D8-9C0E-302220CCFD12}"/>
                </a:ext>
              </a:extLst>
            </p:cNvPr>
            <p:cNvPicPr>
              <a:picLocks noChangeAspect="1"/>
            </p:cNvPicPr>
            <p:nvPr/>
          </p:nvPicPr>
          <p:blipFill>
            <a:blip r:embed="rId3"/>
            <a:stretch>
              <a:fillRect/>
            </a:stretch>
          </p:blipFill>
          <p:spPr>
            <a:xfrm>
              <a:off x="3788351" y="3330286"/>
              <a:ext cx="1924050" cy="1427451"/>
            </a:xfrm>
            <a:prstGeom prst="rect">
              <a:avLst/>
            </a:prstGeom>
          </p:spPr>
        </p:pic>
        <p:sp>
          <p:nvSpPr>
            <p:cNvPr id="9" name="TextBox 8">
              <a:extLst>
                <a:ext uri="{FF2B5EF4-FFF2-40B4-BE49-F238E27FC236}">
                  <a16:creationId xmlns:a16="http://schemas.microsoft.com/office/drawing/2014/main" id="{E424CEB8-8399-4015-8AC1-355D25DBC350}"/>
                </a:ext>
              </a:extLst>
            </p:cNvPr>
            <p:cNvSpPr txBox="1"/>
            <p:nvPr/>
          </p:nvSpPr>
          <p:spPr>
            <a:xfrm>
              <a:off x="4071504" y="4794159"/>
              <a:ext cx="1357744" cy="307777"/>
            </a:xfrm>
            <a:prstGeom prst="rect">
              <a:avLst/>
            </a:prstGeom>
            <a:noFill/>
          </p:spPr>
          <p:txBody>
            <a:bodyPr wrap="square" rtlCol="0">
              <a:spAutoFit/>
            </a:bodyPr>
            <a:lstStyle/>
            <a:p>
              <a:r>
                <a:rPr lang="en-US" sz="1400" b="1" dirty="0"/>
                <a:t>(b) Mild DR</a:t>
              </a:r>
              <a:endParaRPr lang="en-US" b="1" dirty="0"/>
            </a:p>
          </p:txBody>
        </p:sp>
      </p:grpSp>
      <p:grpSp>
        <p:nvGrpSpPr>
          <p:cNvPr id="10" name="Group 9">
            <a:extLst>
              <a:ext uri="{FF2B5EF4-FFF2-40B4-BE49-F238E27FC236}">
                <a16:creationId xmlns:a16="http://schemas.microsoft.com/office/drawing/2014/main" id="{019E845F-1A9E-4F43-A4E4-E762BEA0E9F6}"/>
              </a:ext>
            </a:extLst>
          </p:cNvPr>
          <p:cNvGrpSpPr/>
          <p:nvPr/>
        </p:nvGrpSpPr>
        <p:grpSpPr>
          <a:xfrm>
            <a:off x="3546461" y="4231204"/>
            <a:ext cx="1986826" cy="1820461"/>
            <a:chOff x="6127172" y="3330285"/>
            <a:chExt cx="1933575" cy="1733799"/>
          </a:xfrm>
        </p:grpSpPr>
        <p:pic>
          <p:nvPicPr>
            <p:cNvPr id="11" name="Picture 10">
              <a:extLst>
                <a:ext uri="{FF2B5EF4-FFF2-40B4-BE49-F238E27FC236}">
                  <a16:creationId xmlns:a16="http://schemas.microsoft.com/office/drawing/2014/main" id="{4338BBA7-32E3-4F19-A408-708835E7AE6F}"/>
                </a:ext>
              </a:extLst>
            </p:cNvPr>
            <p:cNvPicPr>
              <a:picLocks noChangeAspect="1"/>
            </p:cNvPicPr>
            <p:nvPr/>
          </p:nvPicPr>
          <p:blipFill>
            <a:blip r:embed="rId4"/>
            <a:stretch>
              <a:fillRect/>
            </a:stretch>
          </p:blipFill>
          <p:spPr>
            <a:xfrm>
              <a:off x="6127172" y="3330285"/>
              <a:ext cx="1933575" cy="1463873"/>
            </a:xfrm>
            <a:prstGeom prst="rect">
              <a:avLst/>
            </a:prstGeom>
          </p:spPr>
        </p:pic>
        <p:sp>
          <p:nvSpPr>
            <p:cNvPr id="12" name="TextBox 11">
              <a:extLst>
                <a:ext uri="{FF2B5EF4-FFF2-40B4-BE49-F238E27FC236}">
                  <a16:creationId xmlns:a16="http://schemas.microsoft.com/office/drawing/2014/main" id="{B9F4ADA4-E9C4-4ABC-8F0E-DBB8520C9199}"/>
                </a:ext>
              </a:extLst>
            </p:cNvPr>
            <p:cNvSpPr txBox="1"/>
            <p:nvPr/>
          </p:nvSpPr>
          <p:spPr>
            <a:xfrm>
              <a:off x="6199150" y="4756307"/>
              <a:ext cx="1789617" cy="307777"/>
            </a:xfrm>
            <a:prstGeom prst="rect">
              <a:avLst/>
            </a:prstGeom>
            <a:noFill/>
          </p:spPr>
          <p:txBody>
            <a:bodyPr wrap="square" rtlCol="0">
              <a:spAutoFit/>
            </a:bodyPr>
            <a:lstStyle/>
            <a:p>
              <a:pPr algn="ctr"/>
              <a:r>
                <a:rPr lang="en-US" sz="1400" b="1" dirty="0"/>
                <a:t>(c) Moderate DR</a:t>
              </a:r>
            </a:p>
          </p:txBody>
        </p:sp>
      </p:grpSp>
      <p:grpSp>
        <p:nvGrpSpPr>
          <p:cNvPr id="13" name="Group 12">
            <a:extLst>
              <a:ext uri="{FF2B5EF4-FFF2-40B4-BE49-F238E27FC236}">
                <a16:creationId xmlns:a16="http://schemas.microsoft.com/office/drawing/2014/main" id="{CAE1C8C8-9E17-4439-92AA-3519C017F32D}"/>
              </a:ext>
            </a:extLst>
          </p:cNvPr>
          <p:cNvGrpSpPr/>
          <p:nvPr/>
        </p:nvGrpSpPr>
        <p:grpSpPr>
          <a:xfrm>
            <a:off x="5881734" y="4231203"/>
            <a:ext cx="2083250" cy="1820462"/>
            <a:chOff x="8344766" y="3280541"/>
            <a:chExt cx="2028825" cy="1733802"/>
          </a:xfrm>
        </p:grpSpPr>
        <p:pic>
          <p:nvPicPr>
            <p:cNvPr id="14" name="Picture 13">
              <a:extLst>
                <a:ext uri="{FF2B5EF4-FFF2-40B4-BE49-F238E27FC236}">
                  <a16:creationId xmlns:a16="http://schemas.microsoft.com/office/drawing/2014/main" id="{D1A74420-FB9F-4BFC-BFF1-7426EF5CB30A}"/>
                </a:ext>
              </a:extLst>
            </p:cNvPr>
            <p:cNvPicPr>
              <a:picLocks noChangeAspect="1"/>
            </p:cNvPicPr>
            <p:nvPr/>
          </p:nvPicPr>
          <p:blipFill>
            <a:blip r:embed="rId5"/>
            <a:stretch>
              <a:fillRect/>
            </a:stretch>
          </p:blipFill>
          <p:spPr>
            <a:xfrm>
              <a:off x="8344766" y="3280541"/>
              <a:ext cx="2028825" cy="1463875"/>
            </a:xfrm>
            <a:prstGeom prst="rect">
              <a:avLst/>
            </a:prstGeom>
          </p:spPr>
        </p:pic>
        <p:sp>
          <p:nvSpPr>
            <p:cNvPr id="15" name="TextBox 14">
              <a:extLst>
                <a:ext uri="{FF2B5EF4-FFF2-40B4-BE49-F238E27FC236}">
                  <a16:creationId xmlns:a16="http://schemas.microsoft.com/office/drawing/2014/main" id="{7FC68693-AC07-43B3-A646-F1431E71F6E5}"/>
                </a:ext>
              </a:extLst>
            </p:cNvPr>
            <p:cNvSpPr txBox="1"/>
            <p:nvPr/>
          </p:nvSpPr>
          <p:spPr>
            <a:xfrm>
              <a:off x="8588626" y="4706566"/>
              <a:ext cx="1541103" cy="307777"/>
            </a:xfrm>
            <a:prstGeom prst="rect">
              <a:avLst/>
            </a:prstGeom>
            <a:noFill/>
          </p:spPr>
          <p:txBody>
            <a:bodyPr wrap="square" rtlCol="0">
              <a:spAutoFit/>
            </a:bodyPr>
            <a:lstStyle/>
            <a:p>
              <a:r>
                <a:rPr lang="en-US" sz="1400" b="1" dirty="0"/>
                <a:t>(d) Severe DR</a:t>
              </a:r>
            </a:p>
          </p:txBody>
        </p:sp>
      </p:grpSp>
      <p:grpSp>
        <p:nvGrpSpPr>
          <p:cNvPr id="16" name="Group 15">
            <a:extLst>
              <a:ext uri="{FF2B5EF4-FFF2-40B4-BE49-F238E27FC236}">
                <a16:creationId xmlns:a16="http://schemas.microsoft.com/office/drawing/2014/main" id="{DAF0338E-5BD9-48AD-B717-BB7841392870}"/>
              </a:ext>
            </a:extLst>
          </p:cNvPr>
          <p:cNvGrpSpPr/>
          <p:nvPr/>
        </p:nvGrpSpPr>
        <p:grpSpPr>
          <a:xfrm>
            <a:off x="8271366" y="4231203"/>
            <a:ext cx="1989692" cy="1695095"/>
            <a:chOff x="5083858" y="5198408"/>
            <a:chExt cx="1930005" cy="1710655"/>
          </a:xfrm>
        </p:grpSpPr>
        <p:pic>
          <p:nvPicPr>
            <p:cNvPr id="17" name="Picture 16">
              <a:extLst>
                <a:ext uri="{FF2B5EF4-FFF2-40B4-BE49-F238E27FC236}">
                  <a16:creationId xmlns:a16="http://schemas.microsoft.com/office/drawing/2014/main" id="{82454E66-BB54-45D1-B3F3-32E23599DB49}"/>
                </a:ext>
              </a:extLst>
            </p:cNvPr>
            <p:cNvPicPr>
              <a:picLocks noChangeAspect="1"/>
            </p:cNvPicPr>
            <p:nvPr/>
          </p:nvPicPr>
          <p:blipFill>
            <a:blip r:embed="rId6"/>
            <a:stretch>
              <a:fillRect/>
            </a:stretch>
          </p:blipFill>
          <p:spPr>
            <a:xfrm>
              <a:off x="5083858" y="5198408"/>
              <a:ext cx="1924050" cy="1427452"/>
            </a:xfrm>
            <a:prstGeom prst="rect">
              <a:avLst/>
            </a:prstGeom>
          </p:spPr>
        </p:pic>
        <p:sp>
          <p:nvSpPr>
            <p:cNvPr id="18" name="TextBox 17">
              <a:extLst>
                <a:ext uri="{FF2B5EF4-FFF2-40B4-BE49-F238E27FC236}">
                  <a16:creationId xmlns:a16="http://schemas.microsoft.com/office/drawing/2014/main" id="{341A99D1-6C24-4A46-80A5-5C7A1A95EDBF}"/>
                </a:ext>
              </a:extLst>
            </p:cNvPr>
            <p:cNvSpPr txBox="1"/>
            <p:nvPr/>
          </p:nvSpPr>
          <p:spPr>
            <a:xfrm>
              <a:off x="5083858" y="6601286"/>
              <a:ext cx="1930005" cy="307777"/>
            </a:xfrm>
            <a:prstGeom prst="rect">
              <a:avLst/>
            </a:prstGeom>
            <a:noFill/>
          </p:spPr>
          <p:txBody>
            <a:bodyPr wrap="square" rtlCol="0">
              <a:spAutoFit/>
            </a:bodyPr>
            <a:lstStyle/>
            <a:p>
              <a:r>
                <a:rPr lang="en-US" sz="1400" b="1" dirty="0"/>
                <a:t>(e) Proliferative DR</a:t>
              </a:r>
            </a:p>
          </p:txBody>
        </p:sp>
      </p:grpSp>
    </p:spTree>
    <p:extLst>
      <p:ext uri="{BB962C8B-B14F-4D97-AF65-F5344CB8AC3E}">
        <p14:creationId xmlns:p14="http://schemas.microsoft.com/office/powerpoint/2010/main" val="153627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DR cont.</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Two types:</a:t>
            </a:r>
            <a:endParaRPr lang="en-US" sz="2200" dirty="0"/>
          </a:p>
          <a:p>
            <a:pPr marL="0" indent="0" algn="just">
              <a:buNone/>
            </a:pPr>
            <a:r>
              <a:rPr lang="en-US" b="1" dirty="0" smtClean="0"/>
              <a:t>1.  Non-Proliferative </a:t>
            </a:r>
            <a:r>
              <a:rPr lang="en-US" b="1" dirty="0"/>
              <a:t>Diabetic Retinopathy</a:t>
            </a:r>
          </a:p>
          <a:p>
            <a:pPr algn="just">
              <a:buFont typeface="Arial" panose="020B0604020202020204" pitchFamily="34" charset="0"/>
              <a:buChar char="•"/>
            </a:pPr>
            <a:r>
              <a:rPr lang="en-US" dirty="0"/>
              <a:t>This is early stage in which tiny blood vessels leak, making the retina swell.</a:t>
            </a:r>
          </a:p>
          <a:p>
            <a:pPr algn="just">
              <a:buFont typeface="Arial" panose="020B0604020202020204" pitchFamily="34" charset="0"/>
              <a:buChar char="•"/>
            </a:pPr>
            <a:r>
              <a:rPr lang="en-US" b="1" dirty="0"/>
              <a:t>Mild</a:t>
            </a:r>
            <a:r>
              <a:rPr lang="en-US" dirty="0"/>
              <a:t> (Caused </a:t>
            </a:r>
            <a:r>
              <a:rPr lang="en-US" sz="2100" b="1" dirty="0"/>
              <a:t>minimal</a:t>
            </a:r>
            <a:r>
              <a:rPr lang="en-US" dirty="0"/>
              <a:t> swelling).</a:t>
            </a:r>
          </a:p>
          <a:p>
            <a:pPr algn="just">
              <a:buFont typeface="Arial" panose="020B0604020202020204" pitchFamily="34" charset="0"/>
              <a:buChar char="•"/>
            </a:pPr>
            <a:r>
              <a:rPr lang="en-US" b="1" dirty="0"/>
              <a:t>Moderate</a:t>
            </a:r>
            <a:r>
              <a:rPr lang="en-US" dirty="0"/>
              <a:t> (Causes blood vessel to be blocked).</a:t>
            </a:r>
          </a:p>
          <a:p>
            <a:pPr algn="just">
              <a:buFont typeface="Arial" panose="020B0604020202020204" pitchFamily="34" charset="0"/>
              <a:buChar char="•"/>
            </a:pPr>
            <a:r>
              <a:rPr lang="en-US" b="1" dirty="0"/>
              <a:t>Severe</a:t>
            </a:r>
            <a:r>
              <a:rPr lang="en-US" dirty="0"/>
              <a:t> (Block flow of blood to eye).</a:t>
            </a:r>
          </a:p>
          <a:p>
            <a:pPr algn="just">
              <a:buFont typeface="Arial" panose="020B0604020202020204" pitchFamily="34" charset="0"/>
              <a:buChar char="•"/>
            </a:pPr>
            <a:endParaRPr lang="en-US" dirty="0"/>
          </a:p>
          <a:p>
            <a:pPr marL="0" indent="0" algn="just">
              <a:buNone/>
            </a:pPr>
            <a:r>
              <a:rPr lang="en-US" b="1" dirty="0" smtClean="0"/>
              <a:t>2.  </a:t>
            </a:r>
            <a:r>
              <a:rPr lang="en-US" b="1" dirty="0"/>
              <a:t>Proliferative Diabetic Retinopathy</a:t>
            </a:r>
          </a:p>
          <a:p>
            <a:pPr algn="just">
              <a:buFont typeface="Arial" panose="020B0604020202020204" pitchFamily="34" charset="0"/>
              <a:buChar char="•"/>
            </a:pPr>
            <a:r>
              <a:rPr lang="en-US" dirty="0"/>
              <a:t>Growing new week blood vessels. </a:t>
            </a:r>
          </a:p>
          <a:p>
            <a:pPr algn="just">
              <a:buFont typeface="Arial" panose="020B0604020202020204" pitchFamily="34" charset="0"/>
              <a:buChar char="•"/>
            </a:pPr>
            <a:r>
              <a:rPr lang="en-US" dirty="0"/>
              <a:t>Week vessels leak blood</a:t>
            </a:r>
          </a:p>
          <a:p>
            <a:pPr algn="just">
              <a:buFont typeface="Arial" panose="020B0604020202020204" pitchFamily="34" charset="0"/>
              <a:buChar char="•"/>
            </a:pPr>
            <a:r>
              <a:rPr lang="en-US" dirty="0"/>
              <a:t>It might block all vision.</a:t>
            </a:r>
          </a:p>
        </p:txBody>
      </p:sp>
    </p:spTree>
    <p:extLst>
      <p:ext uri="{BB962C8B-B14F-4D97-AF65-F5344CB8AC3E}">
        <p14:creationId xmlns:p14="http://schemas.microsoft.com/office/powerpoint/2010/main" val="193651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73582339"/>
              </p:ext>
            </p:extLst>
          </p:nvPr>
        </p:nvGraphicFramePr>
        <p:xfrm>
          <a:off x="646111" y="1653627"/>
          <a:ext cx="10458219" cy="4668866"/>
        </p:xfrm>
        <a:graphic>
          <a:graphicData uri="http://schemas.openxmlformats.org/drawingml/2006/table">
            <a:tbl>
              <a:tblPr firstRow="1" bandRow="1">
                <a:tableStyleId>{5C22544A-7EE6-4342-B048-85BDC9FD1C3A}</a:tableStyleId>
              </a:tblPr>
              <a:tblGrid>
                <a:gridCol w="2165658">
                  <a:extLst>
                    <a:ext uri="{9D8B030D-6E8A-4147-A177-3AD203B41FA5}">
                      <a16:colId xmlns:a16="http://schemas.microsoft.com/office/drawing/2014/main" val="2541055287"/>
                    </a:ext>
                  </a:extLst>
                </a:gridCol>
                <a:gridCol w="2017629">
                  <a:extLst>
                    <a:ext uri="{9D8B030D-6E8A-4147-A177-3AD203B41FA5}">
                      <a16:colId xmlns:a16="http://schemas.microsoft.com/office/drawing/2014/main" val="4183283459"/>
                    </a:ext>
                  </a:extLst>
                </a:gridCol>
                <a:gridCol w="2091644">
                  <a:extLst>
                    <a:ext uri="{9D8B030D-6E8A-4147-A177-3AD203B41FA5}">
                      <a16:colId xmlns:a16="http://schemas.microsoft.com/office/drawing/2014/main" val="3356674099"/>
                    </a:ext>
                  </a:extLst>
                </a:gridCol>
                <a:gridCol w="2091644">
                  <a:extLst>
                    <a:ext uri="{9D8B030D-6E8A-4147-A177-3AD203B41FA5}">
                      <a16:colId xmlns:a16="http://schemas.microsoft.com/office/drawing/2014/main" val="229435013"/>
                    </a:ext>
                  </a:extLst>
                </a:gridCol>
                <a:gridCol w="2091644">
                  <a:extLst>
                    <a:ext uri="{9D8B030D-6E8A-4147-A177-3AD203B41FA5}">
                      <a16:colId xmlns:a16="http://schemas.microsoft.com/office/drawing/2014/main" val="2592948950"/>
                    </a:ext>
                  </a:extLst>
                </a:gridCol>
              </a:tblGrid>
              <a:tr h="426568">
                <a:tc>
                  <a:txBody>
                    <a:bodyPr/>
                    <a:lstStyle/>
                    <a:p>
                      <a:r>
                        <a:rPr lang="en-US" dirty="0"/>
                        <a:t>Author/ Year</a:t>
                      </a:r>
                    </a:p>
                  </a:txBody>
                  <a:tcPr/>
                </a:tc>
                <a:tc>
                  <a:txBody>
                    <a:bodyPr/>
                    <a:lstStyle/>
                    <a:p>
                      <a:r>
                        <a:rPr lang="en-US" dirty="0"/>
                        <a:t>Title</a:t>
                      </a:r>
                    </a:p>
                  </a:txBody>
                  <a:tcPr/>
                </a:tc>
                <a:tc>
                  <a:txBody>
                    <a:bodyPr/>
                    <a:lstStyle/>
                    <a:p>
                      <a:r>
                        <a:rPr lang="en-US" dirty="0"/>
                        <a:t>Published in</a:t>
                      </a:r>
                    </a:p>
                  </a:txBody>
                  <a:tcPr/>
                </a:tc>
                <a:tc>
                  <a:txBody>
                    <a:bodyPr/>
                    <a:lstStyle/>
                    <a:p>
                      <a:r>
                        <a:rPr lang="en-US" dirty="0"/>
                        <a:t>Methodology</a:t>
                      </a:r>
                    </a:p>
                  </a:txBody>
                  <a:tcPr/>
                </a:tc>
                <a:tc>
                  <a:txBody>
                    <a:bodyPr/>
                    <a:lstStyle/>
                    <a:p>
                      <a:r>
                        <a:rPr lang="en-US" dirty="0"/>
                        <a:t>Dataset</a:t>
                      </a:r>
                    </a:p>
                  </a:txBody>
                  <a:tcPr/>
                </a:tc>
                <a:extLst>
                  <a:ext uri="{0D108BD9-81ED-4DB2-BD59-A6C34878D82A}">
                    <a16:rowId xmlns:a16="http://schemas.microsoft.com/office/drawing/2014/main" val="3260081806"/>
                  </a:ext>
                </a:extLst>
              </a:tr>
              <a:tr h="1367352">
                <a:tc>
                  <a:txBody>
                    <a:bodyPr/>
                    <a:lstStyle/>
                    <a:p>
                      <a:pPr algn="just"/>
                      <a:r>
                        <a:rPr lang="en-US" sz="1600" dirty="0" err="1"/>
                        <a:t>Mookhia</a:t>
                      </a:r>
                      <a:r>
                        <a:rPr lang="en-US" sz="1600" dirty="0"/>
                        <a:t> et.al </a:t>
                      </a:r>
                      <a:r>
                        <a:rPr lang="en-US" sz="1600" kern="1200" dirty="0">
                          <a:solidFill>
                            <a:schemeClr val="dk1"/>
                          </a:solidFill>
                          <a:effectLst/>
                          <a:latin typeface="+mn-lt"/>
                          <a:ea typeface="+mn-ea"/>
                          <a:cs typeface="+mn-cs"/>
                        </a:rPr>
                        <a:t>/2013</a:t>
                      </a:r>
                      <a:r>
                        <a:rPr lang="en-US" sz="1600" kern="1200" baseline="0" dirty="0">
                          <a:solidFill>
                            <a:schemeClr val="dk1"/>
                          </a:solidFill>
                          <a:effectLst/>
                          <a:latin typeface="+mn-lt"/>
                          <a:ea typeface="+mn-ea"/>
                          <a:cs typeface="+mn-cs"/>
                        </a:rPr>
                        <a:t> </a:t>
                      </a:r>
                      <a:r>
                        <a:rPr lang="en-US" sz="1600" b="1" kern="1200" dirty="0">
                          <a:solidFill>
                            <a:schemeClr val="dk1"/>
                          </a:solidFill>
                          <a:effectLst/>
                          <a:latin typeface="+mn-lt"/>
                          <a:ea typeface="+mn-ea"/>
                          <a:cs typeface="+mn-cs"/>
                        </a:rPr>
                        <a:t>[1]</a:t>
                      </a:r>
                      <a:endParaRPr lang="en-US" sz="1600" b="1" dirty="0"/>
                    </a:p>
                  </a:txBody>
                  <a:tcPr/>
                </a:tc>
                <a:tc>
                  <a:txBody>
                    <a:bodyPr/>
                    <a:lstStyle/>
                    <a:p>
                      <a:pPr algn="l"/>
                      <a:r>
                        <a:rPr lang="en-US" sz="1600" kern="1200" dirty="0">
                          <a:solidFill>
                            <a:schemeClr val="dk1"/>
                          </a:solidFill>
                          <a:effectLst/>
                          <a:latin typeface="+mn-lt"/>
                          <a:ea typeface="+mn-ea"/>
                          <a:cs typeface="+mn-cs"/>
                        </a:rPr>
                        <a:t>Computer-aided diagnosis of diabetic retinopathy</a:t>
                      </a:r>
                      <a:endParaRPr lang="en-US" sz="1600" dirty="0"/>
                    </a:p>
                  </a:txBody>
                  <a:tcPr/>
                </a:tc>
                <a:tc>
                  <a:txBody>
                    <a:bodyPr/>
                    <a:lstStyle/>
                    <a:p>
                      <a:pPr algn="l"/>
                      <a:r>
                        <a:rPr lang="en-US" sz="1600" dirty="0"/>
                        <a:t>Computers in biology and medicine</a:t>
                      </a:r>
                    </a:p>
                  </a:txBody>
                  <a:tcPr/>
                </a:tc>
                <a:tc>
                  <a:txBody>
                    <a:bodyPr/>
                    <a:lstStyle/>
                    <a:p>
                      <a:pPr algn="l"/>
                      <a:r>
                        <a:rPr lang="en-US" sz="1600" dirty="0"/>
                        <a:t>Gaussian Mixture Model and CNN (Convolutional Neural Network)</a:t>
                      </a:r>
                    </a:p>
                  </a:txBody>
                  <a:tcPr/>
                </a:tc>
                <a:tc>
                  <a:txBody>
                    <a:bodyPr/>
                    <a:lstStyle/>
                    <a:p>
                      <a:pPr algn="just"/>
                      <a:r>
                        <a:rPr lang="en-US" sz="1600" dirty="0"/>
                        <a:t>DIARETDBI Diabetic Retinopathy Dataset</a:t>
                      </a:r>
                    </a:p>
                  </a:txBody>
                  <a:tcPr/>
                </a:tc>
                <a:extLst>
                  <a:ext uri="{0D108BD9-81ED-4DB2-BD59-A6C34878D82A}">
                    <a16:rowId xmlns:a16="http://schemas.microsoft.com/office/drawing/2014/main" val="3154585959"/>
                  </a:ext>
                </a:extLst>
              </a:tr>
              <a:tr h="1367352">
                <a:tc>
                  <a:txBody>
                    <a:bodyPr/>
                    <a:lstStyle/>
                    <a:p>
                      <a:pPr algn="just"/>
                      <a:r>
                        <a:rPr lang="en-US" sz="1600" kern="1200" dirty="0">
                          <a:solidFill>
                            <a:schemeClr val="dk1"/>
                          </a:solidFill>
                          <a:effectLst/>
                          <a:latin typeface="+mn-lt"/>
                          <a:ea typeface="+mn-ea"/>
                          <a:cs typeface="+mn-cs"/>
                        </a:rPr>
                        <a:t>Carson Lam et.al /2018 </a:t>
                      </a:r>
                      <a:r>
                        <a:rPr lang="en-US" sz="1600" b="1" kern="1200" dirty="0">
                          <a:solidFill>
                            <a:schemeClr val="dk1"/>
                          </a:solidFill>
                          <a:effectLst/>
                          <a:latin typeface="+mn-lt"/>
                          <a:ea typeface="+mn-ea"/>
                          <a:cs typeface="+mn-cs"/>
                        </a:rPr>
                        <a:t>[2]</a:t>
                      </a:r>
                      <a:endParaRPr lang="en-US" sz="1600" b="1" dirty="0"/>
                    </a:p>
                  </a:txBody>
                  <a:tcPr/>
                </a:tc>
                <a:tc>
                  <a:txBody>
                    <a:bodyPr/>
                    <a:lstStyle/>
                    <a:p>
                      <a:pPr algn="just"/>
                      <a:r>
                        <a:rPr lang="en-US" sz="1600" kern="1200" dirty="0">
                          <a:solidFill>
                            <a:schemeClr val="dk1"/>
                          </a:solidFill>
                          <a:effectLst/>
                          <a:latin typeface="+mn-lt"/>
                          <a:ea typeface="+mn-ea"/>
                          <a:cs typeface="+mn-cs"/>
                        </a:rPr>
                        <a:t>Automated Detection of Diabetic Retinopathy using Deep Learning</a:t>
                      </a:r>
                      <a:endParaRPr lang="en-US" sz="1600" dirty="0"/>
                    </a:p>
                  </a:txBody>
                  <a:tcPr/>
                </a:tc>
                <a:tc>
                  <a:txBody>
                    <a:bodyPr/>
                    <a:lstStyle/>
                    <a:p>
                      <a:pPr algn="l"/>
                      <a:r>
                        <a:rPr lang="en-US" sz="1600" dirty="0"/>
                        <a:t>AMIA Summits on Translational Science Proceedings</a:t>
                      </a:r>
                      <a:endParaRPr lang="en-US" sz="1800" dirty="0"/>
                    </a:p>
                  </a:txBody>
                  <a:tcPr/>
                </a:tc>
                <a:tc>
                  <a:txBody>
                    <a:bodyPr/>
                    <a:lstStyle/>
                    <a:p>
                      <a:pPr algn="l"/>
                      <a:r>
                        <a:rPr lang="en-US" sz="1600" dirty="0"/>
                        <a:t>CNN (Convolutional Neural Network)</a:t>
                      </a:r>
                    </a:p>
                  </a:txBody>
                  <a:tcPr/>
                </a:tc>
                <a:tc>
                  <a:txBody>
                    <a:bodyPr/>
                    <a:lstStyle/>
                    <a:p>
                      <a:pPr algn="just"/>
                      <a:r>
                        <a:rPr lang="en-US" sz="1600" dirty="0"/>
                        <a:t>KAGGLE and MASSIDOR Diabetic Retinopathy Datasets</a:t>
                      </a:r>
                    </a:p>
                  </a:txBody>
                  <a:tcPr/>
                </a:tc>
                <a:extLst>
                  <a:ext uri="{0D108BD9-81ED-4DB2-BD59-A6C34878D82A}">
                    <a16:rowId xmlns:a16="http://schemas.microsoft.com/office/drawing/2014/main" val="3631700137"/>
                  </a:ext>
                </a:extLst>
              </a:tr>
              <a:tr h="1507594">
                <a:tc>
                  <a:txBody>
                    <a:bodyPr/>
                    <a:lstStyle/>
                    <a:p>
                      <a:pPr algn="l"/>
                      <a:r>
                        <a:rPr lang="en-US" sz="1600" kern="1200" dirty="0" err="1">
                          <a:solidFill>
                            <a:schemeClr val="dk1"/>
                          </a:solidFill>
                          <a:effectLst/>
                          <a:latin typeface="+mn-lt"/>
                          <a:ea typeface="+mn-ea"/>
                          <a:cs typeface="+mn-cs"/>
                        </a:rPr>
                        <a:t>Rishab</a:t>
                      </a:r>
                      <a:r>
                        <a:rPr lang="en-US" sz="1600" kern="1200" dirty="0">
                          <a:solidFill>
                            <a:schemeClr val="dk1"/>
                          </a:solidFill>
                          <a:effectLst/>
                          <a:latin typeface="+mn-lt"/>
                          <a:ea typeface="+mn-ea"/>
                          <a:cs typeface="+mn-cs"/>
                        </a:rPr>
                        <a:t> et.al  /2017 </a:t>
                      </a:r>
                      <a:r>
                        <a:rPr lang="en-US" sz="1600" b="1" kern="1200" dirty="0">
                          <a:solidFill>
                            <a:schemeClr val="dk1"/>
                          </a:solidFill>
                          <a:effectLst/>
                          <a:latin typeface="+mn-lt"/>
                          <a:ea typeface="+mn-ea"/>
                          <a:cs typeface="+mn-cs"/>
                        </a:rPr>
                        <a:t>[3]</a:t>
                      </a:r>
                      <a:endParaRPr lang="en-US" sz="1600" b="1" dirty="0"/>
                    </a:p>
                  </a:txBody>
                  <a:tcPr/>
                </a:tc>
                <a:tc>
                  <a:txBody>
                    <a:bodyPr/>
                    <a:lstStyle/>
                    <a:p>
                      <a:pPr algn="l"/>
                      <a:r>
                        <a:rPr lang="en-US" sz="1600" kern="1200" dirty="0">
                          <a:solidFill>
                            <a:schemeClr val="dk1"/>
                          </a:solidFill>
                          <a:effectLst/>
                          <a:latin typeface="+mn-lt"/>
                          <a:ea typeface="+mn-ea"/>
                          <a:cs typeface="+mn-cs"/>
                        </a:rPr>
                        <a:t>Automated identification of diabetic retinopathy using deep learning</a:t>
                      </a:r>
                      <a:endParaRPr lang="en-US" sz="1600" dirty="0"/>
                    </a:p>
                  </a:txBody>
                  <a:tcPr/>
                </a:tc>
                <a:tc>
                  <a:txBody>
                    <a:bodyPr/>
                    <a:lstStyle/>
                    <a:p>
                      <a:pPr algn="just"/>
                      <a:r>
                        <a:rPr lang="en-US" sz="1600" dirty="0"/>
                        <a:t>Ophthalmology</a:t>
                      </a:r>
                    </a:p>
                  </a:txBody>
                  <a:tcPr/>
                </a:tc>
                <a:tc>
                  <a:txBody>
                    <a:bodyPr/>
                    <a:lstStyle/>
                    <a:p>
                      <a:pPr algn="l"/>
                      <a:r>
                        <a:rPr lang="en-US" sz="1600" dirty="0"/>
                        <a:t>An artificial intelligence model and CNN</a:t>
                      </a:r>
                    </a:p>
                  </a:txBody>
                  <a:tcPr/>
                </a:tc>
                <a:tc>
                  <a:txBody>
                    <a:bodyPr/>
                    <a:lstStyle/>
                    <a:p>
                      <a:pPr algn="just"/>
                      <a:r>
                        <a:rPr lang="en-US" sz="1600" dirty="0"/>
                        <a:t>MESSIDOR 2 and E-</a:t>
                      </a:r>
                      <a:r>
                        <a:rPr lang="en-US" sz="1600" dirty="0" err="1"/>
                        <a:t>Ophtha</a:t>
                      </a:r>
                      <a:r>
                        <a:rPr lang="en-US" sz="1600" dirty="0"/>
                        <a:t> Diabetic Retinopathy Dataset</a:t>
                      </a:r>
                    </a:p>
                  </a:txBody>
                  <a:tcPr/>
                </a:tc>
                <a:extLst>
                  <a:ext uri="{0D108BD9-81ED-4DB2-BD59-A6C34878D82A}">
                    <a16:rowId xmlns:a16="http://schemas.microsoft.com/office/drawing/2014/main" val="3640852726"/>
                  </a:ext>
                </a:extLst>
              </a:tr>
            </a:tbl>
          </a:graphicData>
        </a:graphic>
      </p:graphicFrame>
    </p:spTree>
    <p:extLst>
      <p:ext uri="{BB962C8B-B14F-4D97-AF65-F5344CB8AC3E}">
        <p14:creationId xmlns:p14="http://schemas.microsoft.com/office/powerpoint/2010/main" val="9636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678558"/>
              </p:ext>
            </p:extLst>
          </p:nvPr>
        </p:nvGraphicFramePr>
        <p:xfrm>
          <a:off x="646111" y="1321118"/>
          <a:ext cx="10153322" cy="5303520"/>
        </p:xfrm>
        <a:graphic>
          <a:graphicData uri="http://schemas.openxmlformats.org/drawingml/2006/table">
            <a:tbl>
              <a:tblPr firstRow="1" bandRow="1">
                <a:tableStyleId>{5C22544A-7EE6-4342-B048-85BDC9FD1C3A}</a:tableStyleId>
              </a:tblPr>
              <a:tblGrid>
                <a:gridCol w="2403267">
                  <a:extLst>
                    <a:ext uri="{9D8B030D-6E8A-4147-A177-3AD203B41FA5}">
                      <a16:colId xmlns:a16="http://schemas.microsoft.com/office/drawing/2014/main" val="2678205723"/>
                    </a:ext>
                  </a:extLst>
                </a:gridCol>
                <a:gridCol w="1885634">
                  <a:extLst>
                    <a:ext uri="{9D8B030D-6E8A-4147-A177-3AD203B41FA5}">
                      <a16:colId xmlns:a16="http://schemas.microsoft.com/office/drawing/2014/main" val="4159185074"/>
                    </a:ext>
                  </a:extLst>
                </a:gridCol>
                <a:gridCol w="1954807">
                  <a:extLst>
                    <a:ext uri="{9D8B030D-6E8A-4147-A177-3AD203B41FA5}">
                      <a16:colId xmlns:a16="http://schemas.microsoft.com/office/drawing/2014/main" val="1892946193"/>
                    </a:ext>
                  </a:extLst>
                </a:gridCol>
                <a:gridCol w="1954807">
                  <a:extLst>
                    <a:ext uri="{9D8B030D-6E8A-4147-A177-3AD203B41FA5}">
                      <a16:colId xmlns:a16="http://schemas.microsoft.com/office/drawing/2014/main" val="2360913523"/>
                    </a:ext>
                  </a:extLst>
                </a:gridCol>
                <a:gridCol w="1954807">
                  <a:extLst>
                    <a:ext uri="{9D8B030D-6E8A-4147-A177-3AD203B41FA5}">
                      <a16:colId xmlns:a16="http://schemas.microsoft.com/office/drawing/2014/main" val="297835641"/>
                    </a:ext>
                  </a:extLst>
                </a:gridCol>
              </a:tblGrid>
              <a:tr h="306061">
                <a:tc>
                  <a:txBody>
                    <a:bodyPr/>
                    <a:lstStyle/>
                    <a:p>
                      <a:r>
                        <a:rPr lang="en-US" dirty="0"/>
                        <a:t>Author/ Year</a:t>
                      </a:r>
                    </a:p>
                  </a:txBody>
                  <a:tcPr/>
                </a:tc>
                <a:tc>
                  <a:txBody>
                    <a:bodyPr/>
                    <a:lstStyle/>
                    <a:p>
                      <a:r>
                        <a:rPr lang="en-US" dirty="0"/>
                        <a:t>Title</a:t>
                      </a:r>
                    </a:p>
                  </a:txBody>
                  <a:tcPr/>
                </a:tc>
                <a:tc>
                  <a:txBody>
                    <a:bodyPr/>
                    <a:lstStyle/>
                    <a:p>
                      <a:r>
                        <a:rPr lang="en-US" dirty="0"/>
                        <a:t>Published in</a:t>
                      </a:r>
                    </a:p>
                  </a:txBody>
                  <a:tcPr/>
                </a:tc>
                <a:tc>
                  <a:txBody>
                    <a:bodyPr/>
                    <a:lstStyle/>
                    <a:p>
                      <a:r>
                        <a:rPr lang="en-US" dirty="0"/>
                        <a:t>Methodology</a:t>
                      </a:r>
                    </a:p>
                  </a:txBody>
                  <a:tcPr/>
                </a:tc>
                <a:tc>
                  <a:txBody>
                    <a:bodyPr/>
                    <a:lstStyle/>
                    <a:p>
                      <a:r>
                        <a:rPr lang="en-US" dirty="0"/>
                        <a:t>Dataset</a:t>
                      </a:r>
                    </a:p>
                  </a:txBody>
                  <a:tcPr/>
                </a:tc>
                <a:extLst>
                  <a:ext uri="{0D108BD9-81ED-4DB2-BD59-A6C34878D82A}">
                    <a16:rowId xmlns:a16="http://schemas.microsoft.com/office/drawing/2014/main" val="2167666601"/>
                  </a:ext>
                </a:extLst>
              </a:tr>
              <a:tr h="892679">
                <a:tc>
                  <a:txBody>
                    <a:bodyPr/>
                    <a:lstStyle/>
                    <a:p>
                      <a:pPr algn="just"/>
                      <a:r>
                        <a:rPr lang="en-US" sz="1600" dirty="0"/>
                        <a:t>Harry </a:t>
                      </a:r>
                      <a:r>
                        <a:rPr lang="en-US" sz="1600" baseline="0" dirty="0" err="1"/>
                        <a:t>Prat</a:t>
                      </a:r>
                      <a:r>
                        <a:rPr lang="en-US" sz="1600" baseline="0" dirty="0"/>
                        <a:t> </a:t>
                      </a:r>
                      <a:r>
                        <a:rPr lang="en-US" sz="1600" dirty="0"/>
                        <a:t>et.al </a:t>
                      </a:r>
                      <a:r>
                        <a:rPr lang="en-US" sz="1600" kern="1200" dirty="0">
                          <a:solidFill>
                            <a:schemeClr val="dk1"/>
                          </a:solidFill>
                          <a:effectLst/>
                          <a:latin typeface="+mn-lt"/>
                          <a:ea typeface="+mn-ea"/>
                          <a:cs typeface="+mn-cs"/>
                        </a:rPr>
                        <a:t>/2015</a:t>
                      </a:r>
                      <a:r>
                        <a:rPr lang="en-US" sz="1600" kern="1200" baseline="0" dirty="0">
                          <a:solidFill>
                            <a:schemeClr val="dk1"/>
                          </a:solidFill>
                          <a:effectLst/>
                          <a:latin typeface="+mn-lt"/>
                          <a:ea typeface="+mn-ea"/>
                          <a:cs typeface="+mn-cs"/>
                        </a:rPr>
                        <a:t> </a:t>
                      </a:r>
                      <a:r>
                        <a:rPr lang="en-US" sz="1600" b="1" kern="1200" dirty="0">
                          <a:solidFill>
                            <a:schemeClr val="dk1"/>
                          </a:solidFill>
                          <a:effectLst/>
                          <a:latin typeface="+mn-lt"/>
                          <a:ea typeface="+mn-ea"/>
                          <a:cs typeface="+mn-cs"/>
                        </a:rPr>
                        <a:t>[4]</a:t>
                      </a:r>
                      <a:endParaRPr lang="en-US" sz="1600" b="1" dirty="0"/>
                    </a:p>
                  </a:txBody>
                  <a:tcPr/>
                </a:tc>
                <a:tc>
                  <a:txBody>
                    <a:bodyPr/>
                    <a:lstStyle/>
                    <a:p>
                      <a:pPr algn="l"/>
                      <a:r>
                        <a:rPr lang="en-US" sz="1600" dirty="0"/>
                        <a:t>Convolutional Neural Networks for Diabetic Retinopathy</a:t>
                      </a:r>
                    </a:p>
                  </a:txBody>
                  <a:tcPr/>
                </a:tc>
                <a:tc>
                  <a:txBody>
                    <a:bodyPr/>
                    <a:lstStyle/>
                    <a:p>
                      <a:pPr algn="l"/>
                      <a:r>
                        <a:rPr lang="en-US" sz="1600" dirty="0"/>
                        <a:t>Computers in biology and medicine</a:t>
                      </a:r>
                    </a:p>
                  </a:txBody>
                  <a:tcPr/>
                </a:tc>
                <a:tc>
                  <a:txBody>
                    <a:bodyPr/>
                    <a:lstStyle/>
                    <a:p>
                      <a:pPr algn="l"/>
                      <a:r>
                        <a:rPr lang="en-US" sz="1800" dirty="0"/>
                        <a:t>CNN (Convolutional Neural Network)</a:t>
                      </a:r>
                    </a:p>
                  </a:txBody>
                  <a:tcPr/>
                </a:tc>
                <a:tc>
                  <a:txBody>
                    <a:bodyPr/>
                    <a:lstStyle/>
                    <a:p>
                      <a:pPr algn="just"/>
                      <a:r>
                        <a:rPr lang="en-US" sz="1600" dirty="0"/>
                        <a:t>DIARETDBI Diabetic Retinopathy Dataset</a:t>
                      </a:r>
                    </a:p>
                  </a:txBody>
                  <a:tcPr/>
                </a:tc>
                <a:extLst>
                  <a:ext uri="{0D108BD9-81ED-4DB2-BD59-A6C34878D82A}">
                    <a16:rowId xmlns:a16="http://schemas.microsoft.com/office/drawing/2014/main" val="1380069053"/>
                  </a:ext>
                </a:extLst>
              </a:tr>
              <a:tr h="1683338">
                <a:tc>
                  <a:txBody>
                    <a:bodyPr/>
                    <a:lstStyle/>
                    <a:p>
                      <a:pPr algn="just"/>
                      <a:r>
                        <a:rPr lang="en-US" sz="1600" kern="1200" dirty="0">
                          <a:solidFill>
                            <a:schemeClr val="dk1"/>
                          </a:solidFill>
                          <a:effectLst/>
                          <a:latin typeface="+mn-lt"/>
                          <a:ea typeface="+mn-ea"/>
                          <a:cs typeface="+mn-cs"/>
                        </a:rPr>
                        <a:t>Deepika</a:t>
                      </a:r>
                      <a:r>
                        <a:rPr lang="en-US" sz="1600" kern="1200" baseline="0" dirty="0">
                          <a:solidFill>
                            <a:schemeClr val="dk1"/>
                          </a:solidFill>
                          <a:effectLst/>
                          <a:latin typeface="+mn-lt"/>
                          <a:ea typeface="+mn-ea"/>
                          <a:cs typeface="+mn-cs"/>
                        </a:rPr>
                        <a:t> </a:t>
                      </a:r>
                      <a:r>
                        <a:rPr lang="en-US" sz="1600" kern="1200" baseline="0" dirty="0" err="1">
                          <a:solidFill>
                            <a:schemeClr val="dk1"/>
                          </a:solidFill>
                          <a:effectLst/>
                          <a:latin typeface="+mn-lt"/>
                          <a:ea typeface="+mn-ea"/>
                          <a:cs typeface="+mn-cs"/>
                        </a:rPr>
                        <a:t>vallabha</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et.al /2017</a:t>
                      </a:r>
                      <a:r>
                        <a:rPr lang="en-US" sz="1600" b="1" kern="1200" dirty="0">
                          <a:solidFill>
                            <a:schemeClr val="dk1"/>
                          </a:solidFill>
                          <a:effectLst/>
                          <a:latin typeface="+mn-lt"/>
                          <a:ea typeface="+mn-ea"/>
                          <a:cs typeface="+mn-cs"/>
                        </a:rPr>
                        <a:t>[5]</a:t>
                      </a:r>
                      <a:endParaRPr lang="en-US" sz="1600" b="1" dirty="0"/>
                    </a:p>
                  </a:txBody>
                  <a:tcPr/>
                </a:tc>
                <a:tc>
                  <a:txBody>
                    <a:bodyPr/>
                    <a:lstStyle/>
                    <a:p>
                      <a:pPr algn="just"/>
                      <a:r>
                        <a:rPr lang="en-US" sz="1800" kern="1200" dirty="0">
                          <a:solidFill>
                            <a:schemeClr val="dk1"/>
                          </a:solidFill>
                          <a:effectLst/>
                          <a:latin typeface="+mn-lt"/>
                          <a:ea typeface="+mn-ea"/>
                          <a:cs typeface="+mn-cs"/>
                        </a:rPr>
                        <a:t>Automated Detection and Classification of Vascular Abnormalities in Diabetic Retinopathy</a:t>
                      </a:r>
                      <a:endParaRPr lang="en-US" sz="1600" dirty="0"/>
                    </a:p>
                  </a:txBody>
                  <a:tcPr/>
                </a:tc>
                <a:tc>
                  <a:txBody>
                    <a:bodyPr/>
                    <a:lstStyle/>
                    <a:p>
                      <a:pPr algn="just"/>
                      <a:r>
                        <a:rPr lang="en-US" sz="1600" dirty="0"/>
                        <a:t>Ophthalmology</a:t>
                      </a:r>
                    </a:p>
                  </a:txBody>
                  <a:tcPr/>
                </a:tc>
                <a:tc>
                  <a:txBody>
                    <a:bodyPr/>
                    <a:lstStyle/>
                    <a:p>
                      <a:pPr algn="l"/>
                      <a:r>
                        <a:rPr lang="en-US" sz="1600" dirty="0"/>
                        <a:t>CNN (Convolutional Neural Network) and</a:t>
                      </a:r>
                      <a:r>
                        <a:rPr lang="en-US" sz="1600" baseline="0" dirty="0"/>
                        <a:t> Deep Learning Architecture</a:t>
                      </a:r>
                      <a:endParaRPr lang="en-US" sz="1600" dirty="0"/>
                    </a:p>
                  </a:txBody>
                  <a:tcPr/>
                </a:tc>
                <a:tc>
                  <a:txBody>
                    <a:bodyPr/>
                    <a:lstStyle/>
                    <a:p>
                      <a:pPr algn="just"/>
                      <a:r>
                        <a:rPr lang="en-US" sz="1600" dirty="0"/>
                        <a:t>MASSIDOR Diabetic Retinopathy Datasets</a:t>
                      </a:r>
                    </a:p>
                  </a:txBody>
                  <a:tcPr/>
                </a:tc>
                <a:extLst>
                  <a:ext uri="{0D108BD9-81ED-4DB2-BD59-A6C34878D82A}">
                    <a16:rowId xmlns:a16="http://schemas.microsoft.com/office/drawing/2014/main" val="609301596"/>
                  </a:ext>
                </a:extLst>
              </a:tr>
              <a:tr h="1224246">
                <a:tc>
                  <a:txBody>
                    <a:bodyPr/>
                    <a:lstStyle/>
                    <a:p>
                      <a:pPr algn="l"/>
                      <a:r>
                        <a:rPr lang="en-US" sz="1600" b="0" kern="1200" dirty="0" err="1">
                          <a:solidFill>
                            <a:schemeClr val="dk1"/>
                          </a:solidFill>
                          <a:effectLst/>
                          <a:latin typeface="+mn-lt"/>
                          <a:ea typeface="+mn-ea"/>
                          <a:cs typeface="+mn-cs"/>
                        </a:rPr>
                        <a:t>Wan,s</a:t>
                      </a:r>
                      <a:r>
                        <a:rPr lang="en-US" sz="1600" b="0" kern="1200" dirty="0">
                          <a:solidFill>
                            <a:schemeClr val="dk1"/>
                          </a:solidFill>
                          <a:effectLst/>
                          <a:latin typeface="+mn-lt"/>
                          <a:ea typeface="+mn-ea"/>
                          <a:cs typeface="+mn-cs"/>
                        </a:rPr>
                        <a:t> et.al/2018</a:t>
                      </a:r>
                      <a:r>
                        <a:rPr lang="en-US" sz="1600" b="1" kern="1200" dirty="0">
                          <a:solidFill>
                            <a:schemeClr val="dk1"/>
                          </a:solidFill>
                          <a:effectLst/>
                          <a:latin typeface="+mn-lt"/>
                          <a:ea typeface="+mn-ea"/>
                          <a:cs typeface="+mn-cs"/>
                        </a:rPr>
                        <a:t>[</a:t>
                      </a:r>
                      <a:r>
                        <a:rPr lang="en-US" sz="1600" b="0" kern="1200" dirty="0">
                          <a:solidFill>
                            <a:schemeClr val="dk1"/>
                          </a:solidFill>
                          <a:effectLst/>
                          <a:latin typeface="+mn-lt"/>
                          <a:ea typeface="+mn-ea"/>
                          <a:cs typeface="+mn-cs"/>
                        </a:rPr>
                        <a:t>6</a:t>
                      </a:r>
                      <a:r>
                        <a:rPr lang="en-US" sz="1600" b="1" kern="1200" dirty="0">
                          <a:solidFill>
                            <a:schemeClr val="dk1"/>
                          </a:solidFill>
                          <a:effectLst/>
                          <a:latin typeface="+mn-lt"/>
                          <a:ea typeface="+mn-ea"/>
                          <a:cs typeface="+mn-cs"/>
                        </a:rPr>
                        <a:t>]</a:t>
                      </a:r>
                      <a:endParaRPr lang="en-US" sz="1600" b="1" dirty="0"/>
                    </a:p>
                  </a:txBody>
                  <a:tcPr/>
                </a:tc>
                <a:tc>
                  <a:txBody>
                    <a:bodyPr/>
                    <a:lstStyle/>
                    <a:p>
                      <a:pPr algn="l"/>
                      <a:r>
                        <a:rPr lang="en-US" sz="1800" kern="1200" dirty="0">
                          <a:solidFill>
                            <a:schemeClr val="dk1"/>
                          </a:solidFill>
                          <a:effectLst/>
                          <a:latin typeface="+mn-lt"/>
                          <a:ea typeface="+mn-ea"/>
                          <a:cs typeface="+mn-cs"/>
                        </a:rPr>
                        <a:t>Convolutional neural networks for diabetic retinopathy detection</a:t>
                      </a:r>
                      <a:endParaRPr lang="en-US" sz="1600" dirty="0"/>
                    </a:p>
                  </a:txBody>
                  <a:tcPr/>
                </a:tc>
                <a:tc>
                  <a:txBody>
                    <a:bodyPr/>
                    <a:lstStyle/>
                    <a:p>
                      <a:pPr algn="just"/>
                      <a:r>
                        <a:rPr lang="en-US" sz="1600" dirty="0"/>
                        <a:t>Computers &amp; Electrical Engineering</a:t>
                      </a:r>
                    </a:p>
                  </a:txBody>
                  <a:tcPr/>
                </a:tc>
                <a:tc>
                  <a:txBody>
                    <a:bodyPr/>
                    <a:lstStyle/>
                    <a:p>
                      <a:pPr algn="l"/>
                      <a:r>
                        <a:rPr lang="en-US" sz="1600" dirty="0"/>
                        <a:t>Image net and CNN</a:t>
                      </a:r>
                    </a:p>
                  </a:txBody>
                  <a:tcPr/>
                </a:tc>
                <a:tc>
                  <a:txBody>
                    <a:bodyPr/>
                    <a:lstStyle/>
                    <a:p>
                      <a:pPr algn="just"/>
                      <a:r>
                        <a:rPr lang="en-US" sz="1800" kern="1200" dirty="0">
                          <a:solidFill>
                            <a:schemeClr val="dk1"/>
                          </a:solidFill>
                          <a:effectLst/>
                          <a:latin typeface="+mn-lt"/>
                          <a:ea typeface="+mn-ea"/>
                          <a:cs typeface="+mn-cs"/>
                        </a:rPr>
                        <a:t>Kaggle dataset(same amount of images of each class)</a:t>
                      </a:r>
                      <a:endParaRPr lang="en-US" sz="1600" b="1" dirty="0"/>
                    </a:p>
                  </a:txBody>
                  <a:tcPr/>
                </a:tc>
                <a:extLst>
                  <a:ext uri="{0D108BD9-81ED-4DB2-BD59-A6C34878D82A}">
                    <a16:rowId xmlns:a16="http://schemas.microsoft.com/office/drawing/2014/main" val="3128812758"/>
                  </a:ext>
                </a:extLst>
              </a:tr>
            </a:tbl>
          </a:graphicData>
        </a:graphic>
      </p:graphicFrame>
    </p:spTree>
    <p:extLst>
      <p:ext uri="{BB962C8B-B14F-4D97-AF65-F5344CB8AC3E}">
        <p14:creationId xmlns:p14="http://schemas.microsoft.com/office/powerpoint/2010/main" val="406542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4" name="TextBox 3">
            <a:extLst>
              <a:ext uri="{FF2B5EF4-FFF2-40B4-BE49-F238E27FC236}">
                <a16:creationId xmlns:a16="http://schemas.microsoft.com/office/drawing/2014/main" id="{013BBF1A-2187-4390-B19E-29F8C20B82DD}"/>
              </a:ext>
            </a:extLst>
          </p:cNvPr>
          <p:cNvSpPr txBox="1"/>
          <p:nvPr/>
        </p:nvSpPr>
        <p:spPr>
          <a:xfrm>
            <a:off x="4720920" y="5125278"/>
            <a:ext cx="2748637" cy="338554"/>
          </a:xfrm>
          <a:prstGeom prst="rect">
            <a:avLst/>
          </a:prstGeom>
          <a:noFill/>
        </p:spPr>
        <p:txBody>
          <a:bodyPr wrap="none" rtlCol="0">
            <a:spAutoFit/>
          </a:bodyPr>
          <a:lstStyle/>
          <a:p>
            <a:pPr algn="ctr"/>
            <a:r>
              <a:rPr lang="en-US" sz="1600" b="1" dirty="0"/>
              <a:t>Labeled left &amp; Right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443" y="2028629"/>
            <a:ext cx="5287113" cy="2800741"/>
          </a:xfrm>
          <a:prstGeom prst="rect">
            <a:avLst/>
          </a:prstGeom>
        </p:spPr>
      </p:pic>
    </p:spTree>
    <p:extLst>
      <p:ext uri="{BB962C8B-B14F-4D97-AF65-F5344CB8AC3E}">
        <p14:creationId xmlns:p14="http://schemas.microsoft.com/office/powerpoint/2010/main" val="388374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lgn="just">
              <a:buNone/>
            </a:pPr>
            <a:r>
              <a:rPr lang="en-GB" dirty="0"/>
              <a:t>In last decade, literature related to our research domain has been conducted using handcrafted features and using manually treatment. As technology is evolving, most of the researchers are now focusing on deep architecture-based solutions due to its success in other domains of computer science. In contact to this, deep learning architectures has its own limitations and don't show the better results in domain specific problems. A transfer learning approach has been approached in this contest.</a:t>
            </a:r>
            <a:endParaRPr lang="en-US" dirty="0"/>
          </a:p>
        </p:txBody>
      </p:sp>
    </p:spTree>
    <p:extLst>
      <p:ext uri="{BB962C8B-B14F-4D97-AF65-F5344CB8AC3E}">
        <p14:creationId xmlns:p14="http://schemas.microsoft.com/office/powerpoint/2010/main" val="1859690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TotalTime>
  <Words>1079</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vt:lpstr>
      <vt:lpstr>Automatic Detection of Diabetic Retinopathy </vt:lpstr>
      <vt:lpstr>Overview:</vt:lpstr>
      <vt:lpstr>Introduction</vt:lpstr>
      <vt:lpstr>Stages</vt:lpstr>
      <vt:lpstr>Types of DR cont.</vt:lpstr>
      <vt:lpstr>Related Work</vt:lpstr>
      <vt:lpstr>Related Work</vt:lpstr>
      <vt:lpstr>Dataset Description</vt:lpstr>
      <vt:lpstr>Problem Statement</vt:lpstr>
      <vt:lpstr>Proposed Methodology </vt:lpstr>
      <vt:lpstr>Proposed Transfer Learning Models</vt:lpstr>
      <vt:lpstr>Experiment # 1 (CNN Model Result)</vt:lpstr>
      <vt:lpstr>Experiment # 2 (VGG16 Model Result)</vt:lpstr>
      <vt:lpstr>Experiment # 3 (ResNet50 Model Result)</vt:lpstr>
      <vt:lpstr>Experiment # 4 (Xception Model Result)</vt:lpstr>
      <vt:lpstr>Experiment # 5 (InceptionV3 Model Result)</vt:lpstr>
      <vt:lpstr>Experiment # 6 (VGG19 Model Result)</vt:lpstr>
      <vt:lpstr>Experiment # 7 (InceptionV3 Model Result)</vt:lpstr>
      <vt:lpstr>Experiment # Basic ML Techniques (InceptionV3 Model Result)</vt:lpstr>
      <vt:lpstr>Model’s Comparison</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Detection of Diabetic Retinopathy</dc:title>
  <cp:revision>12</cp:revision>
  <dcterms:created xsi:type="dcterms:W3CDTF">2020-08-24T07:13:51Z</dcterms:created>
  <dcterms:modified xsi:type="dcterms:W3CDTF">2020-08-24T11:15:31Z</dcterms:modified>
</cp:coreProperties>
</file>