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Barlow ExtraLight"/>
      <p:regular r:id="rId33"/>
      <p:bold r:id="rId34"/>
      <p:italic r:id="rId35"/>
      <p:boldItalic r:id="rId36"/>
    </p:embeddedFont>
    <p:embeddedFont>
      <p:font typeface="Hepta Slab Medium"/>
      <p:regular r:id="rId37"/>
      <p:bold r:id="rId38"/>
    </p:embeddedFont>
    <p:embeddedFont>
      <p:font typeface="Hepta Slab Light"/>
      <p:regular r:id="rId39"/>
      <p:bold r:id="rId40"/>
    </p:embeddedFont>
    <p:embeddedFont>
      <p:font typeface="Hepta Slab"/>
      <p:regular r:id="rId41"/>
      <p:bold r:id="rId42"/>
    </p:embeddedFont>
    <p:embeddedFont>
      <p:font typeface="Poppins"/>
      <p:regular r:id="rId43"/>
      <p:bold r:id="rId44"/>
      <p:italic r:id="rId45"/>
      <p:boldItalic r:id="rId46"/>
    </p:embeddedFont>
    <p:embeddedFont>
      <p:font typeface="Barlow Medium"/>
      <p:regular r:id="rId47"/>
      <p:bold r:id="rId48"/>
      <p:italic r:id="rId49"/>
      <p:boldItalic r:id="rId50"/>
    </p:embeddedFont>
    <p:embeddedFont>
      <p:font typeface="Barlow Light"/>
      <p:regular r:id="rId51"/>
      <p:bold r:id="rId52"/>
      <p:italic r:id="rId53"/>
      <p:boldItalic r:id="rId54"/>
    </p:embeddedFont>
    <p:embeddedFont>
      <p:font typeface="Barlow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ptaSlabLight-bold.fntdata"/><Relationship Id="rId42" Type="http://schemas.openxmlformats.org/officeDocument/2006/relationships/font" Target="fonts/HeptaSlab-bold.fntdata"/><Relationship Id="rId41" Type="http://schemas.openxmlformats.org/officeDocument/2006/relationships/font" Target="fonts/HeptaSlab-regular.fntdata"/><Relationship Id="rId44" Type="http://schemas.openxmlformats.org/officeDocument/2006/relationships/font" Target="fonts/Poppins-bold.fntdata"/><Relationship Id="rId43" Type="http://schemas.openxmlformats.org/officeDocument/2006/relationships/font" Target="fonts/Poppins-regular.fntdata"/><Relationship Id="rId46" Type="http://schemas.openxmlformats.org/officeDocument/2006/relationships/font" Target="fonts/Poppins-boldItalic.fntdata"/><Relationship Id="rId45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BarlowMedium-bold.fntdata"/><Relationship Id="rId47" Type="http://schemas.openxmlformats.org/officeDocument/2006/relationships/font" Target="fonts/BarlowMedium-regular.fntdata"/><Relationship Id="rId49" Type="http://schemas.openxmlformats.org/officeDocument/2006/relationships/font" Target="fonts/Barlow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BarlowExtraLight-regular.fntdata"/><Relationship Id="rId32" Type="http://schemas.openxmlformats.org/officeDocument/2006/relationships/slide" Target="slides/slide26.xml"/><Relationship Id="rId35" Type="http://schemas.openxmlformats.org/officeDocument/2006/relationships/font" Target="fonts/BarlowExtraLight-italic.fntdata"/><Relationship Id="rId34" Type="http://schemas.openxmlformats.org/officeDocument/2006/relationships/font" Target="fonts/BarlowExtraLight-bold.fntdata"/><Relationship Id="rId37" Type="http://schemas.openxmlformats.org/officeDocument/2006/relationships/font" Target="fonts/HeptaSlabMedium-regular.fntdata"/><Relationship Id="rId36" Type="http://schemas.openxmlformats.org/officeDocument/2006/relationships/font" Target="fonts/BarlowExtraLight-boldItalic.fntdata"/><Relationship Id="rId39" Type="http://schemas.openxmlformats.org/officeDocument/2006/relationships/font" Target="fonts/HeptaSlabLight-regular.fntdata"/><Relationship Id="rId38" Type="http://schemas.openxmlformats.org/officeDocument/2006/relationships/font" Target="fonts/HeptaSlabMedium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BarlowLight-regular.fntdata"/><Relationship Id="rId50" Type="http://schemas.openxmlformats.org/officeDocument/2006/relationships/font" Target="fonts/BarlowMedium-boldItalic.fntdata"/><Relationship Id="rId53" Type="http://schemas.openxmlformats.org/officeDocument/2006/relationships/font" Target="fonts/BarlowLight-italic.fntdata"/><Relationship Id="rId52" Type="http://schemas.openxmlformats.org/officeDocument/2006/relationships/font" Target="fonts/BarlowLight-bold.fntdata"/><Relationship Id="rId11" Type="http://schemas.openxmlformats.org/officeDocument/2006/relationships/slide" Target="slides/slide5.xml"/><Relationship Id="rId55" Type="http://schemas.openxmlformats.org/officeDocument/2006/relationships/font" Target="fonts/Barlow-regular.fntdata"/><Relationship Id="rId10" Type="http://schemas.openxmlformats.org/officeDocument/2006/relationships/slide" Target="slides/slide4.xml"/><Relationship Id="rId54" Type="http://schemas.openxmlformats.org/officeDocument/2006/relationships/font" Target="fonts/BarlowLight-boldItalic.fntdata"/><Relationship Id="rId13" Type="http://schemas.openxmlformats.org/officeDocument/2006/relationships/slide" Target="slides/slide7.xml"/><Relationship Id="rId57" Type="http://schemas.openxmlformats.org/officeDocument/2006/relationships/font" Target="fonts/Barlow-italic.fntdata"/><Relationship Id="rId12" Type="http://schemas.openxmlformats.org/officeDocument/2006/relationships/slide" Target="slides/slide6.xml"/><Relationship Id="rId56" Type="http://schemas.openxmlformats.org/officeDocument/2006/relationships/font" Target="fonts/Barlow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Barlow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d648343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4d648343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4ff1aad9e3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4ff1aad9e3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4fe1a2e47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4fe1a2e47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Parameters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 (bytes): User-provided password (e.g., "uPassword000").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salt (bytes): Randomly generated salt (e.g., os.urandom(16)).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iterations (int): Security parameter (e.g., 100,000).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 Password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Password Length: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len(password) &gt; SHA-256 block size (64 bytes):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password with SHA-256 to shorten it.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 Password: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\x00 bytes to extend password to 64 bytes (SHA-256 block size).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HMAC Keys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Key (iKP): password XOR 0x36 (for HMAC inner padding).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Outer Key (oKP): password XOR 0x5c (for HMAC outer padding).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Iteration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 Initial Message: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msg = salt + block_number (where block_number = 1 packed as 4-byte big-endian).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First U: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 = HMAC(iKP, msg) → HMAC(oKP, U).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b="1" lang="en"/>
              <a:t>U is the intermediate hash value computed in each iteration of PBKDF2.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It is generated by applying HMAC (e.g., HMAC-SHA256) to the password, salt, and previous U value.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Each U is XORed (⊕) with the previous results to produce the final key.</a:t>
            </a:r>
            <a:br>
              <a:rPr b="1" lang="en"/>
            </a:br>
            <a:br>
              <a:rPr lang="en"/>
            </a:br>
            <a:r>
              <a:rPr lang="en"/>
              <a:t>For i = 1 to iterations-1: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U: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 = HMAC(iKP, U) → HMAC(oKP, U).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 with Result: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= result XOR 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Output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Truncate result to 32 bytes (SHA-256 hash size).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derived key (e.g., derived_key.hex()).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4ff1aad9e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4ff1aad9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502666b5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502666b5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4ff1aad9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4ff1aad9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"Alright, now I’d like to walk you through the system flowchart that illustrates how our secure password storage and login system operates behind the scenes.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We’ll begin at the top left with </a:t>
            </a:r>
            <a:r>
              <a:rPr b="1" lang="en">
                <a:solidFill>
                  <a:schemeClr val="dk1"/>
                </a:solidFill>
              </a:rPr>
              <a:t>user registration</a:t>
            </a:r>
            <a:r>
              <a:rPr lang="en">
                <a:solidFill>
                  <a:schemeClr val="dk1"/>
                </a:solidFill>
              </a:rPr>
              <a:t>. When a user signs up, they enter a username and password on the front end. This information is securely sent to our backend server for processing.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first critical operation we perform is applying </a:t>
            </a:r>
            <a:r>
              <a:rPr b="1" lang="en">
                <a:solidFill>
                  <a:schemeClr val="dk1"/>
                </a:solidFill>
              </a:rPr>
              <a:t>PBKDF2 with HMAC-SHA256</a:t>
            </a:r>
            <a:r>
              <a:rPr lang="en">
                <a:solidFill>
                  <a:schemeClr val="dk1"/>
                </a:solidFill>
              </a:rPr>
              <a:t> to the password. Here’s what happens under the hood: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First, we generate a </a:t>
            </a:r>
            <a:r>
              <a:rPr b="1" lang="en">
                <a:solidFill>
                  <a:schemeClr val="dk1"/>
                </a:solidFill>
              </a:rPr>
              <a:t>random salt</a:t>
            </a:r>
            <a:r>
              <a:rPr lang="en">
                <a:solidFill>
                  <a:schemeClr val="dk1"/>
                </a:solidFill>
              </a:rPr>
              <a:t> unique to that user.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Then, we combine the password and salt and run them through our </a:t>
            </a:r>
            <a:r>
              <a:rPr b="1" lang="en">
                <a:solidFill>
                  <a:schemeClr val="dk1"/>
                </a:solidFill>
              </a:rPr>
              <a:t>PBKDF2-HMAC-SHA256 function</a:t>
            </a:r>
            <a:r>
              <a:rPr lang="en">
                <a:solidFill>
                  <a:schemeClr val="dk1"/>
                </a:solidFill>
              </a:rPr>
              <a:t> with a high number of iterations—typically around 100,000.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This process generates a </a:t>
            </a:r>
            <a:r>
              <a:rPr b="1" lang="en">
                <a:solidFill>
                  <a:schemeClr val="dk1"/>
                </a:solidFill>
              </a:rPr>
              <a:t>secure derived key</a:t>
            </a:r>
            <a:r>
              <a:rPr lang="en">
                <a:solidFill>
                  <a:schemeClr val="dk1"/>
                </a:solidFill>
              </a:rPr>
              <a:t>—a hash that’s computationally expensive to reverse or guess.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derived key, along with the salt and other user metadata, is stored in our </a:t>
            </a:r>
            <a:r>
              <a:rPr b="1" lang="en">
                <a:solidFill>
                  <a:schemeClr val="dk1"/>
                </a:solidFill>
              </a:rPr>
              <a:t>Users Table</a:t>
            </a:r>
            <a:r>
              <a:rPr lang="en">
                <a:solidFill>
                  <a:schemeClr val="dk1"/>
                </a:solidFill>
              </a:rPr>
              <a:t> in the database.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Now, let’s switch gears and look at what happens during </a:t>
            </a:r>
            <a:r>
              <a:rPr b="1" lang="en">
                <a:solidFill>
                  <a:schemeClr val="dk1"/>
                </a:solidFill>
              </a:rPr>
              <a:t>user login</a:t>
            </a:r>
            <a:r>
              <a:rPr lang="en">
                <a:solidFill>
                  <a:schemeClr val="dk1"/>
                </a:solidFill>
              </a:rPr>
              <a:t>. When a user submits their credentials, we retrieve the stored salt associated with their username from the database.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then take the </a:t>
            </a:r>
            <a:r>
              <a:rPr b="1" lang="en">
                <a:solidFill>
                  <a:schemeClr val="dk1"/>
                </a:solidFill>
              </a:rPr>
              <a:t>input password</a:t>
            </a:r>
            <a:r>
              <a:rPr lang="en">
                <a:solidFill>
                  <a:schemeClr val="dk1"/>
                </a:solidFill>
              </a:rPr>
              <a:t>, combine it with the stored salt, and re-run the </a:t>
            </a:r>
            <a:r>
              <a:rPr b="1" lang="en">
                <a:solidFill>
                  <a:schemeClr val="dk1"/>
                </a:solidFill>
              </a:rPr>
              <a:t>PBKDF2-HMAC-SHA256</a:t>
            </a:r>
            <a:r>
              <a:rPr lang="en">
                <a:solidFill>
                  <a:schemeClr val="dk1"/>
                </a:solidFill>
              </a:rPr>
              <a:t> function. The output is a new derived key. If this new hash </a:t>
            </a:r>
            <a:r>
              <a:rPr b="1" lang="en">
                <a:solidFill>
                  <a:schemeClr val="dk1"/>
                </a:solidFill>
              </a:rPr>
              <a:t>matches the one stored</a:t>
            </a:r>
            <a:r>
              <a:rPr lang="en">
                <a:solidFill>
                  <a:schemeClr val="dk1"/>
                </a:solidFill>
              </a:rPr>
              <a:t> in our Users Table, the login is considered successful.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Following a successful login, we proceed to display the </a:t>
            </a:r>
            <a:r>
              <a:rPr b="1" lang="en">
                <a:solidFill>
                  <a:schemeClr val="dk1"/>
                </a:solidFill>
              </a:rPr>
              <a:t>user’s dashboard</a:t>
            </a:r>
            <a:r>
              <a:rPr lang="en">
                <a:solidFill>
                  <a:schemeClr val="dk1"/>
                </a:solidFill>
              </a:rPr>
              <a:t>, which includes access to their applications. The Applications Table stores data related to those apps, and may also include permission levels or other session-specific metadata.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Let me highlight a few key strengths of this system: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By using </a:t>
            </a:r>
            <a:r>
              <a:rPr b="1" lang="en">
                <a:solidFill>
                  <a:schemeClr val="dk1"/>
                </a:solidFill>
              </a:rPr>
              <a:t>unique salts</a:t>
            </a:r>
            <a:r>
              <a:rPr lang="en">
                <a:solidFill>
                  <a:schemeClr val="dk1"/>
                </a:solidFill>
              </a:rPr>
              <a:t>, we ensure that identical passwords produce completely different hashes—this nullifies rainbow table attacks.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slow hashing</a:t>
            </a:r>
            <a:r>
              <a:rPr lang="en">
                <a:solidFill>
                  <a:schemeClr val="dk1"/>
                </a:solidFill>
              </a:rPr>
              <a:t> through PBKDF2 increases the time required for brute-force attempts, making attacks computationally expensive.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And finally, this </a:t>
            </a:r>
            <a:r>
              <a:rPr b="1" lang="en">
                <a:solidFill>
                  <a:schemeClr val="dk1"/>
                </a:solidFill>
              </a:rPr>
              <a:t>modular flow</a:t>
            </a:r>
            <a:r>
              <a:rPr lang="en">
                <a:solidFill>
                  <a:schemeClr val="dk1"/>
                </a:solidFill>
              </a:rPr>
              <a:t>—separating registration, hashing, storage, and login validation—makes our system both scalable and secure.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 in essence, what looks like a simple login box on the front end is backed by a well-structured, highly secure process underneath. Every login request is verified rigorously, and every password is stored in a form that’s extremely difficult to crack.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concludes the walkthrough of our secure storage system. Up next, we’ll take a look at the actual PBKDF2 implementation and why we chose to build it ourselves rather than relying on a library."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02666b52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02666b52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4fe1a2e47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4fe1a2e47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502666b52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502666b52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4fe1a2e47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4fe1a2e47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4fe1a2e47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4fe1a2e47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4d648343e0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4d648343e0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4fe1a2e47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4fe1a2e47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02666b52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02666b52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0062d62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0062d62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50062d62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50062d62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4fe1a2e47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4fe1a2e47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4fe1a2e47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4fe1a2e47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50062d621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50062d621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4d648343e0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4d648343e0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4d648343e0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4d648343e0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4fe1a2e47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4fe1a2e47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4fe1a2e47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4fe1a2e47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4fe1a2e47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4fe1a2e47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MD5 Broke: Cryptographic Flaws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/>
              <a:t>Weak Compression Function: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MD5’s internal operations (e.g., modular additions, bitwise functions) were not sufficiently nonlinear, allowing attackers to control hash propagation [2].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/>
              <a:t>Fast Finalization: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The final mixing step was too simple, enabling collision shortcuts [3].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❖"/>
            </a:pPr>
            <a:r>
              <a:rPr lang="en"/>
              <a:t>No Salt or Iterations: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➢"/>
            </a:pPr>
            <a:r>
              <a:rPr lang="en"/>
              <a:t>Designed for speed, not resistance to brute-force or rainbow tables.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4ff1aad9e3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4ff1aad9e3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4ff1aad9e3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4ff1aad9e3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3"/>
                </a:solidFill>
              </a:defRPr>
            </a:lvl1pPr>
            <a:lvl2pPr lvl="1">
              <a:buNone/>
              <a:defRPr sz="1100">
                <a:solidFill>
                  <a:schemeClr val="accent3"/>
                </a:solidFill>
              </a:defRPr>
            </a:lvl2pPr>
            <a:lvl3pPr lvl="2">
              <a:buNone/>
              <a:defRPr sz="1100">
                <a:solidFill>
                  <a:schemeClr val="accent3"/>
                </a:solidFill>
              </a:defRPr>
            </a:lvl3pPr>
            <a:lvl4pPr lvl="3">
              <a:buNone/>
              <a:defRPr sz="1100">
                <a:solidFill>
                  <a:schemeClr val="accent3"/>
                </a:solidFill>
              </a:defRPr>
            </a:lvl4pPr>
            <a:lvl5pPr lvl="4">
              <a:buNone/>
              <a:defRPr sz="1100">
                <a:solidFill>
                  <a:schemeClr val="accent3"/>
                </a:solidFill>
              </a:defRPr>
            </a:lvl5pPr>
            <a:lvl6pPr lvl="5">
              <a:buNone/>
              <a:defRPr sz="1100">
                <a:solidFill>
                  <a:schemeClr val="accent3"/>
                </a:solidFill>
              </a:defRPr>
            </a:lvl6pPr>
            <a:lvl7pPr lvl="6">
              <a:buNone/>
              <a:defRPr sz="1100">
                <a:solidFill>
                  <a:schemeClr val="accent3"/>
                </a:solidFill>
              </a:defRPr>
            </a:lvl7pPr>
            <a:lvl8pPr lvl="7">
              <a:buNone/>
              <a:defRPr sz="1100">
                <a:solidFill>
                  <a:schemeClr val="accent3"/>
                </a:solidFill>
              </a:defRPr>
            </a:lvl8pPr>
            <a:lvl9pPr lvl="8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dk2"/>
                </a:solidFill>
              </a:defRPr>
            </a:lvl1pPr>
            <a:lvl2pPr lvl="1">
              <a:buNone/>
              <a:defRPr sz="1100">
                <a:solidFill>
                  <a:schemeClr val="dk2"/>
                </a:solidFill>
              </a:defRPr>
            </a:lvl2pPr>
            <a:lvl3pPr lvl="2">
              <a:buNone/>
              <a:defRPr sz="1100">
                <a:solidFill>
                  <a:schemeClr val="dk2"/>
                </a:solidFill>
              </a:defRPr>
            </a:lvl3pPr>
            <a:lvl4pPr lvl="3">
              <a:buNone/>
              <a:defRPr sz="1100">
                <a:solidFill>
                  <a:schemeClr val="dk2"/>
                </a:solidFill>
              </a:defRPr>
            </a:lvl4pPr>
            <a:lvl5pPr lvl="4">
              <a:buNone/>
              <a:defRPr sz="1100">
                <a:solidFill>
                  <a:schemeClr val="dk2"/>
                </a:solidFill>
              </a:defRPr>
            </a:lvl5pPr>
            <a:lvl6pPr lvl="5">
              <a:buNone/>
              <a:defRPr sz="1100">
                <a:solidFill>
                  <a:schemeClr val="dk2"/>
                </a:solidFill>
              </a:defRPr>
            </a:lvl6pPr>
            <a:lvl7pPr lvl="6">
              <a:buNone/>
              <a:defRPr sz="1100">
                <a:solidFill>
                  <a:schemeClr val="dk2"/>
                </a:solidFill>
              </a:defRPr>
            </a:lvl7pPr>
            <a:lvl8pPr lvl="7">
              <a:buNone/>
              <a:defRPr sz="1100">
                <a:solidFill>
                  <a:schemeClr val="dk2"/>
                </a:solidFill>
              </a:defRPr>
            </a:lvl8pPr>
            <a:lvl9pPr lvl="8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dk2"/>
                </a:solidFill>
              </a:defRPr>
            </a:lvl1pPr>
            <a:lvl2pPr lvl="1">
              <a:buNone/>
              <a:defRPr sz="1100">
                <a:solidFill>
                  <a:schemeClr val="dk2"/>
                </a:solidFill>
              </a:defRPr>
            </a:lvl2pPr>
            <a:lvl3pPr lvl="2">
              <a:buNone/>
              <a:defRPr sz="1100">
                <a:solidFill>
                  <a:schemeClr val="dk2"/>
                </a:solidFill>
              </a:defRPr>
            </a:lvl3pPr>
            <a:lvl4pPr lvl="3">
              <a:buNone/>
              <a:defRPr sz="1100">
                <a:solidFill>
                  <a:schemeClr val="dk2"/>
                </a:solidFill>
              </a:defRPr>
            </a:lvl4pPr>
            <a:lvl5pPr lvl="4">
              <a:buNone/>
              <a:defRPr sz="1100">
                <a:solidFill>
                  <a:schemeClr val="dk2"/>
                </a:solidFill>
              </a:defRPr>
            </a:lvl5pPr>
            <a:lvl6pPr lvl="5">
              <a:buNone/>
              <a:defRPr sz="1100">
                <a:solidFill>
                  <a:schemeClr val="dk2"/>
                </a:solidFill>
              </a:defRPr>
            </a:lvl6pPr>
            <a:lvl7pPr lvl="6">
              <a:buNone/>
              <a:defRPr sz="1100">
                <a:solidFill>
                  <a:schemeClr val="dk2"/>
                </a:solidFill>
              </a:defRPr>
            </a:lvl7pPr>
            <a:lvl8pPr lvl="7">
              <a:buNone/>
              <a:defRPr sz="1100">
                <a:solidFill>
                  <a:schemeClr val="dk2"/>
                </a:solidFill>
              </a:defRPr>
            </a:lvl8pPr>
            <a:lvl9pPr lvl="8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1"/>
                </a:solidFill>
              </a:defRPr>
            </a:lvl1pPr>
            <a:lvl2pPr lvl="1">
              <a:buNone/>
              <a:defRPr sz="1100">
                <a:solidFill>
                  <a:schemeClr val="accent1"/>
                </a:solidFill>
              </a:defRPr>
            </a:lvl2pPr>
            <a:lvl3pPr lvl="2">
              <a:buNone/>
              <a:defRPr sz="1100">
                <a:solidFill>
                  <a:schemeClr val="accent1"/>
                </a:solidFill>
              </a:defRPr>
            </a:lvl3pPr>
            <a:lvl4pPr lvl="3">
              <a:buNone/>
              <a:defRPr sz="1100">
                <a:solidFill>
                  <a:schemeClr val="accent1"/>
                </a:solidFill>
              </a:defRPr>
            </a:lvl4pPr>
            <a:lvl5pPr lvl="4">
              <a:buNone/>
              <a:defRPr sz="1100">
                <a:solidFill>
                  <a:schemeClr val="accent1"/>
                </a:solidFill>
              </a:defRPr>
            </a:lvl5pPr>
            <a:lvl6pPr lvl="5">
              <a:buNone/>
              <a:defRPr sz="1100">
                <a:solidFill>
                  <a:schemeClr val="accent1"/>
                </a:solidFill>
              </a:defRPr>
            </a:lvl6pPr>
            <a:lvl7pPr lvl="6">
              <a:buNone/>
              <a:defRPr sz="1100">
                <a:solidFill>
                  <a:schemeClr val="accent1"/>
                </a:solidFill>
              </a:defRPr>
            </a:lvl7pPr>
            <a:lvl8pPr lvl="7">
              <a:buNone/>
              <a:defRPr sz="1100">
                <a:solidFill>
                  <a:schemeClr val="accent1"/>
                </a:solidFill>
              </a:defRPr>
            </a:lvl8pPr>
            <a:lvl9pPr lvl="8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100">
                <a:solidFill>
                  <a:schemeClr val="accent2"/>
                </a:solidFill>
              </a:defRPr>
            </a:lvl1pPr>
            <a:lvl2pPr lvl="1">
              <a:buNone/>
              <a:defRPr sz="1100">
                <a:solidFill>
                  <a:schemeClr val="accent2"/>
                </a:solidFill>
              </a:defRPr>
            </a:lvl2pPr>
            <a:lvl3pPr lvl="2">
              <a:buNone/>
              <a:defRPr sz="1100">
                <a:solidFill>
                  <a:schemeClr val="accent2"/>
                </a:solidFill>
              </a:defRPr>
            </a:lvl3pPr>
            <a:lvl4pPr lvl="3">
              <a:buNone/>
              <a:defRPr sz="1100">
                <a:solidFill>
                  <a:schemeClr val="accent2"/>
                </a:solidFill>
              </a:defRPr>
            </a:lvl4pPr>
            <a:lvl5pPr lvl="4">
              <a:buNone/>
              <a:defRPr sz="1100">
                <a:solidFill>
                  <a:schemeClr val="accent2"/>
                </a:solidFill>
              </a:defRPr>
            </a:lvl5pPr>
            <a:lvl6pPr lvl="5">
              <a:buNone/>
              <a:defRPr sz="1100">
                <a:solidFill>
                  <a:schemeClr val="accent2"/>
                </a:solidFill>
              </a:defRPr>
            </a:lvl6pPr>
            <a:lvl7pPr lvl="6">
              <a:buNone/>
              <a:defRPr sz="1100">
                <a:solidFill>
                  <a:schemeClr val="accent2"/>
                </a:solidFill>
              </a:defRPr>
            </a:lvl7pPr>
            <a:lvl8pPr lvl="7">
              <a:buNone/>
              <a:defRPr sz="1100">
                <a:solidFill>
                  <a:schemeClr val="accent2"/>
                </a:solidFill>
              </a:defRPr>
            </a:lvl8pPr>
            <a:lvl9pPr lvl="8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3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jpg"/><Relationship Id="rId4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i.org/10.6028/NIST.FIPS.180-4" TargetMode="External"/><Relationship Id="rId4" Type="http://schemas.openxmlformats.org/officeDocument/2006/relationships/hyperlink" Target="https://csrc.nist.gov/projects/post-quantum-cryptography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KV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Secured Storage</a:t>
            </a:r>
            <a:endParaRPr/>
          </a:p>
        </p:txBody>
      </p:sp>
      <p:sp>
        <p:nvSpPr>
          <p:cNvPr id="372" name="Google Shape;372;p59"/>
          <p:cNvSpPr txBox="1"/>
          <p:nvPr>
            <p:ph idx="1" type="body"/>
          </p:nvPr>
        </p:nvSpPr>
        <p:spPr>
          <a:xfrm>
            <a:off x="3927450" y="3927950"/>
            <a:ext cx="1289100" cy="45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pta Slab Medium"/>
                <a:ea typeface="Hepta Slab Medium"/>
                <a:cs typeface="Hepta Slab Medium"/>
                <a:sym typeface="Hepta Slab Medium"/>
              </a:rPr>
              <a:t>Koushik Rama</a:t>
            </a:r>
            <a:br>
              <a:rPr lang="en">
                <a:latin typeface="Hepta Slab Medium"/>
                <a:ea typeface="Hepta Slab Medium"/>
                <a:cs typeface="Hepta Slab Medium"/>
                <a:sym typeface="Hepta Slab Medium"/>
              </a:rPr>
            </a:br>
            <a:r>
              <a:rPr lang="en">
                <a:latin typeface="Hepta Slab Medium"/>
                <a:ea typeface="Hepta Slab Medium"/>
                <a:cs typeface="Hepta Slab Medium"/>
                <a:sym typeface="Hepta Slab Medium"/>
              </a:rPr>
              <a:t>Vu Khanh Pham</a:t>
            </a:r>
            <a:endParaRPr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73" name="Google Shape;373;p59"/>
          <p:cNvSpPr txBox="1"/>
          <p:nvPr>
            <p:ph idx="2" type="subTitle"/>
          </p:nvPr>
        </p:nvSpPr>
        <p:spPr>
          <a:xfrm>
            <a:off x="2263500" y="2902000"/>
            <a:ext cx="46170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SWE 681 - Final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Proposed Solution - PBKD</a:t>
            </a:r>
            <a:r>
              <a:rPr lang="en" sz="2400"/>
              <a:t>F2 Framework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68"/>
          <p:cNvSpPr txBox="1"/>
          <p:nvPr>
            <p:ph idx="1" type="body"/>
          </p:nvPr>
        </p:nvSpPr>
        <p:spPr>
          <a:xfrm>
            <a:off x="311700" y="1159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Our Implementation in this project is a modified version of the PBKDF2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❖"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PBKDF2 allows full control over iteration counts and output lengths.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❖"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PBKDF2 utilizes hashing algorithms such as SHA-256 - a well-credited hash function—instead of Blowfish, which is much older and less standard; combined with salt, it can provide sufficient security.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52" name="Google Shape;452;p68" title="article-nist-800-171-compliance-checklist_Img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4788" y="2995075"/>
            <a:ext cx="1854426" cy="185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9"/>
          <p:cNvSpPr txBox="1"/>
          <p:nvPr>
            <p:ph idx="1" type="subTitle"/>
          </p:nvPr>
        </p:nvSpPr>
        <p:spPr>
          <a:xfrm>
            <a:off x="327950" y="522625"/>
            <a:ext cx="81627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PBKDF2_hmac_sha256 Framework</a:t>
            </a:r>
            <a:endParaRPr/>
          </a:p>
        </p:txBody>
      </p:sp>
      <p:sp>
        <p:nvSpPr>
          <p:cNvPr id="458" name="Google Shape;458;p69"/>
          <p:cNvSpPr txBox="1"/>
          <p:nvPr>
            <p:ph idx="2" type="body"/>
          </p:nvPr>
        </p:nvSpPr>
        <p:spPr>
          <a:xfrm>
            <a:off x="245725" y="1989025"/>
            <a:ext cx="38217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PBKDF (Password-Based Key Derivation Function):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SHA-256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Salt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HMAC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❖"/>
            </a:pPr>
            <a:r>
              <a:rPr b="1" i="1" lang="en">
                <a:latin typeface="Barlow"/>
                <a:ea typeface="Barlow"/>
                <a:cs typeface="Barlow"/>
                <a:sym typeface="Barlow"/>
              </a:rPr>
              <a:t>Deliberately slow</a:t>
            </a:r>
            <a:r>
              <a:rPr lang="en"/>
              <a:t> to resist brute-force and rainbow table attacks.</a:t>
            </a:r>
            <a:endParaRPr/>
          </a:p>
        </p:txBody>
      </p:sp>
      <p:sp>
        <p:nvSpPr>
          <p:cNvPr id="459" name="Google Shape;459;p6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69" title="PBKDF2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400" y="2047050"/>
            <a:ext cx="2156649" cy="274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0"/>
          <p:cNvSpPr txBox="1"/>
          <p:nvPr/>
        </p:nvSpPr>
        <p:spPr>
          <a:xfrm>
            <a:off x="808100" y="3335250"/>
            <a:ext cx="7325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System Architecture Design</a:t>
            </a:r>
            <a:endParaRPr sz="36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66" name="Google Shape;466;p70"/>
          <p:cNvSpPr txBox="1"/>
          <p:nvPr/>
        </p:nvSpPr>
        <p:spPr>
          <a:xfrm>
            <a:off x="3050450" y="1453625"/>
            <a:ext cx="2841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4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03</a:t>
            </a:r>
            <a:endParaRPr sz="12800">
              <a:solidFill>
                <a:schemeClr val="accent4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1"/>
          <p:cNvSpPr txBox="1"/>
          <p:nvPr>
            <p:ph idx="1" type="subTitle"/>
          </p:nvPr>
        </p:nvSpPr>
        <p:spPr>
          <a:xfrm>
            <a:off x="327950" y="522625"/>
            <a:ext cx="81627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Technologies Used</a:t>
            </a:r>
            <a:endParaRPr/>
          </a:p>
        </p:txBody>
      </p:sp>
      <p:sp>
        <p:nvSpPr>
          <p:cNvPr id="472" name="Google Shape;472;p71"/>
          <p:cNvSpPr txBox="1"/>
          <p:nvPr>
            <p:ph idx="2" type="body"/>
          </p:nvPr>
        </p:nvSpPr>
        <p:spPr>
          <a:xfrm>
            <a:off x="245725" y="1989025"/>
            <a:ext cx="40848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Backend - Python, Flask</a:t>
            </a:r>
            <a:endParaRPr/>
          </a:p>
          <a:p>
            <a:pPr indent="-323850" lvl="1" marL="1371600" rtl="0" algn="l">
              <a:spcBef>
                <a:spcPts val="1000"/>
              </a:spcBef>
              <a:spcAft>
                <a:spcPts val="0"/>
              </a:spcAft>
              <a:buSzPts val="1500"/>
              <a:buChar char="➢"/>
            </a:pPr>
            <a:r>
              <a:rPr lang="en"/>
              <a:t>Libraries used: psycopg2, hmac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Front end - React based application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❖"/>
            </a:pPr>
            <a:r>
              <a:rPr lang="en"/>
              <a:t>Database - Postgresql</a:t>
            </a:r>
            <a:endParaRPr/>
          </a:p>
        </p:txBody>
      </p:sp>
      <p:sp>
        <p:nvSpPr>
          <p:cNvPr id="473" name="Google Shape;473;p7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4" name="Google Shape;474;p71" title="Python-logo-notext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763" y="2249325"/>
            <a:ext cx="1235787" cy="135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71" title="imag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6775" y="2334600"/>
            <a:ext cx="1287532" cy="9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71" title="React-icon.sv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0475" y="3692506"/>
            <a:ext cx="1235775" cy="110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71" title="Postgresql_elephant.svg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7775" y="3605600"/>
            <a:ext cx="1067706" cy="110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975" y="152400"/>
            <a:ext cx="7134387" cy="4838703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Results</a:t>
            </a:r>
            <a:endParaRPr/>
          </a:p>
        </p:txBody>
      </p:sp>
      <p:sp>
        <p:nvSpPr>
          <p:cNvPr id="488" name="Google Shape;488;p73"/>
          <p:cNvSpPr txBox="1"/>
          <p:nvPr>
            <p:ph idx="1" type="body"/>
          </p:nvPr>
        </p:nvSpPr>
        <p:spPr>
          <a:xfrm>
            <a:off x="311700" y="1159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❖"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Performance: Relatively </a:t>
            </a:r>
            <a:r>
              <a:rPr lang="en" sz="1400">
                <a:latin typeface="Barlow"/>
                <a:ea typeface="Barlow"/>
                <a:cs typeface="Barlow"/>
                <a:sym typeface="Barlow"/>
              </a:rPr>
              <a:t>efficient - couple seconds as most.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Barlow"/>
              <a:buChar char="❖"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Security: The passwords are securely stored in their hash form and are unique.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Barlow"/>
              <a:buChar char="❖"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Accuracy: 100%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489" name="Google Shape;489;p73" title="Checklist-PNG-Phot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700" y="2438975"/>
            <a:ext cx="2600602" cy="2600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74" title="Login Menu.JPG"/>
          <p:cNvPicPr preferRelativeResize="0"/>
          <p:nvPr/>
        </p:nvPicPr>
        <p:blipFill rotWithShape="1">
          <a:blip r:embed="rId3">
            <a:alphaModFix/>
          </a:blip>
          <a:srcRect b="22976" l="31712" r="31709" t="0"/>
          <a:stretch/>
        </p:blipFill>
        <p:spPr>
          <a:xfrm>
            <a:off x="1047325" y="789888"/>
            <a:ext cx="3233299" cy="356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74" title="User Dashboard.JPG"/>
          <p:cNvPicPr preferRelativeResize="0"/>
          <p:nvPr/>
        </p:nvPicPr>
        <p:blipFill rotWithShape="1">
          <a:blip r:embed="rId4">
            <a:alphaModFix/>
          </a:blip>
          <a:srcRect b="0" l="22503" r="23828" t="0"/>
          <a:stretch/>
        </p:blipFill>
        <p:spPr>
          <a:xfrm>
            <a:off x="4725600" y="732137"/>
            <a:ext cx="3631325" cy="36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49375"/>
            <a:ext cx="8839200" cy="144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6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</a:t>
            </a:r>
            <a:endParaRPr/>
          </a:p>
        </p:txBody>
      </p:sp>
      <p:sp>
        <p:nvSpPr>
          <p:cNvPr id="506" name="Google Shape;506;p76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7"/>
          <p:cNvSpPr txBox="1"/>
          <p:nvPr>
            <p:ph type="title"/>
          </p:nvPr>
        </p:nvSpPr>
        <p:spPr>
          <a:xfrm>
            <a:off x="311700" y="445025"/>
            <a:ext cx="875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Plan </a:t>
            </a:r>
            <a:r>
              <a:rPr lang="en"/>
              <a:t>Improvements</a:t>
            </a:r>
            <a:endParaRPr/>
          </a:p>
        </p:txBody>
      </p:sp>
      <p:sp>
        <p:nvSpPr>
          <p:cNvPr id="512" name="Google Shape;512;p77"/>
          <p:cNvSpPr txBox="1"/>
          <p:nvPr/>
        </p:nvSpPr>
        <p:spPr>
          <a:xfrm>
            <a:off x="311700" y="1436800"/>
            <a:ext cx="42603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❖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Limitation: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➢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Lack of variety: Currently only use SHA-256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➢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Weak salt generation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➢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Fixed output length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➢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No Memory Hardness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➢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No Parallelism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</p:txBody>
      </p:sp>
      <p:sp>
        <p:nvSpPr>
          <p:cNvPr id="513" name="Google Shape;513;p77"/>
          <p:cNvSpPr txBox="1"/>
          <p:nvPr/>
        </p:nvSpPr>
        <p:spPr>
          <a:xfrm>
            <a:off x="4732700" y="1436800"/>
            <a:ext cx="42603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❖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Suggestions: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➢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Implement variety of hashing algorithm through modular approach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➢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Apply the next Gen features of Bcrypt and Argon2.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</p:txBody>
      </p:sp>
      <p:pic>
        <p:nvPicPr>
          <p:cNvPr id="514" name="Google Shape;514;p77" title="1043423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472" y="3380325"/>
            <a:ext cx="1643050" cy="16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0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79" name="Google Shape;379;p60"/>
          <p:cNvSpPr txBox="1"/>
          <p:nvPr>
            <p:ph idx="2" type="body"/>
          </p:nvPr>
        </p:nvSpPr>
        <p:spPr>
          <a:xfrm>
            <a:off x="7872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0" name="Google Shape;380;p60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81" name="Google Shape;381;p60"/>
          <p:cNvSpPr txBox="1"/>
          <p:nvPr>
            <p:ph idx="4" type="body"/>
          </p:nvPr>
        </p:nvSpPr>
        <p:spPr>
          <a:xfrm>
            <a:off x="1992472" y="12062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 &amp; Motives</a:t>
            </a:r>
            <a:endParaRPr/>
          </a:p>
        </p:txBody>
      </p:sp>
      <p:sp>
        <p:nvSpPr>
          <p:cNvPr id="382" name="Google Shape;382;p60"/>
          <p:cNvSpPr txBox="1"/>
          <p:nvPr>
            <p:ph idx="5" type="body"/>
          </p:nvPr>
        </p:nvSpPr>
        <p:spPr>
          <a:xfrm>
            <a:off x="787297" y="209981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3" name="Google Shape;383;p60"/>
          <p:cNvSpPr txBox="1"/>
          <p:nvPr>
            <p:ph idx="6" type="subTitle"/>
          </p:nvPr>
        </p:nvSpPr>
        <p:spPr>
          <a:xfrm>
            <a:off x="1713401" y="2099550"/>
            <a:ext cx="27558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&amp; ANALYSIS</a:t>
            </a:r>
            <a:endParaRPr/>
          </a:p>
        </p:txBody>
      </p:sp>
      <p:sp>
        <p:nvSpPr>
          <p:cNvPr id="384" name="Google Shape;384;p60"/>
          <p:cNvSpPr txBox="1"/>
          <p:nvPr>
            <p:ph idx="7" type="body"/>
          </p:nvPr>
        </p:nvSpPr>
        <p:spPr>
          <a:xfrm>
            <a:off x="1992472" y="2376091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85" name="Google Shape;385;p60"/>
          <p:cNvSpPr txBox="1"/>
          <p:nvPr>
            <p:ph idx="8" type="body"/>
          </p:nvPr>
        </p:nvSpPr>
        <p:spPr>
          <a:xfrm>
            <a:off x="7872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6" name="Google Shape;386;p60"/>
          <p:cNvSpPr txBox="1"/>
          <p:nvPr>
            <p:ph idx="9" type="subTitle"/>
          </p:nvPr>
        </p:nvSpPr>
        <p:spPr>
          <a:xfrm>
            <a:off x="1699226" y="3219100"/>
            <a:ext cx="28728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387" name="Google Shape;387;p60"/>
          <p:cNvSpPr txBox="1"/>
          <p:nvPr>
            <p:ph idx="13" type="body"/>
          </p:nvPr>
        </p:nvSpPr>
        <p:spPr>
          <a:xfrm>
            <a:off x="1992472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</a:t>
            </a:r>
            <a:br>
              <a:rPr lang="en"/>
            </a:br>
            <a:r>
              <a:rPr lang="en"/>
              <a:t>Results</a:t>
            </a:r>
            <a:endParaRPr/>
          </a:p>
        </p:txBody>
      </p:sp>
      <p:sp>
        <p:nvSpPr>
          <p:cNvPr id="388" name="Google Shape;388;p60"/>
          <p:cNvSpPr txBox="1"/>
          <p:nvPr>
            <p:ph idx="14" type="body"/>
          </p:nvPr>
        </p:nvSpPr>
        <p:spPr>
          <a:xfrm>
            <a:off x="48227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9" name="Google Shape;389;p60"/>
          <p:cNvSpPr txBox="1"/>
          <p:nvPr>
            <p:ph idx="15" type="subTitle"/>
          </p:nvPr>
        </p:nvSpPr>
        <p:spPr>
          <a:xfrm>
            <a:off x="5734705" y="980554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</a:t>
            </a:r>
            <a:endParaRPr/>
          </a:p>
        </p:txBody>
      </p:sp>
      <p:sp>
        <p:nvSpPr>
          <p:cNvPr id="390" name="Google Shape;390;p60"/>
          <p:cNvSpPr txBox="1"/>
          <p:nvPr>
            <p:ph idx="16" type="body"/>
          </p:nvPr>
        </p:nvSpPr>
        <p:spPr>
          <a:xfrm>
            <a:off x="6027956" y="12062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Improvements</a:t>
            </a:r>
            <a:endParaRPr/>
          </a:p>
        </p:txBody>
      </p:sp>
      <p:sp>
        <p:nvSpPr>
          <p:cNvPr id="391" name="Google Shape;391;p60"/>
          <p:cNvSpPr txBox="1"/>
          <p:nvPr>
            <p:ph idx="17" type="body"/>
          </p:nvPr>
        </p:nvSpPr>
        <p:spPr>
          <a:xfrm>
            <a:off x="4822781" y="2056691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92" name="Google Shape;392;p60"/>
          <p:cNvSpPr txBox="1"/>
          <p:nvPr>
            <p:ph idx="18" type="subTitle"/>
          </p:nvPr>
        </p:nvSpPr>
        <p:spPr>
          <a:xfrm>
            <a:off x="5734699" y="2056700"/>
            <a:ext cx="27558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DEMONSTRATION</a:t>
            </a:r>
            <a:endParaRPr/>
          </a:p>
        </p:txBody>
      </p:sp>
      <p:sp>
        <p:nvSpPr>
          <p:cNvPr id="393" name="Google Shape;393;p60"/>
          <p:cNvSpPr txBox="1"/>
          <p:nvPr>
            <p:ph idx="19" type="body"/>
          </p:nvPr>
        </p:nvSpPr>
        <p:spPr>
          <a:xfrm>
            <a:off x="6027956" y="346451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94" name="Google Shape;394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60"/>
          <p:cNvSpPr txBox="1"/>
          <p:nvPr>
            <p:ph idx="17" type="body"/>
          </p:nvPr>
        </p:nvSpPr>
        <p:spPr>
          <a:xfrm>
            <a:off x="4822781" y="3219091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96" name="Google Shape;396;p60"/>
          <p:cNvSpPr txBox="1"/>
          <p:nvPr>
            <p:ph idx="18" type="subTitle"/>
          </p:nvPr>
        </p:nvSpPr>
        <p:spPr>
          <a:xfrm>
            <a:off x="5748880" y="32190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  <p:sp>
        <p:nvSpPr>
          <p:cNvPr id="397" name="Google Shape;397;p60"/>
          <p:cNvSpPr txBox="1"/>
          <p:nvPr>
            <p:ph idx="19" type="body"/>
          </p:nvPr>
        </p:nvSpPr>
        <p:spPr>
          <a:xfrm>
            <a:off x="6027956" y="2314754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Runs &amp; Results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8"/>
          <p:cNvSpPr txBox="1"/>
          <p:nvPr>
            <p:ph type="title"/>
          </p:nvPr>
        </p:nvSpPr>
        <p:spPr>
          <a:xfrm>
            <a:off x="311700" y="445025"/>
            <a:ext cx="875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Goals</a:t>
            </a:r>
            <a:endParaRPr/>
          </a:p>
        </p:txBody>
      </p:sp>
      <p:sp>
        <p:nvSpPr>
          <p:cNvPr id="520" name="Google Shape;520;p78"/>
          <p:cNvSpPr txBox="1"/>
          <p:nvPr/>
        </p:nvSpPr>
        <p:spPr>
          <a:xfrm>
            <a:off x="311700" y="1436800"/>
            <a:ext cx="4260300" cy="3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❖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A full length passwords manager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➢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Complete Vault Encryption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➢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Implement</a:t>
            </a: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 Secure Storage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■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Local Server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■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Cloud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➢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Autofill and Password Retrieval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■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Browser Extensions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■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APIs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➢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2FA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</p:txBody>
      </p:sp>
      <p:pic>
        <p:nvPicPr>
          <p:cNvPr id="521" name="Google Shape;521;p78" title="unnam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9075" y="912575"/>
            <a:ext cx="1558125" cy="15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78"/>
          <p:cNvPicPr preferRelativeResize="0"/>
          <p:nvPr/>
        </p:nvPicPr>
        <p:blipFill rotWithShape="1">
          <a:blip r:embed="rId4">
            <a:alphaModFix/>
          </a:blip>
          <a:srcRect b="0" l="0" r="57448" t="0"/>
          <a:stretch/>
        </p:blipFill>
        <p:spPr>
          <a:xfrm>
            <a:off x="4710725" y="3240900"/>
            <a:ext cx="1558124" cy="157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78" title="unnam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075" y="3247137"/>
            <a:ext cx="1558125" cy="155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78" title="unname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1650" y="912575"/>
            <a:ext cx="3116273" cy="15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9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Demo</a:t>
            </a:r>
            <a:endParaRPr/>
          </a:p>
        </p:txBody>
      </p:sp>
      <p:sp>
        <p:nvSpPr>
          <p:cNvPr id="530" name="Google Shape;530;p79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0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  <p:sp>
        <p:nvSpPr>
          <p:cNvPr id="536" name="Google Shape;536;p80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547" name="Google Shape;547;p82"/>
          <p:cNvSpPr txBox="1"/>
          <p:nvPr/>
        </p:nvSpPr>
        <p:spPr>
          <a:xfrm>
            <a:off x="311700" y="1436800"/>
            <a:ext cx="85206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[1] IBM Security, Cost of a Data Breach Report 2023. Armonk, NY: IBM, 2023. [Online]. Available: https://www.ibm.com/reports/data-breach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[2] Verizon, 2023 Data Breach Investigations Report (DBIR). Basking Ridge, NJ: Verizon, 2023. [Online]. Available: https://www.verizon.com/business/resources/reports/dbir/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[3] Verizon, 2022 Data Breach Investigations Report (DBIR). Basking Ridge, NJ: Verizon, 2022.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[4] D. Stempel and A. Finkel, “Yahoo says 3 billion accounts affected in 2013 breach,” Reuters, Oct. 3, 2017. [Online]. Available: https://www.reuters.com/article/us-yahoo-cyber/yahoo-says-3-billion-accounts-affected-in-2013-breach-idUSKCN1C82O1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553" name="Google Shape;553;p83"/>
          <p:cNvSpPr txBox="1"/>
          <p:nvPr/>
        </p:nvSpPr>
        <p:spPr>
          <a:xfrm>
            <a:off x="311700" y="1436800"/>
            <a:ext cx="85206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[5] National Institute of Standards and Technology (NIST), Secure Hash Standard (SHS), FIPS PUB 180-4, Aug. 2015. [Online]. Available: </a:t>
            </a:r>
            <a:r>
              <a:rPr lang="en" sz="1500" u="sng">
                <a:solidFill>
                  <a:schemeClr val="hlink"/>
                </a:solidFill>
                <a:latin typeface="Hepta Slab Light"/>
                <a:ea typeface="Hepta Slab Light"/>
                <a:cs typeface="Hepta Slab Light"/>
                <a:sym typeface="Hepta Slab Light"/>
                <a:hlinkClick r:id="rId3"/>
              </a:rPr>
              <a:t>https://doi.org/10.6028/NIST.FIPS.180-4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[6] NIST, Post-Quantum Cryptography Standardization, 2022. [Online]. Available: </a:t>
            </a:r>
            <a:r>
              <a:rPr lang="en" sz="1500" u="sng">
                <a:solidFill>
                  <a:schemeClr val="hlink"/>
                </a:solidFill>
                <a:latin typeface="Hepta Slab Light"/>
                <a:ea typeface="Hepta Slab Light"/>
                <a:cs typeface="Hepta Slab Light"/>
                <a:sym typeface="Hepta Slab Light"/>
                <a:hlinkClick r:id="rId4"/>
              </a:rPr>
              <a:t>https://csrc.nist.gov/projects/post-quantum-cryptography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[7] H. Dobbertin, "Cryptanalysis of MD5 Compress," Eurocrypt 1996.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[8] X. Wang et al., "How to Break MD5," Eurocrypt 2005.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[9] NIST, "Recommendation for Password-Based Key Derivation," SP 800-132, 2010. [Online]. Available: https://doi.org/10.6028/NIST.SP.800-132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Thank you!</a:t>
            </a:r>
            <a:endParaRPr sz="10000"/>
          </a:p>
        </p:txBody>
      </p:sp>
      <p:sp>
        <p:nvSpPr>
          <p:cNvPr id="559" name="Google Shape;559;p8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1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403" name="Google Shape;403;p61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2"/>
          <p:cNvSpPr txBox="1"/>
          <p:nvPr>
            <p:ph idx="1" type="subTitle"/>
          </p:nvPr>
        </p:nvSpPr>
        <p:spPr>
          <a:xfrm>
            <a:off x="791150" y="522625"/>
            <a:ext cx="7452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Team</a:t>
            </a:r>
            <a:br>
              <a:rPr lang="en"/>
            </a:br>
            <a:r>
              <a:rPr lang="en"/>
              <a:t>							  Project Goals</a:t>
            </a:r>
            <a:endParaRPr/>
          </a:p>
        </p:txBody>
      </p:sp>
      <p:sp>
        <p:nvSpPr>
          <p:cNvPr id="409" name="Google Shape;409;p62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Programmers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Cybersecurity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❖"/>
            </a:pPr>
            <a:r>
              <a:rPr lang="en"/>
              <a:t>Cryptography</a:t>
            </a:r>
            <a:endParaRPr/>
          </a:p>
        </p:txBody>
      </p:sp>
      <p:sp>
        <p:nvSpPr>
          <p:cNvPr id="410" name="Google Shape;410;p6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1" name="Google Shape;411;p62" title="Secure-vs-Insecure-Storage-Practices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425" y="1989025"/>
            <a:ext cx="2819843" cy="280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Motivations - Problem</a:t>
            </a:r>
            <a:endParaRPr/>
          </a:p>
        </p:txBody>
      </p:sp>
      <p:sp>
        <p:nvSpPr>
          <p:cNvPr id="417" name="Google Shape;417;p63"/>
          <p:cNvSpPr txBox="1"/>
          <p:nvPr/>
        </p:nvSpPr>
        <p:spPr>
          <a:xfrm>
            <a:off x="311700" y="1436800"/>
            <a:ext cx="8520600" cy="3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❖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The global average cost of a data breach reached $4.45 million in 2023, a 15% increase over 3 years. - IBM’s "Cost of a Data Breach Report 2023"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❖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80% of Breaches Involve Compromised Passwords. - Verizon’s "2023 Data Breach Investigations Report (DBIR)"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❖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Reasons: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➢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Plaintext storage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➢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Weak hashing (MD5/SHA-1) 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➢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Reused salts 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pta Slab Light"/>
              <a:buChar char="➢"/>
            </a:pPr>
            <a:r>
              <a:rPr lang="en" sz="15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Fast algorithms.</a:t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/>
          <p:nvPr>
            <p:ph type="title"/>
          </p:nvPr>
        </p:nvSpPr>
        <p:spPr>
          <a:xfrm>
            <a:off x="697350" y="3071825"/>
            <a:ext cx="7749300" cy="8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</a:t>
            </a:r>
            <a:endParaRPr/>
          </a:p>
        </p:txBody>
      </p:sp>
      <p:sp>
        <p:nvSpPr>
          <p:cNvPr id="423" name="Google Shape;423;p64"/>
          <p:cNvSpPr txBox="1"/>
          <p:nvPr>
            <p:ph idx="2" type="title"/>
          </p:nvPr>
        </p:nvSpPr>
        <p:spPr>
          <a:xfrm>
            <a:off x="3278250" y="1194450"/>
            <a:ext cx="25875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Threats</a:t>
            </a:r>
            <a:endParaRPr/>
          </a:p>
        </p:txBody>
      </p:sp>
      <p:sp>
        <p:nvSpPr>
          <p:cNvPr id="429" name="Google Shape;429;p65"/>
          <p:cNvSpPr txBox="1"/>
          <p:nvPr>
            <p:ph idx="1" type="body"/>
          </p:nvPr>
        </p:nvSpPr>
        <p:spPr>
          <a:xfrm>
            <a:off x="311700" y="1582800"/>
            <a:ext cx="8520600" cy="29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MULTICS Breach (1966): Exposed plaintext passwords, prompting Unix’s hashing shift.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Rainbow Tables (1980s): Showed unsalted hashes were vulnerable.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SzPts val="1500"/>
              <a:buChar char="❖"/>
            </a:pPr>
            <a:r>
              <a:rPr lang="en"/>
              <a:t>Collision Attack (MD5, 2004): Showed weak compression function and fast finalization negatively impact system security.</a:t>
            </a:r>
            <a:endParaRPr/>
          </a:p>
        </p:txBody>
      </p:sp>
      <p:pic>
        <p:nvPicPr>
          <p:cNvPr id="430" name="Google Shape;430;p65" title="threat-alert-badge-oran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0650" y="2780000"/>
            <a:ext cx="2300450" cy="21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What can we do to </a:t>
            </a:r>
            <a:r>
              <a:rPr lang="en" sz="2900"/>
              <a:t>prevent these threats</a:t>
            </a:r>
            <a:r>
              <a:rPr lang="en" sz="2900"/>
              <a:t>?</a:t>
            </a:r>
            <a:endParaRPr sz="2900"/>
          </a:p>
        </p:txBody>
      </p:sp>
      <p:sp>
        <p:nvSpPr>
          <p:cNvPr id="436" name="Google Shape;43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Weak Hashing Algorithms like </a:t>
            </a:r>
            <a:r>
              <a:rPr lang="en"/>
              <a:t>MD5/SHA-1 </a:t>
            </a:r>
            <a:r>
              <a:rPr lang="en"/>
              <a:t>can no longer be used in the current decade because they are easily broken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Extend the time required for hashing as much as possible, so it delays and increases the computational cost to crack it.</a:t>
            </a:r>
            <a:endParaRPr/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❖"/>
            </a:pPr>
            <a:r>
              <a:rPr lang="en"/>
              <a:t>Use  a stronger and secure algorithm (SHA-256, etc.)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see what are the possible modern solutions for this.</a:t>
            </a:r>
            <a:endParaRPr/>
          </a:p>
        </p:txBody>
      </p:sp>
      <p:pic>
        <p:nvPicPr>
          <p:cNvPr id="437" name="Google Shape;437;p66" title="91956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7750" y="2571750"/>
            <a:ext cx="2104900" cy="2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Contemporary</a:t>
            </a:r>
            <a:r>
              <a:rPr lang="en" sz="2400"/>
              <a:t> Solutions</a:t>
            </a:r>
            <a:endParaRPr sz="2400"/>
          </a:p>
        </p:txBody>
      </p:sp>
      <p:sp>
        <p:nvSpPr>
          <p:cNvPr id="443" name="Google Shape;443;p67"/>
          <p:cNvSpPr txBox="1"/>
          <p:nvPr>
            <p:ph idx="1" type="body"/>
          </p:nvPr>
        </p:nvSpPr>
        <p:spPr>
          <a:xfrm>
            <a:off x="311700" y="1152475"/>
            <a:ext cx="494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1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. </a:t>
            </a:r>
            <a:r>
              <a:rPr lang="en"/>
              <a:t>PBKDF2 (Password-Based Key Derivation Function 2)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</a:pPr>
            <a:r>
              <a:rPr lang="en" sz="1100">
                <a:latin typeface="Barlow"/>
                <a:ea typeface="Barlow"/>
                <a:cs typeface="Barlow"/>
                <a:sym typeface="Barlow"/>
              </a:rPr>
              <a:t>Uses HMAC (usually with SHA-256)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Barlow"/>
                <a:ea typeface="Barlow"/>
                <a:cs typeface="Barlow"/>
                <a:sym typeface="Barlow"/>
              </a:rPr>
              <a:t>Supports configurable iteration count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</a:pPr>
            <a:r>
              <a:rPr lang="en" sz="1100">
                <a:latin typeface="Barlow"/>
                <a:ea typeface="Barlow"/>
                <a:cs typeface="Barlow"/>
                <a:sym typeface="Barlow"/>
              </a:rPr>
              <a:t>Slows down brute-force attacks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</a:pPr>
            <a:r>
              <a:rPr lang="en" sz="1100">
                <a:latin typeface="Barlow"/>
                <a:ea typeface="Barlow"/>
                <a:cs typeface="Barlow"/>
                <a:sym typeface="Barlow"/>
              </a:rPr>
              <a:t>Used in: LastPass, Django, AWS Cognito, etc.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67"/>
          <p:cNvSpPr txBox="1"/>
          <p:nvPr>
            <p:ph idx="1" type="body"/>
          </p:nvPr>
        </p:nvSpPr>
        <p:spPr>
          <a:xfrm>
            <a:off x="5255100" y="1152475"/>
            <a:ext cx="3577200" cy="19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2.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bcrypt</a:t>
            </a:r>
            <a:endParaRPr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</a:pPr>
            <a:r>
              <a:rPr lang="en" sz="1100">
                <a:latin typeface="Barlow"/>
                <a:ea typeface="Barlow"/>
                <a:cs typeface="Barlow"/>
                <a:sym typeface="Barlow"/>
              </a:rPr>
              <a:t>Based on the Blowfish cipher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Barlow"/>
                <a:ea typeface="Barlow"/>
                <a:cs typeface="Barlow"/>
                <a:sym typeface="Barlow"/>
              </a:rPr>
              <a:t>Built-in salt and work factor (cost parameter)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</a:pPr>
            <a:r>
              <a:rPr lang="en" sz="1100">
                <a:latin typeface="Barlow"/>
                <a:ea typeface="Barlow"/>
                <a:cs typeface="Barlow"/>
                <a:sym typeface="Barlow"/>
              </a:rPr>
              <a:t>Slower by design (good for password hashing)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</a:pPr>
            <a:r>
              <a:rPr lang="en" sz="1100">
                <a:latin typeface="Barlow"/>
                <a:ea typeface="Barlow"/>
                <a:cs typeface="Barlow"/>
                <a:sym typeface="Barlow"/>
              </a:rPr>
              <a:t>Used in: OpenBSD, GitHub, Laravel, WordPress</a:t>
            </a:r>
            <a:endParaRPr sz="1100">
              <a:latin typeface="Barlow"/>
              <a:ea typeface="Barlow"/>
              <a:cs typeface="Barlow"/>
              <a:sym typeface="Barlo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5" name="Google Shape;445;p67"/>
          <p:cNvPicPr preferRelativeResize="0"/>
          <p:nvPr/>
        </p:nvPicPr>
        <p:blipFill rotWithShape="1">
          <a:blip r:embed="rId3">
            <a:alphaModFix/>
          </a:blip>
          <a:srcRect b="15067" l="5910" r="5998" t="14525"/>
          <a:stretch/>
        </p:blipFill>
        <p:spPr>
          <a:xfrm>
            <a:off x="1429475" y="2735850"/>
            <a:ext cx="5534701" cy="170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