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6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EBD7D-8DAB-41DD-9534-94685B1812A9}" type="doc">
      <dgm:prSet loTypeId="urn:microsoft.com/office/officeart/2005/8/layout/matrix1" loCatId="matrix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327423A-CC66-4314-ABB6-46461675094C}">
      <dgm:prSet phldrT="[Text]"/>
      <dgm:spPr/>
      <dgm:t>
        <a:bodyPr/>
        <a:lstStyle/>
        <a:p>
          <a:r>
            <a:rPr lang="en-IN" dirty="0"/>
            <a:t>Average Photo Posts</a:t>
          </a:r>
        </a:p>
      </dgm:t>
    </dgm:pt>
    <dgm:pt modelId="{F434FB81-A3E2-487A-9185-17161B90D55E}" type="parTrans" cxnId="{DC688C78-A753-4A0A-8FAB-A09D9C44A255}">
      <dgm:prSet/>
      <dgm:spPr/>
      <dgm:t>
        <a:bodyPr/>
        <a:lstStyle/>
        <a:p>
          <a:endParaRPr lang="en-IN"/>
        </a:p>
      </dgm:t>
    </dgm:pt>
    <dgm:pt modelId="{A7C54C1E-C7DD-4CCF-8D8F-DA8734052EFD}" type="sibTrans" cxnId="{DC688C78-A753-4A0A-8FAB-A09D9C44A255}">
      <dgm:prSet/>
      <dgm:spPr/>
      <dgm:t>
        <a:bodyPr/>
        <a:lstStyle/>
        <a:p>
          <a:endParaRPr lang="en-IN"/>
        </a:p>
      </dgm:t>
    </dgm:pt>
    <dgm:pt modelId="{68BA5453-196E-497B-BFB2-1CBD6C45959E}">
      <dgm:prSet phldrT="[Text]"/>
      <dgm:spPr/>
      <dgm:t>
        <a:bodyPr/>
        <a:lstStyle/>
        <a:p>
          <a:r>
            <a:rPr lang="en-IN" dirty="0"/>
            <a:t>Total Instagram Users</a:t>
          </a:r>
        </a:p>
      </dgm:t>
    </dgm:pt>
    <dgm:pt modelId="{32D22AEB-43F3-4C79-8D71-F899D53CCFD3}" type="parTrans" cxnId="{1C89F108-0749-4FA8-A594-1493BEE4EF77}">
      <dgm:prSet/>
      <dgm:spPr/>
      <dgm:t>
        <a:bodyPr/>
        <a:lstStyle/>
        <a:p>
          <a:endParaRPr lang="en-IN"/>
        </a:p>
      </dgm:t>
    </dgm:pt>
    <dgm:pt modelId="{39A2D592-C2C8-4E7C-AE69-F740491EB0AE}" type="sibTrans" cxnId="{1C89F108-0749-4FA8-A594-1493BEE4EF77}">
      <dgm:prSet/>
      <dgm:spPr/>
      <dgm:t>
        <a:bodyPr/>
        <a:lstStyle/>
        <a:p>
          <a:endParaRPr lang="en-IN"/>
        </a:p>
      </dgm:t>
    </dgm:pt>
    <dgm:pt modelId="{C1C1B01E-B601-4B34-A3BB-34C2AF904E33}">
      <dgm:prSet phldrT="[Text]"/>
      <dgm:spPr/>
      <dgm:t>
        <a:bodyPr/>
        <a:lstStyle/>
        <a:p>
          <a:r>
            <a:rPr lang="en-IN" dirty="0"/>
            <a:t>Total Photos Posted</a:t>
          </a:r>
        </a:p>
      </dgm:t>
    </dgm:pt>
    <dgm:pt modelId="{762EBE05-CE4B-410B-B919-CCB5D451533A}" type="parTrans" cxnId="{2A4033B0-7983-4884-BADE-D4AEE59F4687}">
      <dgm:prSet/>
      <dgm:spPr/>
      <dgm:t>
        <a:bodyPr/>
        <a:lstStyle/>
        <a:p>
          <a:endParaRPr lang="en-IN"/>
        </a:p>
      </dgm:t>
    </dgm:pt>
    <dgm:pt modelId="{99A3A86E-6525-4F35-A954-6398144C4BFB}" type="sibTrans" cxnId="{2A4033B0-7983-4884-BADE-D4AEE59F4687}">
      <dgm:prSet/>
      <dgm:spPr/>
      <dgm:t>
        <a:bodyPr/>
        <a:lstStyle/>
        <a:p>
          <a:endParaRPr lang="en-IN"/>
        </a:p>
      </dgm:t>
    </dgm:pt>
    <dgm:pt modelId="{F2905548-D1A7-4743-B400-EF6B936382DE}">
      <dgm:prSet phldrT="[Text]"/>
      <dgm:spPr/>
      <dgm:t>
        <a:bodyPr/>
        <a:lstStyle/>
        <a:p>
          <a:r>
            <a:rPr lang="en-IN" dirty="0"/>
            <a:t>100</a:t>
          </a:r>
        </a:p>
      </dgm:t>
    </dgm:pt>
    <dgm:pt modelId="{38AFAA7A-31BF-475B-93AB-F8D227517C39}" type="parTrans" cxnId="{642F6737-FBD6-455C-A595-267A8135CE44}">
      <dgm:prSet/>
      <dgm:spPr/>
      <dgm:t>
        <a:bodyPr/>
        <a:lstStyle/>
        <a:p>
          <a:endParaRPr lang="en-IN"/>
        </a:p>
      </dgm:t>
    </dgm:pt>
    <dgm:pt modelId="{9BC6DB38-6362-4E26-B889-CE197B519EBD}" type="sibTrans" cxnId="{642F6737-FBD6-455C-A595-267A8135CE44}">
      <dgm:prSet/>
      <dgm:spPr/>
      <dgm:t>
        <a:bodyPr/>
        <a:lstStyle/>
        <a:p>
          <a:endParaRPr lang="en-IN"/>
        </a:p>
      </dgm:t>
    </dgm:pt>
    <dgm:pt modelId="{D711CCA0-98C9-4E7B-8D95-BFC476BEF559}">
      <dgm:prSet phldrT="[Text]"/>
      <dgm:spPr/>
      <dgm:t>
        <a:bodyPr/>
        <a:lstStyle/>
        <a:p>
          <a:r>
            <a:rPr lang="en-IN" dirty="0"/>
            <a:t>257</a:t>
          </a:r>
        </a:p>
      </dgm:t>
    </dgm:pt>
    <dgm:pt modelId="{910E94C5-DD3A-4D69-960D-0074A730B701}" type="parTrans" cxnId="{2FE9D61C-827B-4E0D-88FA-D3245D8A31D6}">
      <dgm:prSet/>
      <dgm:spPr/>
      <dgm:t>
        <a:bodyPr/>
        <a:lstStyle/>
        <a:p>
          <a:endParaRPr lang="en-IN"/>
        </a:p>
      </dgm:t>
    </dgm:pt>
    <dgm:pt modelId="{181FB908-FA25-4BB7-AF59-F1855DDC5116}" type="sibTrans" cxnId="{2FE9D61C-827B-4E0D-88FA-D3245D8A31D6}">
      <dgm:prSet/>
      <dgm:spPr/>
      <dgm:t>
        <a:bodyPr/>
        <a:lstStyle/>
        <a:p>
          <a:endParaRPr lang="en-IN"/>
        </a:p>
      </dgm:t>
    </dgm:pt>
    <dgm:pt modelId="{99282498-1AC5-45BC-A10C-31817BF1AE68}" type="pres">
      <dgm:prSet presAssocID="{9DCEBD7D-8DAB-41DD-9534-94685B1812A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FC08929-1D45-42EE-8772-600C65DCD841}" type="pres">
      <dgm:prSet presAssocID="{9DCEBD7D-8DAB-41DD-9534-94685B1812A9}" presName="matrix" presStyleCnt="0"/>
      <dgm:spPr/>
    </dgm:pt>
    <dgm:pt modelId="{2328FD92-8298-4012-8C4F-D28F89873BE1}" type="pres">
      <dgm:prSet presAssocID="{9DCEBD7D-8DAB-41DD-9534-94685B1812A9}" presName="tile1" presStyleLbl="node1" presStyleIdx="0" presStyleCnt="4"/>
      <dgm:spPr/>
    </dgm:pt>
    <dgm:pt modelId="{4CDCE0E7-7F04-4230-B647-C128AF087E8B}" type="pres">
      <dgm:prSet presAssocID="{9DCEBD7D-8DAB-41DD-9534-94685B1812A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C04C7C-B2D9-402C-B102-F8D74E2CD974}" type="pres">
      <dgm:prSet presAssocID="{9DCEBD7D-8DAB-41DD-9534-94685B1812A9}" presName="tile2" presStyleLbl="node1" presStyleIdx="1" presStyleCnt="4"/>
      <dgm:spPr/>
    </dgm:pt>
    <dgm:pt modelId="{6829FADD-29D4-4B5B-8853-CEEB15F12497}" type="pres">
      <dgm:prSet presAssocID="{9DCEBD7D-8DAB-41DD-9534-94685B1812A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7450E8-0103-4485-B774-DFB8D667493B}" type="pres">
      <dgm:prSet presAssocID="{9DCEBD7D-8DAB-41DD-9534-94685B1812A9}" presName="tile3" presStyleLbl="node1" presStyleIdx="2" presStyleCnt="4"/>
      <dgm:spPr/>
    </dgm:pt>
    <dgm:pt modelId="{3F0B69EA-B981-48C1-8369-3AD9FE8D2658}" type="pres">
      <dgm:prSet presAssocID="{9DCEBD7D-8DAB-41DD-9534-94685B1812A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D3B675-1C65-44CD-A0A4-E0FC999C3F07}" type="pres">
      <dgm:prSet presAssocID="{9DCEBD7D-8DAB-41DD-9534-94685B1812A9}" presName="tile4" presStyleLbl="node1" presStyleIdx="3" presStyleCnt="4" custAng="0"/>
      <dgm:spPr/>
    </dgm:pt>
    <dgm:pt modelId="{E5DA8F0A-EAA9-4C3E-AE20-E0B07DA228FC}" type="pres">
      <dgm:prSet presAssocID="{9DCEBD7D-8DAB-41DD-9534-94685B1812A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C06B10E-6E10-4FB9-9630-4616C00B81DF}" type="pres">
      <dgm:prSet presAssocID="{9DCEBD7D-8DAB-41DD-9534-94685B1812A9}" presName="centerTile" presStyleLbl="fgShp" presStyleIdx="0" presStyleCnt="1" custLinFactNeighborX="-488" custLinFactNeighborY="2340">
        <dgm:presLayoutVars>
          <dgm:chMax val="0"/>
          <dgm:chPref val="0"/>
        </dgm:presLayoutVars>
      </dgm:prSet>
      <dgm:spPr/>
    </dgm:pt>
  </dgm:ptLst>
  <dgm:cxnLst>
    <dgm:cxn modelId="{93956302-2BE1-4C4B-96E6-0FDEEB1E8FEF}" type="presOf" srcId="{D711CCA0-98C9-4E7B-8D95-BFC476BEF559}" destId="{46D3B675-1C65-44CD-A0A4-E0FC999C3F07}" srcOrd="0" destOrd="0" presId="urn:microsoft.com/office/officeart/2005/8/layout/matrix1"/>
    <dgm:cxn modelId="{1C89F108-0749-4FA8-A594-1493BEE4EF77}" srcId="{E327423A-CC66-4314-ABB6-46461675094C}" destId="{68BA5453-196E-497B-BFB2-1CBD6C45959E}" srcOrd="0" destOrd="0" parTransId="{32D22AEB-43F3-4C79-8D71-F899D53CCFD3}" sibTransId="{39A2D592-C2C8-4E7C-AE69-F740491EB0AE}"/>
    <dgm:cxn modelId="{4B2CCF0E-77F2-4DCF-803E-6612A4C62A1B}" type="presOf" srcId="{F2905548-D1A7-4743-B400-EF6B936382DE}" destId="{3F0B69EA-B981-48C1-8369-3AD9FE8D2658}" srcOrd="1" destOrd="0" presId="urn:microsoft.com/office/officeart/2005/8/layout/matrix1"/>
    <dgm:cxn modelId="{2FE9D61C-827B-4E0D-88FA-D3245D8A31D6}" srcId="{E327423A-CC66-4314-ABB6-46461675094C}" destId="{D711CCA0-98C9-4E7B-8D95-BFC476BEF559}" srcOrd="3" destOrd="0" parTransId="{910E94C5-DD3A-4D69-960D-0074A730B701}" sibTransId="{181FB908-FA25-4BB7-AF59-F1855DDC5116}"/>
    <dgm:cxn modelId="{3A75751F-4127-4ECD-95F9-BD5A46595254}" type="presOf" srcId="{68BA5453-196E-497B-BFB2-1CBD6C45959E}" destId="{2328FD92-8298-4012-8C4F-D28F89873BE1}" srcOrd="0" destOrd="0" presId="urn:microsoft.com/office/officeart/2005/8/layout/matrix1"/>
    <dgm:cxn modelId="{EA00FA29-E4EE-4B44-9A83-40ED525C14C3}" type="presOf" srcId="{9DCEBD7D-8DAB-41DD-9534-94685B1812A9}" destId="{99282498-1AC5-45BC-A10C-31817BF1AE68}" srcOrd="0" destOrd="0" presId="urn:microsoft.com/office/officeart/2005/8/layout/matrix1"/>
    <dgm:cxn modelId="{FC739835-E4F6-4764-ACE2-D52234E4C43D}" type="presOf" srcId="{D711CCA0-98C9-4E7B-8D95-BFC476BEF559}" destId="{E5DA8F0A-EAA9-4C3E-AE20-E0B07DA228FC}" srcOrd="1" destOrd="0" presId="urn:microsoft.com/office/officeart/2005/8/layout/matrix1"/>
    <dgm:cxn modelId="{642F6737-FBD6-455C-A595-267A8135CE44}" srcId="{E327423A-CC66-4314-ABB6-46461675094C}" destId="{F2905548-D1A7-4743-B400-EF6B936382DE}" srcOrd="2" destOrd="0" parTransId="{38AFAA7A-31BF-475B-93AB-F8D227517C39}" sibTransId="{9BC6DB38-6362-4E26-B889-CE197B519EBD}"/>
    <dgm:cxn modelId="{DC688C78-A753-4A0A-8FAB-A09D9C44A255}" srcId="{9DCEBD7D-8DAB-41DD-9534-94685B1812A9}" destId="{E327423A-CC66-4314-ABB6-46461675094C}" srcOrd="0" destOrd="0" parTransId="{F434FB81-A3E2-487A-9185-17161B90D55E}" sibTransId="{A7C54C1E-C7DD-4CCF-8D8F-DA8734052EFD}"/>
    <dgm:cxn modelId="{AF292559-6612-4EF1-90FB-843F01E8A5B6}" type="presOf" srcId="{F2905548-D1A7-4743-B400-EF6B936382DE}" destId="{1D7450E8-0103-4485-B774-DFB8D667493B}" srcOrd="0" destOrd="0" presId="urn:microsoft.com/office/officeart/2005/8/layout/matrix1"/>
    <dgm:cxn modelId="{15665F83-A8EB-4A42-BD4F-6AA2F9346B07}" type="presOf" srcId="{68BA5453-196E-497B-BFB2-1CBD6C45959E}" destId="{4CDCE0E7-7F04-4230-B647-C128AF087E8B}" srcOrd="1" destOrd="0" presId="urn:microsoft.com/office/officeart/2005/8/layout/matrix1"/>
    <dgm:cxn modelId="{2342EC92-7B1E-48C1-AFEC-1CE1EBA943D1}" type="presOf" srcId="{C1C1B01E-B601-4B34-A3BB-34C2AF904E33}" destId="{9CC04C7C-B2D9-402C-B102-F8D74E2CD974}" srcOrd="0" destOrd="0" presId="urn:microsoft.com/office/officeart/2005/8/layout/matrix1"/>
    <dgm:cxn modelId="{9E525A9C-039E-4E47-9EF8-4F9CFDD845B4}" type="presOf" srcId="{E327423A-CC66-4314-ABB6-46461675094C}" destId="{AC06B10E-6E10-4FB9-9630-4616C00B81DF}" srcOrd="0" destOrd="0" presId="urn:microsoft.com/office/officeart/2005/8/layout/matrix1"/>
    <dgm:cxn modelId="{2A4033B0-7983-4884-BADE-D4AEE59F4687}" srcId="{E327423A-CC66-4314-ABB6-46461675094C}" destId="{C1C1B01E-B601-4B34-A3BB-34C2AF904E33}" srcOrd="1" destOrd="0" parTransId="{762EBE05-CE4B-410B-B919-CCB5D451533A}" sibTransId="{99A3A86E-6525-4F35-A954-6398144C4BFB}"/>
    <dgm:cxn modelId="{CC293BB4-54A8-4061-9387-8331000BEF2F}" type="presOf" srcId="{C1C1B01E-B601-4B34-A3BB-34C2AF904E33}" destId="{6829FADD-29D4-4B5B-8853-CEEB15F12497}" srcOrd="1" destOrd="0" presId="urn:microsoft.com/office/officeart/2005/8/layout/matrix1"/>
    <dgm:cxn modelId="{F1795048-2B58-4695-B2D6-8FE85406D3CA}" type="presParOf" srcId="{99282498-1AC5-45BC-A10C-31817BF1AE68}" destId="{6FC08929-1D45-42EE-8772-600C65DCD841}" srcOrd="0" destOrd="0" presId="urn:microsoft.com/office/officeart/2005/8/layout/matrix1"/>
    <dgm:cxn modelId="{0D1343DA-88DD-4900-B6EC-AE2F5DD621B6}" type="presParOf" srcId="{6FC08929-1D45-42EE-8772-600C65DCD841}" destId="{2328FD92-8298-4012-8C4F-D28F89873BE1}" srcOrd="0" destOrd="0" presId="urn:microsoft.com/office/officeart/2005/8/layout/matrix1"/>
    <dgm:cxn modelId="{BD5A8918-7E22-42B6-A29D-A1527EA9EDB4}" type="presParOf" srcId="{6FC08929-1D45-42EE-8772-600C65DCD841}" destId="{4CDCE0E7-7F04-4230-B647-C128AF087E8B}" srcOrd="1" destOrd="0" presId="urn:microsoft.com/office/officeart/2005/8/layout/matrix1"/>
    <dgm:cxn modelId="{666F4B79-08BA-4DBA-8A6E-27826838A21B}" type="presParOf" srcId="{6FC08929-1D45-42EE-8772-600C65DCD841}" destId="{9CC04C7C-B2D9-402C-B102-F8D74E2CD974}" srcOrd="2" destOrd="0" presId="urn:microsoft.com/office/officeart/2005/8/layout/matrix1"/>
    <dgm:cxn modelId="{43FCDC70-FE00-498C-8DA6-D8A8577FA507}" type="presParOf" srcId="{6FC08929-1D45-42EE-8772-600C65DCD841}" destId="{6829FADD-29D4-4B5B-8853-CEEB15F12497}" srcOrd="3" destOrd="0" presId="urn:microsoft.com/office/officeart/2005/8/layout/matrix1"/>
    <dgm:cxn modelId="{A3EC461B-480D-488D-B369-5B0E1F6863C9}" type="presParOf" srcId="{6FC08929-1D45-42EE-8772-600C65DCD841}" destId="{1D7450E8-0103-4485-B774-DFB8D667493B}" srcOrd="4" destOrd="0" presId="urn:microsoft.com/office/officeart/2005/8/layout/matrix1"/>
    <dgm:cxn modelId="{3A97FCB9-13DE-4C15-8F07-1A4C5C1402F7}" type="presParOf" srcId="{6FC08929-1D45-42EE-8772-600C65DCD841}" destId="{3F0B69EA-B981-48C1-8369-3AD9FE8D2658}" srcOrd="5" destOrd="0" presId="urn:microsoft.com/office/officeart/2005/8/layout/matrix1"/>
    <dgm:cxn modelId="{DB967DFF-998E-4145-A851-BEB55E017C8C}" type="presParOf" srcId="{6FC08929-1D45-42EE-8772-600C65DCD841}" destId="{46D3B675-1C65-44CD-A0A4-E0FC999C3F07}" srcOrd="6" destOrd="0" presId="urn:microsoft.com/office/officeart/2005/8/layout/matrix1"/>
    <dgm:cxn modelId="{6B96E281-41A7-4A67-86C7-82E85A29E4B0}" type="presParOf" srcId="{6FC08929-1D45-42EE-8772-600C65DCD841}" destId="{E5DA8F0A-EAA9-4C3E-AE20-E0B07DA228FC}" srcOrd="7" destOrd="0" presId="urn:microsoft.com/office/officeart/2005/8/layout/matrix1"/>
    <dgm:cxn modelId="{76CA353B-0D11-4169-98F3-C33D6185033A}" type="presParOf" srcId="{99282498-1AC5-45BC-A10C-31817BF1AE68}" destId="{AC06B10E-6E10-4FB9-9630-4616C00B81D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8FD92-8298-4012-8C4F-D28F89873BE1}">
      <dsp:nvSpPr>
        <dsp:cNvPr id="0" name=""/>
        <dsp:cNvSpPr/>
      </dsp:nvSpPr>
      <dsp:spPr>
        <a:xfrm rot="16200000">
          <a:off x="726426" y="-726426"/>
          <a:ext cx="1680360" cy="313321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Total Instagram Users</a:t>
          </a:r>
        </a:p>
      </dsp:txBody>
      <dsp:txXfrm rot="5400000">
        <a:off x="0" y="0"/>
        <a:ext cx="3133213" cy="1260270"/>
      </dsp:txXfrm>
    </dsp:sp>
    <dsp:sp modelId="{9CC04C7C-B2D9-402C-B102-F8D74E2CD974}">
      <dsp:nvSpPr>
        <dsp:cNvPr id="0" name=""/>
        <dsp:cNvSpPr/>
      </dsp:nvSpPr>
      <dsp:spPr>
        <a:xfrm>
          <a:off x="3133213" y="0"/>
          <a:ext cx="3133213" cy="1680360"/>
        </a:xfrm>
        <a:prstGeom prst="round1Rect">
          <a:avLst/>
        </a:prstGeom>
        <a:solidFill>
          <a:schemeClr val="accent2">
            <a:hueOff val="4316146"/>
            <a:satOff val="667"/>
            <a:lumOff val="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Total Photos Posted</a:t>
          </a:r>
        </a:p>
      </dsp:txBody>
      <dsp:txXfrm>
        <a:off x="3133213" y="0"/>
        <a:ext cx="3133213" cy="1260270"/>
      </dsp:txXfrm>
    </dsp:sp>
    <dsp:sp modelId="{1D7450E8-0103-4485-B774-DFB8D667493B}">
      <dsp:nvSpPr>
        <dsp:cNvPr id="0" name=""/>
        <dsp:cNvSpPr/>
      </dsp:nvSpPr>
      <dsp:spPr>
        <a:xfrm rot="10800000">
          <a:off x="0" y="1680360"/>
          <a:ext cx="3133213" cy="1680360"/>
        </a:xfrm>
        <a:prstGeom prst="round1Rect">
          <a:avLst/>
        </a:prstGeom>
        <a:solidFill>
          <a:schemeClr val="accent2">
            <a:hueOff val="8632292"/>
            <a:satOff val="1335"/>
            <a:lumOff val="52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100</a:t>
          </a:r>
        </a:p>
      </dsp:txBody>
      <dsp:txXfrm rot="10800000">
        <a:off x="0" y="2100450"/>
        <a:ext cx="3133213" cy="1260270"/>
      </dsp:txXfrm>
    </dsp:sp>
    <dsp:sp modelId="{46D3B675-1C65-44CD-A0A4-E0FC999C3F07}">
      <dsp:nvSpPr>
        <dsp:cNvPr id="0" name=""/>
        <dsp:cNvSpPr/>
      </dsp:nvSpPr>
      <dsp:spPr>
        <a:xfrm rot="5400000">
          <a:off x="3859639" y="953934"/>
          <a:ext cx="1680360" cy="3133213"/>
        </a:xfrm>
        <a:prstGeom prst="round1Rect">
          <a:avLst/>
        </a:prstGeom>
        <a:solidFill>
          <a:schemeClr val="accent2">
            <a:hueOff val="12948438"/>
            <a:satOff val="2002"/>
            <a:lumOff val="78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257</a:t>
          </a:r>
        </a:p>
      </dsp:txBody>
      <dsp:txXfrm rot="-5400000">
        <a:off x="3133213" y="2100450"/>
        <a:ext cx="3133213" cy="1260270"/>
      </dsp:txXfrm>
    </dsp:sp>
    <dsp:sp modelId="{AC06B10E-6E10-4FB9-9630-4616C00B81DF}">
      <dsp:nvSpPr>
        <dsp:cNvPr id="0" name=""/>
        <dsp:cNvSpPr/>
      </dsp:nvSpPr>
      <dsp:spPr>
        <a:xfrm>
          <a:off x="2184075" y="1279930"/>
          <a:ext cx="1879927" cy="84018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Average Photo Posts</a:t>
          </a:r>
        </a:p>
      </dsp:txBody>
      <dsp:txXfrm>
        <a:off x="2225089" y="1320944"/>
        <a:ext cx="1797899" cy="75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63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Instagram user </a:t>
            </a:r>
            <a:br>
              <a:rPr lang="en-US" dirty="0"/>
            </a:br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Loyal Users, Inactive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with most 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Famous Tags &amp; Number of Account creations- Day-wise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post per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27" y="119116"/>
            <a:ext cx="4218038" cy="60358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>
                <a:solidFill>
                  <a:schemeClr val="accent6"/>
                </a:solidFill>
              </a:rPr>
              <a:t>most loyal 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users: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b="0" cap="none" dirty="0">
                <a:solidFill>
                  <a:schemeClr val="accent6"/>
                </a:solidFill>
              </a:rPr>
              <a:t>1 </a:t>
            </a:r>
            <a:r>
              <a:rPr lang="en-US" sz="2000" b="0" cap="none" dirty="0" err="1">
                <a:solidFill>
                  <a:schemeClr val="accent6"/>
                </a:solidFill>
              </a:rPr>
              <a:t>Dary</a:t>
            </a:r>
            <a:r>
              <a:rPr lang="en-US" sz="2000" b="0" cap="none" dirty="0">
                <a:solidFill>
                  <a:schemeClr val="accent6"/>
                </a:solidFill>
              </a:rPr>
              <a:t> Herzog</a:t>
            </a:r>
            <a:br>
              <a:rPr lang="en-US" sz="2000" b="0" cap="none" dirty="0">
                <a:solidFill>
                  <a:schemeClr val="accent6"/>
                </a:solidFill>
              </a:rPr>
            </a:br>
            <a:r>
              <a:rPr lang="en-US" sz="2000" b="0" cap="none" dirty="0">
                <a:solidFill>
                  <a:schemeClr val="accent6"/>
                </a:solidFill>
              </a:rPr>
              <a:t>2 </a:t>
            </a:r>
            <a:r>
              <a:rPr lang="en-US" sz="2000" b="0" cap="none" dirty="0" err="1">
                <a:solidFill>
                  <a:schemeClr val="accent6"/>
                </a:solidFill>
              </a:rPr>
              <a:t>Emilo</a:t>
            </a:r>
            <a:br>
              <a:rPr lang="en-US" sz="2000" b="0" cap="none" dirty="0">
                <a:solidFill>
                  <a:schemeClr val="accent6"/>
                </a:solidFill>
              </a:rPr>
            </a:br>
            <a:r>
              <a:rPr lang="en-US" sz="2000" b="0" cap="none" dirty="0">
                <a:solidFill>
                  <a:schemeClr val="accent6"/>
                </a:solidFill>
              </a:rPr>
              <a:t>3 Elenor</a:t>
            </a:r>
            <a:br>
              <a:rPr lang="en-US" sz="2000" b="0" cap="none" dirty="0">
                <a:solidFill>
                  <a:schemeClr val="accent6"/>
                </a:solidFill>
              </a:rPr>
            </a:br>
            <a:r>
              <a:rPr lang="en-US" sz="2000" b="0" cap="none" dirty="0">
                <a:solidFill>
                  <a:schemeClr val="accent6"/>
                </a:solidFill>
              </a:rPr>
              <a:t>4 Nicole</a:t>
            </a:r>
            <a:br>
              <a:rPr lang="en-US" sz="2000" b="0" cap="none" dirty="0">
                <a:solidFill>
                  <a:schemeClr val="accent6"/>
                </a:solidFill>
              </a:rPr>
            </a:br>
            <a:r>
              <a:rPr lang="en-US" sz="2000" b="0" cap="none" dirty="0">
                <a:solidFill>
                  <a:schemeClr val="accent6"/>
                </a:solidFill>
              </a:rPr>
              <a:t>5 Jordyn</a:t>
            </a:r>
            <a:br>
              <a:rPr lang="en-US" sz="2000" dirty="0">
                <a:solidFill>
                  <a:schemeClr val="accent6"/>
                </a:solidFill>
              </a:rPr>
            </a:b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users who have not posted: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&gt;  </a:t>
            </a:r>
            <a:r>
              <a:rPr lang="en-US" sz="2000" cap="none" dirty="0">
                <a:solidFill>
                  <a:schemeClr val="accent6"/>
                </a:solidFill>
              </a:rPr>
              <a:t>There are around 26 users who have not posted a photo.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B6801-403F-9680-7584-5F909B18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9" y="119116"/>
            <a:ext cx="6576887" cy="2722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7BF35-8C78-970B-8A07-37F20617C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29" y="3048000"/>
            <a:ext cx="6648229" cy="3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51" y="471497"/>
            <a:ext cx="3991898" cy="693771"/>
          </a:xfrm>
        </p:spPr>
        <p:txBody>
          <a:bodyPr/>
          <a:lstStyle/>
          <a:p>
            <a:r>
              <a:rPr lang="en-US" dirty="0"/>
              <a:t>Most likes: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44" y="5760781"/>
            <a:ext cx="10383713" cy="7285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Zack_Kemmer93 has the most number of likes (48) followed by Malinda and Adelle with 43 likes.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0C02C-DCFA-ACB5-C4F3-ACACB250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5" y="1165268"/>
            <a:ext cx="10078857" cy="42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1907848" cy="661578"/>
          </a:xfrm>
        </p:spPr>
        <p:txBody>
          <a:bodyPr/>
          <a:lstStyle/>
          <a:p>
            <a:r>
              <a:rPr lang="en-US" dirty="0"/>
              <a:t>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319803"/>
            <a:ext cx="4179100" cy="499165"/>
          </a:xfrm>
        </p:spPr>
        <p:txBody>
          <a:bodyPr/>
          <a:lstStyle/>
          <a:p>
            <a:r>
              <a:rPr lang="en-US" dirty="0"/>
              <a:t>Smile is the most used tag(59 times).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43B85-C050-6F19-37B2-B15436374868}"/>
              </a:ext>
            </a:extLst>
          </p:cNvPr>
          <p:cNvSpPr txBox="1"/>
          <p:nvPr/>
        </p:nvSpPr>
        <p:spPr>
          <a:xfrm>
            <a:off x="3460565" y="1875503"/>
            <a:ext cx="8161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Most accounts creation:</a:t>
            </a:r>
            <a:br>
              <a:rPr lang="en-US" sz="36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</a:br>
            <a:endParaRPr lang="en-IN" sz="36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2086F-8384-F6C3-614E-B032CE8BB23B}"/>
              </a:ext>
            </a:extLst>
          </p:cNvPr>
          <p:cNvSpPr txBox="1"/>
          <p:nvPr/>
        </p:nvSpPr>
        <p:spPr>
          <a:xfrm>
            <a:off x="3460565" y="2581117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The following table depicts the count of accounts created on specific weekdays: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67969F-F550-E16B-5000-B59CC64D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85895"/>
              </p:ext>
            </p:extLst>
          </p:nvPr>
        </p:nvGraphicFramePr>
        <p:xfrm>
          <a:off x="3510116" y="3367834"/>
          <a:ext cx="6774035" cy="2926080"/>
        </p:xfrm>
        <a:graphic>
          <a:graphicData uri="http://schemas.openxmlformats.org/drawingml/2006/table">
            <a:tbl>
              <a:tblPr/>
              <a:tblGrid>
                <a:gridCol w="3376990">
                  <a:extLst>
                    <a:ext uri="{9D8B030D-6E8A-4147-A177-3AD203B41FA5}">
                      <a16:colId xmlns:a16="http://schemas.microsoft.com/office/drawing/2014/main" val="1062415149"/>
                    </a:ext>
                  </a:extLst>
                </a:gridCol>
                <a:gridCol w="3397045">
                  <a:extLst>
                    <a:ext uri="{9D8B030D-6E8A-4147-A177-3AD203B41FA5}">
                      <a16:colId xmlns:a16="http://schemas.microsoft.com/office/drawing/2014/main" val="36250694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Count of accounts created: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2760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134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026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633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772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546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130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28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21179" y="842797"/>
            <a:ext cx="5388792" cy="428953"/>
          </a:xfrm>
        </p:spPr>
        <p:txBody>
          <a:bodyPr>
            <a:normAutofit fontScale="92500"/>
          </a:bodyPr>
          <a:lstStyle/>
          <a:p>
            <a:r>
              <a:rPr lang="en-US" dirty="0"/>
              <a:t>Average post per person: 2.57 post(s)/person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EF051D-8295-66E2-46A4-C1B75B8DB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399998"/>
              </p:ext>
            </p:extLst>
          </p:nvPr>
        </p:nvGraphicFramePr>
        <p:xfrm>
          <a:off x="4753404" y="1407266"/>
          <a:ext cx="6266426" cy="3360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56A410D1-26A3-60D7-0C84-28C7E2B6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45575" y="4413232"/>
            <a:ext cx="68826" cy="45719"/>
          </a:xfrm>
        </p:spPr>
        <p:txBody>
          <a:bodyPr/>
          <a:lstStyle/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2" y="336577"/>
            <a:ext cx="7516231" cy="1091381"/>
          </a:xfrm>
        </p:spPr>
        <p:txBody>
          <a:bodyPr/>
          <a:lstStyle/>
          <a:p>
            <a:r>
              <a:rPr lang="en-US" dirty="0"/>
              <a:t>Bot detection: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17F927-BBAF-3FFE-379A-9ABB3BDE39E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6163613"/>
              </p:ext>
            </p:extLst>
          </p:nvPr>
        </p:nvGraphicFramePr>
        <p:xfrm>
          <a:off x="914400" y="1801583"/>
          <a:ext cx="3352800" cy="274349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41630907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28422798"/>
                    </a:ext>
                  </a:extLst>
                </a:gridCol>
              </a:tblGrid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Aniya_Hackett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617511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Bethany20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569177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Duane60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960337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Jaclyn81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23282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Janelle.Nikolaus81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074961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Julien_Schmidt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89981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Leslie67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Maxwell.Halvorson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74322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Mckenna17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674344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Mike.Auer39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78121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Nia_Haag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928963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Ollie_Ledner37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22306"/>
                  </a:ext>
                </a:extLst>
              </a:tr>
              <a:tr h="202891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 Black" panose="020B0A04020102020204" pitchFamily="34" charset="0"/>
                        </a:rPr>
                        <a:t>Rocio33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 Black" panose="020B0A04020102020204" pitchFamily="34" charset="0"/>
                        </a:rPr>
                        <a:t>257</a:t>
                      </a:r>
                    </a:p>
                  </a:txBody>
                  <a:tcPr marL="28158" marR="28158" marT="14079" marB="14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29092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5996E4-A8E4-0B00-9919-3995C349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3223532" y="141812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FF5F7-DD65-774D-3FC6-E6CC4B653955}"/>
              </a:ext>
            </a:extLst>
          </p:cNvPr>
          <p:cNvSpPr txBox="1"/>
          <p:nvPr/>
        </p:nvSpPr>
        <p:spPr>
          <a:xfrm>
            <a:off x="765972" y="4734036"/>
            <a:ext cx="667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The above users are potential bot accounts since all these users have liked all the posts in the application which is humanly not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883-473A-DC59-2C53-4CB0C0D3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3" y="81750"/>
            <a:ext cx="7796464" cy="1222385"/>
          </a:xfrm>
        </p:spPr>
        <p:txBody>
          <a:bodyPr/>
          <a:lstStyle/>
          <a:p>
            <a:r>
              <a:rPr lang="en-IN" sz="2000" dirty="0"/>
              <a:t>Project Description: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75E23B-0C4D-6574-AE3C-79620B11B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6318-797C-8992-7ABE-A0947CE7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14168"/>
            <a:ext cx="3283119" cy="450919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this project, I took a approach that is both space and time constraint. I used various SQL queries to solve these business-questions.</a:t>
            </a:r>
          </a:p>
          <a:p>
            <a:r>
              <a:rPr lang="en-IN" dirty="0"/>
              <a:t>Before getting into the execution of my project, I thoroughly understood the data that was provided and analysed them as separate blocks.</a:t>
            </a:r>
          </a:p>
          <a:p>
            <a:r>
              <a:rPr lang="en-IN" dirty="0"/>
              <a:t>Tech-Used:</a:t>
            </a:r>
          </a:p>
          <a:p>
            <a:r>
              <a:rPr lang="en-IN" dirty="0"/>
              <a:t>I used MySQL Workbench for this project since the data that was provided had queries and commands involving SQL.  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59F998-07DE-AB40-8239-525DCA148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1514168"/>
            <a:ext cx="3284951" cy="450919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platform has around 25% of bot/fake account users. The team needs to resolve this issue.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Marketing team might focus on promotional activities on Thursday’s and Sunday’s since these weekday’s have higher account registrations. This would help in expanding the user-base.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Around 26% of users have not posted a post, specific focus on these users would help in extended user-interaction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7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Koushik. V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{6B270A0E-F147-4F6D-A740-31674A246FEB}tf78438558_win32</Template>
  <TotalTime>269</TotalTime>
  <Words>394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Instagram user  analytics</vt:lpstr>
      <vt:lpstr>contents</vt:lpstr>
      <vt:lpstr>most loyal  users: 1 Dary Herzog 2 Emilo 3 Elenor 4 Nicole 5 Jordyn  users who have not posted: &gt;  There are around 26 users who have not posted a photo.</vt:lpstr>
      <vt:lpstr>Most likes:</vt:lpstr>
      <vt:lpstr>Tags:</vt:lpstr>
      <vt:lpstr>PowerPoint Presentation</vt:lpstr>
      <vt:lpstr>Bot detection:</vt:lpstr>
      <vt:lpstr>Project Description: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Koushik Vadhirajan</dc:creator>
  <cp:lastModifiedBy>Koushik Vadhirajan</cp:lastModifiedBy>
  <cp:revision>5</cp:revision>
  <dcterms:created xsi:type="dcterms:W3CDTF">2024-10-14T09:36:37Z</dcterms:created>
  <dcterms:modified xsi:type="dcterms:W3CDTF">2024-10-15T11:57:07Z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