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8" r:id="rId6"/>
    <p:sldId id="269" r:id="rId7"/>
    <p:sldId id="259" r:id="rId8"/>
    <p:sldId id="261" r:id="rId9"/>
    <p:sldId id="270" r:id="rId10"/>
    <p:sldId id="262" r:id="rId11"/>
    <p:sldId id="263" r:id="rId12"/>
    <p:sldId id="271"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8564D-44DD-4D8E-89CC-EBEF6689E1C2}" v="8" dt="2023-10-11T02:58:07.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5" autoAdjust="0"/>
    <p:restoredTop sz="94691" autoAdjust="0"/>
  </p:normalViewPr>
  <p:slideViewPr>
    <p:cSldViewPr snapToGrid="0">
      <p:cViewPr>
        <p:scale>
          <a:sx n="75" d="100"/>
          <a:sy n="75" d="100"/>
        </p:scale>
        <p:origin x="36" y="76"/>
      </p:cViewPr>
      <p:guideLst/>
    </p:cSldViewPr>
  </p:slideViewPr>
  <p:outlineViewPr>
    <p:cViewPr>
      <p:scale>
        <a:sx n="33" d="100"/>
        <a:sy n="33" d="100"/>
      </p:scale>
      <p:origin x="0" y="-130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84868"/>
            <a:ext cx="10363200" cy="1470025"/>
          </a:xfrm>
        </p:spPr>
        <p:txBody>
          <a:bodyPr/>
          <a:lstStyle/>
          <a:p>
            <a:pPr algn="ctr"/>
            <a:r>
              <a:rPr lang="en-US" sz="2400" dirty="0"/>
              <a:t>Web Application For Product Return Management</a:t>
            </a:r>
            <a:endParaRPr lang="en-GB" sz="24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GB" b="0" dirty="0">
                <a:solidFill>
                  <a:schemeClr val="tx1"/>
                </a:solidFill>
              </a:rPr>
              <a:t>CAI-G38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50152249"/>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20201CAI0022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t>Arikeri </a:t>
                      </a:r>
                      <a:r>
                        <a:rPr lang="en-GB" dirty="0"/>
                        <a:t>Praveen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20201CAI0051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Mohan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20201CAI0076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Katta Uday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20201CAI0218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Addagalla Koushikeswar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Dr.Mohammadi</a:t>
            </a:r>
            <a:r>
              <a:rPr lang="en-GB" sz="1700" dirty="0"/>
              <a:t> </a:t>
            </a:r>
            <a:r>
              <a:rPr lang="en-GB" sz="1700" dirty="0" err="1"/>
              <a:t>Akheela</a:t>
            </a:r>
            <a:r>
              <a:rPr lang="en-GB" sz="1700" dirty="0"/>
              <a:t> Khanum Professor </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 </a:t>
            </a:r>
          </a:p>
        </p:txBody>
      </p:sp>
      <p:sp>
        <p:nvSpPr>
          <p:cNvPr id="3" name="Content Placeholder 2"/>
          <p:cNvSpPr>
            <a:spLocks noGrp="1"/>
          </p:cNvSpPr>
          <p:nvPr>
            <p:ph idx="1"/>
          </p:nvPr>
        </p:nvSpPr>
        <p:spPr/>
        <p:txBody>
          <a:bodyPr>
            <a:normAutofit/>
          </a:bodyPr>
          <a:lstStyle/>
          <a:p>
            <a:pPr marL="0" indent="0">
              <a:buNone/>
            </a:pPr>
            <a:r>
              <a:rPr lang="en-US" dirty="0"/>
              <a:t>1. Design Questionnaire </a:t>
            </a:r>
          </a:p>
          <a:p>
            <a:pPr marL="0" indent="0">
              <a:buNone/>
            </a:pPr>
            <a:r>
              <a:rPr lang="en-US" dirty="0"/>
              <a:t>2. Develop Web Application </a:t>
            </a:r>
          </a:p>
          <a:p>
            <a:pPr marL="0" indent="0">
              <a:buNone/>
            </a:pPr>
            <a:r>
              <a:rPr lang="en-US" dirty="0"/>
              <a:t>3. Database </a:t>
            </a:r>
          </a:p>
          <a:p>
            <a:pPr marL="0" indent="0">
              <a:buNone/>
            </a:pPr>
            <a:r>
              <a:rPr lang="en-US" dirty="0"/>
              <a:t>4. Decision Making </a:t>
            </a:r>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a:spcBef>
                <a:spcPts val="0"/>
              </a:spcBef>
              <a:spcAft>
                <a:spcPts val="0"/>
              </a:spcAft>
              <a:buNone/>
            </a:pPr>
            <a:r>
              <a:rPr lang="en-GB" dirty="0"/>
              <a:t>Software Details </a:t>
            </a:r>
            <a:endParaRPr lang="en-IN" dirty="0">
              <a:effectLst/>
            </a:endParaRPr>
          </a:p>
        </p:txBody>
      </p:sp>
      <p:sp>
        <p:nvSpPr>
          <p:cNvPr id="3" name="Content Placeholder 2"/>
          <p:cNvSpPr>
            <a:spLocks noGrp="1"/>
          </p:cNvSpPr>
          <p:nvPr>
            <p:ph idx="1"/>
          </p:nvPr>
        </p:nvSpPr>
        <p:spPr/>
        <p:txBody>
          <a:bodyPr/>
          <a:lstStyle/>
          <a:p>
            <a:pPr rtl="0" fontAlgn="base">
              <a:spcBef>
                <a:spcPts val="0"/>
              </a:spcBef>
              <a:spcAft>
                <a:spcPts val="0"/>
              </a:spcAft>
              <a:buFont typeface="+mj-lt"/>
              <a:buAutoNum type="arabicPeriod"/>
            </a:pPr>
            <a:r>
              <a:rPr lang="en-IN" b="1" i="0" u="none" strike="noStrike" dirty="0">
                <a:solidFill>
                  <a:srgbClr val="000000"/>
                </a:solidFill>
                <a:effectLst/>
              </a:rPr>
              <a:t>Programming Languages : </a:t>
            </a:r>
            <a:endParaRPr lang="en-IN" b="0" i="0" u="none" strike="noStrike" dirty="0">
              <a:solidFill>
                <a:srgbClr val="000000"/>
              </a:solidFill>
              <a:effectLst/>
            </a:endParaRPr>
          </a:p>
          <a:p>
            <a:pPr marL="457200" rtl="0" fontAlgn="base">
              <a:spcBef>
                <a:spcPts val="0"/>
              </a:spcBef>
              <a:spcAft>
                <a:spcPts val="0"/>
              </a:spcAft>
              <a:buFont typeface="Arial" panose="020B0604020202020204" pitchFamily="34" charset="0"/>
              <a:buChar char="•"/>
            </a:pPr>
            <a:r>
              <a:rPr lang="en-IN" b="0" i="0" u="none" strike="noStrike" dirty="0">
                <a:solidFill>
                  <a:srgbClr val="000000"/>
                </a:solidFill>
                <a:effectLst/>
              </a:rPr>
              <a:t>HTML and CSS for creating web page.</a:t>
            </a:r>
          </a:p>
          <a:p>
            <a:pPr marL="457200" rtl="0" fontAlgn="base">
              <a:spcBef>
                <a:spcPts val="0"/>
              </a:spcBef>
              <a:spcAft>
                <a:spcPts val="0"/>
              </a:spcAft>
              <a:buFont typeface="Arial" panose="020B0604020202020204" pitchFamily="34" charset="0"/>
              <a:buChar char="•"/>
            </a:pPr>
            <a:r>
              <a:rPr lang="en-IN" b="0" i="0" u="none" strike="noStrike" dirty="0">
                <a:solidFill>
                  <a:srgbClr val="000000"/>
                </a:solidFill>
                <a:effectLst/>
              </a:rPr>
              <a:t>Java Servlet for  connecting database and web page.</a:t>
            </a:r>
          </a:p>
          <a:p>
            <a:pPr marL="457200" rtl="0" fontAlgn="base">
              <a:spcBef>
                <a:spcPts val="0"/>
              </a:spcBef>
              <a:spcAft>
                <a:spcPts val="0"/>
              </a:spcAft>
              <a:buFont typeface="Arial" panose="020B0604020202020204" pitchFamily="34" charset="0"/>
              <a:buChar char="•"/>
            </a:pPr>
            <a:r>
              <a:rPr lang="en-IN" b="0" i="0" u="none" strike="noStrike" dirty="0">
                <a:solidFill>
                  <a:srgbClr val="000000"/>
                </a:solidFill>
                <a:effectLst/>
              </a:rPr>
              <a:t>MYSQL for storing and retrieving user data.</a:t>
            </a:r>
          </a:p>
          <a:p>
            <a:pPr rtl="0" fontAlgn="base">
              <a:spcBef>
                <a:spcPts val="0"/>
              </a:spcBef>
              <a:spcAft>
                <a:spcPts val="0"/>
              </a:spcAft>
              <a:buFont typeface="+mj-lt"/>
              <a:buAutoNum type="arabicPeriod" startAt="2"/>
            </a:pPr>
            <a:r>
              <a:rPr lang="en-IN" b="1" i="0" u="none" strike="noStrike" dirty="0">
                <a:solidFill>
                  <a:srgbClr val="000000"/>
                </a:solidFill>
                <a:effectLst/>
              </a:rPr>
              <a:t>Developer Tools : </a:t>
            </a:r>
          </a:p>
          <a:p>
            <a:pPr marL="457200" rtl="0" fontAlgn="base">
              <a:spcBef>
                <a:spcPts val="0"/>
              </a:spcBef>
              <a:spcAft>
                <a:spcPts val="0"/>
              </a:spcAft>
              <a:buFont typeface="Arial" panose="020B0604020202020204" pitchFamily="34" charset="0"/>
              <a:buChar char="•"/>
            </a:pPr>
            <a:r>
              <a:rPr lang="en-IN" b="0" i="0" u="none" strike="noStrike" dirty="0">
                <a:solidFill>
                  <a:srgbClr val="000000"/>
                </a:solidFill>
                <a:effectLst/>
              </a:rPr>
              <a:t>Eclipse IDE</a:t>
            </a:r>
          </a:p>
          <a:p>
            <a:pPr marL="457200" rtl="0" fontAlgn="base">
              <a:spcBef>
                <a:spcPts val="0"/>
              </a:spcBef>
              <a:spcAft>
                <a:spcPts val="0"/>
              </a:spcAft>
              <a:buFont typeface="Arial" panose="020B0604020202020204" pitchFamily="34" charset="0"/>
              <a:buChar char="•"/>
            </a:pPr>
            <a:r>
              <a:rPr lang="en-IN" b="0" i="0" u="none" strike="noStrike" dirty="0">
                <a:solidFill>
                  <a:srgbClr val="000000"/>
                </a:solidFill>
                <a:effectLst/>
              </a:rPr>
              <a:t>Visual Studio Code</a:t>
            </a: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668D-08E6-A26F-1DD0-D1214069CC76}"/>
              </a:ext>
            </a:extLst>
          </p:cNvPr>
          <p:cNvSpPr>
            <a:spLocks noGrp="1"/>
          </p:cNvSpPr>
          <p:nvPr>
            <p:ph type="title"/>
          </p:nvPr>
        </p:nvSpPr>
        <p:spPr>
          <a:xfrm>
            <a:off x="812800" y="274638"/>
            <a:ext cx="10668000" cy="487362"/>
          </a:xfrm>
        </p:spPr>
        <p:txBody>
          <a:bodyPr anchor="ctr">
            <a:normAutofit/>
          </a:bodyPr>
          <a:lstStyle/>
          <a:p>
            <a:pPr>
              <a:lnSpc>
                <a:spcPct val="90000"/>
              </a:lnSpc>
            </a:pPr>
            <a:r>
              <a:rPr lang="en-IN" dirty="0"/>
              <a:t>Timeline Gantt Chart</a:t>
            </a:r>
            <a:endParaRPr lang="en-IN"/>
          </a:p>
        </p:txBody>
      </p:sp>
      <p:pic>
        <p:nvPicPr>
          <p:cNvPr id="1028" name="Picture 4" descr="A chart with numbers and text&#10;&#10;Description automatically generated">
            <a:extLst>
              <a:ext uri="{FF2B5EF4-FFF2-40B4-BE49-F238E27FC236}">
                <a16:creationId xmlns:a16="http://schemas.microsoft.com/office/drawing/2014/main" id="{465FC004-7E2D-80A3-498C-E0803FECA5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0704" y="1143001"/>
            <a:ext cx="8272192" cy="495299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The proposed web application is a feasible and effective way to overcome the situation of damaged products being returned to the warehouse. By using a web application to implement the proposed method, SKF can improve its customer service, reduce costs, and protect its reputation.</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Product Returns Management: A Comprehensive Review and Future Research Agenda:        https://www.tandfonline.com/doi/abs/10.1080/00207543.2021.1933645</a:t>
            </a:r>
          </a:p>
          <a:p>
            <a:pPr marL="0" indent="0">
              <a:buNone/>
            </a:pPr>
            <a:r>
              <a:rPr lang="en-US" dirty="0"/>
              <a:t>Date of Publication : 31st  May 2021</a:t>
            </a:r>
          </a:p>
          <a:p>
            <a:pPr marL="0" indent="0">
              <a:buNone/>
            </a:pPr>
            <a:endParaRPr lang="en-US" dirty="0"/>
          </a:p>
          <a:p>
            <a:pPr marL="0" indent="0">
              <a:buNone/>
            </a:pPr>
            <a:r>
              <a:rPr lang="en-US" dirty="0"/>
              <a:t>[2] The Impact of Damaged Goods Returns on the Supply Chain : </a:t>
            </a:r>
          </a:p>
          <a:p>
            <a:pPr marL="0" indent="0">
              <a:buNone/>
            </a:pPr>
            <a:r>
              <a:rPr lang="en-US" dirty="0"/>
              <a:t>https://www.supplychainbrain.com/blogs/1-think-tank/post/34878-how-the-returns-industry-can-reduce-the-impact-of-supply-chain-disruptions</a:t>
            </a:r>
          </a:p>
          <a:p>
            <a:pPr marL="0" indent="0">
              <a:buNone/>
            </a:pPr>
            <a:r>
              <a:rPr lang="en-US" dirty="0"/>
              <a:t>Date of Publication: 15th May 2022</a:t>
            </a:r>
          </a:p>
          <a:p>
            <a:pPr marL="0" indent="0">
              <a:buNone/>
            </a:pPr>
            <a:endParaRPr lang="en-US" dirty="0"/>
          </a:p>
          <a:p>
            <a:pPr marL="0" indent="0">
              <a:buNone/>
            </a:pPr>
            <a:r>
              <a:rPr lang="en-US" dirty="0"/>
              <a:t>[3] The Impact of Customer Satisfaction on Damaged Goods Returns https://www.mdpi.com/2071-1050/14/1/410 </a:t>
            </a:r>
          </a:p>
          <a:p>
            <a:pPr marL="0" indent="0">
              <a:buNone/>
            </a:pPr>
            <a:r>
              <a:rPr lang="en-US" dirty="0"/>
              <a:t>Date of Publication : 31st December 2021</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GB" b="1" dirty="0"/>
              <a:t>Problem</a:t>
            </a:r>
            <a:r>
              <a:rPr lang="en-GB" dirty="0"/>
              <a:t> </a:t>
            </a:r>
            <a:r>
              <a:rPr lang="en-GB" b="1" dirty="0"/>
              <a:t>Statement</a:t>
            </a:r>
            <a:r>
              <a:rPr lang="en-GB" dirty="0"/>
              <a:t> :</a:t>
            </a:r>
          </a:p>
          <a:p>
            <a:pPr marL="0" indent="0">
              <a:buNone/>
            </a:pPr>
            <a:r>
              <a:rPr lang="en-US" dirty="0"/>
              <a:t>In case of excess supply, wrong/damaged deliveries to end customers, SKF customer service team returns the product back to the regional warehouse irrespective of the condition of material. Hence, sometimes we (India Distribution Centre) end up receiving damaged stocks even after an ok Proof of Delivery which results in blocked stocks and we end up scrapping them leading to loss. A solution can be developed that a proper justification for return is mentioned and the right decision on return of goods is taken.</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1F09-D1EC-13BB-44F4-CEB2A3091516}"/>
              </a:ext>
            </a:extLst>
          </p:cNvPr>
          <p:cNvSpPr>
            <a:spLocks noGrp="1"/>
          </p:cNvSpPr>
          <p:nvPr>
            <p:ph type="title"/>
          </p:nvPr>
        </p:nvSpPr>
        <p:spPr/>
        <p:txBody>
          <a:bodyPr/>
          <a:lstStyle/>
          <a:p>
            <a:r>
              <a:rPr lang="en-IN"/>
              <a:t>Abstract </a:t>
            </a:r>
            <a:endParaRPr lang="en-IN" dirty="0"/>
          </a:p>
        </p:txBody>
      </p:sp>
      <p:sp>
        <p:nvSpPr>
          <p:cNvPr id="3" name="Content Placeholder 2">
            <a:extLst>
              <a:ext uri="{FF2B5EF4-FFF2-40B4-BE49-F238E27FC236}">
                <a16:creationId xmlns:a16="http://schemas.microsoft.com/office/drawing/2014/main" id="{94F7E664-2B09-5F83-35E3-7457A6AC4478}"/>
              </a:ext>
            </a:extLst>
          </p:cNvPr>
          <p:cNvSpPr>
            <a:spLocks noGrp="1"/>
          </p:cNvSpPr>
          <p:nvPr>
            <p:ph idx="1"/>
          </p:nvPr>
        </p:nvSpPr>
        <p:spPr/>
        <p:txBody>
          <a:bodyPr>
            <a:noAutofit/>
          </a:bodyPr>
          <a:lstStyle/>
          <a:p>
            <a:pPr marL="0" indent="0">
              <a:buNone/>
            </a:pPr>
            <a:r>
              <a:rPr lang="en-US" dirty="0"/>
              <a:t>SKF customer service team returns all products to the regional warehouse irrespective of their condition, even in case of excess supply or wrong/damaged deliveries to end customers. This can lead to the India Distribution Centre receiving damaged stocks, which are then blocked and scrapped, resulting in a loss. A solution can be developed to require a proper justification for returns and to ensure that the right decision is taken on whether or not to return goods. </a:t>
            </a:r>
          </a:p>
          <a:p>
            <a:pPr marL="0" indent="0">
              <a:buNone/>
            </a:pPr>
            <a:r>
              <a:rPr lang="en-US" dirty="0"/>
              <a:t>This could involve:</a:t>
            </a:r>
          </a:p>
          <a:p>
            <a:pPr marL="0" indent="0">
              <a:buNone/>
            </a:pPr>
            <a:r>
              <a:rPr lang="en-US" dirty="0"/>
              <a:t>* Developing a set of criteria for determining whether a product is eligible for return.</a:t>
            </a:r>
          </a:p>
        </p:txBody>
      </p:sp>
    </p:spTree>
    <p:extLst>
      <p:ext uri="{BB962C8B-B14F-4D97-AF65-F5344CB8AC3E}">
        <p14:creationId xmlns:p14="http://schemas.microsoft.com/office/powerpoint/2010/main" val="41387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4F1-8425-75DE-92B5-C62A783F7293}"/>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E35DA36D-D6C8-8343-EBC7-444F9EC230A2}"/>
              </a:ext>
            </a:extLst>
          </p:cNvPr>
          <p:cNvSpPr>
            <a:spLocks noGrp="1"/>
          </p:cNvSpPr>
          <p:nvPr>
            <p:ph idx="1"/>
          </p:nvPr>
        </p:nvSpPr>
        <p:spPr/>
        <p:txBody>
          <a:bodyPr/>
          <a:lstStyle/>
          <a:p>
            <a:pPr marL="0" indent="0">
              <a:buNone/>
            </a:pPr>
            <a:r>
              <a:rPr lang="en-US" dirty="0"/>
              <a:t>Implementing this solution would help to reduce the number of damaged products returned to the warehouse and would save money on scrapping costs.</a:t>
            </a:r>
            <a:endParaRPr lang="en-IN" dirty="0"/>
          </a:p>
        </p:txBody>
      </p:sp>
    </p:spTree>
    <p:extLst>
      <p:ext uri="{BB962C8B-B14F-4D97-AF65-F5344CB8AC3E}">
        <p14:creationId xmlns:p14="http://schemas.microsoft.com/office/powerpoint/2010/main" val="338544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From [1] the author has discussed the problem faced by the service team while returning the product. He came with some set of criteria such as proper justifications for returns, return policies, etc. </a:t>
            </a:r>
          </a:p>
          <a:p>
            <a:pPr marL="0" indent="0">
              <a:buNone/>
            </a:pPr>
            <a:endParaRPr lang="en-US" dirty="0"/>
          </a:p>
          <a:p>
            <a:pPr marL="0" indent="0">
              <a:buNone/>
            </a:pPr>
            <a:r>
              <a:rPr lang="en-US" dirty="0"/>
              <a:t>From [2] a study of Impact of Damaged Goods Returns on the Supply Chain, the authors identify a number of ways that companies can minimize the impact of damaged goods returns, such as:</a:t>
            </a:r>
          </a:p>
          <a:p>
            <a:pPr marL="0" indent="0">
              <a:buNone/>
            </a:pPr>
            <a:r>
              <a:rPr lang="en-US" dirty="0"/>
              <a:t>implementing a strict quality control process, improving packaging and shipping procedures. </a:t>
            </a:r>
          </a:p>
          <a:p>
            <a:pPr marL="0" indent="0">
              <a:buNone/>
            </a:pPr>
            <a:endParaRPr lang="en-US" dirty="0"/>
          </a:p>
          <a:p>
            <a:pPr marL="0" indent="0">
              <a:buNone/>
            </a:pPr>
            <a:r>
              <a:rPr lang="en-US" dirty="0"/>
              <a:t>From [3] The Impact of Customer Satisfaction on Damaged Goods Returns by Brown and Green (2021). This study found that customer satisfaction is a significant predictor of damaged goods returns. The study also found that businesses can reduce damaged goods returns by improving customer satisfaction. The study identified a number of strategies for improving customer satisfaction, such as providing high-quality products, offering excellent customer service, and making it easy for customers to return products.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3BB1-4593-9232-AC20-FCD7493C9682}"/>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8FA587FF-3B80-D4ED-3CD1-CCB72E096C70}"/>
              </a:ext>
            </a:extLst>
          </p:cNvPr>
          <p:cNvSpPr>
            <a:spLocks noGrp="1"/>
          </p:cNvSpPr>
          <p:nvPr>
            <p:ph idx="1"/>
          </p:nvPr>
        </p:nvSpPr>
        <p:spPr/>
        <p:txBody>
          <a:bodyPr/>
          <a:lstStyle/>
          <a:p>
            <a:pPr marL="0" indent="0">
              <a:buNone/>
            </a:pPr>
            <a:r>
              <a:rPr lang="en-US" dirty="0"/>
              <a:t>A number of studies have shown that requiring a proper justification for returns can be effective in reducing the number of unnecessary returns.</a:t>
            </a:r>
          </a:p>
        </p:txBody>
      </p:sp>
    </p:spTree>
    <p:extLst>
      <p:ext uri="{BB962C8B-B14F-4D97-AF65-F5344CB8AC3E}">
        <p14:creationId xmlns:p14="http://schemas.microsoft.com/office/powerpoint/2010/main" val="132428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lstStyle/>
          <a:p>
            <a:pPr marL="0" indent="0">
              <a:buNone/>
            </a:pPr>
            <a:r>
              <a:rPr lang="en-US" dirty="0"/>
              <a:t>The objective of the proposed method is to reduce the number of damaged products that are returned to the warehouse and to ensure that customers receive high-quality products. This will help to reduce the cost of scrapping damaged products, improve customer service, and protect the company's reputation.</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dirty="0"/>
              <a:t>The proposed method to overcome the situation of damaged products being returned to the warehouse is to develop a web application. From the web application we will gather the data related to the cause of the return, etc. From the collected data we can conclude the condition of the product. Accordingly the SKF service team will decide the regional warehouse for shipping the product. </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1FC4-6E0A-9803-C08E-54800ACC8983}"/>
              </a:ext>
            </a:extLst>
          </p:cNvPr>
          <p:cNvSpPr>
            <a:spLocks noGrp="1"/>
          </p:cNvSpPr>
          <p:nvPr>
            <p:ph type="title"/>
          </p:nvPr>
        </p:nvSpPr>
        <p:spPr/>
        <p:txBody>
          <a:bodyPr/>
          <a:lstStyle/>
          <a:p>
            <a:r>
              <a:rPr lang="en-US" dirty="0"/>
              <a:t>Architecture Diagram </a:t>
            </a:r>
            <a:endParaRPr lang="en-IN" dirty="0"/>
          </a:p>
        </p:txBody>
      </p:sp>
      <p:pic>
        <p:nvPicPr>
          <p:cNvPr id="5" name="Content Placeholder 4" descr="A diagram of a process&#10;&#10;Description automatically generated">
            <a:extLst>
              <a:ext uri="{FF2B5EF4-FFF2-40B4-BE49-F238E27FC236}">
                <a16:creationId xmlns:a16="http://schemas.microsoft.com/office/drawing/2014/main" id="{BA5081F7-AA9E-DBE5-3293-9BE1D6DC7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1143000"/>
            <a:ext cx="6604000" cy="4953000"/>
          </a:xfrm>
        </p:spPr>
      </p:pic>
    </p:spTree>
    <p:extLst>
      <p:ext uri="{BB962C8B-B14F-4D97-AF65-F5344CB8AC3E}">
        <p14:creationId xmlns:p14="http://schemas.microsoft.com/office/powerpoint/2010/main" val="16572926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124</TotalTime>
  <Words>814</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Verdana</vt:lpstr>
      <vt:lpstr>Bioinformatics</vt:lpstr>
      <vt:lpstr>Web Application For Product Return Management</vt:lpstr>
      <vt:lpstr>Introduction</vt:lpstr>
      <vt:lpstr>Abstract </vt:lpstr>
      <vt:lpstr>Abstract </vt:lpstr>
      <vt:lpstr>Literature Review</vt:lpstr>
      <vt:lpstr>Literature Review</vt:lpstr>
      <vt:lpstr>Objective</vt:lpstr>
      <vt:lpstr>Proposed Method</vt:lpstr>
      <vt:lpstr>Architecture Diagram </vt:lpstr>
      <vt:lpstr>Modules </vt:lpstr>
      <vt:lpstr>Software Details </vt:lpstr>
      <vt:lpstr>Timeline Gantt Chart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Koushikeswar Addagalla</cp:lastModifiedBy>
  <cp:revision>24</cp:revision>
  <dcterms:created xsi:type="dcterms:W3CDTF">2023-03-16T03:26:27Z</dcterms:created>
  <dcterms:modified xsi:type="dcterms:W3CDTF">2023-11-24T05:30:36Z</dcterms:modified>
</cp:coreProperties>
</file>