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70" r:id="rId6"/>
    <p:sldId id="259" r:id="rId7"/>
    <p:sldId id="260" r:id="rId8"/>
    <p:sldId id="261" r:id="rId9"/>
    <p:sldId id="271" r:id="rId10"/>
    <p:sldId id="272" r:id="rId11"/>
    <p:sldId id="273" r:id="rId12"/>
    <p:sldId id="262" r:id="rId13"/>
    <p:sldId id="263" r:id="rId14"/>
    <p:sldId id="264" r:id="rId15"/>
    <p:sldId id="265" r:id="rId16"/>
    <p:sldId id="268"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3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4999" y="1251517"/>
            <a:ext cx="10896432" cy="872091"/>
          </a:xfrm>
        </p:spPr>
        <p:txBody>
          <a:bodyPr>
            <a:normAutofit fontScale="90000"/>
          </a:bodyPr>
          <a:lstStyle/>
          <a:p>
            <a:r>
              <a:rPr lang="en-US" sz="3200" b="1" dirty="0">
                <a:latin typeface="Verdana" panose="020B0604030504040204" pitchFamily="34" charset="0"/>
                <a:ea typeface="Verdana" panose="020B0604030504040204" pitchFamily="34" charset="0"/>
              </a:rPr>
              <a:t>Web Application For Product Return Management</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a:t>
            </a:r>
            <a:r>
              <a:rPr lang="en-GB" sz="2000" dirty="0"/>
              <a:t>CAI-G38 </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Mohammadi </a:t>
            </a:r>
            <a:r>
              <a:rPr lang="en-GB" sz="1700" dirty="0" err="1">
                <a:solidFill>
                  <a:schemeClr val="tx1"/>
                </a:solidFill>
              </a:rPr>
              <a:t>Akheela</a:t>
            </a:r>
            <a:r>
              <a:rPr lang="en-GB" sz="1700" dirty="0">
                <a:solidFill>
                  <a:schemeClr val="tx1"/>
                </a:solidFill>
              </a:rPr>
              <a:t> Khanum Professor School of Computer Science and </a:t>
            </a:r>
            <a:r>
              <a:rPr lang="en-GB" sz="1700" dirty="0" err="1">
                <a:solidFill>
                  <a:schemeClr val="tx1"/>
                </a:solidFill>
              </a:rPr>
              <a:t>Engineering,Presidency</a:t>
            </a:r>
            <a:r>
              <a:rPr lang="en-GB" sz="1700" dirty="0">
                <a:solidFill>
                  <a:schemeClr val="tx1"/>
                </a:solidFill>
              </a:rPr>
              <a:t>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graphicFrame>
        <p:nvGraphicFramePr>
          <p:cNvPr id="9" name="Table 8">
            <a:extLst>
              <a:ext uri="{FF2B5EF4-FFF2-40B4-BE49-F238E27FC236}">
                <a16:creationId xmlns:a16="http://schemas.microsoft.com/office/drawing/2014/main" id="{9FD64BEE-BAFA-17B0-3547-2E44D3F3BDC5}"/>
              </a:ext>
            </a:extLst>
          </p:cNvPr>
          <p:cNvGraphicFramePr>
            <a:graphicFrameLocks noGrp="1"/>
          </p:cNvGraphicFramePr>
          <p:nvPr>
            <p:extLst>
              <p:ext uri="{D42A27DB-BD31-4B8C-83A1-F6EECF244321}">
                <p14:modId xmlns:p14="http://schemas.microsoft.com/office/powerpoint/2010/main" val="2831587836"/>
              </p:ext>
            </p:extLst>
          </p:nvPr>
        </p:nvGraphicFramePr>
        <p:xfrm>
          <a:off x="632514" y="3518801"/>
          <a:ext cx="5422900" cy="2225040"/>
        </p:xfrm>
        <a:graphic>
          <a:graphicData uri="http://schemas.openxmlformats.org/drawingml/2006/table">
            <a:tbl>
              <a:tblPr firstRow="1" bandRow="1"/>
              <a:tblGrid>
                <a:gridCol w="2089838">
                  <a:extLst>
                    <a:ext uri="{9D8B030D-6E8A-4147-A177-3AD203B41FA5}">
                      <a16:colId xmlns:a16="http://schemas.microsoft.com/office/drawing/2014/main" val="2420568948"/>
                    </a:ext>
                  </a:extLst>
                </a:gridCol>
                <a:gridCol w="3333062">
                  <a:extLst>
                    <a:ext uri="{9D8B030D-6E8A-4147-A177-3AD203B41FA5}">
                      <a16:colId xmlns:a16="http://schemas.microsoft.com/office/drawing/2014/main" val="1422254893"/>
                    </a:ext>
                  </a:extLst>
                </a:gridCol>
              </a:tblGrid>
              <a:tr h="370840">
                <a:tc>
                  <a:txBody>
                    <a:bodyPr/>
                    <a:lstStyle/>
                    <a:p>
                      <a:pPr marL="0" algn="ctr" rtl="0" eaLnBrk="1" fontAlgn="ctr" latinLnBrk="0" hangingPunct="1">
                        <a:spcBef>
                          <a:spcPts val="0"/>
                        </a:spcBef>
                        <a:spcAft>
                          <a:spcPts val="0"/>
                        </a:spcAft>
                      </a:pPr>
                      <a:r>
                        <a:rPr lang="en-GB" sz="1800" b="1" i="0" u="none" strike="noStrike" kern="1200" dirty="0">
                          <a:solidFill>
                            <a:schemeClr val="tx1"/>
                          </a:solidFill>
                          <a:effectLst/>
                          <a:latin typeface="Bookman Old Style" panose="02050604050505020204" pitchFamily="18" charset="0"/>
                        </a:rPr>
                        <a:t>Roll Number</a:t>
                      </a:r>
                      <a:endParaRPr lang="en-GB" sz="1800" b="1" i="0" u="none" strike="noStrike" dirty="0">
                        <a:solidFill>
                          <a:schemeClr val="tx1"/>
                        </a:solidFill>
                        <a:effectLst/>
                        <a:latin typeface="Arial" panose="020B0604020202020204" pitchFamily="34" charset="0"/>
                      </a:endParaRPr>
                    </a:p>
                  </a:txBody>
                  <a:tcPr anchor="ctr">
                    <a:lnL>
                      <a:noFill/>
                    </a:lnL>
                    <a:lnR>
                      <a:noFill/>
                    </a:lnR>
                    <a:lnT>
                      <a:noFill/>
                    </a:lnT>
                    <a:lnB>
                      <a:noFill/>
                    </a:lnB>
                  </a:tcPr>
                </a:tc>
                <a:tc>
                  <a:txBody>
                    <a:bodyPr/>
                    <a:lstStyle/>
                    <a:p>
                      <a:pPr marL="0" algn="ctr" rtl="0" eaLnBrk="1" fontAlgn="ctr" latinLnBrk="0" hangingPunct="1">
                        <a:spcBef>
                          <a:spcPts val="0"/>
                        </a:spcBef>
                        <a:spcAft>
                          <a:spcPts val="0"/>
                        </a:spcAft>
                      </a:pPr>
                      <a:r>
                        <a:rPr lang="en-GB" sz="1800" b="1" i="0" u="none" strike="noStrike" kern="1200" dirty="0">
                          <a:solidFill>
                            <a:schemeClr val="tx1"/>
                          </a:solidFill>
                          <a:effectLst/>
                          <a:latin typeface="Bookman Old Style" panose="02050604050505020204" pitchFamily="18" charset="0"/>
                        </a:rPr>
                        <a:t>Student Name</a:t>
                      </a:r>
                      <a:endParaRPr lang="en-GB" sz="1800" b="0" i="0" u="none" strike="noStrike" dirty="0">
                        <a:solidFill>
                          <a:schemeClr val="tx1"/>
                        </a:solidFill>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740278349"/>
                  </a:ext>
                </a:extLst>
              </a:tr>
              <a:tr h="370840">
                <a:tc>
                  <a:txBody>
                    <a:bodyPr/>
                    <a:lstStyle/>
                    <a:p>
                      <a:pPr marL="0" algn="ctr" rtl="0" eaLnBrk="1" fontAlgn="ctr" latinLnBrk="0" hangingPunct="1">
                        <a:spcBef>
                          <a:spcPts val="0"/>
                        </a:spcBef>
                        <a:spcAft>
                          <a:spcPts val="0"/>
                        </a:spcAft>
                      </a:pPr>
                      <a:r>
                        <a:rPr lang="en-GB" sz="1800" b="0" i="0" u="none" strike="noStrike" kern="1200" dirty="0">
                          <a:solidFill>
                            <a:srgbClr val="000000"/>
                          </a:solidFill>
                          <a:effectLst/>
                          <a:latin typeface="Bookman Old Style" panose="02050604050505020204" pitchFamily="18" charset="0"/>
                        </a:rPr>
                        <a:t>20201CAI0022</a:t>
                      </a:r>
                      <a:endParaRPr lang="en-GB" sz="1800" b="0" i="0" u="none" strike="noStrike" dirty="0">
                        <a:effectLst/>
                        <a:latin typeface="Arial" panose="020B0604020202020204" pitchFamily="34" charset="0"/>
                      </a:endParaRPr>
                    </a:p>
                  </a:txBody>
                  <a:tcPr anchor="ctr">
                    <a:lnL>
                      <a:noFill/>
                    </a:lnL>
                    <a:lnR>
                      <a:noFill/>
                    </a:lnR>
                    <a:lnT>
                      <a:noFill/>
                    </a:lnT>
                    <a:lnB>
                      <a:noFill/>
                    </a:lnB>
                  </a:tcPr>
                </a:tc>
                <a:tc>
                  <a:txBody>
                    <a:bodyPr/>
                    <a:lstStyle/>
                    <a:p>
                      <a:pPr marL="0" algn="ctr" rtl="0" eaLnBrk="1" fontAlgn="ctr" latinLnBrk="0" hangingPunct="1">
                        <a:spcBef>
                          <a:spcPts val="0"/>
                        </a:spcBef>
                        <a:spcAft>
                          <a:spcPts val="0"/>
                        </a:spcAft>
                      </a:pPr>
                      <a:r>
                        <a:rPr lang="en-GB" sz="1800" b="0" i="0" u="none" strike="noStrike" kern="1200">
                          <a:solidFill>
                            <a:srgbClr val="000000"/>
                          </a:solidFill>
                          <a:effectLst/>
                          <a:latin typeface="Bookman Old Style" panose="02050604050505020204" pitchFamily="18" charset="0"/>
                        </a:rPr>
                        <a:t>Arikeri Praveen</a:t>
                      </a:r>
                      <a:endParaRPr lang="en-GB" sz="1800" b="0" i="0" u="none" strike="noStrike">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719251859"/>
                  </a:ext>
                </a:extLst>
              </a:tr>
              <a:tr h="370840">
                <a:tc>
                  <a:txBody>
                    <a:bodyPr/>
                    <a:lstStyle/>
                    <a:p>
                      <a:pPr marL="0" algn="ctr" rtl="0" eaLnBrk="1" fontAlgn="ctr" latinLnBrk="0" hangingPunct="1">
                        <a:spcBef>
                          <a:spcPts val="0"/>
                        </a:spcBef>
                        <a:spcAft>
                          <a:spcPts val="0"/>
                        </a:spcAft>
                      </a:pPr>
                      <a:r>
                        <a:rPr lang="en-GB" sz="1800" b="0" i="0" u="none" strike="noStrike" kern="1200">
                          <a:solidFill>
                            <a:srgbClr val="000000"/>
                          </a:solidFill>
                          <a:effectLst/>
                          <a:latin typeface="Bookman Old Style" panose="02050604050505020204" pitchFamily="18" charset="0"/>
                        </a:rPr>
                        <a:t>20201CAI0051</a:t>
                      </a:r>
                      <a:endParaRPr lang="en-GB" sz="1800" b="0" i="0" u="none" strike="noStrike">
                        <a:effectLst/>
                        <a:latin typeface="Arial" panose="020B0604020202020204" pitchFamily="34" charset="0"/>
                      </a:endParaRPr>
                    </a:p>
                  </a:txBody>
                  <a:tcPr anchor="ctr">
                    <a:lnL>
                      <a:noFill/>
                    </a:lnL>
                    <a:lnR>
                      <a:noFill/>
                    </a:lnR>
                    <a:lnT>
                      <a:noFill/>
                    </a:lnT>
                    <a:lnB>
                      <a:noFill/>
                    </a:lnB>
                  </a:tcPr>
                </a:tc>
                <a:tc>
                  <a:txBody>
                    <a:bodyPr/>
                    <a:lstStyle/>
                    <a:p>
                      <a:pPr marL="0" algn="ctr" rtl="0" eaLnBrk="1" fontAlgn="ctr" latinLnBrk="0" hangingPunct="1">
                        <a:spcBef>
                          <a:spcPts val="0"/>
                        </a:spcBef>
                        <a:spcAft>
                          <a:spcPts val="0"/>
                        </a:spcAft>
                      </a:pPr>
                      <a:r>
                        <a:rPr lang="en-GB" sz="1800" b="0" i="0" u="none" strike="noStrike" kern="1200">
                          <a:solidFill>
                            <a:srgbClr val="000000"/>
                          </a:solidFill>
                          <a:effectLst/>
                          <a:latin typeface="Bookman Old Style" panose="02050604050505020204" pitchFamily="18" charset="0"/>
                        </a:rPr>
                        <a:t>B Mohan Reddy</a:t>
                      </a:r>
                      <a:endParaRPr lang="en-GB" sz="1800" b="0" i="0" u="none" strike="noStrike">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2098396243"/>
                  </a:ext>
                </a:extLst>
              </a:tr>
              <a:tr h="370840">
                <a:tc>
                  <a:txBody>
                    <a:bodyPr/>
                    <a:lstStyle/>
                    <a:p>
                      <a:pPr marL="0" algn="ctr" rtl="0" eaLnBrk="1" fontAlgn="ctr" latinLnBrk="0" hangingPunct="1">
                        <a:spcBef>
                          <a:spcPts val="0"/>
                        </a:spcBef>
                        <a:spcAft>
                          <a:spcPts val="0"/>
                        </a:spcAft>
                      </a:pPr>
                      <a:r>
                        <a:rPr lang="en-GB" sz="1800" b="0" i="0" u="none" strike="noStrike" kern="1200">
                          <a:solidFill>
                            <a:srgbClr val="000000"/>
                          </a:solidFill>
                          <a:effectLst/>
                          <a:latin typeface="Bookman Old Style" panose="02050604050505020204" pitchFamily="18" charset="0"/>
                        </a:rPr>
                        <a:t>20201CAI0076</a:t>
                      </a:r>
                      <a:endParaRPr lang="en-GB" sz="1800" b="0" i="0" u="none" strike="noStrike">
                        <a:effectLst/>
                        <a:latin typeface="Arial" panose="020B0604020202020204" pitchFamily="34" charset="0"/>
                      </a:endParaRPr>
                    </a:p>
                  </a:txBody>
                  <a:tcPr anchor="ctr">
                    <a:lnL>
                      <a:noFill/>
                    </a:lnL>
                    <a:lnR>
                      <a:noFill/>
                    </a:lnR>
                    <a:lnT>
                      <a:noFill/>
                    </a:lnT>
                    <a:lnB>
                      <a:noFill/>
                    </a:lnB>
                  </a:tcPr>
                </a:tc>
                <a:tc>
                  <a:txBody>
                    <a:bodyPr/>
                    <a:lstStyle/>
                    <a:p>
                      <a:pPr marL="0" algn="ctr" rtl="0" eaLnBrk="1" fontAlgn="ctr" latinLnBrk="0" hangingPunct="1">
                        <a:spcBef>
                          <a:spcPts val="0"/>
                        </a:spcBef>
                        <a:spcAft>
                          <a:spcPts val="0"/>
                        </a:spcAft>
                      </a:pPr>
                      <a:r>
                        <a:rPr lang="en-GB" sz="1800" b="0" i="0" u="none" strike="noStrike" kern="1200" dirty="0">
                          <a:solidFill>
                            <a:srgbClr val="000000"/>
                          </a:solidFill>
                          <a:effectLst/>
                          <a:latin typeface="Bookman Old Style" panose="02050604050505020204" pitchFamily="18" charset="0"/>
                        </a:rPr>
                        <a:t>Katta Uday Kiran Reddy</a:t>
                      </a:r>
                      <a:endParaRPr lang="en-GB"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3286634031"/>
                  </a:ext>
                </a:extLst>
              </a:tr>
              <a:tr h="370840">
                <a:tc>
                  <a:txBody>
                    <a:bodyPr/>
                    <a:lstStyle/>
                    <a:p>
                      <a:pPr marL="0" algn="ctr" rtl="0" eaLnBrk="1" fontAlgn="ctr" latinLnBrk="0" hangingPunct="1">
                        <a:spcBef>
                          <a:spcPts val="0"/>
                        </a:spcBef>
                        <a:spcAft>
                          <a:spcPts val="0"/>
                        </a:spcAft>
                      </a:pPr>
                      <a:r>
                        <a:rPr lang="en-GB" sz="1800" b="0" i="0" u="none" strike="noStrike" kern="1200">
                          <a:solidFill>
                            <a:srgbClr val="000000"/>
                          </a:solidFill>
                          <a:effectLst/>
                          <a:latin typeface="Bookman Old Style" panose="02050604050505020204" pitchFamily="18" charset="0"/>
                        </a:rPr>
                        <a:t>20201CAI0218</a:t>
                      </a:r>
                      <a:endParaRPr lang="en-GB" sz="1800" b="0" i="0" u="none" strike="noStrike">
                        <a:effectLst/>
                        <a:latin typeface="Arial" panose="020B0604020202020204" pitchFamily="34" charset="0"/>
                      </a:endParaRPr>
                    </a:p>
                  </a:txBody>
                  <a:tcPr anchor="ctr">
                    <a:lnL>
                      <a:noFill/>
                    </a:lnL>
                    <a:lnR>
                      <a:noFill/>
                    </a:lnR>
                    <a:lnT>
                      <a:noFill/>
                    </a:lnT>
                    <a:lnB>
                      <a:noFill/>
                    </a:lnB>
                  </a:tcPr>
                </a:tc>
                <a:tc>
                  <a:txBody>
                    <a:bodyPr/>
                    <a:lstStyle/>
                    <a:p>
                      <a:pPr marL="0" algn="ctr" rtl="0" eaLnBrk="1" fontAlgn="ctr" latinLnBrk="0" hangingPunct="1">
                        <a:spcBef>
                          <a:spcPts val="0"/>
                        </a:spcBef>
                        <a:spcAft>
                          <a:spcPts val="0"/>
                        </a:spcAft>
                      </a:pPr>
                      <a:r>
                        <a:rPr lang="en-GB" sz="1800" b="0" i="0" u="none" strike="noStrike" kern="1200" dirty="0">
                          <a:solidFill>
                            <a:srgbClr val="000000"/>
                          </a:solidFill>
                          <a:effectLst/>
                          <a:latin typeface="Bookman Old Style" panose="02050604050505020204" pitchFamily="18" charset="0"/>
                        </a:rPr>
                        <a:t>Addagalla Koushikeswar</a:t>
                      </a:r>
                      <a:endParaRPr lang="en-GB"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2270399529"/>
                  </a:ext>
                </a:extLst>
              </a:tr>
              <a:tr h="370840">
                <a:tc>
                  <a:txBody>
                    <a:bodyPr/>
                    <a:lstStyle/>
                    <a:p>
                      <a:pPr marL="0" algn="ctr" rtl="0" eaLnBrk="1" fontAlgn="ctr" latinLnBrk="0" hangingPunct="1">
                        <a:spcBef>
                          <a:spcPts val="0"/>
                        </a:spcBef>
                        <a:spcAft>
                          <a:spcPts val="0"/>
                        </a:spcAft>
                      </a:pPr>
                      <a:endParaRPr lang="en-IN" sz="1800" b="0" i="0" u="none" strike="noStrike">
                        <a:effectLst/>
                        <a:latin typeface="Arial" panose="020B0604020202020204" pitchFamily="34" charset="0"/>
                      </a:endParaRPr>
                    </a:p>
                  </a:txBody>
                  <a:tcPr anchor="ctr">
                    <a:lnL>
                      <a:noFill/>
                    </a:lnL>
                    <a:lnR>
                      <a:noFill/>
                    </a:lnR>
                    <a:lnT>
                      <a:noFill/>
                    </a:lnT>
                    <a:lnB>
                      <a:noFill/>
                    </a:lnB>
                  </a:tcPr>
                </a:tc>
                <a:tc>
                  <a:txBody>
                    <a:bodyPr/>
                    <a:lstStyle/>
                    <a:p>
                      <a:pPr marL="0" algn="ctr" rtl="0" eaLnBrk="1" fontAlgn="ctr" latinLnBrk="0" hangingPunct="1">
                        <a:spcBef>
                          <a:spcPts val="0"/>
                        </a:spcBef>
                        <a:spcAft>
                          <a:spcPts val="0"/>
                        </a:spcAft>
                      </a:pPr>
                      <a:endParaRPr lang="en-IN"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66770842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2AE2-4384-7F89-1841-54EAA7A04868}"/>
              </a:ext>
            </a:extLst>
          </p:cNvPr>
          <p:cNvSpPr>
            <a:spLocks noGrp="1"/>
          </p:cNvSpPr>
          <p:nvPr>
            <p:ph type="title"/>
          </p:nvPr>
        </p:nvSpPr>
        <p:spPr>
          <a:xfrm>
            <a:off x="838200" y="-165227"/>
            <a:ext cx="10515600" cy="1325563"/>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AB9DFC1E-277F-FA96-5955-D7DDE1B21283}"/>
              </a:ext>
            </a:extLst>
          </p:cNvPr>
          <p:cNvSpPr>
            <a:spLocks noGrp="1"/>
          </p:cNvSpPr>
          <p:nvPr>
            <p:ph idx="1"/>
          </p:nvPr>
        </p:nvSpPr>
        <p:spPr>
          <a:xfrm>
            <a:off x="1031147" y="1004888"/>
            <a:ext cx="10515600" cy="4848224"/>
          </a:xfrm>
        </p:spPr>
        <p:txBody>
          <a:bodyPr>
            <a:normAutofit/>
          </a:bodyPr>
          <a:lstStyle/>
          <a:p>
            <a:pPr marL="164465" indent="-151765">
              <a:lnSpc>
                <a:spcPct val="100000"/>
              </a:lnSpc>
              <a:buAutoNum type="arabicPeriod" startAt="4"/>
              <a:tabLst>
                <a:tab pos="164465" algn="l"/>
              </a:tabLst>
            </a:pPr>
            <a:r>
              <a:rPr lang="en-US" sz="1600" b="1" dirty="0">
                <a:latin typeface="Times New Roman"/>
                <a:cs typeface="Times New Roman"/>
              </a:rPr>
              <a:t> Connectivity</a:t>
            </a:r>
            <a:r>
              <a:rPr lang="en-US" sz="1600" b="1" spc="-35" dirty="0">
                <a:latin typeface="Times New Roman"/>
                <a:cs typeface="Times New Roman"/>
              </a:rPr>
              <a:t> </a:t>
            </a:r>
            <a:r>
              <a:rPr lang="en-US" sz="1600" b="1" dirty="0">
                <a:latin typeface="Times New Roman"/>
                <a:cs typeface="Times New Roman"/>
              </a:rPr>
              <a:t>and</a:t>
            </a:r>
            <a:r>
              <a:rPr lang="en-US" sz="1600" b="1" spc="-30" dirty="0">
                <a:latin typeface="Times New Roman"/>
                <a:cs typeface="Times New Roman"/>
              </a:rPr>
              <a:t> </a:t>
            </a:r>
            <a:r>
              <a:rPr lang="en-US" sz="1600" b="1" dirty="0">
                <a:latin typeface="Times New Roman"/>
                <a:cs typeface="Times New Roman"/>
              </a:rPr>
              <a:t>Dependency</a:t>
            </a:r>
            <a:r>
              <a:rPr lang="en-US" sz="1600" b="1" spc="-40" dirty="0">
                <a:latin typeface="Times New Roman"/>
                <a:cs typeface="Times New Roman"/>
              </a:rPr>
              <a:t> </a:t>
            </a:r>
            <a:r>
              <a:rPr lang="en-US" sz="1600" b="1" spc="-10" dirty="0">
                <a:latin typeface="Times New Roman"/>
                <a:cs typeface="Times New Roman"/>
              </a:rPr>
              <a:t>Management:</a:t>
            </a:r>
            <a:endParaRPr lang="en-US" sz="1600" dirty="0">
              <a:latin typeface="Times New Roman"/>
              <a:cs typeface="Times New Roman"/>
            </a:endParaRPr>
          </a:p>
          <a:p>
            <a:pPr marL="431800" lvl="1" indent="-228600">
              <a:lnSpc>
                <a:spcPct val="100000"/>
              </a:lnSpc>
              <a:spcBef>
                <a:spcPts val="935"/>
              </a:spcBef>
              <a:buFont typeface="Symbol"/>
              <a:buChar char=""/>
              <a:tabLst>
                <a:tab pos="431800" algn="l"/>
              </a:tabLst>
            </a:pPr>
            <a:r>
              <a:rPr lang="en-US" sz="1600" dirty="0">
                <a:latin typeface="Times New Roman"/>
                <a:cs typeface="Times New Roman"/>
              </a:rPr>
              <a:t>Java</a:t>
            </a:r>
            <a:r>
              <a:rPr lang="en-US" sz="1600" spc="-25" dirty="0">
                <a:latin typeface="Times New Roman"/>
                <a:cs typeface="Times New Roman"/>
              </a:rPr>
              <a:t> </a:t>
            </a:r>
            <a:r>
              <a:rPr lang="en-US" sz="1600" dirty="0">
                <a:latin typeface="Times New Roman"/>
                <a:cs typeface="Times New Roman"/>
              </a:rPr>
              <a:t>Full</a:t>
            </a:r>
            <a:r>
              <a:rPr lang="en-US" sz="1600" spc="-15" dirty="0">
                <a:latin typeface="Times New Roman"/>
                <a:cs typeface="Times New Roman"/>
              </a:rPr>
              <a:t> </a:t>
            </a:r>
            <a:r>
              <a:rPr lang="en-US" sz="1600" dirty="0">
                <a:latin typeface="Times New Roman"/>
                <a:cs typeface="Times New Roman"/>
              </a:rPr>
              <a:t>Stack</a:t>
            </a:r>
            <a:r>
              <a:rPr lang="en-US" sz="1600" spc="-25" dirty="0">
                <a:latin typeface="Times New Roman"/>
                <a:cs typeface="Times New Roman"/>
              </a:rPr>
              <a:t> </a:t>
            </a:r>
            <a:r>
              <a:rPr lang="en-US" sz="1600" spc="-10" dirty="0">
                <a:latin typeface="Times New Roman"/>
                <a:cs typeface="Times New Roman"/>
              </a:rPr>
              <a:t>Setup:</a:t>
            </a:r>
            <a:endParaRPr lang="en-US" sz="1600" dirty="0">
              <a:latin typeface="Times New Roman"/>
              <a:cs typeface="Times New Roman"/>
            </a:endParaRPr>
          </a:p>
          <a:p>
            <a:pPr marL="889000" marR="6350" lvl="2" indent="-228600">
              <a:lnSpc>
                <a:spcPct val="103299"/>
              </a:lnSpc>
              <a:buFont typeface="Courier New"/>
              <a:buChar char="o"/>
              <a:tabLst>
                <a:tab pos="889000" algn="l"/>
              </a:tabLst>
            </a:pPr>
            <a:r>
              <a:rPr lang="en-US" sz="1600" dirty="0">
                <a:latin typeface="Times New Roman"/>
                <a:cs typeface="Times New Roman"/>
              </a:rPr>
              <a:t>Import</a:t>
            </a:r>
            <a:r>
              <a:rPr lang="en-US" sz="1600" spc="484" dirty="0">
                <a:latin typeface="Times New Roman"/>
                <a:cs typeface="Times New Roman"/>
              </a:rPr>
              <a:t> </a:t>
            </a:r>
            <a:r>
              <a:rPr lang="en-US" sz="1600" dirty="0">
                <a:latin typeface="Times New Roman"/>
                <a:cs typeface="Times New Roman"/>
              </a:rPr>
              <a:t>servlet</a:t>
            </a:r>
            <a:r>
              <a:rPr lang="en-US" sz="1600" spc="490" dirty="0">
                <a:latin typeface="Times New Roman"/>
                <a:cs typeface="Times New Roman"/>
              </a:rPr>
              <a:t> </a:t>
            </a:r>
            <a:r>
              <a:rPr lang="en-US" sz="1600" dirty="0">
                <a:latin typeface="Times New Roman"/>
                <a:cs typeface="Times New Roman"/>
              </a:rPr>
              <a:t>API</a:t>
            </a:r>
            <a:r>
              <a:rPr lang="en-US" sz="1600" spc="484" dirty="0">
                <a:latin typeface="Times New Roman"/>
                <a:cs typeface="Times New Roman"/>
              </a:rPr>
              <a:t> </a:t>
            </a:r>
            <a:r>
              <a:rPr lang="en-US" sz="1600" dirty="0">
                <a:latin typeface="Times New Roman"/>
                <a:cs typeface="Times New Roman"/>
              </a:rPr>
              <a:t>and</a:t>
            </a:r>
            <a:r>
              <a:rPr lang="en-US" sz="1600" spc="490" dirty="0">
                <a:latin typeface="Times New Roman"/>
                <a:cs typeface="Times New Roman"/>
              </a:rPr>
              <a:t> </a:t>
            </a:r>
            <a:r>
              <a:rPr lang="en-US" sz="1600" dirty="0">
                <a:latin typeface="Times New Roman"/>
                <a:cs typeface="Times New Roman"/>
              </a:rPr>
              <a:t>MYSQL</a:t>
            </a:r>
            <a:r>
              <a:rPr lang="en-US" sz="1600" spc="484" dirty="0">
                <a:latin typeface="Times New Roman"/>
                <a:cs typeface="Times New Roman"/>
              </a:rPr>
              <a:t> </a:t>
            </a:r>
            <a:r>
              <a:rPr lang="en-US" sz="1600" dirty="0">
                <a:latin typeface="Times New Roman"/>
                <a:cs typeface="Times New Roman"/>
              </a:rPr>
              <a:t>Connector</a:t>
            </a:r>
            <a:r>
              <a:rPr lang="en-US" sz="1600" spc="100" dirty="0">
                <a:latin typeface="Times New Roman"/>
                <a:cs typeface="Times New Roman"/>
              </a:rPr>
              <a:t>  </a:t>
            </a:r>
            <a:r>
              <a:rPr lang="en-US" sz="1600" dirty="0">
                <a:latin typeface="Times New Roman"/>
                <a:cs typeface="Times New Roman"/>
              </a:rPr>
              <a:t>jar</a:t>
            </a:r>
            <a:r>
              <a:rPr lang="en-US" sz="1600" spc="490" dirty="0">
                <a:latin typeface="Times New Roman"/>
                <a:cs typeface="Times New Roman"/>
              </a:rPr>
              <a:t> </a:t>
            </a:r>
            <a:r>
              <a:rPr lang="en-US" sz="1600" dirty="0">
                <a:latin typeface="Times New Roman"/>
                <a:cs typeface="Times New Roman"/>
              </a:rPr>
              <a:t>files</a:t>
            </a:r>
            <a:r>
              <a:rPr lang="en-US" sz="1600" spc="480" dirty="0">
                <a:latin typeface="Times New Roman"/>
                <a:cs typeface="Times New Roman"/>
              </a:rPr>
              <a:t> </a:t>
            </a:r>
            <a:r>
              <a:rPr lang="en-US" sz="1600" dirty="0">
                <a:latin typeface="Times New Roman"/>
                <a:cs typeface="Times New Roman"/>
              </a:rPr>
              <a:t>into</a:t>
            </a:r>
            <a:r>
              <a:rPr lang="en-US" sz="1600" spc="490" dirty="0">
                <a:latin typeface="Times New Roman"/>
                <a:cs typeface="Times New Roman"/>
              </a:rPr>
              <a:t> </a:t>
            </a:r>
            <a:r>
              <a:rPr lang="en-US" sz="1600" dirty="0">
                <a:latin typeface="Times New Roman"/>
                <a:cs typeface="Times New Roman"/>
              </a:rPr>
              <a:t>the</a:t>
            </a:r>
            <a:r>
              <a:rPr lang="en-US" sz="1600" spc="490" dirty="0">
                <a:latin typeface="Times New Roman"/>
                <a:cs typeface="Times New Roman"/>
              </a:rPr>
              <a:t> </a:t>
            </a:r>
            <a:r>
              <a:rPr lang="en-US" sz="1600" spc="-10" dirty="0">
                <a:latin typeface="Times New Roman"/>
                <a:cs typeface="Times New Roman"/>
              </a:rPr>
              <a:t>project dependencies.</a:t>
            </a:r>
            <a:endParaRPr lang="en-US" sz="1600" dirty="0">
              <a:latin typeface="Times New Roman"/>
              <a:cs typeface="Times New Roman"/>
            </a:endParaRPr>
          </a:p>
          <a:p>
            <a:pPr marL="889000" lvl="2" indent="-228600">
              <a:lnSpc>
                <a:spcPct val="100000"/>
              </a:lnSpc>
              <a:spcBef>
                <a:spcPts val="50"/>
              </a:spcBef>
              <a:buFont typeface="Courier New"/>
              <a:buChar char="o"/>
              <a:tabLst>
                <a:tab pos="889000" algn="l"/>
              </a:tabLst>
            </a:pPr>
            <a:r>
              <a:rPr lang="en-US" sz="1600" dirty="0">
                <a:latin typeface="Times New Roman"/>
                <a:cs typeface="Times New Roman"/>
              </a:rPr>
              <a:t>Utilize</a:t>
            </a:r>
            <a:r>
              <a:rPr lang="en-US" sz="1600" spc="-40" dirty="0">
                <a:latin typeface="Times New Roman"/>
                <a:cs typeface="Times New Roman"/>
              </a:rPr>
              <a:t> </a:t>
            </a:r>
            <a:r>
              <a:rPr lang="en-US" sz="1600" dirty="0">
                <a:latin typeface="Times New Roman"/>
                <a:cs typeface="Times New Roman"/>
              </a:rPr>
              <a:t>Eclipse</a:t>
            </a:r>
            <a:r>
              <a:rPr lang="en-US" sz="1600" spc="-35" dirty="0">
                <a:latin typeface="Times New Roman"/>
                <a:cs typeface="Times New Roman"/>
              </a:rPr>
              <a:t> </a:t>
            </a:r>
            <a:r>
              <a:rPr lang="en-US" sz="1600" dirty="0">
                <a:latin typeface="Times New Roman"/>
                <a:cs typeface="Times New Roman"/>
              </a:rPr>
              <a:t>for</a:t>
            </a:r>
            <a:r>
              <a:rPr lang="en-US" sz="1600" spc="-40" dirty="0">
                <a:latin typeface="Times New Roman"/>
                <a:cs typeface="Times New Roman"/>
              </a:rPr>
              <a:t> </a:t>
            </a:r>
            <a:r>
              <a:rPr lang="en-US" sz="1600" dirty="0">
                <a:latin typeface="Times New Roman"/>
                <a:cs typeface="Times New Roman"/>
              </a:rPr>
              <a:t>Enterprise</a:t>
            </a:r>
            <a:r>
              <a:rPr lang="en-US" sz="1600" spc="-25" dirty="0">
                <a:latin typeface="Times New Roman"/>
                <a:cs typeface="Times New Roman"/>
              </a:rPr>
              <a:t> </a:t>
            </a:r>
            <a:r>
              <a:rPr lang="en-US" sz="1600" dirty="0">
                <a:latin typeface="Times New Roman"/>
                <a:cs typeface="Times New Roman"/>
              </a:rPr>
              <a:t>IDE</a:t>
            </a:r>
            <a:r>
              <a:rPr lang="en-US" sz="1600" spc="-35" dirty="0">
                <a:latin typeface="Times New Roman"/>
                <a:cs typeface="Times New Roman"/>
              </a:rPr>
              <a:t> </a:t>
            </a:r>
            <a:r>
              <a:rPr lang="en-US" sz="1600" dirty="0">
                <a:latin typeface="Times New Roman"/>
                <a:cs typeface="Times New Roman"/>
              </a:rPr>
              <a:t>for</a:t>
            </a:r>
            <a:r>
              <a:rPr lang="en-US" sz="1600" spc="-30" dirty="0">
                <a:latin typeface="Times New Roman"/>
                <a:cs typeface="Times New Roman"/>
              </a:rPr>
              <a:t> </a:t>
            </a:r>
            <a:r>
              <a:rPr lang="en-US" sz="1600" dirty="0">
                <a:latin typeface="Times New Roman"/>
                <a:cs typeface="Times New Roman"/>
              </a:rPr>
              <a:t>Java</a:t>
            </a:r>
            <a:r>
              <a:rPr lang="en-US" sz="1600" spc="-25" dirty="0">
                <a:latin typeface="Times New Roman"/>
                <a:cs typeface="Times New Roman"/>
              </a:rPr>
              <a:t> </a:t>
            </a:r>
            <a:r>
              <a:rPr lang="en-US" sz="1600" dirty="0">
                <a:latin typeface="Times New Roman"/>
                <a:cs typeface="Times New Roman"/>
              </a:rPr>
              <a:t>Full</a:t>
            </a:r>
            <a:r>
              <a:rPr lang="en-US" sz="1600" spc="-30" dirty="0">
                <a:latin typeface="Times New Roman"/>
                <a:cs typeface="Times New Roman"/>
              </a:rPr>
              <a:t> </a:t>
            </a:r>
            <a:r>
              <a:rPr lang="en-US" sz="1600" dirty="0">
                <a:latin typeface="Times New Roman"/>
                <a:cs typeface="Times New Roman"/>
              </a:rPr>
              <a:t>Stack</a:t>
            </a:r>
            <a:r>
              <a:rPr lang="en-US" sz="1600" spc="-30" dirty="0">
                <a:latin typeface="Times New Roman"/>
                <a:cs typeface="Times New Roman"/>
              </a:rPr>
              <a:t> </a:t>
            </a:r>
            <a:r>
              <a:rPr lang="en-US" sz="1600" spc="-10" dirty="0">
                <a:latin typeface="Times New Roman"/>
                <a:cs typeface="Times New Roman"/>
              </a:rPr>
              <a:t>development.</a:t>
            </a:r>
            <a:endParaRPr lang="en-US" sz="1600" dirty="0">
              <a:latin typeface="Times New Roman"/>
              <a:cs typeface="Times New Roman"/>
            </a:endParaRPr>
          </a:p>
          <a:p>
            <a:pPr marL="164465" indent="-151765">
              <a:lnSpc>
                <a:spcPct val="100000"/>
              </a:lnSpc>
              <a:buAutoNum type="arabicPeriod" startAt="4"/>
              <a:tabLst>
                <a:tab pos="164465" algn="l"/>
              </a:tabLst>
            </a:pPr>
            <a:r>
              <a:rPr lang="en-US" sz="1600" b="1" dirty="0">
                <a:latin typeface="Times New Roman"/>
                <a:cs typeface="Times New Roman"/>
              </a:rPr>
              <a:t>User</a:t>
            </a:r>
            <a:r>
              <a:rPr lang="en-US" sz="1600" b="1" spc="-30" dirty="0">
                <a:latin typeface="Times New Roman"/>
                <a:cs typeface="Times New Roman"/>
              </a:rPr>
              <a:t> </a:t>
            </a:r>
            <a:r>
              <a:rPr lang="en-US" sz="1600" b="1" dirty="0">
                <a:latin typeface="Times New Roman"/>
                <a:cs typeface="Times New Roman"/>
              </a:rPr>
              <a:t>and</a:t>
            </a:r>
            <a:r>
              <a:rPr lang="en-US" sz="1600" b="1" spc="-10" dirty="0">
                <a:latin typeface="Times New Roman"/>
                <a:cs typeface="Times New Roman"/>
              </a:rPr>
              <a:t> </a:t>
            </a:r>
            <a:r>
              <a:rPr lang="en-US" sz="1600" b="1" dirty="0">
                <a:latin typeface="Times New Roman"/>
                <a:cs typeface="Times New Roman"/>
              </a:rPr>
              <a:t>Employee</a:t>
            </a:r>
            <a:r>
              <a:rPr lang="en-US" sz="1600" b="1" spc="-15" dirty="0">
                <a:latin typeface="Times New Roman"/>
                <a:cs typeface="Times New Roman"/>
              </a:rPr>
              <a:t> </a:t>
            </a:r>
            <a:r>
              <a:rPr lang="en-US" sz="1600" b="1" spc="-10" dirty="0">
                <a:latin typeface="Times New Roman"/>
                <a:cs typeface="Times New Roman"/>
              </a:rPr>
              <a:t>Interaction:</a:t>
            </a:r>
            <a:endParaRPr lang="en-US" sz="1600" dirty="0">
              <a:latin typeface="Times New Roman"/>
              <a:cs typeface="Times New Roman"/>
            </a:endParaRPr>
          </a:p>
          <a:p>
            <a:pPr marL="431800" lvl="1" indent="-228600">
              <a:lnSpc>
                <a:spcPct val="100000"/>
              </a:lnSpc>
              <a:spcBef>
                <a:spcPts val="950"/>
              </a:spcBef>
              <a:buFont typeface="Symbol"/>
              <a:buChar char=""/>
              <a:tabLst>
                <a:tab pos="431800" algn="l"/>
              </a:tabLst>
            </a:pPr>
            <a:r>
              <a:rPr lang="en-US" sz="1600" dirty="0">
                <a:latin typeface="Times New Roman"/>
                <a:cs typeface="Times New Roman"/>
              </a:rPr>
              <a:t>User</a:t>
            </a:r>
            <a:r>
              <a:rPr lang="en-US" sz="1600" spc="-25" dirty="0">
                <a:latin typeface="Times New Roman"/>
                <a:cs typeface="Times New Roman"/>
              </a:rPr>
              <a:t> </a:t>
            </a:r>
            <a:r>
              <a:rPr lang="en-US" sz="1600" spc="-10" dirty="0">
                <a:latin typeface="Times New Roman"/>
                <a:cs typeface="Times New Roman"/>
              </a:rPr>
              <a:t>Login:</a:t>
            </a:r>
            <a:endParaRPr lang="en-US" sz="1600" dirty="0">
              <a:latin typeface="Times New Roman"/>
              <a:cs typeface="Times New Roman"/>
            </a:endParaRPr>
          </a:p>
          <a:p>
            <a:pPr marL="889000" lvl="2" indent="-228600">
              <a:lnSpc>
                <a:spcPct val="100000"/>
              </a:lnSpc>
              <a:spcBef>
                <a:spcPts val="35"/>
              </a:spcBef>
              <a:buFont typeface="Courier New"/>
              <a:buChar char="o"/>
              <a:tabLst>
                <a:tab pos="889000" algn="l"/>
              </a:tabLst>
            </a:pPr>
            <a:r>
              <a:rPr lang="en-US" sz="1600" dirty="0">
                <a:latin typeface="Times New Roman"/>
                <a:cs typeface="Times New Roman"/>
              </a:rPr>
              <a:t>Capture</a:t>
            </a:r>
            <a:r>
              <a:rPr lang="en-US" sz="1600" spc="-35" dirty="0">
                <a:latin typeface="Times New Roman"/>
                <a:cs typeface="Times New Roman"/>
              </a:rPr>
              <a:t> </a:t>
            </a:r>
            <a:r>
              <a:rPr lang="en-US" sz="1600" dirty="0">
                <a:latin typeface="Times New Roman"/>
                <a:cs typeface="Times New Roman"/>
              </a:rPr>
              <a:t>user</a:t>
            </a:r>
            <a:r>
              <a:rPr lang="en-US" sz="1600" spc="-25" dirty="0">
                <a:latin typeface="Times New Roman"/>
                <a:cs typeface="Times New Roman"/>
              </a:rPr>
              <a:t> </a:t>
            </a:r>
            <a:r>
              <a:rPr lang="en-US" sz="1600" dirty="0">
                <a:latin typeface="Times New Roman"/>
                <a:cs typeface="Times New Roman"/>
              </a:rPr>
              <a:t>login</a:t>
            </a:r>
            <a:r>
              <a:rPr lang="en-US" sz="1600" spc="-20" dirty="0">
                <a:latin typeface="Times New Roman"/>
                <a:cs typeface="Times New Roman"/>
              </a:rPr>
              <a:t> </a:t>
            </a:r>
            <a:r>
              <a:rPr lang="en-US" sz="1600" dirty="0">
                <a:latin typeface="Times New Roman"/>
                <a:cs typeface="Times New Roman"/>
              </a:rPr>
              <a:t>details</a:t>
            </a:r>
            <a:r>
              <a:rPr lang="en-US" sz="1600" spc="-25" dirty="0">
                <a:latin typeface="Times New Roman"/>
                <a:cs typeface="Times New Roman"/>
              </a:rPr>
              <a:t> </a:t>
            </a:r>
            <a:r>
              <a:rPr lang="en-US" sz="1600" dirty="0">
                <a:latin typeface="Times New Roman"/>
                <a:cs typeface="Times New Roman"/>
              </a:rPr>
              <a:t>and</a:t>
            </a:r>
            <a:r>
              <a:rPr lang="en-US" sz="1600" spc="-20" dirty="0">
                <a:latin typeface="Times New Roman"/>
                <a:cs typeface="Times New Roman"/>
              </a:rPr>
              <a:t> </a:t>
            </a:r>
            <a:r>
              <a:rPr lang="en-US" sz="1600" dirty="0">
                <a:latin typeface="Times New Roman"/>
                <a:cs typeface="Times New Roman"/>
              </a:rPr>
              <a:t>store</a:t>
            </a:r>
            <a:r>
              <a:rPr lang="en-US" sz="1600" spc="-25" dirty="0">
                <a:latin typeface="Times New Roman"/>
                <a:cs typeface="Times New Roman"/>
              </a:rPr>
              <a:t> </a:t>
            </a:r>
            <a:r>
              <a:rPr lang="en-US" sz="1600" dirty="0">
                <a:latin typeface="Times New Roman"/>
                <a:cs typeface="Times New Roman"/>
              </a:rPr>
              <a:t>them</a:t>
            </a:r>
            <a:r>
              <a:rPr lang="en-US" sz="1600" spc="-25" dirty="0">
                <a:latin typeface="Times New Roman"/>
                <a:cs typeface="Times New Roman"/>
              </a:rPr>
              <a:t> </a:t>
            </a:r>
            <a:r>
              <a:rPr lang="en-US" sz="1600" dirty="0">
                <a:latin typeface="Times New Roman"/>
                <a:cs typeface="Times New Roman"/>
              </a:rPr>
              <a:t>in</a:t>
            </a:r>
            <a:r>
              <a:rPr lang="en-US" sz="1600" spc="-20" dirty="0">
                <a:latin typeface="Times New Roman"/>
                <a:cs typeface="Times New Roman"/>
              </a:rPr>
              <a:t> </a:t>
            </a:r>
            <a:r>
              <a:rPr lang="en-US" sz="1600" dirty="0">
                <a:latin typeface="Times New Roman"/>
                <a:cs typeface="Times New Roman"/>
              </a:rPr>
              <a:t>the</a:t>
            </a:r>
            <a:r>
              <a:rPr lang="en-US" sz="1600" spc="-25" dirty="0">
                <a:latin typeface="Times New Roman"/>
                <a:cs typeface="Times New Roman"/>
              </a:rPr>
              <a:t> </a:t>
            </a:r>
            <a:r>
              <a:rPr lang="en-US" sz="1600" dirty="0">
                <a:latin typeface="Times New Roman"/>
                <a:cs typeface="Times New Roman"/>
              </a:rPr>
              <a:t>USER</a:t>
            </a:r>
            <a:r>
              <a:rPr lang="en-US" sz="1600" spc="-20" dirty="0">
                <a:latin typeface="Times New Roman"/>
                <a:cs typeface="Times New Roman"/>
              </a:rPr>
              <a:t> </a:t>
            </a:r>
            <a:r>
              <a:rPr lang="en-US" sz="1600" spc="-10" dirty="0">
                <a:latin typeface="Times New Roman"/>
                <a:cs typeface="Times New Roman"/>
              </a:rPr>
              <a:t>table.</a:t>
            </a:r>
            <a:endParaRPr lang="en-US" sz="1600" dirty="0">
              <a:latin typeface="Times New Roman"/>
              <a:cs typeface="Times New Roman"/>
            </a:endParaRPr>
          </a:p>
          <a:p>
            <a:pPr marL="889000" lvl="2" indent="-228600">
              <a:lnSpc>
                <a:spcPct val="100000"/>
              </a:lnSpc>
              <a:spcBef>
                <a:spcPts val="45"/>
              </a:spcBef>
              <a:buFont typeface="Courier New"/>
              <a:buChar char="o"/>
              <a:tabLst>
                <a:tab pos="889000" algn="l"/>
              </a:tabLst>
            </a:pPr>
            <a:r>
              <a:rPr lang="en-US" sz="1600" dirty="0">
                <a:latin typeface="Times New Roman"/>
                <a:cs typeface="Times New Roman"/>
              </a:rPr>
              <a:t>Redirect</a:t>
            </a:r>
            <a:r>
              <a:rPr lang="en-US" sz="1600" spc="-25" dirty="0">
                <a:latin typeface="Times New Roman"/>
                <a:cs typeface="Times New Roman"/>
              </a:rPr>
              <a:t> </a:t>
            </a:r>
            <a:r>
              <a:rPr lang="en-US" sz="1600" dirty="0">
                <a:latin typeface="Times New Roman"/>
                <a:cs typeface="Times New Roman"/>
              </a:rPr>
              <a:t>users</a:t>
            </a:r>
            <a:r>
              <a:rPr lang="en-US" sz="1600" spc="-25" dirty="0">
                <a:latin typeface="Times New Roman"/>
                <a:cs typeface="Times New Roman"/>
              </a:rPr>
              <a:t> </a:t>
            </a:r>
            <a:r>
              <a:rPr lang="en-US" sz="1600" dirty="0">
                <a:latin typeface="Times New Roman"/>
                <a:cs typeface="Times New Roman"/>
              </a:rPr>
              <a:t>to</a:t>
            </a:r>
            <a:r>
              <a:rPr lang="en-US" sz="1600" spc="-20" dirty="0">
                <a:latin typeface="Times New Roman"/>
                <a:cs typeface="Times New Roman"/>
              </a:rPr>
              <a:t> </a:t>
            </a:r>
            <a:r>
              <a:rPr lang="en-US" sz="1600" dirty="0">
                <a:latin typeface="Times New Roman"/>
                <a:cs typeface="Times New Roman"/>
              </a:rPr>
              <a:t>the</a:t>
            </a:r>
            <a:r>
              <a:rPr lang="en-US" sz="1600" spc="-10" dirty="0">
                <a:latin typeface="Times New Roman"/>
                <a:cs typeface="Times New Roman"/>
              </a:rPr>
              <a:t> </a:t>
            </a:r>
            <a:r>
              <a:rPr lang="en-US" sz="1600" dirty="0">
                <a:latin typeface="Times New Roman"/>
                <a:cs typeface="Times New Roman"/>
              </a:rPr>
              <a:t>return</a:t>
            </a:r>
            <a:r>
              <a:rPr lang="en-US" sz="1600" spc="-20" dirty="0">
                <a:latin typeface="Times New Roman"/>
                <a:cs typeface="Times New Roman"/>
              </a:rPr>
              <a:t> </a:t>
            </a:r>
            <a:r>
              <a:rPr lang="en-US" sz="1600" spc="-10" dirty="0">
                <a:latin typeface="Times New Roman"/>
                <a:cs typeface="Times New Roman"/>
              </a:rPr>
              <a:t>management</a:t>
            </a:r>
            <a:r>
              <a:rPr lang="en-US" sz="1600" spc="-25" dirty="0">
                <a:latin typeface="Times New Roman"/>
                <a:cs typeface="Times New Roman"/>
              </a:rPr>
              <a:t> </a:t>
            </a:r>
            <a:r>
              <a:rPr lang="en-US" sz="1600" dirty="0">
                <a:latin typeface="Times New Roman"/>
                <a:cs typeface="Times New Roman"/>
              </a:rPr>
              <a:t>page</a:t>
            </a:r>
            <a:r>
              <a:rPr lang="en-US" sz="1600" spc="-25" dirty="0">
                <a:latin typeface="Times New Roman"/>
                <a:cs typeface="Times New Roman"/>
              </a:rPr>
              <a:t> </a:t>
            </a:r>
            <a:r>
              <a:rPr lang="en-US" sz="1600" dirty="0">
                <a:latin typeface="Times New Roman"/>
                <a:cs typeface="Times New Roman"/>
              </a:rPr>
              <a:t>after</a:t>
            </a:r>
            <a:r>
              <a:rPr lang="en-US" sz="1600" spc="-20" dirty="0">
                <a:latin typeface="Times New Roman"/>
                <a:cs typeface="Times New Roman"/>
              </a:rPr>
              <a:t> </a:t>
            </a:r>
            <a:r>
              <a:rPr lang="en-US" sz="1600" spc="-10" dirty="0">
                <a:latin typeface="Times New Roman"/>
                <a:cs typeface="Times New Roman"/>
              </a:rPr>
              <a:t>login.</a:t>
            </a:r>
            <a:endParaRPr lang="en-US" sz="1600" dirty="0">
              <a:latin typeface="Times New Roman"/>
              <a:cs typeface="Times New Roman"/>
            </a:endParaRPr>
          </a:p>
          <a:p>
            <a:pPr marL="431800" lvl="1" indent="-228600">
              <a:lnSpc>
                <a:spcPct val="100000"/>
              </a:lnSpc>
              <a:spcBef>
                <a:spcPts val="160"/>
              </a:spcBef>
              <a:buFont typeface="Symbol"/>
              <a:buChar char=""/>
              <a:tabLst>
                <a:tab pos="431800" algn="l"/>
              </a:tabLst>
            </a:pPr>
            <a:r>
              <a:rPr lang="en-US" sz="1600" dirty="0">
                <a:latin typeface="Times New Roman"/>
                <a:cs typeface="Times New Roman"/>
              </a:rPr>
              <a:t>Employee</a:t>
            </a:r>
            <a:r>
              <a:rPr lang="en-US" sz="1600" spc="-65" dirty="0">
                <a:latin typeface="Times New Roman"/>
                <a:cs typeface="Times New Roman"/>
              </a:rPr>
              <a:t> </a:t>
            </a:r>
            <a:r>
              <a:rPr lang="en-US" sz="1600" spc="-10" dirty="0">
                <a:latin typeface="Times New Roman"/>
                <a:cs typeface="Times New Roman"/>
              </a:rPr>
              <a:t>Login:</a:t>
            </a:r>
            <a:endParaRPr lang="en-US" sz="1600" dirty="0">
              <a:latin typeface="Times New Roman"/>
              <a:cs typeface="Times New Roman"/>
            </a:endParaRPr>
          </a:p>
          <a:p>
            <a:pPr marL="889000" lvl="2" indent="-228600">
              <a:lnSpc>
                <a:spcPct val="100000"/>
              </a:lnSpc>
              <a:spcBef>
                <a:spcPts val="35"/>
              </a:spcBef>
              <a:buFont typeface="Courier New"/>
              <a:buChar char="o"/>
              <a:tabLst>
                <a:tab pos="889000" algn="l"/>
              </a:tabLst>
            </a:pPr>
            <a:r>
              <a:rPr lang="en-US" sz="1600" dirty="0">
                <a:latin typeface="Times New Roman"/>
                <a:cs typeface="Times New Roman"/>
              </a:rPr>
              <a:t>Capture</a:t>
            </a:r>
            <a:r>
              <a:rPr lang="en-US" sz="1600" spc="-50" dirty="0">
                <a:latin typeface="Times New Roman"/>
                <a:cs typeface="Times New Roman"/>
              </a:rPr>
              <a:t> </a:t>
            </a:r>
            <a:r>
              <a:rPr lang="en-US" sz="1600" dirty="0">
                <a:latin typeface="Times New Roman"/>
                <a:cs typeface="Times New Roman"/>
              </a:rPr>
              <a:t>employee</a:t>
            </a:r>
            <a:r>
              <a:rPr lang="en-US" sz="1600" spc="-45" dirty="0">
                <a:latin typeface="Times New Roman"/>
                <a:cs typeface="Times New Roman"/>
              </a:rPr>
              <a:t> </a:t>
            </a:r>
            <a:r>
              <a:rPr lang="en-US" sz="1600" dirty="0">
                <a:latin typeface="Times New Roman"/>
                <a:cs typeface="Times New Roman"/>
              </a:rPr>
              <a:t>login</a:t>
            </a:r>
            <a:r>
              <a:rPr lang="en-US" sz="1600" spc="-30" dirty="0">
                <a:latin typeface="Times New Roman"/>
                <a:cs typeface="Times New Roman"/>
              </a:rPr>
              <a:t> </a:t>
            </a:r>
            <a:r>
              <a:rPr lang="en-US" sz="1600" dirty="0">
                <a:latin typeface="Times New Roman"/>
                <a:cs typeface="Times New Roman"/>
              </a:rPr>
              <a:t>details</a:t>
            </a:r>
            <a:r>
              <a:rPr lang="en-US" sz="1600" spc="-40" dirty="0">
                <a:latin typeface="Times New Roman"/>
                <a:cs typeface="Times New Roman"/>
              </a:rPr>
              <a:t> </a:t>
            </a:r>
            <a:r>
              <a:rPr lang="en-US" sz="1600" dirty="0">
                <a:latin typeface="Times New Roman"/>
                <a:cs typeface="Times New Roman"/>
              </a:rPr>
              <a:t>and</a:t>
            </a:r>
            <a:r>
              <a:rPr lang="en-US" sz="1600" spc="-45" dirty="0">
                <a:latin typeface="Times New Roman"/>
                <a:cs typeface="Times New Roman"/>
              </a:rPr>
              <a:t> </a:t>
            </a:r>
            <a:r>
              <a:rPr lang="en-US" sz="1600" dirty="0">
                <a:latin typeface="Times New Roman"/>
                <a:cs typeface="Times New Roman"/>
              </a:rPr>
              <a:t>validate</a:t>
            </a:r>
            <a:r>
              <a:rPr lang="en-US" sz="1600" spc="-45" dirty="0">
                <a:latin typeface="Times New Roman"/>
                <a:cs typeface="Times New Roman"/>
              </a:rPr>
              <a:t> </a:t>
            </a:r>
            <a:r>
              <a:rPr lang="en-US" sz="1600" dirty="0">
                <a:latin typeface="Times New Roman"/>
                <a:cs typeface="Times New Roman"/>
              </a:rPr>
              <a:t>against</a:t>
            </a:r>
            <a:r>
              <a:rPr lang="en-US" sz="1600" spc="-40" dirty="0">
                <a:latin typeface="Times New Roman"/>
                <a:cs typeface="Times New Roman"/>
              </a:rPr>
              <a:t> </a:t>
            </a:r>
            <a:r>
              <a:rPr lang="en-US" sz="1600" dirty="0">
                <a:latin typeface="Times New Roman"/>
                <a:cs typeface="Times New Roman"/>
              </a:rPr>
              <a:t>the</a:t>
            </a:r>
            <a:r>
              <a:rPr lang="en-US" sz="1600" spc="-45" dirty="0">
                <a:latin typeface="Times New Roman"/>
                <a:cs typeface="Times New Roman"/>
              </a:rPr>
              <a:t> </a:t>
            </a:r>
            <a:r>
              <a:rPr lang="en-US" sz="1600" dirty="0">
                <a:latin typeface="Times New Roman"/>
                <a:cs typeface="Times New Roman"/>
              </a:rPr>
              <a:t>EMPLOYEE</a:t>
            </a:r>
            <a:r>
              <a:rPr lang="en-US" sz="1600" spc="-45" dirty="0">
                <a:latin typeface="Times New Roman"/>
                <a:cs typeface="Times New Roman"/>
              </a:rPr>
              <a:t> </a:t>
            </a:r>
            <a:r>
              <a:rPr lang="en-US" sz="1600" spc="-10" dirty="0">
                <a:latin typeface="Times New Roman"/>
                <a:cs typeface="Times New Roman"/>
              </a:rPr>
              <a:t>table.</a:t>
            </a:r>
            <a:endParaRPr lang="en-US" sz="1600" dirty="0">
              <a:latin typeface="Times New Roman"/>
              <a:cs typeface="Times New Roman"/>
            </a:endParaRPr>
          </a:p>
          <a:p>
            <a:pPr marL="889000" marR="5080" lvl="2" indent="-228600">
              <a:lnSpc>
                <a:spcPct val="103299"/>
              </a:lnSpc>
              <a:buFont typeface="Courier New"/>
              <a:buChar char="o"/>
              <a:tabLst>
                <a:tab pos="889000" algn="l"/>
              </a:tabLst>
            </a:pPr>
            <a:r>
              <a:rPr lang="en-US" sz="1600" dirty="0">
                <a:latin typeface="Times New Roman"/>
                <a:cs typeface="Times New Roman"/>
              </a:rPr>
              <a:t>Provide</a:t>
            </a:r>
            <a:r>
              <a:rPr lang="en-US" sz="1600" spc="175" dirty="0">
                <a:latin typeface="Times New Roman"/>
                <a:cs typeface="Times New Roman"/>
              </a:rPr>
              <a:t> </a:t>
            </a:r>
            <a:r>
              <a:rPr lang="en-US" sz="1600" dirty="0">
                <a:latin typeface="Times New Roman"/>
                <a:cs typeface="Times New Roman"/>
              </a:rPr>
              <a:t>access</a:t>
            </a:r>
            <a:r>
              <a:rPr lang="en-US" sz="1600" spc="190" dirty="0">
                <a:latin typeface="Times New Roman"/>
                <a:cs typeface="Times New Roman"/>
              </a:rPr>
              <a:t> </a:t>
            </a:r>
            <a:r>
              <a:rPr lang="en-US" sz="1600" dirty="0">
                <a:latin typeface="Times New Roman"/>
                <a:cs typeface="Times New Roman"/>
              </a:rPr>
              <a:t>to</a:t>
            </a:r>
            <a:r>
              <a:rPr lang="en-US" sz="1600" spc="190" dirty="0">
                <a:latin typeface="Times New Roman"/>
                <a:cs typeface="Times New Roman"/>
              </a:rPr>
              <a:t> </a:t>
            </a:r>
            <a:r>
              <a:rPr lang="en-US" sz="1600" dirty="0">
                <a:latin typeface="Times New Roman"/>
                <a:cs typeface="Times New Roman"/>
              </a:rPr>
              <a:t>user</a:t>
            </a:r>
            <a:r>
              <a:rPr lang="en-US" sz="1600" spc="175" dirty="0">
                <a:latin typeface="Times New Roman"/>
                <a:cs typeface="Times New Roman"/>
              </a:rPr>
              <a:t> </a:t>
            </a:r>
            <a:r>
              <a:rPr lang="en-US" sz="1600" dirty="0">
                <a:latin typeface="Times New Roman"/>
                <a:cs typeface="Times New Roman"/>
              </a:rPr>
              <a:t>responses</a:t>
            </a:r>
            <a:r>
              <a:rPr lang="en-US" sz="1600" spc="180" dirty="0">
                <a:latin typeface="Times New Roman"/>
                <a:cs typeface="Times New Roman"/>
              </a:rPr>
              <a:t> </a:t>
            </a:r>
            <a:r>
              <a:rPr lang="en-US" sz="1600" dirty="0">
                <a:latin typeface="Times New Roman"/>
                <a:cs typeface="Times New Roman"/>
              </a:rPr>
              <a:t>through</a:t>
            </a:r>
            <a:r>
              <a:rPr lang="en-US" sz="1600" spc="185" dirty="0">
                <a:latin typeface="Times New Roman"/>
                <a:cs typeface="Times New Roman"/>
              </a:rPr>
              <a:t> </a:t>
            </a:r>
            <a:r>
              <a:rPr lang="en-US" sz="1600" dirty="0">
                <a:latin typeface="Times New Roman"/>
                <a:cs typeface="Times New Roman"/>
              </a:rPr>
              <a:t>dynamic</a:t>
            </a:r>
            <a:r>
              <a:rPr lang="en-US" sz="1600" spc="180" dirty="0">
                <a:latin typeface="Times New Roman"/>
                <a:cs typeface="Times New Roman"/>
              </a:rPr>
              <a:t> </a:t>
            </a:r>
            <a:r>
              <a:rPr lang="en-US" sz="1600" dirty="0">
                <a:latin typeface="Times New Roman"/>
                <a:cs typeface="Times New Roman"/>
              </a:rPr>
              <a:t>tables</a:t>
            </a:r>
            <a:r>
              <a:rPr lang="en-US" sz="1600" spc="180" dirty="0">
                <a:latin typeface="Times New Roman"/>
                <a:cs typeface="Times New Roman"/>
              </a:rPr>
              <a:t> </a:t>
            </a:r>
            <a:r>
              <a:rPr lang="en-US" sz="1600" dirty="0">
                <a:latin typeface="Times New Roman"/>
                <a:cs typeface="Times New Roman"/>
              </a:rPr>
              <a:t>on</a:t>
            </a:r>
            <a:r>
              <a:rPr lang="en-US" sz="1600" spc="185" dirty="0">
                <a:latin typeface="Times New Roman"/>
                <a:cs typeface="Times New Roman"/>
              </a:rPr>
              <a:t> </a:t>
            </a:r>
            <a:r>
              <a:rPr lang="en-US" sz="1600" dirty="0">
                <a:latin typeface="Times New Roman"/>
                <a:cs typeface="Times New Roman"/>
              </a:rPr>
              <a:t>the</a:t>
            </a:r>
            <a:r>
              <a:rPr lang="en-US" sz="1600" spc="180" dirty="0">
                <a:latin typeface="Times New Roman"/>
                <a:cs typeface="Times New Roman"/>
              </a:rPr>
              <a:t> </a:t>
            </a:r>
            <a:r>
              <a:rPr lang="en-US" sz="1600" spc="-10" dirty="0">
                <a:latin typeface="Times New Roman"/>
                <a:cs typeface="Times New Roman"/>
              </a:rPr>
              <a:t>employee portal.</a:t>
            </a:r>
            <a:endParaRPr lang="en-US" sz="1600" dirty="0">
              <a:latin typeface="Times New Roman"/>
              <a:cs typeface="Times New Roman"/>
            </a:endParaRPr>
          </a:p>
          <a:p>
            <a:pPr marL="164465" indent="-151765">
              <a:lnSpc>
                <a:spcPct val="100000"/>
              </a:lnSpc>
              <a:buAutoNum type="arabicPeriod" startAt="4"/>
              <a:tabLst>
                <a:tab pos="164465" algn="l"/>
              </a:tabLst>
            </a:pPr>
            <a:r>
              <a:rPr lang="en-US" sz="1600" b="1" dirty="0">
                <a:latin typeface="Times New Roman"/>
                <a:cs typeface="Times New Roman"/>
              </a:rPr>
              <a:t>Data</a:t>
            </a:r>
            <a:r>
              <a:rPr lang="en-US" sz="1600" b="1" spc="-25" dirty="0">
                <a:latin typeface="Times New Roman"/>
                <a:cs typeface="Times New Roman"/>
              </a:rPr>
              <a:t> </a:t>
            </a:r>
            <a:r>
              <a:rPr lang="en-US" sz="1600" b="1" dirty="0">
                <a:latin typeface="Times New Roman"/>
                <a:cs typeface="Times New Roman"/>
              </a:rPr>
              <a:t>Submission</a:t>
            </a:r>
            <a:r>
              <a:rPr lang="en-US" sz="1600" b="1" spc="-20" dirty="0">
                <a:latin typeface="Times New Roman"/>
                <a:cs typeface="Times New Roman"/>
              </a:rPr>
              <a:t> </a:t>
            </a:r>
            <a:r>
              <a:rPr lang="en-US" sz="1600" b="1" dirty="0">
                <a:latin typeface="Times New Roman"/>
                <a:cs typeface="Times New Roman"/>
              </a:rPr>
              <a:t>and</a:t>
            </a:r>
            <a:r>
              <a:rPr lang="en-US" sz="1600" b="1" spc="-20" dirty="0">
                <a:latin typeface="Times New Roman"/>
                <a:cs typeface="Times New Roman"/>
              </a:rPr>
              <a:t> </a:t>
            </a:r>
            <a:r>
              <a:rPr lang="en-US" sz="1600" b="1" spc="-10" dirty="0">
                <a:latin typeface="Times New Roman"/>
                <a:cs typeface="Times New Roman"/>
              </a:rPr>
              <a:t>Storage:</a:t>
            </a:r>
            <a:endParaRPr lang="en-US" sz="1600" dirty="0">
              <a:latin typeface="Times New Roman"/>
              <a:cs typeface="Times New Roman"/>
            </a:endParaRPr>
          </a:p>
          <a:p>
            <a:pPr marL="431800" lvl="1" indent="-228600">
              <a:lnSpc>
                <a:spcPct val="100000"/>
              </a:lnSpc>
              <a:spcBef>
                <a:spcPts val="935"/>
              </a:spcBef>
              <a:buFont typeface="Symbol"/>
              <a:buChar char=""/>
              <a:tabLst>
                <a:tab pos="431800" algn="l"/>
              </a:tabLst>
            </a:pPr>
            <a:r>
              <a:rPr lang="en-US" sz="1600" dirty="0">
                <a:latin typeface="Times New Roman"/>
                <a:cs typeface="Times New Roman"/>
              </a:rPr>
              <a:t>Return</a:t>
            </a:r>
            <a:r>
              <a:rPr lang="en-US" sz="1600" spc="-55" dirty="0">
                <a:latin typeface="Times New Roman"/>
                <a:cs typeface="Times New Roman"/>
              </a:rPr>
              <a:t> </a:t>
            </a:r>
            <a:r>
              <a:rPr lang="en-US" sz="1600" dirty="0">
                <a:latin typeface="Times New Roman"/>
                <a:cs typeface="Times New Roman"/>
              </a:rPr>
              <a:t>Management</a:t>
            </a:r>
            <a:r>
              <a:rPr lang="en-US" sz="1600" spc="-55" dirty="0">
                <a:latin typeface="Times New Roman"/>
                <a:cs typeface="Times New Roman"/>
              </a:rPr>
              <a:t> </a:t>
            </a:r>
            <a:r>
              <a:rPr lang="en-US" sz="1600" spc="-20" dirty="0">
                <a:latin typeface="Times New Roman"/>
                <a:cs typeface="Times New Roman"/>
              </a:rPr>
              <a:t>Page:</a:t>
            </a:r>
            <a:endParaRPr lang="en-US" sz="1600" dirty="0">
              <a:latin typeface="Times New Roman"/>
              <a:cs typeface="Times New Roman"/>
            </a:endParaRPr>
          </a:p>
          <a:p>
            <a:pPr marL="889000" marR="6985" lvl="2" indent="-228600">
              <a:lnSpc>
                <a:spcPct val="103299"/>
              </a:lnSpc>
              <a:buFont typeface="Courier New"/>
              <a:buChar char="o"/>
              <a:tabLst>
                <a:tab pos="889000" algn="l"/>
              </a:tabLst>
            </a:pPr>
            <a:r>
              <a:rPr lang="en-US" sz="1600" dirty="0">
                <a:latin typeface="Times New Roman"/>
                <a:cs typeface="Times New Roman"/>
              </a:rPr>
              <a:t>Collect</a:t>
            </a:r>
            <a:r>
              <a:rPr lang="en-US" sz="1600" spc="100" dirty="0">
                <a:latin typeface="Times New Roman"/>
                <a:cs typeface="Times New Roman"/>
              </a:rPr>
              <a:t> </a:t>
            </a:r>
            <a:r>
              <a:rPr lang="en-US" sz="1600" dirty="0">
                <a:latin typeface="Times New Roman"/>
                <a:cs typeface="Times New Roman"/>
              </a:rPr>
              <a:t>product</a:t>
            </a:r>
            <a:r>
              <a:rPr lang="en-US" sz="1600" spc="100" dirty="0">
                <a:latin typeface="Times New Roman"/>
                <a:cs typeface="Times New Roman"/>
              </a:rPr>
              <a:t> </a:t>
            </a:r>
            <a:r>
              <a:rPr lang="en-US" sz="1600" dirty="0">
                <a:latin typeface="Times New Roman"/>
                <a:cs typeface="Times New Roman"/>
              </a:rPr>
              <a:t>condition</a:t>
            </a:r>
            <a:r>
              <a:rPr lang="en-US" sz="1600" spc="100" dirty="0">
                <a:latin typeface="Times New Roman"/>
                <a:cs typeface="Times New Roman"/>
              </a:rPr>
              <a:t> </a:t>
            </a:r>
            <a:r>
              <a:rPr lang="en-US" sz="1600" dirty="0">
                <a:latin typeface="Times New Roman"/>
                <a:cs typeface="Times New Roman"/>
              </a:rPr>
              <a:t>data</a:t>
            </a:r>
            <a:r>
              <a:rPr lang="en-US" sz="1600" spc="105" dirty="0">
                <a:latin typeface="Times New Roman"/>
                <a:cs typeface="Times New Roman"/>
              </a:rPr>
              <a:t> </a:t>
            </a:r>
            <a:r>
              <a:rPr lang="en-US" sz="1600" dirty="0">
                <a:latin typeface="Times New Roman"/>
                <a:cs typeface="Times New Roman"/>
              </a:rPr>
              <a:t>from</a:t>
            </a:r>
            <a:r>
              <a:rPr lang="en-US" sz="1600" spc="110" dirty="0">
                <a:latin typeface="Times New Roman"/>
                <a:cs typeface="Times New Roman"/>
              </a:rPr>
              <a:t> </a:t>
            </a:r>
            <a:r>
              <a:rPr lang="en-US" sz="1600" dirty="0">
                <a:latin typeface="Times New Roman"/>
                <a:cs typeface="Times New Roman"/>
              </a:rPr>
              <a:t>users</a:t>
            </a:r>
            <a:r>
              <a:rPr lang="en-US" sz="1600" spc="100" dirty="0">
                <a:latin typeface="Times New Roman"/>
                <a:cs typeface="Times New Roman"/>
              </a:rPr>
              <a:t> </a:t>
            </a:r>
            <a:r>
              <a:rPr lang="en-US" sz="1600" dirty="0">
                <a:latin typeface="Times New Roman"/>
                <a:cs typeface="Times New Roman"/>
              </a:rPr>
              <a:t>(product</a:t>
            </a:r>
            <a:r>
              <a:rPr lang="en-US" sz="1600" spc="105" dirty="0">
                <a:latin typeface="Times New Roman"/>
                <a:cs typeface="Times New Roman"/>
              </a:rPr>
              <a:t> </a:t>
            </a:r>
            <a:r>
              <a:rPr lang="en-US" sz="1600" dirty="0">
                <a:latin typeface="Times New Roman"/>
                <a:cs typeface="Times New Roman"/>
              </a:rPr>
              <a:t>ID,</a:t>
            </a:r>
            <a:r>
              <a:rPr lang="en-US" sz="1600" spc="100" dirty="0">
                <a:latin typeface="Times New Roman"/>
                <a:cs typeface="Times New Roman"/>
              </a:rPr>
              <a:t> </a:t>
            </a:r>
            <a:r>
              <a:rPr lang="en-US" sz="1600" dirty="0">
                <a:latin typeface="Times New Roman"/>
                <a:cs typeface="Times New Roman"/>
              </a:rPr>
              <a:t>condition,</a:t>
            </a:r>
            <a:r>
              <a:rPr lang="en-US" sz="1600" spc="110" dirty="0">
                <a:latin typeface="Times New Roman"/>
                <a:cs typeface="Times New Roman"/>
              </a:rPr>
              <a:t> </a:t>
            </a:r>
            <a:r>
              <a:rPr lang="en-US" sz="1600" spc="-10" dirty="0">
                <a:latin typeface="Times New Roman"/>
                <a:cs typeface="Times New Roman"/>
              </a:rPr>
              <a:t>feedback, </a:t>
            </a:r>
            <a:r>
              <a:rPr lang="en-US" sz="1600" dirty="0">
                <a:latin typeface="Times New Roman"/>
                <a:cs typeface="Times New Roman"/>
              </a:rPr>
              <a:t>reason</a:t>
            </a:r>
            <a:r>
              <a:rPr lang="en-US" sz="1600" spc="-30" dirty="0">
                <a:latin typeface="Times New Roman"/>
                <a:cs typeface="Times New Roman"/>
              </a:rPr>
              <a:t> </a:t>
            </a:r>
            <a:r>
              <a:rPr lang="en-US" sz="1600" dirty="0">
                <a:latin typeface="Times New Roman"/>
                <a:cs typeface="Times New Roman"/>
              </a:rPr>
              <a:t>for</a:t>
            </a:r>
            <a:r>
              <a:rPr lang="en-US" sz="1600" spc="-25" dirty="0">
                <a:latin typeface="Times New Roman"/>
                <a:cs typeface="Times New Roman"/>
              </a:rPr>
              <a:t> </a:t>
            </a:r>
            <a:r>
              <a:rPr lang="en-US" sz="1600" spc="-10" dirty="0">
                <a:latin typeface="Times New Roman"/>
                <a:cs typeface="Times New Roman"/>
              </a:rPr>
              <a:t>return).</a:t>
            </a:r>
            <a:endParaRPr lang="en-US" sz="1600" dirty="0">
              <a:latin typeface="Times New Roman"/>
              <a:cs typeface="Times New Roman"/>
            </a:endParaRPr>
          </a:p>
          <a:p>
            <a:pPr marL="889000" lvl="2" indent="-228600">
              <a:lnSpc>
                <a:spcPct val="100000"/>
              </a:lnSpc>
              <a:spcBef>
                <a:spcPts val="50"/>
              </a:spcBef>
              <a:buFont typeface="Courier New"/>
              <a:buChar char="o"/>
              <a:tabLst>
                <a:tab pos="889000" algn="l"/>
              </a:tabLst>
            </a:pPr>
            <a:r>
              <a:rPr lang="en-US" sz="1600" dirty="0">
                <a:latin typeface="Times New Roman"/>
                <a:cs typeface="Times New Roman"/>
              </a:rPr>
              <a:t>Submit</a:t>
            </a:r>
            <a:r>
              <a:rPr lang="en-US" sz="1600" spc="-30" dirty="0">
                <a:latin typeface="Times New Roman"/>
                <a:cs typeface="Times New Roman"/>
              </a:rPr>
              <a:t> </a:t>
            </a:r>
            <a:r>
              <a:rPr lang="en-US" sz="1600" dirty="0">
                <a:latin typeface="Times New Roman"/>
                <a:cs typeface="Times New Roman"/>
              </a:rPr>
              <a:t>data</a:t>
            </a:r>
            <a:r>
              <a:rPr lang="en-US" sz="1600" spc="-25" dirty="0">
                <a:latin typeface="Times New Roman"/>
                <a:cs typeface="Times New Roman"/>
              </a:rPr>
              <a:t> </a:t>
            </a:r>
            <a:r>
              <a:rPr lang="en-US" sz="1600" dirty="0">
                <a:latin typeface="Times New Roman"/>
                <a:cs typeface="Times New Roman"/>
              </a:rPr>
              <a:t>to</a:t>
            </a:r>
            <a:r>
              <a:rPr lang="en-US" sz="1600" spc="-25" dirty="0">
                <a:latin typeface="Times New Roman"/>
                <a:cs typeface="Times New Roman"/>
              </a:rPr>
              <a:t> </a:t>
            </a:r>
            <a:r>
              <a:rPr lang="en-US" sz="1600" dirty="0">
                <a:latin typeface="Times New Roman"/>
                <a:cs typeface="Times New Roman"/>
              </a:rPr>
              <a:t>the</a:t>
            </a:r>
            <a:r>
              <a:rPr lang="en-US" sz="1600" spc="-25" dirty="0">
                <a:latin typeface="Times New Roman"/>
                <a:cs typeface="Times New Roman"/>
              </a:rPr>
              <a:t> </a:t>
            </a:r>
            <a:r>
              <a:rPr lang="en-US" sz="1600" dirty="0">
                <a:latin typeface="Times New Roman"/>
                <a:cs typeface="Times New Roman"/>
              </a:rPr>
              <a:t>DATA</a:t>
            </a:r>
            <a:r>
              <a:rPr lang="en-US" sz="1600" spc="-25" dirty="0">
                <a:latin typeface="Times New Roman"/>
                <a:cs typeface="Times New Roman"/>
              </a:rPr>
              <a:t> </a:t>
            </a:r>
            <a:r>
              <a:rPr lang="en-US" sz="1600" dirty="0">
                <a:latin typeface="Times New Roman"/>
                <a:cs typeface="Times New Roman"/>
              </a:rPr>
              <a:t>table</a:t>
            </a:r>
            <a:r>
              <a:rPr lang="en-US" sz="1600" spc="-30" dirty="0">
                <a:latin typeface="Times New Roman"/>
                <a:cs typeface="Times New Roman"/>
              </a:rPr>
              <a:t> </a:t>
            </a:r>
            <a:r>
              <a:rPr lang="en-US" sz="1600" dirty="0">
                <a:latin typeface="Times New Roman"/>
                <a:cs typeface="Times New Roman"/>
              </a:rPr>
              <a:t>in</a:t>
            </a:r>
            <a:r>
              <a:rPr lang="en-US" sz="1600" spc="-20" dirty="0">
                <a:latin typeface="Times New Roman"/>
                <a:cs typeface="Times New Roman"/>
              </a:rPr>
              <a:t> </a:t>
            </a:r>
            <a:r>
              <a:rPr lang="en-US" sz="1600" dirty="0">
                <a:latin typeface="Times New Roman"/>
                <a:cs typeface="Times New Roman"/>
              </a:rPr>
              <a:t>the</a:t>
            </a:r>
            <a:r>
              <a:rPr lang="en-US" sz="1600" spc="-25" dirty="0">
                <a:latin typeface="Times New Roman"/>
                <a:cs typeface="Times New Roman"/>
              </a:rPr>
              <a:t> </a:t>
            </a:r>
            <a:r>
              <a:rPr lang="en-US" sz="1600" dirty="0">
                <a:latin typeface="Times New Roman"/>
                <a:cs typeface="Times New Roman"/>
              </a:rPr>
              <a:t>MYSQL</a:t>
            </a:r>
            <a:r>
              <a:rPr lang="en-US" sz="1600" spc="-30" dirty="0">
                <a:latin typeface="Times New Roman"/>
                <a:cs typeface="Times New Roman"/>
              </a:rPr>
              <a:t> </a:t>
            </a:r>
            <a:r>
              <a:rPr lang="en-US" sz="1600" spc="-10" dirty="0">
                <a:latin typeface="Times New Roman"/>
                <a:cs typeface="Times New Roman"/>
              </a:rPr>
              <a:t>database.</a:t>
            </a:r>
            <a:endParaRPr lang="en-US" sz="16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52041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6223-F19E-5D68-32FF-8CD9E9A17EDF}"/>
              </a:ext>
            </a:extLst>
          </p:cNvPr>
          <p:cNvSpPr>
            <a:spLocks noGrp="1"/>
          </p:cNvSpPr>
          <p:nvPr>
            <p:ph type="title"/>
          </p:nvPr>
        </p:nvSpPr>
        <p:spPr>
          <a:xfrm>
            <a:off x="838200" y="-104659"/>
            <a:ext cx="10515600" cy="1325563"/>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B41FAFE9-93F7-F267-6310-B2F6B82AA1DD}"/>
              </a:ext>
            </a:extLst>
          </p:cNvPr>
          <p:cNvSpPr>
            <a:spLocks noGrp="1"/>
          </p:cNvSpPr>
          <p:nvPr>
            <p:ph idx="1"/>
          </p:nvPr>
        </p:nvSpPr>
        <p:spPr>
          <a:xfrm>
            <a:off x="980813" y="1014656"/>
            <a:ext cx="10515600" cy="4828688"/>
          </a:xfrm>
        </p:spPr>
        <p:txBody>
          <a:bodyPr>
            <a:normAutofit fontScale="92500" lnSpcReduction="10000"/>
          </a:bodyPr>
          <a:lstStyle/>
          <a:p>
            <a:pPr marL="12700" indent="0">
              <a:lnSpc>
                <a:spcPct val="100000"/>
              </a:lnSpc>
              <a:buNone/>
              <a:tabLst>
                <a:tab pos="164465" algn="l"/>
              </a:tabLst>
            </a:pPr>
            <a:r>
              <a:rPr lang="en-US" sz="1600" b="1" spc="-10" dirty="0">
                <a:latin typeface="Times New Roman"/>
                <a:cs typeface="Times New Roman"/>
              </a:rPr>
              <a:t> 7.Decision-</a:t>
            </a:r>
            <a:r>
              <a:rPr lang="en-US" sz="1600" b="1" dirty="0">
                <a:latin typeface="Times New Roman"/>
                <a:cs typeface="Times New Roman"/>
              </a:rPr>
              <a:t>Making</a:t>
            </a:r>
            <a:r>
              <a:rPr lang="en-US" sz="1600" b="1" spc="25" dirty="0">
                <a:latin typeface="Times New Roman"/>
                <a:cs typeface="Times New Roman"/>
              </a:rPr>
              <a:t> </a:t>
            </a:r>
            <a:r>
              <a:rPr lang="en-US" sz="1600" b="1" spc="-10" dirty="0">
                <a:latin typeface="Times New Roman"/>
                <a:cs typeface="Times New Roman"/>
              </a:rPr>
              <a:t>Algorithm:</a:t>
            </a:r>
            <a:endParaRPr lang="en-US" sz="1600" dirty="0">
              <a:latin typeface="Times New Roman"/>
              <a:cs typeface="Times New Roman"/>
            </a:endParaRPr>
          </a:p>
          <a:p>
            <a:pPr marL="431165" lvl="1" indent="-227965" algn="just">
              <a:lnSpc>
                <a:spcPct val="100000"/>
              </a:lnSpc>
              <a:spcBef>
                <a:spcPts val="950"/>
              </a:spcBef>
              <a:buFont typeface="Symbol"/>
              <a:buChar char=""/>
              <a:tabLst>
                <a:tab pos="431165" algn="l"/>
              </a:tabLst>
            </a:pPr>
            <a:r>
              <a:rPr lang="en-US" sz="1600" dirty="0">
                <a:latin typeface="Times New Roman"/>
                <a:cs typeface="Times New Roman"/>
              </a:rPr>
              <a:t>Algorithm</a:t>
            </a:r>
            <a:r>
              <a:rPr lang="en-US" sz="1600" spc="-65" dirty="0">
                <a:latin typeface="Times New Roman"/>
                <a:cs typeface="Times New Roman"/>
              </a:rPr>
              <a:t> </a:t>
            </a:r>
            <a:r>
              <a:rPr lang="en-US" sz="1600" spc="-10" dirty="0">
                <a:latin typeface="Times New Roman"/>
                <a:cs typeface="Times New Roman"/>
              </a:rPr>
              <a:t>Implementation:</a:t>
            </a:r>
            <a:endParaRPr lang="en-US" sz="1600" dirty="0">
              <a:latin typeface="Times New Roman"/>
              <a:cs typeface="Times New Roman"/>
            </a:endParaRPr>
          </a:p>
          <a:p>
            <a:pPr marL="889000" marR="5715" lvl="2" indent="-228600" algn="just">
              <a:lnSpc>
                <a:spcPts val="1490"/>
              </a:lnSpc>
              <a:spcBef>
                <a:spcPts val="45"/>
              </a:spcBef>
              <a:buFont typeface="Courier New"/>
              <a:buChar char="o"/>
              <a:tabLst>
                <a:tab pos="889000" algn="l"/>
              </a:tabLst>
            </a:pPr>
            <a:r>
              <a:rPr lang="en-US" sz="1600" dirty="0">
                <a:latin typeface="Times New Roman"/>
                <a:cs typeface="Times New Roman"/>
              </a:rPr>
              <a:t>Assess</a:t>
            </a:r>
            <a:r>
              <a:rPr lang="en-US" sz="1600" spc="-30" dirty="0">
                <a:latin typeface="Times New Roman"/>
                <a:cs typeface="Times New Roman"/>
              </a:rPr>
              <a:t> </a:t>
            </a:r>
            <a:r>
              <a:rPr lang="en-US" sz="1600" dirty="0">
                <a:latin typeface="Times New Roman"/>
                <a:cs typeface="Times New Roman"/>
              </a:rPr>
              <a:t>the</a:t>
            </a:r>
            <a:r>
              <a:rPr lang="en-US" sz="1600" spc="-20" dirty="0">
                <a:latin typeface="Times New Roman"/>
                <a:cs typeface="Times New Roman"/>
              </a:rPr>
              <a:t> </a:t>
            </a:r>
            <a:r>
              <a:rPr lang="en-US" sz="1600" dirty="0">
                <a:latin typeface="Times New Roman"/>
                <a:cs typeface="Times New Roman"/>
              </a:rPr>
              <a:t>collected</a:t>
            </a:r>
            <a:r>
              <a:rPr lang="en-US" sz="1600" spc="-25" dirty="0">
                <a:latin typeface="Times New Roman"/>
                <a:cs typeface="Times New Roman"/>
              </a:rPr>
              <a:t> </a:t>
            </a:r>
            <a:r>
              <a:rPr lang="en-US" sz="1600" dirty="0">
                <a:latin typeface="Times New Roman"/>
                <a:cs typeface="Times New Roman"/>
              </a:rPr>
              <a:t>data</a:t>
            </a:r>
            <a:r>
              <a:rPr lang="en-US" sz="1600" spc="-20" dirty="0">
                <a:latin typeface="Times New Roman"/>
                <a:cs typeface="Times New Roman"/>
              </a:rPr>
              <a:t> </a:t>
            </a:r>
            <a:r>
              <a:rPr lang="en-US" sz="1600" dirty="0">
                <a:latin typeface="Times New Roman"/>
                <a:cs typeface="Times New Roman"/>
              </a:rPr>
              <a:t>in</a:t>
            </a:r>
            <a:r>
              <a:rPr lang="en-US" sz="1600" spc="-25" dirty="0">
                <a:latin typeface="Times New Roman"/>
                <a:cs typeface="Times New Roman"/>
              </a:rPr>
              <a:t> </a:t>
            </a:r>
            <a:r>
              <a:rPr lang="en-US" sz="1600" dirty="0">
                <a:latin typeface="Times New Roman"/>
                <a:cs typeface="Times New Roman"/>
              </a:rPr>
              <a:t>the</a:t>
            </a:r>
            <a:r>
              <a:rPr lang="en-US" sz="1600" spc="-30" dirty="0">
                <a:latin typeface="Times New Roman"/>
                <a:cs typeface="Times New Roman"/>
              </a:rPr>
              <a:t> </a:t>
            </a:r>
            <a:r>
              <a:rPr lang="en-US" sz="1600" dirty="0">
                <a:latin typeface="Times New Roman"/>
                <a:cs typeface="Times New Roman"/>
              </a:rPr>
              <a:t>DATA</a:t>
            </a:r>
            <a:r>
              <a:rPr lang="en-US" sz="1600" spc="-15" dirty="0">
                <a:latin typeface="Times New Roman"/>
                <a:cs typeface="Times New Roman"/>
              </a:rPr>
              <a:t> </a:t>
            </a:r>
            <a:r>
              <a:rPr lang="en-US" sz="1600" dirty="0">
                <a:latin typeface="Times New Roman"/>
                <a:cs typeface="Times New Roman"/>
              </a:rPr>
              <a:t>table</a:t>
            </a:r>
            <a:r>
              <a:rPr lang="en-US" sz="1600" spc="-25" dirty="0">
                <a:latin typeface="Times New Roman"/>
                <a:cs typeface="Times New Roman"/>
              </a:rPr>
              <a:t> </a:t>
            </a:r>
            <a:r>
              <a:rPr lang="en-US" sz="1600" dirty="0">
                <a:latin typeface="Times New Roman"/>
                <a:cs typeface="Times New Roman"/>
              </a:rPr>
              <a:t>to</a:t>
            </a:r>
            <a:r>
              <a:rPr lang="en-US" sz="1600" spc="-10" dirty="0">
                <a:latin typeface="Times New Roman"/>
                <a:cs typeface="Times New Roman"/>
              </a:rPr>
              <a:t> </a:t>
            </a:r>
            <a:r>
              <a:rPr lang="en-US" sz="1600" dirty="0">
                <a:latin typeface="Times New Roman"/>
                <a:cs typeface="Times New Roman"/>
              </a:rPr>
              <a:t>determine</a:t>
            </a:r>
            <a:r>
              <a:rPr lang="en-US" sz="1600" spc="-30" dirty="0">
                <a:latin typeface="Times New Roman"/>
                <a:cs typeface="Times New Roman"/>
              </a:rPr>
              <a:t> </a:t>
            </a:r>
            <a:r>
              <a:rPr lang="en-US" sz="1600" dirty="0">
                <a:latin typeface="Times New Roman"/>
                <a:cs typeface="Times New Roman"/>
              </a:rPr>
              <a:t>whether</a:t>
            </a:r>
            <a:r>
              <a:rPr lang="en-US" sz="1600" spc="-30" dirty="0">
                <a:latin typeface="Times New Roman"/>
                <a:cs typeface="Times New Roman"/>
              </a:rPr>
              <a:t> </a:t>
            </a:r>
            <a:r>
              <a:rPr lang="en-US" sz="1600" dirty="0">
                <a:latin typeface="Times New Roman"/>
                <a:cs typeface="Times New Roman"/>
              </a:rPr>
              <a:t>the</a:t>
            </a:r>
            <a:r>
              <a:rPr lang="en-US" sz="1600" spc="-30" dirty="0">
                <a:latin typeface="Times New Roman"/>
                <a:cs typeface="Times New Roman"/>
              </a:rPr>
              <a:t> </a:t>
            </a:r>
            <a:r>
              <a:rPr lang="en-US" sz="1600" spc="-10" dirty="0">
                <a:latin typeface="Times New Roman"/>
                <a:cs typeface="Times New Roman"/>
              </a:rPr>
              <a:t>product </a:t>
            </a:r>
            <a:r>
              <a:rPr lang="en-US" sz="1600" dirty="0">
                <a:latin typeface="Times New Roman"/>
                <a:cs typeface="Times New Roman"/>
              </a:rPr>
              <a:t>should</a:t>
            </a:r>
            <a:r>
              <a:rPr lang="en-US" sz="1600" spc="285" dirty="0">
                <a:latin typeface="Times New Roman"/>
                <a:cs typeface="Times New Roman"/>
              </a:rPr>
              <a:t> </a:t>
            </a:r>
            <a:r>
              <a:rPr lang="en-US" sz="1600" dirty="0">
                <a:latin typeface="Times New Roman"/>
                <a:cs typeface="Times New Roman"/>
              </a:rPr>
              <a:t>be</a:t>
            </a:r>
            <a:r>
              <a:rPr lang="en-US" sz="1600" spc="300" dirty="0">
                <a:latin typeface="Times New Roman"/>
                <a:cs typeface="Times New Roman"/>
              </a:rPr>
              <a:t> </a:t>
            </a:r>
            <a:r>
              <a:rPr lang="en-US" sz="1600" dirty="0">
                <a:latin typeface="Times New Roman"/>
                <a:cs typeface="Times New Roman"/>
              </a:rPr>
              <a:t>directed</a:t>
            </a:r>
            <a:r>
              <a:rPr lang="en-US" sz="1600" spc="295" dirty="0">
                <a:latin typeface="Times New Roman"/>
                <a:cs typeface="Times New Roman"/>
              </a:rPr>
              <a:t> </a:t>
            </a:r>
            <a:r>
              <a:rPr lang="en-US" sz="1600" dirty="0">
                <a:latin typeface="Times New Roman"/>
                <a:cs typeface="Times New Roman"/>
              </a:rPr>
              <a:t>to</a:t>
            </a:r>
            <a:r>
              <a:rPr lang="en-US" sz="1600" spc="305" dirty="0">
                <a:latin typeface="Times New Roman"/>
                <a:cs typeface="Times New Roman"/>
              </a:rPr>
              <a:t> </a:t>
            </a:r>
            <a:r>
              <a:rPr lang="en-US" sz="1600" dirty="0">
                <a:latin typeface="Times New Roman"/>
                <a:cs typeface="Times New Roman"/>
              </a:rPr>
              <a:t>the</a:t>
            </a:r>
            <a:r>
              <a:rPr lang="en-US" sz="1600" spc="300" dirty="0">
                <a:latin typeface="Times New Roman"/>
                <a:cs typeface="Times New Roman"/>
              </a:rPr>
              <a:t> </a:t>
            </a:r>
            <a:r>
              <a:rPr lang="en-US" sz="1600" dirty="0">
                <a:latin typeface="Times New Roman"/>
                <a:cs typeface="Times New Roman"/>
              </a:rPr>
              <a:t>normal/undamaged</a:t>
            </a:r>
            <a:r>
              <a:rPr lang="en-US" sz="1600" spc="305" dirty="0">
                <a:latin typeface="Times New Roman"/>
                <a:cs typeface="Times New Roman"/>
              </a:rPr>
              <a:t> </a:t>
            </a:r>
            <a:r>
              <a:rPr lang="en-US" sz="1600" dirty="0">
                <a:latin typeface="Times New Roman"/>
                <a:cs typeface="Times New Roman"/>
              </a:rPr>
              <a:t>warehouse</a:t>
            </a:r>
            <a:r>
              <a:rPr lang="en-US" sz="1600" spc="295" dirty="0">
                <a:latin typeface="Times New Roman"/>
                <a:cs typeface="Times New Roman"/>
              </a:rPr>
              <a:t> </a:t>
            </a:r>
            <a:r>
              <a:rPr lang="en-US" sz="1600" dirty="0">
                <a:latin typeface="Times New Roman"/>
                <a:cs typeface="Times New Roman"/>
              </a:rPr>
              <a:t>or</a:t>
            </a:r>
            <a:r>
              <a:rPr lang="en-US" sz="1600" spc="295" dirty="0">
                <a:latin typeface="Times New Roman"/>
                <a:cs typeface="Times New Roman"/>
              </a:rPr>
              <a:t> </a:t>
            </a:r>
            <a:r>
              <a:rPr lang="en-US" sz="1600" dirty="0">
                <a:latin typeface="Times New Roman"/>
                <a:cs typeface="Times New Roman"/>
              </a:rPr>
              <a:t>the</a:t>
            </a:r>
            <a:r>
              <a:rPr lang="en-US" sz="1600" spc="300" dirty="0">
                <a:latin typeface="Times New Roman"/>
                <a:cs typeface="Times New Roman"/>
              </a:rPr>
              <a:t> </a:t>
            </a:r>
            <a:r>
              <a:rPr lang="en-US" sz="1600" spc="-10" dirty="0">
                <a:latin typeface="Times New Roman"/>
                <a:cs typeface="Times New Roman"/>
              </a:rPr>
              <a:t>damaged warehouse.</a:t>
            </a:r>
            <a:endParaRPr lang="en-US" sz="1600" dirty="0">
              <a:latin typeface="Times New Roman"/>
              <a:cs typeface="Times New Roman"/>
            </a:endParaRPr>
          </a:p>
          <a:p>
            <a:pPr marL="889635" lvl="2" indent="-229235" algn="just">
              <a:lnSpc>
                <a:spcPct val="100000"/>
              </a:lnSpc>
              <a:buFont typeface="Courier New"/>
              <a:buChar char="o"/>
              <a:tabLst>
                <a:tab pos="889635" algn="l"/>
              </a:tabLst>
            </a:pPr>
            <a:r>
              <a:rPr lang="en-US" sz="1600" dirty="0">
                <a:latin typeface="Times New Roman"/>
                <a:cs typeface="Times New Roman"/>
              </a:rPr>
              <a:t>Update</a:t>
            </a:r>
            <a:r>
              <a:rPr lang="en-US" sz="1600" spc="-15" dirty="0">
                <a:latin typeface="Times New Roman"/>
                <a:cs typeface="Times New Roman"/>
              </a:rPr>
              <a:t> </a:t>
            </a:r>
            <a:r>
              <a:rPr lang="en-US" sz="1600" dirty="0">
                <a:latin typeface="Times New Roman"/>
                <a:cs typeface="Times New Roman"/>
              </a:rPr>
              <a:t>the</a:t>
            </a:r>
            <a:r>
              <a:rPr lang="en-US" sz="1600" spc="-15" dirty="0">
                <a:latin typeface="Times New Roman"/>
                <a:cs typeface="Times New Roman"/>
              </a:rPr>
              <a:t> </a:t>
            </a:r>
            <a:r>
              <a:rPr lang="en-US" sz="1600" spc="-10" dirty="0">
                <a:latin typeface="Times New Roman"/>
                <a:cs typeface="Times New Roman"/>
              </a:rPr>
              <a:t>Warehouse Selection</a:t>
            </a:r>
            <a:r>
              <a:rPr lang="en-US" sz="1600" spc="-5" dirty="0">
                <a:latin typeface="Times New Roman"/>
                <a:cs typeface="Times New Roman"/>
              </a:rPr>
              <a:t> </a:t>
            </a:r>
            <a:r>
              <a:rPr lang="en-US" sz="1600" dirty="0">
                <a:latin typeface="Times New Roman"/>
                <a:cs typeface="Times New Roman"/>
              </a:rPr>
              <a:t>attribute</a:t>
            </a:r>
            <a:r>
              <a:rPr lang="en-US" sz="1600" spc="-15" dirty="0">
                <a:latin typeface="Times New Roman"/>
                <a:cs typeface="Times New Roman"/>
              </a:rPr>
              <a:t> </a:t>
            </a:r>
            <a:r>
              <a:rPr lang="en-US" sz="1600" spc="-10" dirty="0">
                <a:latin typeface="Times New Roman"/>
                <a:cs typeface="Times New Roman"/>
              </a:rPr>
              <a:t>accordingly.</a:t>
            </a:r>
          </a:p>
          <a:p>
            <a:pPr marL="660400" lvl="2" indent="0" algn="just">
              <a:lnSpc>
                <a:spcPct val="100000"/>
              </a:lnSpc>
              <a:buNone/>
              <a:tabLst>
                <a:tab pos="889635" algn="l"/>
              </a:tabLst>
            </a:pPr>
            <a:endParaRPr lang="en-US" sz="1600" dirty="0">
              <a:latin typeface="Times New Roman"/>
              <a:cs typeface="Times New Roman"/>
            </a:endParaRPr>
          </a:p>
          <a:p>
            <a:pPr marL="12700" indent="0">
              <a:lnSpc>
                <a:spcPct val="100000"/>
              </a:lnSpc>
              <a:spcBef>
                <a:spcPts val="5"/>
              </a:spcBef>
              <a:buNone/>
              <a:tabLst>
                <a:tab pos="164465" algn="l"/>
              </a:tabLst>
            </a:pPr>
            <a:r>
              <a:rPr lang="en-US" sz="1600" b="1" dirty="0">
                <a:latin typeface="Times New Roman"/>
                <a:cs typeface="Times New Roman"/>
              </a:rPr>
              <a:t> 8.Security</a:t>
            </a:r>
            <a:r>
              <a:rPr lang="en-US" sz="1600" b="1" spc="-45" dirty="0">
                <a:latin typeface="Times New Roman"/>
                <a:cs typeface="Times New Roman"/>
              </a:rPr>
              <a:t> </a:t>
            </a:r>
            <a:r>
              <a:rPr lang="en-US" sz="1600" b="1" spc="-10" dirty="0">
                <a:latin typeface="Times New Roman"/>
                <a:cs typeface="Times New Roman"/>
              </a:rPr>
              <a:t>Measures:</a:t>
            </a:r>
            <a:endParaRPr lang="en-US" sz="1600" dirty="0">
              <a:latin typeface="Times New Roman"/>
              <a:cs typeface="Times New Roman"/>
            </a:endParaRPr>
          </a:p>
          <a:p>
            <a:pPr marL="431800" lvl="1" indent="-228600">
              <a:lnSpc>
                <a:spcPct val="100000"/>
              </a:lnSpc>
              <a:spcBef>
                <a:spcPts val="944"/>
              </a:spcBef>
              <a:buFont typeface="Symbol"/>
              <a:buChar char=""/>
              <a:tabLst>
                <a:tab pos="431800" algn="l"/>
              </a:tabLst>
            </a:pPr>
            <a:r>
              <a:rPr lang="en-US" sz="1600" dirty="0">
                <a:latin typeface="Times New Roman"/>
                <a:cs typeface="Times New Roman"/>
              </a:rPr>
              <a:t>Secure</a:t>
            </a:r>
            <a:r>
              <a:rPr lang="en-US" sz="1600" spc="-55" dirty="0">
                <a:latin typeface="Times New Roman"/>
                <a:cs typeface="Times New Roman"/>
              </a:rPr>
              <a:t> </a:t>
            </a:r>
            <a:r>
              <a:rPr lang="en-US" sz="1600" dirty="0">
                <a:latin typeface="Times New Roman"/>
                <a:cs typeface="Times New Roman"/>
              </a:rPr>
              <a:t>Coding</a:t>
            </a:r>
            <a:r>
              <a:rPr lang="en-US" sz="1600" spc="-45" dirty="0">
                <a:latin typeface="Times New Roman"/>
                <a:cs typeface="Times New Roman"/>
              </a:rPr>
              <a:t> </a:t>
            </a:r>
            <a:r>
              <a:rPr lang="en-US" sz="1600" spc="-10" dirty="0">
                <a:latin typeface="Times New Roman"/>
                <a:cs typeface="Times New Roman"/>
              </a:rPr>
              <a:t>Practices:</a:t>
            </a:r>
            <a:endParaRPr lang="en-US" sz="1600" dirty="0">
              <a:latin typeface="Times New Roman"/>
              <a:cs typeface="Times New Roman"/>
            </a:endParaRPr>
          </a:p>
          <a:p>
            <a:pPr marL="889000" lvl="2" indent="-228600">
              <a:lnSpc>
                <a:spcPct val="100000"/>
              </a:lnSpc>
              <a:spcBef>
                <a:spcPts val="35"/>
              </a:spcBef>
              <a:buFont typeface="Courier New"/>
              <a:buChar char="o"/>
              <a:tabLst>
                <a:tab pos="889000" algn="l"/>
              </a:tabLst>
            </a:pPr>
            <a:r>
              <a:rPr lang="en-US" sz="1600" spc="-10" dirty="0">
                <a:latin typeface="Times New Roman"/>
                <a:cs typeface="Times New Roman"/>
              </a:rPr>
              <a:t>Implement</a:t>
            </a:r>
            <a:r>
              <a:rPr lang="en-US" sz="1600" spc="-25" dirty="0">
                <a:latin typeface="Times New Roman"/>
                <a:cs typeface="Times New Roman"/>
              </a:rPr>
              <a:t> </a:t>
            </a:r>
            <a:r>
              <a:rPr lang="en-US" sz="1600" dirty="0">
                <a:latin typeface="Times New Roman"/>
                <a:cs typeface="Times New Roman"/>
              </a:rPr>
              <a:t>secure</a:t>
            </a:r>
            <a:r>
              <a:rPr lang="en-US" sz="1600" spc="-20" dirty="0">
                <a:latin typeface="Times New Roman"/>
                <a:cs typeface="Times New Roman"/>
              </a:rPr>
              <a:t> </a:t>
            </a:r>
            <a:r>
              <a:rPr lang="en-US" sz="1600" dirty="0">
                <a:latin typeface="Times New Roman"/>
                <a:cs typeface="Times New Roman"/>
              </a:rPr>
              <a:t>coding </a:t>
            </a:r>
            <a:r>
              <a:rPr lang="en-US" sz="1600" spc="-10" dirty="0">
                <a:latin typeface="Times New Roman"/>
                <a:cs typeface="Times New Roman"/>
              </a:rPr>
              <a:t>practices</a:t>
            </a:r>
            <a:r>
              <a:rPr lang="en-US" sz="1600" spc="-25" dirty="0">
                <a:latin typeface="Times New Roman"/>
                <a:cs typeface="Times New Roman"/>
              </a:rPr>
              <a:t> </a:t>
            </a:r>
            <a:r>
              <a:rPr lang="en-US" sz="1600" dirty="0">
                <a:latin typeface="Times New Roman"/>
                <a:cs typeface="Times New Roman"/>
              </a:rPr>
              <a:t>to</a:t>
            </a:r>
            <a:r>
              <a:rPr lang="en-US" sz="1600" spc="-15" dirty="0">
                <a:latin typeface="Times New Roman"/>
                <a:cs typeface="Times New Roman"/>
              </a:rPr>
              <a:t> </a:t>
            </a:r>
            <a:r>
              <a:rPr lang="en-US" sz="1600" dirty="0">
                <a:latin typeface="Times New Roman"/>
                <a:cs typeface="Times New Roman"/>
              </a:rPr>
              <a:t>protect</a:t>
            </a:r>
            <a:r>
              <a:rPr lang="en-US" sz="1600" spc="-20" dirty="0">
                <a:latin typeface="Times New Roman"/>
                <a:cs typeface="Times New Roman"/>
              </a:rPr>
              <a:t> </a:t>
            </a:r>
            <a:r>
              <a:rPr lang="en-US" sz="1600" dirty="0">
                <a:latin typeface="Times New Roman"/>
                <a:cs typeface="Times New Roman"/>
              </a:rPr>
              <a:t>user</a:t>
            </a:r>
            <a:r>
              <a:rPr lang="en-US" sz="1600" spc="-15" dirty="0">
                <a:latin typeface="Times New Roman"/>
                <a:cs typeface="Times New Roman"/>
              </a:rPr>
              <a:t> </a:t>
            </a:r>
            <a:r>
              <a:rPr lang="en-US" sz="1600" spc="-20" dirty="0">
                <a:latin typeface="Times New Roman"/>
                <a:cs typeface="Times New Roman"/>
              </a:rPr>
              <a:t>data.</a:t>
            </a:r>
            <a:endParaRPr lang="en-US" sz="1600" dirty="0">
              <a:latin typeface="Times New Roman"/>
              <a:cs typeface="Times New Roman"/>
            </a:endParaRPr>
          </a:p>
          <a:p>
            <a:pPr marL="889000" lvl="2" indent="-228600">
              <a:lnSpc>
                <a:spcPct val="100000"/>
              </a:lnSpc>
              <a:spcBef>
                <a:spcPts val="50"/>
              </a:spcBef>
              <a:buFont typeface="Courier New"/>
              <a:buChar char="o"/>
              <a:tabLst>
                <a:tab pos="889000" algn="l"/>
              </a:tabLst>
            </a:pPr>
            <a:r>
              <a:rPr lang="en-US" sz="1600" dirty="0">
                <a:latin typeface="Times New Roman"/>
                <a:cs typeface="Times New Roman"/>
              </a:rPr>
              <a:t>Regularly</a:t>
            </a:r>
            <a:r>
              <a:rPr lang="en-US" sz="1600" spc="-40" dirty="0">
                <a:latin typeface="Times New Roman"/>
                <a:cs typeface="Times New Roman"/>
              </a:rPr>
              <a:t> </a:t>
            </a:r>
            <a:r>
              <a:rPr lang="en-US" sz="1600" dirty="0">
                <a:latin typeface="Times New Roman"/>
                <a:cs typeface="Times New Roman"/>
              </a:rPr>
              <a:t>update</a:t>
            </a:r>
            <a:r>
              <a:rPr lang="en-US" sz="1600" spc="-35" dirty="0">
                <a:latin typeface="Times New Roman"/>
                <a:cs typeface="Times New Roman"/>
              </a:rPr>
              <a:t> </a:t>
            </a:r>
            <a:r>
              <a:rPr lang="en-US" sz="1600" dirty="0">
                <a:latin typeface="Times New Roman"/>
                <a:cs typeface="Times New Roman"/>
              </a:rPr>
              <a:t>and</a:t>
            </a:r>
            <a:r>
              <a:rPr lang="en-US" sz="1600" spc="-35" dirty="0">
                <a:latin typeface="Times New Roman"/>
                <a:cs typeface="Times New Roman"/>
              </a:rPr>
              <a:t> </a:t>
            </a:r>
            <a:r>
              <a:rPr lang="en-US" sz="1600" dirty="0">
                <a:latin typeface="Times New Roman"/>
                <a:cs typeface="Times New Roman"/>
              </a:rPr>
              <a:t>maintain</a:t>
            </a:r>
            <a:r>
              <a:rPr lang="en-US" sz="1600" spc="-35" dirty="0">
                <a:latin typeface="Times New Roman"/>
                <a:cs typeface="Times New Roman"/>
              </a:rPr>
              <a:t> </a:t>
            </a:r>
            <a:r>
              <a:rPr lang="en-US" sz="1600" dirty="0">
                <a:latin typeface="Times New Roman"/>
                <a:cs typeface="Times New Roman"/>
              </a:rPr>
              <a:t>security</a:t>
            </a:r>
            <a:r>
              <a:rPr lang="en-US" sz="1600" spc="-35" dirty="0">
                <a:latin typeface="Times New Roman"/>
                <a:cs typeface="Times New Roman"/>
              </a:rPr>
              <a:t> </a:t>
            </a:r>
            <a:r>
              <a:rPr lang="en-US" sz="1600" dirty="0">
                <a:latin typeface="Times New Roman"/>
                <a:cs typeface="Times New Roman"/>
              </a:rPr>
              <a:t>protocols</a:t>
            </a:r>
            <a:r>
              <a:rPr lang="en-US" sz="1600" spc="-30" dirty="0">
                <a:latin typeface="Times New Roman"/>
                <a:cs typeface="Times New Roman"/>
              </a:rPr>
              <a:t> </a:t>
            </a:r>
            <a:r>
              <a:rPr lang="en-US" sz="1600" dirty="0">
                <a:latin typeface="Times New Roman"/>
                <a:cs typeface="Times New Roman"/>
              </a:rPr>
              <a:t>to</a:t>
            </a:r>
            <a:r>
              <a:rPr lang="en-US" sz="1600" spc="-35" dirty="0">
                <a:latin typeface="Times New Roman"/>
                <a:cs typeface="Times New Roman"/>
              </a:rPr>
              <a:t> </a:t>
            </a:r>
            <a:r>
              <a:rPr lang="en-US" sz="1600" dirty="0">
                <a:latin typeface="Times New Roman"/>
                <a:cs typeface="Times New Roman"/>
              </a:rPr>
              <a:t>ensure</a:t>
            </a:r>
            <a:r>
              <a:rPr lang="en-US" sz="1600" spc="-35" dirty="0">
                <a:latin typeface="Times New Roman"/>
                <a:cs typeface="Times New Roman"/>
              </a:rPr>
              <a:t> </a:t>
            </a:r>
            <a:r>
              <a:rPr lang="en-US" sz="1600" dirty="0">
                <a:latin typeface="Times New Roman"/>
                <a:cs typeface="Times New Roman"/>
              </a:rPr>
              <a:t>data</a:t>
            </a:r>
            <a:r>
              <a:rPr lang="en-US" sz="1600" spc="-40" dirty="0">
                <a:latin typeface="Times New Roman"/>
                <a:cs typeface="Times New Roman"/>
              </a:rPr>
              <a:t> </a:t>
            </a:r>
            <a:r>
              <a:rPr lang="en-US" sz="1600" spc="-10" dirty="0">
                <a:latin typeface="Times New Roman"/>
                <a:cs typeface="Times New Roman"/>
              </a:rPr>
              <a:t>integrity.</a:t>
            </a:r>
            <a:endParaRPr lang="en-US" sz="1600" dirty="0">
              <a:latin typeface="Times New Roman"/>
              <a:cs typeface="Times New Roman"/>
            </a:endParaRPr>
          </a:p>
          <a:p>
            <a:pPr marL="201930" indent="-151765">
              <a:lnSpc>
                <a:spcPct val="100000"/>
              </a:lnSpc>
              <a:buAutoNum type="arabicPeriod" startAt="9"/>
              <a:tabLst>
                <a:tab pos="201930" algn="l"/>
              </a:tabLst>
            </a:pPr>
            <a:r>
              <a:rPr lang="en-US" sz="1600" b="1" spc="-10" dirty="0">
                <a:latin typeface="Times New Roman"/>
                <a:cs typeface="Times New Roman"/>
              </a:rPr>
              <a:t>Real-</a:t>
            </a:r>
            <a:r>
              <a:rPr lang="en-US" sz="1600" b="1" dirty="0">
                <a:latin typeface="Times New Roman"/>
                <a:cs typeface="Times New Roman"/>
              </a:rPr>
              <a:t>time</a:t>
            </a:r>
            <a:r>
              <a:rPr lang="en-US" sz="1600" b="1" spc="-25" dirty="0">
                <a:latin typeface="Times New Roman"/>
                <a:cs typeface="Times New Roman"/>
              </a:rPr>
              <a:t> </a:t>
            </a:r>
            <a:r>
              <a:rPr lang="en-US" sz="1600" b="1" dirty="0">
                <a:latin typeface="Times New Roman"/>
                <a:cs typeface="Times New Roman"/>
              </a:rPr>
              <a:t>Decision</a:t>
            </a:r>
            <a:r>
              <a:rPr lang="en-US" sz="1600" b="1" spc="-10" dirty="0">
                <a:latin typeface="Times New Roman"/>
                <a:cs typeface="Times New Roman"/>
              </a:rPr>
              <a:t> Support:</a:t>
            </a:r>
            <a:endParaRPr lang="en-US" sz="1600" dirty="0">
              <a:latin typeface="Times New Roman"/>
              <a:cs typeface="Times New Roman"/>
            </a:endParaRPr>
          </a:p>
          <a:p>
            <a:pPr marL="469265" lvl="1" indent="-228600">
              <a:lnSpc>
                <a:spcPct val="100000"/>
              </a:lnSpc>
              <a:spcBef>
                <a:spcPts val="940"/>
              </a:spcBef>
              <a:buFont typeface="Symbol"/>
              <a:buChar char=""/>
              <a:tabLst>
                <a:tab pos="469265" algn="l"/>
              </a:tabLst>
            </a:pPr>
            <a:r>
              <a:rPr lang="en-US" sz="1600" spc="-10" dirty="0">
                <a:latin typeface="Times New Roman"/>
                <a:cs typeface="Times New Roman"/>
              </a:rPr>
              <a:t>Real-</a:t>
            </a:r>
            <a:r>
              <a:rPr lang="en-US" sz="1600" dirty="0">
                <a:latin typeface="Times New Roman"/>
                <a:cs typeface="Times New Roman"/>
              </a:rPr>
              <a:t>time</a:t>
            </a:r>
            <a:r>
              <a:rPr lang="en-US" sz="1600" spc="-50" dirty="0">
                <a:latin typeface="Times New Roman"/>
                <a:cs typeface="Times New Roman"/>
              </a:rPr>
              <a:t> </a:t>
            </a:r>
            <a:r>
              <a:rPr lang="en-US" sz="1600" dirty="0">
                <a:latin typeface="Times New Roman"/>
                <a:cs typeface="Times New Roman"/>
              </a:rPr>
              <a:t>Warehouse</a:t>
            </a:r>
            <a:r>
              <a:rPr lang="en-US" sz="1600" spc="-50" dirty="0">
                <a:latin typeface="Times New Roman"/>
                <a:cs typeface="Times New Roman"/>
              </a:rPr>
              <a:t> </a:t>
            </a:r>
            <a:r>
              <a:rPr lang="en-US" sz="1600" spc="-10" dirty="0">
                <a:latin typeface="Times New Roman"/>
                <a:cs typeface="Times New Roman"/>
              </a:rPr>
              <a:t>Selection:</a:t>
            </a:r>
            <a:endParaRPr lang="en-US" sz="1600" dirty="0">
              <a:latin typeface="Times New Roman"/>
              <a:cs typeface="Times New Roman"/>
            </a:endParaRPr>
          </a:p>
          <a:p>
            <a:pPr marL="926465" marR="6985" lvl="2" indent="-228600">
              <a:lnSpc>
                <a:spcPct val="103299"/>
              </a:lnSpc>
              <a:buFont typeface="Courier New"/>
              <a:buChar char="o"/>
              <a:tabLst>
                <a:tab pos="926465" algn="l"/>
              </a:tabLst>
            </a:pPr>
            <a:r>
              <a:rPr lang="en-US" sz="1600" dirty="0">
                <a:latin typeface="Times New Roman"/>
                <a:cs typeface="Times New Roman"/>
              </a:rPr>
              <a:t>Enable</a:t>
            </a:r>
            <a:r>
              <a:rPr lang="en-US" sz="1600" spc="170" dirty="0">
                <a:latin typeface="Times New Roman"/>
                <a:cs typeface="Times New Roman"/>
              </a:rPr>
              <a:t> </a:t>
            </a:r>
            <a:r>
              <a:rPr lang="en-US" sz="1600" spc="-10" dirty="0">
                <a:latin typeface="Times New Roman"/>
                <a:cs typeface="Times New Roman"/>
              </a:rPr>
              <a:t>real-</a:t>
            </a:r>
            <a:r>
              <a:rPr lang="en-US" sz="1600" dirty="0">
                <a:latin typeface="Times New Roman"/>
                <a:cs typeface="Times New Roman"/>
              </a:rPr>
              <a:t>time</a:t>
            </a:r>
            <a:r>
              <a:rPr lang="en-US" sz="1600" spc="170" dirty="0">
                <a:latin typeface="Times New Roman"/>
                <a:cs typeface="Times New Roman"/>
              </a:rPr>
              <a:t> </a:t>
            </a:r>
            <a:r>
              <a:rPr lang="en-US" sz="1600" dirty="0">
                <a:latin typeface="Times New Roman"/>
                <a:cs typeface="Times New Roman"/>
              </a:rPr>
              <a:t>decision</a:t>
            </a:r>
            <a:r>
              <a:rPr lang="en-US" sz="1600" spc="170" dirty="0">
                <a:latin typeface="Times New Roman"/>
                <a:cs typeface="Times New Roman"/>
              </a:rPr>
              <a:t> </a:t>
            </a:r>
            <a:r>
              <a:rPr lang="en-US" sz="1600" dirty="0">
                <a:latin typeface="Times New Roman"/>
                <a:cs typeface="Times New Roman"/>
              </a:rPr>
              <a:t>support</a:t>
            </a:r>
            <a:r>
              <a:rPr lang="en-US" sz="1600" spc="175" dirty="0">
                <a:latin typeface="Times New Roman"/>
                <a:cs typeface="Times New Roman"/>
              </a:rPr>
              <a:t> </a:t>
            </a:r>
            <a:r>
              <a:rPr lang="en-US" sz="1600" dirty="0">
                <a:latin typeface="Times New Roman"/>
                <a:cs typeface="Times New Roman"/>
              </a:rPr>
              <a:t>for</a:t>
            </a:r>
            <a:r>
              <a:rPr lang="en-US" sz="1600" spc="170" dirty="0">
                <a:latin typeface="Times New Roman"/>
                <a:cs typeface="Times New Roman"/>
              </a:rPr>
              <a:t> </a:t>
            </a:r>
            <a:r>
              <a:rPr lang="en-US" sz="1600" dirty="0">
                <a:latin typeface="Times New Roman"/>
                <a:cs typeface="Times New Roman"/>
              </a:rPr>
              <a:t>employees</a:t>
            </a:r>
            <a:r>
              <a:rPr lang="en-US" sz="1600" spc="185" dirty="0">
                <a:latin typeface="Times New Roman"/>
                <a:cs typeface="Times New Roman"/>
              </a:rPr>
              <a:t> </a:t>
            </a:r>
            <a:r>
              <a:rPr lang="en-US" sz="1600" dirty="0">
                <a:latin typeface="Times New Roman"/>
                <a:cs typeface="Times New Roman"/>
              </a:rPr>
              <a:t>to</a:t>
            </a:r>
            <a:r>
              <a:rPr lang="en-US" sz="1600" spc="175" dirty="0">
                <a:latin typeface="Times New Roman"/>
                <a:cs typeface="Times New Roman"/>
              </a:rPr>
              <a:t> </a:t>
            </a:r>
            <a:r>
              <a:rPr lang="en-US" sz="1600" dirty="0">
                <a:latin typeface="Times New Roman"/>
                <a:cs typeface="Times New Roman"/>
              </a:rPr>
              <a:t>quickly</a:t>
            </a:r>
            <a:r>
              <a:rPr lang="en-US" sz="1600" spc="175" dirty="0">
                <a:latin typeface="Times New Roman"/>
                <a:cs typeface="Times New Roman"/>
              </a:rPr>
              <a:t> </a:t>
            </a:r>
            <a:r>
              <a:rPr lang="en-US" sz="1600" dirty="0">
                <a:latin typeface="Times New Roman"/>
                <a:cs typeface="Times New Roman"/>
              </a:rPr>
              <a:t>and</a:t>
            </a:r>
            <a:r>
              <a:rPr lang="en-US" sz="1600" spc="170" dirty="0">
                <a:latin typeface="Times New Roman"/>
                <a:cs typeface="Times New Roman"/>
              </a:rPr>
              <a:t> </a:t>
            </a:r>
            <a:r>
              <a:rPr lang="en-US" sz="1600" spc="-10" dirty="0">
                <a:latin typeface="Times New Roman"/>
                <a:cs typeface="Times New Roman"/>
              </a:rPr>
              <a:t>accurately </a:t>
            </a:r>
            <a:r>
              <a:rPr lang="en-US" sz="1600" dirty="0">
                <a:latin typeface="Times New Roman"/>
                <a:cs typeface="Times New Roman"/>
              </a:rPr>
              <a:t>select</a:t>
            </a:r>
            <a:r>
              <a:rPr lang="en-US" sz="1600" spc="-30" dirty="0">
                <a:latin typeface="Times New Roman"/>
                <a:cs typeface="Times New Roman"/>
              </a:rPr>
              <a:t> </a:t>
            </a:r>
            <a:r>
              <a:rPr lang="en-US" sz="1600" dirty="0">
                <a:latin typeface="Times New Roman"/>
                <a:cs typeface="Times New Roman"/>
              </a:rPr>
              <a:t>the</a:t>
            </a:r>
            <a:r>
              <a:rPr lang="en-US" sz="1600" spc="-25" dirty="0">
                <a:latin typeface="Times New Roman"/>
                <a:cs typeface="Times New Roman"/>
              </a:rPr>
              <a:t> </a:t>
            </a:r>
            <a:r>
              <a:rPr lang="en-US" sz="1600" spc="-10" dirty="0">
                <a:latin typeface="Times New Roman"/>
                <a:cs typeface="Times New Roman"/>
              </a:rPr>
              <a:t>appropriate</a:t>
            </a:r>
            <a:r>
              <a:rPr lang="en-US" sz="1600" spc="-25" dirty="0">
                <a:latin typeface="Times New Roman"/>
                <a:cs typeface="Times New Roman"/>
              </a:rPr>
              <a:t> </a:t>
            </a:r>
            <a:r>
              <a:rPr lang="en-US" sz="1600" dirty="0">
                <a:latin typeface="Times New Roman"/>
                <a:cs typeface="Times New Roman"/>
              </a:rPr>
              <a:t>warehouse</a:t>
            </a:r>
            <a:r>
              <a:rPr lang="en-US" sz="1600" spc="-25" dirty="0">
                <a:latin typeface="Times New Roman"/>
                <a:cs typeface="Times New Roman"/>
              </a:rPr>
              <a:t> </a:t>
            </a:r>
            <a:r>
              <a:rPr lang="en-US" sz="1600" dirty="0">
                <a:latin typeface="Times New Roman"/>
                <a:cs typeface="Times New Roman"/>
              </a:rPr>
              <a:t>based</a:t>
            </a:r>
            <a:r>
              <a:rPr lang="en-US" sz="1600" spc="-20" dirty="0">
                <a:latin typeface="Times New Roman"/>
                <a:cs typeface="Times New Roman"/>
              </a:rPr>
              <a:t> </a:t>
            </a:r>
            <a:r>
              <a:rPr lang="en-US" sz="1600" dirty="0">
                <a:latin typeface="Times New Roman"/>
                <a:cs typeface="Times New Roman"/>
              </a:rPr>
              <a:t>on</a:t>
            </a:r>
            <a:r>
              <a:rPr lang="en-US" sz="1600" spc="-20" dirty="0">
                <a:latin typeface="Times New Roman"/>
                <a:cs typeface="Times New Roman"/>
              </a:rPr>
              <a:t> </a:t>
            </a:r>
            <a:r>
              <a:rPr lang="en-US" sz="1600" dirty="0">
                <a:latin typeface="Times New Roman"/>
                <a:cs typeface="Times New Roman"/>
              </a:rPr>
              <a:t>the</a:t>
            </a:r>
            <a:r>
              <a:rPr lang="en-US" sz="1600" spc="-20" dirty="0">
                <a:latin typeface="Times New Roman"/>
                <a:cs typeface="Times New Roman"/>
              </a:rPr>
              <a:t> </a:t>
            </a:r>
            <a:r>
              <a:rPr lang="en-US" sz="1600" dirty="0">
                <a:latin typeface="Times New Roman"/>
                <a:cs typeface="Times New Roman"/>
              </a:rPr>
              <a:t>product</a:t>
            </a:r>
            <a:r>
              <a:rPr lang="en-US" sz="1600" spc="-25" dirty="0">
                <a:latin typeface="Times New Roman"/>
                <a:cs typeface="Times New Roman"/>
              </a:rPr>
              <a:t> </a:t>
            </a:r>
            <a:r>
              <a:rPr lang="en-US" sz="1600" spc="-10" dirty="0">
                <a:latin typeface="Times New Roman"/>
                <a:cs typeface="Times New Roman"/>
              </a:rPr>
              <a:t>condition.</a:t>
            </a:r>
            <a:endParaRPr lang="en-US" sz="1600" dirty="0">
              <a:latin typeface="Times New Roman"/>
              <a:cs typeface="Times New Roman"/>
            </a:endParaRPr>
          </a:p>
          <a:p>
            <a:pPr marL="914400" lvl="2" indent="0">
              <a:lnSpc>
                <a:spcPct val="100000"/>
              </a:lnSpc>
              <a:spcBef>
                <a:spcPts val="370"/>
              </a:spcBef>
              <a:buNone/>
            </a:pPr>
            <a:endParaRPr lang="en-US" sz="1600" dirty="0">
              <a:latin typeface="Times New Roman"/>
              <a:cs typeface="Times New Roman"/>
            </a:endParaRPr>
          </a:p>
          <a:p>
            <a:pPr marL="277495" indent="-227329">
              <a:lnSpc>
                <a:spcPct val="100000"/>
              </a:lnSpc>
              <a:spcBef>
                <a:spcPts val="5"/>
              </a:spcBef>
              <a:buAutoNum type="arabicPeriod" startAt="9"/>
              <a:tabLst>
                <a:tab pos="277495" algn="l"/>
              </a:tabLst>
            </a:pPr>
            <a:r>
              <a:rPr lang="en-US" sz="1600" b="1" dirty="0">
                <a:latin typeface="Times New Roman"/>
                <a:cs typeface="Times New Roman"/>
              </a:rPr>
              <a:t>Scalability</a:t>
            </a:r>
            <a:r>
              <a:rPr lang="en-US" sz="1600" b="1" spc="-35" dirty="0">
                <a:latin typeface="Times New Roman"/>
                <a:cs typeface="Times New Roman"/>
              </a:rPr>
              <a:t> </a:t>
            </a:r>
            <a:r>
              <a:rPr lang="en-US" sz="1600" b="1" dirty="0">
                <a:latin typeface="Times New Roman"/>
                <a:cs typeface="Times New Roman"/>
              </a:rPr>
              <a:t>and</a:t>
            </a:r>
            <a:r>
              <a:rPr lang="en-US" sz="1600" b="1" spc="-25" dirty="0">
                <a:latin typeface="Times New Roman"/>
                <a:cs typeface="Times New Roman"/>
              </a:rPr>
              <a:t> </a:t>
            </a:r>
            <a:r>
              <a:rPr lang="en-US" sz="1600" b="1" spc="-10" dirty="0">
                <a:latin typeface="Times New Roman"/>
                <a:cs typeface="Times New Roman"/>
              </a:rPr>
              <a:t>Adaptability:</a:t>
            </a:r>
            <a:endParaRPr lang="en-US" sz="1600" dirty="0">
              <a:latin typeface="Times New Roman"/>
              <a:cs typeface="Times New Roman"/>
            </a:endParaRPr>
          </a:p>
          <a:p>
            <a:pPr marL="469265" lvl="1" indent="-228600">
              <a:lnSpc>
                <a:spcPct val="100000"/>
              </a:lnSpc>
              <a:spcBef>
                <a:spcPts val="944"/>
              </a:spcBef>
              <a:buFont typeface="Symbol"/>
              <a:buChar char=""/>
              <a:tabLst>
                <a:tab pos="469265" algn="l"/>
              </a:tabLst>
            </a:pPr>
            <a:r>
              <a:rPr lang="en-US" sz="1600" dirty="0">
                <a:latin typeface="Times New Roman"/>
                <a:cs typeface="Times New Roman"/>
              </a:rPr>
              <a:t>Flexible</a:t>
            </a:r>
            <a:r>
              <a:rPr lang="en-US" sz="1600" spc="-65" dirty="0">
                <a:latin typeface="Times New Roman"/>
                <a:cs typeface="Times New Roman"/>
              </a:rPr>
              <a:t> </a:t>
            </a:r>
            <a:r>
              <a:rPr lang="en-US" sz="1600" spc="-10" dirty="0">
                <a:latin typeface="Times New Roman"/>
                <a:cs typeface="Times New Roman"/>
              </a:rPr>
              <a:t>Architecture:</a:t>
            </a:r>
            <a:endParaRPr lang="en-US" sz="1600" dirty="0">
              <a:latin typeface="Times New Roman"/>
              <a:cs typeface="Times New Roman"/>
            </a:endParaRPr>
          </a:p>
          <a:p>
            <a:pPr marL="926465" marR="5715" lvl="2" indent="-228600">
              <a:lnSpc>
                <a:spcPts val="1490"/>
              </a:lnSpc>
              <a:spcBef>
                <a:spcPts val="45"/>
              </a:spcBef>
              <a:buFont typeface="Courier New"/>
              <a:buChar char="o"/>
              <a:tabLst>
                <a:tab pos="926465" algn="l"/>
              </a:tabLst>
            </a:pPr>
            <a:r>
              <a:rPr lang="en-US" sz="1600" dirty="0">
                <a:latin typeface="Times New Roman"/>
                <a:cs typeface="Times New Roman"/>
              </a:rPr>
              <a:t>Design</a:t>
            </a:r>
            <a:r>
              <a:rPr lang="en-US" sz="1600" spc="110" dirty="0">
                <a:latin typeface="Times New Roman"/>
                <a:cs typeface="Times New Roman"/>
              </a:rPr>
              <a:t>  </a:t>
            </a:r>
            <a:r>
              <a:rPr lang="en-US" sz="1600" dirty="0">
                <a:latin typeface="Times New Roman"/>
                <a:cs typeface="Times New Roman"/>
              </a:rPr>
              <a:t>the</a:t>
            </a:r>
            <a:r>
              <a:rPr lang="en-US" sz="1600" spc="110" dirty="0">
                <a:latin typeface="Times New Roman"/>
                <a:cs typeface="Times New Roman"/>
              </a:rPr>
              <a:t>  </a:t>
            </a:r>
            <a:r>
              <a:rPr lang="en-US" sz="1600" dirty="0">
                <a:latin typeface="Times New Roman"/>
                <a:cs typeface="Times New Roman"/>
              </a:rPr>
              <a:t>system</a:t>
            </a:r>
            <a:r>
              <a:rPr lang="en-US" sz="1600" spc="114" dirty="0">
                <a:latin typeface="Times New Roman"/>
                <a:cs typeface="Times New Roman"/>
              </a:rPr>
              <a:t>  </a:t>
            </a:r>
            <a:r>
              <a:rPr lang="en-US" sz="1600" dirty="0">
                <a:latin typeface="Times New Roman"/>
                <a:cs typeface="Times New Roman"/>
              </a:rPr>
              <a:t>architecture</a:t>
            </a:r>
            <a:r>
              <a:rPr lang="en-US" sz="1600" spc="110" dirty="0">
                <a:latin typeface="Times New Roman"/>
                <a:cs typeface="Times New Roman"/>
              </a:rPr>
              <a:t>  </a:t>
            </a:r>
            <a:r>
              <a:rPr lang="en-US" sz="1600" dirty="0">
                <a:latin typeface="Times New Roman"/>
                <a:cs typeface="Times New Roman"/>
              </a:rPr>
              <a:t>to</a:t>
            </a:r>
            <a:r>
              <a:rPr lang="en-US" sz="1600" spc="114" dirty="0">
                <a:latin typeface="Times New Roman"/>
                <a:cs typeface="Times New Roman"/>
              </a:rPr>
              <a:t>  </a:t>
            </a:r>
            <a:r>
              <a:rPr lang="en-US" sz="1600" dirty="0">
                <a:latin typeface="Times New Roman"/>
                <a:cs typeface="Times New Roman"/>
              </a:rPr>
              <a:t>be</a:t>
            </a:r>
            <a:r>
              <a:rPr lang="en-US" sz="1600" spc="110" dirty="0">
                <a:latin typeface="Times New Roman"/>
                <a:cs typeface="Times New Roman"/>
              </a:rPr>
              <a:t>  </a:t>
            </a:r>
            <a:r>
              <a:rPr lang="en-US" sz="1600" dirty="0">
                <a:latin typeface="Times New Roman"/>
                <a:cs typeface="Times New Roman"/>
              </a:rPr>
              <a:t>scalable,</a:t>
            </a:r>
            <a:r>
              <a:rPr lang="en-US" sz="1600" spc="110" dirty="0">
                <a:latin typeface="Times New Roman"/>
                <a:cs typeface="Times New Roman"/>
              </a:rPr>
              <a:t>  </a:t>
            </a:r>
            <a:r>
              <a:rPr lang="en-US" sz="1600" dirty="0">
                <a:latin typeface="Times New Roman"/>
                <a:cs typeface="Times New Roman"/>
              </a:rPr>
              <a:t>accommodating</a:t>
            </a:r>
            <a:r>
              <a:rPr lang="en-US" sz="1600" spc="110" dirty="0">
                <a:latin typeface="Times New Roman"/>
                <a:cs typeface="Times New Roman"/>
              </a:rPr>
              <a:t>  </a:t>
            </a:r>
            <a:r>
              <a:rPr lang="en-US" sz="1600" spc="-10" dirty="0">
                <a:latin typeface="Times New Roman"/>
                <a:cs typeface="Times New Roman"/>
              </a:rPr>
              <a:t>future </a:t>
            </a:r>
            <a:r>
              <a:rPr lang="en-US" sz="1600" dirty="0">
                <a:latin typeface="Times New Roman"/>
                <a:cs typeface="Times New Roman"/>
              </a:rPr>
              <a:t>enhancements</a:t>
            </a:r>
            <a:r>
              <a:rPr lang="en-US" sz="1600" spc="-50" dirty="0">
                <a:latin typeface="Times New Roman"/>
                <a:cs typeface="Times New Roman"/>
              </a:rPr>
              <a:t> </a:t>
            </a:r>
            <a:r>
              <a:rPr lang="en-US" sz="1600" dirty="0">
                <a:latin typeface="Times New Roman"/>
                <a:cs typeface="Times New Roman"/>
              </a:rPr>
              <a:t>and</a:t>
            </a:r>
            <a:r>
              <a:rPr lang="en-US" sz="1600" spc="-45" dirty="0">
                <a:latin typeface="Times New Roman"/>
                <a:cs typeface="Times New Roman"/>
              </a:rPr>
              <a:t> </a:t>
            </a:r>
            <a:r>
              <a:rPr lang="en-US" sz="1600" spc="-10" dirty="0">
                <a:latin typeface="Times New Roman"/>
                <a:cs typeface="Times New Roman"/>
              </a:rPr>
              <a:t>adaptations.</a:t>
            </a:r>
            <a:endParaRPr lang="en-US" sz="1600" dirty="0">
              <a:latin typeface="Times New Roman"/>
              <a:cs typeface="Times New Roman"/>
            </a:endParaRPr>
          </a:p>
          <a:p>
            <a:pPr marL="926465" marR="9525" lvl="2" indent="-228600">
              <a:lnSpc>
                <a:spcPts val="1490"/>
              </a:lnSpc>
              <a:spcBef>
                <a:spcPts val="10"/>
              </a:spcBef>
              <a:buFont typeface="Courier New"/>
              <a:buChar char="o"/>
              <a:tabLst>
                <a:tab pos="926465" algn="l"/>
              </a:tabLst>
            </a:pPr>
            <a:r>
              <a:rPr lang="en-US" sz="1600" dirty="0">
                <a:latin typeface="Times New Roman"/>
                <a:cs typeface="Times New Roman"/>
              </a:rPr>
              <a:t>Ensure</a:t>
            </a:r>
            <a:r>
              <a:rPr lang="en-US" sz="1600" spc="370" dirty="0">
                <a:latin typeface="Times New Roman"/>
                <a:cs typeface="Times New Roman"/>
              </a:rPr>
              <a:t> </a:t>
            </a:r>
            <a:r>
              <a:rPr lang="en-US" sz="1600" dirty="0">
                <a:latin typeface="Times New Roman"/>
                <a:cs typeface="Times New Roman"/>
              </a:rPr>
              <a:t>flexibility</a:t>
            </a:r>
            <a:r>
              <a:rPr lang="en-US" sz="1600" spc="385" dirty="0">
                <a:latin typeface="Times New Roman"/>
                <a:cs typeface="Times New Roman"/>
              </a:rPr>
              <a:t> </a:t>
            </a:r>
            <a:r>
              <a:rPr lang="en-US" sz="1600" dirty="0">
                <a:latin typeface="Times New Roman"/>
                <a:cs typeface="Times New Roman"/>
              </a:rPr>
              <a:t>to</a:t>
            </a:r>
            <a:r>
              <a:rPr lang="en-US" sz="1600" spc="385" dirty="0">
                <a:latin typeface="Times New Roman"/>
                <a:cs typeface="Times New Roman"/>
              </a:rPr>
              <a:t> </a:t>
            </a:r>
            <a:r>
              <a:rPr lang="en-US" sz="1600" dirty="0">
                <a:latin typeface="Times New Roman"/>
                <a:cs typeface="Times New Roman"/>
              </a:rPr>
              <a:t>incorporate</a:t>
            </a:r>
            <a:r>
              <a:rPr lang="en-US" sz="1600" spc="380" dirty="0">
                <a:latin typeface="Times New Roman"/>
                <a:cs typeface="Times New Roman"/>
              </a:rPr>
              <a:t> </a:t>
            </a:r>
            <a:r>
              <a:rPr lang="en-US" sz="1600" dirty="0">
                <a:latin typeface="Times New Roman"/>
                <a:cs typeface="Times New Roman"/>
              </a:rPr>
              <a:t>changes</a:t>
            </a:r>
            <a:r>
              <a:rPr lang="en-US" sz="1600" spc="380" dirty="0">
                <a:latin typeface="Times New Roman"/>
                <a:cs typeface="Times New Roman"/>
              </a:rPr>
              <a:t> </a:t>
            </a:r>
            <a:r>
              <a:rPr lang="en-US" sz="1600" dirty="0">
                <a:latin typeface="Times New Roman"/>
                <a:cs typeface="Times New Roman"/>
              </a:rPr>
              <a:t>in</a:t>
            </a:r>
            <a:r>
              <a:rPr lang="en-US" sz="1600" spc="385" dirty="0">
                <a:latin typeface="Times New Roman"/>
                <a:cs typeface="Times New Roman"/>
              </a:rPr>
              <a:t> </a:t>
            </a:r>
            <a:r>
              <a:rPr lang="en-US" sz="1600" dirty="0">
                <a:latin typeface="Times New Roman"/>
                <a:cs typeface="Times New Roman"/>
              </a:rPr>
              <a:t>technology</a:t>
            </a:r>
            <a:r>
              <a:rPr lang="en-US" sz="1600" spc="385" dirty="0">
                <a:latin typeface="Times New Roman"/>
                <a:cs typeface="Times New Roman"/>
              </a:rPr>
              <a:t> </a:t>
            </a:r>
            <a:r>
              <a:rPr lang="en-US" sz="1600" dirty="0">
                <a:latin typeface="Times New Roman"/>
                <a:cs typeface="Times New Roman"/>
              </a:rPr>
              <a:t>and</a:t>
            </a:r>
            <a:r>
              <a:rPr lang="en-US" sz="1600" spc="385" dirty="0">
                <a:latin typeface="Times New Roman"/>
                <a:cs typeface="Times New Roman"/>
              </a:rPr>
              <a:t> </a:t>
            </a:r>
            <a:r>
              <a:rPr lang="en-US" sz="1600" spc="-10" dirty="0">
                <a:latin typeface="Times New Roman"/>
                <a:cs typeface="Times New Roman"/>
              </a:rPr>
              <a:t>operational processes.</a:t>
            </a:r>
            <a:endParaRPr lang="en-US" sz="16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296210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57"/>
            <a:ext cx="10515600" cy="1325563"/>
          </a:xfrm>
        </p:spPr>
        <p:txBody>
          <a:bodyPr/>
          <a:lstStyle/>
          <a:p>
            <a:r>
              <a:rPr lang="en-GB" b="1" dirty="0"/>
              <a:t>Timeline of Project</a:t>
            </a:r>
          </a:p>
        </p:txBody>
      </p:sp>
      <p:pic>
        <p:nvPicPr>
          <p:cNvPr id="5" name="Picture 4" descr="A screenshot of a project plan&#10;&#10;Description automatically generated">
            <a:extLst>
              <a:ext uri="{FF2B5EF4-FFF2-40B4-BE49-F238E27FC236}">
                <a16:creationId xmlns:a16="http://schemas.microsoft.com/office/drawing/2014/main" id="{ECB3C026-F75F-B6EF-8DF1-620037042605}"/>
              </a:ext>
            </a:extLst>
          </p:cNvPr>
          <p:cNvPicPr>
            <a:picLocks noChangeAspect="1"/>
          </p:cNvPicPr>
          <p:nvPr/>
        </p:nvPicPr>
        <p:blipFill rotWithShape="1">
          <a:blip r:embed="rId2">
            <a:extLst>
              <a:ext uri="{28A0092B-C50C-407E-A947-70E740481C1C}">
                <a14:useLocalDpi xmlns:a14="http://schemas.microsoft.com/office/drawing/2010/main" val="0"/>
              </a:ext>
            </a:extLst>
          </a:blip>
          <a:srcRect t="7349" b="2689"/>
          <a:stretch/>
        </p:blipFill>
        <p:spPr>
          <a:xfrm>
            <a:off x="3429000" y="843456"/>
            <a:ext cx="5334000" cy="502131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202" y="0"/>
            <a:ext cx="10515600" cy="1325563"/>
          </a:xfrm>
        </p:spPr>
        <p:txBody>
          <a:bodyPr/>
          <a:lstStyle/>
          <a:p>
            <a:r>
              <a:rPr lang="en-GB" b="1" dirty="0"/>
              <a:t>Outcomes / Results Obtained</a:t>
            </a:r>
          </a:p>
        </p:txBody>
      </p:sp>
      <p:sp>
        <p:nvSpPr>
          <p:cNvPr id="3" name="Content Placeholder 2"/>
          <p:cNvSpPr>
            <a:spLocks noGrp="1"/>
          </p:cNvSpPr>
          <p:nvPr>
            <p:ph idx="1"/>
          </p:nvPr>
        </p:nvSpPr>
        <p:spPr>
          <a:xfrm>
            <a:off x="1131815" y="1253331"/>
            <a:ext cx="10515600" cy="4351338"/>
          </a:xfrm>
        </p:spPr>
        <p:txBody>
          <a:bodyPr>
            <a:noAutofit/>
          </a:bodyPr>
          <a:lstStyle/>
          <a:p>
            <a:pPr marL="164465" indent="-151765" algn="just">
              <a:lnSpc>
                <a:spcPts val="1410"/>
              </a:lnSpc>
              <a:spcBef>
                <a:spcPts val="95"/>
              </a:spcBef>
              <a:buAutoNum type="arabicPeriod"/>
              <a:tabLst>
                <a:tab pos="164465" algn="l"/>
              </a:tabLst>
            </a:pPr>
            <a:r>
              <a:rPr lang="en-US" sz="1800" b="1" dirty="0">
                <a:latin typeface="Times New Roman"/>
                <a:cs typeface="Times New Roman"/>
              </a:rPr>
              <a:t>Reduced</a:t>
            </a:r>
            <a:r>
              <a:rPr lang="en-US" sz="1800" b="1" spc="-35" dirty="0">
                <a:latin typeface="Times New Roman"/>
                <a:cs typeface="Times New Roman"/>
              </a:rPr>
              <a:t> </a:t>
            </a:r>
            <a:r>
              <a:rPr lang="en-US" sz="1800" b="1" dirty="0">
                <a:latin typeface="Times New Roman"/>
                <a:cs typeface="Times New Roman"/>
              </a:rPr>
              <a:t>Accumulation</a:t>
            </a:r>
            <a:r>
              <a:rPr lang="en-US" sz="1800" b="1" spc="-25" dirty="0">
                <a:latin typeface="Times New Roman"/>
                <a:cs typeface="Times New Roman"/>
              </a:rPr>
              <a:t> </a:t>
            </a:r>
            <a:r>
              <a:rPr lang="en-US" sz="1800" b="1" dirty="0">
                <a:latin typeface="Times New Roman"/>
                <a:cs typeface="Times New Roman"/>
              </a:rPr>
              <a:t>of</a:t>
            </a:r>
            <a:r>
              <a:rPr lang="en-US" sz="1800" b="1" spc="-35" dirty="0">
                <a:latin typeface="Times New Roman"/>
                <a:cs typeface="Times New Roman"/>
              </a:rPr>
              <a:t> </a:t>
            </a:r>
            <a:r>
              <a:rPr lang="en-US" sz="1800" b="1" dirty="0">
                <a:latin typeface="Times New Roman"/>
                <a:cs typeface="Times New Roman"/>
              </a:rPr>
              <a:t>Blocked</a:t>
            </a:r>
            <a:r>
              <a:rPr lang="en-US" sz="1800" b="1" spc="-30" dirty="0">
                <a:latin typeface="Times New Roman"/>
                <a:cs typeface="Times New Roman"/>
              </a:rPr>
              <a:t> </a:t>
            </a:r>
            <a:r>
              <a:rPr lang="en-US" sz="1800" b="1" spc="-10" dirty="0">
                <a:latin typeface="Times New Roman"/>
                <a:cs typeface="Times New Roman"/>
              </a:rPr>
              <a:t>Stocks:</a:t>
            </a:r>
            <a:endParaRPr lang="en-US" sz="1800" dirty="0">
              <a:latin typeface="Times New Roman"/>
              <a:cs typeface="Times New Roman"/>
            </a:endParaRPr>
          </a:p>
          <a:p>
            <a:pPr marL="622300" lvl="1" indent="-229235" algn="just">
              <a:lnSpc>
                <a:spcPts val="1410"/>
              </a:lnSpc>
              <a:buFont typeface="Courier New"/>
              <a:buChar char="o"/>
              <a:tabLst>
                <a:tab pos="622300" algn="l"/>
              </a:tabLst>
            </a:pPr>
            <a:r>
              <a:rPr lang="en-US" sz="1800" dirty="0">
                <a:latin typeface="Times New Roman"/>
                <a:cs typeface="Times New Roman"/>
              </a:rPr>
              <a:t>The</a:t>
            </a:r>
            <a:r>
              <a:rPr lang="en-US" sz="1800" spc="-30" dirty="0">
                <a:latin typeface="Times New Roman"/>
                <a:cs typeface="Times New Roman"/>
              </a:rPr>
              <a:t> </a:t>
            </a:r>
            <a:r>
              <a:rPr lang="en-US" sz="1800" spc="-10" dirty="0">
                <a:latin typeface="Times New Roman"/>
                <a:cs typeface="Times New Roman"/>
              </a:rPr>
              <a:t>implementation</a:t>
            </a:r>
            <a:r>
              <a:rPr lang="en-US" sz="1800" spc="-20" dirty="0">
                <a:latin typeface="Times New Roman"/>
                <a:cs typeface="Times New Roman"/>
              </a:rPr>
              <a:t> </a:t>
            </a:r>
            <a:r>
              <a:rPr lang="en-US" sz="1800" dirty="0">
                <a:latin typeface="Times New Roman"/>
                <a:cs typeface="Times New Roman"/>
              </a:rPr>
              <a:t>of</a:t>
            </a:r>
            <a:r>
              <a:rPr lang="en-US" sz="1800" spc="-25" dirty="0">
                <a:latin typeface="Times New Roman"/>
                <a:cs typeface="Times New Roman"/>
              </a:rPr>
              <a:t> </a:t>
            </a:r>
            <a:r>
              <a:rPr lang="en-US" sz="1800" dirty="0">
                <a:latin typeface="Times New Roman"/>
                <a:cs typeface="Times New Roman"/>
              </a:rPr>
              <a:t>the</a:t>
            </a:r>
            <a:r>
              <a:rPr lang="en-US" sz="1800" spc="-20" dirty="0">
                <a:latin typeface="Times New Roman"/>
                <a:cs typeface="Times New Roman"/>
              </a:rPr>
              <a:t> </a:t>
            </a:r>
            <a:r>
              <a:rPr lang="en-US" sz="1800" dirty="0">
                <a:latin typeface="Times New Roman"/>
                <a:cs typeface="Times New Roman"/>
              </a:rPr>
              <a:t>web</a:t>
            </a:r>
            <a:r>
              <a:rPr lang="en-US" sz="1800" spc="-25" dirty="0">
                <a:latin typeface="Times New Roman"/>
                <a:cs typeface="Times New Roman"/>
              </a:rPr>
              <a:t> </a:t>
            </a:r>
            <a:r>
              <a:rPr lang="en-US" sz="1800" spc="-10" dirty="0">
                <a:latin typeface="Times New Roman"/>
                <a:cs typeface="Times New Roman"/>
              </a:rPr>
              <a:t>application</a:t>
            </a:r>
            <a:r>
              <a:rPr lang="en-US" sz="1800" spc="-25" dirty="0">
                <a:latin typeface="Times New Roman"/>
                <a:cs typeface="Times New Roman"/>
              </a:rPr>
              <a:t> </a:t>
            </a:r>
            <a:r>
              <a:rPr lang="en-US" sz="1800" dirty="0">
                <a:latin typeface="Times New Roman"/>
                <a:cs typeface="Times New Roman"/>
              </a:rPr>
              <a:t>has</a:t>
            </a:r>
            <a:r>
              <a:rPr lang="en-US" sz="1800" spc="-25" dirty="0">
                <a:latin typeface="Times New Roman"/>
                <a:cs typeface="Times New Roman"/>
              </a:rPr>
              <a:t> </a:t>
            </a:r>
            <a:r>
              <a:rPr lang="en-US" sz="1800" dirty="0">
                <a:latin typeface="Times New Roman"/>
                <a:cs typeface="Times New Roman"/>
              </a:rPr>
              <a:t>resulted</a:t>
            </a:r>
            <a:r>
              <a:rPr lang="en-US" sz="1800" spc="-20" dirty="0">
                <a:latin typeface="Times New Roman"/>
                <a:cs typeface="Times New Roman"/>
              </a:rPr>
              <a:t> </a:t>
            </a:r>
            <a:r>
              <a:rPr lang="en-US" sz="1800" dirty="0">
                <a:latin typeface="Times New Roman"/>
                <a:cs typeface="Times New Roman"/>
              </a:rPr>
              <a:t>in</a:t>
            </a:r>
            <a:r>
              <a:rPr lang="en-US" sz="1800" spc="-20" dirty="0">
                <a:latin typeface="Times New Roman"/>
                <a:cs typeface="Times New Roman"/>
              </a:rPr>
              <a:t> </a:t>
            </a:r>
            <a:r>
              <a:rPr lang="en-US" sz="1800" dirty="0">
                <a:latin typeface="Times New Roman"/>
                <a:cs typeface="Times New Roman"/>
              </a:rPr>
              <a:t>a</a:t>
            </a:r>
            <a:r>
              <a:rPr lang="en-US" sz="1800" spc="-30" dirty="0">
                <a:latin typeface="Times New Roman"/>
                <a:cs typeface="Times New Roman"/>
              </a:rPr>
              <a:t> </a:t>
            </a:r>
            <a:r>
              <a:rPr lang="en-US" sz="1800" spc="-10" dirty="0">
                <a:latin typeface="Times New Roman"/>
                <a:cs typeface="Times New Roman"/>
              </a:rPr>
              <a:t>significant</a:t>
            </a:r>
            <a:r>
              <a:rPr lang="en-US" sz="1800" spc="-25" dirty="0">
                <a:latin typeface="Times New Roman"/>
                <a:cs typeface="Times New Roman"/>
              </a:rPr>
              <a:t> </a:t>
            </a:r>
            <a:r>
              <a:rPr lang="en-US" sz="1800" spc="-10" dirty="0">
                <a:latin typeface="Times New Roman"/>
                <a:cs typeface="Times New Roman"/>
              </a:rPr>
              <a:t>reduction</a:t>
            </a:r>
            <a:r>
              <a:rPr lang="en-US" sz="1800" spc="-20" dirty="0">
                <a:latin typeface="Times New Roman"/>
                <a:cs typeface="Times New Roman"/>
              </a:rPr>
              <a:t> </a:t>
            </a:r>
            <a:r>
              <a:rPr lang="en-US" sz="1800" spc="-25" dirty="0">
                <a:latin typeface="Times New Roman"/>
                <a:cs typeface="Times New Roman"/>
              </a:rPr>
              <a:t>in</a:t>
            </a:r>
            <a:endParaRPr lang="en-US" sz="1800" dirty="0">
              <a:latin typeface="Times New Roman"/>
              <a:cs typeface="Times New Roman"/>
            </a:endParaRPr>
          </a:p>
          <a:p>
            <a:pPr marL="621665" marR="7620" algn="just">
              <a:lnSpc>
                <a:spcPct val="103299"/>
              </a:lnSpc>
            </a:pPr>
            <a:r>
              <a:rPr lang="en-US" sz="1800" dirty="0">
                <a:latin typeface="Times New Roman"/>
                <a:cs typeface="Times New Roman"/>
              </a:rPr>
              <a:t>the</a:t>
            </a:r>
            <a:r>
              <a:rPr lang="en-US" sz="1800" spc="110" dirty="0">
                <a:latin typeface="Times New Roman"/>
                <a:cs typeface="Times New Roman"/>
              </a:rPr>
              <a:t>  </a:t>
            </a:r>
            <a:r>
              <a:rPr lang="en-US" sz="1800" dirty="0">
                <a:latin typeface="Times New Roman"/>
                <a:cs typeface="Times New Roman"/>
              </a:rPr>
              <a:t>accumulation</a:t>
            </a:r>
            <a:r>
              <a:rPr lang="en-US" sz="1800" spc="114" dirty="0">
                <a:latin typeface="Times New Roman"/>
                <a:cs typeface="Times New Roman"/>
              </a:rPr>
              <a:t>  </a:t>
            </a:r>
            <a:r>
              <a:rPr lang="en-US" sz="1800" dirty="0">
                <a:latin typeface="Times New Roman"/>
                <a:cs typeface="Times New Roman"/>
              </a:rPr>
              <a:t>of</a:t>
            </a:r>
            <a:r>
              <a:rPr lang="en-US" sz="1800" spc="110" dirty="0">
                <a:latin typeface="Times New Roman"/>
                <a:cs typeface="Times New Roman"/>
              </a:rPr>
              <a:t>  </a:t>
            </a:r>
            <a:r>
              <a:rPr lang="en-US" sz="1800" dirty="0">
                <a:latin typeface="Times New Roman"/>
                <a:cs typeface="Times New Roman"/>
              </a:rPr>
              <a:t>blocked</a:t>
            </a:r>
            <a:r>
              <a:rPr lang="en-US" sz="1800" spc="110" dirty="0">
                <a:latin typeface="Times New Roman"/>
                <a:cs typeface="Times New Roman"/>
              </a:rPr>
              <a:t>  </a:t>
            </a:r>
            <a:r>
              <a:rPr lang="en-US" sz="1800" dirty="0">
                <a:latin typeface="Times New Roman"/>
                <a:cs typeface="Times New Roman"/>
              </a:rPr>
              <a:t>stocks</a:t>
            </a:r>
            <a:r>
              <a:rPr lang="en-US" sz="1800" spc="120" dirty="0">
                <a:latin typeface="Times New Roman"/>
                <a:cs typeface="Times New Roman"/>
              </a:rPr>
              <a:t>  </a:t>
            </a:r>
            <a:r>
              <a:rPr lang="en-US" sz="1800" dirty="0">
                <a:latin typeface="Times New Roman"/>
                <a:cs typeface="Times New Roman"/>
              </a:rPr>
              <a:t>at</a:t>
            </a:r>
            <a:r>
              <a:rPr lang="en-US" sz="1800" spc="110" dirty="0">
                <a:latin typeface="Times New Roman"/>
                <a:cs typeface="Times New Roman"/>
              </a:rPr>
              <a:t>  </a:t>
            </a:r>
            <a:r>
              <a:rPr lang="en-US" sz="1800" dirty="0">
                <a:latin typeface="Times New Roman"/>
                <a:cs typeface="Times New Roman"/>
              </a:rPr>
              <a:t>the</a:t>
            </a:r>
            <a:r>
              <a:rPr lang="en-US" sz="1800" spc="114" dirty="0">
                <a:latin typeface="Times New Roman"/>
                <a:cs typeface="Times New Roman"/>
              </a:rPr>
              <a:t>  </a:t>
            </a:r>
            <a:r>
              <a:rPr lang="en-US" sz="1800" dirty="0">
                <a:latin typeface="Times New Roman"/>
                <a:cs typeface="Times New Roman"/>
              </a:rPr>
              <a:t>India</a:t>
            </a:r>
            <a:r>
              <a:rPr lang="en-US" sz="1800" spc="114" dirty="0">
                <a:latin typeface="Times New Roman"/>
                <a:cs typeface="Times New Roman"/>
              </a:rPr>
              <a:t>  </a:t>
            </a:r>
            <a:r>
              <a:rPr lang="en-US" sz="1800" dirty="0">
                <a:latin typeface="Times New Roman"/>
                <a:cs typeface="Times New Roman"/>
              </a:rPr>
              <a:t>Distribution</a:t>
            </a:r>
            <a:r>
              <a:rPr lang="en-US" sz="1800" spc="114" dirty="0">
                <a:latin typeface="Times New Roman"/>
                <a:cs typeface="Times New Roman"/>
              </a:rPr>
              <a:t>  </a:t>
            </a:r>
            <a:r>
              <a:rPr lang="en-US" sz="1800" dirty="0">
                <a:latin typeface="Times New Roman"/>
                <a:cs typeface="Times New Roman"/>
              </a:rPr>
              <a:t>Centre.</a:t>
            </a:r>
            <a:r>
              <a:rPr lang="en-US" sz="1800" spc="114" dirty="0">
                <a:latin typeface="Times New Roman"/>
                <a:cs typeface="Times New Roman"/>
              </a:rPr>
              <a:t>  </a:t>
            </a:r>
            <a:r>
              <a:rPr lang="en-US" sz="1800" spc="-25" dirty="0">
                <a:latin typeface="Times New Roman"/>
                <a:cs typeface="Times New Roman"/>
              </a:rPr>
              <a:t>By </a:t>
            </a:r>
            <a:r>
              <a:rPr lang="en-US" sz="1800" spc="-10" dirty="0">
                <a:latin typeface="Times New Roman"/>
                <a:cs typeface="Times New Roman"/>
              </a:rPr>
              <a:t>incorporating</a:t>
            </a:r>
            <a:r>
              <a:rPr lang="en-US" sz="1800" spc="-35" dirty="0">
                <a:latin typeface="Times New Roman"/>
                <a:cs typeface="Times New Roman"/>
              </a:rPr>
              <a:t> </a:t>
            </a:r>
            <a:r>
              <a:rPr lang="en-US" sz="1800" dirty="0">
                <a:latin typeface="Times New Roman"/>
                <a:cs typeface="Times New Roman"/>
              </a:rPr>
              <a:t>a</a:t>
            </a:r>
            <a:r>
              <a:rPr lang="en-US" sz="1800" spc="-35" dirty="0">
                <a:latin typeface="Times New Roman"/>
                <a:cs typeface="Times New Roman"/>
              </a:rPr>
              <a:t> </a:t>
            </a:r>
            <a:r>
              <a:rPr lang="en-US" sz="1800" dirty="0">
                <a:latin typeface="Times New Roman"/>
                <a:cs typeface="Times New Roman"/>
              </a:rPr>
              <a:t>thorough</a:t>
            </a:r>
            <a:r>
              <a:rPr lang="en-US" sz="1800" spc="-20" dirty="0">
                <a:latin typeface="Times New Roman"/>
                <a:cs typeface="Times New Roman"/>
              </a:rPr>
              <a:t> </a:t>
            </a:r>
            <a:r>
              <a:rPr lang="en-US" sz="1800" spc="-10" dirty="0">
                <a:latin typeface="Times New Roman"/>
                <a:cs typeface="Times New Roman"/>
              </a:rPr>
              <a:t>justification</a:t>
            </a:r>
            <a:r>
              <a:rPr lang="en-US" sz="1800" spc="-35" dirty="0">
                <a:latin typeface="Times New Roman"/>
                <a:cs typeface="Times New Roman"/>
              </a:rPr>
              <a:t> </a:t>
            </a:r>
            <a:r>
              <a:rPr lang="en-US" sz="1800" spc="-10" dirty="0">
                <a:latin typeface="Times New Roman"/>
                <a:cs typeface="Times New Roman"/>
              </a:rPr>
              <a:t>process,</a:t>
            </a:r>
            <a:r>
              <a:rPr lang="en-US" sz="1800" spc="-35" dirty="0">
                <a:latin typeface="Times New Roman"/>
                <a:cs typeface="Times New Roman"/>
              </a:rPr>
              <a:t> </a:t>
            </a:r>
            <a:r>
              <a:rPr lang="en-US" sz="1800" dirty="0">
                <a:latin typeface="Times New Roman"/>
                <a:cs typeface="Times New Roman"/>
              </a:rPr>
              <a:t>the</a:t>
            </a:r>
            <a:r>
              <a:rPr lang="en-US" sz="1800" spc="-30" dirty="0">
                <a:latin typeface="Times New Roman"/>
                <a:cs typeface="Times New Roman"/>
              </a:rPr>
              <a:t> </a:t>
            </a:r>
            <a:r>
              <a:rPr lang="en-US" sz="1800" spc="-10" dirty="0">
                <a:latin typeface="Times New Roman"/>
                <a:cs typeface="Times New Roman"/>
              </a:rPr>
              <a:t>likelihood</a:t>
            </a:r>
            <a:r>
              <a:rPr lang="en-US" sz="1800" spc="-30" dirty="0">
                <a:latin typeface="Times New Roman"/>
                <a:cs typeface="Times New Roman"/>
              </a:rPr>
              <a:t> </a:t>
            </a:r>
            <a:r>
              <a:rPr lang="en-US" sz="1800" dirty="0">
                <a:latin typeface="Times New Roman"/>
                <a:cs typeface="Times New Roman"/>
              </a:rPr>
              <a:t>of</a:t>
            </a:r>
            <a:r>
              <a:rPr lang="en-US" sz="1800" spc="-35" dirty="0">
                <a:latin typeface="Times New Roman"/>
                <a:cs typeface="Times New Roman"/>
              </a:rPr>
              <a:t> </a:t>
            </a:r>
            <a:r>
              <a:rPr lang="en-US" sz="1800" spc="-10" dirty="0">
                <a:latin typeface="Times New Roman"/>
                <a:cs typeface="Times New Roman"/>
              </a:rPr>
              <a:t>unwarranted</a:t>
            </a:r>
            <a:r>
              <a:rPr lang="en-US" sz="1800" spc="-20" dirty="0">
                <a:latin typeface="Times New Roman"/>
                <a:cs typeface="Times New Roman"/>
              </a:rPr>
              <a:t> </a:t>
            </a:r>
            <a:r>
              <a:rPr lang="en-US" sz="1800" spc="-10" dirty="0">
                <a:latin typeface="Times New Roman"/>
                <a:cs typeface="Times New Roman"/>
              </a:rPr>
              <a:t>returns </a:t>
            </a:r>
            <a:r>
              <a:rPr lang="en-US" sz="1800" dirty="0">
                <a:latin typeface="Times New Roman"/>
                <a:cs typeface="Times New Roman"/>
              </a:rPr>
              <a:t>has</a:t>
            </a:r>
            <a:r>
              <a:rPr lang="en-US" sz="1800" spc="-25" dirty="0">
                <a:latin typeface="Times New Roman"/>
                <a:cs typeface="Times New Roman"/>
              </a:rPr>
              <a:t> </a:t>
            </a:r>
            <a:r>
              <a:rPr lang="en-US" sz="1800" spc="-10" dirty="0">
                <a:latin typeface="Times New Roman"/>
                <a:cs typeface="Times New Roman"/>
              </a:rPr>
              <a:t>decreased.</a:t>
            </a:r>
          </a:p>
          <a:p>
            <a:pPr marL="393065" marR="7620" indent="0" algn="just">
              <a:lnSpc>
                <a:spcPct val="103299"/>
              </a:lnSpc>
              <a:buNone/>
            </a:pPr>
            <a:endParaRPr lang="en-US" sz="1800" dirty="0">
              <a:latin typeface="Times New Roman"/>
              <a:cs typeface="Times New Roman"/>
            </a:endParaRPr>
          </a:p>
          <a:p>
            <a:pPr marL="201930" indent="-151765" algn="just">
              <a:lnSpc>
                <a:spcPts val="1410"/>
              </a:lnSpc>
              <a:buAutoNum type="arabicPeriod" startAt="2"/>
              <a:tabLst>
                <a:tab pos="201930" algn="l"/>
              </a:tabLst>
            </a:pPr>
            <a:r>
              <a:rPr lang="en-US" sz="1800" b="1" dirty="0">
                <a:latin typeface="Times New Roman"/>
                <a:cs typeface="Times New Roman"/>
              </a:rPr>
              <a:t>Minimized</a:t>
            </a:r>
            <a:r>
              <a:rPr lang="en-US" sz="1800" b="1" spc="-35" dirty="0">
                <a:latin typeface="Times New Roman"/>
                <a:cs typeface="Times New Roman"/>
              </a:rPr>
              <a:t> </a:t>
            </a:r>
            <a:r>
              <a:rPr lang="en-US" sz="1800" b="1" dirty="0">
                <a:latin typeface="Times New Roman"/>
                <a:cs typeface="Times New Roman"/>
              </a:rPr>
              <a:t>Losses</a:t>
            </a:r>
            <a:r>
              <a:rPr lang="en-US" sz="1800" b="1" spc="-35" dirty="0">
                <a:latin typeface="Times New Roman"/>
                <a:cs typeface="Times New Roman"/>
              </a:rPr>
              <a:t> </a:t>
            </a:r>
            <a:r>
              <a:rPr lang="en-US" sz="1800" b="1" dirty="0">
                <a:latin typeface="Times New Roman"/>
                <a:cs typeface="Times New Roman"/>
              </a:rPr>
              <a:t>from</a:t>
            </a:r>
            <a:r>
              <a:rPr lang="en-US" sz="1800" b="1" spc="-25" dirty="0">
                <a:latin typeface="Times New Roman"/>
                <a:cs typeface="Times New Roman"/>
              </a:rPr>
              <a:t> </a:t>
            </a:r>
            <a:r>
              <a:rPr lang="en-US" sz="1800" b="1" dirty="0">
                <a:latin typeface="Times New Roman"/>
                <a:cs typeface="Times New Roman"/>
              </a:rPr>
              <a:t>Damaged</a:t>
            </a:r>
            <a:r>
              <a:rPr lang="en-US" sz="1800" b="1" spc="-45" dirty="0">
                <a:latin typeface="Times New Roman"/>
                <a:cs typeface="Times New Roman"/>
              </a:rPr>
              <a:t> </a:t>
            </a:r>
            <a:r>
              <a:rPr lang="en-US" sz="1800" b="1" spc="-10" dirty="0">
                <a:latin typeface="Times New Roman"/>
                <a:cs typeface="Times New Roman"/>
              </a:rPr>
              <a:t>Stocks:</a:t>
            </a:r>
            <a:endParaRPr lang="en-US" sz="1800" dirty="0">
              <a:latin typeface="Times New Roman"/>
              <a:cs typeface="Times New Roman"/>
            </a:endParaRPr>
          </a:p>
          <a:p>
            <a:pPr marL="622300" lvl="1" indent="-229235" algn="just">
              <a:lnSpc>
                <a:spcPts val="1410"/>
              </a:lnSpc>
              <a:buFont typeface="Courier New"/>
              <a:buChar char="o"/>
              <a:tabLst>
                <a:tab pos="622300" algn="l"/>
              </a:tabLst>
            </a:pPr>
            <a:r>
              <a:rPr lang="en-US" sz="1800" dirty="0">
                <a:latin typeface="Times New Roman"/>
                <a:cs typeface="Times New Roman"/>
              </a:rPr>
              <a:t>The</a:t>
            </a:r>
            <a:r>
              <a:rPr lang="en-US" sz="1800" spc="250" dirty="0">
                <a:latin typeface="Times New Roman"/>
                <a:cs typeface="Times New Roman"/>
              </a:rPr>
              <a:t> </a:t>
            </a:r>
            <a:r>
              <a:rPr lang="en-US" sz="1800" spc="-10" dirty="0">
                <a:latin typeface="Times New Roman"/>
                <a:cs typeface="Times New Roman"/>
              </a:rPr>
              <a:t>decision-</a:t>
            </a:r>
            <a:r>
              <a:rPr lang="en-US" sz="1800" dirty="0">
                <a:latin typeface="Times New Roman"/>
                <a:cs typeface="Times New Roman"/>
              </a:rPr>
              <a:t>making</a:t>
            </a:r>
            <a:r>
              <a:rPr lang="en-US" sz="1800" spc="275" dirty="0">
                <a:latin typeface="Times New Roman"/>
                <a:cs typeface="Times New Roman"/>
              </a:rPr>
              <a:t> </a:t>
            </a:r>
            <a:r>
              <a:rPr lang="en-US" sz="1800" dirty="0">
                <a:latin typeface="Times New Roman"/>
                <a:cs typeface="Times New Roman"/>
              </a:rPr>
              <a:t>algorithm,</a:t>
            </a:r>
            <a:r>
              <a:rPr lang="en-US" sz="1800" spc="265" dirty="0">
                <a:latin typeface="Times New Roman"/>
                <a:cs typeface="Times New Roman"/>
              </a:rPr>
              <a:t> </a:t>
            </a:r>
            <a:r>
              <a:rPr lang="en-US" sz="1800" dirty="0">
                <a:latin typeface="Times New Roman"/>
                <a:cs typeface="Times New Roman"/>
              </a:rPr>
              <a:t>fueled</a:t>
            </a:r>
            <a:r>
              <a:rPr lang="en-US" sz="1800" spc="260" dirty="0">
                <a:latin typeface="Times New Roman"/>
                <a:cs typeface="Times New Roman"/>
              </a:rPr>
              <a:t> </a:t>
            </a:r>
            <a:r>
              <a:rPr lang="en-US" sz="1800" dirty="0">
                <a:latin typeface="Times New Roman"/>
                <a:cs typeface="Times New Roman"/>
              </a:rPr>
              <a:t>by</a:t>
            </a:r>
            <a:r>
              <a:rPr lang="en-US" sz="1800" spc="260" dirty="0">
                <a:latin typeface="Times New Roman"/>
                <a:cs typeface="Times New Roman"/>
              </a:rPr>
              <a:t> </a:t>
            </a:r>
            <a:r>
              <a:rPr lang="en-US" sz="1800" dirty="0">
                <a:latin typeface="Times New Roman"/>
                <a:cs typeface="Times New Roman"/>
              </a:rPr>
              <a:t>user-submitted</a:t>
            </a:r>
            <a:r>
              <a:rPr lang="en-US" sz="1800" spc="260" dirty="0">
                <a:latin typeface="Times New Roman"/>
                <a:cs typeface="Times New Roman"/>
              </a:rPr>
              <a:t> </a:t>
            </a:r>
            <a:r>
              <a:rPr lang="en-US" sz="1800" dirty="0">
                <a:latin typeface="Times New Roman"/>
                <a:cs typeface="Times New Roman"/>
              </a:rPr>
              <a:t>data,</a:t>
            </a:r>
            <a:r>
              <a:rPr lang="en-US" sz="1800" spc="260" dirty="0">
                <a:latin typeface="Times New Roman"/>
                <a:cs typeface="Times New Roman"/>
              </a:rPr>
              <a:t> </a:t>
            </a:r>
            <a:r>
              <a:rPr lang="en-US" sz="1800" dirty="0">
                <a:latin typeface="Times New Roman"/>
                <a:cs typeface="Times New Roman"/>
              </a:rPr>
              <a:t>has</a:t>
            </a:r>
            <a:r>
              <a:rPr lang="en-US" sz="1800" spc="260" dirty="0">
                <a:latin typeface="Times New Roman"/>
                <a:cs typeface="Times New Roman"/>
              </a:rPr>
              <a:t> </a:t>
            </a:r>
            <a:r>
              <a:rPr lang="en-US" sz="1800" spc="-10" dirty="0">
                <a:latin typeface="Times New Roman"/>
                <a:cs typeface="Times New Roman"/>
              </a:rPr>
              <a:t>effectively</a:t>
            </a:r>
            <a:endParaRPr lang="en-US" sz="1800" dirty="0">
              <a:latin typeface="Times New Roman"/>
              <a:cs typeface="Times New Roman"/>
            </a:endParaRPr>
          </a:p>
          <a:p>
            <a:pPr marL="621665" marR="8890" algn="just">
              <a:lnSpc>
                <a:spcPct val="103299"/>
              </a:lnSpc>
              <a:spcBef>
                <a:spcPts val="5"/>
              </a:spcBef>
            </a:pPr>
            <a:r>
              <a:rPr lang="en-US" sz="1800" dirty="0">
                <a:latin typeface="Times New Roman"/>
                <a:cs typeface="Times New Roman"/>
              </a:rPr>
              <a:t>guided</a:t>
            </a:r>
            <a:r>
              <a:rPr lang="en-US" sz="1800" spc="170" dirty="0">
                <a:latin typeface="Times New Roman"/>
                <a:cs typeface="Times New Roman"/>
              </a:rPr>
              <a:t> </a:t>
            </a:r>
            <a:r>
              <a:rPr lang="en-US" sz="1800" dirty="0">
                <a:latin typeface="Times New Roman"/>
                <a:cs typeface="Times New Roman"/>
              </a:rPr>
              <a:t>the</a:t>
            </a:r>
            <a:r>
              <a:rPr lang="en-US" sz="1800" spc="175" dirty="0">
                <a:latin typeface="Times New Roman"/>
                <a:cs typeface="Times New Roman"/>
              </a:rPr>
              <a:t> </a:t>
            </a:r>
            <a:r>
              <a:rPr lang="en-US" sz="1800" dirty="0">
                <a:latin typeface="Times New Roman"/>
                <a:cs typeface="Times New Roman"/>
              </a:rPr>
              <a:t>routing</a:t>
            </a:r>
            <a:r>
              <a:rPr lang="en-US" sz="1800" spc="180" dirty="0">
                <a:latin typeface="Times New Roman"/>
                <a:cs typeface="Times New Roman"/>
              </a:rPr>
              <a:t> </a:t>
            </a:r>
            <a:r>
              <a:rPr lang="en-US" sz="1800" dirty="0">
                <a:latin typeface="Times New Roman"/>
                <a:cs typeface="Times New Roman"/>
              </a:rPr>
              <a:t>of</a:t>
            </a:r>
            <a:r>
              <a:rPr lang="en-US" sz="1800" spc="175" dirty="0">
                <a:latin typeface="Times New Roman"/>
                <a:cs typeface="Times New Roman"/>
              </a:rPr>
              <a:t> </a:t>
            </a:r>
            <a:r>
              <a:rPr lang="en-US" sz="1800" dirty="0">
                <a:latin typeface="Times New Roman"/>
                <a:cs typeface="Times New Roman"/>
              </a:rPr>
              <a:t>products</a:t>
            </a:r>
            <a:r>
              <a:rPr lang="en-US" sz="1800" spc="180" dirty="0">
                <a:latin typeface="Times New Roman"/>
                <a:cs typeface="Times New Roman"/>
              </a:rPr>
              <a:t> </a:t>
            </a:r>
            <a:r>
              <a:rPr lang="en-US" sz="1800" dirty="0">
                <a:latin typeface="Times New Roman"/>
                <a:cs typeface="Times New Roman"/>
              </a:rPr>
              <a:t>to</a:t>
            </a:r>
            <a:r>
              <a:rPr lang="en-US" sz="1800" spc="175" dirty="0">
                <a:latin typeface="Times New Roman"/>
                <a:cs typeface="Times New Roman"/>
              </a:rPr>
              <a:t> </a:t>
            </a:r>
            <a:r>
              <a:rPr lang="en-US" sz="1800" dirty="0">
                <a:latin typeface="Times New Roman"/>
                <a:cs typeface="Times New Roman"/>
              </a:rPr>
              <a:t>the</a:t>
            </a:r>
            <a:r>
              <a:rPr lang="en-US" sz="1800" spc="185" dirty="0">
                <a:latin typeface="Times New Roman"/>
                <a:cs typeface="Times New Roman"/>
              </a:rPr>
              <a:t> </a:t>
            </a:r>
            <a:r>
              <a:rPr lang="en-US" sz="1800" dirty="0">
                <a:latin typeface="Times New Roman"/>
                <a:cs typeface="Times New Roman"/>
              </a:rPr>
              <a:t>appropriate</a:t>
            </a:r>
            <a:r>
              <a:rPr lang="en-US" sz="1800" spc="175" dirty="0">
                <a:latin typeface="Times New Roman"/>
                <a:cs typeface="Times New Roman"/>
              </a:rPr>
              <a:t> </a:t>
            </a:r>
            <a:r>
              <a:rPr lang="en-US" sz="1800" dirty="0">
                <a:latin typeface="Times New Roman"/>
                <a:cs typeface="Times New Roman"/>
              </a:rPr>
              <a:t>warehouse.</a:t>
            </a:r>
            <a:r>
              <a:rPr lang="en-US" sz="1800" spc="190" dirty="0">
                <a:latin typeface="Times New Roman"/>
                <a:cs typeface="Times New Roman"/>
              </a:rPr>
              <a:t> </a:t>
            </a:r>
            <a:r>
              <a:rPr lang="en-US" sz="1800" dirty="0">
                <a:latin typeface="Times New Roman"/>
                <a:cs typeface="Times New Roman"/>
              </a:rPr>
              <a:t>This</a:t>
            </a:r>
            <a:r>
              <a:rPr lang="en-US" sz="1800" spc="180" dirty="0">
                <a:latin typeface="Times New Roman"/>
                <a:cs typeface="Times New Roman"/>
              </a:rPr>
              <a:t> </a:t>
            </a:r>
            <a:r>
              <a:rPr lang="en-US" sz="1800" dirty="0">
                <a:latin typeface="Times New Roman"/>
                <a:cs typeface="Times New Roman"/>
              </a:rPr>
              <a:t>has</a:t>
            </a:r>
            <a:r>
              <a:rPr lang="en-US" sz="1800" spc="180" dirty="0">
                <a:latin typeface="Times New Roman"/>
                <a:cs typeface="Times New Roman"/>
              </a:rPr>
              <a:t> </a:t>
            </a:r>
            <a:r>
              <a:rPr lang="en-US" sz="1800" dirty="0">
                <a:latin typeface="Times New Roman"/>
                <a:cs typeface="Times New Roman"/>
              </a:rPr>
              <a:t>led</a:t>
            </a:r>
            <a:r>
              <a:rPr lang="en-US" sz="1800" spc="175" dirty="0">
                <a:latin typeface="Times New Roman"/>
                <a:cs typeface="Times New Roman"/>
              </a:rPr>
              <a:t> </a:t>
            </a:r>
            <a:r>
              <a:rPr lang="en-US" sz="1800" dirty="0">
                <a:latin typeface="Times New Roman"/>
                <a:cs typeface="Times New Roman"/>
              </a:rPr>
              <a:t>to</a:t>
            </a:r>
            <a:r>
              <a:rPr lang="en-US" sz="1800" spc="180" dirty="0">
                <a:latin typeface="Times New Roman"/>
                <a:cs typeface="Times New Roman"/>
              </a:rPr>
              <a:t> </a:t>
            </a:r>
            <a:r>
              <a:rPr lang="en-US" sz="1800" spc="-50" dirty="0">
                <a:latin typeface="Times New Roman"/>
                <a:cs typeface="Times New Roman"/>
              </a:rPr>
              <a:t>a </a:t>
            </a:r>
            <a:r>
              <a:rPr lang="en-US" sz="1800" dirty="0">
                <a:latin typeface="Times New Roman"/>
                <a:cs typeface="Times New Roman"/>
              </a:rPr>
              <a:t>reduction</a:t>
            </a:r>
            <a:r>
              <a:rPr lang="en-US" sz="1800" spc="114" dirty="0">
                <a:latin typeface="Times New Roman"/>
                <a:cs typeface="Times New Roman"/>
              </a:rPr>
              <a:t> </a:t>
            </a:r>
            <a:r>
              <a:rPr lang="en-US" sz="1800" dirty="0">
                <a:latin typeface="Times New Roman"/>
                <a:cs typeface="Times New Roman"/>
              </a:rPr>
              <a:t>in</a:t>
            </a:r>
            <a:r>
              <a:rPr lang="en-US" sz="1800" spc="120" dirty="0">
                <a:latin typeface="Times New Roman"/>
                <a:cs typeface="Times New Roman"/>
              </a:rPr>
              <a:t> </a:t>
            </a:r>
            <a:r>
              <a:rPr lang="en-US" sz="1800" dirty="0">
                <a:latin typeface="Times New Roman"/>
                <a:cs typeface="Times New Roman"/>
              </a:rPr>
              <a:t>losses</a:t>
            </a:r>
            <a:r>
              <a:rPr lang="en-US" sz="1800" spc="110" dirty="0">
                <a:latin typeface="Times New Roman"/>
                <a:cs typeface="Times New Roman"/>
              </a:rPr>
              <a:t> </a:t>
            </a:r>
            <a:r>
              <a:rPr lang="en-US" sz="1800" dirty="0">
                <a:latin typeface="Times New Roman"/>
                <a:cs typeface="Times New Roman"/>
              </a:rPr>
              <a:t>incurred</a:t>
            </a:r>
            <a:r>
              <a:rPr lang="en-US" sz="1800" spc="120" dirty="0">
                <a:latin typeface="Times New Roman"/>
                <a:cs typeface="Times New Roman"/>
              </a:rPr>
              <a:t> </a:t>
            </a:r>
            <a:r>
              <a:rPr lang="en-US" sz="1800" dirty="0">
                <a:latin typeface="Times New Roman"/>
                <a:cs typeface="Times New Roman"/>
              </a:rPr>
              <a:t>from</a:t>
            </a:r>
            <a:r>
              <a:rPr lang="en-US" sz="1800" spc="120" dirty="0">
                <a:latin typeface="Times New Roman"/>
                <a:cs typeface="Times New Roman"/>
              </a:rPr>
              <a:t> </a:t>
            </a:r>
            <a:r>
              <a:rPr lang="en-US" sz="1800" dirty="0">
                <a:latin typeface="Times New Roman"/>
                <a:cs typeface="Times New Roman"/>
              </a:rPr>
              <a:t>damaged</a:t>
            </a:r>
            <a:r>
              <a:rPr lang="en-US" sz="1800" spc="114" dirty="0">
                <a:latin typeface="Times New Roman"/>
                <a:cs typeface="Times New Roman"/>
              </a:rPr>
              <a:t> </a:t>
            </a:r>
            <a:r>
              <a:rPr lang="en-US" sz="1800" dirty="0">
                <a:latin typeface="Times New Roman"/>
                <a:cs typeface="Times New Roman"/>
              </a:rPr>
              <a:t>stocks,</a:t>
            </a:r>
            <a:r>
              <a:rPr lang="en-US" sz="1800" spc="120" dirty="0">
                <a:latin typeface="Times New Roman"/>
                <a:cs typeface="Times New Roman"/>
              </a:rPr>
              <a:t> </a:t>
            </a:r>
            <a:r>
              <a:rPr lang="en-US" sz="1800" dirty="0">
                <a:latin typeface="Times New Roman"/>
                <a:cs typeface="Times New Roman"/>
              </a:rPr>
              <a:t>preventing</a:t>
            </a:r>
            <a:r>
              <a:rPr lang="en-US" sz="1800" spc="114" dirty="0">
                <a:latin typeface="Times New Roman"/>
                <a:cs typeface="Times New Roman"/>
              </a:rPr>
              <a:t> </a:t>
            </a:r>
            <a:r>
              <a:rPr lang="en-US" sz="1800" dirty="0">
                <a:latin typeface="Times New Roman"/>
                <a:cs typeface="Times New Roman"/>
              </a:rPr>
              <a:t>unnecessary</a:t>
            </a:r>
            <a:r>
              <a:rPr lang="en-US" sz="1800" spc="120" dirty="0">
                <a:latin typeface="Times New Roman"/>
                <a:cs typeface="Times New Roman"/>
              </a:rPr>
              <a:t> </a:t>
            </a:r>
            <a:r>
              <a:rPr lang="en-US" sz="1800" spc="-10" dirty="0">
                <a:latin typeface="Times New Roman"/>
                <a:cs typeface="Times New Roman"/>
              </a:rPr>
              <a:t>scrap material.</a:t>
            </a:r>
          </a:p>
          <a:p>
            <a:pPr marL="393065" marR="8890" indent="0" algn="just">
              <a:lnSpc>
                <a:spcPct val="103299"/>
              </a:lnSpc>
              <a:spcBef>
                <a:spcPts val="5"/>
              </a:spcBef>
              <a:buNone/>
            </a:pPr>
            <a:endParaRPr lang="en-US" sz="1800" dirty="0">
              <a:latin typeface="Times New Roman"/>
              <a:cs typeface="Times New Roman"/>
            </a:endParaRPr>
          </a:p>
          <a:p>
            <a:pPr marL="201930" indent="-151765" algn="just">
              <a:lnSpc>
                <a:spcPts val="1410"/>
              </a:lnSpc>
              <a:buAutoNum type="arabicPeriod" startAt="3"/>
              <a:tabLst>
                <a:tab pos="201930" algn="l"/>
              </a:tabLst>
            </a:pPr>
            <a:r>
              <a:rPr lang="en-US" sz="1800" b="1" dirty="0">
                <a:latin typeface="Times New Roman"/>
                <a:cs typeface="Times New Roman"/>
              </a:rPr>
              <a:t>Improved</a:t>
            </a:r>
            <a:r>
              <a:rPr lang="en-US" sz="1800" b="1" spc="-5" dirty="0">
                <a:latin typeface="Times New Roman"/>
                <a:cs typeface="Times New Roman"/>
              </a:rPr>
              <a:t> </a:t>
            </a:r>
            <a:r>
              <a:rPr lang="en-US" sz="1800" b="1" spc="-10" dirty="0">
                <a:latin typeface="Times New Roman"/>
                <a:cs typeface="Times New Roman"/>
              </a:rPr>
              <a:t>Decision-</a:t>
            </a:r>
            <a:r>
              <a:rPr lang="en-US" sz="1800" b="1" dirty="0">
                <a:latin typeface="Times New Roman"/>
                <a:cs typeface="Times New Roman"/>
              </a:rPr>
              <a:t>Making </a:t>
            </a:r>
            <a:r>
              <a:rPr lang="en-US" sz="1800" b="1" spc="-10" dirty="0">
                <a:latin typeface="Times New Roman"/>
                <a:cs typeface="Times New Roman"/>
              </a:rPr>
              <a:t>Process:</a:t>
            </a:r>
            <a:endParaRPr lang="en-US" sz="1800" dirty="0">
              <a:latin typeface="Times New Roman"/>
              <a:cs typeface="Times New Roman"/>
            </a:endParaRPr>
          </a:p>
          <a:p>
            <a:pPr marL="622300" lvl="1" indent="-229235" algn="just">
              <a:lnSpc>
                <a:spcPts val="1410"/>
              </a:lnSpc>
              <a:buFont typeface="Courier New"/>
              <a:buChar char="o"/>
              <a:tabLst>
                <a:tab pos="622300" algn="l"/>
              </a:tabLst>
            </a:pPr>
            <a:r>
              <a:rPr lang="en-US" sz="1800" dirty="0">
                <a:latin typeface="Times New Roman"/>
                <a:cs typeface="Times New Roman"/>
              </a:rPr>
              <a:t>The</a:t>
            </a:r>
            <a:r>
              <a:rPr lang="en-US" sz="1800" spc="-35" dirty="0">
                <a:latin typeface="Times New Roman"/>
                <a:cs typeface="Times New Roman"/>
              </a:rPr>
              <a:t> </a:t>
            </a:r>
            <a:r>
              <a:rPr lang="en-US" sz="1800" dirty="0">
                <a:latin typeface="Times New Roman"/>
                <a:cs typeface="Times New Roman"/>
              </a:rPr>
              <a:t>web</a:t>
            </a:r>
            <a:r>
              <a:rPr lang="en-US" sz="1800" spc="-20" dirty="0">
                <a:latin typeface="Times New Roman"/>
                <a:cs typeface="Times New Roman"/>
              </a:rPr>
              <a:t> </a:t>
            </a:r>
            <a:r>
              <a:rPr lang="en-US" sz="1800" spc="-10" dirty="0">
                <a:latin typeface="Times New Roman"/>
                <a:cs typeface="Times New Roman"/>
              </a:rPr>
              <a:t>application's</a:t>
            </a:r>
            <a:r>
              <a:rPr lang="en-US" sz="1800" spc="-20" dirty="0">
                <a:latin typeface="Times New Roman"/>
                <a:cs typeface="Times New Roman"/>
              </a:rPr>
              <a:t> </a:t>
            </a:r>
            <a:r>
              <a:rPr lang="en-US" sz="1800" spc="-10" dirty="0">
                <a:latin typeface="Times New Roman"/>
                <a:cs typeface="Times New Roman"/>
              </a:rPr>
              <a:t>decision-</a:t>
            </a:r>
            <a:r>
              <a:rPr lang="en-US" sz="1800" dirty="0">
                <a:latin typeface="Times New Roman"/>
                <a:cs typeface="Times New Roman"/>
              </a:rPr>
              <a:t>making</a:t>
            </a:r>
            <a:r>
              <a:rPr lang="en-US" sz="1800" spc="-25" dirty="0">
                <a:latin typeface="Times New Roman"/>
                <a:cs typeface="Times New Roman"/>
              </a:rPr>
              <a:t> </a:t>
            </a:r>
            <a:r>
              <a:rPr lang="en-US" sz="1800" dirty="0">
                <a:latin typeface="Times New Roman"/>
                <a:cs typeface="Times New Roman"/>
              </a:rPr>
              <a:t>process,</a:t>
            </a:r>
            <a:r>
              <a:rPr lang="en-US" sz="1800" spc="-20" dirty="0">
                <a:latin typeface="Times New Roman"/>
                <a:cs typeface="Times New Roman"/>
              </a:rPr>
              <a:t> </a:t>
            </a:r>
            <a:r>
              <a:rPr lang="en-US" sz="1800" dirty="0">
                <a:latin typeface="Times New Roman"/>
                <a:cs typeface="Times New Roman"/>
              </a:rPr>
              <a:t>driven</a:t>
            </a:r>
            <a:r>
              <a:rPr lang="en-US" sz="1800" spc="-25" dirty="0">
                <a:latin typeface="Times New Roman"/>
                <a:cs typeface="Times New Roman"/>
              </a:rPr>
              <a:t> </a:t>
            </a:r>
            <a:r>
              <a:rPr lang="en-US" sz="1800" dirty="0">
                <a:latin typeface="Times New Roman"/>
                <a:cs typeface="Times New Roman"/>
              </a:rPr>
              <a:t>by</a:t>
            </a:r>
            <a:r>
              <a:rPr lang="en-US" sz="1800" spc="-20" dirty="0">
                <a:latin typeface="Times New Roman"/>
                <a:cs typeface="Times New Roman"/>
              </a:rPr>
              <a:t> </a:t>
            </a:r>
            <a:r>
              <a:rPr lang="en-US" sz="1800" spc="-10" dirty="0">
                <a:latin typeface="Times New Roman"/>
                <a:cs typeface="Times New Roman"/>
              </a:rPr>
              <a:t>real-</a:t>
            </a:r>
            <a:r>
              <a:rPr lang="en-US" sz="1800" dirty="0">
                <a:latin typeface="Times New Roman"/>
                <a:cs typeface="Times New Roman"/>
              </a:rPr>
              <a:t>time</a:t>
            </a:r>
            <a:r>
              <a:rPr lang="en-US" sz="1800" spc="-25" dirty="0">
                <a:latin typeface="Times New Roman"/>
                <a:cs typeface="Times New Roman"/>
              </a:rPr>
              <a:t> </a:t>
            </a:r>
            <a:r>
              <a:rPr lang="en-US" sz="1800" dirty="0">
                <a:latin typeface="Times New Roman"/>
                <a:cs typeface="Times New Roman"/>
              </a:rPr>
              <a:t>user</a:t>
            </a:r>
            <a:r>
              <a:rPr lang="en-US" sz="1800" spc="-25" dirty="0">
                <a:latin typeface="Times New Roman"/>
                <a:cs typeface="Times New Roman"/>
              </a:rPr>
              <a:t> </a:t>
            </a:r>
            <a:r>
              <a:rPr lang="en-US" sz="1800" spc="-10" dirty="0">
                <a:latin typeface="Times New Roman"/>
                <a:cs typeface="Times New Roman"/>
              </a:rPr>
              <a:t>responses,</a:t>
            </a:r>
            <a:endParaRPr lang="en-US" sz="1800" dirty="0">
              <a:latin typeface="Times New Roman"/>
              <a:cs typeface="Times New Roman"/>
            </a:endParaRPr>
          </a:p>
          <a:p>
            <a:pPr marL="621665" marR="7620" algn="just">
              <a:lnSpc>
                <a:spcPct val="103299"/>
              </a:lnSpc>
            </a:pPr>
            <a:r>
              <a:rPr lang="en-US" sz="1800" dirty="0">
                <a:latin typeface="Times New Roman"/>
                <a:cs typeface="Times New Roman"/>
              </a:rPr>
              <a:t>has</a:t>
            </a:r>
            <a:r>
              <a:rPr lang="en-US" sz="1800" spc="65" dirty="0">
                <a:latin typeface="Times New Roman"/>
                <a:cs typeface="Times New Roman"/>
              </a:rPr>
              <a:t> </a:t>
            </a:r>
            <a:r>
              <a:rPr lang="en-US" sz="1800" dirty="0">
                <a:latin typeface="Times New Roman"/>
                <a:cs typeface="Times New Roman"/>
              </a:rPr>
              <a:t>streamlined</a:t>
            </a:r>
            <a:r>
              <a:rPr lang="en-US" sz="1800" spc="65" dirty="0">
                <a:latin typeface="Times New Roman"/>
                <a:cs typeface="Times New Roman"/>
              </a:rPr>
              <a:t> </a:t>
            </a:r>
            <a:r>
              <a:rPr lang="en-US" sz="1800" dirty="0">
                <a:latin typeface="Times New Roman"/>
                <a:cs typeface="Times New Roman"/>
              </a:rPr>
              <a:t>the</a:t>
            </a:r>
            <a:r>
              <a:rPr lang="en-US" sz="1800" spc="65" dirty="0">
                <a:latin typeface="Times New Roman"/>
                <a:cs typeface="Times New Roman"/>
              </a:rPr>
              <a:t> </a:t>
            </a:r>
            <a:r>
              <a:rPr lang="en-US" sz="1800" dirty="0">
                <a:latin typeface="Times New Roman"/>
                <a:cs typeface="Times New Roman"/>
              </a:rPr>
              <a:t>identification</a:t>
            </a:r>
            <a:r>
              <a:rPr lang="en-US" sz="1800" spc="70" dirty="0">
                <a:latin typeface="Times New Roman"/>
                <a:cs typeface="Times New Roman"/>
              </a:rPr>
              <a:t> </a:t>
            </a:r>
            <a:r>
              <a:rPr lang="en-US" sz="1800" dirty="0">
                <a:latin typeface="Times New Roman"/>
                <a:cs typeface="Times New Roman"/>
              </a:rPr>
              <a:t>of</a:t>
            </a:r>
            <a:r>
              <a:rPr lang="en-US" sz="1800" spc="65" dirty="0">
                <a:latin typeface="Times New Roman"/>
                <a:cs typeface="Times New Roman"/>
              </a:rPr>
              <a:t> </a:t>
            </a:r>
            <a:r>
              <a:rPr lang="en-US" sz="1800" dirty="0">
                <a:latin typeface="Times New Roman"/>
                <a:cs typeface="Times New Roman"/>
              </a:rPr>
              <a:t>the</a:t>
            </a:r>
            <a:r>
              <a:rPr lang="en-US" sz="1800" spc="75" dirty="0">
                <a:latin typeface="Times New Roman"/>
                <a:cs typeface="Times New Roman"/>
              </a:rPr>
              <a:t> </a:t>
            </a:r>
            <a:r>
              <a:rPr lang="en-US" sz="1800" dirty="0">
                <a:latin typeface="Times New Roman"/>
                <a:cs typeface="Times New Roman"/>
              </a:rPr>
              <a:t>product's</a:t>
            </a:r>
            <a:r>
              <a:rPr lang="en-US" sz="1800" spc="70" dirty="0">
                <a:latin typeface="Times New Roman"/>
                <a:cs typeface="Times New Roman"/>
              </a:rPr>
              <a:t> </a:t>
            </a:r>
            <a:r>
              <a:rPr lang="en-US" sz="1800" dirty="0">
                <a:latin typeface="Times New Roman"/>
                <a:cs typeface="Times New Roman"/>
              </a:rPr>
              <a:t>condition.</a:t>
            </a:r>
            <a:r>
              <a:rPr lang="en-US" sz="1800" spc="70" dirty="0">
                <a:latin typeface="Times New Roman"/>
                <a:cs typeface="Times New Roman"/>
              </a:rPr>
              <a:t> </a:t>
            </a:r>
            <a:r>
              <a:rPr lang="en-US" sz="1800" dirty="0">
                <a:latin typeface="Times New Roman"/>
                <a:cs typeface="Times New Roman"/>
              </a:rPr>
              <a:t>Employees</a:t>
            </a:r>
            <a:r>
              <a:rPr lang="en-US" sz="1800" spc="80" dirty="0">
                <a:latin typeface="Times New Roman"/>
                <a:cs typeface="Times New Roman"/>
              </a:rPr>
              <a:t> </a:t>
            </a:r>
            <a:r>
              <a:rPr lang="en-US" sz="1800" dirty="0">
                <a:latin typeface="Times New Roman"/>
                <a:cs typeface="Times New Roman"/>
              </a:rPr>
              <a:t>can</a:t>
            </a:r>
            <a:r>
              <a:rPr lang="en-US" sz="1800" spc="65" dirty="0">
                <a:latin typeface="Times New Roman"/>
                <a:cs typeface="Times New Roman"/>
              </a:rPr>
              <a:t> </a:t>
            </a:r>
            <a:r>
              <a:rPr lang="en-US" sz="1800" spc="-25" dirty="0">
                <a:latin typeface="Times New Roman"/>
                <a:cs typeface="Times New Roman"/>
              </a:rPr>
              <a:t>now </a:t>
            </a:r>
            <a:r>
              <a:rPr lang="en-US" sz="1800" spc="-10" dirty="0">
                <a:latin typeface="Times New Roman"/>
                <a:cs typeface="Times New Roman"/>
              </a:rPr>
              <a:t>make</a:t>
            </a:r>
            <a:r>
              <a:rPr lang="en-US" sz="1800" spc="-50" dirty="0">
                <a:latin typeface="Times New Roman"/>
                <a:cs typeface="Times New Roman"/>
              </a:rPr>
              <a:t> </a:t>
            </a:r>
            <a:r>
              <a:rPr lang="en-US" sz="1800" spc="-10" dirty="0">
                <a:latin typeface="Times New Roman"/>
                <a:cs typeface="Times New Roman"/>
              </a:rPr>
              <a:t>informed</a:t>
            </a:r>
            <a:r>
              <a:rPr lang="en-US" sz="1800" spc="-40" dirty="0">
                <a:latin typeface="Times New Roman"/>
                <a:cs typeface="Times New Roman"/>
              </a:rPr>
              <a:t> </a:t>
            </a:r>
            <a:r>
              <a:rPr lang="en-US" sz="1800" dirty="0">
                <a:latin typeface="Times New Roman"/>
                <a:cs typeface="Times New Roman"/>
              </a:rPr>
              <a:t>decisions</a:t>
            </a:r>
            <a:r>
              <a:rPr lang="en-US" sz="1800" spc="-25" dirty="0">
                <a:latin typeface="Times New Roman"/>
                <a:cs typeface="Times New Roman"/>
              </a:rPr>
              <a:t> </a:t>
            </a:r>
            <a:r>
              <a:rPr lang="en-US" sz="1800" dirty="0">
                <a:latin typeface="Times New Roman"/>
                <a:cs typeface="Times New Roman"/>
              </a:rPr>
              <a:t>on</a:t>
            </a:r>
            <a:r>
              <a:rPr lang="en-US" sz="1800" spc="-35" dirty="0">
                <a:latin typeface="Times New Roman"/>
                <a:cs typeface="Times New Roman"/>
              </a:rPr>
              <a:t> </a:t>
            </a:r>
            <a:r>
              <a:rPr lang="en-US" sz="1800" spc="-10" dirty="0">
                <a:latin typeface="Times New Roman"/>
                <a:cs typeface="Times New Roman"/>
              </a:rPr>
              <a:t>whether</a:t>
            </a:r>
            <a:r>
              <a:rPr lang="en-US" sz="1800" spc="-40" dirty="0">
                <a:latin typeface="Times New Roman"/>
                <a:cs typeface="Times New Roman"/>
              </a:rPr>
              <a:t> </a:t>
            </a:r>
            <a:r>
              <a:rPr lang="en-US" sz="1800" dirty="0">
                <a:latin typeface="Times New Roman"/>
                <a:cs typeface="Times New Roman"/>
              </a:rPr>
              <a:t>to</a:t>
            </a:r>
            <a:r>
              <a:rPr lang="en-US" sz="1800" spc="-35" dirty="0">
                <a:latin typeface="Times New Roman"/>
                <a:cs typeface="Times New Roman"/>
              </a:rPr>
              <a:t> </a:t>
            </a:r>
            <a:r>
              <a:rPr lang="en-US" sz="1800" spc="-10" dirty="0">
                <a:latin typeface="Times New Roman"/>
                <a:cs typeface="Times New Roman"/>
              </a:rPr>
              <a:t>direct</a:t>
            </a:r>
            <a:r>
              <a:rPr lang="en-US" sz="1800" spc="-40" dirty="0">
                <a:latin typeface="Times New Roman"/>
                <a:cs typeface="Times New Roman"/>
              </a:rPr>
              <a:t> </a:t>
            </a:r>
            <a:r>
              <a:rPr lang="en-US" sz="1800" dirty="0">
                <a:latin typeface="Times New Roman"/>
                <a:cs typeface="Times New Roman"/>
              </a:rPr>
              <a:t>the</a:t>
            </a:r>
            <a:r>
              <a:rPr lang="en-US" sz="1800" spc="-40" dirty="0">
                <a:latin typeface="Times New Roman"/>
                <a:cs typeface="Times New Roman"/>
              </a:rPr>
              <a:t> </a:t>
            </a:r>
            <a:r>
              <a:rPr lang="en-US" sz="1800" spc="-10" dirty="0">
                <a:latin typeface="Times New Roman"/>
                <a:cs typeface="Times New Roman"/>
              </a:rPr>
              <a:t>product</a:t>
            </a:r>
            <a:r>
              <a:rPr lang="en-US" sz="1800" spc="-35" dirty="0">
                <a:latin typeface="Times New Roman"/>
                <a:cs typeface="Times New Roman"/>
              </a:rPr>
              <a:t> </a:t>
            </a:r>
            <a:r>
              <a:rPr lang="en-US" sz="1800" dirty="0">
                <a:latin typeface="Times New Roman"/>
                <a:cs typeface="Times New Roman"/>
              </a:rPr>
              <a:t>to</a:t>
            </a:r>
            <a:r>
              <a:rPr lang="en-US" sz="1800" spc="-30" dirty="0">
                <a:latin typeface="Times New Roman"/>
                <a:cs typeface="Times New Roman"/>
              </a:rPr>
              <a:t> </a:t>
            </a:r>
            <a:r>
              <a:rPr lang="en-US" sz="1800" dirty="0">
                <a:latin typeface="Times New Roman"/>
                <a:cs typeface="Times New Roman"/>
              </a:rPr>
              <a:t>the</a:t>
            </a:r>
            <a:r>
              <a:rPr lang="en-US" sz="1800" spc="-35" dirty="0">
                <a:latin typeface="Times New Roman"/>
                <a:cs typeface="Times New Roman"/>
              </a:rPr>
              <a:t> </a:t>
            </a:r>
            <a:r>
              <a:rPr lang="en-US" sz="1800" spc="-10" dirty="0">
                <a:latin typeface="Times New Roman"/>
                <a:cs typeface="Times New Roman"/>
              </a:rPr>
              <a:t>normal/undamaged </a:t>
            </a:r>
            <a:r>
              <a:rPr lang="en-US" sz="1800" dirty="0">
                <a:latin typeface="Times New Roman"/>
                <a:cs typeface="Times New Roman"/>
              </a:rPr>
              <a:t>warehouse</a:t>
            </a:r>
            <a:r>
              <a:rPr lang="en-US" sz="1800" spc="-35" dirty="0">
                <a:latin typeface="Times New Roman"/>
                <a:cs typeface="Times New Roman"/>
              </a:rPr>
              <a:t> </a:t>
            </a:r>
            <a:r>
              <a:rPr lang="en-US" sz="1800" dirty="0">
                <a:latin typeface="Times New Roman"/>
                <a:cs typeface="Times New Roman"/>
              </a:rPr>
              <a:t>or</a:t>
            </a:r>
            <a:r>
              <a:rPr lang="en-US" sz="1800" spc="-35" dirty="0">
                <a:latin typeface="Times New Roman"/>
                <a:cs typeface="Times New Roman"/>
              </a:rPr>
              <a:t> </a:t>
            </a:r>
            <a:r>
              <a:rPr lang="en-US" sz="1800" dirty="0">
                <a:latin typeface="Times New Roman"/>
                <a:cs typeface="Times New Roman"/>
              </a:rPr>
              <a:t>the</a:t>
            </a:r>
            <a:r>
              <a:rPr lang="en-US" sz="1800" spc="-35" dirty="0">
                <a:latin typeface="Times New Roman"/>
                <a:cs typeface="Times New Roman"/>
              </a:rPr>
              <a:t> </a:t>
            </a:r>
            <a:r>
              <a:rPr lang="en-US" sz="1800" dirty="0">
                <a:latin typeface="Times New Roman"/>
                <a:cs typeface="Times New Roman"/>
              </a:rPr>
              <a:t>damaged</a:t>
            </a:r>
            <a:r>
              <a:rPr lang="en-US" sz="1800" spc="-30" dirty="0">
                <a:latin typeface="Times New Roman"/>
                <a:cs typeface="Times New Roman"/>
              </a:rPr>
              <a:t> </a:t>
            </a:r>
            <a:r>
              <a:rPr lang="en-US" sz="1800" spc="-10" dirty="0">
                <a:latin typeface="Times New Roman"/>
                <a:cs typeface="Times New Roman"/>
              </a:rPr>
              <a:t>warehouse.</a:t>
            </a:r>
            <a:endParaRPr lang="en-US" sz="1800" dirty="0">
              <a:latin typeface="Times New Roman"/>
              <a:cs typeface="Times New Roman"/>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368" y="0"/>
            <a:ext cx="10515600" cy="1325563"/>
          </a:xfrm>
        </p:spPr>
        <p:txBody>
          <a:bodyPr/>
          <a:lstStyle/>
          <a:p>
            <a:r>
              <a:rPr lang="en-GB" b="1" dirty="0"/>
              <a:t>Conclusion</a:t>
            </a:r>
          </a:p>
        </p:txBody>
      </p:sp>
      <p:sp>
        <p:nvSpPr>
          <p:cNvPr id="3" name="Content Placeholder 2"/>
          <p:cNvSpPr>
            <a:spLocks noGrp="1"/>
          </p:cNvSpPr>
          <p:nvPr>
            <p:ph idx="1"/>
          </p:nvPr>
        </p:nvSpPr>
        <p:spPr>
          <a:xfrm>
            <a:off x="1089869" y="1363183"/>
            <a:ext cx="9757096" cy="3854770"/>
          </a:xfrm>
        </p:spPr>
        <p:txBody>
          <a:bodyPr>
            <a:normAutofit/>
          </a:bodyPr>
          <a:lstStyle/>
          <a:p>
            <a:r>
              <a:rPr lang="en-US" sz="2400" dirty="0">
                <a:latin typeface="Times New Roman"/>
                <a:cs typeface="Times New Roman"/>
              </a:rPr>
              <a:t>In</a:t>
            </a:r>
            <a:r>
              <a:rPr lang="en-US" sz="2400" spc="-20" dirty="0">
                <a:latin typeface="Times New Roman"/>
                <a:cs typeface="Times New Roman"/>
              </a:rPr>
              <a:t> </a:t>
            </a:r>
            <a:r>
              <a:rPr lang="en-US" sz="2400" spc="-10" dirty="0">
                <a:latin typeface="Times New Roman"/>
                <a:cs typeface="Times New Roman"/>
              </a:rPr>
              <a:t>conclusion,</a:t>
            </a:r>
            <a:r>
              <a:rPr lang="en-US" sz="2400" spc="-35"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spc="-10" dirty="0">
                <a:latin typeface="Times New Roman"/>
                <a:cs typeface="Times New Roman"/>
              </a:rPr>
              <a:t>developed</a:t>
            </a:r>
            <a:r>
              <a:rPr lang="en-US" sz="2400" spc="-35" dirty="0">
                <a:latin typeface="Times New Roman"/>
                <a:cs typeface="Times New Roman"/>
              </a:rPr>
              <a:t> </a:t>
            </a:r>
            <a:r>
              <a:rPr lang="en-US" sz="2400" dirty="0">
                <a:latin typeface="Times New Roman"/>
                <a:cs typeface="Times New Roman"/>
              </a:rPr>
              <a:t>web</a:t>
            </a:r>
            <a:r>
              <a:rPr lang="en-US" sz="2400" spc="-10" dirty="0">
                <a:latin typeface="Times New Roman"/>
                <a:cs typeface="Times New Roman"/>
              </a:rPr>
              <a:t> application</a:t>
            </a:r>
            <a:r>
              <a:rPr lang="en-US" sz="2400" spc="-40" dirty="0">
                <a:latin typeface="Times New Roman"/>
                <a:cs typeface="Times New Roman"/>
              </a:rPr>
              <a:t> </a:t>
            </a:r>
            <a:r>
              <a:rPr lang="en-US" sz="2400" spc="-10" dirty="0">
                <a:latin typeface="Times New Roman"/>
                <a:cs typeface="Times New Roman"/>
              </a:rPr>
              <a:t>serves</a:t>
            </a:r>
            <a:r>
              <a:rPr lang="en-US" sz="2400" spc="-35" dirty="0">
                <a:latin typeface="Times New Roman"/>
                <a:cs typeface="Times New Roman"/>
              </a:rPr>
              <a:t> </a:t>
            </a:r>
            <a:r>
              <a:rPr lang="en-US" sz="2400" dirty="0">
                <a:latin typeface="Times New Roman"/>
                <a:cs typeface="Times New Roman"/>
              </a:rPr>
              <a:t>as</a:t>
            </a:r>
            <a:r>
              <a:rPr lang="en-US" sz="2400" spc="-35" dirty="0">
                <a:latin typeface="Times New Roman"/>
                <a:cs typeface="Times New Roman"/>
              </a:rPr>
              <a:t> </a:t>
            </a:r>
            <a:r>
              <a:rPr lang="en-US" sz="2400" dirty="0">
                <a:latin typeface="Times New Roman"/>
                <a:cs typeface="Times New Roman"/>
              </a:rPr>
              <a:t>an</a:t>
            </a:r>
            <a:r>
              <a:rPr lang="en-US" sz="2400" spc="-25" dirty="0">
                <a:latin typeface="Times New Roman"/>
                <a:cs typeface="Times New Roman"/>
              </a:rPr>
              <a:t> </a:t>
            </a:r>
            <a:r>
              <a:rPr lang="en-US" sz="2400" spc="-10" dirty="0">
                <a:latin typeface="Times New Roman"/>
                <a:cs typeface="Times New Roman"/>
              </a:rPr>
              <a:t>effective</a:t>
            </a:r>
            <a:r>
              <a:rPr lang="en-US" sz="2400" spc="-35" dirty="0">
                <a:latin typeface="Times New Roman"/>
                <a:cs typeface="Times New Roman"/>
              </a:rPr>
              <a:t> </a:t>
            </a:r>
            <a:r>
              <a:rPr lang="en-US" sz="2400" spc="-10" dirty="0">
                <a:latin typeface="Times New Roman"/>
                <a:cs typeface="Times New Roman"/>
              </a:rPr>
              <a:t>solution</a:t>
            </a:r>
            <a:r>
              <a:rPr lang="en-US" sz="2400" spc="-30" dirty="0">
                <a:latin typeface="Times New Roman"/>
                <a:cs typeface="Times New Roman"/>
              </a:rPr>
              <a:t> </a:t>
            </a:r>
            <a:r>
              <a:rPr lang="en-US" sz="2400" dirty="0">
                <a:latin typeface="Times New Roman"/>
                <a:cs typeface="Times New Roman"/>
              </a:rPr>
              <a:t>for</a:t>
            </a:r>
            <a:r>
              <a:rPr lang="en-US" sz="2400" spc="-40" dirty="0">
                <a:latin typeface="Times New Roman"/>
                <a:cs typeface="Times New Roman"/>
              </a:rPr>
              <a:t> </a:t>
            </a:r>
            <a:r>
              <a:rPr lang="en-US" sz="2400" spc="-10" dirty="0">
                <a:latin typeface="Times New Roman"/>
                <a:cs typeface="Times New Roman"/>
              </a:rPr>
              <a:t>addressing</a:t>
            </a:r>
            <a:r>
              <a:rPr lang="en-US" sz="2400" spc="-30" dirty="0">
                <a:latin typeface="Times New Roman"/>
                <a:cs typeface="Times New Roman"/>
              </a:rPr>
              <a:t> </a:t>
            </a:r>
            <a:r>
              <a:rPr lang="en-US" sz="2400" spc="-25" dirty="0">
                <a:latin typeface="Times New Roman"/>
                <a:cs typeface="Times New Roman"/>
              </a:rPr>
              <a:t>the </a:t>
            </a:r>
            <a:r>
              <a:rPr lang="en-US" sz="2400" spc="-10" dirty="0">
                <a:latin typeface="Times New Roman"/>
                <a:cs typeface="Times New Roman"/>
              </a:rPr>
              <a:t>challenges</a:t>
            </a:r>
            <a:r>
              <a:rPr lang="en-US" sz="2400" spc="-25" dirty="0">
                <a:latin typeface="Times New Roman"/>
                <a:cs typeface="Times New Roman"/>
              </a:rPr>
              <a:t> </a:t>
            </a:r>
            <a:r>
              <a:rPr lang="en-US" sz="2400" spc="-10" dirty="0">
                <a:latin typeface="Times New Roman"/>
                <a:cs typeface="Times New Roman"/>
              </a:rPr>
              <a:t>faced</a:t>
            </a:r>
            <a:r>
              <a:rPr lang="en-US" sz="2400" spc="-35" dirty="0">
                <a:latin typeface="Times New Roman"/>
                <a:cs typeface="Times New Roman"/>
              </a:rPr>
              <a:t> </a:t>
            </a:r>
            <a:r>
              <a:rPr lang="en-US" sz="2400" dirty="0">
                <a:latin typeface="Times New Roman"/>
                <a:cs typeface="Times New Roman"/>
              </a:rPr>
              <a:t>by</a:t>
            </a:r>
            <a:r>
              <a:rPr lang="en-US" sz="2400" spc="-30" dirty="0">
                <a:latin typeface="Times New Roman"/>
                <a:cs typeface="Times New Roman"/>
              </a:rPr>
              <a:t> </a:t>
            </a:r>
            <a:r>
              <a:rPr lang="en-US" sz="2400" dirty="0">
                <a:latin typeface="Times New Roman"/>
                <a:cs typeface="Times New Roman"/>
              </a:rPr>
              <a:t>SKF's</a:t>
            </a:r>
            <a:r>
              <a:rPr lang="en-US" sz="2400" spc="-35" dirty="0">
                <a:latin typeface="Times New Roman"/>
                <a:cs typeface="Times New Roman"/>
              </a:rPr>
              <a:t> </a:t>
            </a:r>
            <a:r>
              <a:rPr lang="en-US" sz="2400" spc="-10" dirty="0">
                <a:latin typeface="Times New Roman"/>
                <a:cs typeface="Times New Roman"/>
              </a:rPr>
              <a:t>customer</a:t>
            </a:r>
            <a:r>
              <a:rPr lang="en-US" sz="2400" spc="-45" dirty="0">
                <a:latin typeface="Times New Roman"/>
                <a:cs typeface="Times New Roman"/>
              </a:rPr>
              <a:t> </a:t>
            </a:r>
            <a:r>
              <a:rPr lang="en-US" sz="2400" spc="-10" dirty="0">
                <a:latin typeface="Times New Roman"/>
                <a:cs typeface="Times New Roman"/>
              </a:rPr>
              <a:t>service</a:t>
            </a:r>
            <a:r>
              <a:rPr lang="en-US" sz="2400" spc="-35" dirty="0">
                <a:latin typeface="Times New Roman"/>
                <a:cs typeface="Times New Roman"/>
              </a:rPr>
              <a:t> </a:t>
            </a:r>
            <a:r>
              <a:rPr lang="en-US" sz="2400" dirty="0">
                <a:latin typeface="Times New Roman"/>
                <a:cs typeface="Times New Roman"/>
              </a:rPr>
              <a:t>team</a:t>
            </a:r>
            <a:r>
              <a:rPr lang="en-US" sz="2400" spc="-35" dirty="0">
                <a:latin typeface="Times New Roman"/>
                <a:cs typeface="Times New Roman"/>
              </a:rPr>
              <a:t> </a:t>
            </a:r>
            <a:r>
              <a:rPr lang="en-US" sz="2400" dirty="0">
                <a:latin typeface="Times New Roman"/>
                <a:cs typeface="Times New Roman"/>
              </a:rPr>
              <a:t>in</a:t>
            </a:r>
            <a:r>
              <a:rPr lang="en-US" sz="2400" spc="-35" dirty="0">
                <a:latin typeface="Times New Roman"/>
                <a:cs typeface="Times New Roman"/>
              </a:rPr>
              <a:t> </a:t>
            </a:r>
            <a:r>
              <a:rPr lang="en-US" sz="2400" spc="-10" dirty="0">
                <a:latin typeface="Times New Roman"/>
                <a:cs typeface="Times New Roman"/>
              </a:rPr>
              <a:t>handling</a:t>
            </a:r>
            <a:r>
              <a:rPr lang="en-US" sz="2400" spc="-30" dirty="0">
                <a:latin typeface="Times New Roman"/>
                <a:cs typeface="Times New Roman"/>
              </a:rPr>
              <a:t> </a:t>
            </a:r>
            <a:r>
              <a:rPr lang="en-US" sz="2400" dirty="0">
                <a:latin typeface="Times New Roman"/>
                <a:cs typeface="Times New Roman"/>
              </a:rPr>
              <a:t>product</a:t>
            </a:r>
            <a:r>
              <a:rPr lang="en-US" sz="2400" spc="-25" dirty="0">
                <a:latin typeface="Times New Roman"/>
                <a:cs typeface="Times New Roman"/>
              </a:rPr>
              <a:t> </a:t>
            </a:r>
            <a:r>
              <a:rPr lang="en-US" sz="2400" dirty="0">
                <a:latin typeface="Times New Roman"/>
                <a:cs typeface="Times New Roman"/>
              </a:rPr>
              <a:t>returns.</a:t>
            </a:r>
          </a:p>
          <a:p>
            <a:r>
              <a:rPr lang="en-US" sz="2400" spc="-35"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spc="-10" dirty="0">
                <a:latin typeface="Times New Roman"/>
                <a:cs typeface="Times New Roman"/>
              </a:rPr>
              <a:t>application seamlessly</a:t>
            </a:r>
            <a:r>
              <a:rPr lang="en-US" sz="2400" spc="-35" dirty="0">
                <a:latin typeface="Times New Roman"/>
                <a:cs typeface="Times New Roman"/>
              </a:rPr>
              <a:t> </a:t>
            </a:r>
            <a:r>
              <a:rPr lang="en-US" sz="2400" spc="-10" dirty="0">
                <a:latin typeface="Times New Roman"/>
                <a:cs typeface="Times New Roman"/>
              </a:rPr>
              <a:t>integrates</a:t>
            </a:r>
            <a:r>
              <a:rPr lang="en-US" sz="2400" spc="-35" dirty="0">
                <a:latin typeface="Times New Roman"/>
                <a:cs typeface="Times New Roman"/>
              </a:rPr>
              <a:t> </a:t>
            </a:r>
            <a:r>
              <a:rPr lang="en-US" sz="2400" spc="-10" dirty="0">
                <a:latin typeface="Times New Roman"/>
                <a:cs typeface="Times New Roman"/>
              </a:rPr>
              <a:t>HTML,</a:t>
            </a:r>
            <a:r>
              <a:rPr lang="en-US" sz="2400" spc="-35" dirty="0">
                <a:latin typeface="Times New Roman"/>
                <a:cs typeface="Times New Roman"/>
              </a:rPr>
              <a:t> </a:t>
            </a:r>
            <a:r>
              <a:rPr lang="en-US" sz="2400" dirty="0">
                <a:latin typeface="Times New Roman"/>
                <a:cs typeface="Times New Roman"/>
              </a:rPr>
              <a:t>CSS,</a:t>
            </a:r>
            <a:r>
              <a:rPr lang="en-US" sz="2400" spc="-35" dirty="0">
                <a:latin typeface="Times New Roman"/>
                <a:cs typeface="Times New Roman"/>
              </a:rPr>
              <a:t> </a:t>
            </a:r>
            <a:r>
              <a:rPr lang="en-US" sz="2400" spc="-10" dirty="0">
                <a:latin typeface="Times New Roman"/>
                <a:cs typeface="Times New Roman"/>
              </a:rPr>
              <a:t>JavaScript,</a:t>
            </a:r>
            <a:r>
              <a:rPr lang="en-US" sz="2400" spc="-35" dirty="0">
                <a:latin typeface="Times New Roman"/>
                <a:cs typeface="Times New Roman"/>
              </a:rPr>
              <a:t> </a:t>
            </a:r>
            <a:r>
              <a:rPr lang="en-US" sz="2400" dirty="0">
                <a:latin typeface="Times New Roman"/>
                <a:cs typeface="Times New Roman"/>
              </a:rPr>
              <a:t>Java</a:t>
            </a:r>
            <a:r>
              <a:rPr lang="en-US" sz="2400" spc="-30" dirty="0">
                <a:latin typeface="Times New Roman"/>
                <a:cs typeface="Times New Roman"/>
              </a:rPr>
              <a:t> </a:t>
            </a:r>
            <a:r>
              <a:rPr lang="en-US" sz="2400" dirty="0">
                <a:latin typeface="Times New Roman"/>
                <a:cs typeface="Times New Roman"/>
              </a:rPr>
              <a:t>Full</a:t>
            </a:r>
            <a:r>
              <a:rPr lang="en-US" sz="2400" spc="-30" dirty="0">
                <a:latin typeface="Times New Roman"/>
                <a:cs typeface="Times New Roman"/>
              </a:rPr>
              <a:t> </a:t>
            </a:r>
            <a:r>
              <a:rPr lang="en-US" sz="2400" spc="-10" dirty="0">
                <a:latin typeface="Times New Roman"/>
                <a:cs typeface="Times New Roman"/>
              </a:rPr>
              <a:t>Stack</a:t>
            </a:r>
            <a:r>
              <a:rPr lang="en-US" sz="2400" spc="-35" dirty="0">
                <a:latin typeface="Times New Roman"/>
                <a:cs typeface="Times New Roman"/>
              </a:rPr>
              <a:t> </a:t>
            </a:r>
            <a:r>
              <a:rPr lang="en-US" sz="2400" dirty="0">
                <a:latin typeface="Times New Roman"/>
                <a:cs typeface="Times New Roman"/>
              </a:rPr>
              <a:t>with</a:t>
            </a:r>
            <a:r>
              <a:rPr lang="en-US" sz="2400" spc="-30" dirty="0">
                <a:latin typeface="Times New Roman"/>
                <a:cs typeface="Times New Roman"/>
              </a:rPr>
              <a:t> </a:t>
            </a:r>
            <a:r>
              <a:rPr lang="en-US" sz="2400" spc="-10" dirty="0">
                <a:latin typeface="Times New Roman"/>
                <a:cs typeface="Times New Roman"/>
              </a:rPr>
              <a:t>servlet</a:t>
            </a:r>
            <a:r>
              <a:rPr lang="en-US" sz="2400" spc="-30" dirty="0">
                <a:latin typeface="Times New Roman"/>
                <a:cs typeface="Times New Roman"/>
              </a:rPr>
              <a:t> </a:t>
            </a:r>
            <a:r>
              <a:rPr lang="en-US" sz="2400" spc="-10" dirty="0">
                <a:latin typeface="Times New Roman"/>
                <a:cs typeface="Times New Roman"/>
              </a:rPr>
              <a:t>programming,</a:t>
            </a:r>
            <a:r>
              <a:rPr lang="en-US" sz="2400" spc="-30" dirty="0">
                <a:latin typeface="Times New Roman"/>
                <a:cs typeface="Times New Roman"/>
              </a:rPr>
              <a:t> </a:t>
            </a:r>
            <a:r>
              <a:rPr lang="en-US" sz="2400" spc="-25" dirty="0">
                <a:latin typeface="Times New Roman"/>
                <a:cs typeface="Times New Roman"/>
              </a:rPr>
              <a:t>and </a:t>
            </a:r>
            <a:r>
              <a:rPr lang="en-US" sz="2400" dirty="0">
                <a:latin typeface="Times New Roman"/>
                <a:cs typeface="Times New Roman"/>
              </a:rPr>
              <a:t>MySQL</a:t>
            </a:r>
            <a:r>
              <a:rPr lang="en-US" sz="2400" spc="90" dirty="0">
                <a:latin typeface="Times New Roman"/>
                <a:cs typeface="Times New Roman"/>
              </a:rPr>
              <a:t> </a:t>
            </a:r>
            <a:r>
              <a:rPr lang="en-US" sz="2400" dirty="0">
                <a:latin typeface="Times New Roman"/>
                <a:cs typeface="Times New Roman"/>
              </a:rPr>
              <a:t>to</a:t>
            </a:r>
            <a:r>
              <a:rPr lang="en-US" sz="2400" spc="100" dirty="0">
                <a:latin typeface="Times New Roman"/>
                <a:cs typeface="Times New Roman"/>
              </a:rPr>
              <a:t> </a:t>
            </a:r>
            <a:r>
              <a:rPr lang="en-US" sz="2400" dirty="0">
                <a:latin typeface="Times New Roman"/>
                <a:cs typeface="Times New Roman"/>
              </a:rPr>
              <a:t>create</a:t>
            </a:r>
            <a:r>
              <a:rPr lang="en-US" sz="2400" spc="95" dirty="0">
                <a:latin typeface="Times New Roman"/>
                <a:cs typeface="Times New Roman"/>
              </a:rPr>
              <a:t> </a:t>
            </a:r>
            <a:r>
              <a:rPr lang="en-US" sz="2400" dirty="0">
                <a:latin typeface="Times New Roman"/>
                <a:cs typeface="Times New Roman"/>
              </a:rPr>
              <a:t>a</a:t>
            </a:r>
            <a:r>
              <a:rPr lang="en-US" sz="2400" spc="85" dirty="0">
                <a:latin typeface="Times New Roman"/>
                <a:cs typeface="Times New Roman"/>
              </a:rPr>
              <a:t> </a:t>
            </a:r>
            <a:r>
              <a:rPr lang="en-US" sz="2400" dirty="0">
                <a:latin typeface="Times New Roman"/>
                <a:cs typeface="Times New Roman"/>
              </a:rPr>
              <a:t>comprehensive</a:t>
            </a:r>
            <a:r>
              <a:rPr lang="en-US" sz="2400" spc="95" dirty="0">
                <a:latin typeface="Times New Roman"/>
                <a:cs typeface="Times New Roman"/>
              </a:rPr>
              <a:t> </a:t>
            </a:r>
            <a:r>
              <a:rPr lang="en-US" sz="2400" dirty="0">
                <a:latin typeface="Times New Roman"/>
                <a:cs typeface="Times New Roman"/>
              </a:rPr>
              <a:t>system</a:t>
            </a:r>
            <a:r>
              <a:rPr lang="en-US" sz="2400" spc="95" dirty="0">
                <a:latin typeface="Times New Roman"/>
                <a:cs typeface="Times New Roman"/>
              </a:rPr>
              <a:t> </a:t>
            </a:r>
            <a:r>
              <a:rPr lang="en-US" sz="2400" dirty="0">
                <a:latin typeface="Times New Roman"/>
                <a:cs typeface="Times New Roman"/>
              </a:rPr>
              <a:t>that</a:t>
            </a:r>
            <a:r>
              <a:rPr lang="en-US" sz="2400" spc="95" dirty="0">
                <a:latin typeface="Times New Roman"/>
                <a:cs typeface="Times New Roman"/>
              </a:rPr>
              <a:t> </a:t>
            </a:r>
            <a:r>
              <a:rPr lang="en-US" sz="2400" dirty="0">
                <a:latin typeface="Times New Roman"/>
                <a:cs typeface="Times New Roman"/>
              </a:rPr>
              <a:t>ensures</a:t>
            </a:r>
            <a:r>
              <a:rPr lang="en-US" sz="2400" spc="90" dirty="0">
                <a:latin typeface="Times New Roman"/>
                <a:cs typeface="Times New Roman"/>
              </a:rPr>
              <a:t> </a:t>
            </a:r>
            <a:r>
              <a:rPr lang="en-US" sz="2400" dirty="0">
                <a:latin typeface="Times New Roman"/>
                <a:cs typeface="Times New Roman"/>
              </a:rPr>
              <a:t>proper</a:t>
            </a:r>
            <a:r>
              <a:rPr lang="en-US" sz="2400" spc="90" dirty="0">
                <a:latin typeface="Times New Roman"/>
                <a:cs typeface="Times New Roman"/>
              </a:rPr>
              <a:t> </a:t>
            </a:r>
            <a:r>
              <a:rPr lang="en-US" sz="2400" dirty="0">
                <a:latin typeface="Times New Roman"/>
                <a:cs typeface="Times New Roman"/>
              </a:rPr>
              <a:t>justification</a:t>
            </a:r>
            <a:r>
              <a:rPr lang="en-US" sz="2400" spc="95" dirty="0">
                <a:latin typeface="Times New Roman"/>
                <a:cs typeface="Times New Roman"/>
              </a:rPr>
              <a:t> </a:t>
            </a:r>
            <a:r>
              <a:rPr lang="en-US" sz="2400" dirty="0">
                <a:latin typeface="Times New Roman"/>
                <a:cs typeface="Times New Roman"/>
              </a:rPr>
              <a:t>for</a:t>
            </a:r>
            <a:r>
              <a:rPr lang="en-US" sz="2400" spc="90" dirty="0">
                <a:latin typeface="Times New Roman"/>
                <a:cs typeface="Times New Roman"/>
              </a:rPr>
              <a:t> </a:t>
            </a:r>
            <a:r>
              <a:rPr lang="en-US" sz="2400" dirty="0">
                <a:latin typeface="Times New Roman"/>
                <a:cs typeface="Times New Roman"/>
              </a:rPr>
              <a:t>returns</a:t>
            </a:r>
            <a:r>
              <a:rPr lang="en-US" sz="2400" spc="90" dirty="0">
                <a:latin typeface="Times New Roman"/>
                <a:cs typeface="Times New Roman"/>
              </a:rPr>
              <a:t> </a:t>
            </a:r>
            <a:r>
              <a:rPr lang="en-US" sz="2400" spc="-25" dirty="0">
                <a:latin typeface="Times New Roman"/>
                <a:cs typeface="Times New Roman"/>
              </a:rPr>
              <a:t>and </a:t>
            </a:r>
            <a:r>
              <a:rPr lang="en-US" sz="2400" dirty="0">
                <a:latin typeface="Times New Roman"/>
                <a:cs typeface="Times New Roman"/>
              </a:rPr>
              <a:t>facilitates</a:t>
            </a:r>
            <a:r>
              <a:rPr lang="en-US" sz="2400" spc="-25" dirty="0">
                <a:latin typeface="Times New Roman"/>
                <a:cs typeface="Times New Roman"/>
              </a:rPr>
              <a:t> </a:t>
            </a:r>
            <a:r>
              <a:rPr lang="en-US" sz="2400" dirty="0">
                <a:latin typeface="Times New Roman"/>
                <a:cs typeface="Times New Roman"/>
              </a:rPr>
              <a:t>an</a:t>
            </a:r>
            <a:r>
              <a:rPr lang="en-US" sz="2400" spc="-25" dirty="0">
                <a:latin typeface="Times New Roman"/>
                <a:cs typeface="Times New Roman"/>
              </a:rPr>
              <a:t> </a:t>
            </a:r>
            <a:r>
              <a:rPr lang="en-US" sz="2400" dirty="0">
                <a:latin typeface="Times New Roman"/>
                <a:cs typeface="Times New Roman"/>
              </a:rPr>
              <a:t>informed</a:t>
            </a:r>
            <a:r>
              <a:rPr lang="en-US" sz="2400" spc="-25" dirty="0">
                <a:latin typeface="Times New Roman"/>
                <a:cs typeface="Times New Roman"/>
              </a:rPr>
              <a:t> </a:t>
            </a:r>
            <a:r>
              <a:rPr lang="en-US" sz="2400" spc="-10" dirty="0">
                <a:latin typeface="Times New Roman"/>
                <a:cs typeface="Times New Roman"/>
              </a:rPr>
              <a:t>decision-</a:t>
            </a:r>
            <a:r>
              <a:rPr lang="en-US" sz="2400" dirty="0">
                <a:latin typeface="Times New Roman"/>
                <a:cs typeface="Times New Roman"/>
              </a:rPr>
              <a:t>making</a:t>
            </a:r>
            <a:r>
              <a:rPr lang="en-US" sz="2400" spc="-20" dirty="0">
                <a:latin typeface="Times New Roman"/>
                <a:cs typeface="Times New Roman"/>
              </a:rPr>
              <a:t> </a:t>
            </a:r>
            <a:r>
              <a:rPr lang="en-US" sz="2400" spc="-10" dirty="0">
                <a:latin typeface="Times New Roman"/>
                <a:cs typeface="Times New Roman"/>
              </a:rPr>
              <a:t>process.</a:t>
            </a:r>
            <a:endParaRPr lang="en-US" sz="2400" dirty="0">
              <a:latin typeface="Times New Roman"/>
              <a:cs typeface="Times New Roman"/>
            </a:endParaRPr>
          </a:p>
          <a:p>
            <a:r>
              <a:rPr lang="en-US" sz="2400" dirty="0">
                <a:latin typeface="Times New Roman"/>
                <a:cs typeface="Times New Roman"/>
              </a:rPr>
              <a:t>The</a:t>
            </a:r>
            <a:r>
              <a:rPr lang="en-US" sz="2400" spc="65" dirty="0">
                <a:latin typeface="Times New Roman"/>
                <a:cs typeface="Times New Roman"/>
              </a:rPr>
              <a:t> </a:t>
            </a:r>
            <a:r>
              <a:rPr lang="en-US" sz="2400" dirty="0">
                <a:latin typeface="Times New Roman"/>
                <a:cs typeface="Times New Roman"/>
              </a:rPr>
              <a:t>application</a:t>
            </a:r>
            <a:r>
              <a:rPr lang="en-US" sz="2400" spc="75" dirty="0">
                <a:latin typeface="Times New Roman"/>
                <a:cs typeface="Times New Roman"/>
              </a:rPr>
              <a:t> </a:t>
            </a:r>
            <a:r>
              <a:rPr lang="en-US" sz="2400" dirty="0">
                <a:latin typeface="Times New Roman"/>
                <a:cs typeface="Times New Roman"/>
              </a:rPr>
              <a:t>promotes</a:t>
            </a:r>
            <a:r>
              <a:rPr lang="en-US" sz="2400" spc="70" dirty="0">
                <a:latin typeface="Times New Roman"/>
                <a:cs typeface="Times New Roman"/>
              </a:rPr>
              <a:t> </a:t>
            </a:r>
            <a:r>
              <a:rPr lang="en-US" sz="2400" dirty="0">
                <a:latin typeface="Times New Roman"/>
                <a:cs typeface="Times New Roman"/>
              </a:rPr>
              <a:t>transparency,</a:t>
            </a:r>
            <a:r>
              <a:rPr lang="en-US" sz="2400" spc="80" dirty="0">
                <a:latin typeface="Times New Roman"/>
                <a:cs typeface="Times New Roman"/>
              </a:rPr>
              <a:t> </a:t>
            </a:r>
            <a:r>
              <a:rPr lang="en-US" sz="2400" spc="-10" dirty="0">
                <a:latin typeface="Times New Roman"/>
                <a:cs typeface="Times New Roman"/>
              </a:rPr>
              <a:t>data-</a:t>
            </a:r>
            <a:r>
              <a:rPr lang="en-US" sz="2400" dirty="0">
                <a:latin typeface="Times New Roman"/>
                <a:cs typeface="Times New Roman"/>
              </a:rPr>
              <a:t>driven</a:t>
            </a:r>
            <a:r>
              <a:rPr lang="en-US" sz="2400" spc="70" dirty="0">
                <a:latin typeface="Times New Roman"/>
                <a:cs typeface="Times New Roman"/>
              </a:rPr>
              <a:t> </a:t>
            </a:r>
            <a:r>
              <a:rPr lang="en-US" sz="2400" spc="-10" dirty="0">
                <a:latin typeface="Times New Roman"/>
                <a:cs typeface="Times New Roman"/>
              </a:rPr>
              <a:t>decision-</a:t>
            </a:r>
            <a:r>
              <a:rPr lang="en-US" sz="2400" dirty="0">
                <a:latin typeface="Times New Roman"/>
                <a:cs typeface="Times New Roman"/>
              </a:rPr>
              <a:t>making,</a:t>
            </a:r>
            <a:r>
              <a:rPr lang="en-US" sz="2400" spc="70" dirty="0">
                <a:latin typeface="Times New Roman"/>
                <a:cs typeface="Times New Roman"/>
              </a:rPr>
              <a:t> </a:t>
            </a:r>
            <a:r>
              <a:rPr lang="en-US" sz="2400" dirty="0">
                <a:latin typeface="Times New Roman"/>
                <a:cs typeface="Times New Roman"/>
              </a:rPr>
              <a:t>and</a:t>
            </a:r>
            <a:r>
              <a:rPr lang="en-US" sz="2400" spc="85" dirty="0">
                <a:latin typeface="Times New Roman"/>
                <a:cs typeface="Times New Roman"/>
              </a:rPr>
              <a:t> </a:t>
            </a:r>
            <a:r>
              <a:rPr lang="en-US" sz="2400" dirty="0">
                <a:latin typeface="Times New Roman"/>
                <a:cs typeface="Times New Roman"/>
              </a:rPr>
              <a:t>minimizes</a:t>
            </a:r>
            <a:r>
              <a:rPr lang="en-US" sz="2400" spc="75" dirty="0">
                <a:latin typeface="Times New Roman"/>
                <a:cs typeface="Times New Roman"/>
              </a:rPr>
              <a:t> </a:t>
            </a:r>
            <a:r>
              <a:rPr lang="en-US" sz="2400" spc="-10" dirty="0">
                <a:latin typeface="Times New Roman"/>
                <a:cs typeface="Times New Roman"/>
              </a:rPr>
              <a:t>losses </a:t>
            </a:r>
            <a:r>
              <a:rPr lang="en-US" sz="2400" dirty="0">
                <a:latin typeface="Times New Roman"/>
                <a:cs typeface="Times New Roman"/>
              </a:rPr>
              <a:t>by</a:t>
            </a:r>
            <a:r>
              <a:rPr lang="en-US" sz="2400" spc="40" dirty="0">
                <a:latin typeface="Times New Roman"/>
                <a:cs typeface="Times New Roman"/>
              </a:rPr>
              <a:t> </a:t>
            </a:r>
            <a:r>
              <a:rPr lang="en-US" sz="2400" dirty="0">
                <a:latin typeface="Times New Roman"/>
                <a:cs typeface="Times New Roman"/>
              </a:rPr>
              <a:t>ensuring</a:t>
            </a:r>
            <a:r>
              <a:rPr lang="en-US" sz="2400" spc="50" dirty="0">
                <a:latin typeface="Times New Roman"/>
                <a:cs typeface="Times New Roman"/>
              </a:rPr>
              <a:t> </a:t>
            </a:r>
            <a:r>
              <a:rPr lang="en-US" sz="2400" dirty="0">
                <a:latin typeface="Times New Roman"/>
                <a:cs typeface="Times New Roman"/>
              </a:rPr>
              <a:t>that</a:t>
            </a:r>
            <a:r>
              <a:rPr lang="en-US" sz="2400" spc="50" dirty="0">
                <a:latin typeface="Times New Roman"/>
                <a:cs typeface="Times New Roman"/>
              </a:rPr>
              <a:t> </a:t>
            </a:r>
            <a:r>
              <a:rPr lang="en-US" sz="2400" dirty="0">
                <a:latin typeface="Times New Roman"/>
                <a:cs typeface="Times New Roman"/>
              </a:rPr>
              <a:t>returned</a:t>
            </a:r>
            <a:r>
              <a:rPr lang="en-US" sz="2400" spc="60" dirty="0">
                <a:latin typeface="Times New Roman"/>
                <a:cs typeface="Times New Roman"/>
              </a:rPr>
              <a:t> </a:t>
            </a:r>
            <a:r>
              <a:rPr lang="en-US" sz="2400" dirty="0">
                <a:latin typeface="Times New Roman"/>
                <a:cs typeface="Times New Roman"/>
              </a:rPr>
              <a:t>products</a:t>
            </a:r>
            <a:r>
              <a:rPr lang="en-US" sz="2400" spc="55" dirty="0">
                <a:latin typeface="Times New Roman"/>
                <a:cs typeface="Times New Roman"/>
              </a:rPr>
              <a:t> </a:t>
            </a:r>
            <a:r>
              <a:rPr lang="en-US" sz="2400" dirty="0">
                <a:latin typeface="Times New Roman"/>
                <a:cs typeface="Times New Roman"/>
              </a:rPr>
              <a:t>are</a:t>
            </a:r>
            <a:r>
              <a:rPr lang="en-US" sz="2400" spc="35" dirty="0">
                <a:latin typeface="Times New Roman"/>
                <a:cs typeface="Times New Roman"/>
              </a:rPr>
              <a:t> </a:t>
            </a:r>
            <a:r>
              <a:rPr lang="en-US" sz="2400" dirty="0">
                <a:latin typeface="Times New Roman"/>
                <a:cs typeface="Times New Roman"/>
              </a:rPr>
              <a:t>directed</a:t>
            </a:r>
            <a:r>
              <a:rPr lang="en-US" sz="2400" spc="50" dirty="0">
                <a:latin typeface="Times New Roman"/>
                <a:cs typeface="Times New Roman"/>
              </a:rPr>
              <a:t> </a:t>
            </a:r>
            <a:r>
              <a:rPr lang="en-US" sz="2400" dirty="0">
                <a:latin typeface="Times New Roman"/>
                <a:cs typeface="Times New Roman"/>
              </a:rPr>
              <a:t>to</a:t>
            </a:r>
            <a:r>
              <a:rPr lang="en-US" sz="2400" spc="60" dirty="0">
                <a:latin typeface="Times New Roman"/>
                <a:cs typeface="Times New Roman"/>
              </a:rPr>
              <a:t> </a:t>
            </a:r>
            <a:r>
              <a:rPr lang="en-US" sz="2400" dirty="0">
                <a:latin typeface="Times New Roman"/>
                <a:cs typeface="Times New Roman"/>
              </a:rPr>
              <a:t>the</a:t>
            </a:r>
            <a:r>
              <a:rPr lang="en-US" sz="2400" spc="55" dirty="0">
                <a:latin typeface="Times New Roman"/>
                <a:cs typeface="Times New Roman"/>
              </a:rPr>
              <a:t> </a:t>
            </a:r>
            <a:r>
              <a:rPr lang="en-US" sz="2400" dirty="0">
                <a:latin typeface="Times New Roman"/>
                <a:cs typeface="Times New Roman"/>
              </a:rPr>
              <a:t>appropriate</a:t>
            </a:r>
            <a:r>
              <a:rPr lang="en-US" sz="2400" spc="65" dirty="0">
                <a:latin typeface="Times New Roman"/>
                <a:cs typeface="Times New Roman"/>
              </a:rPr>
              <a:t> </a:t>
            </a:r>
            <a:r>
              <a:rPr lang="en-US" sz="2400" dirty="0">
                <a:latin typeface="Times New Roman"/>
                <a:cs typeface="Times New Roman"/>
              </a:rPr>
              <a:t>warehouse</a:t>
            </a:r>
            <a:r>
              <a:rPr lang="en-US" sz="2400" spc="45" dirty="0">
                <a:latin typeface="Times New Roman"/>
                <a:cs typeface="Times New Roman"/>
              </a:rPr>
              <a:t> </a:t>
            </a:r>
            <a:r>
              <a:rPr lang="en-US" sz="2400" dirty="0">
                <a:latin typeface="Times New Roman"/>
                <a:cs typeface="Times New Roman"/>
              </a:rPr>
              <a:t>based</a:t>
            </a:r>
            <a:r>
              <a:rPr lang="en-US" sz="2400" spc="50" dirty="0">
                <a:latin typeface="Times New Roman"/>
                <a:cs typeface="Times New Roman"/>
              </a:rPr>
              <a:t> </a:t>
            </a:r>
            <a:r>
              <a:rPr lang="en-US" sz="2400" dirty="0">
                <a:latin typeface="Times New Roman"/>
                <a:cs typeface="Times New Roman"/>
              </a:rPr>
              <a:t>on</a:t>
            </a:r>
            <a:r>
              <a:rPr lang="en-US" sz="2400" spc="55" dirty="0">
                <a:latin typeface="Times New Roman"/>
                <a:cs typeface="Times New Roman"/>
              </a:rPr>
              <a:t> </a:t>
            </a:r>
            <a:r>
              <a:rPr lang="en-US" sz="2400" spc="-10" dirty="0">
                <a:latin typeface="Times New Roman"/>
                <a:cs typeface="Times New Roman"/>
              </a:rPr>
              <a:t>their condition</a:t>
            </a:r>
            <a:endParaRPr lang="en-GB" sz="2400"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References</a:t>
            </a:r>
          </a:p>
        </p:txBody>
      </p:sp>
      <p:sp>
        <p:nvSpPr>
          <p:cNvPr id="3" name="Content Placeholder 2"/>
          <p:cNvSpPr>
            <a:spLocks noGrp="1"/>
          </p:cNvSpPr>
          <p:nvPr>
            <p:ph idx="1"/>
          </p:nvPr>
        </p:nvSpPr>
        <p:spPr>
          <a:xfrm>
            <a:off x="838200" y="1090326"/>
            <a:ext cx="10515600" cy="4677347"/>
          </a:xfrm>
        </p:spPr>
        <p:txBody>
          <a:bodyPr>
            <a:normAutofit fontScale="55000" lnSpcReduction="20000"/>
          </a:bodyPr>
          <a:lstStyle/>
          <a:p>
            <a:pPr marL="12700" marR="115570">
              <a:lnSpc>
                <a:spcPct val="103299"/>
              </a:lnSpc>
              <a:spcBef>
                <a:spcPts val="819"/>
              </a:spcBef>
            </a:pPr>
            <a:r>
              <a:rPr lang="en-IN" sz="3200" dirty="0">
                <a:latin typeface="Times New Roman"/>
                <a:cs typeface="Times New Roman"/>
              </a:rPr>
              <a:t>[1].</a:t>
            </a:r>
            <a:r>
              <a:rPr lang="en-IN" sz="3200" spc="-45" dirty="0">
                <a:latin typeface="Times New Roman"/>
                <a:cs typeface="Times New Roman"/>
              </a:rPr>
              <a:t> </a:t>
            </a:r>
            <a:r>
              <a:rPr lang="en-IN" sz="3200" dirty="0">
                <a:latin typeface="Times New Roman"/>
                <a:cs typeface="Times New Roman"/>
              </a:rPr>
              <a:t>Priya</a:t>
            </a:r>
            <a:r>
              <a:rPr lang="en-IN" sz="3200" spc="-40" dirty="0">
                <a:latin typeface="Times New Roman"/>
                <a:cs typeface="Times New Roman"/>
              </a:rPr>
              <a:t> </a:t>
            </a:r>
            <a:r>
              <a:rPr lang="en-IN" sz="3200" dirty="0" err="1">
                <a:latin typeface="Times New Roman"/>
                <a:cs typeface="Times New Roman"/>
              </a:rPr>
              <a:t>Ambilkar</a:t>
            </a:r>
            <a:r>
              <a:rPr lang="en-IN" sz="3200" b="1" dirty="0">
                <a:latin typeface="Times New Roman"/>
                <a:cs typeface="Times New Roman"/>
              </a:rPr>
              <a:t>,</a:t>
            </a:r>
            <a:r>
              <a:rPr lang="en-IN" sz="3200" b="1" spc="-40" dirty="0">
                <a:latin typeface="Times New Roman"/>
                <a:cs typeface="Times New Roman"/>
              </a:rPr>
              <a:t> </a:t>
            </a:r>
            <a:r>
              <a:rPr lang="en-IN" sz="3200" dirty="0">
                <a:latin typeface="Times New Roman"/>
                <a:cs typeface="Times New Roman"/>
              </a:rPr>
              <a:t>Vishwas</a:t>
            </a:r>
            <a:r>
              <a:rPr lang="en-IN" sz="3200" spc="-45" dirty="0">
                <a:latin typeface="Times New Roman"/>
                <a:cs typeface="Times New Roman"/>
              </a:rPr>
              <a:t> </a:t>
            </a:r>
            <a:r>
              <a:rPr lang="en-IN" sz="3200" dirty="0" err="1">
                <a:latin typeface="Times New Roman"/>
                <a:cs typeface="Times New Roman"/>
              </a:rPr>
              <a:t>Dohale</a:t>
            </a:r>
            <a:r>
              <a:rPr lang="en-IN" sz="3200" spc="-20" dirty="0">
                <a:latin typeface="Times New Roman"/>
                <a:cs typeface="Times New Roman"/>
              </a:rPr>
              <a:t> </a:t>
            </a:r>
            <a:r>
              <a:rPr lang="en-IN" sz="3200" dirty="0">
                <a:latin typeface="Times New Roman"/>
                <a:cs typeface="Times New Roman"/>
              </a:rPr>
              <a:t>and</a:t>
            </a:r>
            <a:r>
              <a:rPr lang="en-IN" sz="3200" spc="-45" dirty="0">
                <a:latin typeface="Times New Roman"/>
                <a:cs typeface="Times New Roman"/>
              </a:rPr>
              <a:t> </a:t>
            </a:r>
            <a:r>
              <a:rPr lang="en-IN" sz="3200" dirty="0" err="1">
                <a:latin typeface="Times New Roman"/>
                <a:cs typeface="Times New Roman"/>
              </a:rPr>
              <a:t>Angappa</a:t>
            </a:r>
            <a:r>
              <a:rPr lang="en-IN" sz="3200" spc="-40" dirty="0">
                <a:latin typeface="Times New Roman"/>
                <a:cs typeface="Times New Roman"/>
              </a:rPr>
              <a:t> </a:t>
            </a:r>
            <a:r>
              <a:rPr lang="en-IN" sz="3200" dirty="0">
                <a:latin typeface="Times New Roman"/>
                <a:cs typeface="Times New Roman"/>
              </a:rPr>
              <a:t>Gunasekaran</a:t>
            </a:r>
            <a:r>
              <a:rPr lang="en-IN" sz="3200" spc="-25" dirty="0">
                <a:latin typeface="Times New Roman"/>
                <a:cs typeface="Times New Roman"/>
              </a:rPr>
              <a:t> </a:t>
            </a:r>
            <a:r>
              <a:rPr lang="en-IN" sz="3200" dirty="0">
                <a:latin typeface="Times New Roman"/>
                <a:cs typeface="Times New Roman"/>
              </a:rPr>
              <a:t>(2021)</a:t>
            </a:r>
            <a:r>
              <a:rPr lang="en-IN" sz="3200" spc="-40" dirty="0">
                <a:latin typeface="Times New Roman"/>
                <a:cs typeface="Times New Roman"/>
              </a:rPr>
              <a:t> </a:t>
            </a:r>
            <a:r>
              <a:rPr lang="en-IN" sz="3200" dirty="0">
                <a:latin typeface="Times New Roman"/>
                <a:cs typeface="Times New Roman"/>
              </a:rPr>
              <a:t>“Product</a:t>
            </a:r>
            <a:r>
              <a:rPr lang="en-IN" sz="3200" spc="-40" dirty="0">
                <a:latin typeface="Times New Roman"/>
                <a:cs typeface="Times New Roman"/>
              </a:rPr>
              <a:t> </a:t>
            </a:r>
            <a:r>
              <a:rPr lang="en-IN" sz="3200" spc="-10" dirty="0">
                <a:latin typeface="Times New Roman"/>
                <a:cs typeface="Times New Roman"/>
              </a:rPr>
              <a:t>returns management:</a:t>
            </a:r>
            <a:r>
              <a:rPr lang="en-IN" sz="3200" spc="-30" dirty="0">
                <a:latin typeface="Times New Roman"/>
                <a:cs typeface="Times New Roman"/>
              </a:rPr>
              <a:t> </a:t>
            </a:r>
            <a:r>
              <a:rPr lang="en-IN" sz="3200" dirty="0">
                <a:latin typeface="Times New Roman"/>
                <a:cs typeface="Times New Roman"/>
              </a:rPr>
              <a:t>a</a:t>
            </a:r>
            <a:r>
              <a:rPr lang="en-IN" sz="3200" spc="-25" dirty="0">
                <a:latin typeface="Times New Roman"/>
                <a:cs typeface="Times New Roman"/>
              </a:rPr>
              <a:t> </a:t>
            </a:r>
            <a:r>
              <a:rPr lang="en-IN" sz="3200" dirty="0">
                <a:latin typeface="Times New Roman"/>
                <a:cs typeface="Times New Roman"/>
              </a:rPr>
              <a:t>comprehensive</a:t>
            </a:r>
            <a:r>
              <a:rPr lang="en-IN" sz="3200" spc="-25" dirty="0">
                <a:latin typeface="Times New Roman"/>
                <a:cs typeface="Times New Roman"/>
              </a:rPr>
              <a:t> </a:t>
            </a:r>
            <a:r>
              <a:rPr lang="en-IN" sz="3200" dirty="0">
                <a:latin typeface="Times New Roman"/>
                <a:cs typeface="Times New Roman"/>
              </a:rPr>
              <a:t>review</a:t>
            </a:r>
            <a:r>
              <a:rPr lang="en-IN" sz="3200" spc="-25" dirty="0">
                <a:latin typeface="Times New Roman"/>
                <a:cs typeface="Times New Roman"/>
              </a:rPr>
              <a:t> </a:t>
            </a:r>
            <a:r>
              <a:rPr lang="en-IN" sz="3200" dirty="0">
                <a:latin typeface="Times New Roman"/>
                <a:cs typeface="Times New Roman"/>
              </a:rPr>
              <a:t>and</a:t>
            </a:r>
            <a:r>
              <a:rPr lang="en-IN" sz="3200" spc="-20" dirty="0">
                <a:latin typeface="Times New Roman"/>
                <a:cs typeface="Times New Roman"/>
              </a:rPr>
              <a:t> </a:t>
            </a:r>
            <a:r>
              <a:rPr lang="en-IN" sz="3200" dirty="0">
                <a:latin typeface="Times New Roman"/>
                <a:cs typeface="Times New Roman"/>
              </a:rPr>
              <a:t>future</a:t>
            </a:r>
            <a:r>
              <a:rPr lang="en-IN" sz="3200" spc="-20" dirty="0">
                <a:latin typeface="Times New Roman"/>
                <a:cs typeface="Times New Roman"/>
              </a:rPr>
              <a:t> </a:t>
            </a:r>
            <a:r>
              <a:rPr lang="en-IN" sz="3200" dirty="0">
                <a:latin typeface="Times New Roman"/>
                <a:cs typeface="Times New Roman"/>
              </a:rPr>
              <a:t>research</a:t>
            </a:r>
            <a:r>
              <a:rPr lang="en-IN" sz="3200" spc="-20" dirty="0">
                <a:latin typeface="Times New Roman"/>
                <a:cs typeface="Times New Roman"/>
              </a:rPr>
              <a:t> </a:t>
            </a:r>
            <a:r>
              <a:rPr lang="en-IN" sz="3200" spc="-10" dirty="0">
                <a:latin typeface="Times New Roman"/>
                <a:cs typeface="Times New Roman"/>
              </a:rPr>
              <a:t>agenda”-</a:t>
            </a:r>
            <a:r>
              <a:rPr lang="en-IN" sz="3200" dirty="0">
                <a:latin typeface="Times New Roman"/>
                <a:cs typeface="Times New Roman"/>
              </a:rPr>
              <a:t>Journal</a:t>
            </a:r>
            <a:r>
              <a:rPr lang="en-IN" sz="3200" spc="-30" dirty="0">
                <a:latin typeface="Times New Roman"/>
                <a:cs typeface="Times New Roman"/>
              </a:rPr>
              <a:t> </a:t>
            </a:r>
            <a:r>
              <a:rPr lang="en-IN" sz="3200" dirty="0">
                <a:latin typeface="Times New Roman"/>
                <a:cs typeface="Times New Roman"/>
              </a:rPr>
              <a:t>of</a:t>
            </a:r>
            <a:r>
              <a:rPr lang="en-IN" sz="3200" spc="-25" dirty="0">
                <a:latin typeface="Times New Roman"/>
                <a:cs typeface="Times New Roman"/>
              </a:rPr>
              <a:t> </a:t>
            </a:r>
            <a:r>
              <a:rPr lang="en-IN" sz="3200" spc="-10" dirty="0" err="1">
                <a:latin typeface="Times New Roman"/>
                <a:cs typeface="Times New Roman"/>
              </a:rPr>
              <a:t>Tandfonline</a:t>
            </a:r>
            <a:r>
              <a:rPr lang="en-IN" sz="3200" spc="-10" dirty="0">
                <a:latin typeface="Times New Roman"/>
                <a:cs typeface="Times New Roman"/>
              </a:rPr>
              <a:t>.</a:t>
            </a:r>
            <a:endParaRPr lang="en-IN" sz="3200" dirty="0">
              <a:latin typeface="Times New Roman"/>
              <a:cs typeface="Times New Roman"/>
            </a:endParaRPr>
          </a:p>
          <a:p>
            <a:pPr marL="12700" marR="39370">
              <a:lnSpc>
                <a:spcPct val="103299"/>
              </a:lnSpc>
              <a:spcBef>
                <a:spcPts val="1275"/>
              </a:spcBef>
            </a:pPr>
            <a:r>
              <a:rPr lang="en-IN" sz="3200" dirty="0">
                <a:latin typeface="Times New Roman"/>
                <a:cs typeface="Times New Roman"/>
              </a:rPr>
              <a:t>[2].</a:t>
            </a:r>
            <a:r>
              <a:rPr lang="en-IN" sz="3200" spc="-35" dirty="0">
                <a:latin typeface="Times New Roman"/>
                <a:cs typeface="Times New Roman"/>
              </a:rPr>
              <a:t> </a:t>
            </a:r>
            <a:r>
              <a:rPr lang="en-IN" sz="3200" dirty="0">
                <a:latin typeface="Times New Roman"/>
                <a:cs typeface="Times New Roman"/>
              </a:rPr>
              <a:t>G</a:t>
            </a:r>
            <a:r>
              <a:rPr lang="en-IN" sz="3200" spc="-25" dirty="0">
                <a:latin typeface="Times New Roman"/>
                <a:cs typeface="Times New Roman"/>
              </a:rPr>
              <a:t> </a:t>
            </a:r>
            <a:r>
              <a:rPr lang="en-IN" sz="3200" dirty="0">
                <a:latin typeface="Times New Roman"/>
                <a:cs typeface="Times New Roman"/>
              </a:rPr>
              <a:t>Walsh,</a:t>
            </a:r>
            <a:r>
              <a:rPr lang="en-IN" sz="3200" spc="-30" dirty="0">
                <a:latin typeface="Times New Roman"/>
                <a:cs typeface="Times New Roman"/>
              </a:rPr>
              <a:t> </a:t>
            </a:r>
            <a:r>
              <a:rPr lang="en-IN" sz="3200" dirty="0">
                <a:latin typeface="Times New Roman"/>
                <a:cs typeface="Times New Roman"/>
              </a:rPr>
              <a:t>C</a:t>
            </a:r>
            <a:r>
              <a:rPr lang="en-IN" sz="3200" spc="-20" dirty="0">
                <a:latin typeface="Times New Roman"/>
                <a:cs typeface="Times New Roman"/>
              </a:rPr>
              <a:t> </a:t>
            </a:r>
            <a:r>
              <a:rPr lang="en-IN" sz="3200" dirty="0" err="1">
                <a:latin typeface="Times New Roman"/>
                <a:cs typeface="Times New Roman"/>
              </a:rPr>
              <a:t>Koot</a:t>
            </a:r>
            <a:r>
              <a:rPr lang="en-IN" sz="3200" spc="-30" dirty="0">
                <a:latin typeface="Times New Roman"/>
                <a:cs typeface="Times New Roman"/>
              </a:rPr>
              <a:t> </a:t>
            </a:r>
            <a:r>
              <a:rPr lang="en-IN" sz="3200" dirty="0">
                <a:latin typeface="Times New Roman"/>
                <a:cs typeface="Times New Roman"/>
              </a:rPr>
              <a:t>and</a:t>
            </a:r>
            <a:r>
              <a:rPr lang="en-IN" sz="3200" spc="-25" dirty="0">
                <a:latin typeface="Times New Roman"/>
                <a:cs typeface="Times New Roman"/>
              </a:rPr>
              <a:t> </a:t>
            </a:r>
            <a:r>
              <a:rPr lang="en-IN" sz="3200" dirty="0">
                <a:latin typeface="Times New Roman"/>
                <a:cs typeface="Times New Roman"/>
              </a:rPr>
              <a:t>M</a:t>
            </a:r>
            <a:r>
              <a:rPr lang="en-IN" sz="3200" spc="-30" dirty="0">
                <a:latin typeface="Times New Roman"/>
                <a:cs typeface="Times New Roman"/>
              </a:rPr>
              <a:t> </a:t>
            </a:r>
            <a:r>
              <a:rPr lang="en-IN" sz="3200" dirty="0" err="1">
                <a:latin typeface="Times New Roman"/>
                <a:cs typeface="Times New Roman"/>
              </a:rPr>
              <a:t>Schaarschmid</a:t>
            </a:r>
            <a:r>
              <a:rPr lang="en-IN" sz="3200" spc="-20" dirty="0">
                <a:latin typeface="Times New Roman"/>
                <a:cs typeface="Times New Roman"/>
              </a:rPr>
              <a:t> </a:t>
            </a:r>
            <a:r>
              <a:rPr lang="en-IN" sz="3200" dirty="0">
                <a:latin typeface="Times New Roman"/>
                <a:cs typeface="Times New Roman"/>
              </a:rPr>
              <a:t>(2014)</a:t>
            </a:r>
            <a:r>
              <a:rPr lang="en-IN" sz="3200" spc="-25" dirty="0">
                <a:latin typeface="Times New Roman"/>
                <a:cs typeface="Times New Roman"/>
              </a:rPr>
              <a:t> </a:t>
            </a:r>
            <a:r>
              <a:rPr lang="en-IN" sz="3200" dirty="0">
                <a:latin typeface="Times New Roman"/>
                <a:cs typeface="Times New Roman"/>
              </a:rPr>
              <a:t>“Preventive</a:t>
            </a:r>
            <a:r>
              <a:rPr lang="en-IN" sz="3200" spc="-30" dirty="0">
                <a:latin typeface="Times New Roman"/>
                <a:cs typeface="Times New Roman"/>
              </a:rPr>
              <a:t> </a:t>
            </a:r>
            <a:r>
              <a:rPr lang="en-IN" sz="3200" dirty="0">
                <a:latin typeface="Times New Roman"/>
                <a:cs typeface="Times New Roman"/>
              </a:rPr>
              <a:t>Product</a:t>
            </a:r>
            <a:r>
              <a:rPr lang="en-IN" sz="3200" spc="-30" dirty="0">
                <a:latin typeface="Times New Roman"/>
                <a:cs typeface="Times New Roman"/>
              </a:rPr>
              <a:t> </a:t>
            </a:r>
            <a:r>
              <a:rPr lang="en-IN" sz="3200" dirty="0">
                <a:latin typeface="Times New Roman"/>
                <a:cs typeface="Times New Roman"/>
              </a:rPr>
              <a:t>returns</a:t>
            </a:r>
            <a:r>
              <a:rPr lang="en-IN" sz="3200" spc="-25" dirty="0">
                <a:latin typeface="Times New Roman"/>
                <a:cs typeface="Times New Roman"/>
              </a:rPr>
              <a:t> </a:t>
            </a:r>
            <a:r>
              <a:rPr lang="en-IN" sz="3200" spc="-10" dirty="0">
                <a:latin typeface="Times New Roman"/>
                <a:cs typeface="Times New Roman"/>
              </a:rPr>
              <a:t>Management Systems-</a:t>
            </a:r>
            <a:r>
              <a:rPr lang="en-IN" sz="3200" dirty="0">
                <a:latin typeface="Times New Roman"/>
                <a:cs typeface="Times New Roman"/>
              </a:rPr>
              <a:t>a</a:t>
            </a:r>
            <a:r>
              <a:rPr lang="en-IN" sz="3200" spc="-25" dirty="0">
                <a:latin typeface="Times New Roman"/>
                <a:cs typeface="Times New Roman"/>
              </a:rPr>
              <a:t> </a:t>
            </a:r>
            <a:r>
              <a:rPr lang="en-IN" sz="3200" dirty="0">
                <a:latin typeface="Times New Roman"/>
                <a:cs typeface="Times New Roman"/>
              </a:rPr>
              <a:t>Review</a:t>
            </a:r>
            <a:r>
              <a:rPr lang="en-IN" sz="3200" spc="-20" dirty="0">
                <a:latin typeface="Times New Roman"/>
                <a:cs typeface="Times New Roman"/>
              </a:rPr>
              <a:t> </a:t>
            </a:r>
            <a:r>
              <a:rPr lang="en-IN" sz="3200" dirty="0">
                <a:latin typeface="Times New Roman"/>
                <a:cs typeface="Times New Roman"/>
              </a:rPr>
              <a:t>and Model”</a:t>
            </a:r>
            <a:r>
              <a:rPr lang="en-IN" sz="3200" spc="-20" dirty="0">
                <a:latin typeface="Times New Roman"/>
                <a:cs typeface="Times New Roman"/>
              </a:rPr>
              <a:t> </a:t>
            </a:r>
            <a:r>
              <a:rPr lang="en-IN" sz="3200" dirty="0">
                <a:latin typeface="Times New Roman"/>
                <a:cs typeface="Times New Roman"/>
              </a:rPr>
              <a:t>-</a:t>
            </a:r>
            <a:r>
              <a:rPr lang="en-IN" sz="3200" spc="-15" dirty="0">
                <a:latin typeface="Times New Roman"/>
                <a:cs typeface="Times New Roman"/>
              </a:rPr>
              <a:t> </a:t>
            </a:r>
            <a:r>
              <a:rPr lang="en-IN" sz="3200" dirty="0">
                <a:latin typeface="Times New Roman"/>
                <a:cs typeface="Times New Roman"/>
              </a:rPr>
              <a:t>Journal</a:t>
            </a:r>
            <a:r>
              <a:rPr lang="en-IN" sz="3200" spc="-20" dirty="0">
                <a:latin typeface="Times New Roman"/>
                <a:cs typeface="Times New Roman"/>
              </a:rPr>
              <a:t> </a:t>
            </a:r>
            <a:r>
              <a:rPr lang="en-IN" sz="3200" dirty="0">
                <a:latin typeface="Times New Roman"/>
                <a:cs typeface="Times New Roman"/>
              </a:rPr>
              <a:t>of</a:t>
            </a:r>
            <a:r>
              <a:rPr lang="en-IN" sz="3200" spc="-15" dirty="0">
                <a:latin typeface="Times New Roman"/>
                <a:cs typeface="Times New Roman"/>
              </a:rPr>
              <a:t> </a:t>
            </a:r>
            <a:r>
              <a:rPr lang="en-IN" sz="3200" spc="-10" dirty="0">
                <a:latin typeface="Times New Roman"/>
                <a:cs typeface="Times New Roman"/>
              </a:rPr>
              <a:t>ResearchGate.</a:t>
            </a:r>
            <a:endParaRPr lang="en-IN" sz="3200" dirty="0">
              <a:latin typeface="Times New Roman"/>
              <a:cs typeface="Times New Roman"/>
            </a:endParaRPr>
          </a:p>
          <a:p>
            <a:pPr marL="12700" marR="343535">
              <a:lnSpc>
                <a:spcPct val="103299"/>
              </a:lnSpc>
              <a:spcBef>
                <a:spcPts val="1270"/>
              </a:spcBef>
            </a:pPr>
            <a:r>
              <a:rPr lang="en-IN" sz="3200" dirty="0">
                <a:latin typeface="Times New Roman"/>
                <a:cs typeface="Times New Roman"/>
              </a:rPr>
              <a:t>[3].</a:t>
            </a:r>
            <a:r>
              <a:rPr lang="en-IN" sz="3200" spc="-35" dirty="0">
                <a:latin typeface="Times New Roman"/>
                <a:cs typeface="Times New Roman"/>
              </a:rPr>
              <a:t> </a:t>
            </a:r>
            <a:r>
              <a:rPr lang="en-IN" sz="3200" dirty="0">
                <a:latin typeface="Times New Roman"/>
                <a:cs typeface="Times New Roman"/>
              </a:rPr>
              <a:t>S</a:t>
            </a:r>
            <a:r>
              <a:rPr lang="en-IN" sz="3200" spc="-25" dirty="0">
                <a:latin typeface="Times New Roman"/>
                <a:cs typeface="Times New Roman"/>
              </a:rPr>
              <a:t> </a:t>
            </a:r>
            <a:r>
              <a:rPr lang="en-IN" sz="3200" dirty="0" err="1">
                <a:latin typeface="Times New Roman"/>
                <a:cs typeface="Times New Roman"/>
              </a:rPr>
              <a:t>Zailani</a:t>
            </a:r>
            <a:r>
              <a:rPr lang="en-IN" sz="3200" dirty="0">
                <a:latin typeface="Times New Roman"/>
                <a:cs typeface="Times New Roman"/>
              </a:rPr>
              <a:t>,</a:t>
            </a:r>
            <a:r>
              <a:rPr lang="en-IN" sz="3200" spc="-35" dirty="0">
                <a:latin typeface="Times New Roman"/>
                <a:cs typeface="Times New Roman"/>
              </a:rPr>
              <a:t> </a:t>
            </a:r>
            <a:r>
              <a:rPr lang="en-IN" sz="3200" dirty="0">
                <a:latin typeface="Times New Roman"/>
                <a:cs typeface="Times New Roman"/>
              </a:rPr>
              <a:t>K</a:t>
            </a:r>
            <a:r>
              <a:rPr lang="en-IN" sz="3200" spc="-25" dirty="0">
                <a:latin typeface="Times New Roman"/>
                <a:cs typeface="Times New Roman"/>
              </a:rPr>
              <a:t> </a:t>
            </a:r>
            <a:r>
              <a:rPr lang="en-IN" sz="3200" dirty="0">
                <a:latin typeface="Times New Roman"/>
                <a:cs typeface="Times New Roman"/>
              </a:rPr>
              <a:t>Govindan</a:t>
            </a:r>
            <a:r>
              <a:rPr lang="en-IN" sz="3200" spc="-25" dirty="0">
                <a:latin typeface="Times New Roman"/>
                <a:cs typeface="Times New Roman"/>
              </a:rPr>
              <a:t> </a:t>
            </a:r>
            <a:r>
              <a:rPr lang="en-IN" sz="3200" dirty="0">
                <a:latin typeface="Times New Roman"/>
                <a:cs typeface="Times New Roman"/>
              </a:rPr>
              <a:t>and</a:t>
            </a:r>
            <a:r>
              <a:rPr lang="en-IN" sz="3200" spc="-35" dirty="0">
                <a:latin typeface="Times New Roman"/>
                <a:cs typeface="Times New Roman"/>
              </a:rPr>
              <a:t> </a:t>
            </a:r>
            <a:r>
              <a:rPr lang="en-IN" sz="3200" dirty="0" err="1">
                <a:latin typeface="Times New Roman"/>
                <a:cs typeface="Times New Roman"/>
              </a:rPr>
              <a:t>MR.Shaharudin</a:t>
            </a:r>
            <a:r>
              <a:rPr lang="en-IN" sz="3200" spc="-30" dirty="0">
                <a:latin typeface="Times New Roman"/>
                <a:cs typeface="Times New Roman"/>
              </a:rPr>
              <a:t> </a:t>
            </a:r>
            <a:r>
              <a:rPr lang="en-IN" sz="3200" dirty="0">
                <a:latin typeface="Times New Roman"/>
                <a:cs typeface="Times New Roman"/>
              </a:rPr>
              <a:t>(2017)</a:t>
            </a:r>
            <a:r>
              <a:rPr lang="en-IN" sz="3200" spc="-30" dirty="0">
                <a:latin typeface="Times New Roman"/>
                <a:cs typeface="Times New Roman"/>
              </a:rPr>
              <a:t> </a:t>
            </a:r>
            <a:r>
              <a:rPr lang="en-IN" sz="3200" dirty="0">
                <a:latin typeface="Times New Roman"/>
                <a:cs typeface="Times New Roman"/>
              </a:rPr>
              <a:t>“Product</a:t>
            </a:r>
            <a:r>
              <a:rPr lang="en-IN" sz="3200" spc="-35" dirty="0">
                <a:latin typeface="Times New Roman"/>
                <a:cs typeface="Times New Roman"/>
              </a:rPr>
              <a:t> </a:t>
            </a:r>
            <a:r>
              <a:rPr lang="en-IN" sz="3200" dirty="0">
                <a:latin typeface="Times New Roman"/>
                <a:cs typeface="Times New Roman"/>
              </a:rPr>
              <a:t>return</a:t>
            </a:r>
            <a:r>
              <a:rPr lang="en-IN" sz="3200" spc="-30" dirty="0">
                <a:latin typeface="Times New Roman"/>
                <a:cs typeface="Times New Roman"/>
              </a:rPr>
              <a:t> </a:t>
            </a:r>
            <a:r>
              <a:rPr lang="en-IN" sz="3200" spc="-10" dirty="0">
                <a:latin typeface="Times New Roman"/>
                <a:cs typeface="Times New Roman"/>
              </a:rPr>
              <a:t>management: </a:t>
            </a:r>
            <a:r>
              <a:rPr lang="en-IN" sz="3200" dirty="0">
                <a:latin typeface="Times New Roman"/>
                <a:cs typeface="Times New Roman"/>
              </a:rPr>
              <a:t>Linking</a:t>
            </a:r>
            <a:r>
              <a:rPr lang="en-IN" sz="3200" spc="-25" dirty="0">
                <a:latin typeface="Times New Roman"/>
                <a:cs typeface="Times New Roman"/>
              </a:rPr>
              <a:t> </a:t>
            </a:r>
            <a:r>
              <a:rPr lang="en-IN" sz="3200" dirty="0">
                <a:latin typeface="Times New Roman"/>
                <a:cs typeface="Times New Roman"/>
              </a:rPr>
              <a:t>product</a:t>
            </a:r>
            <a:r>
              <a:rPr lang="en-IN" sz="3200" spc="-25" dirty="0">
                <a:latin typeface="Times New Roman"/>
                <a:cs typeface="Times New Roman"/>
              </a:rPr>
              <a:t> </a:t>
            </a:r>
            <a:r>
              <a:rPr lang="en-IN" sz="3200" dirty="0">
                <a:latin typeface="Times New Roman"/>
                <a:cs typeface="Times New Roman"/>
              </a:rPr>
              <a:t>returns,</a:t>
            </a:r>
            <a:r>
              <a:rPr lang="en-IN" sz="3200" spc="-15" dirty="0">
                <a:latin typeface="Times New Roman"/>
                <a:cs typeface="Times New Roman"/>
              </a:rPr>
              <a:t> </a:t>
            </a:r>
            <a:r>
              <a:rPr lang="en-IN" sz="3200" spc="-10" dirty="0">
                <a:latin typeface="Times New Roman"/>
                <a:cs typeface="Times New Roman"/>
              </a:rPr>
              <a:t>closed-</a:t>
            </a:r>
            <a:r>
              <a:rPr lang="en-IN" sz="3200" dirty="0">
                <a:latin typeface="Times New Roman"/>
                <a:cs typeface="Times New Roman"/>
              </a:rPr>
              <a:t>loop</a:t>
            </a:r>
            <a:r>
              <a:rPr lang="en-IN" sz="3200" spc="-20" dirty="0">
                <a:latin typeface="Times New Roman"/>
                <a:cs typeface="Times New Roman"/>
              </a:rPr>
              <a:t> </a:t>
            </a:r>
            <a:r>
              <a:rPr lang="en-IN" sz="3200" dirty="0">
                <a:latin typeface="Times New Roman"/>
                <a:cs typeface="Times New Roman"/>
              </a:rPr>
              <a:t>supply</a:t>
            </a:r>
            <a:r>
              <a:rPr lang="en-IN" sz="3200" spc="-25" dirty="0">
                <a:latin typeface="Times New Roman"/>
                <a:cs typeface="Times New Roman"/>
              </a:rPr>
              <a:t> </a:t>
            </a:r>
            <a:r>
              <a:rPr lang="en-IN" sz="3200" dirty="0">
                <a:latin typeface="Times New Roman"/>
                <a:cs typeface="Times New Roman"/>
              </a:rPr>
              <a:t>chain</a:t>
            </a:r>
            <a:r>
              <a:rPr lang="en-IN" sz="3200" spc="-5" dirty="0">
                <a:latin typeface="Times New Roman"/>
                <a:cs typeface="Times New Roman"/>
              </a:rPr>
              <a:t> </a:t>
            </a:r>
            <a:r>
              <a:rPr lang="en-IN" sz="3200" dirty="0">
                <a:latin typeface="Times New Roman"/>
                <a:cs typeface="Times New Roman"/>
              </a:rPr>
              <a:t>activities</a:t>
            </a:r>
            <a:r>
              <a:rPr lang="en-IN" sz="3200" spc="-30" dirty="0">
                <a:latin typeface="Times New Roman"/>
                <a:cs typeface="Times New Roman"/>
              </a:rPr>
              <a:t> </a:t>
            </a:r>
            <a:r>
              <a:rPr lang="en-IN" sz="3200" dirty="0">
                <a:latin typeface="Times New Roman"/>
                <a:cs typeface="Times New Roman"/>
              </a:rPr>
              <a:t>and</a:t>
            </a:r>
            <a:r>
              <a:rPr lang="en-IN" sz="3200" spc="-25" dirty="0">
                <a:latin typeface="Times New Roman"/>
                <a:cs typeface="Times New Roman"/>
              </a:rPr>
              <a:t> </a:t>
            </a:r>
            <a:r>
              <a:rPr lang="en-IN" sz="3200" dirty="0">
                <a:latin typeface="Times New Roman"/>
                <a:cs typeface="Times New Roman"/>
              </a:rPr>
              <a:t>the</a:t>
            </a:r>
            <a:r>
              <a:rPr lang="en-IN" sz="3200" spc="-20" dirty="0">
                <a:latin typeface="Times New Roman"/>
                <a:cs typeface="Times New Roman"/>
              </a:rPr>
              <a:t> </a:t>
            </a:r>
            <a:r>
              <a:rPr lang="en-IN" sz="3200" spc="-10" dirty="0">
                <a:latin typeface="Times New Roman"/>
                <a:cs typeface="Times New Roman"/>
              </a:rPr>
              <a:t>effectiveness</a:t>
            </a:r>
            <a:r>
              <a:rPr lang="en-IN" sz="3200" spc="-30" dirty="0">
                <a:latin typeface="Times New Roman"/>
                <a:cs typeface="Times New Roman"/>
              </a:rPr>
              <a:t> </a:t>
            </a:r>
            <a:r>
              <a:rPr lang="en-IN" sz="3200" dirty="0">
                <a:latin typeface="Times New Roman"/>
                <a:cs typeface="Times New Roman"/>
              </a:rPr>
              <a:t>of</a:t>
            </a:r>
            <a:r>
              <a:rPr lang="en-IN" sz="3200" spc="-25" dirty="0">
                <a:latin typeface="Times New Roman"/>
                <a:cs typeface="Times New Roman"/>
              </a:rPr>
              <a:t> the </a:t>
            </a:r>
            <a:r>
              <a:rPr lang="en-IN" sz="3200" dirty="0">
                <a:latin typeface="Times New Roman"/>
                <a:cs typeface="Times New Roman"/>
              </a:rPr>
              <a:t>reverse</a:t>
            </a:r>
            <a:r>
              <a:rPr lang="en-IN" sz="3200" spc="-30" dirty="0">
                <a:latin typeface="Times New Roman"/>
                <a:cs typeface="Times New Roman"/>
              </a:rPr>
              <a:t> </a:t>
            </a:r>
            <a:r>
              <a:rPr lang="en-IN" sz="3200" dirty="0">
                <a:latin typeface="Times New Roman"/>
                <a:cs typeface="Times New Roman"/>
              </a:rPr>
              <a:t>supply</a:t>
            </a:r>
            <a:r>
              <a:rPr lang="en-IN" sz="3200" spc="-30" dirty="0">
                <a:latin typeface="Times New Roman"/>
                <a:cs typeface="Times New Roman"/>
              </a:rPr>
              <a:t> </a:t>
            </a:r>
            <a:r>
              <a:rPr lang="en-IN" sz="3200" dirty="0">
                <a:latin typeface="Times New Roman"/>
                <a:cs typeface="Times New Roman"/>
              </a:rPr>
              <a:t>chains”</a:t>
            </a:r>
            <a:r>
              <a:rPr lang="en-IN" sz="3200" spc="-30" dirty="0">
                <a:latin typeface="Times New Roman"/>
                <a:cs typeface="Times New Roman"/>
              </a:rPr>
              <a:t> </a:t>
            </a:r>
            <a:r>
              <a:rPr lang="en-IN" sz="3200" dirty="0">
                <a:latin typeface="Times New Roman"/>
                <a:cs typeface="Times New Roman"/>
              </a:rPr>
              <a:t>–</a:t>
            </a:r>
            <a:r>
              <a:rPr lang="en-IN" sz="3200" spc="-15" dirty="0">
                <a:latin typeface="Times New Roman"/>
                <a:cs typeface="Times New Roman"/>
              </a:rPr>
              <a:t> </a:t>
            </a:r>
            <a:r>
              <a:rPr lang="en-IN" sz="3200" dirty="0">
                <a:latin typeface="Times New Roman"/>
                <a:cs typeface="Times New Roman"/>
              </a:rPr>
              <a:t>Journal</a:t>
            </a:r>
            <a:r>
              <a:rPr lang="en-IN" sz="3200" spc="-30" dirty="0">
                <a:latin typeface="Times New Roman"/>
                <a:cs typeface="Times New Roman"/>
              </a:rPr>
              <a:t> </a:t>
            </a:r>
            <a:r>
              <a:rPr lang="en-IN" sz="3200" dirty="0">
                <a:latin typeface="Times New Roman"/>
                <a:cs typeface="Times New Roman"/>
              </a:rPr>
              <a:t>of</a:t>
            </a:r>
            <a:r>
              <a:rPr lang="en-IN" sz="3200" spc="-25" dirty="0">
                <a:latin typeface="Times New Roman"/>
                <a:cs typeface="Times New Roman"/>
              </a:rPr>
              <a:t> </a:t>
            </a:r>
            <a:r>
              <a:rPr lang="en-IN" sz="2800" spc="-10" dirty="0">
                <a:latin typeface="Times New Roman"/>
                <a:cs typeface="Times New Roman"/>
              </a:rPr>
              <a:t>Elsevier</a:t>
            </a:r>
            <a:r>
              <a:rPr lang="en-IN" sz="3200" spc="-10" dirty="0">
                <a:latin typeface="Times New Roman"/>
                <a:cs typeface="Times New Roman"/>
              </a:rPr>
              <a:t>.</a:t>
            </a:r>
            <a:endParaRPr lang="en-IN" sz="3200" dirty="0">
              <a:latin typeface="Times New Roman"/>
              <a:cs typeface="Times New Roman"/>
            </a:endParaRPr>
          </a:p>
          <a:p>
            <a:pPr marL="12700" marR="184150">
              <a:lnSpc>
                <a:spcPct val="103299"/>
              </a:lnSpc>
              <a:spcBef>
                <a:spcPts val="1275"/>
              </a:spcBef>
            </a:pPr>
            <a:r>
              <a:rPr lang="en-IN" sz="3200" dirty="0">
                <a:latin typeface="Times New Roman"/>
                <a:cs typeface="Times New Roman"/>
              </a:rPr>
              <a:t>[4].</a:t>
            </a:r>
            <a:r>
              <a:rPr lang="en-IN" sz="3200" spc="-25" dirty="0">
                <a:latin typeface="Times New Roman"/>
                <a:cs typeface="Times New Roman"/>
              </a:rPr>
              <a:t> </a:t>
            </a:r>
            <a:r>
              <a:rPr lang="en-IN" sz="3200" dirty="0">
                <a:latin typeface="Times New Roman"/>
                <a:cs typeface="Times New Roman"/>
              </a:rPr>
              <a:t>GP</a:t>
            </a:r>
            <a:r>
              <a:rPr lang="en-IN" sz="3200" spc="-25" dirty="0">
                <a:latin typeface="Times New Roman"/>
                <a:cs typeface="Times New Roman"/>
              </a:rPr>
              <a:t> </a:t>
            </a:r>
            <a:r>
              <a:rPr lang="en-IN" sz="3200" dirty="0" err="1">
                <a:latin typeface="Times New Roman"/>
                <a:cs typeface="Times New Roman"/>
              </a:rPr>
              <a:t>Dapiran</a:t>
            </a:r>
            <a:r>
              <a:rPr lang="en-IN" sz="3200" spc="-15" dirty="0">
                <a:latin typeface="Times New Roman"/>
                <a:cs typeface="Times New Roman"/>
              </a:rPr>
              <a:t> </a:t>
            </a:r>
            <a:r>
              <a:rPr lang="en-IN" sz="3200" dirty="0">
                <a:latin typeface="Times New Roman"/>
                <a:cs typeface="Times New Roman"/>
              </a:rPr>
              <a:t>and</a:t>
            </a:r>
            <a:r>
              <a:rPr lang="en-IN" sz="3200" spc="-25" dirty="0">
                <a:latin typeface="Times New Roman"/>
                <a:cs typeface="Times New Roman"/>
              </a:rPr>
              <a:t> </a:t>
            </a:r>
            <a:r>
              <a:rPr lang="en-IN" sz="3200" dirty="0">
                <a:latin typeface="Times New Roman"/>
                <a:cs typeface="Times New Roman"/>
              </a:rPr>
              <a:t>BH</a:t>
            </a:r>
            <a:r>
              <a:rPr lang="en-IN" sz="3200" spc="-10" dirty="0">
                <a:latin typeface="Times New Roman"/>
                <a:cs typeface="Times New Roman"/>
              </a:rPr>
              <a:t> </a:t>
            </a:r>
            <a:r>
              <a:rPr lang="en-IN" sz="3200" dirty="0">
                <a:latin typeface="Times New Roman"/>
                <a:cs typeface="Times New Roman"/>
              </a:rPr>
              <a:t>Kam</a:t>
            </a:r>
            <a:r>
              <a:rPr lang="en-IN" sz="3200" spc="-15" dirty="0">
                <a:latin typeface="Times New Roman"/>
                <a:cs typeface="Times New Roman"/>
              </a:rPr>
              <a:t> </a:t>
            </a:r>
            <a:r>
              <a:rPr lang="en-IN" sz="3200" dirty="0">
                <a:latin typeface="Times New Roman"/>
                <a:cs typeface="Times New Roman"/>
              </a:rPr>
              <a:t>(2017)</a:t>
            </a:r>
            <a:r>
              <a:rPr lang="en-IN" sz="3200" spc="-15" dirty="0">
                <a:latin typeface="Times New Roman"/>
                <a:cs typeface="Times New Roman"/>
              </a:rPr>
              <a:t> </a:t>
            </a:r>
            <a:r>
              <a:rPr lang="en-IN" sz="3200" dirty="0">
                <a:latin typeface="Times New Roman"/>
                <a:cs typeface="Times New Roman"/>
              </a:rPr>
              <a:t>“Value</a:t>
            </a:r>
            <a:r>
              <a:rPr lang="en-IN" sz="3200" spc="-10" dirty="0">
                <a:latin typeface="Times New Roman"/>
                <a:cs typeface="Times New Roman"/>
              </a:rPr>
              <a:t> </a:t>
            </a:r>
            <a:r>
              <a:rPr lang="en-IN" sz="3200" dirty="0">
                <a:latin typeface="Times New Roman"/>
                <a:cs typeface="Times New Roman"/>
              </a:rPr>
              <a:t>creation</a:t>
            </a:r>
            <a:r>
              <a:rPr lang="en-IN" sz="3200" spc="-20" dirty="0">
                <a:latin typeface="Times New Roman"/>
                <a:cs typeface="Times New Roman"/>
              </a:rPr>
              <a:t> </a:t>
            </a:r>
            <a:r>
              <a:rPr lang="en-IN" sz="3200" dirty="0">
                <a:latin typeface="Times New Roman"/>
                <a:cs typeface="Times New Roman"/>
              </a:rPr>
              <a:t>and</a:t>
            </a:r>
            <a:r>
              <a:rPr lang="en-IN" sz="3200" spc="-20" dirty="0">
                <a:latin typeface="Times New Roman"/>
                <a:cs typeface="Times New Roman"/>
              </a:rPr>
              <a:t> </a:t>
            </a:r>
            <a:r>
              <a:rPr lang="en-IN" sz="3200" spc="-10" dirty="0">
                <a:latin typeface="Times New Roman"/>
                <a:cs typeface="Times New Roman"/>
              </a:rPr>
              <a:t>appropriation</a:t>
            </a:r>
            <a:r>
              <a:rPr lang="en-IN" sz="3200" spc="-20" dirty="0">
                <a:latin typeface="Times New Roman"/>
                <a:cs typeface="Times New Roman"/>
              </a:rPr>
              <a:t> </a:t>
            </a:r>
            <a:r>
              <a:rPr lang="en-IN" sz="3200" dirty="0">
                <a:latin typeface="Times New Roman"/>
                <a:cs typeface="Times New Roman"/>
              </a:rPr>
              <a:t>in</a:t>
            </a:r>
            <a:r>
              <a:rPr lang="en-IN" sz="3200" spc="-5" dirty="0">
                <a:latin typeface="Times New Roman"/>
                <a:cs typeface="Times New Roman"/>
              </a:rPr>
              <a:t> </a:t>
            </a:r>
            <a:r>
              <a:rPr lang="en-IN" sz="3200" dirty="0">
                <a:latin typeface="Times New Roman"/>
                <a:cs typeface="Times New Roman"/>
              </a:rPr>
              <a:t>product</a:t>
            </a:r>
            <a:r>
              <a:rPr lang="en-IN" sz="3200" spc="-20" dirty="0">
                <a:latin typeface="Times New Roman"/>
                <a:cs typeface="Times New Roman"/>
              </a:rPr>
              <a:t> </a:t>
            </a:r>
            <a:r>
              <a:rPr lang="en-IN" sz="3200" spc="-10" dirty="0">
                <a:latin typeface="Times New Roman"/>
                <a:cs typeface="Times New Roman"/>
              </a:rPr>
              <a:t>returns management”</a:t>
            </a:r>
            <a:r>
              <a:rPr lang="en-IN" sz="3200" spc="-20" dirty="0">
                <a:latin typeface="Times New Roman"/>
                <a:cs typeface="Times New Roman"/>
              </a:rPr>
              <a:t> </a:t>
            </a:r>
            <a:r>
              <a:rPr lang="en-IN" sz="3200" dirty="0">
                <a:latin typeface="Times New Roman"/>
                <a:cs typeface="Times New Roman"/>
              </a:rPr>
              <a:t>–</a:t>
            </a:r>
            <a:r>
              <a:rPr lang="en-IN" sz="3200" spc="-20" dirty="0">
                <a:latin typeface="Times New Roman"/>
                <a:cs typeface="Times New Roman"/>
              </a:rPr>
              <a:t> </a:t>
            </a:r>
            <a:r>
              <a:rPr lang="en-IN" sz="3200" dirty="0">
                <a:latin typeface="Times New Roman"/>
                <a:cs typeface="Times New Roman"/>
              </a:rPr>
              <a:t>Journal of</a:t>
            </a:r>
            <a:r>
              <a:rPr lang="en-IN" sz="3200" spc="-15" dirty="0">
                <a:latin typeface="Times New Roman"/>
                <a:cs typeface="Times New Roman"/>
              </a:rPr>
              <a:t> </a:t>
            </a:r>
            <a:r>
              <a:rPr lang="en-IN" sz="3200" dirty="0">
                <a:latin typeface="Times New Roman"/>
                <a:cs typeface="Times New Roman"/>
              </a:rPr>
              <a:t>Logistics</a:t>
            </a:r>
            <a:r>
              <a:rPr lang="en-IN" sz="3200" spc="-15" dirty="0">
                <a:latin typeface="Times New Roman"/>
                <a:cs typeface="Times New Roman"/>
              </a:rPr>
              <a:t> </a:t>
            </a:r>
            <a:r>
              <a:rPr lang="en-IN" sz="3200" spc="-10" dirty="0">
                <a:latin typeface="Times New Roman"/>
                <a:cs typeface="Times New Roman"/>
              </a:rPr>
              <a:t>Management.</a:t>
            </a:r>
            <a:endParaRPr lang="en-IN" sz="3200" dirty="0">
              <a:latin typeface="Times New Roman"/>
              <a:cs typeface="Times New Roman"/>
            </a:endParaRPr>
          </a:p>
          <a:p>
            <a:pPr marL="12700" marR="554990">
              <a:lnSpc>
                <a:spcPct val="103299"/>
              </a:lnSpc>
              <a:spcBef>
                <a:spcPts val="1275"/>
              </a:spcBef>
            </a:pPr>
            <a:r>
              <a:rPr lang="en-IN" sz="3200" dirty="0">
                <a:latin typeface="Times New Roman"/>
                <a:cs typeface="Times New Roman"/>
              </a:rPr>
              <a:t>[5].</a:t>
            </a:r>
            <a:r>
              <a:rPr lang="en-IN" sz="3200" spc="-35" dirty="0">
                <a:latin typeface="Times New Roman"/>
                <a:cs typeface="Times New Roman"/>
              </a:rPr>
              <a:t> </a:t>
            </a:r>
            <a:r>
              <a:rPr lang="en-IN" sz="3200" dirty="0">
                <a:latin typeface="Times New Roman"/>
                <a:cs typeface="Times New Roman"/>
              </a:rPr>
              <a:t>SK</a:t>
            </a:r>
            <a:r>
              <a:rPr lang="en-IN" sz="3200" spc="-25" dirty="0">
                <a:latin typeface="Times New Roman"/>
                <a:cs typeface="Times New Roman"/>
              </a:rPr>
              <a:t> </a:t>
            </a:r>
            <a:r>
              <a:rPr lang="en-IN" sz="3200" dirty="0">
                <a:latin typeface="Times New Roman"/>
                <a:cs typeface="Times New Roman"/>
              </a:rPr>
              <a:t>Srivastava</a:t>
            </a:r>
            <a:r>
              <a:rPr lang="en-IN" sz="3200" spc="-30" dirty="0">
                <a:latin typeface="Times New Roman"/>
                <a:cs typeface="Times New Roman"/>
              </a:rPr>
              <a:t> </a:t>
            </a:r>
            <a:r>
              <a:rPr lang="en-IN" sz="3200" dirty="0">
                <a:latin typeface="Times New Roman"/>
                <a:cs typeface="Times New Roman"/>
              </a:rPr>
              <a:t>and</a:t>
            </a:r>
            <a:r>
              <a:rPr lang="en-IN" sz="3200" spc="-30" dirty="0">
                <a:latin typeface="Times New Roman"/>
                <a:cs typeface="Times New Roman"/>
              </a:rPr>
              <a:t> </a:t>
            </a:r>
            <a:r>
              <a:rPr lang="en-IN" sz="3200" dirty="0">
                <a:latin typeface="Times New Roman"/>
                <a:cs typeface="Times New Roman"/>
              </a:rPr>
              <a:t>RK</a:t>
            </a:r>
            <a:r>
              <a:rPr lang="en-IN" sz="3200" spc="-25" dirty="0">
                <a:latin typeface="Times New Roman"/>
                <a:cs typeface="Times New Roman"/>
              </a:rPr>
              <a:t> </a:t>
            </a:r>
            <a:r>
              <a:rPr lang="en-IN" sz="3200" dirty="0">
                <a:latin typeface="Times New Roman"/>
                <a:cs typeface="Times New Roman"/>
              </a:rPr>
              <a:t>Srivastava</a:t>
            </a:r>
            <a:r>
              <a:rPr lang="en-IN" sz="3200" spc="-30" dirty="0">
                <a:latin typeface="Times New Roman"/>
                <a:cs typeface="Times New Roman"/>
              </a:rPr>
              <a:t> </a:t>
            </a:r>
            <a:r>
              <a:rPr lang="en-IN" sz="3200" dirty="0">
                <a:latin typeface="Times New Roman"/>
                <a:cs typeface="Times New Roman"/>
              </a:rPr>
              <a:t>(2006)</a:t>
            </a:r>
            <a:r>
              <a:rPr lang="en-IN" sz="3200" spc="-20" dirty="0">
                <a:latin typeface="Times New Roman"/>
                <a:cs typeface="Times New Roman"/>
              </a:rPr>
              <a:t> </a:t>
            </a:r>
            <a:r>
              <a:rPr lang="en-IN" sz="3200" dirty="0">
                <a:latin typeface="Times New Roman"/>
                <a:cs typeface="Times New Roman"/>
              </a:rPr>
              <a:t>“Managing</a:t>
            </a:r>
            <a:r>
              <a:rPr lang="en-IN" sz="3200" spc="-30" dirty="0">
                <a:latin typeface="Times New Roman"/>
                <a:cs typeface="Times New Roman"/>
              </a:rPr>
              <a:t> </a:t>
            </a:r>
            <a:r>
              <a:rPr lang="en-IN" sz="3200" dirty="0">
                <a:latin typeface="Times New Roman"/>
                <a:cs typeface="Times New Roman"/>
              </a:rPr>
              <a:t>product</a:t>
            </a:r>
            <a:r>
              <a:rPr lang="en-IN" sz="3200" spc="-30" dirty="0">
                <a:latin typeface="Times New Roman"/>
                <a:cs typeface="Times New Roman"/>
              </a:rPr>
              <a:t> </a:t>
            </a:r>
            <a:r>
              <a:rPr lang="en-IN" sz="3200" dirty="0">
                <a:latin typeface="Times New Roman"/>
                <a:cs typeface="Times New Roman"/>
              </a:rPr>
              <a:t>returns</a:t>
            </a:r>
            <a:r>
              <a:rPr lang="en-IN" sz="3200" spc="-15" dirty="0">
                <a:latin typeface="Times New Roman"/>
                <a:cs typeface="Times New Roman"/>
              </a:rPr>
              <a:t> </a:t>
            </a:r>
            <a:r>
              <a:rPr lang="en-IN" sz="3200" dirty="0">
                <a:latin typeface="Times New Roman"/>
                <a:cs typeface="Times New Roman"/>
              </a:rPr>
              <a:t>for</a:t>
            </a:r>
            <a:r>
              <a:rPr lang="en-IN" sz="3200" spc="-35" dirty="0">
                <a:latin typeface="Times New Roman"/>
                <a:cs typeface="Times New Roman"/>
              </a:rPr>
              <a:t> </a:t>
            </a:r>
            <a:r>
              <a:rPr lang="en-IN" sz="3200" spc="-10" dirty="0">
                <a:latin typeface="Times New Roman"/>
                <a:cs typeface="Times New Roman"/>
              </a:rPr>
              <a:t>reverse </a:t>
            </a:r>
            <a:r>
              <a:rPr lang="en-IN" sz="3200" dirty="0">
                <a:latin typeface="Times New Roman"/>
                <a:cs typeface="Times New Roman"/>
              </a:rPr>
              <a:t>logistics”</a:t>
            </a:r>
            <a:r>
              <a:rPr lang="en-IN" sz="3200" spc="-35" dirty="0">
                <a:latin typeface="Times New Roman"/>
                <a:cs typeface="Times New Roman"/>
              </a:rPr>
              <a:t> </a:t>
            </a:r>
            <a:r>
              <a:rPr lang="en-IN" sz="3200" dirty="0">
                <a:latin typeface="Times New Roman"/>
                <a:cs typeface="Times New Roman"/>
              </a:rPr>
              <a:t>-</a:t>
            </a:r>
            <a:r>
              <a:rPr lang="en-IN" sz="3200" spc="-30" dirty="0">
                <a:latin typeface="Times New Roman"/>
                <a:cs typeface="Times New Roman"/>
              </a:rPr>
              <a:t> </a:t>
            </a:r>
            <a:r>
              <a:rPr lang="en-IN" sz="3200" dirty="0">
                <a:latin typeface="Times New Roman"/>
                <a:cs typeface="Times New Roman"/>
              </a:rPr>
              <a:t>Journal</a:t>
            </a:r>
            <a:r>
              <a:rPr lang="en-IN" sz="3200" spc="-35" dirty="0">
                <a:latin typeface="Times New Roman"/>
                <a:cs typeface="Times New Roman"/>
              </a:rPr>
              <a:t> </a:t>
            </a:r>
            <a:r>
              <a:rPr lang="en-IN" sz="3200" dirty="0">
                <a:latin typeface="Times New Roman"/>
                <a:cs typeface="Times New Roman"/>
              </a:rPr>
              <a:t>of</a:t>
            </a:r>
            <a:r>
              <a:rPr lang="en-IN" sz="3200" spc="-25" dirty="0">
                <a:latin typeface="Times New Roman"/>
                <a:cs typeface="Times New Roman"/>
              </a:rPr>
              <a:t> </a:t>
            </a:r>
            <a:r>
              <a:rPr lang="en-IN" sz="2800" spc="-10" dirty="0">
                <a:latin typeface="Times New Roman"/>
                <a:cs typeface="Times New Roman"/>
              </a:rPr>
              <a:t>Emerald.</a:t>
            </a:r>
            <a:endParaRPr lang="en-IN" sz="2800" dirty="0">
              <a:latin typeface="Times New Roman"/>
              <a:cs typeface="Times New Roman"/>
            </a:endParaRPr>
          </a:p>
          <a:p>
            <a:pPr marL="12700" marR="239395">
              <a:lnSpc>
                <a:spcPct val="102400"/>
              </a:lnSpc>
              <a:spcBef>
                <a:spcPts val="1305"/>
              </a:spcBef>
            </a:pPr>
            <a:r>
              <a:rPr lang="en-IN" sz="2800" dirty="0">
                <a:latin typeface="Times New Roman"/>
                <a:cs typeface="Times New Roman"/>
              </a:rPr>
              <a:t>[6].</a:t>
            </a:r>
            <a:r>
              <a:rPr lang="en-IN" sz="2800" spc="-25" dirty="0">
                <a:latin typeface="Times New Roman"/>
                <a:cs typeface="Times New Roman"/>
              </a:rPr>
              <a:t> </a:t>
            </a:r>
            <a:r>
              <a:rPr lang="en-IN" sz="2800" dirty="0">
                <a:latin typeface="Times New Roman"/>
                <a:cs typeface="Times New Roman"/>
              </a:rPr>
              <a:t>DA</a:t>
            </a:r>
            <a:r>
              <a:rPr lang="en-IN" sz="2800" spc="-25" dirty="0">
                <a:latin typeface="Times New Roman"/>
                <a:cs typeface="Times New Roman"/>
              </a:rPr>
              <a:t> </a:t>
            </a:r>
            <a:r>
              <a:rPr lang="en-IN" sz="2800" dirty="0" err="1">
                <a:latin typeface="Times New Roman"/>
                <a:cs typeface="Times New Roman"/>
              </a:rPr>
              <a:t>Mollenkopf</a:t>
            </a:r>
            <a:r>
              <a:rPr lang="en-IN" sz="2800" dirty="0">
                <a:latin typeface="Times New Roman"/>
                <a:cs typeface="Times New Roman"/>
              </a:rPr>
              <a:t>,</a:t>
            </a:r>
            <a:r>
              <a:rPr lang="en-IN" sz="2800" spc="-20" dirty="0">
                <a:latin typeface="Times New Roman"/>
                <a:cs typeface="Times New Roman"/>
              </a:rPr>
              <a:t> </a:t>
            </a:r>
            <a:r>
              <a:rPr lang="en-IN" sz="2800" dirty="0">
                <a:latin typeface="Times New Roman"/>
                <a:cs typeface="Times New Roman"/>
              </a:rPr>
              <a:t>E</a:t>
            </a:r>
            <a:r>
              <a:rPr lang="en-IN" sz="2800" spc="-20" dirty="0">
                <a:latin typeface="Times New Roman"/>
                <a:cs typeface="Times New Roman"/>
              </a:rPr>
              <a:t> </a:t>
            </a:r>
            <a:r>
              <a:rPr lang="en-IN" sz="2800" dirty="0" err="1">
                <a:latin typeface="Times New Roman"/>
                <a:cs typeface="Times New Roman"/>
              </a:rPr>
              <a:t>Rabinovich</a:t>
            </a:r>
            <a:r>
              <a:rPr lang="en-IN" sz="2800" spc="-15" dirty="0">
                <a:latin typeface="Times New Roman"/>
                <a:cs typeface="Times New Roman"/>
              </a:rPr>
              <a:t> </a:t>
            </a:r>
            <a:r>
              <a:rPr lang="en-IN" sz="2800" dirty="0">
                <a:latin typeface="Times New Roman"/>
                <a:cs typeface="Times New Roman"/>
              </a:rPr>
              <a:t>and</a:t>
            </a:r>
            <a:r>
              <a:rPr lang="en-IN" sz="2800" spc="-25" dirty="0">
                <a:latin typeface="Times New Roman"/>
                <a:cs typeface="Times New Roman"/>
              </a:rPr>
              <a:t> </a:t>
            </a:r>
            <a:r>
              <a:rPr lang="en-IN" sz="2800" dirty="0">
                <a:latin typeface="Times New Roman"/>
                <a:cs typeface="Times New Roman"/>
              </a:rPr>
              <a:t>TM</a:t>
            </a:r>
            <a:r>
              <a:rPr lang="en-IN" sz="2800" spc="-15" dirty="0">
                <a:latin typeface="Times New Roman"/>
                <a:cs typeface="Times New Roman"/>
              </a:rPr>
              <a:t> </a:t>
            </a:r>
            <a:r>
              <a:rPr lang="en-IN" sz="2800" dirty="0" err="1">
                <a:latin typeface="Times New Roman"/>
                <a:cs typeface="Times New Roman"/>
              </a:rPr>
              <a:t>Laseter</a:t>
            </a:r>
            <a:r>
              <a:rPr lang="en-IN" sz="2800" spc="-20" dirty="0">
                <a:latin typeface="Times New Roman"/>
                <a:cs typeface="Times New Roman"/>
              </a:rPr>
              <a:t> </a:t>
            </a:r>
            <a:r>
              <a:rPr lang="en-IN" sz="2800" dirty="0">
                <a:latin typeface="Times New Roman"/>
                <a:cs typeface="Times New Roman"/>
              </a:rPr>
              <a:t>(2007)</a:t>
            </a:r>
            <a:r>
              <a:rPr lang="en-IN" sz="2800" spc="-5" dirty="0">
                <a:latin typeface="Times New Roman"/>
                <a:cs typeface="Times New Roman"/>
              </a:rPr>
              <a:t> </a:t>
            </a:r>
            <a:r>
              <a:rPr lang="en-IN" sz="2800" dirty="0">
                <a:latin typeface="Times New Roman"/>
                <a:cs typeface="Times New Roman"/>
              </a:rPr>
              <a:t>“Managing</a:t>
            </a:r>
            <a:r>
              <a:rPr lang="en-IN" sz="2800" spc="-20" dirty="0">
                <a:latin typeface="Times New Roman"/>
                <a:cs typeface="Times New Roman"/>
              </a:rPr>
              <a:t> </a:t>
            </a:r>
            <a:r>
              <a:rPr lang="en-IN" sz="2800" dirty="0">
                <a:latin typeface="Times New Roman"/>
                <a:cs typeface="Times New Roman"/>
              </a:rPr>
              <a:t>internet</a:t>
            </a:r>
            <a:r>
              <a:rPr lang="en-IN" sz="2800" spc="-15" dirty="0">
                <a:latin typeface="Times New Roman"/>
                <a:cs typeface="Times New Roman"/>
              </a:rPr>
              <a:t> </a:t>
            </a:r>
            <a:r>
              <a:rPr lang="en-IN" sz="2800" dirty="0">
                <a:latin typeface="Times New Roman"/>
                <a:cs typeface="Times New Roman"/>
              </a:rPr>
              <a:t>product</a:t>
            </a:r>
            <a:r>
              <a:rPr lang="en-IN" sz="2800" spc="-25" dirty="0">
                <a:latin typeface="Times New Roman"/>
                <a:cs typeface="Times New Roman"/>
              </a:rPr>
              <a:t> </a:t>
            </a:r>
            <a:r>
              <a:rPr lang="en-IN" sz="2800" dirty="0">
                <a:latin typeface="Times New Roman"/>
                <a:cs typeface="Times New Roman"/>
              </a:rPr>
              <a:t>returns:</a:t>
            </a:r>
            <a:r>
              <a:rPr lang="en-IN" sz="2800" spc="-20" dirty="0">
                <a:latin typeface="Times New Roman"/>
                <a:cs typeface="Times New Roman"/>
              </a:rPr>
              <a:t> </a:t>
            </a:r>
            <a:r>
              <a:rPr lang="en-IN" sz="2800" spc="-50" dirty="0">
                <a:latin typeface="Times New Roman"/>
                <a:cs typeface="Times New Roman"/>
              </a:rPr>
              <a:t>a </a:t>
            </a:r>
            <a:r>
              <a:rPr lang="en-IN" sz="2800" dirty="0">
                <a:latin typeface="Times New Roman"/>
                <a:cs typeface="Times New Roman"/>
              </a:rPr>
              <a:t>focus</a:t>
            </a:r>
            <a:r>
              <a:rPr lang="en-IN" sz="2800" spc="-15" dirty="0">
                <a:latin typeface="Times New Roman"/>
                <a:cs typeface="Times New Roman"/>
              </a:rPr>
              <a:t> </a:t>
            </a:r>
            <a:r>
              <a:rPr lang="en-IN" sz="2800" dirty="0">
                <a:latin typeface="Times New Roman"/>
                <a:cs typeface="Times New Roman"/>
              </a:rPr>
              <a:t>on</a:t>
            </a:r>
            <a:r>
              <a:rPr lang="en-IN" sz="2800" spc="-5" dirty="0">
                <a:latin typeface="Times New Roman"/>
                <a:cs typeface="Times New Roman"/>
              </a:rPr>
              <a:t> </a:t>
            </a:r>
            <a:r>
              <a:rPr lang="en-IN" sz="2800" dirty="0">
                <a:latin typeface="Times New Roman"/>
                <a:cs typeface="Times New Roman"/>
              </a:rPr>
              <a:t>effective</a:t>
            </a:r>
            <a:r>
              <a:rPr lang="en-IN" sz="2800" spc="-15" dirty="0">
                <a:latin typeface="Times New Roman"/>
                <a:cs typeface="Times New Roman"/>
              </a:rPr>
              <a:t> </a:t>
            </a:r>
            <a:r>
              <a:rPr lang="en-IN" sz="2800" dirty="0">
                <a:latin typeface="Times New Roman"/>
                <a:cs typeface="Times New Roman"/>
              </a:rPr>
              <a:t>service operations”</a:t>
            </a:r>
            <a:r>
              <a:rPr lang="en-IN" sz="2800" spc="-5" dirty="0">
                <a:latin typeface="Times New Roman"/>
                <a:cs typeface="Times New Roman"/>
              </a:rPr>
              <a:t> </a:t>
            </a:r>
            <a:r>
              <a:rPr lang="en-IN" sz="2800" dirty="0">
                <a:latin typeface="Times New Roman"/>
                <a:cs typeface="Times New Roman"/>
              </a:rPr>
              <a:t>-</a:t>
            </a:r>
            <a:r>
              <a:rPr lang="en-IN" sz="2800" spc="5" dirty="0">
                <a:latin typeface="Times New Roman"/>
                <a:cs typeface="Times New Roman"/>
              </a:rPr>
              <a:t> </a:t>
            </a:r>
            <a:r>
              <a:rPr lang="en-IN" sz="3200" dirty="0">
                <a:latin typeface="Times New Roman"/>
                <a:cs typeface="Times New Roman"/>
              </a:rPr>
              <a:t>Journal</a:t>
            </a:r>
            <a:r>
              <a:rPr lang="en-IN" sz="3200" spc="-10" dirty="0">
                <a:latin typeface="Times New Roman"/>
                <a:cs typeface="Times New Roman"/>
              </a:rPr>
              <a:t> </a:t>
            </a:r>
            <a:r>
              <a:rPr lang="en-IN" sz="3200" dirty="0">
                <a:latin typeface="Times New Roman"/>
                <a:cs typeface="Times New Roman"/>
              </a:rPr>
              <a:t>of</a:t>
            </a:r>
            <a:r>
              <a:rPr lang="en-IN" sz="3200" spc="-5" dirty="0">
                <a:latin typeface="Times New Roman"/>
                <a:cs typeface="Times New Roman"/>
              </a:rPr>
              <a:t> </a:t>
            </a:r>
            <a:r>
              <a:rPr lang="en-IN" sz="2800" spc="-10" dirty="0">
                <a:latin typeface="Times New Roman"/>
                <a:cs typeface="Times New Roman"/>
              </a:rPr>
              <a:t>Wiley.</a:t>
            </a:r>
            <a:endParaRPr lang="en-IN" sz="2800" dirty="0">
              <a:latin typeface="Times New Roman"/>
              <a:cs typeface="Times New Roman"/>
            </a:endParaRPr>
          </a:p>
          <a:p>
            <a:pPr>
              <a:lnSpc>
                <a:spcPct val="100000"/>
              </a:lnSpc>
              <a:spcBef>
                <a:spcPts val="150"/>
              </a:spcBef>
            </a:pPr>
            <a:endParaRPr lang="en-IN" sz="2800" dirty="0">
              <a:latin typeface="Times New Roman"/>
              <a:cs typeface="Times New Roman"/>
            </a:endParaRPr>
          </a:p>
          <a:p>
            <a:pPr marL="12700" marR="172720">
              <a:lnSpc>
                <a:spcPts val="1380"/>
              </a:lnSpc>
            </a:pPr>
            <a:r>
              <a:rPr lang="en-IN" sz="3200" dirty="0">
                <a:latin typeface="Times New Roman"/>
                <a:cs typeface="Times New Roman"/>
              </a:rPr>
              <a:t>[7].</a:t>
            </a:r>
            <a:r>
              <a:rPr lang="en-IN" sz="3200" spc="-35" dirty="0">
                <a:latin typeface="Times New Roman"/>
                <a:cs typeface="Times New Roman"/>
              </a:rPr>
              <a:t> </a:t>
            </a:r>
            <a:r>
              <a:rPr lang="en-IN" sz="3200" dirty="0">
                <a:latin typeface="Times New Roman"/>
                <a:cs typeface="Times New Roman"/>
              </a:rPr>
              <a:t>DS</a:t>
            </a:r>
            <a:r>
              <a:rPr lang="en-IN" sz="3200" spc="-30" dirty="0">
                <a:latin typeface="Times New Roman"/>
                <a:cs typeface="Times New Roman"/>
              </a:rPr>
              <a:t> </a:t>
            </a:r>
            <a:r>
              <a:rPr lang="en-IN" sz="3200" dirty="0">
                <a:latin typeface="Times New Roman"/>
                <a:cs typeface="Times New Roman"/>
              </a:rPr>
              <a:t>Rogers,</a:t>
            </a:r>
            <a:r>
              <a:rPr lang="en-IN" sz="3200" spc="-25" dirty="0">
                <a:latin typeface="Times New Roman"/>
                <a:cs typeface="Times New Roman"/>
              </a:rPr>
              <a:t> </a:t>
            </a:r>
            <a:r>
              <a:rPr lang="en-IN" sz="3200" dirty="0">
                <a:latin typeface="Times New Roman"/>
                <a:cs typeface="Times New Roman"/>
              </a:rPr>
              <a:t>DM</a:t>
            </a:r>
            <a:r>
              <a:rPr lang="en-IN" sz="3200" spc="-30" dirty="0">
                <a:latin typeface="Times New Roman"/>
                <a:cs typeface="Times New Roman"/>
              </a:rPr>
              <a:t> </a:t>
            </a:r>
            <a:r>
              <a:rPr lang="en-IN" sz="3200" dirty="0">
                <a:latin typeface="Times New Roman"/>
                <a:cs typeface="Times New Roman"/>
              </a:rPr>
              <a:t>Lambert</a:t>
            </a:r>
            <a:r>
              <a:rPr lang="en-IN" sz="3200" spc="-30" dirty="0">
                <a:latin typeface="Times New Roman"/>
                <a:cs typeface="Times New Roman"/>
              </a:rPr>
              <a:t> </a:t>
            </a:r>
            <a:r>
              <a:rPr lang="en-IN" sz="3200" dirty="0">
                <a:latin typeface="Times New Roman"/>
                <a:cs typeface="Times New Roman"/>
              </a:rPr>
              <a:t>and</a:t>
            </a:r>
            <a:r>
              <a:rPr lang="en-IN" sz="3200" spc="-30" dirty="0">
                <a:latin typeface="Times New Roman"/>
                <a:cs typeface="Times New Roman"/>
              </a:rPr>
              <a:t> </a:t>
            </a:r>
            <a:r>
              <a:rPr lang="en-IN" sz="3200" dirty="0">
                <a:latin typeface="Times New Roman"/>
                <a:cs typeface="Times New Roman"/>
              </a:rPr>
              <a:t>KL</a:t>
            </a:r>
            <a:r>
              <a:rPr lang="en-IN" sz="3200" spc="-30" dirty="0">
                <a:latin typeface="Times New Roman"/>
                <a:cs typeface="Times New Roman"/>
              </a:rPr>
              <a:t> </a:t>
            </a:r>
            <a:r>
              <a:rPr lang="en-IN" sz="3200" dirty="0">
                <a:latin typeface="Times New Roman"/>
                <a:cs typeface="Times New Roman"/>
              </a:rPr>
              <a:t>Croxton</a:t>
            </a:r>
            <a:r>
              <a:rPr lang="en-IN" sz="3200" spc="-30" dirty="0">
                <a:latin typeface="Times New Roman"/>
                <a:cs typeface="Times New Roman"/>
              </a:rPr>
              <a:t> </a:t>
            </a:r>
            <a:r>
              <a:rPr lang="en-IN" sz="3200" dirty="0">
                <a:latin typeface="Times New Roman"/>
                <a:cs typeface="Times New Roman"/>
              </a:rPr>
              <a:t>(2002)</a:t>
            </a:r>
            <a:r>
              <a:rPr lang="en-IN" sz="3200" spc="-20" dirty="0">
                <a:latin typeface="Times New Roman"/>
                <a:cs typeface="Times New Roman"/>
              </a:rPr>
              <a:t> </a:t>
            </a:r>
            <a:r>
              <a:rPr lang="en-IN" sz="3200" dirty="0">
                <a:latin typeface="Times New Roman"/>
                <a:cs typeface="Times New Roman"/>
              </a:rPr>
              <a:t>“The</a:t>
            </a:r>
            <a:r>
              <a:rPr lang="en-IN" sz="3200" spc="-30" dirty="0">
                <a:latin typeface="Times New Roman"/>
                <a:cs typeface="Times New Roman"/>
              </a:rPr>
              <a:t> </a:t>
            </a:r>
            <a:r>
              <a:rPr lang="en-IN" sz="3200" dirty="0">
                <a:latin typeface="Times New Roman"/>
                <a:cs typeface="Times New Roman"/>
              </a:rPr>
              <a:t>returns</a:t>
            </a:r>
            <a:r>
              <a:rPr lang="en-IN" sz="3200" spc="-30" dirty="0">
                <a:latin typeface="Times New Roman"/>
                <a:cs typeface="Times New Roman"/>
              </a:rPr>
              <a:t> </a:t>
            </a:r>
            <a:r>
              <a:rPr lang="en-IN" sz="3200" dirty="0">
                <a:latin typeface="Times New Roman"/>
                <a:cs typeface="Times New Roman"/>
              </a:rPr>
              <a:t>management</a:t>
            </a:r>
            <a:r>
              <a:rPr lang="en-IN" sz="3200" spc="-30" dirty="0">
                <a:latin typeface="Times New Roman"/>
                <a:cs typeface="Times New Roman"/>
              </a:rPr>
              <a:t> </a:t>
            </a:r>
            <a:r>
              <a:rPr lang="en-IN" sz="3200" spc="-10" dirty="0">
                <a:latin typeface="Times New Roman"/>
                <a:cs typeface="Times New Roman"/>
              </a:rPr>
              <a:t>process”- </a:t>
            </a:r>
            <a:r>
              <a:rPr lang="en-IN" sz="3200" dirty="0">
                <a:latin typeface="Times New Roman"/>
                <a:cs typeface="Times New Roman"/>
              </a:rPr>
              <a:t>Journal</a:t>
            </a:r>
            <a:r>
              <a:rPr lang="en-IN" sz="3200" spc="-35" dirty="0">
                <a:latin typeface="Times New Roman"/>
                <a:cs typeface="Times New Roman"/>
              </a:rPr>
              <a:t> </a:t>
            </a:r>
            <a:r>
              <a:rPr lang="en-IN" sz="3200" dirty="0">
                <a:latin typeface="Times New Roman"/>
                <a:cs typeface="Times New Roman"/>
              </a:rPr>
              <a:t>of</a:t>
            </a:r>
            <a:r>
              <a:rPr lang="en-IN" sz="3200" spc="-15" dirty="0">
                <a:latin typeface="Times New Roman"/>
                <a:cs typeface="Times New Roman"/>
              </a:rPr>
              <a:t> </a:t>
            </a:r>
            <a:r>
              <a:rPr lang="en-IN" sz="3200" spc="-10" dirty="0" err="1">
                <a:latin typeface="Times New Roman"/>
                <a:cs typeface="Times New Roman"/>
              </a:rPr>
              <a:t>Ingentaconnect</a:t>
            </a:r>
            <a:r>
              <a:rPr lang="en-IN" sz="3200" spc="-10" dirty="0">
                <a:latin typeface="Times New Roman"/>
                <a:cs typeface="Times New Roman"/>
              </a:rPr>
              <a:t>.</a:t>
            </a:r>
            <a:endParaRPr lang="en-IN" sz="3200" dirty="0">
              <a:latin typeface="Times New Roman"/>
              <a:cs typeface="Times New Roman"/>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7" name="Content Placeholder 6" descr="A screenshot of a computer program&#10;&#10;Description automatically generated">
            <a:extLst>
              <a:ext uri="{FF2B5EF4-FFF2-40B4-BE49-F238E27FC236}">
                <a16:creationId xmlns:a16="http://schemas.microsoft.com/office/drawing/2014/main" id="{0F447E2E-A4B9-6893-F716-3421DA9C50C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87333" y="1473201"/>
            <a:ext cx="3420534" cy="4307840"/>
          </a:xfrm>
        </p:spPr>
      </p:pic>
    </p:spTree>
    <p:extLst>
      <p:ext uri="{BB962C8B-B14F-4D97-AF65-F5344CB8AC3E}">
        <p14:creationId xmlns:p14="http://schemas.microsoft.com/office/powerpoint/2010/main" val="62545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589152"/>
            <a:ext cx="10515600" cy="4351338"/>
          </a:xfrm>
        </p:spPr>
        <p:txBody>
          <a:bodyPr/>
          <a:lstStyle/>
          <a:p>
            <a:pPr marL="0" indent="0">
              <a:buNone/>
            </a:pPr>
            <a:r>
              <a:rPr lang="en-GB" b="1" dirty="0"/>
              <a:t>Problem</a:t>
            </a:r>
            <a:r>
              <a:rPr lang="en-GB" dirty="0"/>
              <a:t> </a:t>
            </a:r>
            <a:r>
              <a:rPr lang="en-GB" b="1" dirty="0"/>
              <a:t>Statement</a:t>
            </a:r>
            <a:r>
              <a:rPr lang="en-GB" dirty="0"/>
              <a:t> :</a:t>
            </a:r>
          </a:p>
          <a:p>
            <a:pPr marL="0" indent="0">
              <a:buNone/>
            </a:pPr>
            <a:r>
              <a:rPr lang="en-US" dirty="0"/>
              <a:t>In case of excess supply, wrong/damaged deliveries to end customers, SKF customer service team returns the product back to the regional warehouse irrespective of the condition of material. Hence, sometimes we (India Distribution Centre) end up receiving damaged stocks even after an ok Proof of Delivery which results in blocked stocks and we end up scrapping them leading to loss. A solution can be developed that a proper justification for return is mentioned and the right decision on return of goods is taken</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182"/>
            <a:ext cx="10515600" cy="1325563"/>
          </a:xfrm>
        </p:spPr>
        <p:txBody>
          <a:bodyPr/>
          <a:lstStyle/>
          <a:p>
            <a:r>
              <a:rPr lang="en-GB" b="1" dirty="0"/>
              <a:t>Literature Review</a:t>
            </a:r>
          </a:p>
        </p:txBody>
      </p:sp>
      <p:sp>
        <p:nvSpPr>
          <p:cNvPr id="4" name="Content Placeholder 2">
            <a:extLst>
              <a:ext uri="{FF2B5EF4-FFF2-40B4-BE49-F238E27FC236}">
                <a16:creationId xmlns:a16="http://schemas.microsoft.com/office/drawing/2014/main" id="{C43E3647-AC3D-FC03-B95B-FF50AF71E20A}"/>
              </a:ext>
            </a:extLst>
          </p:cNvPr>
          <p:cNvSpPr txBox="1">
            <a:spLocks/>
          </p:cNvSpPr>
          <p:nvPr/>
        </p:nvSpPr>
        <p:spPr>
          <a:xfrm>
            <a:off x="838200" y="1234441"/>
            <a:ext cx="10668000" cy="495299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From [1] the author has discussed the problem faced by the service team while returning the product. He came with some set of criteria such as proper justifications for returns, return policies, etc.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From [2] a study of Impact of Damaged Goods Returns on the Supply Chain, the authors identify a number of ways that companies can minimize the impact of damaged goods returns, such as:</a:t>
            </a:r>
          </a:p>
          <a:p>
            <a:pPr marL="0" indent="0">
              <a:buFont typeface="Arial" panose="020B0604020202020204" pitchFamily="34" charset="0"/>
              <a:buNone/>
            </a:pPr>
            <a:r>
              <a:rPr lang="en-US" dirty="0"/>
              <a:t>implementing a strict quality control process, improving packaging and shipping procedures.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From [3] The Impact of Customer Satisfaction on Damaged Goods Returns by Brown and Green (2021). This study found that customer satisfaction is a significant predictor of damaged goods returns. The study also found that businesses can reduce damaged goods returns by improving customer satisfaction. The study identified a number of strategies for improving customer satisfaction, such as providing high-quality products, offering excellent customer service, and making it easy for customers to return products.</a:t>
            </a:r>
          </a:p>
          <a:p>
            <a:pPr marL="0" indent="0">
              <a:buFont typeface="Arial" panose="020B0604020202020204" pitchFamily="34" charset="0"/>
              <a:buNone/>
            </a:pPr>
            <a:endParaRPr lang="en-US"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Research Gaps Identified</a:t>
            </a:r>
          </a:p>
        </p:txBody>
      </p:sp>
      <p:sp>
        <p:nvSpPr>
          <p:cNvPr id="3" name="Content Placeholder 2"/>
          <p:cNvSpPr>
            <a:spLocks noGrp="1"/>
          </p:cNvSpPr>
          <p:nvPr>
            <p:ph idx="1"/>
          </p:nvPr>
        </p:nvSpPr>
        <p:spPr>
          <a:xfrm>
            <a:off x="838200" y="1325563"/>
            <a:ext cx="10515600" cy="4351338"/>
          </a:xfrm>
        </p:spPr>
        <p:txBody>
          <a:bodyPr>
            <a:normAutofit fontScale="85000" lnSpcReduction="10000"/>
          </a:bodyPr>
          <a:lstStyle/>
          <a:p>
            <a:pPr marL="0" indent="0">
              <a:buNone/>
            </a:pPr>
            <a:r>
              <a:rPr lang="en-US" b="1" dirty="0"/>
              <a:t>1.</a:t>
            </a:r>
            <a:r>
              <a:rPr lang="en-US" dirty="0"/>
              <a:t> </a:t>
            </a:r>
            <a:r>
              <a:rPr lang="en-US" b="1" dirty="0"/>
              <a:t>Optimizing Product Return Management Systems in Supply Chains.</a:t>
            </a:r>
          </a:p>
          <a:p>
            <a:pPr marL="0" indent="0">
              <a:buNone/>
            </a:pPr>
            <a:r>
              <a:rPr lang="en-US" dirty="0"/>
              <a:t> • Research Gap: Limited research on the long-term effects and flexibility of automated returns management systems in dynamically changing supply chain conditions.</a:t>
            </a:r>
          </a:p>
          <a:p>
            <a:pPr marL="0" indent="0">
              <a:buNone/>
            </a:pPr>
            <a:r>
              <a:rPr lang="en-US" dirty="0"/>
              <a:t> </a:t>
            </a:r>
            <a:r>
              <a:rPr lang="en-US" b="1" dirty="0"/>
              <a:t>2. Customer-Centered approaches to product return programs. </a:t>
            </a:r>
          </a:p>
          <a:p>
            <a:pPr marL="0" indent="0">
              <a:buNone/>
            </a:pPr>
            <a:r>
              <a:rPr lang="en-US" dirty="0"/>
              <a:t>• Research Gaps: Insufficient research is done on the cultural and demographic influences on customer preferences across industries, leading to gaps in understanding how to tailor returns to different customer needs. </a:t>
            </a:r>
          </a:p>
          <a:p>
            <a:pPr marL="0" indent="0">
              <a:buNone/>
            </a:pPr>
            <a:r>
              <a:rPr lang="en-US" b="1" dirty="0"/>
              <a:t>3. Technological Solutions for Restoration Management: A Comparative Analysis.</a:t>
            </a:r>
          </a:p>
          <a:p>
            <a:pPr marL="0" indent="0">
              <a:buNone/>
            </a:pPr>
            <a:r>
              <a:rPr lang="en-US" dirty="0"/>
              <a:t> • Research gap: Lack of comprehensive studies assessing the environmental sustainability aspects of different technological solutions in return management systems, including their carbon footprint and overall ecological impact. </a:t>
            </a:r>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D013-54A7-AB5B-74E3-5E2492143C66}"/>
              </a:ext>
            </a:extLst>
          </p:cNvPr>
          <p:cNvSpPr>
            <a:spLocks noGrp="1"/>
          </p:cNvSpPr>
          <p:nvPr>
            <p:ph type="title"/>
          </p:nvPr>
        </p:nvSpPr>
        <p:spPr>
          <a:xfrm>
            <a:off x="838200" y="167780"/>
            <a:ext cx="10515600" cy="1325563"/>
          </a:xfrm>
        </p:spPr>
        <p:txBody>
          <a:bodyPr/>
          <a:lstStyle/>
          <a:p>
            <a:r>
              <a:rPr lang="en-GB" b="1" dirty="0"/>
              <a:t>Research Gaps Identified</a:t>
            </a:r>
            <a:endParaRPr lang="en-IN" dirty="0"/>
          </a:p>
        </p:txBody>
      </p:sp>
      <p:sp>
        <p:nvSpPr>
          <p:cNvPr id="3" name="Content Placeholder 2">
            <a:extLst>
              <a:ext uri="{FF2B5EF4-FFF2-40B4-BE49-F238E27FC236}">
                <a16:creationId xmlns:a16="http://schemas.microsoft.com/office/drawing/2014/main" id="{E2331AAB-D8F9-7A15-DC11-76B889F708BE}"/>
              </a:ext>
            </a:extLst>
          </p:cNvPr>
          <p:cNvSpPr>
            <a:spLocks noGrp="1"/>
          </p:cNvSpPr>
          <p:nvPr>
            <p:ph idx="1"/>
          </p:nvPr>
        </p:nvSpPr>
        <p:spPr>
          <a:xfrm>
            <a:off x="838200" y="1588890"/>
            <a:ext cx="10515600" cy="4351338"/>
          </a:xfrm>
        </p:spPr>
        <p:txBody>
          <a:bodyPr>
            <a:normAutofit fontScale="92500" lnSpcReduction="20000"/>
          </a:bodyPr>
          <a:lstStyle/>
          <a:p>
            <a:pPr marL="0" indent="0">
              <a:buNone/>
            </a:pPr>
            <a:r>
              <a:rPr lang="en-US" b="1" dirty="0"/>
              <a:t>4. Decision-Making Algorithms in Restoration Management Systems.</a:t>
            </a:r>
          </a:p>
          <a:p>
            <a:pPr marL="0" indent="0">
              <a:buNone/>
            </a:pPr>
            <a:r>
              <a:rPr lang="en-US" dirty="0"/>
              <a:t>• Research gap: limited research on flexible decision-making processes, especially how effective they are at managing profitability at scale during periods of maturity or volatile market conditions. </a:t>
            </a:r>
          </a:p>
          <a:p>
            <a:pPr marL="0" indent="0">
              <a:buNone/>
            </a:pPr>
            <a:r>
              <a:rPr lang="en-US" b="1" dirty="0"/>
              <a:t>5. Design Impact of User Interaction on Return Scheduling. </a:t>
            </a:r>
          </a:p>
          <a:p>
            <a:pPr marL="0" indent="0">
              <a:buNone/>
            </a:pPr>
            <a:r>
              <a:rPr lang="en-US" dirty="0"/>
              <a:t>• Research gap: Inadequate investigation into the accessibility and inclusivity aspects of user interface designs, with a need to explore how diverse user demographics, including those with disabilities, interact with and benefit from these designs.</a:t>
            </a:r>
          </a:p>
          <a:p>
            <a:pPr marL="0" indent="0">
              <a:buNone/>
            </a:pPr>
            <a:r>
              <a:rPr lang="en-US" dirty="0"/>
              <a:t>• Identifying and addressing these research gaps can significantly contribute to refining and improving the regression management process, ensuring its effectiveness, sustainability, and deployment in different contexts.</a:t>
            </a:r>
            <a:endParaRPr lang="en-GB" dirty="0"/>
          </a:p>
          <a:p>
            <a:endParaRPr lang="en-IN" dirty="0"/>
          </a:p>
        </p:txBody>
      </p:sp>
    </p:spTree>
    <p:extLst>
      <p:ext uri="{BB962C8B-B14F-4D97-AF65-F5344CB8AC3E}">
        <p14:creationId xmlns:p14="http://schemas.microsoft.com/office/powerpoint/2010/main" val="363823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GB" b="1" dirty="0"/>
              <a:t>Proposed Methodology</a:t>
            </a:r>
          </a:p>
        </p:txBody>
      </p:sp>
      <p:sp>
        <p:nvSpPr>
          <p:cNvPr id="3" name="Content Placeholder 2"/>
          <p:cNvSpPr>
            <a:spLocks noGrp="1"/>
          </p:cNvSpPr>
          <p:nvPr>
            <p:ph idx="1"/>
          </p:nvPr>
        </p:nvSpPr>
        <p:spPr>
          <a:xfrm>
            <a:off x="838200" y="1253330"/>
            <a:ext cx="10515600" cy="4617117"/>
          </a:xfrm>
        </p:spPr>
        <p:txBody>
          <a:bodyPr>
            <a:normAutofit/>
          </a:bodyPr>
          <a:lstStyle/>
          <a:p>
            <a:pPr marL="514350" indent="-514350">
              <a:buAutoNum type="arabicPeriod"/>
            </a:pPr>
            <a:r>
              <a:rPr lang="en-US" dirty="0"/>
              <a:t>User and Employee Authentication</a:t>
            </a:r>
          </a:p>
          <a:p>
            <a:pPr marL="514350" indent="-514350">
              <a:buAutoNum type="arabicPeriod"/>
            </a:pPr>
            <a:r>
              <a:rPr lang="en-IN" dirty="0"/>
              <a:t>Data Storage: MySQL Database</a:t>
            </a:r>
            <a:endParaRPr lang="en-US" dirty="0"/>
          </a:p>
          <a:p>
            <a:pPr marL="514350" indent="-514350">
              <a:buAutoNum type="arabicPeriod"/>
            </a:pPr>
            <a:r>
              <a:rPr lang="en-IN" dirty="0"/>
              <a:t>User Interface Design </a:t>
            </a:r>
            <a:endParaRPr lang="en-US" dirty="0"/>
          </a:p>
          <a:p>
            <a:pPr marL="514350" indent="-514350">
              <a:buAutoNum type="arabicPeriod"/>
            </a:pPr>
            <a:r>
              <a:rPr lang="en-IN" dirty="0"/>
              <a:t>Data Submission</a:t>
            </a:r>
            <a:endParaRPr lang="en-US" dirty="0"/>
          </a:p>
          <a:p>
            <a:pPr marL="514350" indent="-514350">
              <a:buAutoNum type="arabicPeriod"/>
            </a:pPr>
            <a:r>
              <a:rPr lang="en-US" dirty="0"/>
              <a:t>Backend Development: Java Full Stack with Servlet Programming</a:t>
            </a:r>
          </a:p>
          <a:p>
            <a:pPr marL="514350" indent="-514350">
              <a:buAutoNum type="arabicPeriod"/>
            </a:pPr>
            <a:r>
              <a:rPr lang="en-US" dirty="0"/>
              <a:t>Employee Access to User Responses</a:t>
            </a:r>
          </a:p>
          <a:p>
            <a:pPr marL="514350" indent="-514350">
              <a:buAutoNum type="arabicPeriod"/>
            </a:pPr>
            <a:r>
              <a:rPr lang="en-US" dirty="0"/>
              <a:t>Decision-Making Algorithm: Product Routing Logic</a:t>
            </a:r>
          </a:p>
          <a:p>
            <a:pPr marL="514350" indent="-514350">
              <a:buAutoNum type="arabicPeriod"/>
            </a:pPr>
            <a:r>
              <a:rPr lang="en-IN" dirty="0"/>
              <a:t>Minimizing Losses</a:t>
            </a:r>
            <a:endParaRPr lang="en-US" dirty="0"/>
          </a:p>
          <a:p>
            <a:pPr marL="514350" indent="-514350">
              <a:buAutoNum type="arabicPeriod"/>
            </a:pPr>
            <a:r>
              <a:rPr lang="en-US" dirty="0"/>
              <a:t>IDE and Project Setup: Eclipse for Enterprise</a:t>
            </a:r>
          </a:p>
          <a:p>
            <a:pPr marL="514350" indent="-514350">
              <a:buAutoNum type="arabicPeriod"/>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GB" b="1" dirty="0"/>
              <a:t>Objectives</a:t>
            </a:r>
          </a:p>
        </p:txBody>
      </p:sp>
      <p:sp>
        <p:nvSpPr>
          <p:cNvPr id="3" name="Content Placeholder 2"/>
          <p:cNvSpPr>
            <a:spLocks noGrp="1"/>
          </p:cNvSpPr>
          <p:nvPr>
            <p:ph idx="1"/>
          </p:nvPr>
        </p:nvSpPr>
        <p:spPr>
          <a:xfrm>
            <a:off x="838200" y="1253330"/>
            <a:ext cx="10515600" cy="4690269"/>
          </a:xfrm>
        </p:spPr>
        <p:txBody>
          <a:bodyPr/>
          <a:lstStyle/>
          <a:p>
            <a:pPr marL="514350" indent="-514350">
              <a:buAutoNum type="arabicPeriod"/>
            </a:pPr>
            <a:r>
              <a:rPr lang="en-US" dirty="0"/>
              <a:t>Establish Precise Justification for Returns</a:t>
            </a:r>
          </a:p>
          <a:p>
            <a:pPr marL="514350" indent="-514350">
              <a:buAutoNum type="arabicPeriod"/>
            </a:pPr>
            <a:r>
              <a:rPr lang="en-IN" dirty="0"/>
              <a:t>Implement Decision-Making Process</a:t>
            </a:r>
            <a:endParaRPr lang="en-US" dirty="0"/>
          </a:p>
          <a:p>
            <a:pPr marL="514350" indent="-514350">
              <a:buAutoNum type="arabicPeriod"/>
            </a:pPr>
            <a:r>
              <a:rPr lang="en-US" dirty="0"/>
              <a:t>Minimize Damaged Stocks at India Distribution Centre</a:t>
            </a:r>
          </a:p>
          <a:p>
            <a:pPr marL="514350" indent="-514350">
              <a:buAutoNum type="arabicPeriod"/>
            </a:pPr>
            <a:r>
              <a:rPr lang="en-IN" dirty="0"/>
              <a:t>Optimize Inventory Management</a:t>
            </a:r>
            <a:endParaRPr lang="en-US" dirty="0"/>
          </a:p>
          <a:p>
            <a:pPr marL="514350" indent="-514350">
              <a:buAutoNum type="arabicPeriod"/>
            </a:pPr>
            <a:r>
              <a:rPr lang="en-US" dirty="0"/>
              <a:t>Decrease Scrap Material and Associated Losses</a:t>
            </a:r>
          </a:p>
          <a:p>
            <a:pPr marL="514350" indent="-514350">
              <a:buAutoNum type="arabicPeriod"/>
            </a:pPr>
            <a:r>
              <a:rPr lang="en-US" dirty="0"/>
              <a:t>Enhance User and Employee Interaction</a:t>
            </a:r>
          </a:p>
          <a:p>
            <a:pPr marL="514350" indent="-514350">
              <a:buAutoNum type="arabicPeriod"/>
            </a:pPr>
            <a:r>
              <a:rPr lang="en-IN" dirty="0"/>
              <a:t>Implement Robust Security Measures</a:t>
            </a:r>
            <a:endParaRPr lang="en-US" dirty="0"/>
          </a:p>
          <a:p>
            <a:pPr marL="514350" indent="-514350">
              <a:buAutoNum type="arabicPeriod"/>
            </a:pPr>
            <a:r>
              <a:rPr lang="en-US" dirty="0"/>
              <a:t>Utilize Java Full Stack for Dynamic Web Pages</a:t>
            </a:r>
          </a:p>
          <a:p>
            <a:pPr marL="514350" indent="-514350">
              <a:buAutoNum type="arabicPeriod"/>
            </a:pPr>
            <a:r>
              <a:rPr lang="en-IN" dirty="0"/>
              <a:t>Provide Real-time Decision Support</a:t>
            </a:r>
            <a:endParaRPr lang="en-US" dirty="0"/>
          </a:p>
          <a:p>
            <a:pPr marL="514350" indent="-514350">
              <a:buAutoNum type="arabicPeriod"/>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881"/>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104172"/>
            <a:ext cx="10515600" cy="4351338"/>
          </a:xfrm>
        </p:spPr>
        <p:txBody>
          <a:bodyPr>
            <a:normAutofit fontScale="92500" lnSpcReduction="10000"/>
          </a:bodyPr>
          <a:lstStyle/>
          <a:p>
            <a:r>
              <a:rPr lang="en-US" sz="1900" dirty="0"/>
              <a:t>The system design and implementation for the described context involve creating a web application with user-friendly interfaces, secure data handling, and efficient decision-making processes. Below is an outline of the key components and steps involved in the design and implementation: </a:t>
            </a:r>
          </a:p>
          <a:p>
            <a:pPr marL="0" indent="0">
              <a:buNone/>
            </a:pPr>
            <a:r>
              <a:rPr lang="en-IN" sz="1900" b="1" dirty="0"/>
              <a:t>   1. Frontend Design (HTML, CSS, JavaScript):</a:t>
            </a:r>
            <a:r>
              <a:rPr lang="en-IN" sz="1900" dirty="0"/>
              <a:t> </a:t>
            </a:r>
          </a:p>
          <a:p>
            <a:pPr marL="0" indent="0">
              <a:buNone/>
            </a:pPr>
            <a:r>
              <a:rPr lang="en-IN" sz="1900" dirty="0"/>
              <a:t>     • Home Page:</a:t>
            </a:r>
          </a:p>
          <a:p>
            <a:pPr marL="0" indent="0">
              <a:buNone/>
            </a:pPr>
            <a:r>
              <a:rPr lang="en-IN" sz="1900" dirty="0"/>
              <a:t>          o Includes buttons for user and employee login.</a:t>
            </a:r>
          </a:p>
          <a:p>
            <a:pPr marL="0" indent="0">
              <a:buNone/>
            </a:pPr>
            <a:r>
              <a:rPr lang="en-IN" sz="1900" dirty="0"/>
              <a:t>     • User Login Page:</a:t>
            </a:r>
          </a:p>
          <a:p>
            <a:pPr marL="0" indent="0">
              <a:buNone/>
            </a:pPr>
            <a:r>
              <a:rPr lang="en-IN" sz="1900" dirty="0"/>
              <a:t>          o Form for user login with redirection to the return management page. </a:t>
            </a:r>
          </a:p>
          <a:p>
            <a:pPr marL="0" indent="0">
              <a:buNone/>
            </a:pPr>
            <a:r>
              <a:rPr lang="en-IN" sz="1900" dirty="0"/>
              <a:t>     • Employee Login Page:</a:t>
            </a:r>
          </a:p>
          <a:p>
            <a:pPr marL="0" indent="0">
              <a:buNone/>
            </a:pPr>
            <a:r>
              <a:rPr lang="en-IN" sz="1900" dirty="0"/>
              <a:t>          o Form for employee login with access to user responses. </a:t>
            </a:r>
          </a:p>
          <a:p>
            <a:pPr marL="0" indent="0">
              <a:buNone/>
            </a:pPr>
            <a:r>
              <a:rPr lang="en-IN" sz="1900" dirty="0"/>
              <a:t>     • Return Management Page: </a:t>
            </a:r>
          </a:p>
          <a:p>
            <a:pPr marL="0" indent="0">
              <a:buNone/>
            </a:pPr>
            <a:r>
              <a:rPr lang="en-IN" sz="1900" dirty="0"/>
              <a:t>          o Form to collect user responses related to the product condition. </a:t>
            </a:r>
          </a:p>
          <a:p>
            <a:pPr marL="0" indent="0">
              <a:buNone/>
            </a:pPr>
            <a:r>
              <a:rPr lang="en-IN" sz="1900" dirty="0"/>
              <a:t>          o Utilize JavaScript for pop-up messages and enhanced user interaction. </a:t>
            </a:r>
            <a:endParaRPr lang="en-US" sz="1900" dirty="0"/>
          </a:p>
          <a:p>
            <a:pPr marL="0" indent="0">
              <a:buNone/>
            </a:pPr>
            <a:endParaRPr lang="en-GB" sz="2400" dirty="0"/>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86F6-9923-3A99-9852-722CE1943AD2}"/>
              </a:ext>
            </a:extLst>
          </p:cNvPr>
          <p:cNvSpPr>
            <a:spLocks noGrp="1"/>
          </p:cNvSpPr>
          <p:nvPr>
            <p:ph type="title"/>
          </p:nvPr>
        </p:nvSpPr>
        <p:spPr>
          <a:xfrm>
            <a:off x="838200" y="-201803"/>
            <a:ext cx="10515600" cy="1325563"/>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5C7334E7-C357-C834-5E30-32A26E2D3894}"/>
              </a:ext>
            </a:extLst>
          </p:cNvPr>
          <p:cNvSpPr>
            <a:spLocks noGrp="1"/>
          </p:cNvSpPr>
          <p:nvPr>
            <p:ph idx="1"/>
          </p:nvPr>
        </p:nvSpPr>
        <p:spPr>
          <a:xfrm>
            <a:off x="1056314" y="932688"/>
            <a:ext cx="10515600" cy="5132552"/>
          </a:xfrm>
        </p:spPr>
        <p:txBody>
          <a:bodyPr>
            <a:normAutofit fontScale="92500" lnSpcReduction="20000"/>
          </a:bodyPr>
          <a:lstStyle/>
          <a:p>
            <a:pPr marL="50165" indent="0">
              <a:lnSpc>
                <a:spcPct val="100000"/>
              </a:lnSpc>
              <a:buNone/>
              <a:tabLst>
                <a:tab pos="201930" algn="l"/>
              </a:tabLst>
            </a:pPr>
            <a:r>
              <a:rPr lang="en-IN" sz="2100" b="1" dirty="0">
                <a:latin typeface="Times New Roman"/>
                <a:cs typeface="Times New Roman"/>
              </a:rPr>
              <a:t> </a:t>
            </a:r>
            <a:r>
              <a:rPr lang="en-IN" sz="1900" b="1" dirty="0">
                <a:latin typeface="Times New Roman"/>
                <a:cs typeface="Times New Roman"/>
              </a:rPr>
              <a:t>2.Backend</a:t>
            </a:r>
            <a:r>
              <a:rPr lang="en-IN" sz="1900" b="1" spc="-25" dirty="0">
                <a:latin typeface="Times New Roman"/>
                <a:cs typeface="Times New Roman"/>
              </a:rPr>
              <a:t> </a:t>
            </a:r>
            <a:r>
              <a:rPr lang="en-IN" sz="1900" b="1" dirty="0">
                <a:latin typeface="Times New Roman"/>
                <a:cs typeface="Times New Roman"/>
              </a:rPr>
              <a:t>Design</a:t>
            </a:r>
            <a:r>
              <a:rPr lang="en-IN" sz="1900" b="1" spc="-25" dirty="0">
                <a:latin typeface="Times New Roman"/>
                <a:cs typeface="Times New Roman"/>
              </a:rPr>
              <a:t> </a:t>
            </a:r>
            <a:r>
              <a:rPr lang="en-IN" sz="1900" b="1" dirty="0">
                <a:latin typeface="Times New Roman"/>
                <a:cs typeface="Times New Roman"/>
              </a:rPr>
              <a:t>(Java</a:t>
            </a:r>
            <a:r>
              <a:rPr lang="en-IN" sz="1900" b="1" spc="-25" dirty="0">
                <a:latin typeface="Times New Roman"/>
                <a:cs typeface="Times New Roman"/>
              </a:rPr>
              <a:t> </a:t>
            </a:r>
            <a:r>
              <a:rPr lang="en-IN" sz="1900" b="1" dirty="0">
                <a:latin typeface="Times New Roman"/>
                <a:cs typeface="Times New Roman"/>
              </a:rPr>
              <a:t>Full</a:t>
            </a:r>
            <a:r>
              <a:rPr lang="en-IN" sz="1900" b="1" spc="-20" dirty="0">
                <a:latin typeface="Times New Roman"/>
                <a:cs typeface="Times New Roman"/>
              </a:rPr>
              <a:t> </a:t>
            </a:r>
            <a:r>
              <a:rPr lang="en-IN" sz="1900" b="1" dirty="0">
                <a:latin typeface="Times New Roman"/>
                <a:cs typeface="Times New Roman"/>
              </a:rPr>
              <a:t>Stack</a:t>
            </a:r>
            <a:r>
              <a:rPr lang="en-IN" sz="1900" b="1" spc="-25" dirty="0">
                <a:latin typeface="Times New Roman"/>
                <a:cs typeface="Times New Roman"/>
              </a:rPr>
              <a:t> </a:t>
            </a:r>
            <a:r>
              <a:rPr lang="en-IN" sz="1900" b="1" dirty="0">
                <a:latin typeface="Times New Roman"/>
                <a:cs typeface="Times New Roman"/>
              </a:rPr>
              <a:t>with</a:t>
            </a:r>
            <a:r>
              <a:rPr lang="en-IN" sz="1900" b="1" spc="-25" dirty="0">
                <a:latin typeface="Times New Roman"/>
                <a:cs typeface="Times New Roman"/>
              </a:rPr>
              <a:t> </a:t>
            </a:r>
            <a:r>
              <a:rPr lang="en-IN" sz="1900" b="1" spc="-10" dirty="0">
                <a:latin typeface="Times New Roman"/>
                <a:cs typeface="Times New Roman"/>
              </a:rPr>
              <a:t>Servlets):</a:t>
            </a:r>
            <a:endParaRPr lang="en-IN" sz="1900" dirty="0">
              <a:latin typeface="Times New Roman"/>
              <a:cs typeface="Times New Roman"/>
            </a:endParaRPr>
          </a:p>
          <a:p>
            <a:pPr marL="469265" lvl="1" indent="-228600">
              <a:lnSpc>
                <a:spcPct val="100000"/>
              </a:lnSpc>
              <a:spcBef>
                <a:spcPts val="950"/>
              </a:spcBef>
              <a:buFont typeface="Symbol"/>
              <a:buChar char=""/>
              <a:tabLst>
                <a:tab pos="469265" algn="l"/>
              </a:tabLst>
            </a:pPr>
            <a:r>
              <a:rPr lang="en-IN" sz="1900" spc="-10" dirty="0">
                <a:latin typeface="Times New Roman"/>
                <a:cs typeface="Times New Roman"/>
              </a:rPr>
              <a:t>Servlets:</a:t>
            </a:r>
            <a:endParaRPr lang="en-IN" sz="1900" dirty="0">
              <a:latin typeface="Times New Roman"/>
              <a:cs typeface="Times New Roman"/>
            </a:endParaRPr>
          </a:p>
          <a:p>
            <a:pPr marL="926465" marR="9525" lvl="2" indent="-228600">
              <a:lnSpc>
                <a:spcPts val="1490"/>
              </a:lnSpc>
              <a:spcBef>
                <a:spcPts val="45"/>
              </a:spcBef>
              <a:buFont typeface="Courier New"/>
              <a:buChar char="o"/>
              <a:tabLst>
                <a:tab pos="926465" algn="l"/>
              </a:tabLst>
            </a:pPr>
            <a:r>
              <a:rPr lang="en-IN" sz="1900" dirty="0">
                <a:latin typeface="Times New Roman"/>
                <a:cs typeface="Times New Roman"/>
              </a:rPr>
              <a:t>Develop</a:t>
            </a:r>
            <a:r>
              <a:rPr lang="en-IN" sz="1900" spc="434" dirty="0">
                <a:latin typeface="Times New Roman"/>
                <a:cs typeface="Times New Roman"/>
              </a:rPr>
              <a:t> </a:t>
            </a:r>
            <a:r>
              <a:rPr lang="en-IN" sz="1900" dirty="0">
                <a:latin typeface="Times New Roman"/>
                <a:cs typeface="Times New Roman"/>
              </a:rPr>
              <a:t>Java</a:t>
            </a:r>
            <a:r>
              <a:rPr lang="en-IN" sz="1900" spc="430" dirty="0">
                <a:latin typeface="Times New Roman"/>
                <a:cs typeface="Times New Roman"/>
              </a:rPr>
              <a:t> </a:t>
            </a:r>
            <a:r>
              <a:rPr lang="en-IN" sz="1900" dirty="0">
                <a:latin typeface="Times New Roman"/>
                <a:cs typeface="Times New Roman"/>
              </a:rPr>
              <a:t>servlets</a:t>
            </a:r>
            <a:r>
              <a:rPr lang="en-IN" sz="1900" spc="450" dirty="0">
                <a:latin typeface="Times New Roman"/>
                <a:cs typeface="Times New Roman"/>
              </a:rPr>
              <a:t> </a:t>
            </a:r>
            <a:r>
              <a:rPr lang="en-IN" sz="1900" dirty="0">
                <a:latin typeface="Times New Roman"/>
                <a:cs typeface="Times New Roman"/>
              </a:rPr>
              <a:t>for</a:t>
            </a:r>
            <a:r>
              <a:rPr lang="en-IN" sz="1900" spc="430" dirty="0">
                <a:latin typeface="Times New Roman"/>
                <a:cs typeface="Times New Roman"/>
              </a:rPr>
              <a:t> </a:t>
            </a:r>
            <a:r>
              <a:rPr lang="en-IN" sz="1900" dirty="0">
                <a:latin typeface="Times New Roman"/>
                <a:cs typeface="Times New Roman"/>
              </a:rPr>
              <a:t>dynamic</a:t>
            </a:r>
            <a:r>
              <a:rPr lang="en-IN" sz="1900" spc="430" dirty="0">
                <a:latin typeface="Times New Roman"/>
                <a:cs typeface="Times New Roman"/>
              </a:rPr>
              <a:t> </a:t>
            </a:r>
            <a:r>
              <a:rPr lang="en-IN" sz="1900" dirty="0">
                <a:latin typeface="Times New Roman"/>
                <a:cs typeface="Times New Roman"/>
              </a:rPr>
              <a:t>web</a:t>
            </a:r>
            <a:r>
              <a:rPr lang="en-IN" sz="1900" spc="434" dirty="0">
                <a:latin typeface="Times New Roman"/>
                <a:cs typeface="Times New Roman"/>
              </a:rPr>
              <a:t> </a:t>
            </a:r>
            <a:r>
              <a:rPr lang="en-IN" sz="1900" dirty="0">
                <a:latin typeface="Times New Roman"/>
                <a:cs typeface="Times New Roman"/>
              </a:rPr>
              <a:t>pages,</a:t>
            </a:r>
            <a:r>
              <a:rPr lang="en-IN" sz="1900" spc="440" dirty="0">
                <a:latin typeface="Times New Roman"/>
                <a:cs typeface="Times New Roman"/>
              </a:rPr>
              <a:t> </a:t>
            </a:r>
            <a:r>
              <a:rPr lang="en-IN" sz="1900" dirty="0">
                <a:latin typeface="Times New Roman"/>
                <a:cs typeface="Times New Roman"/>
              </a:rPr>
              <a:t>handling</a:t>
            </a:r>
            <a:r>
              <a:rPr lang="en-IN" sz="1900" spc="440" dirty="0">
                <a:latin typeface="Times New Roman"/>
                <a:cs typeface="Times New Roman"/>
              </a:rPr>
              <a:t> </a:t>
            </a:r>
            <a:r>
              <a:rPr lang="en-IN" sz="1900" dirty="0">
                <a:latin typeface="Times New Roman"/>
                <a:cs typeface="Times New Roman"/>
              </a:rPr>
              <a:t>requests,</a:t>
            </a:r>
            <a:r>
              <a:rPr lang="en-IN" sz="1900" spc="434" dirty="0">
                <a:latin typeface="Times New Roman"/>
                <a:cs typeface="Times New Roman"/>
              </a:rPr>
              <a:t> </a:t>
            </a:r>
            <a:r>
              <a:rPr lang="en-IN" sz="1900" spc="-25" dirty="0">
                <a:latin typeface="Times New Roman"/>
                <a:cs typeface="Times New Roman"/>
              </a:rPr>
              <a:t>and </a:t>
            </a:r>
            <a:r>
              <a:rPr lang="en-IN" sz="1900" dirty="0">
                <a:latin typeface="Times New Roman"/>
                <a:cs typeface="Times New Roman"/>
              </a:rPr>
              <a:t>generating</a:t>
            </a:r>
            <a:r>
              <a:rPr lang="en-IN" sz="1900" spc="-65" dirty="0">
                <a:latin typeface="Times New Roman"/>
                <a:cs typeface="Times New Roman"/>
              </a:rPr>
              <a:t> </a:t>
            </a:r>
            <a:r>
              <a:rPr lang="en-IN" sz="1900" spc="-10" dirty="0">
                <a:latin typeface="Times New Roman"/>
                <a:cs typeface="Times New Roman"/>
              </a:rPr>
              <a:t>responses.</a:t>
            </a:r>
            <a:endParaRPr lang="en-IN" sz="1900" dirty="0">
              <a:latin typeface="Times New Roman"/>
              <a:cs typeface="Times New Roman"/>
            </a:endParaRPr>
          </a:p>
          <a:p>
            <a:pPr marL="469265" lvl="1" indent="-228600">
              <a:lnSpc>
                <a:spcPct val="100000"/>
              </a:lnSpc>
              <a:spcBef>
                <a:spcPts val="85"/>
              </a:spcBef>
              <a:buFont typeface="Symbol"/>
              <a:buChar char=""/>
              <a:tabLst>
                <a:tab pos="469265" algn="l"/>
              </a:tabLst>
            </a:pPr>
            <a:r>
              <a:rPr lang="en-IN" sz="1900" spc="-10" dirty="0">
                <a:latin typeface="Times New Roman"/>
                <a:cs typeface="Times New Roman"/>
              </a:rPr>
              <a:t>Implement</a:t>
            </a:r>
            <a:r>
              <a:rPr lang="en-IN" sz="1900" spc="-30" dirty="0">
                <a:latin typeface="Times New Roman"/>
                <a:cs typeface="Times New Roman"/>
              </a:rPr>
              <a:t> </a:t>
            </a:r>
            <a:r>
              <a:rPr lang="en-IN" sz="1900" dirty="0">
                <a:latin typeface="Times New Roman"/>
                <a:cs typeface="Times New Roman"/>
              </a:rPr>
              <a:t>servlets</a:t>
            </a:r>
            <a:r>
              <a:rPr lang="en-IN" sz="1900" spc="-30" dirty="0">
                <a:latin typeface="Times New Roman"/>
                <a:cs typeface="Times New Roman"/>
              </a:rPr>
              <a:t> </a:t>
            </a:r>
            <a:r>
              <a:rPr lang="en-IN" sz="1900" dirty="0">
                <a:latin typeface="Times New Roman"/>
                <a:cs typeface="Times New Roman"/>
              </a:rPr>
              <a:t>for</a:t>
            </a:r>
            <a:r>
              <a:rPr lang="en-IN" sz="1900" spc="-25" dirty="0">
                <a:latin typeface="Times New Roman"/>
                <a:cs typeface="Times New Roman"/>
              </a:rPr>
              <a:t> </a:t>
            </a:r>
            <a:r>
              <a:rPr lang="en-IN" sz="1900" dirty="0">
                <a:latin typeface="Times New Roman"/>
                <a:cs typeface="Times New Roman"/>
              </a:rPr>
              <a:t>user</a:t>
            </a:r>
            <a:r>
              <a:rPr lang="en-IN" sz="1900" spc="-30" dirty="0">
                <a:latin typeface="Times New Roman"/>
                <a:cs typeface="Times New Roman"/>
              </a:rPr>
              <a:t> </a:t>
            </a:r>
            <a:r>
              <a:rPr lang="en-IN" sz="1900" dirty="0">
                <a:latin typeface="Times New Roman"/>
                <a:cs typeface="Times New Roman"/>
              </a:rPr>
              <a:t>login,</a:t>
            </a:r>
            <a:r>
              <a:rPr lang="en-IN" sz="1900" spc="-30" dirty="0">
                <a:latin typeface="Times New Roman"/>
                <a:cs typeface="Times New Roman"/>
              </a:rPr>
              <a:t> </a:t>
            </a:r>
            <a:r>
              <a:rPr lang="en-IN" sz="1900" dirty="0">
                <a:latin typeface="Times New Roman"/>
                <a:cs typeface="Times New Roman"/>
              </a:rPr>
              <a:t>employee</a:t>
            </a:r>
            <a:r>
              <a:rPr lang="en-IN" sz="1900" spc="-30" dirty="0">
                <a:latin typeface="Times New Roman"/>
                <a:cs typeface="Times New Roman"/>
              </a:rPr>
              <a:t> </a:t>
            </a:r>
            <a:r>
              <a:rPr lang="en-IN" sz="1900" dirty="0">
                <a:latin typeface="Times New Roman"/>
                <a:cs typeface="Times New Roman"/>
              </a:rPr>
              <a:t>login,</a:t>
            </a:r>
            <a:r>
              <a:rPr lang="en-IN" sz="1900" spc="-15" dirty="0">
                <a:latin typeface="Times New Roman"/>
                <a:cs typeface="Times New Roman"/>
              </a:rPr>
              <a:t> </a:t>
            </a:r>
            <a:r>
              <a:rPr lang="en-IN" sz="1900" dirty="0">
                <a:latin typeface="Times New Roman"/>
                <a:cs typeface="Times New Roman"/>
              </a:rPr>
              <a:t>and</a:t>
            </a:r>
            <a:r>
              <a:rPr lang="en-IN" sz="1900" spc="-30" dirty="0">
                <a:latin typeface="Times New Roman"/>
                <a:cs typeface="Times New Roman"/>
              </a:rPr>
              <a:t> </a:t>
            </a:r>
            <a:r>
              <a:rPr lang="en-IN" sz="1900" dirty="0">
                <a:latin typeface="Times New Roman"/>
                <a:cs typeface="Times New Roman"/>
              </a:rPr>
              <a:t>data</a:t>
            </a:r>
            <a:r>
              <a:rPr lang="en-IN" sz="1900" spc="-25" dirty="0">
                <a:latin typeface="Times New Roman"/>
                <a:cs typeface="Times New Roman"/>
              </a:rPr>
              <a:t> </a:t>
            </a:r>
            <a:r>
              <a:rPr lang="en-IN" sz="1900" spc="-10" dirty="0">
                <a:latin typeface="Times New Roman"/>
                <a:cs typeface="Times New Roman"/>
              </a:rPr>
              <a:t>submission.</a:t>
            </a:r>
            <a:endParaRPr lang="en-IN" sz="1900" dirty="0">
              <a:latin typeface="Times New Roman"/>
              <a:cs typeface="Times New Roman"/>
            </a:endParaRPr>
          </a:p>
          <a:p>
            <a:pPr marL="50165" indent="0">
              <a:lnSpc>
                <a:spcPct val="100000"/>
              </a:lnSpc>
              <a:buNone/>
              <a:tabLst>
                <a:tab pos="201930" algn="l"/>
              </a:tabLst>
            </a:pPr>
            <a:r>
              <a:rPr lang="en-IN" sz="1900" b="1" dirty="0">
                <a:latin typeface="Times New Roman"/>
                <a:cs typeface="Times New Roman"/>
              </a:rPr>
              <a:t> 3.Database</a:t>
            </a:r>
            <a:r>
              <a:rPr lang="en-IN" sz="1900" b="1" spc="-45" dirty="0">
                <a:latin typeface="Times New Roman"/>
                <a:cs typeface="Times New Roman"/>
              </a:rPr>
              <a:t> </a:t>
            </a:r>
            <a:r>
              <a:rPr lang="en-IN" sz="1900" b="1" dirty="0">
                <a:latin typeface="Times New Roman"/>
                <a:cs typeface="Times New Roman"/>
              </a:rPr>
              <a:t>Design</a:t>
            </a:r>
            <a:r>
              <a:rPr lang="en-IN" sz="1900" b="1" spc="-30" dirty="0">
                <a:latin typeface="Times New Roman"/>
                <a:cs typeface="Times New Roman"/>
              </a:rPr>
              <a:t> </a:t>
            </a:r>
            <a:r>
              <a:rPr lang="en-IN" sz="1900" b="1" spc="-10" dirty="0">
                <a:latin typeface="Times New Roman"/>
                <a:cs typeface="Times New Roman"/>
              </a:rPr>
              <a:t>(MYSQL):</a:t>
            </a:r>
            <a:endParaRPr lang="en-IN" sz="1900" dirty="0">
              <a:latin typeface="Times New Roman"/>
              <a:cs typeface="Times New Roman"/>
            </a:endParaRPr>
          </a:p>
          <a:p>
            <a:pPr marL="469265" lvl="1" indent="-228600">
              <a:lnSpc>
                <a:spcPct val="100000"/>
              </a:lnSpc>
              <a:spcBef>
                <a:spcPts val="950"/>
              </a:spcBef>
              <a:buFont typeface="Symbol"/>
              <a:buChar char=""/>
              <a:tabLst>
                <a:tab pos="469265" algn="l"/>
              </a:tabLst>
            </a:pPr>
            <a:r>
              <a:rPr lang="en-IN" sz="1900" dirty="0">
                <a:latin typeface="Times New Roman"/>
                <a:cs typeface="Times New Roman"/>
              </a:rPr>
              <a:t>USER</a:t>
            </a:r>
            <a:r>
              <a:rPr lang="en-IN" sz="1900" spc="-15" dirty="0">
                <a:latin typeface="Times New Roman"/>
                <a:cs typeface="Times New Roman"/>
              </a:rPr>
              <a:t> </a:t>
            </a:r>
            <a:r>
              <a:rPr lang="en-IN" sz="1900" spc="-10" dirty="0">
                <a:latin typeface="Times New Roman"/>
                <a:cs typeface="Times New Roman"/>
              </a:rPr>
              <a:t>TABLE:</a:t>
            </a:r>
            <a:endParaRPr lang="en-IN" sz="1900" dirty="0">
              <a:latin typeface="Times New Roman"/>
              <a:cs typeface="Times New Roman"/>
            </a:endParaRPr>
          </a:p>
          <a:p>
            <a:pPr marL="926465" lvl="2" indent="-228600">
              <a:lnSpc>
                <a:spcPct val="100000"/>
              </a:lnSpc>
              <a:spcBef>
                <a:spcPts val="35"/>
              </a:spcBef>
              <a:buFont typeface="Courier New"/>
              <a:buChar char="o"/>
              <a:tabLst>
                <a:tab pos="926465" algn="l"/>
              </a:tabLst>
            </a:pPr>
            <a:r>
              <a:rPr lang="en-IN" sz="1900" spc="-10" dirty="0">
                <a:latin typeface="Times New Roman"/>
                <a:cs typeface="Times New Roman"/>
              </a:rPr>
              <a:t>Username</a:t>
            </a:r>
            <a:endParaRPr lang="en-IN" sz="1900" dirty="0">
              <a:latin typeface="Times New Roman"/>
              <a:cs typeface="Times New Roman"/>
            </a:endParaRPr>
          </a:p>
          <a:p>
            <a:pPr marL="926465" lvl="2" indent="-228600">
              <a:lnSpc>
                <a:spcPct val="100000"/>
              </a:lnSpc>
              <a:spcBef>
                <a:spcPts val="50"/>
              </a:spcBef>
              <a:buFont typeface="Courier New"/>
              <a:buChar char="o"/>
              <a:tabLst>
                <a:tab pos="926465" algn="l"/>
              </a:tabLst>
            </a:pPr>
            <a:r>
              <a:rPr lang="en-IN" sz="1900" spc="-10" dirty="0">
                <a:latin typeface="Times New Roman"/>
                <a:cs typeface="Times New Roman"/>
              </a:rPr>
              <a:t>Password</a:t>
            </a:r>
          </a:p>
          <a:p>
            <a:pPr marL="697865" lvl="2" indent="0">
              <a:lnSpc>
                <a:spcPct val="100000"/>
              </a:lnSpc>
              <a:spcBef>
                <a:spcPts val="50"/>
              </a:spcBef>
              <a:buNone/>
              <a:tabLst>
                <a:tab pos="926465" algn="l"/>
              </a:tabLst>
            </a:pPr>
            <a:endParaRPr lang="en-IN" sz="1900" dirty="0">
              <a:latin typeface="Times New Roman"/>
              <a:cs typeface="Times New Roman"/>
            </a:endParaRPr>
          </a:p>
          <a:p>
            <a:pPr marL="469265" lvl="1" indent="-228600">
              <a:lnSpc>
                <a:spcPct val="100000"/>
              </a:lnSpc>
              <a:buFont typeface="Symbol"/>
              <a:buChar char=""/>
              <a:tabLst>
                <a:tab pos="469265" algn="l"/>
              </a:tabLst>
            </a:pPr>
            <a:r>
              <a:rPr lang="en-IN" sz="1900" dirty="0">
                <a:latin typeface="Times New Roman"/>
                <a:cs typeface="Times New Roman"/>
              </a:rPr>
              <a:t>DATA</a:t>
            </a:r>
            <a:r>
              <a:rPr lang="en-IN" sz="1900" spc="-40" dirty="0">
                <a:latin typeface="Times New Roman"/>
                <a:cs typeface="Times New Roman"/>
              </a:rPr>
              <a:t> </a:t>
            </a:r>
            <a:r>
              <a:rPr lang="en-IN" sz="1900" spc="-10" dirty="0">
                <a:latin typeface="Times New Roman"/>
                <a:cs typeface="Times New Roman"/>
              </a:rPr>
              <a:t>Table:</a:t>
            </a:r>
            <a:endParaRPr lang="en-IN" sz="1900" dirty="0">
              <a:latin typeface="Times New Roman"/>
              <a:cs typeface="Times New Roman"/>
            </a:endParaRPr>
          </a:p>
          <a:p>
            <a:pPr marL="926465" lvl="2" indent="-228600">
              <a:lnSpc>
                <a:spcPct val="100000"/>
              </a:lnSpc>
              <a:spcBef>
                <a:spcPts val="35"/>
              </a:spcBef>
              <a:buFont typeface="Courier New"/>
              <a:buChar char="o"/>
              <a:tabLst>
                <a:tab pos="926465" algn="l"/>
              </a:tabLst>
            </a:pPr>
            <a:r>
              <a:rPr lang="en-IN" sz="1900" dirty="0" err="1">
                <a:latin typeface="Times New Roman"/>
                <a:cs typeface="Times New Roman"/>
              </a:rPr>
              <a:t>EntryID</a:t>
            </a:r>
            <a:r>
              <a:rPr lang="en-IN" sz="1900" spc="-40" dirty="0">
                <a:latin typeface="Times New Roman"/>
                <a:cs typeface="Times New Roman"/>
              </a:rPr>
              <a:t> </a:t>
            </a:r>
            <a:r>
              <a:rPr lang="en-IN" sz="1900" dirty="0">
                <a:latin typeface="Times New Roman"/>
                <a:cs typeface="Times New Roman"/>
              </a:rPr>
              <a:t>(Primary</a:t>
            </a:r>
            <a:r>
              <a:rPr lang="en-IN" sz="1900" spc="-40" dirty="0">
                <a:latin typeface="Times New Roman"/>
                <a:cs typeface="Times New Roman"/>
              </a:rPr>
              <a:t> </a:t>
            </a:r>
            <a:r>
              <a:rPr lang="en-IN" sz="1900" spc="-20" dirty="0">
                <a:latin typeface="Times New Roman"/>
                <a:cs typeface="Times New Roman"/>
              </a:rPr>
              <a:t>Key)</a:t>
            </a:r>
            <a:endParaRPr lang="en-IN" sz="1900" dirty="0">
              <a:latin typeface="Times New Roman"/>
              <a:cs typeface="Times New Roman"/>
            </a:endParaRPr>
          </a:p>
          <a:p>
            <a:pPr marL="926465" lvl="2" indent="-228600">
              <a:lnSpc>
                <a:spcPct val="100000"/>
              </a:lnSpc>
              <a:spcBef>
                <a:spcPts val="50"/>
              </a:spcBef>
              <a:buFont typeface="Courier New"/>
              <a:buChar char="o"/>
              <a:tabLst>
                <a:tab pos="926465" algn="l"/>
              </a:tabLst>
            </a:pPr>
            <a:r>
              <a:rPr lang="en-IN" sz="1900" dirty="0" err="1">
                <a:latin typeface="Times New Roman"/>
                <a:cs typeface="Times New Roman"/>
              </a:rPr>
              <a:t>UserID</a:t>
            </a:r>
            <a:r>
              <a:rPr lang="en-IN" sz="1900" spc="-35" dirty="0">
                <a:latin typeface="Times New Roman"/>
                <a:cs typeface="Times New Roman"/>
              </a:rPr>
              <a:t> </a:t>
            </a:r>
            <a:r>
              <a:rPr lang="en-IN" sz="1900" dirty="0">
                <a:latin typeface="Times New Roman"/>
                <a:cs typeface="Times New Roman"/>
              </a:rPr>
              <a:t>(Foreign</a:t>
            </a:r>
            <a:r>
              <a:rPr lang="en-IN" sz="1900" spc="-45" dirty="0">
                <a:latin typeface="Times New Roman"/>
                <a:cs typeface="Times New Roman"/>
              </a:rPr>
              <a:t> </a:t>
            </a:r>
            <a:r>
              <a:rPr lang="en-IN" sz="1900" dirty="0">
                <a:latin typeface="Times New Roman"/>
                <a:cs typeface="Times New Roman"/>
              </a:rPr>
              <a:t>Key</a:t>
            </a:r>
            <a:r>
              <a:rPr lang="en-IN" sz="1900" spc="-35" dirty="0">
                <a:latin typeface="Times New Roman"/>
                <a:cs typeface="Times New Roman"/>
              </a:rPr>
              <a:t> </a:t>
            </a:r>
            <a:r>
              <a:rPr lang="en-IN" sz="1900" dirty="0">
                <a:latin typeface="Times New Roman"/>
                <a:cs typeface="Times New Roman"/>
              </a:rPr>
              <a:t>referencing</a:t>
            </a:r>
            <a:r>
              <a:rPr lang="en-IN" sz="1900" spc="-40" dirty="0">
                <a:latin typeface="Times New Roman"/>
                <a:cs typeface="Times New Roman"/>
              </a:rPr>
              <a:t> </a:t>
            </a:r>
            <a:r>
              <a:rPr lang="en-IN" sz="1900" spc="-10" dirty="0" err="1">
                <a:latin typeface="Times New Roman"/>
                <a:cs typeface="Times New Roman"/>
              </a:rPr>
              <a:t>USER.UserID</a:t>
            </a:r>
            <a:r>
              <a:rPr lang="en-IN" sz="1900" spc="-10" dirty="0">
                <a:latin typeface="Times New Roman"/>
                <a:cs typeface="Times New Roman"/>
              </a:rPr>
              <a:t>)</a:t>
            </a:r>
            <a:endParaRPr lang="en-IN" sz="1900" dirty="0">
              <a:latin typeface="Times New Roman"/>
              <a:cs typeface="Times New Roman"/>
            </a:endParaRPr>
          </a:p>
          <a:p>
            <a:pPr marL="926465" lvl="2" indent="-228600">
              <a:lnSpc>
                <a:spcPct val="100000"/>
              </a:lnSpc>
              <a:spcBef>
                <a:spcPts val="50"/>
              </a:spcBef>
              <a:buFont typeface="Courier New"/>
              <a:buChar char="o"/>
              <a:tabLst>
                <a:tab pos="926465" algn="l"/>
              </a:tabLst>
            </a:pPr>
            <a:r>
              <a:rPr lang="en-IN" sz="1900" spc="-10" dirty="0" err="1">
                <a:latin typeface="Times New Roman"/>
                <a:cs typeface="Times New Roman"/>
              </a:rPr>
              <a:t>ProductID</a:t>
            </a:r>
            <a:endParaRPr lang="en-IN" sz="1900" dirty="0">
              <a:latin typeface="Times New Roman"/>
              <a:cs typeface="Times New Roman"/>
            </a:endParaRPr>
          </a:p>
          <a:p>
            <a:pPr marL="926465" lvl="2" indent="-228600">
              <a:lnSpc>
                <a:spcPct val="100000"/>
              </a:lnSpc>
              <a:spcBef>
                <a:spcPts val="45"/>
              </a:spcBef>
              <a:buFont typeface="Courier New"/>
              <a:buChar char="o"/>
              <a:tabLst>
                <a:tab pos="926465" algn="l"/>
              </a:tabLst>
            </a:pPr>
            <a:r>
              <a:rPr lang="en-IN" sz="1900" spc="-10" dirty="0" err="1">
                <a:latin typeface="Times New Roman"/>
                <a:cs typeface="Times New Roman"/>
              </a:rPr>
              <a:t>ProductCondition</a:t>
            </a:r>
            <a:endParaRPr lang="en-IN" sz="1900" dirty="0">
              <a:latin typeface="Times New Roman"/>
              <a:cs typeface="Times New Roman"/>
            </a:endParaRPr>
          </a:p>
          <a:p>
            <a:pPr marL="926465" lvl="2" indent="-228600">
              <a:lnSpc>
                <a:spcPct val="100000"/>
              </a:lnSpc>
              <a:spcBef>
                <a:spcPts val="50"/>
              </a:spcBef>
              <a:buFont typeface="Courier New"/>
              <a:buChar char="o"/>
              <a:tabLst>
                <a:tab pos="926465" algn="l"/>
              </a:tabLst>
            </a:pPr>
            <a:r>
              <a:rPr lang="en-IN" sz="1900" spc="-10" dirty="0">
                <a:latin typeface="Times New Roman"/>
                <a:cs typeface="Times New Roman"/>
              </a:rPr>
              <a:t>Feedback</a:t>
            </a:r>
            <a:endParaRPr lang="en-IN" sz="1900" dirty="0">
              <a:latin typeface="Times New Roman"/>
              <a:cs typeface="Times New Roman"/>
            </a:endParaRPr>
          </a:p>
          <a:p>
            <a:pPr marL="926465" lvl="2" indent="-228600">
              <a:lnSpc>
                <a:spcPct val="100000"/>
              </a:lnSpc>
              <a:spcBef>
                <a:spcPts val="60"/>
              </a:spcBef>
              <a:buFont typeface="Courier New"/>
              <a:buChar char="o"/>
              <a:tabLst>
                <a:tab pos="926465" algn="l"/>
              </a:tabLst>
            </a:pPr>
            <a:r>
              <a:rPr lang="en-IN" sz="1900" spc="-10" dirty="0" err="1">
                <a:latin typeface="Times New Roman"/>
                <a:cs typeface="Times New Roman"/>
              </a:rPr>
              <a:t>ReasonForReturn</a:t>
            </a:r>
            <a:endParaRPr lang="en-IN" sz="1900" spc="-10" dirty="0">
              <a:latin typeface="Times New Roman"/>
              <a:cs typeface="Times New Roman"/>
            </a:endParaRPr>
          </a:p>
          <a:p>
            <a:pPr marL="697865" lvl="2" indent="0">
              <a:lnSpc>
                <a:spcPct val="100000"/>
              </a:lnSpc>
              <a:spcBef>
                <a:spcPts val="60"/>
              </a:spcBef>
              <a:buNone/>
              <a:tabLst>
                <a:tab pos="926465" algn="l"/>
              </a:tabLst>
            </a:pPr>
            <a:endParaRPr lang="en-IN" sz="1900" dirty="0">
              <a:latin typeface="Times New Roman"/>
              <a:cs typeface="Times New Roman"/>
            </a:endParaRPr>
          </a:p>
          <a:p>
            <a:pPr marL="431800" indent="-228600">
              <a:lnSpc>
                <a:spcPct val="100000"/>
              </a:lnSpc>
              <a:spcBef>
                <a:spcPts val="95"/>
              </a:spcBef>
              <a:buFont typeface="Symbol"/>
              <a:buChar char=""/>
              <a:tabLst>
                <a:tab pos="431800" algn="l"/>
              </a:tabLst>
            </a:pPr>
            <a:r>
              <a:rPr lang="en-IN" sz="1900" dirty="0">
                <a:latin typeface="Times New Roman"/>
                <a:cs typeface="Times New Roman"/>
              </a:rPr>
              <a:t>EMPLOYEE</a:t>
            </a:r>
            <a:r>
              <a:rPr lang="en-IN" sz="1900" spc="-60" dirty="0">
                <a:latin typeface="Times New Roman"/>
                <a:cs typeface="Times New Roman"/>
              </a:rPr>
              <a:t> </a:t>
            </a:r>
            <a:r>
              <a:rPr lang="en-IN" sz="1900" spc="-10" dirty="0">
                <a:latin typeface="Times New Roman"/>
                <a:cs typeface="Times New Roman"/>
              </a:rPr>
              <a:t>Table:</a:t>
            </a:r>
            <a:endParaRPr lang="en-IN" sz="1900" dirty="0">
              <a:latin typeface="Times New Roman"/>
              <a:cs typeface="Times New Roman"/>
            </a:endParaRPr>
          </a:p>
          <a:p>
            <a:pPr marL="889000" lvl="1" indent="-228600">
              <a:lnSpc>
                <a:spcPct val="100000"/>
              </a:lnSpc>
              <a:spcBef>
                <a:spcPts val="40"/>
              </a:spcBef>
              <a:buFont typeface="Courier New"/>
              <a:buChar char="o"/>
              <a:tabLst>
                <a:tab pos="889000" algn="l"/>
              </a:tabLst>
            </a:pPr>
            <a:r>
              <a:rPr lang="en-IN" sz="1900" spc="-10" dirty="0">
                <a:latin typeface="Times New Roman"/>
                <a:cs typeface="Times New Roman"/>
              </a:rPr>
              <a:t>Username</a:t>
            </a:r>
            <a:endParaRPr lang="en-IN" sz="1900" dirty="0">
              <a:latin typeface="Times New Roman"/>
              <a:cs typeface="Times New Roman"/>
            </a:endParaRPr>
          </a:p>
          <a:p>
            <a:pPr marL="889000" lvl="1" indent="-228600">
              <a:lnSpc>
                <a:spcPct val="100000"/>
              </a:lnSpc>
              <a:spcBef>
                <a:spcPts val="45"/>
              </a:spcBef>
              <a:buFont typeface="Courier New"/>
              <a:buChar char="o"/>
              <a:tabLst>
                <a:tab pos="889000" algn="l"/>
              </a:tabLst>
            </a:pPr>
            <a:r>
              <a:rPr lang="en-IN" sz="1900" spc="-10" dirty="0">
                <a:latin typeface="Times New Roman"/>
                <a:cs typeface="Times New Roman"/>
              </a:rPr>
              <a:t>Password</a:t>
            </a:r>
            <a:endParaRPr lang="en-IN" sz="1900" dirty="0">
              <a:latin typeface="Times New Roman"/>
              <a:cs typeface="Times New Roman"/>
            </a:endParaRPr>
          </a:p>
          <a:p>
            <a:endParaRPr lang="en-IN" dirty="0"/>
          </a:p>
        </p:txBody>
      </p:sp>
    </p:spTree>
    <p:extLst>
      <p:ext uri="{BB962C8B-B14F-4D97-AF65-F5344CB8AC3E}">
        <p14:creationId xmlns:p14="http://schemas.microsoft.com/office/powerpoint/2010/main" val="352347672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153</TotalTime>
  <Words>1619</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Calibri Light</vt:lpstr>
      <vt:lpstr>Courier New</vt:lpstr>
      <vt:lpstr>Symbol</vt:lpstr>
      <vt:lpstr>Times New Roman</vt:lpstr>
      <vt:lpstr>Verdana</vt:lpstr>
      <vt:lpstr>Presidency University 45 Yrs</vt:lpstr>
      <vt:lpstr>Web Application For Product Return Management</vt:lpstr>
      <vt:lpstr>Introduction</vt:lpstr>
      <vt:lpstr>Literature Review</vt:lpstr>
      <vt:lpstr>Research Gaps Identified</vt:lpstr>
      <vt:lpstr>Research Gaps Identified</vt:lpstr>
      <vt:lpstr>Proposed Methodology</vt:lpstr>
      <vt:lpstr>Objectives</vt:lpstr>
      <vt:lpstr>System Design &amp; Implementation</vt:lpstr>
      <vt:lpstr>System Design &amp; Implementation</vt:lpstr>
      <vt:lpstr>System Design &amp; Implementation</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Koushikeswar Addagalla</cp:lastModifiedBy>
  <cp:revision>32</cp:revision>
  <dcterms:created xsi:type="dcterms:W3CDTF">2023-03-16T03:26:27Z</dcterms:created>
  <dcterms:modified xsi:type="dcterms:W3CDTF">2024-01-12T12:01:39Z</dcterms:modified>
</cp:coreProperties>
</file>