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0"/>
  </p:notesMasterIdLst>
  <p:handoutMasterIdLst>
    <p:handoutMasterId r:id="rId21"/>
  </p:handoutMasterIdLst>
  <p:sldIdLst>
    <p:sldId id="256" r:id="rId5"/>
    <p:sldId id="275" r:id="rId6"/>
    <p:sldId id="282" r:id="rId7"/>
    <p:sldId id="277" r:id="rId8"/>
    <p:sldId id="278" r:id="rId9"/>
    <p:sldId id="280" r:id="rId10"/>
    <p:sldId id="281" r:id="rId11"/>
    <p:sldId id="283" r:id="rId12"/>
    <p:sldId id="288" r:id="rId13"/>
    <p:sldId id="289" r:id="rId14"/>
    <p:sldId id="284" r:id="rId15"/>
    <p:sldId id="285" r:id="rId16"/>
    <p:sldId id="286" r:id="rId17"/>
    <p:sldId id="28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0" autoAdjust="0"/>
    <p:restoredTop sz="96197" autoAdjust="0"/>
  </p:normalViewPr>
  <p:slideViewPr>
    <p:cSldViewPr snapToGrid="0" snapToObjects="1">
      <p:cViewPr>
        <p:scale>
          <a:sx n="130" d="100"/>
          <a:sy n="130" d="100"/>
        </p:scale>
        <p:origin x="144" y="1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20233"/>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33845" y="476251"/>
            <a:ext cx="10526280" cy="3376081"/>
          </a:xfrm>
        </p:spPr>
        <p:txBody>
          <a:bodyPr>
            <a:normAutofit/>
          </a:bodyPr>
          <a:lstStyle/>
          <a:p>
            <a:pPr algn="just"/>
            <a:r>
              <a:rPr lang="en-US" sz="4000" dirty="0">
                <a:solidFill>
                  <a:schemeClr val="tx1">
                    <a:lumMod val="95000"/>
                  </a:schemeClr>
                </a:solidFill>
                <a:effectLst/>
                <a:latin typeface="American Typewriter" panose="02090604020004020304" pitchFamily="18" charset="77"/>
                <a:ea typeface="Calibri" panose="020F0502020204030204" pitchFamily="34" charset="0"/>
                <a:cs typeface="Times New Roman" panose="02020603050405020304" pitchFamily="18" charset="0"/>
              </a:rPr>
              <a:t>AI-Driven Stock Price Prediction: Harnessing Machine Learning for Smarter Investments</a:t>
            </a:r>
            <a:r>
              <a:rPr lang="en-US" sz="4000" dirty="0">
                <a:solidFill>
                  <a:schemeClr val="tx1">
                    <a:lumMod val="95000"/>
                  </a:schemeClr>
                </a:solidFill>
                <a:effectLst/>
                <a:latin typeface="American Typewriter" panose="02090604020004020304" pitchFamily="18" charset="77"/>
              </a:rPr>
              <a:t> </a:t>
            </a:r>
            <a:endParaRPr lang="en-US" sz="4000" b="1" dirty="0">
              <a:solidFill>
                <a:schemeClr val="tx1">
                  <a:lumMod val="95000"/>
                </a:schemeClr>
              </a:solidFill>
              <a:latin typeface="American Typewriter" panose="02090604020004020304" pitchFamily="18" charset="77"/>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362699" y="3949698"/>
            <a:ext cx="7197726" cy="1405467"/>
          </a:xfrm>
        </p:spPr>
        <p:txBody>
          <a:bodyPr>
            <a:normAutofit/>
          </a:bodyPr>
          <a:lstStyle/>
          <a:p>
            <a:pPr algn="just"/>
            <a:r>
              <a:rPr lang="en-US" sz="2400" dirty="0">
                <a:solidFill>
                  <a:schemeClr val="tx1">
                    <a:lumMod val="85000"/>
                  </a:schemeClr>
                </a:solidFill>
              </a:rPr>
              <a:t>Koushik Goud Dindu – 001046374</a:t>
            </a:r>
          </a:p>
          <a:p>
            <a:pPr algn="just"/>
            <a:r>
              <a:rPr lang="en-US" sz="2400" dirty="0">
                <a:solidFill>
                  <a:schemeClr val="tx1">
                    <a:lumMod val="85000"/>
                  </a:schemeClr>
                </a:solidFill>
              </a:rPr>
              <a:t>Nikitha Bandakindi - 001053196</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C39C-98BE-20D6-9234-3A61C663A983}"/>
              </a:ext>
            </a:extLst>
          </p:cNvPr>
          <p:cNvSpPr>
            <a:spLocks noGrp="1"/>
          </p:cNvSpPr>
          <p:nvPr>
            <p:ph type="title"/>
          </p:nvPr>
        </p:nvSpPr>
        <p:spPr/>
        <p:txBody>
          <a:bodyPr/>
          <a:lstStyle/>
          <a:p>
            <a:r>
              <a:rPr lang="en-US" b="1" dirty="0"/>
              <a:t>Model Architecture – </a:t>
            </a:r>
            <a:r>
              <a:rPr lang="en-US" b="1" dirty="0" err="1"/>
              <a:t>ADVanced</a:t>
            </a:r>
            <a:r>
              <a:rPr lang="en-US" b="1" dirty="0"/>
              <a:t> GRU Model</a:t>
            </a:r>
            <a:endParaRPr lang="en-US" dirty="0"/>
          </a:p>
        </p:txBody>
      </p:sp>
      <p:sp>
        <p:nvSpPr>
          <p:cNvPr id="3" name="Content Placeholder 2">
            <a:extLst>
              <a:ext uri="{FF2B5EF4-FFF2-40B4-BE49-F238E27FC236}">
                <a16:creationId xmlns:a16="http://schemas.microsoft.com/office/drawing/2014/main" id="{A63F9131-15CD-EDE2-E22B-4AE979DD5822}"/>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Type: Gated Recurrent Units (GRU) RNN</a:t>
            </a:r>
          </a:p>
          <a:p>
            <a:pPr algn="l">
              <a:buFont typeface="Arial" panose="020B0604020202020204" pitchFamily="34" charset="0"/>
              <a:buChar char="•"/>
            </a:pPr>
            <a:r>
              <a:rPr lang="en-US" b="0" i="0" dirty="0">
                <a:effectLst/>
                <a:latin typeface="Söhne"/>
              </a:rPr>
              <a:t>Purpose: Efficient alternative to LSTM for handling sequential data</a:t>
            </a:r>
          </a:p>
          <a:p>
            <a:pPr algn="l">
              <a:buFont typeface="Arial" panose="020B0604020202020204" pitchFamily="34" charset="0"/>
              <a:buChar char="•"/>
            </a:pPr>
            <a:r>
              <a:rPr lang="en-US" b="0" i="0" dirty="0">
                <a:effectLst/>
                <a:latin typeface="Söhne"/>
              </a:rPr>
              <a:t>Architecture:</a:t>
            </a:r>
          </a:p>
          <a:p>
            <a:pPr marL="742950" lvl="1" indent="-285750" algn="l">
              <a:buFont typeface="Arial" panose="020B0604020202020204" pitchFamily="34" charset="0"/>
              <a:buChar char="•"/>
            </a:pPr>
            <a:r>
              <a:rPr lang="en-US" sz="1800" b="0" i="0" dirty="0">
                <a:effectLst/>
                <a:latin typeface="Söhne"/>
              </a:rPr>
              <a:t>3 GRU layers (150 hidden units each)</a:t>
            </a:r>
          </a:p>
          <a:p>
            <a:pPr marL="742950" lvl="1" indent="-285750" algn="l">
              <a:buFont typeface="Arial" panose="020B0604020202020204" pitchFamily="34" charset="0"/>
              <a:buChar char="•"/>
            </a:pPr>
            <a:r>
              <a:rPr lang="en-US" sz="1800" b="0" i="0" dirty="0">
                <a:effectLst/>
                <a:latin typeface="Söhne"/>
              </a:rPr>
              <a:t>Dropout layers (dropout rate: 0.5/0.7/0.8) between GRU layers</a:t>
            </a:r>
          </a:p>
          <a:p>
            <a:pPr marL="742950" lvl="1" indent="-285750" algn="l">
              <a:buFont typeface="Arial" panose="020B0604020202020204" pitchFamily="34" charset="0"/>
              <a:buChar char="•"/>
            </a:pPr>
            <a:r>
              <a:rPr lang="en-US" sz="1800" b="0" i="0" dirty="0">
                <a:effectLst/>
                <a:latin typeface="Söhne"/>
              </a:rPr>
              <a:t>2 Dense layers for prediction</a:t>
            </a:r>
          </a:p>
          <a:p>
            <a:pPr algn="l">
              <a:buFont typeface="Arial" panose="020B0604020202020204" pitchFamily="34" charset="0"/>
              <a:buChar char="•"/>
            </a:pPr>
            <a:r>
              <a:rPr lang="en-US" b="0" i="0" dirty="0">
                <a:effectLst/>
                <a:latin typeface="Söhne"/>
              </a:rPr>
              <a:t>Advantages: Reduced computational cost compared to LSTM</a:t>
            </a:r>
          </a:p>
          <a:p>
            <a:pPr algn="l">
              <a:buFont typeface="Arial" panose="020B0604020202020204" pitchFamily="34" charset="0"/>
              <a:buChar char="•"/>
            </a:pPr>
            <a:r>
              <a:rPr lang="en-US" b="0" i="0" dirty="0">
                <a:effectLst/>
                <a:latin typeface="Söhne"/>
              </a:rPr>
              <a:t>Limitations: May not capture long-term dependencies as effectively</a:t>
            </a:r>
          </a:p>
          <a:p>
            <a:endParaRPr lang="en-US" dirty="0"/>
          </a:p>
        </p:txBody>
      </p:sp>
    </p:spTree>
    <p:extLst>
      <p:ext uri="{BB962C8B-B14F-4D97-AF65-F5344CB8AC3E}">
        <p14:creationId xmlns:p14="http://schemas.microsoft.com/office/powerpoint/2010/main" val="351047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C668-77A1-8D92-9CDB-E9FD6A205B80}"/>
              </a:ext>
            </a:extLst>
          </p:cNvPr>
          <p:cNvSpPr>
            <a:spLocks noGrp="1"/>
          </p:cNvSpPr>
          <p:nvPr>
            <p:ph type="title"/>
          </p:nvPr>
        </p:nvSpPr>
        <p:spPr>
          <a:xfrm>
            <a:off x="633846" y="187037"/>
            <a:ext cx="10131425" cy="1456267"/>
          </a:xfrm>
        </p:spPr>
        <p:txBody>
          <a:bodyPr/>
          <a:lstStyle/>
          <a:p>
            <a:r>
              <a:rPr lang="en-US" b="1" dirty="0"/>
              <a:t>Evaluation metrics</a:t>
            </a:r>
          </a:p>
        </p:txBody>
      </p:sp>
      <p:sp>
        <p:nvSpPr>
          <p:cNvPr id="3" name="Content Placeholder 2">
            <a:extLst>
              <a:ext uri="{FF2B5EF4-FFF2-40B4-BE49-F238E27FC236}">
                <a16:creationId xmlns:a16="http://schemas.microsoft.com/office/drawing/2014/main" id="{0C7EDC31-7800-4341-A7D7-E4FA91C8C18E}"/>
              </a:ext>
            </a:extLst>
          </p:cNvPr>
          <p:cNvSpPr>
            <a:spLocks noGrp="1"/>
          </p:cNvSpPr>
          <p:nvPr>
            <p:ph idx="1"/>
          </p:nvPr>
        </p:nvSpPr>
        <p:spPr>
          <a:xfrm>
            <a:off x="342899" y="1340426"/>
            <a:ext cx="11565083" cy="5330537"/>
          </a:xfrm>
        </p:spPr>
        <p:txBody>
          <a:bodyPr>
            <a:normAutofit/>
          </a:bodyPr>
          <a:lstStyle/>
          <a:p>
            <a:pPr marL="342900" marR="0" lvl="0" indent="-342900">
              <a:spcBef>
                <a:spcPts val="0"/>
              </a:spcBef>
              <a:spcAft>
                <a:spcPts val="0"/>
              </a:spcAft>
              <a:buFont typeface="+mj-lt"/>
              <a:buAutoNum type="arabicPeriod"/>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Mean Absolute Error (MAE): MAE measures the average absolute difference between the true values and predicted values. It is a simple and intuitive metric that is easy to interpret. However, it does not penalize large errors as heavily as other metrics, like MSE.</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Formula: MAE = (1/n)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Σ|y_true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y_pred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mj-lt"/>
              <a:buAutoNum type="arabicPeriod" startAt="2"/>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Mean Squared Error (MSE): MSE measures the average squared difference between the true values and predicted values. By squaring the errors, it heavily penalizes large deviations, making it more sensitive to outliers than MAE. It is widely used in regression problems, but its value can be hard to interpret due to the squaring operation.</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Formula: MSE = (1/n)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y_true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y_pred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a:t>
            </a:r>
          </a:p>
          <a:p>
            <a:pPr marL="342900" marR="0" lvl="0" indent="-342900">
              <a:spcBef>
                <a:spcPts val="0"/>
              </a:spcBef>
              <a:spcAft>
                <a:spcPts val="0"/>
              </a:spcAft>
              <a:buFont typeface="+mj-lt"/>
              <a:buAutoNum type="arabicPeriod" startAt="3"/>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Root Mean Squared Error (RMSE): RMSE is the square root of MSE. It has the same unit as the original values, making it easier to interpret than MSE. Like MSE, it is sensitive to outliers and heavily penalizes large errors.</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Formula: RMSE = √(MSE)</a:t>
            </a:r>
          </a:p>
          <a:p>
            <a:pPr marL="342900" marR="0" lvl="0" indent="-342900">
              <a:spcBef>
                <a:spcPts val="0"/>
              </a:spcBef>
              <a:spcAft>
                <a:spcPts val="0"/>
              </a:spcAft>
              <a:buFont typeface="+mj-lt"/>
              <a:buAutoNum type="arabicPeriod" startAt="4"/>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Mean Absolute Percentage Error (MAPE): MAPE measures the average absolute percentage difference between the true values and predicted values. It is useful for comparing errors across different scales since it is expressed as a percentage. However, it can be problematic when the true value is zero or close to zero, as the percentage error becomes undefined or extremely large.</a:t>
            </a:r>
          </a:p>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Formula: MAPE = (1/n)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y_true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y_pred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y_true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100</a:t>
            </a:r>
          </a:p>
          <a:p>
            <a:endParaRPr lang="en-US" dirty="0"/>
          </a:p>
        </p:txBody>
      </p:sp>
    </p:spTree>
    <p:extLst>
      <p:ext uri="{BB962C8B-B14F-4D97-AF65-F5344CB8AC3E}">
        <p14:creationId xmlns:p14="http://schemas.microsoft.com/office/powerpoint/2010/main" val="192397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62BA-1099-E1DE-503C-65E4A35830E4}"/>
              </a:ext>
            </a:extLst>
          </p:cNvPr>
          <p:cNvSpPr>
            <a:spLocks noGrp="1"/>
          </p:cNvSpPr>
          <p:nvPr>
            <p:ph type="title"/>
          </p:nvPr>
        </p:nvSpPr>
        <p:spPr>
          <a:xfrm>
            <a:off x="344129" y="69731"/>
            <a:ext cx="3979205" cy="1453363"/>
          </a:xfrm>
        </p:spPr>
        <p:txBody>
          <a:bodyPr>
            <a:normAutofit/>
          </a:bodyPr>
          <a:lstStyle/>
          <a:p>
            <a:r>
              <a:rPr lang="en-US" sz="2800" b="1" dirty="0"/>
              <a:t>RESULTS AND ANALYSIS</a:t>
            </a:r>
          </a:p>
        </p:txBody>
      </p:sp>
      <p:pic>
        <p:nvPicPr>
          <p:cNvPr id="4" name="Content Placeholder 3" descr="A picture containing text, writing implement, stationary, book&#10;&#10;Description automatically generated">
            <a:extLst>
              <a:ext uri="{FF2B5EF4-FFF2-40B4-BE49-F238E27FC236}">
                <a16:creationId xmlns:a16="http://schemas.microsoft.com/office/drawing/2014/main" id="{E2A43714-D895-8B9F-6531-0A4287ABAD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66796" y="796413"/>
            <a:ext cx="5141504"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A87B9E40-AD01-A460-BE02-173C45EAEECC}"/>
              </a:ext>
            </a:extLst>
          </p:cNvPr>
          <p:cNvSpPr txBox="1"/>
          <p:nvPr/>
        </p:nvSpPr>
        <p:spPr>
          <a:xfrm>
            <a:off x="226142" y="1306014"/>
            <a:ext cx="5437239" cy="4524315"/>
          </a:xfrm>
          <a:prstGeom prst="rect">
            <a:avLst/>
          </a:prstGeom>
          <a:noFill/>
        </p:spPr>
        <p:txBody>
          <a:bodyPr wrap="square" rtlCol="0">
            <a:spAutoFit/>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kern="100" dirty="0">
                <a:latin typeface="Calibri" panose="020F0502020204030204" pitchFamily="34" charset="0"/>
                <a:ea typeface="Calibri" panose="020F0502020204030204" pitchFamily="34" charset="0"/>
                <a:cs typeface="Times New Roman" panose="02020603050405020304" pitchFamily="18" charset="0"/>
              </a:rPr>
              <a:t>visualization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suggests that there is no one-size-fits-all model for predicting stock prices.</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Reliance: The advanced LSTM model, specifically Version 2 with a 0.4 dropout rate and 20 epochs, provides the best performance for Reliance, showing improvements in all error metrics compared to the baseline model.</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Tata Motors: The advanced GRU model performs the best for Tata Motors across all versions. The optimal configuration for this stock is Version 2 with a 0.8 dropout rate and 20 epochs.</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Adani Green: The advanced LSTM model, specifically Version 3 with a 0.4 dropout rate and 6 epochs, provides the best performance for Adani Green, showing improvements in all error metrics compared to the baseline model.</a:t>
            </a:r>
          </a:p>
        </p:txBody>
      </p:sp>
    </p:spTree>
    <p:extLst>
      <p:ext uri="{BB962C8B-B14F-4D97-AF65-F5344CB8AC3E}">
        <p14:creationId xmlns:p14="http://schemas.microsoft.com/office/powerpoint/2010/main" val="140031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1F84-6ADC-BE54-CDF7-D28B128F8278}"/>
              </a:ext>
            </a:extLst>
          </p:cNvPr>
          <p:cNvSpPr>
            <a:spLocks noGrp="1"/>
          </p:cNvSpPr>
          <p:nvPr>
            <p:ph type="title"/>
          </p:nvPr>
        </p:nvSpPr>
        <p:spPr>
          <a:xfrm>
            <a:off x="272846" y="-157316"/>
            <a:ext cx="10131425" cy="1456267"/>
          </a:xfrm>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DF07AFD3-E989-6999-63DE-DC167DA0E88B}"/>
              </a:ext>
            </a:extLst>
          </p:cNvPr>
          <p:cNvSpPr>
            <a:spLocks noGrp="1"/>
          </p:cNvSpPr>
          <p:nvPr>
            <p:ph idx="1"/>
          </p:nvPr>
        </p:nvSpPr>
        <p:spPr>
          <a:xfrm>
            <a:off x="272846" y="1071715"/>
            <a:ext cx="10669742" cy="5432323"/>
          </a:xfrm>
        </p:spPr>
        <p:txBody>
          <a:bodyPr>
            <a:normAutofit fontScale="85000" lnSpcReduction="10000"/>
          </a:bodyPr>
          <a:lstStyle/>
          <a:p>
            <a:pPr marL="0" marR="0" indent="0">
              <a:spcBef>
                <a:spcPts val="0"/>
              </a:spcBef>
              <a:spcAft>
                <a:spcPts val="0"/>
              </a:spcAft>
              <a:buNone/>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After visualizing the comparison charts, we can draw the following conclusions:</a:t>
            </a:r>
          </a:p>
          <a:p>
            <a:pPr>
              <a:spcAft>
                <a:spcPts val="0"/>
              </a:spcAft>
              <a:tabLst>
                <a:tab pos="457200" algn="l"/>
              </a:tabLs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For all three stocks, the advanced LSTM and GRU models generally outperform the base model in most metrics, indicating the effectiveness of these models in capturing complex patterns in the stock price data.</a:t>
            </a:r>
          </a:p>
          <a:p>
            <a:pPr marL="0" indent="0">
              <a:spcAft>
                <a:spcPts val="0"/>
              </a:spcAft>
              <a:buNone/>
              <a:tabLst>
                <a:tab pos="457200" algn="l"/>
              </a:tabLst>
            </a:pP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457200" algn="l"/>
              </a:tabLs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When comparing the advanced LSTM models with the advanced GRU models, there is no consistent winner. For some stocks and metrics, the LSTM models perform better, while for others, the GRU models outperform. This suggests that the choice between LSTM and GRU models may depend on the specific stock and the metric of interest.</a:t>
            </a:r>
          </a:p>
          <a:p>
            <a:pPr marL="342900" marR="0" lvl="0" indent="-342900">
              <a:spcBef>
                <a:spcPts val="0"/>
              </a:spcBef>
              <a:spcAft>
                <a:spcPts val="0"/>
              </a:spcAft>
              <a:buFont typeface="+mj-lt"/>
              <a:buAutoNum type="arabicPeriod"/>
              <a:tabLst>
                <a:tab pos="457200" algn="l"/>
              </a:tabLst>
            </a:pP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tabLst>
                <a:tab pos="457200" algn="l"/>
              </a:tabLs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In terms of the metrics, the advanced models show a more significant improvement in the MSE and RMSE compared to the MAE and MAPE. This indicates that the advanced models are particularly effective in reducing large errors in the stock price predictions.</a:t>
            </a:r>
          </a:p>
          <a:p>
            <a:pPr marL="0" indent="0">
              <a:spcAft>
                <a:spcPts val="0"/>
              </a:spcAft>
              <a:buNone/>
              <a:tabLst>
                <a:tab pos="457200" algn="l"/>
              </a:tabLst>
            </a:pP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In conclusion, the advanced LSTM and GRU models have demonstrated their effectiveness in predicting stock prices for RELIANCE, TATA MOTORS, and ADANI GREEN. </a:t>
            </a:r>
            <a:endParaRPr lang="en-US" dirty="0"/>
          </a:p>
        </p:txBody>
      </p:sp>
    </p:spTree>
    <p:extLst>
      <p:ext uri="{BB962C8B-B14F-4D97-AF65-F5344CB8AC3E}">
        <p14:creationId xmlns:p14="http://schemas.microsoft.com/office/powerpoint/2010/main" val="377169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4A83-1D24-A265-063D-944CBF9F8107}"/>
              </a:ext>
            </a:extLst>
          </p:cNvPr>
          <p:cNvSpPr>
            <a:spLocks noGrp="1"/>
          </p:cNvSpPr>
          <p:nvPr>
            <p:ph type="title"/>
          </p:nvPr>
        </p:nvSpPr>
        <p:spPr/>
        <p:txBody>
          <a:bodyPr>
            <a:normAutofit/>
          </a:bodyPr>
          <a:lstStyle/>
          <a:p>
            <a:r>
              <a:rPr lang="en-US" sz="4400" b="1" dirty="0"/>
              <a:t>Future work</a:t>
            </a:r>
          </a:p>
        </p:txBody>
      </p:sp>
      <p:sp>
        <p:nvSpPr>
          <p:cNvPr id="3" name="Content Placeholder 2">
            <a:extLst>
              <a:ext uri="{FF2B5EF4-FFF2-40B4-BE49-F238E27FC236}">
                <a16:creationId xmlns:a16="http://schemas.microsoft.com/office/drawing/2014/main" id="{D601E343-146B-8706-910E-C1B2DD07FE28}"/>
              </a:ext>
            </a:extLst>
          </p:cNvPr>
          <p:cNvSpPr>
            <a:spLocks noGrp="1"/>
          </p:cNvSpPr>
          <p:nvPr>
            <p:ph idx="1"/>
          </p:nvPr>
        </p:nvSpPr>
        <p:spPr>
          <a:xfrm>
            <a:off x="685800" y="1532467"/>
            <a:ext cx="10131425" cy="3649133"/>
          </a:xfrm>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While there is no one-size-fits-all answer to which model is the best, the results suggest that a combination of advanced LSTM and GRU models can be used to create a robust stock price prediction system.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Further analysis and experimentation with different model architectures, hyperparameters, and feature engineering techniques can help improve the models' performance and refine the choice of the best model for each stock.</a:t>
            </a:r>
            <a:r>
              <a:rPr lang="en-US" sz="2400" dirty="0">
                <a:effectLst/>
              </a:rPr>
              <a:t> </a:t>
            </a:r>
            <a:endParaRPr lang="en-US" sz="2400" dirty="0"/>
          </a:p>
        </p:txBody>
      </p:sp>
    </p:spTree>
    <p:extLst>
      <p:ext uri="{BB962C8B-B14F-4D97-AF65-F5344CB8AC3E}">
        <p14:creationId xmlns:p14="http://schemas.microsoft.com/office/powerpoint/2010/main" val="339615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3668-3323-7B72-F104-73395F4B17B4}"/>
              </a:ext>
            </a:extLst>
          </p:cNvPr>
          <p:cNvSpPr>
            <a:spLocks noGrp="1"/>
          </p:cNvSpPr>
          <p:nvPr>
            <p:ph type="title"/>
          </p:nvPr>
        </p:nvSpPr>
        <p:spPr/>
        <p:txBody>
          <a:bodyPr>
            <a:normAutofit/>
          </a:bodyPr>
          <a:lstStyle/>
          <a:p>
            <a:r>
              <a:rPr lang="en-US" sz="4400" b="1" dirty="0"/>
              <a:t>Brief Overview of our project</a:t>
            </a:r>
          </a:p>
        </p:txBody>
      </p:sp>
      <p:sp>
        <p:nvSpPr>
          <p:cNvPr id="3" name="Content Placeholder 2">
            <a:extLst>
              <a:ext uri="{FF2B5EF4-FFF2-40B4-BE49-F238E27FC236}">
                <a16:creationId xmlns:a16="http://schemas.microsoft.com/office/drawing/2014/main" id="{DB07CF87-1C66-6CF1-0DCF-7961E1DF9BDC}"/>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2400" b="0" i="0" dirty="0">
                <a:effectLst/>
                <a:latin typeface="Söhne"/>
              </a:rPr>
              <a:t>In this project, we aim to predict stock prices by leveraging the power of deep learning techniques, specifically focusing on Long Short-Term Memory (LSTM) and Gated Recurrent Unit (GRU) models.</a:t>
            </a:r>
          </a:p>
          <a:p>
            <a:pPr algn="l">
              <a:buFont typeface="Arial" panose="020B0604020202020204" pitchFamily="34" charset="0"/>
              <a:buChar char="•"/>
            </a:pPr>
            <a:r>
              <a:rPr lang="en-US" sz="2400" b="0" i="0" dirty="0">
                <a:effectLst/>
                <a:latin typeface="Söhne"/>
              </a:rPr>
              <a:t>Our primary objective is to develop advanced LSTM and GRU models, as well as a base model for comparison, and analyze their performance in predicting the stock prices of three companies: RELIANCE, TATA MOTORS, and ADANI GREEN.</a:t>
            </a:r>
          </a:p>
          <a:p>
            <a:pPr algn="l">
              <a:buFont typeface="Arial" panose="020B0604020202020204" pitchFamily="34" charset="0"/>
              <a:buChar char="•"/>
            </a:pPr>
            <a:r>
              <a:rPr lang="en-US" sz="2400" b="0" i="0" dirty="0">
                <a:effectLst/>
                <a:latin typeface="Söhne"/>
              </a:rPr>
              <a:t>By doing so, we hope to gain insights into the effectiveness of these models for stock price prediction and their potential applications in the finance industry.</a:t>
            </a:r>
          </a:p>
          <a:p>
            <a:pPr algn="l">
              <a:buFont typeface="Arial" panose="020B0604020202020204" pitchFamily="34" charset="0"/>
              <a:buChar char="•"/>
            </a:pPr>
            <a:r>
              <a:rPr lang="en-US" sz="2400" b="0" i="0" dirty="0">
                <a:effectLst/>
                <a:latin typeface="Söhne"/>
              </a:rPr>
              <a:t>Ultimately, we aim to provide a comprehensive understanding of these advanced models and their implications for investors and traders seeking data-driven decision-making tools in the stock market.</a:t>
            </a:r>
          </a:p>
          <a:p>
            <a:endParaRPr lang="en-US" dirty="0"/>
          </a:p>
        </p:txBody>
      </p:sp>
    </p:spTree>
    <p:extLst>
      <p:ext uri="{BB962C8B-B14F-4D97-AF65-F5344CB8AC3E}">
        <p14:creationId xmlns:p14="http://schemas.microsoft.com/office/powerpoint/2010/main" val="164343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AC59-A3E1-E318-7219-3DA57D050825}"/>
              </a:ext>
            </a:extLst>
          </p:cNvPr>
          <p:cNvSpPr>
            <a:spLocks noGrp="1"/>
          </p:cNvSpPr>
          <p:nvPr>
            <p:ph type="title"/>
          </p:nvPr>
        </p:nvSpPr>
        <p:spPr>
          <a:xfrm>
            <a:off x="779319" y="1274618"/>
            <a:ext cx="10131425" cy="1456267"/>
          </a:xfrm>
        </p:spPr>
        <p:txBody>
          <a:bodyPr>
            <a:normAutofit/>
          </a:bodyPr>
          <a:lstStyle/>
          <a:p>
            <a:r>
              <a:rPr lang="en-US" sz="5400" b="1" dirty="0"/>
              <a:t>DEMO Disclaimer</a:t>
            </a:r>
          </a:p>
        </p:txBody>
      </p:sp>
      <p:sp>
        <p:nvSpPr>
          <p:cNvPr id="3" name="Content Placeholder 2">
            <a:extLst>
              <a:ext uri="{FF2B5EF4-FFF2-40B4-BE49-F238E27FC236}">
                <a16:creationId xmlns:a16="http://schemas.microsoft.com/office/drawing/2014/main" id="{FE636A29-FB6F-5AB5-DA8F-64FA6E70AA97}"/>
              </a:ext>
            </a:extLst>
          </p:cNvPr>
          <p:cNvSpPr>
            <a:spLocks noGrp="1"/>
          </p:cNvSpPr>
          <p:nvPr>
            <p:ph idx="1"/>
          </p:nvPr>
        </p:nvSpPr>
        <p:spPr/>
        <p:txBody>
          <a:bodyPr>
            <a:normAutofit/>
          </a:bodyPr>
          <a:lstStyle/>
          <a:p>
            <a:pPr marL="0" indent="0">
              <a:buNone/>
            </a:pPr>
            <a:r>
              <a:rPr lang="en-US" sz="3600" b="0" i="0" dirty="0">
                <a:effectLst/>
                <a:latin typeface="Söhne"/>
              </a:rPr>
              <a:t>Note: We will not be able to present a live demo of our models due to the long computation time (1.8-2.5 hours) for each version.</a:t>
            </a:r>
            <a:endParaRPr lang="en-US" sz="3600" dirty="0"/>
          </a:p>
        </p:txBody>
      </p:sp>
    </p:spTree>
    <p:extLst>
      <p:ext uri="{BB962C8B-B14F-4D97-AF65-F5344CB8AC3E}">
        <p14:creationId xmlns:p14="http://schemas.microsoft.com/office/powerpoint/2010/main" val="400985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07D9-6597-C285-1E90-BD70F7F1FD70}"/>
              </a:ext>
            </a:extLst>
          </p:cNvPr>
          <p:cNvSpPr>
            <a:spLocks noGrp="1"/>
          </p:cNvSpPr>
          <p:nvPr>
            <p:ph type="title"/>
          </p:nvPr>
        </p:nvSpPr>
        <p:spPr>
          <a:xfrm>
            <a:off x="685801" y="609600"/>
            <a:ext cx="10131425" cy="564573"/>
          </a:xfrm>
        </p:spPr>
        <p:txBody>
          <a:bodyPr>
            <a:noAutofit/>
          </a:bodyPr>
          <a:lstStyle/>
          <a:p>
            <a:r>
              <a:rPr lang="en-US" b="1" dirty="0"/>
              <a:t>Motivation</a:t>
            </a:r>
          </a:p>
        </p:txBody>
      </p:sp>
      <p:sp>
        <p:nvSpPr>
          <p:cNvPr id="3" name="Content Placeholder 2">
            <a:extLst>
              <a:ext uri="{FF2B5EF4-FFF2-40B4-BE49-F238E27FC236}">
                <a16:creationId xmlns:a16="http://schemas.microsoft.com/office/drawing/2014/main" id="{CD90EC4B-5C32-8673-9B1C-453FB6C49D5E}"/>
              </a:ext>
            </a:extLst>
          </p:cNvPr>
          <p:cNvSpPr>
            <a:spLocks noGrp="1"/>
          </p:cNvSpPr>
          <p:nvPr>
            <p:ph idx="1"/>
          </p:nvPr>
        </p:nvSpPr>
        <p:spPr>
          <a:xfrm>
            <a:off x="685801" y="1506682"/>
            <a:ext cx="10131425" cy="4617027"/>
          </a:xfrm>
        </p:spPr>
        <p:txBody>
          <a:bodyPr>
            <a:normAutofit/>
          </a:bodyPr>
          <a:lstStyle/>
          <a:p>
            <a:pPr marL="0" indent="0">
              <a:buNone/>
            </a:pPr>
            <a:r>
              <a:rPr lang="en-US" sz="2000" b="1" i="0" dirty="0">
                <a:effectLst/>
                <a:latin typeface="Söhne"/>
              </a:rPr>
              <a:t>Importance of accurate stock price prediction for investors and traders </a:t>
            </a:r>
          </a:p>
          <a:p>
            <a:pPr algn="l">
              <a:buFont typeface="Arial" panose="020B0604020202020204" pitchFamily="34" charset="0"/>
              <a:buChar char="•"/>
            </a:pPr>
            <a:r>
              <a:rPr lang="en-US" sz="2000" b="0" i="0" dirty="0">
                <a:effectLst/>
                <a:latin typeface="Söhne"/>
              </a:rPr>
              <a:t>Accurate stock price prediction is crucial for investors and traders, as it can significantly impact their returns and risk management strategies.</a:t>
            </a:r>
          </a:p>
          <a:p>
            <a:pPr marL="0" indent="0">
              <a:buNone/>
            </a:pPr>
            <a:r>
              <a:rPr lang="en-US" sz="2000" b="1" i="0" dirty="0">
                <a:effectLst/>
                <a:latin typeface="Söhne"/>
              </a:rPr>
              <a:t>Limitations of traditional techniques </a:t>
            </a:r>
          </a:p>
          <a:p>
            <a:pPr algn="l">
              <a:buFont typeface="Arial" panose="020B0604020202020204" pitchFamily="34" charset="0"/>
              <a:buChar char="•"/>
            </a:pPr>
            <a:r>
              <a:rPr lang="en-US" sz="2000" b="0" i="0" dirty="0">
                <a:effectLst/>
                <a:latin typeface="Söhne"/>
              </a:rPr>
              <a:t>Traditional techniques, such as fundamental and technical analysis, have limitations in predicting stock prices due to their inability to capture complex patterns and consider a multitude of factors influencing stock prices.</a:t>
            </a:r>
          </a:p>
          <a:p>
            <a:pPr marL="0" indent="0">
              <a:buNone/>
            </a:pPr>
            <a:r>
              <a:rPr lang="en-US" sz="2000" b="1" i="0" dirty="0">
                <a:effectLst/>
                <a:latin typeface="Söhne"/>
              </a:rPr>
              <a:t>The potential of deep learning models like LSTM and GRU in capturing complex patterns in financial data</a:t>
            </a:r>
          </a:p>
          <a:p>
            <a:pPr algn="l">
              <a:buFont typeface="Arial" panose="020B0604020202020204" pitchFamily="34" charset="0"/>
              <a:buChar char="•"/>
            </a:pPr>
            <a:r>
              <a:rPr lang="en-US" sz="2000" b="0" i="0" dirty="0">
                <a:effectLst/>
                <a:latin typeface="Söhne"/>
              </a:rPr>
              <a:t>Deep learning models, such as LSTMs and GRUs, have the potential to overcome these limitations by effectively capturing intricate patterns and non-linear relationships in financial data, leading to improved accuracy in predicting future stock prices.</a:t>
            </a:r>
          </a:p>
          <a:p>
            <a:endParaRPr lang="en-US" dirty="0"/>
          </a:p>
        </p:txBody>
      </p:sp>
    </p:spTree>
    <p:extLst>
      <p:ext uri="{BB962C8B-B14F-4D97-AF65-F5344CB8AC3E}">
        <p14:creationId xmlns:p14="http://schemas.microsoft.com/office/powerpoint/2010/main" val="419015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0D1C-4344-33C7-769F-A5FEFD606360}"/>
              </a:ext>
            </a:extLst>
          </p:cNvPr>
          <p:cNvSpPr>
            <a:spLocks noGrp="1"/>
          </p:cNvSpPr>
          <p:nvPr>
            <p:ph type="title"/>
          </p:nvPr>
        </p:nvSpPr>
        <p:spPr/>
        <p:txBody>
          <a:bodyPr>
            <a:normAutofit/>
          </a:bodyPr>
          <a:lstStyle/>
          <a:p>
            <a:r>
              <a:rPr lang="en-US" sz="4000" b="1" dirty="0"/>
              <a:t>Problem definition</a:t>
            </a:r>
          </a:p>
        </p:txBody>
      </p:sp>
      <p:sp>
        <p:nvSpPr>
          <p:cNvPr id="3" name="Content Placeholder 2">
            <a:extLst>
              <a:ext uri="{FF2B5EF4-FFF2-40B4-BE49-F238E27FC236}">
                <a16:creationId xmlns:a16="http://schemas.microsoft.com/office/drawing/2014/main" id="{BADED304-1158-AE08-1370-0D9147BE43F9}"/>
              </a:ext>
            </a:extLst>
          </p:cNvPr>
          <p:cNvSpPr>
            <a:spLocks noGrp="1"/>
          </p:cNvSpPr>
          <p:nvPr>
            <p:ph idx="1"/>
          </p:nvPr>
        </p:nvSpPr>
        <p:spPr>
          <a:xfrm>
            <a:off x="685801" y="2065867"/>
            <a:ext cx="10131425" cy="3649133"/>
          </a:xfrm>
        </p:spPr>
        <p:txBody>
          <a:bodyPr>
            <a:normAutofit fontScale="92500" lnSpcReduction="10000"/>
          </a:bodyPr>
          <a:lstStyle/>
          <a:p>
            <a:pPr marL="0" indent="0" algn="l">
              <a:buNone/>
            </a:pPr>
            <a:r>
              <a:rPr lang="en-US" sz="2400" b="0" i="0" dirty="0">
                <a:effectLst/>
                <a:latin typeface="Söhne"/>
              </a:rPr>
              <a:t>The problem definition of our project includes:</a:t>
            </a:r>
          </a:p>
          <a:p>
            <a:pPr algn="l">
              <a:buFont typeface="Arial" panose="020B0604020202020204" pitchFamily="34" charset="0"/>
              <a:buChar char="•"/>
            </a:pPr>
            <a:r>
              <a:rPr lang="en-US" sz="2400" b="0" i="0" dirty="0">
                <a:effectLst/>
                <a:latin typeface="Söhne"/>
              </a:rPr>
              <a:t>Predicting the stock prices of three companies: RELIANCE, TATA MOTORS, and ADANI GREEN.</a:t>
            </a:r>
          </a:p>
          <a:p>
            <a:pPr algn="l">
              <a:buFont typeface="Arial" panose="020B0604020202020204" pitchFamily="34" charset="0"/>
              <a:buChar char="•"/>
            </a:pPr>
            <a:r>
              <a:rPr lang="en-US" sz="2400" b="0" i="0" dirty="0">
                <a:effectLst/>
                <a:latin typeface="Söhne"/>
              </a:rPr>
              <a:t>Developing advanced LSTM and GRU models that can accurately predict the stock prices.</a:t>
            </a:r>
          </a:p>
          <a:p>
            <a:pPr algn="l">
              <a:buFont typeface="Arial" panose="020B0604020202020204" pitchFamily="34" charset="0"/>
              <a:buChar char="•"/>
            </a:pPr>
            <a:r>
              <a:rPr lang="en-US" sz="2400" b="0" i="0" dirty="0">
                <a:effectLst/>
                <a:latin typeface="Söhne"/>
              </a:rPr>
              <a:t>Comparing the performance of different LSTM and GRU models to identify the best-performing model.</a:t>
            </a:r>
          </a:p>
          <a:p>
            <a:pPr marL="0" indent="0" algn="l">
              <a:buNone/>
            </a:pPr>
            <a:r>
              <a:rPr lang="en-US" sz="2400" b="0" i="0" dirty="0">
                <a:effectLst/>
                <a:latin typeface="Söhne"/>
              </a:rPr>
              <a:t>Our aim is to create models that can predict the stock prices with a high degree of accuracy, which can be </a:t>
            </a:r>
            <a:r>
              <a:rPr lang="en-US" sz="2400" b="0" i="0" dirty="0">
                <a:solidFill>
                  <a:srgbClr val="D1D5DB"/>
                </a:solidFill>
                <a:effectLst/>
                <a:latin typeface="Söhne"/>
              </a:rPr>
              <a:t>useful for investors and traders in making informed decisions.</a:t>
            </a:r>
          </a:p>
          <a:p>
            <a:endParaRPr lang="en-US" dirty="0"/>
          </a:p>
        </p:txBody>
      </p:sp>
    </p:spTree>
    <p:extLst>
      <p:ext uri="{BB962C8B-B14F-4D97-AF65-F5344CB8AC3E}">
        <p14:creationId xmlns:p14="http://schemas.microsoft.com/office/powerpoint/2010/main" val="6820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0D15-E409-ADE3-C7A2-BDC2B67C6A25}"/>
              </a:ext>
            </a:extLst>
          </p:cNvPr>
          <p:cNvSpPr>
            <a:spLocks noGrp="1"/>
          </p:cNvSpPr>
          <p:nvPr>
            <p:ph type="title"/>
          </p:nvPr>
        </p:nvSpPr>
        <p:spPr/>
        <p:txBody>
          <a:bodyPr>
            <a:normAutofit/>
          </a:bodyPr>
          <a:lstStyle/>
          <a:p>
            <a:r>
              <a:rPr lang="en-US" sz="4000" b="1" dirty="0"/>
              <a:t>Challenges</a:t>
            </a:r>
          </a:p>
        </p:txBody>
      </p:sp>
      <p:sp>
        <p:nvSpPr>
          <p:cNvPr id="3" name="Content Placeholder 2">
            <a:extLst>
              <a:ext uri="{FF2B5EF4-FFF2-40B4-BE49-F238E27FC236}">
                <a16:creationId xmlns:a16="http://schemas.microsoft.com/office/drawing/2014/main" id="{B2A3D6CE-A518-A915-79A2-30259064D361}"/>
              </a:ext>
            </a:extLst>
          </p:cNvPr>
          <p:cNvSpPr>
            <a:spLocks noGrp="1"/>
          </p:cNvSpPr>
          <p:nvPr>
            <p:ph idx="1"/>
          </p:nvPr>
        </p:nvSpPr>
        <p:spPr>
          <a:xfrm>
            <a:off x="685800" y="1905769"/>
            <a:ext cx="10131425" cy="3649133"/>
          </a:xfrm>
        </p:spPr>
        <p:txBody>
          <a:bodyPr>
            <a:normAutofit/>
          </a:bodyPr>
          <a:lstStyle/>
          <a:p>
            <a:r>
              <a:rPr lang="en-US" sz="2400" b="0" i="0" dirty="0">
                <a:effectLst/>
                <a:latin typeface="Söhne"/>
              </a:rPr>
              <a:t>High volatility and non-stationarity of stock prices </a:t>
            </a:r>
          </a:p>
          <a:p>
            <a:r>
              <a:rPr lang="en-US" sz="2400" b="0" i="0" dirty="0">
                <a:effectLst/>
                <a:latin typeface="Söhne"/>
              </a:rPr>
              <a:t>Noisy and complex data </a:t>
            </a:r>
          </a:p>
          <a:p>
            <a:r>
              <a:rPr lang="en-US" sz="2400" b="0" i="0" dirty="0">
                <a:effectLst/>
                <a:latin typeface="Söhne"/>
              </a:rPr>
              <a:t>Large computation time for training deep learning models</a:t>
            </a:r>
          </a:p>
          <a:p>
            <a:pPr marL="0" indent="0">
              <a:buNone/>
            </a:pPr>
            <a:r>
              <a:rPr lang="en-US" sz="2400" dirty="0">
                <a:latin typeface="Söhne"/>
              </a:rPr>
              <a:t>To develop accurate stock price prediction models, we faced several challenges. The highly volatile and non-stationary nature of stock prices, along with noisy and complex data, made it difficult to identify meaningful patterns. Additionally, training deep learning models such as LSTM and GRU required a significant amount of computation time, which added to the complexity of the project.</a:t>
            </a:r>
          </a:p>
        </p:txBody>
      </p:sp>
    </p:spTree>
    <p:extLst>
      <p:ext uri="{BB962C8B-B14F-4D97-AF65-F5344CB8AC3E}">
        <p14:creationId xmlns:p14="http://schemas.microsoft.com/office/powerpoint/2010/main" val="65372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1BFA-FCC3-0B08-1697-FF6E5D4B800E}"/>
              </a:ext>
            </a:extLst>
          </p:cNvPr>
          <p:cNvSpPr>
            <a:spLocks noGrp="1"/>
          </p:cNvSpPr>
          <p:nvPr>
            <p:ph type="title"/>
          </p:nvPr>
        </p:nvSpPr>
        <p:spPr>
          <a:xfrm>
            <a:off x="685800" y="338666"/>
            <a:ext cx="10131425" cy="1456267"/>
          </a:xfrm>
        </p:spPr>
        <p:txBody>
          <a:bodyPr/>
          <a:lstStyle/>
          <a:p>
            <a:r>
              <a:rPr lang="en-US" b="1" dirty="0"/>
              <a:t>Data collection and preprocessing</a:t>
            </a:r>
          </a:p>
        </p:txBody>
      </p:sp>
      <p:sp>
        <p:nvSpPr>
          <p:cNvPr id="3" name="Content Placeholder 2">
            <a:extLst>
              <a:ext uri="{FF2B5EF4-FFF2-40B4-BE49-F238E27FC236}">
                <a16:creationId xmlns:a16="http://schemas.microsoft.com/office/drawing/2014/main" id="{DAC8DF45-ACA2-AC37-D87E-5AFC1EB7F2F8}"/>
              </a:ext>
            </a:extLst>
          </p:cNvPr>
          <p:cNvSpPr>
            <a:spLocks noGrp="1"/>
          </p:cNvSpPr>
          <p:nvPr>
            <p:ph idx="1"/>
          </p:nvPr>
        </p:nvSpPr>
        <p:spPr>
          <a:xfrm>
            <a:off x="685799" y="1604433"/>
            <a:ext cx="11170228" cy="5139267"/>
          </a:xfrm>
        </p:spPr>
        <p:txBody>
          <a:bodyPr>
            <a:normAutofit lnSpcReduction="10000"/>
          </a:bodyPr>
          <a:lstStyle/>
          <a:p>
            <a:pPr marL="0" indent="0">
              <a:buNone/>
            </a:pPr>
            <a:r>
              <a:rPr lang="en-US" b="0" i="0" dirty="0">
                <a:effectLst/>
                <a:latin typeface="Söhne"/>
              </a:rPr>
              <a:t>Data sources: </a:t>
            </a:r>
          </a:p>
          <a:p>
            <a:r>
              <a:rPr lang="en-US" b="0" i="0" dirty="0">
                <a:effectLst/>
                <a:latin typeface="Söhne"/>
              </a:rPr>
              <a:t>Historical stock prices of RELIANCE, TATA MOTORS, and ADANI GREEN obtained from Kaggle dataset containing historical daily prices for Nifty 100 stocks and indices currently trading on the Indian Stock Market.</a:t>
            </a:r>
          </a:p>
          <a:p>
            <a:r>
              <a:rPr lang="en-US" b="0" i="0" dirty="0">
                <a:effectLst/>
                <a:latin typeface="Söhne"/>
              </a:rPr>
              <a:t>Each stock data contains </a:t>
            </a:r>
            <a:r>
              <a:rPr lang="en-US" dirty="0">
                <a:latin typeface="Söhne"/>
              </a:rPr>
              <a:t>many technical indicators such as </a:t>
            </a:r>
            <a:r>
              <a:rPr lang="en-US" b="0" i="0" dirty="0">
                <a:effectLst/>
                <a:latin typeface="Söhne"/>
              </a:rPr>
              <a:t>OHLCV (Open, High, Low, Close, and Volume) data.</a:t>
            </a:r>
            <a:r>
              <a:rPr lang="en-US" dirty="0">
                <a:latin typeface="Söhne"/>
              </a:rPr>
              <a:t> Overall, </a:t>
            </a:r>
            <a:r>
              <a:rPr lang="en-US" b="0" i="0" dirty="0">
                <a:effectLst/>
                <a:latin typeface="Söhne"/>
              </a:rPr>
              <a:t>55 Technical indicator values are also present.</a:t>
            </a:r>
          </a:p>
          <a:p>
            <a:pPr marL="0" indent="0" algn="l">
              <a:buNone/>
            </a:pPr>
            <a:r>
              <a:rPr lang="en-US" b="0" i="0" dirty="0">
                <a:effectLst/>
                <a:latin typeface="Söhne"/>
              </a:rPr>
              <a:t>Preprocessing steps: </a:t>
            </a:r>
          </a:p>
          <a:p>
            <a:pPr algn="l"/>
            <a:r>
              <a:rPr lang="en-US" b="0" i="0" dirty="0">
                <a:effectLst/>
                <a:latin typeface="Söhne"/>
              </a:rPr>
              <a:t>After collecting the data, we performed various preprocessing steps to prepare the data for training the LSTM and GRU models. The preprocessing steps included data cleaning, feature extraction, and normalization.</a:t>
            </a:r>
          </a:p>
          <a:p>
            <a:pPr algn="l"/>
            <a:r>
              <a:rPr lang="en-US" b="0" i="0" dirty="0">
                <a:effectLst/>
                <a:latin typeface="Söhne"/>
              </a:rPr>
              <a:t>Data cleaning involved removing any missing or invalid data points and removing any outliers in the data. For feature extraction, we extracted relevant features such as open price, high price, low price, and closing price for each day.</a:t>
            </a:r>
          </a:p>
          <a:p>
            <a:pPr algn="l"/>
            <a:r>
              <a:rPr lang="en-US" b="0" i="0" dirty="0">
                <a:effectLst/>
                <a:latin typeface="Söhne"/>
              </a:rPr>
              <a:t>Normalization was an important step to ensure that the features were on a similar scale. We normalized the data using the </a:t>
            </a:r>
            <a:r>
              <a:rPr lang="en-US" b="0" i="0" dirty="0" err="1">
                <a:effectLst/>
                <a:latin typeface="Söhne"/>
              </a:rPr>
              <a:t>MinMaxScaler</a:t>
            </a:r>
            <a:r>
              <a:rPr lang="en-US" b="0" i="0" dirty="0">
                <a:effectLst/>
                <a:latin typeface="Söhne"/>
              </a:rPr>
              <a:t> method from the Scikit-learn library, which scales the data to a range of 0 to 1.</a:t>
            </a:r>
          </a:p>
          <a:p>
            <a:pPr algn="l"/>
            <a:r>
              <a:rPr lang="en-US" b="0" i="0" dirty="0">
                <a:effectLst/>
                <a:latin typeface="Söhne"/>
              </a:rPr>
              <a:t>These preprocessing steps were necessary to ensure that the models were trained on clean and relevant data, and that the features were appropriately scaled to improve the model's performance.</a:t>
            </a:r>
          </a:p>
          <a:p>
            <a:endParaRPr lang="en-US" dirty="0"/>
          </a:p>
        </p:txBody>
      </p:sp>
    </p:spTree>
    <p:extLst>
      <p:ext uri="{BB962C8B-B14F-4D97-AF65-F5344CB8AC3E}">
        <p14:creationId xmlns:p14="http://schemas.microsoft.com/office/powerpoint/2010/main" val="4429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FE9C-A922-E4BD-AA85-55D8DE3244BB}"/>
              </a:ext>
            </a:extLst>
          </p:cNvPr>
          <p:cNvSpPr>
            <a:spLocks noGrp="1"/>
          </p:cNvSpPr>
          <p:nvPr>
            <p:ph type="title"/>
          </p:nvPr>
        </p:nvSpPr>
        <p:spPr/>
        <p:txBody>
          <a:bodyPr/>
          <a:lstStyle/>
          <a:p>
            <a:r>
              <a:rPr lang="en-US" b="1" dirty="0"/>
              <a:t>Model Architecture - Baseline LSTM Model</a:t>
            </a:r>
          </a:p>
        </p:txBody>
      </p:sp>
      <p:sp>
        <p:nvSpPr>
          <p:cNvPr id="3" name="Content Placeholder 2">
            <a:extLst>
              <a:ext uri="{FF2B5EF4-FFF2-40B4-BE49-F238E27FC236}">
                <a16:creationId xmlns:a16="http://schemas.microsoft.com/office/drawing/2014/main" id="{9F938753-D04B-52BE-3794-723DB5589802}"/>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Type: Long Short-Term Memory (LSTM) RNN</a:t>
            </a:r>
          </a:p>
          <a:p>
            <a:pPr algn="l">
              <a:buFont typeface="Arial" panose="020B0604020202020204" pitchFamily="34" charset="0"/>
              <a:buChar char="•"/>
            </a:pPr>
            <a:r>
              <a:rPr lang="en-US" b="0" i="0" dirty="0">
                <a:effectLst/>
                <a:latin typeface="Söhne"/>
              </a:rPr>
              <a:t>Purpose: Capture long-term dependencies in sequential data</a:t>
            </a:r>
          </a:p>
          <a:p>
            <a:pPr algn="l">
              <a:buFont typeface="Arial" panose="020B0604020202020204" pitchFamily="34" charset="0"/>
              <a:buChar char="•"/>
            </a:pPr>
            <a:r>
              <a:rPr lang="en-US" b="0" i="0" dirty="0">
                <a:effectLst/>
                <a:latin typeface="Söhne"/>
              </a:rPr>
              <a:t>Architecture:</a:t>
            </a:r>
          </a:p>
          <a:p>
            <a:pPr marL="742950" lvl="1" indent="-285750" algn="l">
              <a:buFont typeface="Arial" panose="020B0604020202020204" pitchFamily="34" charset="0"/>
              <a:buChar char="•"/>
            </a:pPr>
            <a:r>
              <a:rPr lang="en-US" sz="1800" b="0" i="0" dirty="0">
                <a:effectLst/>
                <a:latin typeface="Söhne"/>
              </a:rPr>
              <a:t>2 LSTM layers (50 hidden units each)</a:t>
            </a:r>
          </a:p>
          <a:p>
            <a:pPr marL="742950" lvl="1" indent="-285750" algn="l">
              <a:buFont typeface="Arial" panose="020B0604020202020204" pitchFamily="34" charset="0"/>
              <a:buChar char="•"/>
            </a:pPr>
            <a:r>
              <a:rPr lang="en-US" sz="1800" b="0" i="0" dirty="0">
                <a:effectLst/>
                <a:latin typeface="Söhne"/>
              </a:rPr>
              <a:t>2 Dense layers for prediction</a:t>
            </a:r>
          </a:p>
          <a:p>
            <a:pPr algn="l">
              <a:buFont typeface="Arial" panose="020B0604020202020204" pitchFamily="34" charset="0"/>
              <a:buChar char="•"/>
            </a:pPr>
            <a:r>
              <a:rPr lang="en-US" b="0" i="0" dirty="0">
                <a:effectLst/>
                <a:latin typeface="Söhne"/>
              </a:rPr>
              <a:t>Advantages: Addresses vanishing gradient problem</a:t>
            </a:r>
          </a:p>
          <a:p>
            <a:pPr algn="l">
              <a:buFont typeface="Arial" panose="020B0604020202020204" pitchFamily="34" charset="0"/>
              <a:buChar char="•"/>
            </a:pPr>
            <a:r>
              <a:rPr lang="en-US" b="0" i="0" dirty="0">
                <a:effectLst/>
                <a:latin typeface="Söhne"/>
              </a:rPr>
              <a:t>Limitations: Lower capacity for complex patterns</a:t>
            </a:r>
          </a:p>
          <a:p>
            <a:endParaRPr lang="en-US" dirty="0"/>
          </a:p>
        </p:txBody>
      </p:sp>
    </p:spTree>
    <p:extLst>
      <p:ext uri="{BB962C8B-B14F-4D97-AF65-F5344CB8AC3E}">
        <p14:creationId xmlns:p14="http://schemas.microsoft.com/office/powerpoint/2010/main" val="276668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4289-5342-9D5E-480B-B4531781B7FA}"/>
              </a:ext>
            </a:extLst>
          </p:cNvPr>
          <p:cNvSpPr>
            <a:spLocks noGrp="1"/>
          </p:cNvSpPr>
          <p:nvPr>
            <p:ph type="title"/>
          </p:nvPr>
        </p:nvSpPr>
        <p:spPr/>
        <p:txBody>
          <a:bodyPr/>
          <a:lstStyle/>
          <a:p>
            <a:r>
              <a:rPr lang="en-US" b="1" dirty="0"/>
              <a:t>Model Architecture - </a:t>
            </a:r>
            <a:r>
              <a:rPr lang="en-US" b="1" dirty="0" err="1"/>
              <a:t>ADVanced</a:t>
            </a:r>
            <a:r>
              <a:rPr lang="en-US" b="1" dirty="0"/>
              <a:t> LSTM Model</a:t>
            </a:r>
            <a:endParaRPr lang="en-US" dirty="0"/>
          </a:p>
        </p:txBody>
      </p:sp>
      <p:sp>
        <p:nvSpPr>
          <p:cNvPr id="3" name="Content Placeholder 2">
            <a:extLst>
              <a:ext uri="{FF2B5EF4-FFF2-40B4-BE49-F238E27FC236}">
                <a16:creationId xmlns:a16="http://schemas.microsoft.com/office/drawing/2014/main" id="{F0775A6D-12D2-3850-E142-40AECBF06423}"/>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Type: Long Short-Term Memory (LSTM) RNN</a:t>
            </a:r>
          </a:p>
          <a:p>
            <a:pPr algn="l">
              <a:buFont typeface="Arial" panose="020B0604020202020204" pitchFamily="34" charset="0"/>
              <a:buChar char="•"/>
            </a:pPr>
            <a:r>
              <a:rPr lang="en-US" b="0" i="0" dirty="0">
                <a:effectLst/>
                <a:latin typeface="Söhne"/>
              </a:rPr>
              <a:t>Purpose: Improved version of the baseline LSTM model</a:t>
            </a:r>
          </a:p>
          <a:p>
            <a:pPr algn="l">
              <a:buFont typeface="Arial" panose="020B0604020202020204" pitchFamily="34" charset="0"/>
              <a:buChar char="•"/>
            </a:pPr>
            <a:r>
              <a:rPr lang="en-US" b="0" i="0" dirty="0">
                <a:effectLst/>
                <a:latin typeface="Söhne"/>
              </a:rPr>
              <a:t>Architecture:</a:t>
            </a:r>
          </a:p>
          <a:p>
            <a:pPr marL="742950" lvl="1" indent="-285750" algn="l">
              <a:buFont typeface="Arial" panose="020B0604020202020204" pitchFamily="34" charset="0"/>
              <a:buChar char="•"/>
            </a:pPr>
            <a:r>
              <a:rPr lang="en-US" sz="1800" b="0" i="0" dirty="0">
                <a:effectLst/>
                <a:latin typeface="Söhne"/>
              </a:rPr>
              <a:t>3 LSTM layers (100 hidden units each)</a:t>
            </a:r>
          </a:p>
          <a:p>
            <a:pPr marL="742950" lvl="1" indent="-285750" algn="l">
              <a:buFont typeface="Arial" panose="020B0604020202020204" pitchFamily="34" charset="0"/>
              <a:buChar char="•"/>
            </a:pPr>
            <a:r>
              <a:rPr lang="en-US" sz="1800" b="0" i="0" dirty="0">
                <a:effectLst/>
                <a:latin typeface="Söhne"/>
              </a:rPr>
              <a:t>Dropout layers (dropout rate: 0.4/0.5) between LSTM layers</a:t>
            </a:r>
          </a:p>
          <a:p>
            <a:pPr marL="742950" lvl="1" indent="-285750" algn="l">
              <a:buFont typeface="Arial" panose="020B0604020202020204" pitchFamily="34" charset="0"/>
              <a:buChar char="•"/>
            </a:pPr>
            <a:r>
              <a:rPr lang="en-US" sz="1800" b="0" i="0" dirty="0">
                <a:effectLst/>
                <a:latin typeface="Söhne"/>
              </a:rPr>
              <a:t>2 Dense layers for prediction</a:t>
            </a:r>
          </a:p>
          <a:p>
            <a:pPr algn="l">
              <a:buFont typeface="Arial" panose="020B0604020202020204" pitchFamily="34" charset="0"/>
              <a:buChar char="•"/>
            </a:pPr>
            <a:r>
              <a:rPr lang="en-US" b="0" i="0" dirty="0">
                <a:effectLst/>
                <a:latin typeface="Söhne"/>
              </a:rPr>
              <a:t>Advantages: Higher capacity to capture complex patterns</a:t>
            </a:r>
          </a:p>
          <a:p>
            <a:pPr algn="l">
              <a:buFont typeface="Arial" panose="020B0604020202020204" pitchFamily="34" charset="0"/>
              <a:buChar char="•"/>
            </a:pPr>
            <a:r>
              <a:rPr lang="en-US" b="0" i="0" dirty="0">
                <a:effectLst/>
                <a:latin typeface="Söhne"/>
              </a:rPr>
              <a:t>Limitations: Increased computational cost</a:t>
            </a:r>
          </a:p>
          <a:p>
            <a:endParaRPr lang="en-US" dirty="0"/>
          </a:p>
        </p:txBody>
      </p:sp>
    </p:spTree>
    <p:extLst>
      <p:ext uri="{BB962C8B-B14F-4D97-AF65-F5344CB8AC3E}">
        <p14:creationId xmlns:p14="http://schemas.microsoft.com/office/powerpoint/2010/main" val="2742292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Template>
  <TotalTime>91</TotalTime>
  <Words>1607</Words>
  <Application>Microsoft Macintosh PowerPoint</Application>
  <PresentationFormat>Widescreen</PresentationFormat>
  <Paragraphs>92</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American Typewriter</vt:lpstr>
      <vt:lpstr>Arial</vt:lpstr>
      <vt:lpstr>Calibri</vt:lpstr>
      <vt:lpstr>Calibri Light</vt:lpstr>
      <vt:lpstr>Söhne</vt:lpstr>
      <vt:lpstr>Symbol</vt:lpstr>
      <vt:lpstr>Celestial</vt:lpstr>
      <vt:lpstr>AI-Driven Stock Price Prediction: Harnessing Machine Learning for Smarter Investments </vt:lpstr>
      <vt:lpstr>Brief Overview of our project</vt:lpstr>
      <vt:lpstr>DEMO Disclaimer</vt:lpstr>
      <vt:lpstr>Motivation</vt:lpstr>
      <vt:lpstr>Problem definition</vt:lpstr>
      <vt:lpstr>Challenges</vt:lpstr>
      <vt:lpstr>Data collection and preprocessing</vt:lpstr>
      <vt:lpstr>Model Architecture - Baseline LSTM Model</vt:lpstr>
      <vt:lpstr>Model Architecture - ADVanced LSTM Model</vt:lpstr>
      <vt:lpstr>Model Architecture – ADVanced GRU Model</vt:lpstr>
      <vt:lpstr>Evaluation metrics</vt:lpstr>
      <vt:lpstr>RESULTS AND ANALYSIS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Stock Price Prediction: Harnessing Machine Learning for Smarter Investments </dc:title>
  <dc:creator>Koushik Goud Dindu</dc:creator>
  <cp:lastModifiedBy>Koushik Goud Dindu</cp:lastModifiedBy>
  <cp:revision>21</cp:revision>
  <dcterms:created xsi:type="dcterms:W3CDTF">2023-04-21T03:37:04Z</dcterms:created>
  <dcterms:modified xsi:type="dcterms:W3CDTF">2023-04-21T05:08:33Z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