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Fredoka" panose="020B0604020202020204" charset="0"/>
      <p:regular r:id="rId10"/>
    </p:embeddedFont>
    <p:embeddedFont>
      <p:font typeface="Quicksan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2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05478"/>
            <a:chOff x="0" y="0"/>
            <a:chExt cx="4274726" cy="2121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2142"/>
            </a:xfrm>
            <a:custGeom>
              <a:avLst/>
              <a:gdLst/>
              <a:ahLst/>
              <a:cxnLst/>
              <a:rect l="l" t="t" r="r" b="b"/>
              <a:pathLst>
                <a:path w="4274726" h="212142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50699" y="3686175"/>
            <a:ext cx="10525583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COMPUTER NETWORKS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8450580"/>
            <a:ext cx="16230600" cy="805478"/>
            <a:chOff x="0" y="0"/>
            <a:chExt cx="4274726" cy="2121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2142"/>
            </a:xfrm>
            <a:custGeom>
              <a:avLst/>
              <a:gdLst/>
              <a:ahLst/>
              <a:cxnLst/>
              <a:rect l="l" t="t" r="r" b="b"/>
              <a:pathLst>
                <a:path w="4274726" h="212142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2700000">
            <a:off x="10908772" y="3978227"/>
            <a:ext cx="10707063" cy="8458580"/>
          </a:xfrm>
          <a:custGeom>
            <a:avLst/>
            <a:gdLst/>
            <a:ahLst/>
            <a:cxnLst/>
            <a:rect l="l" t="t" r="r" b="b"/>
            <a:pathLst>
              <a:path w="10707063" h="8458580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470636" y="1137116"/>
            <a:ext cx="5524500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NVR SEARUP KUMAR J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5923" y="8571338"/>
            <a:ext cx="15459213" cy="496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34"/>
              </a:lnSpc>
              <a:spcBef>
                <a:spcPct val="0"/>
              </a:spcBef>
            </a:pPr>
            <a:r>
              <a:rPr lang="en-US" sz="2756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GO BACK N - ARQ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INTRODUCTION TO GO BACK 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621480"/>
            <a:ext cx="16230600" cy="1666875"/>
            <a:chOff x="0" y="0"/>
            <a:chExt cx="4274726" cy="4390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439012"/>
            </a:xfrm>
            <a:custGeom>
              <a:avLst/>
              <a:gdLst/>
              <a:ahLst/>
              <a:cxnLst/>
              <a:rect l="l" t="t" r="r" b="b"/>
              <a:pathLst>
                <a:path w="4274726" h="439012">
                  <a:moveTo>
                    <a:pt x="0" y="0"/>
                  </a:moveTo>
                  <a:lnTo>
                    <a:pt x="4274726" y="0"/>
                  </a:lnTo>
                  <a:lnTo>
                    <a:pt x="4274726" y="439012"/>
                  </a:lnTo>
                  <a:lnTo>
                    <a:pt x="0" y="439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477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98978" y="2766920"/>
            <a:ext cx="15884084" cy="2075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1"/>
              </a:lnSpc>
            </a:pPr>
            <a:r>
              <a:rPr lang="en-US" sz="369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Go-Back-N (GBN) is an Automatic Repeat reQuest (ARQ) protocol used in data communication.</a:t>
            </a:r>
          </a:p>
          <a:p>
            <a:pPr marL="0" lvl="0" indent="0" algn="ctr">
              <a:lnSpc>
                <a:spcPts val="5541"/>
              </a:lnSpc>
              <a:spcBef>
                <a:spcPct val="0"/>
              </a:spcBef>
            </a:pPr>
            <a:endParaRPr lang="en-US" sz="3694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028700" y="5106453"/>
            <a:ext cx="16230600" cy="1666875"/>
            <a:chOff x="0" y="0"/>
            <a:chExt cx="4274726" cy="4390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74726" cy="439012"/>
            </a:xfrm>
            <a:custGeom>
              <a:avLst/>
              <a:gdLst/>
              <a:ahLst/>
              <a:cxnLst/>
              <a:rect l="l" t="t" r="r" b="b"/>
              <a:pathLst>
                <a:path w="4274726" h="439012">
                  <a:moveTo>
                    <a:pt x="0" y="0"/>
                  </a:moveTo>
                  <a:lnTo>
                    <a:pt x="4274726" y="0"/>
                  </a:lnTo>
                  <a:lnTo>
                    <a:pt x="4274726" y="439012"/>
                  </a:lnTo>
                  <a:lnTo>
                    <a:pt x="0" y="439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274726" cy="477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4938" y="5570320"/>
            <a:ext cx="15478125" cy="1329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It ensures reliable data transmission over unreliable networks.</a:t>
            </a:r>
          </a:p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endParaRPr lang="en-US" sz="36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028700" y="7591425"/>
            <a:ext cx="16230600" cy="1666875"/>
            <a:chOff x="0" y="0"/>
            <a:chExt cx="4274726" cy="4390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274726" cy="439012"/>
            </a:xfrm>
            <a:custGeom>
              <a:avLst/>
              <a:gdLst/>
              <a:ahLst/>
              <a:cxnLst/>
              <a:rect l="l" t="t" r="r" b="b"/>
              <a:pathLst>
                <a:path w="4274726" h="439012">
                  <a:moveTo>
                    <a:pt x="0" y="0"/>
                  </a:moveTo>
                  <a:lnTo>
                    <a:pt x="4274726" y="0"/>
                  </a:lnTo>
                  <a:lnTo>
                    <a:pt x="4274726" y="439012"/>
                  </a:lnTo>
                  <a:lnTo>
                    <a:pt x="0" y="439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274726" cy="477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404937" y="8055293"/>
            <a:ext cx="15478125" cy="643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Based on Sliding Window Protocol for flow control and error handling.</a:t>
            </a: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715625" cy="8229600"/>
            <a:chOff x="0" y="0"/>
            <a:chExt cx="2822222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937333" y="3391217"/>
            <a:ext cx="6516310" cy="388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88"/>
              </a:lnSpc>
            </a:pPr>
            <a:r>
              <a:rPr lang="en-US" sz="742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WORKING PRINCIPLE OF</a:t>
            </a:r>
          </a:p>
          <a:p>
            <a:pPr algn="l">
              <a:lnSpc>
                <a:spcPts val="10388"/>
              </a:lnSpc>
            </a:pPr>
            <a:r>
              <a:rPr lang="en-US" sz="742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 GO-BACK-N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34018" y="2497772"/>
            <a:ext cx="9904989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Sender: Can send multiple frames (up to a window size 'N').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34018" y="6016389"/>
            <a:ext cx="9474103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Retransmission: If an acknowledgment (ACK) is not received, the sender resends all unacknowledged frames.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34018" y="4039276"/>
            <a:ext cx="9904989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Receiver: Only accepts frames in order. If an error occurs, all subsequent frames are discarded.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43675" y="1028700"/>
            <a:ext cx="10715625" cy="8229600"/>
            <a:chOff x="0" y="0"/>
            <a:chExt cx="2822222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883643" y="2342280"/>
            <a:ext cx="3811792" cy="5602440"/>
            <a:chOff x="0" y="0"/>
            <a:chExt cx="5082389" cy="7469919"/>
          </a:xfrm>
        </p:grpSpPr>
        <p:sp>
          <p:nvSpPr>
            <p:cNvPr id="6" name="Freeform 6"/>
            <p:cNvSpPr/>
            <p:nvPr/>
          </p:nvSpPr>
          <p:spPr>
            <a:xfrm>
              <a:off x="0" y="3095406"/>
              <a:ext cx="3929108" cy="4374514"/>
            </a:xfrm>
            <a:custGeom>
              <a:avLst/>
              <a:gdLst/>
              <a:ahLst/>
              <a:cxnLst/>
              <a:rect l="l" t="t" r="r" b="b"/>
              <a:pathLst>
                <a:path w="3929108" h="4374514">
                  <a:moveTo>
                    <a:pt x="0" y="0"/>
                  </a:moveTo>
                  <a:lnTo>
                    <a:pt x="3929108" y="0"/>
                  </a:lnTo>
                  <a:lnTo>
                    <a:pt x="3929108" y="4374513"/>
                  </a:lnTo>
                  <a:lnTo>
                    <a:pt x="0" y="43745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964554" y="0"/>
              <a:ext cx="3117835" cy="3499611"/>
            </a:xfrm>
            <a:custGeom>
              <a:avLst/>
              <a:gdLst/>
              <a:ahLst/>
              <a:cxnLst/>
              <a:rect l="l" t="t" r="r" b="b"/>
              <a:pathLst>
                <a:path w="3117835" h="3499611">
                  <a:moveTo>
                    <a:pt x="0" y="0"/>
                  </a:moveTo>
                  <a:lnTo>
                    <a:pt x="3117835" y="0"/>
                  </a:lnTo>
                  <a:lnTo>
                    <a:pt x="3117835" y="3499611"/>
                  </a:lnTo>
                  <a:lnTo>
                    <a:pt x="0" y="34996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6948993" y="1649761"/>
            <a:ext cx="6422922" cy="1961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2"/>
              </a:lnSpc>
            </a:pPr>
            <a:r>
              <a:rPr lang="en-US" sz="212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Window size (N) determines how many frames the sender can transmit before waiting for an acknowledgment.</a:t>
            </a:r>
          </a:p>
          <a:p>
            <a:pPr marL="0" lvl="0" indent="0" algn="l">
              <a:lnSpc>
                <a:spcPts val="3182"/>
              </a:lnSpc>
              <a:spcBef>
                <a:spcPct val="0"/>
              </a:spcBef>
            </a:pPr>
            <a:r>
              <a:rPr lang="en-US" sz="212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• If an error occurs, all unacknowledged frames are retransmitted.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2021" y="3977005"/>
            <a:ext cx="5495416" cy="335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WINDOW SIZE IN</a:t>
            </a:r>
          </a:p>
          <a:p>
            <a:pPr algn="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GO-BACK-N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48993" y="4087288"/>
            <a:ext cx="5934650" cy="4453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Example (N = 4)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• Sender transmits Frames 1, 2, 3, 4.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• If Frame 4 is lost, the receiver discards Frame 5 and beyond.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• Sender retransmits Frame 4 and all subsequent frames after timeout.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54004" y="4395833"/>
            <a:ext cx="11290934" cy="173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36"/>
              </a:lnSpc>
            </a:pPr>
            <a:r>
              <a:rPr lang="en-US" sz="12936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PROGRAM</a:t>
            </a:r>
          </a:p>
        </p:txBody>
      </p:sp>
      <p:sp>
        <p:nvSpPr>
          <p:cNvPr id="3" name="Freeform 3"/>
          <p:cNvSpPr/>
          <p:nvPr/>
        </p:nvSpPr>
        <p:spPr>
          <a:xfrm rot="-2700000">
            <a:off x="10908772" y="3978227"/>
            <a:ext cx="10707063" cy="8458580"/>
          </a:xfrm>
          <a:custGeom>
            <a:avLst/>
            <a:gdLst/>
            <a:ahLst/>
            <a:cxnLst/>
            <a:rect l="l" t="t" r="r" b="b"/>
            <a:pathLst>
              <a:path w="10707063" h="8458580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ADVANTAGES OF GO-BACK-N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759054" y="2917667"/>
            <a:ext cx="6338111" cy="2571750"/>
            <a:chOff x="0" y="0"/>
            <a:chExt cx="1669297" cy="677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69297" cy="677333"/>
            </a:xfrm>
            <a:custGeom>
              <a:avLst/>
              <a:gdLst/>
              <a:ahLst/>
              <a:cxnLst/>
              <a:rect l="l" t="t" r="r" b="b"/>
              <a:pathLst>
                <a:path w="1669297" h="677333">
                  <a:moveTo>
                    <a:pt x="0" y="0"/>
                  </a:moveTo>
                  <a:lnTo>
                    <a:pt x="1669297" y="0"/>
                  </a:lnTo>
                  <a:lnTo>
                    <a:pt x="1669297" y="677333"/>
                  </a:lnTo>
                  <a:lnTo>
                    <a:pt x="0" y="677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935373" y="2512674"/>
            <a:ext cx="2323927" cy="3381375"/>
          </a:xfrm>
          <a:custGeom>
            <a:avLst/>
            <a:gdLst/>
            <a:ahLst/>
            <a:cxnLst/>
            <a:rect l="l" t="t" r="r" b="b"/>
            <a:pathLst>
              <a:path w="2323927" h="3381375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375007" y="3385164"/>
            <a:ext cx="4333875" cy="155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✔ Ensures ordered delivery of packets.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028700" y="2917667"/>
            <a:ext cx="6338111" cy="2571750"/>
            <a:chOff x="0" y="0"/>
            <a:chExt cx="1669297" cy="677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69297" cy="677333"/>
            </a:xfrm>
            <a:custGeom>
              <a:avLst/>
              <a:gdLst/>
              <a:ahLst/>
              <a:cxnLst/>
              <a:rect l="l" t="t" r="r" b="b"/>
              <a:pathLst>
                <a:path w="1669297" h="677333">
                  <a:moveTo>
                    <a:pt x="0" y="0"/>
                  </a:moveTo>
                  <a:lnTo>
                    <a:pt x="1669297" y="0"/>
                  </a:lnTo>
                  <a:lnTo>
                    <a:pt x="1669297" y="677333"/>
                  </a:lnTo>
                  <a:lnTo>
                    <a:pt x="0" y="677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204724" y="2512674"/>
            <a:ext cx="2324175" cy="3381736"/>
          </a:xfrm>
          <a:custGeom>
            <a:avLst/>
            <a:gdLst/>
            <a:ahLst/>
            <a:cxnLst/>
            <a:rect l="l" t="t" r="r" b="b"/>
            <a:pathLst>
              <a:path w="2324175" h="3381736">
                <a:moveTo>
                  <a:pt x="0" y="0"/>
                </a:moveTo>
                <a:lnTo>
                  <a:pt x="2324175" y="0"/>
                </a:lnTo>
                <a:lnTo>
                  <a:pt x="2324175" y="3381736"/>
                </a:lnTo>
                <a:lnTo>
                  <a:pt x="0" y="3381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5007387" y="6704216"/>
            <a:ext cx="6338111" cy="2571750"/>
            <a:chOff x="0" y="0"/>
            <a:chExt cx="1669297" cy="6773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69297" cy="677333"/>
            </a:xfrm>
            <a:custGeom>
              <a:avLst/>
              <a:gdLst/>
              <a:ahLst/>
              <a:cxnLst/>
              <a:rect l="l" t="t" r="r" b="b"/>
              <a:pathLst>
                <a:path w="1669297" h="677333">
                  <a:moveTo>
                    <a:pt x="0" y="0"/>
                  </a:moveTo>
                  <a:lnTo>
                    <a:pt x="1669297" y="0"/>
                  </a:lnTo>
                  <a:lnTo>
                    <a:pt x="1669297" y="677333"/>
                  </a:lnTo>
                  <a:lnTo>
                    <a:pt x="0" y="677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66126" y="3533718"/>
            <a:ext cx="4333875" cy="155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✔ Efficient for networks with low error rates.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648498" y="7433831"/>
            <a:ext cx="4333875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✔ Works well when network delay is minimal</a:t>
            </a:r>
          </a:p>
        </p:txBody>
      </p:sp>
      <p:sp>
        <p:nvSpPr>
          <p:cNvPr id="17" name="Freeform 17"/>
          <p:cNvSpPr/>
          <p:nvPr/>
        </p:nvSpPr>
        <p:spPr>
          <a:xfrm>
            <a:off x="10604183" y="6299403"/>
            <a:ext cx="2323927" cy="3381375"/>
          </a:xfrm>
          <a:custGeom>
            <a:avLst/>
            <a:gdLst/>
            <a:ahLst/>
            <a:cxnLst/>
            <a:rect l="l" t="t" r="r" b="b"/>
            <a:pathLst>
              <a:path w="2323927" h="3381375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CONCLUSION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621480"/>
            <a:ext cx="16230600" cy="1666875"/>
            <a:chOff x="0" y="0"/>
            <a:chExt cx="4274726" cy="4390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439012"/>
            </a:xfrm>
            <a:custGeom>
              <a:avLst/>
              <a:gdLst/>
              <a:ahLst/>
              <a:cxnLst/>
              <a:rect l="l" t="t" r="r" b="b"/>
              <a:pathLst>
                <a:path w="4274726" h="439012">
                  <a:moveTo>
                    <a:pt x="0" y="0"/>
                  </a:moveTo>
                  <a:lnTo>
                    <a:pt x="4274726" y="0"/>
                  </a:lnTo>
                  <a:lnTo>
                    <a:pt x="4274726" y="439012"/>
                  </a:lnTo>
                  <a:lnTo>
                    <a:pt x="0" y="439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477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04937" y="3085348"/>
            <a:ext cx="15478125" cy="1329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Go-Back-N is widely used in reliable communication.</a:t>
            </a:r>
          </a:p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endParaRPr lang="en-US" sz="36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028700" y="5106453"/>
            <a:ext cx="16230600" cy="1666875"/>
            <a:chOff x="0" y="0"/>
            <a:chExt cx="4274726" cy="4390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74726" cy="439012"/>
            </a:xfrm>
            <a:custGeom>
              <a:avLst/>
              <a:gdLst/>
              <a:ahLst/>
              <a:cxnLst/>
              <a:rect l="l" t="t" r="r" b="b"/>
              <a:pathLst>
                <a:path w="4274726" h="439012">
                  <a:moveTo>
                    <a:pt x="0" y="0"/>
                  </a:moveTo>
                  <a:lnTo>
                    <a:pt x="4274726" y="0"/>
                  </a:lnTo>
                  <a:lnTo>
                    <a:pt x="4274726" y="439012"/>
                  </a:lnTo>
                  <a:lnTo>
                    <a:pt x="0" y="439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274726" cy="477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4938" y="5570320"/>
            <a:ext cx="15478125" cy="1329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Effective in low-error networks but inefficient in high-loss scenarios.</a:t>
            </a:r>
          </a:p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endParaRPr lang="en-US" sz="36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028700" y="7591425"/>
            <a:ext cx="16230600" cy="1666875"/>
            <a:chOff x="0" y="0"/>
            <a:chExt cx="4274726" cy="4390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274726" cy="439012"/>
            </a:xfrm>
            <a:custGeom>
              <a:avLst/>
              <a:gdLst/>
              <a:ahLst/>
              <a:cxnLst/>
              <a:rect l="l" t="t" r="r" b="b"/>
              <a:pathLst>
                <a:path w="4274726" h="439012">
                  <a:moveTo>
                    <a:pt x="0" y="0"/>
                  </a:moveTo>
                  <a:lnTo>
                    <a:pt x="4274726" y="0"/>
                  </a:lnTo>
                  <a:lnTo>
                    <a:pt x="4274726" y="439012"/>
                  </a:lnTo>
                  <a:lnTo>
                    <a:pt x="0" y="439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274726" cy="477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404937" y="7712392"/>
            <a:ext cx="15478125" cy="1329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Used in applications like video streaming, gaming, and satellite communication.</a:t>
            </a: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37378" y="4707022"/>
            <a:ext cx="10525583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Fredoka</vt:lpstr>
      <vt:lpstr>Quicksand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NVR SWARUP KUMAR J</dc:title>
  <dc:creator>V KOUSHIK</dc:creator>
  <cp:lastModifiedBy>V KOUSHIK</cp:lastModifiedBy>
  <cp:revision>2</cp:revision>
  <dcterms:created xsi:type="dcterms:W3CDTF">2006-08-16T00:00:00Z</dcterms:created>
  <dcterms:modified xsi:type="dcterms:W3CDTF">2025-03-27T13:47:55Z</dcterms:modified>
  <dc:identifier>DAGi7UZd7Ag</dc:identifier>
</cp:coreProperties>
</file>