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Century Gothic" panose="020B0502020202020204" pitchFamily="34" charset="0"/>
      <p:regular r:id="rId17"/>
      <p:bold r:id="rId18"/>
      <p:italic r:id="rId19"/>
      <p:boldItalic r:id="rId20"/>
    </p:embeddedFont>
    <p:embeddedFont>
      <p:font typeface="Oswald" panose="00000500000000000000" pitchFamily="2" charset="0"/>
      <p:regular r:id="rId21"/>
      <p:bold r:id="rId22"/>
    </p:embeddedFont>
    <p:embeddedFont>
      <p:font typeface="Oswald Medium" panose="00000600000000000000" pitchFamily="2" charset="0"/>
      <p:regular r:id="rId23"/>
      <p:bold r:id="rId24"/>
    </p:embeddedFont>
    <p:embeddedFont>
      <p:font typeface="Oswald SemiBold" panose="00000700000000000000"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DAF18-5A43-4454-B57B-B73BAB06ECF8}" v="8" dt="2023-12-20T12:17:10.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a nandagopal63" userId="1b7a6ea250ac2d74" providerId="LiveId" clId="{75DDAF18-5A43-4454-B57B-B73BAB06ECF8}"/>
    <pc:docChg chg="undo custSel modSld">
      <pc:chgData name="rohitha nandagopal63" userId="1b7a6ea250ac2d74" providerId="LiveId" clId="{75DDAF18-5A43-4454-B57B-B73BAB06ECF8}" dt="2023-12-21T14:58:44.898" v="844" actId="1076"/>
      <pc:docMkLst>
        <pc:docMk/>
      </pc:docMkLst>
      <pc:sldChg chg="addSp delSp modSp mod">
        <pc:chgData name="rohitha nandagopal63" userId="1b7a6ea250ac2d74" providerId="LiveId" clId="{75DDAF18-5A43-4454-B57B-B73BAB06ECF8}" dt="2023-12-21T14:58:44.898" v="844" actId="1076"/>
        <pc:sldMkLst>
          <pc:docMk/>
          <pc:sldMk cId="0" sldId="265"/>
        </pc:sldMkLst>
        <pc:spChg chg="mod">
          <ac:chgData name="rohitha nandagopal63" userId="1b7a6ea250ac2d74" providerId="LiveId" clId="{75DDAF18-5A43-4454-B57B-B73BAB06ECF8}" dt="2023-12-20T10:29:05.454" v="508" actId="20577"/>
          <ac:spMkLst>
            <pc:docMk/>
            <pc:sldMk cId="0" sldId="265"/>
            <ac:spMk id="156" creationId="{00000000-0000-0000-0000-000000000000}"/>
          </ac:spMkLst>
        </pc:spChg>
        <pc:spChg chg="mod">
          <ac:chgData name="rohitha nandagopal63" userId="1b7a6ea250ac2d74" providerId="LiveId" clId="{75DDAF18-5A43-4454-B57B-B73BAB06ECF8}" dt="2023-12-20T12:26:49.832" v="839" actId="20577"/>
          <ac:spMkLst>
            <pc:docMk/>
            <pc:sldMk cId="0" sldId="265"/>
            <ac:spMk id="157" creationId="{00000000-0000-0000-0000-000000000000}"/>
          </ac:spMkLst>
        </pc:spChg>
        <pc:graphicFrameChg chg="add mod">
          <ac:chgData name="rohitha nandagopal63" userId="1b7a6ea250ac2d74" providerId="LiveId" clId="{75DDAF18-5A43-4454-B57B-B73BAB06ECF8}" dt="2023-12-21T14:58:44.898" v="844" actId="1076"/>
          <ac:graphicFrameMkLst>
            <pc:docMk/>
            <pc:sldMk cId="0" sldId="265"/>
            <ac:graphicFrameMk id="2" creationId="{08BA122F-EC52-D81C-2067-170166B24F94}"/>
          </ac:graphicFrameMkLst>
        </pc:graphicFrameChg>
        <pc:picChg chg="del mod">
          <ac:chgData name="rohitha nandagopal63" userId="1b7a6ea250ac2d74" providerId="LiveId" clId="{75DDAF18-5A43-4454-B57B-B73BAB06ECF8}" dt="2023-12-21T14:58:38.799" v="843" actId="478"/>
          <ac:picMkLst>
            <pc:docMk/>
            <pc:sldMk cId="0" sldId="265"/>
            <ac:picMk id="155" creationId="{00000000-0000-0000-0000-000000000000}"/>
          </ac:picMkLst>
        </pc:picChg>
      </pc:sldChg>
      <pc:sldChg chg="modSp mod">
        <pc:chgData name="rohitha nandagopal63" userId="1b7a6ea250ac2d74" providerId="LiveId" clId="{75DDAF18-5A43-4454-B57B-B73BAB06ECF8}" dt="2023-12-20T12:28:47.521" v="841" actId="20577"/>
        <pc:sldMkLst>
          <pc:docMk/>
          <pc:sldMk cId="0" sldId="267"/>
        </pc:sldMkLst>
        <pc:spChg chg="mod">
          <ac:chgData name="rohitha nandagopal63" userId="1b7a6ea250ac2d74" providerId="LiveId" clId="{75DDAF18-5A43-4454-B57B-B73BAB06ECF8}" dt="2023-12-20T12:28:47.521" v="841" actId="20577"/>
          <ac:spMkLst>
            <pc:docMk/>
            <pc:sldMk cId="0" sldId="267"/>
            <ac:spMk id="169"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b7a6ea250ac2d74/Desktop/HR%20Employee%20retention/Project%20HR%20Final%20EXCEL%20dashboard%20PP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HR Final EXCEL dashboard PPT.xlsx]KPI_6!PivotTable1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Attrition Rate vs Year Since last Promotion Relation</a:t>
            </a:r>
          </a:p>
        </c:rich>
      </c:tx>
      <c:layout>
        <c:manualLayout>
          <c:xMode val="edge"/>
          <c:yMode val="edge"/>
          <c:x val="0.18288320044483722"/>
          <c:y val="0.10756443195392551"/>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inBase"/>
          <c:showLegendKey val="1"/>
          <c:showVal val="1"/>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5174506828528073E-2"/>
              <c:y val="-0.2691297563517337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2645422357106728E-2"/>
              <c:y val="-6.4257622496237607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5174506828528073E-2"/>
              <c:y val="-3.486961173147971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3.7936366641575056E-2"/>
              <c:y val="-2.218984110618696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inBase"/>
          <c:showLegendKey val="1"/>
          <c:showVal val="1"/>
          <c:showCatName val="0"/>
          <c:showSerName val="0"/>
          <c:showPercent val="0"/>
          <c:showBubbleSize val="0"/>
          <c:extLst>
            <c:ext xmlns:c15="http://schemas.microsoft.com/office/drawing/2012/chart" uri="{CE6537A1-D6FC-4f65-9D91-7224C49458BB}"/>
          </c:extLst>
        </c:dLbl>
      </c:pivotFmt>
      <c:pivotFmt>
        <c:idx val="6"/>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5174506828528073E-2"/>
              <c:y val="-0.2691297563517337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7"/>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2645422357106728E-2"/>
              <c:y val="-6.4257622496237607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5174506828528073E-2"/>
              <c:y val="-3.486961173147971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3.7936366641575056E-2"/>
              <c:y val="-2.218984110618696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inBase"/>
          <c:showLegendKey val="1"/>
          <c:showVal val="1"/>
          <c:showCatName val="0"/>
          <c:showSerName val="0"/>
          <c:showPercent val="0"/>
          <c:showBubbleSize val="0"/>
          <c:extLst>
            <c:ext xmlns:c15="http://schemas.microsoft.com/office/drawing/2012/chart" uri="{CE6537A1-D6FC-4f65-9D91-7224C49458BB}"/>
          </c:extLst>
        </c:dLbl>
      </c:pivotFmt>
      <c:pivotFmt>
        <c:idx val="11"/>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5174506828528073E-2"/>
              <c:y val="-0.2691297563517337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12"/>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2645422357106728E-2"/>
              <c:y val="-6.4257622496237607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1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1.5174506828528073E-2"/>
              <c:y val="-3.486961173147971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3.7936366641575056E-2"/>
              <c:y val="-2.218984110618696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ctr"/>
          <c:showLegendKey val="1"/>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184821746527914"/>
          <c:y val="0.33808149546917493"/>
          <c:w val="0.77097666471508963"/>
          <c:h val="0.50159503557303486"/>
        </c:manualLayout>
      </c:layout>
      <c:barChart>
        <c:barDir val="col"/>
        <c:grouping val="stacked"/>
        <c:varyColors val="0"/>
        <c:ser>
          <c:idx val="0"/>
          <c:order val="0"/>
          <c:tx>
            <c:strRef>
              <c:f>KPI_6!$B$3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5F8-42D4-BCCC-0F3B49FEB64C}"/>
              </c:ext>
            </c:extLst>
          </c:dPt>
          <c:dPt>
            <c:idx val="1"/>
            <c:invertIfNegative val="0"/>
            <c:bubble3D val="0"/>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5F8-42D4-BCCC-0F3B49FEB64C}"/>
              </c:ext>
            </c:extLst>
          </c:dPt>
          <c:dPt>
            <c:idx val="2"/>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5F8-42D4-BCCC-0F3B49FEB64C}"/>
              </c:ext>
            </c:extLst>
          </c:dPt>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5F8-42D4-BCCC-0F3B49FEB64C}"/>
              </c:ext>
            </c:extLst>
          </c:dPt>
          <c:dLbls>
            <c:dLbl>
              <c:idx val="0"/>
              <c:layout>
                <c:manualLayout>
                  <c:x val="-1.5174506828528073E-2"/>
                  <c:y val="-0.26912975635173375"/>
                </c:manualLayout>
              </c:layout>
              <c:dLblPos val="ctr"/>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5F8-42D4-BCCC-0F3B49FEB64C}"/>
                </c:ext>
              </c:extLst>
            </c:dLbl>
            <c:dLbl>
              <c:idx val="1"/>
              <c:layout>
                <c:manualLayout>
                  <c:x val="-1.2645422357106728E-2"/>
                  <c:y val="-6.4257622496237607E-2"/>
                </c:manualLayout>
              </c:layout>
              <c:dLblPos val="ctr"/>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5F8-42D4-BCCC-0F3B49FEB64C}"/>
                </c:ext>
              </c:extLst>
            </c:dLbl>
            <c:dLbl>
              <c:idx val="2"/>
              <c:layout>
                <c:manualLayout>
                  <c:x val="-1.5174506828528073E-2"/>
                  <c:y val="-3.4869611731479712E-2"/>
                </c:manualLayout>
              </c:layout>
              <c:dLblPos val="ctr"/>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5F8-42D4-BCCC-0F3B49FEB64C}"/>
                </c:ext>
              </c:extLst>
            </c:dLbl>
            <c:dLbl>
              <c:idx val="3"/>
              <c:layout>
                <c:manualLayout>
                  <c:x val="-3.7936366641575056E-2"/>
                  <c:y val="-2.2189841106186964E-2"/>
                </c:manualLayout>
              </c:layout>
              <c:dLblPos val="ctr"/>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5F8-42D4-BCCC-0F3B49FEB64C}"/>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inBase"/>
            <c:showLegendKey val="1"/>
            <c:showVal val="1"/>
            <c:showCatName val="0"/>
            <c:showSerName val="0"/>
            <c:showPercent val="0"/>
            <c:showBubbleSize val="0"/>
            <c:showLeaderLines val="0"/>
            <c:extLst>
              <c:ext xmlns:c15="http://schemas.microsoft.com/office/drawing/2012/chart" uri="{CE6537A1-D6FC-4f65-9D91-7224C49458BB}">
                <c15:showLeaderLines val="0"/>
              </c:ext>
            </c:extLst>
          </c:dLbls>
          <c:cat>
            <c:strRef>
              <c:f>KPI_6!$A$4:$A$8</c:f>
              <c:strCache>
                <c:ptCount val="4"/>
                <c:pt idx="0">
                  <c:v>1-10Years</c:v>
                </c:pt>
                <c:pt idx="1">
                  <c:v>11-20Years</c:v>
                </c:pt>
                <c:pt idx="2">
                  <c:v>21-29Years</c:v>
                </c:pt>
                <c:pt idx="3">
                  <c:v>30+Years</c:v>
                </c:pt>
              </c:strCache>
            </c:strRef>
          </c:cat>
          <c:val>
            <c:numRef>
              <c:f>KPI_6!$B$4:$B$8</c:f>
              <c:numCache>
                <c:formatCode>General</c:formatCode>
                <c:ptCount val="4"/>
                <c:pt idx="0">
                  <c:v>20718</c:v>
                </c:pt>
                <c:pt idx="1">
                  <c:v>3428</c:v>
                </c:pt>
                <c:pt idx="2">
                  <c:v>809</c:v>
                </c:pt>
                <c:pt idx="3">
                  <c:v>150</c:v>
                </c:pt>
              </c:numCache>
            </c:numRef>
          </c:val>
          <c:extLst>
            <c:ext xmlns:c16="http://schemas.microsoft.com/office/drawing/2014/chart" uri="{C3380CC4-5D6E-409C-BE32-E72D297353CC}">
              <c16:uniqueId val="{00000008-D5F8-42D4-BCCC-0F3B49FEB64C}"/>
            </c:ext>
          </c:extLst>
        </c:ser>
        <c:dLbls>
          <c:dLblPos val="inBase"/>
          <c:showLegendKey val="0"/>
          <c:showVal val="1"/>
          <c:showCatName val="0"/>
          <c:showSerName val="0"/>
          <c:showPercent val="0"/>
          <c:showBubbleSize val="0"/>
        </c:dLbls>
        <c:gapWidth val="150"/>
        <c:overlap val="100"/>
        <c:axId val="935429000"/>
        <c:axId val="935427920"/>
      </c:barChart>
      <c:catAx>
        <c:axId val="9354290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935427920"/>
        <c:crosses val="autoZero"/>
        <c:auto val="1"/>
        <c:lblAlgn val="ctr"/>
        <c:lblOffset val="100"/>
        <c:noMultiLvlLbl val="0"/>
      </c:catAx>
      <c:valAx>
        <c:axId val="9354279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935429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7b8684038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2a7b8684038_1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7b4c2ca4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7b4c2ca4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a7b4c2ca46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a7b4c2ca46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7b8684038_8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7b8684038_8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8554b4456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a8554b4456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7b8684038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2a7b8684038_2_1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a7b8684038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a7b8684038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7b8684038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2a7b8684038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7b8684038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a7b8684038_2_1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8554b445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8554b445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418934a01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418934a0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7b86840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7b86840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7b4c2ca46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7b4c2ca46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47703" y="714993"/>
            <a:ext cx="7202400" cy="7869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13"/>
          <p:cNvSpPr txBox="1">
            <a:spLocks noGrp="1"/>
          </p:cNvSpPr>
          <p:nvPr>
            <p:ph type="body" idx="1"/>
          </p:nvPr>
        </p:nvSpPr>
        <p:spPr>
          <a:xfrm>
            <a:off x="847703" y="1628827"/>
            <a:ext cx="7202400" cy="2470800"/>
          </a:xfrm>
          <a:prstGeom prst="rect">
            <a:avLst/>
          </a:prstGeom>
          <a:noFill/>
          <a:ln>
            <a:noFill/>
          </a:ln>
        </p:spPr>
        <p:txBody>
          <a:bodyPr spcFirstLastPara="1" wrap="square" lIns="68575" tIns="34275" rIns="68575" bIns="34275" anchor="t" anchorCtr="0">
            <a:normAutofit/>
          </a:bodyPr>
          <a:lstStyle>
            <a:lvl1pPr marL="457200" lvl="0" indent="-317500" algn="l" rtl="0">
              <a:lnSpc>
                <a:spcPct val="120000"/>
              </a:lnSpc>
              <a:spcBef>
                <a:spcPts val="800"/>
              </a:spcBef>
              <a:spcAft>
                <a:spcPts val="0"/>
              </a:spcAft>
              <a:buSzPts val="1400"/>
              <a:buChar char="●"/>
              <a:defRPr/>
            </a:lvl1pPr>
            <a:lvl2pPr marL="914400" lvl="1" indent="-317500" algn="l" rtl="0">
              <a:lnSpc>
                <a:spcPct val="120000"/>
              </a:lnSpc>
              <a:spcBef>
                <a:spcPts val="1200"/>
              </a:spcBef>
              <a:spcAft>
                <a:spcPts val="0"/>
              </a:spcAft>
              <a:buSzPts val="1400"/>
              <a:buChar char="○"/>
              <a:defRPr/>
            </a:lvl2pPr>
            <a:lvl3pPr marL="1371600" lvl="2" indent="-317500" algn="l" rtl="0">
              <a:lnSpc>
                <a:spcPct val="120000"/>
              </a:lnSpc>
              <a:spcBef>
                <a:spcPts val="1200"/>
              </a:spcBef>
              <a:spcAft>
                <a:spcPts val="0"/>
              </a:spcAft>
              <a:buSzPts val="1400"/>
              <a:buChar char="■"/>
              <a:defRPr/>
            </a:lvl3pPr>
            <a:lvl4pPr marL="1828800" lvl="3" indent="-317500" algn="l" rtl="0">
              <a:lnSpc>
                <a:spcPct val="120000"/>
              </a:lnSpc>
              <a:spcBef>
                <a:spcPts val="1200"/>
              </a:spcBef>
              <a:spcAft>
                <a:spcPts val="0"/>
              </a:spcAft>
              <a:buSzPts val="1400"/>
              <a:buChar char="●"/>
              <a:defRPr/>
            </a:lvl4pPr>
            <a:lvl5pPr marL="2286000" lvl="4" indent="-317500" algn="l" rtl="0">
              <a:lnSpc>
                <a:spcPct val="120000"/>
              </a:lnSpc>
              <a:spcBef>
                <a:spcPts val="1200"/>
              </a:spcBef>
              <a:spcAft>
                <a:spcPts val="0"/>
              </a:spcAft>
              <a:buSzPts val="1400"/>
              <a:buChar char="○"/>
              <a:defRPr/>
            </a:lvl5pPr>
            <a:lvl6pPr marL="2743200" lvl="5" indent="-317500" algn="l" rtl="0">
              <a:lnSpc>
                <a:spcPct val="120000"/>
              </a:lnSpc>
              <a:spcBef>
                <a:spcPts val="1200"/>
              </a:spcBef>
              <a:spcAft>
                <a:spcPts val="0"/>
              </a:spcAft>
              <a:buSzPts val="1400"/>
              <a:buChar char="■"/>
              <a:defRPr/>
            </a:lvl6pPr>
            <a:lvl7pPr marL="3200400" lvl="6" indent="-317500" algn="l" rtl="0">
              <a:lnSpc>
                <a:spcPct val="120000"/>
              </a:lnSpc>
              <a:spcBef>
                <a:spcPts val="1200"/>
              </a:spcBef>
              <a:spcAft>
                <a:spcPts val="0"/>
              </a:spcAft>
              <a:buSzPts val="1400"/>
              <a:buChar char="●"/>
              <a:defRPr/>
            </a:lvl7pPr>
            <a:lvl8pPr marL="3657600" lvl="7" indent="-317500" algn="l" rtl="0">
              <a:lnSpc>
                <a:spcPct val="120000"/>
              </a:lnSpc>
              <a:spcBef>
                <a:spcPts val="1200"/>
              </a:spcBef>
              <a:spcAft>
                <a:spcPts val="0"/>
              </a:spcAft>
              <a:buSzPts val="1400"/>
              <a:buChar char="○"/>
              <a:defRPr/>
            </a:lvl8pPr>
            <a:lvl9pPr marL="4114800" lvl="8" indent="-317500" algn="l" rtl="0">
              <a:lnSpc>
                <a:spcPct val="120000"/>
              </a:lnSpc>
              <a:spcBef>
                <a:spcPts val="1200"/>
              </a:spcBef>
              <a:spcAft>
                <a:spcPts val="1200"/>
              </a:spcAft>
              <a:buSzPts val="1400"/>
              <a:buChar char="■"/>
              <a:defRPr/>
            </a:lvl9pPr>
          </a:lstStyle>
          <a:p>
            <a:endParaRPr/>
          </a:p>
        </p:txBody>
      </p:sp>
      <p:sp>
        <p:nvSpPr>
          <p:cNvPr id="58" name="Google Shape;58;p13"/>
          <p:cNvSpPr txBox="1">
            <a:spLocks noGrp="1"/>
          </p:cNvSpPr>
          <p:nvPr>
            <p:ph type="dt" idx="10"/>
          </p:nvPr>
        </p:nvSpPr>
        <p:spPr>
          <a:xfrm>
            <a:off x="5424622" y="247778"/>
            <a:ext cx="1886400" cy="231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400"/>
              <a:buNone/>
              <a:defRPr sz="9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sz="9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1" name="Google Shape;61;p13" descr="RedHashing.emf"/>
          <p:cNvPicPr preferRelativeResize="0"/>
          <p:nvPr/>
        </p:nvPicPr>
        <p:blipFill rotWithShape="1">
          <a:blip r:embed="rId2">
            <a:alphaModFix/>
          </a:blip>
          <a:srcRect l="-118" r="15829" b="36435"/>
          <a:stretch/>
        </p:blipFill>
        <p:spPr>
          <a:xfrm>
            <a:off x="844095" y="482598"/>
            <a:ext cx="7207757" cy="1165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gradFill>
          <a:gsLst>
            <a:gs pos="0">
              <a:srgbClr val="696969"/>
            </a:gs>
            <a:gs pos="100000">
              <a:srgbClr val="1D1D1D"/>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
        <p:cNvGrpSpPr/>
        <p:nvPr/>
      </p:nvGrpSpPr>
      <p:grpSpPr>
        <a:xfrm>
          <a:off x="0" y="0"/>
          <a:ext cx="0" cy="0"/>
          <a:chOff x="0" y="0"/>
          <a:chExt cx="0" cy="0"/>
        </a:xfrm>
      </p:grpSpPr>
      <p:sp>
        <p:nvSpPr>
          <p:cNvPr id="66" name="Google Shape;66;p14"/>
          <p:cNvSpPr/>
          <p:nvPr/>
        </p:nvSpPr>
        <p:spPr>
          <a:xfrm>
            <a:off x="1" y="0"/>
            <a:ext cx="9143700" cy="51435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pic>
        <p:nvPicPr>
          <p:cNvPr id="67" name="Google Shape;67;p14" descr="Graph on document with pen"/>
          <p:cNvPicPr preferRelativeResize="0"/>
          <p:nvPr/>
        </p:nvPicPr>
        <p:blipFill rotWithShape="1">
          <a:blip r:embed="rId3">
            <a:alphaModFix amt="35000"/>
          </a:blip>
          <a:srcRect t="1414" r="-1" b="14312"/>
          <a:stretch/>
        </p:blipFill>
        <p:spPr>
          <a:xfrm>
            <a:off x="1" y="8"/>
            <a:ext cx="9143772" cy="5143494"/>
          </a:xfrm>
          <a:prstGeom prst="rect">
            <a:avLst/>
          </a:prstGeom>
          <a:noFill/>
          <a:ln>
            <a:noFill/>
          </a:ln>
        </p:spPr>
      </p:pic>
      <p:sp>
        <p:nvSpPr>
          <p:cNvPr id="68" name="Google Shape;68;p14"/>
          <p:cNvSpPr txBox="1">
            <a:spLocks noGrp="1"/>
          </p:cNvSpPr>
          <p:nvPr>
            <p:ph type="ctrTitle"/>
          </p:nvPr>
        </p:nvSpPr>
        <p:spPr>
          <a:xfrm>
            <a:off x="3732477" y="744166"/>
            <a:ext cx="4685400" cy="3655200"/>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lt1"/>
              </a:buClr>
              <a:buSzPts val="3600"/>
              <a:buFont typeface="Play"/>
              <a:buNone/>
            </a:pPr>
            <a:r>
              <a:rPr lang="en" sz="5100" b="1">
                <a:solidFill>
                  <a:schemeClr val="lt1"/>
                </a:solidFill>
              </a:rPr>
              <a:t>HR ANALYTICS</a:t>
            </a:r>
            <a:endParaRPr sz="5100" b="1">
              <a:solidFill>
                <a:schemeClr val="lt1"/>
              </a:solidFill>
            </a:endParaRPr>
          </a:p>
        </p:txBody>
      </p:sp>
      <p:sp>
        <p:nvSpPr>
          <p:cNvPr id="69" name="Google Shape;69;p14"/>
          <p:cNvSpPr txBox="1">
            <a:spLocks noGrp="1"/>
          </p:cNvSpPr>
          <p:nvPr>
            <p:ph type="subTitle" idx="1"/>
          </p:nvPr>
        </p:nvSpPr>
        <p:spPr>
          <a:xfrm>
            <a:off x="726042" y="747458"/>
            <a:ext cx="2523000" cy="3648600"/>
          </a:xfrm>
          <a:prstGeom prst="rect">
            <a:avLst/>
          </a:prstGeom>
          <a:noFill/>
          <a:ln>
            <a:noFill/>
          </a:ln>
        </p:spPr>
        <p:txBody>
          <a:bodyPr spcFirstLastPara="1" wrap="square" lIns="68575" tIns="68575" rIns="68575" bIns="68575" anchor="ctr" anchorCtr="0">
            <a:normAutofit/>
          </a:bodyPr>
          <a:lstStyle/>
          <a:p>
            <a:pPr marL="0" lvl="0" indent="0" algn="r" rtl="0">
              <a:lnSpc>
                <a:spcPct val="120000"/>
              </a:lnSpc>
              <a:spcBef>
                <a:spcPts val="0"/>
              </a:spcBef>
              <a:spcAft>
                <a:spcPts val="0"/>
              </a:spcAft>
              <a:buSzPts val="1500"/>
              <a:buNone/>
            </a:pPr>
            <a:r>
              <a:rPr lang="en" sz="3200">
                <a:solidFill>
                  <a:srgbClr val="000000"/>
                </a:solidFill>
                <a:latin typeface="Oswald SemiBold"/>
                <a:ea typeface="Oswald SemiBold"/>
                <a:cs typeface="Oswald SemiBold"/>
                <a:sym typeface="Oswald SemiBold"/>
              </a:rPr>
              <a:t>EMPLOYEE RETENSION</a:t>
            </a:r>
            <a:endParaRPr sz="3200">
              <a:solidFill>
                <a:srgbClr val="000000"/>
              </a:solidFill>
              <a:latin typeface="Oswald SemiBold"/>
              <a:ea typeface="Oswald SemiBold"/>
              <a:cs typeface="Oswald SemiBold"/>
              <a:sym typeface="Oswald SemiBold"/>
            </a:endParaRPr>
          </a:p>
        </p:txBody>
      </p:sp>
      <p:cxnSp>
        <p:nvCxnSpPr>
          <p:cNvPr id="70" name="Google Shape;70;p14"/>
          <p:cNvCxnSpPr/>
          <p:nvPr/>
        </p:nvCxnSpPr>
        <p:spPr>
          <a:xfrm>
            <a:off x="3490722" y="1200150"/>
            <a:ext cx="0" cy="2743200"/>
          </a:xfrm>
          <a:prstGeom prst="straightConnector1">
            <a:avLst/>
          </a:prstGeom>
          <a:noFill/>
          <a:ln w="31750" cap="flat" cmpd="sng">
            <a:solidFill>
              <a:schemeClr val="lt1">
                <a:alpha val="80000"/>
              </a:schemeClr>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400"/>
                                        <p:tgtEl>
                                          <p:spTgt spid="68"/>
                                        </p:tgtEl>
                                      </p:cBhvr>
                                    </p:animEffect>
                                  </p:childTnLst>
                                </p:cTn>
                              </p:par>
                              <p:par>
                                <p:cTn id="8" presetID="10" presetClass="entr" presetSubtype="0" fill="hold" nodeType="withEffect">
                                  <p:stCondLst>
                                    <p:cond delay="2000"/>
                                  </p:stCondLst>
                                  <p:childTnLst>
                                    <p:set>
                                      <p:cBhvr>
                                        <p:cTn id="9" dur="1" fill="hold">
                                          <p:stCondLst>
                                            <p:cond delay="0"/>
                                          </p:stCondLst>
                                        </p:cTn>
                                        <p:tgtEl>
                                          <p:spTgt spid="69">
                                            <p:txEl>
                                              <p:pRg st="0" end="0"/>
                                            </p:txEl>
                                          </p:spTgt>
                                        </p:tgtEl>
                                        <p:attrNameLst>
                                          <p:attrName>style.visibility</p:attrName>
                                        </p:attrNameLst>
                                      </p:cBhvr>
                                      <p:to>
                                        <p:strVal val="visible"/>
                                      </p:to>
                                    </p:set>
                                    <p:animEffect transition="in" filter="fade">
                                      <p:cBhvr>
                                        <p:cTn id="10" dur="4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3"/>
          <p:cNvSpPr txBox="1"/>
          <p:nvPr/>
        </p:nvSpPr>
        <p:spPr>
          <a:xfrm>
            <a:off x="0" y="0"/>
            <a:ext cx="9209175" cy="538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300" b="1" dirty="0">
                <a:solidFill>
                  <a:schemeClr val="dk1"/>
                </a:solidFill>
                <a:latin typeface="Times New Roman"/>
                <a:ea typeface="Times New Roman"/>
                <a:cs typeface="Times New Roman"/>
                <a:sym typeface="Times New Roman"/>
              </a:rPr>
              <a:t>KPI-6</a:t>
            </a:r>
            <a:r>
              <a:rPr lang="en" sz="2300" b="1" dirty="0">
                <a:solidFill>
                  <a:schemeClr val="dk1"/>
                </a:solidFill>
                <a:latin typeface="Century Gothic"/>
                <a:ea typeface="Century Gothic"/>
                <a:cs typeface="Century Gothic"/>
                <a:sym typeface="Century Gothic"/>
              </a:rPr>
              <a:t> </a:t>
            </a:r>
            <a:r>
              <a:rPr lang="en" sz="2000" b="1" dirty="0">
                <a:solidFill>
                  <a:srgbClr val="EFEFEF"/>
                </a:solidFill>
                <a:latin typeface="Times New Roman"/>
                <a:ea typeface="Times New Roman"/>
                <a:cs typeface="Times New Roman"/>
                <a:sym typeface="Times New Roman"/>
              </a:rPr>
              <a:t>ATTRITION RATE VS YEAR SINCE LAST PROMOTION RELATION</a:t>
            </a:r>
            <a:endParaRPr sz="600" b="1" dirty="0">
              <a:solidFill>
                <a:srgbClr val="EFEFEF"/>
              </a:solidFill>
              <a:latin typeface="Times New Roman"/>
              <a:ea typeface="Times New Roman"/>
              <a:cs typeface="Times New Roman"/>
              <a:sym typeface="Times New Roman"/>
            </a:endParaRPr>
          </a:p>
        </p:txBody>
      </p:sp>
      <p:sp>
        <p:nvSpPr>
          <p:cNvPr id="157" name="Google Shape;157;p23"/>
          <p:cNvSpPr txBox="1"/>
          <p:nvPr/>
        </p:nvSpPr>
        <p:spPr>
          <a:xfrm>
            <a:off x="0" y="155463"/>
            <a:ext cx="4572000" cy="4815647"/>
          </a:xfrm>
          <a:prstGeom prst="rect">
            <a:avLst/>
          </a:prstGeom>
          <a:noFill/>
          <a:ln>
            <a:noFill/>
          </a:ln>
        </p:spPr>
        <p:txBody>
          <a:bodyPr spcFirstLastPara="1" wrap="square" lIns="91425" tIns="91425" rIns="91425" bIns="91425" anchor="t" anchorCtr="0">
            <a:spAutoFit/>
          </a:bodyPr>
          <a:lstStyle/>
          <a:p>
            <a:pPr marL="133350" lvl="0" algn="l" rtl="0">
              <a:lnSpc>
                <a:spcPct val="110000"/>
              </a:lnSpc>
              <a:spcBef>
                <a:spcPts val="1000"/>
              </a:spcBef>
              <a:spcAft>
                <a:spcPts val="0"/>
              </a:spcAft>
              <a:buClr>
                <a:schemeClr val="dk1"/>
              </a:buClr>
              <a:buSzPts val="1500"/>
            </a:pPr>
            <a:endParaRPr dirty="0">
              <a:solidFill>
                <a:schemeClr val="dk1"/>
              </a:solidFill>
              <a:latin typeface="Times New Roman"/>
              <a:ea typeface="Times New Roman"/>
              <a:cs typeface="Times New Roman"/>
              <a:sym typeface="Times New Roman"/>
            </a:endParaRPr>
          </a:p>
          <a:p>
            <a:pPr marL="457200" indent="-323850">
              <a:lnSpc>
                <a:spcPct val="110000"/>
              </a:lnSpc>
              <a:buClr>
                <a:schemeClr val="dk1"/>
              </a:buClr>
              <a:buSzPts val="1500"/>
              <a:buFont typeface="Times New Roman"/>
              <a:buChar char="➢"/>
            </a:pPr>
            <a:r>
              <a:rPr lang="en" dirty="0">
                <a:solidFill>
                  <a:schemeClr val="dk1"/>
                </a:solidFill>
                <a:latin typeface="Times New Roman"/>
                <a:ea typeface="Times New Roman"/>
                <a:cs typeface="Times New Roman"/>
                <a:sym typeface="Times New Roman"/>
              </a:rPr>
              <a:t>This KPI help to analyze the relationship between employee attrition helps organizations understand how the timing of promotions may impact employee retention.</a:t>
            </a:r>
          </a:p>
          <a:p>
            <a:pPr marL="457200" indent="-323850">
              <a:lnSpc>
                <a:spcPct val="110000"/>
              </a:lnSpc>
              <a:buClr>
                <a:schemeClr val="dk1"/>
              </a:buClr>
              <a:buSzPts val="1500"/>
              <a:buFont typeface="Times New Roman"/>
              <a:buChar char="➢"/>
            </a:pPr>
            <a:r>
              <a:rPr lang="en-US" dirty="0">
                <a:solidFill>
                  <a:schemeClr val="dk1"/>
                </a:solidFill>
                <a:latin typeface="Times New Roman"/>
                <a:ea typeface="Times New Roman"/>
                <a:cs typeface="Times New Roman"/>
                <a:sym typeface="Times New Roman"/>
              </a:rPr>
              <a:t>It has been observed from the data that more employees falling within 1-10 years LPR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e 20,718 employees out of 50000 and have avg . attrition rate of 50.24% employees  from 11-20 years of LPR have 3,428 which is 49.84% and21-30 Years employees are 809 which is 50.96% and 30+ Employees are 105 .</a:t>
            </a:r>
          </a:p>
          <a:p>
            <a:pPr marL="457200" indent="-323850">
              <a:lnSpc>
                <a:spcPct val="110000"/>
              </a:lnSpc>
              <a:buClr>
                <a:schemeClr val="dk1"/>
              </a:buClr>
              <a:buSzPts val="1500"/>
              <a:buFont typeface="Times New Roman"/>
              <a:buChar char="➢"/>
            </a:pPr>
            <a:r>
              <a:rPr lang="en-US" dirty="0">
                <a:solidFill>
                  <a:schemeClr val="dk1"/>
                </a:solidFill>
                <a:latin typeface="Times New Roman"/>
                <a:ea typeface="Times New Roman"/>
                <a:cs typeface="Times New Roman"/>
                <a:sym typeface="Times New Roman"/>
              </a:rPr>
              <a:t> By analyzing the Attrition Rate vs. Year Since Last Promotion, organizations can make informed decisions to improve employee satisfaction, enhance retention strategies, and optimize their talent management processes</a:t>
            </a:r>
            <a:endParaRPr dirty="0">
              <a:solidFill>
                <a:schemeClr val="dk1"/>
              </a:solidFill>
              <a:latin typeface="Times New Roman"/>
              <a:ea typeface="Times New Roman"/>
              <a:cs typeface="Times New Roman"/>
              <a:sym typeface="Times New Roman"/>
            </a:endParaRPr>
          </a:p>
          <a:p>
            <a:pPr marL="457200" lvl="0" indent="-323850" algn="l" rtl="0">
              <a:lnSpc>
                <a:spcPct val="110000"/>
              </a:lnSpc>
              <a:spcBef>
                <a:spcPts val="0"/>
              </a:spcBef>
              <a:spcAft>
                <a:spcPts val="0"/>
              </a:spcAft>
              <a:buClr>
                <a:schemeClr val="dk1"/>
              </a:buClr>
              <a:buSzPts val="1500"/>
              <a:buFont typeface="Times New Roman"/>
              <a:buChar char="➢"/>
            </a:pPr>
            <a:r>
              <a:rPr lang="en" dirty="0">
                <a:solidFill>
                  <a:schemeClr val="dk1"/>
                </a:solidFill>
                <a:latin typeface="Times New Roman"/>
                <a:ea typeface="Times New Roman"/>
                <a:cs typeface="Times New Roman"/>
                <a:sym typeface="Times New Roman"/>
              </a:rPr>
              <a:t>Retention Analysis, Career Progression Satisfaction, Identifying Promotion Patterns, Employee Engagement need to be monitored.</a:t>
            </a:r>
            <a:endParaRPr dirty="0">
              <a:solidFill>
                <a:schemeClr val="dk1"/>
              </a:solidFill>
              <a:latin typeface="Times New Roman"/>
              <a:ea typeface="Times New Roman"/>
              <a:cs typeface="Times New Roman"/>
              <a:sym typeface="Times New Roman"/>
            </a:endParaRPr>
          </a:p>
        </p:txBody>
      </p:sp>
      <p:graphicFrame>
        <p:nvGraphicFramePr>
          <p:cNvPr id="2" name="Chart 1">
            <a:extLst>
              <a:ext uri="{FF2B5EF4-FFF2-40B4-BE49-F238E27FC236}">
                <a16:creationId xmlns:a16="http://schemas.microsoft.com/office/drawing/2014/main" id="{08BA122F-EC52-D81C-2067-170166B24F94}"/>
              </a:ext>
            </a:extLst>
          </p:cNvPr>
          <p:cNvGraphicFramePr>
            <a:graphicFrameLocks/>
          </p:cNvGraphicFramePr>
          <p:nvPr>
            <p:extLst>
              <p:ext uri="{D42A27DB-BD31-4B8C-83A1-F6EECF244321}">
                <p14:modId xmlns:p14="http://schemas.microsoft.com/office/powerpoint/2010/main" val="3796353284"/>
              </p:ext>
            </p:extLst>
          </p:nvPr>
        </p:nvGraphicFramePr>
        <p:xfrm>
          <a:off x="4510628" y="538800"/>
          <a:ext cx="4572000" cy="4256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185475" y="76175"/>
            <a:ext cx="25869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accent3"/>
                </a:solidFill>
                <a:latin typeface="Times New Roman"/>
                <a:ea typeface="Times New Roman"/>
                <a:cs typeface="Times New Roman"/>
                <a:sym typeface="Times New Roman"/>
              </a:rPr>
              <a:t>Dashboard</a:t>
            </a:r>
            <a:endParaRPr sz="2400" b="1">
              <a:solidFill>
                <a:schemeClr val="accent3"/>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pic>
        <p:nvPicPr>
          <p:cNvPr id="163" name="Google Shape;163;p24"/>
          <p:cNvPicPr preferRelativeResize="0"/>
          <p:nvPr/>
        </p:nvPicPr>
        <p:blipFill>
          <a:blip r:embed="rId3">
            <a:alphaModFix/>
          </a:blip>
          <a:stretch>
            <a:fillRect/>
          </a:stretch>
        </p:blipFill>
        <p:spPr>
          <a:xfrm>
            <a:off x="185475" y="566425"/>
            <a:ext cx="8798099" cy="4332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p:nvPr/>
        </p:nvSpPr>
        <p:spPr>
          <a:xfrm>
            <a:off x="155400" y="0"/>
            <a:ext cx="5119200" cy="5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accent3"/>
                </a:solidFill>
                <a:latin typeface="Times New Roman"/>
                <a:ea typeface="Times New Roman"/>
                <a:cs typeface="Times New Roman"/>
                <a:sym typeface="Times New Roman"/>
              </a:rPr>
              <a:t>Conclusion</a:t>
            </a:r>
            <a:endParaRPr sz="2400" b="1">
              <a:solidFill>
                <a:schemeClr val="accent3"/>
              </a:solidFill>
              <a:latin typeface="Times New Roman"/>
              <a:ea typeface="Times New Roman"/>
              <a:cs typeface="Times New Roman"/>
              <a:sym typeface="Times New Roman"/>
            </a:endParaRPr>
          </a:p>
        </p:txBody>
      </p:sp>
      <p:sp>
        <p:nvSpPr>
          <p:cNvPr id="169" name="Google Shape;169;p25"/>
          <p:cNvSpPr txBox="1">
            <a:spLocks noGrp="1"/>
          </p:cNvSpPr>
          <p:nvPr>
            <p:ph type="body" idx="1"/>
          </p:nvPr>
        </p:nvSpPr>
        <p:spPr>
          <a:xfrm>
            <a:off x="155400" y="566475"/>
            <a:ext cx="8858400" cy="4496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t>Different department  have different staff turnover-Research &amp; Development is high, while hardware is low. This helps the organisation to focus on specific areas for employee retention efforts.</a:t>
            </a:r>
            <a:endParaRPr sz="1700" dirty="0"/>
          </a:p>
          <a:p>
            <a:pPr marL="457200" lvl="0" indent="-336550" algn="l" rtl="0">
              <a:spcBef>
                <a:spcPts val="0"/>
              </a:spcBef>
              <a:spcAft>
                <a:spcPts val="0"/>
              </a:spcAft>
              <a:buSzPts val="1700"/>
              <a:buChar char="●"/>
            </a:pPr>
            <a:r>
              <a:rPr lang="en" sz="1700" dirty="0"/>
              <a:t>Overall, about half of employees leave, no matter the department. This indicates the need for organization-wide strategies to enhance employee retention.</a:t>
            </a:r>
            <a:endParaRPr sz="1700" dirty="0"/>
          </a:p>
          <a:p>
            <a:pPr marL="457200" lvl="0" indent="-336550" algn="l" rtl="0">
              <a:spcBef>
                <a:spcPts val="0"/>
              </a:spcBef>
              <a:spcAft>
                <a:spcPts val="0"/>
              </a:spcAft>
              <a:buSzPts val="1700"/>
              <a:buChar char="●"/>
            </a:pPr>
            <a:r>
              <a:rPr lang="en" sz="1700" dirty="0"/>
              <a:t>Male research scientist get a good hourly pay, similar to female and industry standards. It shows the organization's commitment to fair pay and building a diverse, skilled team.</a:t>
            </a:r>
            <a:endParaRPr sz="1700" dirty="0"/>
          </a:p>
          <a:p>
            <a:pPr marL="457200" lvl="0" indent="-336550" algn="l" rtl="0">
              <a:spcBef>
                <a:spcPts val="0"/>
              </a:spcBef>
              <a:spcAft>
                <a:spcPts val="0"/>
              </a:spcAft>
              <a:buSzPts val="1700"/>
              <a:buChar char="●"/>
            </a:pPr>
            <a:r>
              <a:rPr lang="en" sz="1700" dirty="0"/>
              <a:t>Employees leaving the company often earn between 41k - 50K. The organization needs to address their concerns to lower the overall high turnover rate of 50.2%</a:t>
            </a:r>
            <a:endParaRPr sz="1700" dirty="0"/>
          </a:p>
          <a:p>
            <a:pPr marL="457200" lvl="0" indent="-336550" algn="l" rtl="0">
              <a:spcBef>
                <a:spcPts val="0"/>
              </a:spcBef>
              <a:spcAft>
                <a:spcPts val="0"/>
              </a:spcAft>
              <a:buSzPts val="1700"/>
              <a:buChar char="●"/>
            </a:pPr>
            <a:r>
              <a:rPr lang="en" sz="1700" dirty="0"/>
              <a:t>Here are some strategies to help minimize attrition is to : Conduct exit interviews, Competitive compensation benefits, Career development opportunities, Rewards and recognition, work-life balance, Positive work Environment, Employee engagement, Leadership Development, Flexible benefits,Performance management, Regular Employee surveys, Communication and Transparency.</a:t>
            </a: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6"/>
          <p:cNvPicPr preferRelativeResize="0"/>
          <p:nvPr/>
        </p:nvPicPr>
        <p:blipFill>
          <a:blip r:embed="rId3">
            <a:alphaModFix/>
          </a:blip>
          <a:stretch>
            <a:fillRect/>
          </a:stretch>
        </p:blipFill>
        <p:spPr>
          <a:xfrm>
            <a:off x="152400" y="1072150"/>
            <a:ext cx="8839200" cy="29991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p:nvPr/>
        </p:nvSpPr>
        <p:spPr>
          <a:xfrm>
            <a:off x="1" y="0"/>
            <a:ext cx="9143700" cy="5143500"/>
          </a:xfrm>
          <a:prstGeom prst="rect">
            <a:avLst/>
          </a:prstGeom>
          <a:gradFill>
            <a:gsLst>
              <a:gs pos="0">
                <a:schemeClr val="lt1"/>
              </a:gs>
              <a:gs pos="100000">
                <a:srgbClr val="F8F8F8"/>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76" name="Google Shape;76;p15"/>
          <p:cNvSpPr txBox="1">
            <a:spLocks noGrp="1"/>
          </p:cNvSpPr>
          <p:nvPr>
            <p:ph type="title"/>
          </p:nvPr>
        </p:nvSpPr>
        <p:spPr>
          <a:xfrm>
            <a:off x="369425" y="715000"/>
            <a:ext cx="8212500" cy="786900"/>
          </a:xfrm>
          <a:prstGeom prst="rect">
            <a:avLst/>
          </a:prstGeom>
          <a:solidFill>
            <a:srgbClr val="000001">
              <a:alpha val="20000"/>
            </a:srgbClr>
          </a:solid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2070"/>
              <a:buFont typeface="Times New Roman"/>
              <a:buNone/>
            </a:pPr>
            <a:r>
              <a:rPr lang="en" sz="2570">
                <a:latin typeface="Oswald Medium"/>
                <a:ea typeface="Oswald Medium"/>
                <a:cs typeface="Oswald Medium"/>
                <a:sym typeface="Oswald Medium"/>
              </a:rPr>
              <a:t>PROJECT TITLE : HR Analytics ( Employee Retention )</a:t>
            </a:r>
            <a:br>
              <a:rPr lang="en" sz="2570">
                <a:latin typeface="Oswald Medium"/>
                <a:ea typeface="Oswald Medium"/>
                <a:cs typeface="Oswald Medium"/>
                <a:sym typeface="Oswald Medium"/>
              </a:rPr>
            </a:br>
            <a:endParaRPr sz="2570">
              <a:latin typeface="Oswald Medium"/>
              <a:ea typeface="Oswald Medium"/>
              <a:cs typeface="Oswald Medium"/>
              <a:sym typeface="Oswald Medium"/>
            </a:endParaRPr>
          </a:p>
        </p:txBody>
      </p:sp>
      <p:cxnSp>
        <p:nvCxnSpPr>
          <p:cNvPr id="77" name="Google Shape;77;p15"/>
          <p:cNvCxnSpPr/>
          <p:nvPr/>
        </p:nvCxnSpPr>
        <p:spPr>
          <a:xfrm>
            <a:off x="848156" y="1497484"/>
            <a:ext cx="7202455" cy="0"/>
          </a:xfrm>
          <a:prstGeom prst="straightConnector1">
            <a:avLst/>
          </a:prstGeom>
          <a:noFill/>
          <a:ln w="31750" cap="flat" cmpd="sng">
            <a:solidFill>
              <a:schemeClr val="accent1"/>
            </a:solidFill>
            <a:prstDash val="solid"/>
            <a:round/>
            <a:headEnd type="none" w="sm" len="sm"/>
            <a:tailEnd type="none" w="sm" len="sm"/>
          </a:ln>
        </p:spPr>
      </p:cxnSp>
      <p:sp>
        <p:nvSpPr>
          <p:cNvPr id="78" name="Google Shape;78;p15"/>
          <p:cNvSpPr/>
          <p:nvPr/>
        </p:nvSpPr>
        <p:spPr>
          <a:xfrm>
            <a:off x="0" y="1514607"/>
            <a:ext cx="9144000" cy="3628893"/>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endParaRPr sz="1500">
              <a:latin typeface="Times New Roman"/>
              <a:ea typeface="Times New Roman"/>
              <a:cs typeface="Times New Roman"/>
              <a:sym typeface="Times New Roman"/>
            </a:endParaRPr>
          </a:p>
        </p:txBody>
      </p:sp>
      <p:grpSp>
        <p:nvGrpSpPr>
          <p:cNvPr id="79" name="Google Shape;79;p15"/>
          <p:cNvGrpSpPr/>
          <p:nvPr/>
        </p:nvGrpSpPr>
        <p:grpSpPr>
          <a:xfrm>
            <a:off x="3152896" y="1876800"/>
            <a:ext cx="3482815" cy="2771181"/>
            <a:chOff x="3073400" y="315"/>
            <a:chExt cx="3457575" cy="3694908"/>
          </a:xfrm>
        </p:grpSpPr>
        <p:sp>
          <p:nvSpPr>
            <p:cNvPr id="80" name="Google Shape;80;p15"/>
            <p:cNvSpPr/>
            <p:nvPr/>
          </p:nvSpPr>
          <p:spPr>
            <a:xfrm>
              <a:off x="3073400" y="315"/>
              <a:ext cx="3457575" cy="506151"/>
            </a:xfrm>
            <a:prstGeom prst="roundRect">
              <a:avLst>
                <a:gd name="adj" fmla="val 16667"/>
              </a:avLst>
            </a:prstGeom>
            <a:solidFill>
              <a:schemeClr val="dk2"/>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500" b="1"/>
            </a:p>
          </p:txBody>
        </p:sp>
        <p:sp>
          <p:nvSpPr>
            <p:cNvPr id="81" name="Google Shape;81;p15"/>
            <p:cNvSpPr txBox="1"/>
            <p:nvPr/>
          </p:nvSpPr>
          <p:spPr>
            <a:xfrm>
              <a:off x="3098108" y="25023"/>
              <a:ext cx="3408159" cy="456735"/>
            </a:xfrm>
            <a:prstGeom prst="rect">
              <a:avLst/>
            </a:prstGeom>
            <a:noFill/>
            <a:ln>
              <a:noFill/>
            </a:ln>
          </p:spPr>
          <p:txBody>
            <a:bodyPr spcFirstLastPara="1" wrap="square" lIns="54275" tIns="27125" rIns="54275" bIns="2712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 sz="1500" b="1" i="0" u="none" strike="noStrike" cap="none">
                  <a:latin typeface="Times New Roman"/>
                  <a:ea typeface="Times New Roman"/>
                  <a:cs typeface="Times New Roman"/>
                  <a:sym typeface="Times New Roman"/>
                </a:rPr>
                <a:t>MENTOR : Dipti Sinha</a:t>
              </a:r>
              <a:endParaRPr sz="1500" b="1">
                <a:latin typeface="Times New Roman"/>
                <a:ea typeface="Times New Roman"/>
                <a:cs typeface="Times New Roman"/>
                <a:sym typeface="Times New Roman"/>
              </a:endParaRPr>
            </a:p>
          </p:txBody>
        </p:sp>
        <p:sp>
          <p:nvSpPr>
            <p:cNvPr id="82" name="Google Shape;82;p15"/>
            <p:cNvSpPr/>
            <p:nvPr/>
          </p:nvSpPr>
          <p:spPr>
            <a:xfrm>
              <a:off x="3073400" y="531775"/>
              <a:ext cx="3457575" cy="506151"/>
            </a:xfrm>
            <a:prstGeom prst="roundRect">
              <a:avLst>
                <a:gd name="adj" fmla="val 16667"/>
              </a:avLst>
            </a:prstGeom>
            <a:solidFill>
              <a:schemeClr val="dk2"/>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500" b="1"/>
            </a:p>
          </p:txBody>
        </p:sp>
        <p:sp>
          <p:nvSpPr>
            <p:cNvPr id="83" name="Google Shape;83;p15"/>
            <p:cNvSpPr txBox="1"/>
            <p:nvPr/>
          </p:nvSpPr>
          <p:spPr>
            <a:xfrm>
              <a:off x="3098108" y="556483"/>
              <a:ext cx="3408159" cy="456735"/>
            </a:xfrm>
            <a:prstGeom prst="rect">
              <a:avLst/>
            </a:prstGeom>
            <a:noFill/>
            <a:ln>
              <a:noFill/>
            </a:ln>
          </p:spPr>
          <p:txBody>
            <a:bodyPr spcFirstLastPara="1" wrap="square" lIns="54275" tIns="27125" rIns="54275" bIns="2712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 sz="1500" b="1" i="0" u="none" strike="noStrike" cap="none">
                  <a:latin typeface="Century Gothic"/>
                  <a:ea typeface="Century Gothic"/>
                  <a:cs typeface="Century Gothic"/>
                  <a:sym typeface="Century Gothic"/>
                </a:rPr>
                <a:t>PROJECT</a:t>
              </a:r>
              <a:r>
                <a:rPr lang="en" sz="1500" b="1">
                  <a:latin typeface="Times New Roman"/>
                  <a:ea typeface="Times New Roman"/>
                  <a:cs typeface="Times New Roman"/>
                  <a:sym typeface="Times New Roman"/>
                </a:rPr>
                <a:t> MEMBERS</a:t>
              </a:r>
              <a:r>
                <a:rPr lang="en" sz="1500" b="1" i="0" u="none" strike="noStrike" cap="none">
                  <a:latin typeface="Century Gothic"/>
                  <a:ea typeface="Century Gothic"/>
                  <a:cs typeface="Century Gothic"/>
                  <a:sym typeface="Century Gothic"/>
                </a:rPr>
                <a:t> :</a:t>
              </a:r>
              <a:endParaRPr sz="1500" b="1"/>
            </a:p>
          </p:txBody>
        </p:sp>
        <p:sp>
          <p:nvSpPr>
            <p:cNvPr id="84" name="Google Shape;84;p15"/>
            <p:cNvSpPr/>
            <p:nvPr/>
          </p:nvSpPr>
          <p:spPr>
            <a:xfrm>
              <a:off x="3073400" y="1063234"/>
              <a:ext cx="3457575" cy="506151"/>
            </a:xfrm>
            <a:prstGeom prst="roundRect">
              <a:avLst>
                <a:gd name="adj" fmla="val 16667"/>
              </a:avLst>
            </a:prstGeom>
            <a:solidFill>
              <a:schemeClr val="dk2"/>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500" b="1"/>
            </a:p>
          </p:txBody>
        </p:sp>
        <p:sp>
          <p:nvSpPr>
            <p:cNvPr id="85" name="Google Shape;85;p15"/>
            <p:cNvSpPr txBox="1"/>
            <p:nvPr/>
          </p:nvSpPr>
          <p:spPr>
            <a:xfrm>
              <a:off x="3098108" y="1087942"/>
              <a:ext cx="3408159" cy="456735"/>
            </a:xfrm>
            <a:prstGeom prst="rect">
              <a:avLst/>
            </a:prstGeom>
            <a:noFill/>
            <a:ln>
              <a:noFill/>
            </a:ln>
          </p:spPr>
          <p:txBody>
            <a:bodyPr spcFirstLastPara="1" wrap="square" lIns="54275" tIns="27125" rIns="54275" bIns="2712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 sz="1500" b="1" i="0" u="none" strike="noStrike" cap="none">
                  <a:latin typeface="Century Gothic"/>
                  <a:ea typeface="Century Gothic"/>
                  <a:cs typeface="Century Gothic"/>
                  <a:sym typeface="Century Gothic"/>
                </a:rPr>
                <a:t>Kanthi Sameera Pantula</a:t>
              </a:r>
              <a:endParaRPr sz="1500" b="1" i="0" u="none" strike="noStrike" cap="none">
                <a:latin typeface="Century Gothic"/>
                <a:ea typeface="Century Gothic"/>
                <a:cs typeface="Century Gothic"/>
                <a:sym typeface="Century Gothic"/>
              </a:endParaRPr>
            </a:p>
          </p:txBody>
        </p:sp>
        <p:sp>
          <p:nvSpPr>
            <p:cNvPr id="86" name="Google Shape;86;p15"/>
            <p:cNvSpPr/>
            <p:nvPr/>
          </p:nvSpPr>
          <p:spPr>
            <a:xfrm>
              <a:off x="3073400" y="1594694"/>
              <a:ext cx="3457575" cy="506151"/>
            </a:xfrm>
            <a:prstGeom prst="roundRect">
              <a:avLst>
                <a:gd name="adj" fmla="val 16667"/>
              </a:avLst>
            </a:prstGeom>
            <a:solidFill>
              <a:schemeClr val="dk2"/>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500" b="1"/>
            </a:p>
          </p:txBody>
        </p:sp>
        <p:sp>
          <p:nvSpPr>
            <p:cNvPr id="87" name="Google Shape;87;p15"/>
            <p:cNvSpPr txBox="1"/>
            <p:nvPr/>
          </p:nvSpPr>
          <p:spPr>
            <a:xfrm>
              <a:off x="3098108" y="1619402"/>
              <a:ext cx="3408159" cy="456735"/>
            </a:xfrm>
            <a:prstGeom prst="rect">
              <a:avLst/>
            </a:prstGeom>
            <a:noFill/>
            <a:ln>
              <a:noFill/>
            </a:ln>
          </p:spPr>
          <p:txBody>
            <a:bodyPr spcFirstLastPara="1" wrap="square" lIns="54275" tIns="27125" rIns="54275" bIns="2712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 sz="1500" b="1" i="0" u="none" strike="noStrike" cap="none">
                  <a:latin typeface="Century Gothic"/>
                  <a:ea typeface="Century Gothic"/>
                  <a:cs typeface="Century Gothic"/>
                  <a:sym typeface="Century Gothic"/>
                </a:rPr>
                <a:t>Rohan Vinod Ankolekar</a:t>
              </a:r>
              <a:endParaRPr sz="1500" b="1" i="0" u="none" strike="noStrike" cap="none">
                <a:latin typeface="Century Gothic"/>
                <a:ea typeface="Century Gothic"/>
                <a:cs typeface="Century Gothic"/>
                <a:sym typeface="Century Gothic"/>
              </a:endParaRPr>
            </a:p>
          </p:txBody>
        </p:sp>
        <p:sp>
          <p:nvSpPr>
            <p:cNvPr id="88" name="Google Shape;88;p15"/>
            <p:cNvSpPr/>
            <p:nvPr/>
          </p:nvSpPr>
          <p:spPr>
            <a:xfrm>
              <a:off x="3073400" y="2126153"/>
              <a:ext cx="3457575" cy="506151"/>
            </a:xfrm>
            <a:prstGeom prst="roundRect">
              <a:avLst>
                <a:gd name="adj" fmla="val 16667"/>
              </a:avLst>
            </a:prstGeom>
            <a:solidFill>
              <a:schemeClr val="dk2"/>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500" b="1"/>
            </a:p>
          </p:txBody>
        </p:sp>
        <p:sp>
          <p:nvSpPr>
            <p:cNvPr id="89" name="Google Shape;89;p15"/>
            <p:cNvSpPr txBox="1"/>
            <p:nvPr/>
          </p:nvSpPr>
          <p:spPr>
            <a:xfrm>
              <a:off x="3098108" y="2150861"/>
              <a:ext cx="3408159" cy="456735"/>
            </a:xfrm>
            <a:prstGeom prst="rect">
              <a:avLst/>
            </a:prstGeom>
            <a:noFill/>
            <a:ln>
              <a:noFill/>
            </a:ln>
          </p:spPr>
          <p:txBody>
            <a:bodyPr spcFirstLastPara="1" wrap="square" lIns="54275" tIns="27125" rIns="54275" bIns="2712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 sz="1500" b="1" i="0" u="none" strike="noStrike" cap="none">
                  <a:latin typeface="Century Gothic"/>
                  <a:ea typeface="Century Gothic"/>
                  <a:cs typeface="Century Gothic"/>
                  <a:sym typeface="Century Gothic"/>
                </a:rPr>
                <a:t>Bhagyashree Savalagimath</a:t>
              </a:r>
              <a:endParaRPr sz="1500" b="1" i="0" u="none" strike="noStrike" cap="none">
                <a:latin typeface="Century Gothic"/>
                <a:ea typeface="Century Gothic"/>
                <a:cs typeface="Century Gothic"/>
                <a:sym typeface="Century Gothic"/>
              </a:endParaRPr>
            </a:p>
          </p:txBody>
        </p:sp>
        <p:sp>
          <p:nvSpPr>
            <p:cNvPr id="90" name="Google Shape;90;p15"/>
            <p:cNvSpPr/>
            <p:nvPr/>
          </p:nvSpPr>
          <p:spPr>
            <a:xfrm>
              <a:off x="3073400" y="2657612"/>
              <a:ext cx="3457575" cy="506151"/>
            </a:xfrm>
            <a:prstGeom prst="roundRect">
              <a:avLst>
                <a:gd name="adj" fmla="val 16667"/>
              </a:avLst>
            </a:prstGeom>
            <a:solidFill>
              <a:schemeClr val="dk2"/>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500" b="1"/>
            </a:p>
          </p:txBody>
        </p:sp>
        <p:sp>
          <p:nvSpPr>
            <p:cNvPr id="91" name="Google Shape;91;p15"/>
            <p:cNvSpPr txBox="1"/>
            <p:nvPr/>
          </p:nvSpPr>
          <p:spPr>
            <a:xfrm>
              <a:off x="3098108" y="2682320"/>
              <a:ext cx="3408159" cy="456735"/>
            </a:xfrm>
            <a:prstGeom prst="rect">
              <a:avLst/>
            </a:prstGeom>
            <a:noFill/>
            <a:ln>
              <a:noFill/>
            </a:ln>
          </p:spPr>
          <p:txBody>
            <a:bodyPr spcFirstLastPara="1" wrap="square" lIns="54275" tIns="27125" rIns="54275" bIns="2712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 sz="1500" b="1" i="0" u="none" strike="noStrike" cap="none">
                  <a:latin typeface="Century Gothic"/>
                  <a:ea typeface="Century Gothic"/>
                  <a:cs typeface="Century Gothic"/>
                  <a:sym typeface="Century Gothic"/>
                </a:rPr>
                <a:t>Omkar Ramdas Kavde</a:t>
              </a:r>
              <a:endParaRPr sz="1500" b="1" i="0" u="none" strike="noStrike" cap="none">
                <a:latin typeface="Century Gothic"/>
                <a:ea typeface="Century Gothic"/>
                <a:cs typeface="Century Gothic"/>
                <a:sym typeface="Century Gothic"/>
              </a:endParaRPr>
            </a:p>
          </p:txBody>
        </p:sp>
        <p:sp>
          <p:nvSpPr>
            <p:cNvPr id="92" name="Google Shape;92;p15"/>
            <p:cNvSpPr/>
            <p:nvPr/>
          </p:nvSpPr>
          <p:spPr>
            <a:xfrm>
              <a:off x="3073400" y="3189072"/>
              <a:ext cx="3457575" cy="506151"/>
            </a:xfrm>
            <a:prstGeom prst="roundRect">
              <a:avLst>
                <a:gd name="adj" fmla="val 16667"/>
              </a:avLst>
            </a:prstGeom>
            <a:solidFill>
              <a:schemeClr val="dk2"/>
            </a:solidFill>
            <a:ln w="15875" cap="flat" cmpd="sng">
              <a:solidFill>
                <a:schemeClr val="lt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500" b="1"/>
            </a:p>
          </p:txBody>
        </p:sp>
        <p:sp>
          <p:nvSpPr>
            <p:cNvPr id="93" name="Google Shape;93;p15"/>
            <p:cNvSpPr txBox="1"/>
            <p:nvPr/>
          </p:nvSpPr>
          <p:spPr>
            <a:xfrm>
              <a:off x="3098108" y="3213780"/>
              <a:ext cx="3408159" cy="456735"/>
            </a:xfrm>
            <a:prstGeom prst="rect">
              <a:avLst/>
            </a:prstGeom>
            <a:noFill/>
            <a:ln>
              <a:noFill/>
            </a:ln>
          </p:spPr>
          <p:txBody>
            <a:bodyPr spcFirstLastPara="1" wrap="square" lIns="54275" tIns="27125" rIns="54275" bIns="27125" anchor="ctr" anchorCtr="0">
              <a:noAutofit/>
            </a:bodyPr>
            <a:lstStyle/>
            <a:p>
              <a:pPr marL="0" marR="0" lvl="0" indent="0" algn="ctr" rtl="0">
                <a:lnSpc>
                  <a:spcPct val="90000"/>
                </a:lnSpc>
                <a:spcBef>
                  <a:spcPts val="0"/>
                </a:spcBef>
                <a:spcAft>
                  <a:spcPts val="0"/>
                </a:spcAft>
                <a:buClr>
                  <a:schemeClr val="lt1"/>
                </a:buClr>
                <a:buSzPts val="1400"/>
                <a:buFont typeface="Century Gothic"/>
                <a:buNone/>
              </a:pPr>
              <a:r>
                <a:rPr lang="en" sz="1500" b="1" i="0" u="none" strike="noStrike" cap="none">
                  <a:latin typeface="Century Gothic"/>
                  <a:ea typeface="Century Gothic"/>
                  <a:cs typeface="Century Gothic"/>
                  <a:sym typeface="Century Gothic"/>
                </a:rPr>
                <a:t>Nakka Rohitha</a:t>
              </a:r>
              <a:endParaRPr sz="1500" b="1" i="0" u="none" strike="noStrike" cap="none">
                <a:latin typeface="Century Gothic"/>
                <a:ea typeface="Century Gothic"/>
                <a:cs typeface="Century Gothic"/>
                <a:sym typeface="Century Gothic"/>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6"/>
          <p:cNvPicPr preferRelativeResize="0"/>
          <p:nvPr/>
        </p:nvPicPr>
        <p:blipFill rotWithShape="1">
          <a:blip r:embed="rId3">
            <a:alphaModFix/>
          </a:blip>
          <a:srcRect t="1538" b="-1538"/>
          <a:stretch/>
        </p:blipFill>
        <p:spPr>
          <a:xfrm>
            <a:off x="0" y="4589502"/>
            <a:ext cx="9144000" cy="557213"/>
          </a:xfrm>
          <a:prstGeom prst="rect">
            <a:avLst/>
          </a:prstGeom>
          <a:noFill/>
          <a:ln>
            <a:noFill/>
          </a:ln>
        </p:spPr>
      </p:pic>
      <p:sp>
        <p:nvSpPr>
          <p:cNvPr id="99" name="Google Shape;99;p16"/>
          <p:cNvSpPr/>
          <p:nvPr/>
        </p:nvSpPr>
        <p:spPr>
          <a:xfrm>
            <a:off x="0" y="351577"/>
            <a:ext cx="9144000" cy="4235268"/>
          </a:xfrm>
          <a:prstGeom prst="rect">
            <a:avLst/>
          </a:prstGeom>
          <a:gradFill>
            <a:gsLst>
              <a:gs pos="0">
                <a:srgbClr val="DCDCE0">
                  <a:alpha val="0"/>
                </a:srgbClr>
              </a:gs>
              <a:gs pos="100000">
                <a:srgbClr val="DDDDE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00" name="Google Shape;100;p16"/>
          <p:cNvCxnSpPr/>
          <p:nvPr/>
        </p:nvCxnSpPr>
        <p:spPr>
          <a:xfrm>
            <a:off x="0" y="4590952"/>
            <a:ext cx="9144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101" name="Google Shape;101;p16"/>
          <p:cNvPicPr preferRelativeResize="0"/>
          <p:nvPr/>
        </p:nvPicPr>
        <p:blipFill rotWithShape="1">
          <a:blip r:embed="rId4">
            <a:alphaModFix/>
          </a:blip>
          <a:srcRect l="-115" r="15827" b="36435"/>
          <a:stretch/>
        </p:blipFill>
        <p:spPr>
          <a:xfrm>
            <a:off x="844095" y="482598"/>
            <a:ext cx="7207758" cy="116586"/>
          </a:xfrm>
          <a:prstGeom prst="rect">
            <a:avLst/>
          </a:prstGeom>
          <a:noFill/>
          <a:ln>
            <a:noFill/>
          </a:ln>
        </p:spPr>
      </p:pic>
      <p:sp>
        <p:nvSpPr>
          <p:cNvPr id="102" name="Google Shape;102;p16"/>
          <p:cNvSpPr/>
          <p:nvPr/>
        </p:nvSpPr>
        <p:spPr>
          <a:xfrm>
            <a:off x="1" y="0"/>
            <a:ext cx="9143771" cy="5143500"/>
          </a:xfrm>
          <a:prstGeom prst="rect">
            <a:avLst/>
          </a:prstGeom>
          <a:gradFill>
            <a:gsLst>
              <a:gs pos="0">
                <a:schemeClr val="lt1"/>
              </a:gs>
              <a:gs pos="100000">
                <a:srgbClr val="F8F8F8"/>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03" name="Google Shape;103;p16"/>
          <p:cNvSpPr/>
          <p:nvPr/>
        </p:nvSpPr>
        <p:spPr>
          <a:xfrm>
            <a:off x="0" y="351576"/>
            <a:ext cx="9144000" cy="4791923"/>
          </a:xfrm>
          <a:prstGeom prst="rect">
            <a:avLst/>
          </a:prstGeom>
          <a:gradFill>
            <a:gsLst>
              <a:gs pos="0">
                <a:srgbClr val="DCDCE0">
                  <a:alpha val="0"/>
                </a:srgbClr>
              </a:gs>
              <a:gs pos="100000">
                <a:srgbClr val="DDDDE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04" name="Google Shape;104;p16"/>
          <p:cNvSpPr txBox="1"/>
          <p:nvPr/>
        </p:nvSpPr>
        <p:spPr>
          <a:xfrm>
            <a:off x="937471" y="1200149"/>
            <a:ext cx="2378574" cy="322326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None/>
            </a:pPr>
            <a:r>
              <a:rPr lang="en" sz="2400" b="1">
                <a:solidFill>
                  <a:srgbClr val="4B4B4B"/>
                </a:solidFill>
                <a:latin typeface="Century Gothic"/>
                <a:ea typeface="Century Gothic"/>
                <a:cs typeface="Century Gothic"/>
                <a:sym typeface="Century Gothic"/>
              </a:rPr>
              <a:t>INTRODUCTION</a:t>
            </a:r>
            <a:r>
              <a:rPr lang="en" sz="2700">
                <a:solidFill>
                  <a:srgbClr val="4B4B4B"/>
                </a:solidFill>
                <a:latin typeface="Century Gothic"/>
                <a:ea typeface="Century Gothic"/>
                <a:cs typeface="Century Gothic"/>
                <a:sym typeface="Century Gothic"/>
              </a:rPr>
              <a:t> </a:t>
            </a:r>
            <a:endParaRPr>
              <a:solidFill>
                <a:srgbClr val="4B4B4B"/>
              </a:solidFill>
            </a:endParaRPr>
          </a:p>
        </p:txBody>
      </p:sp>
      <p:pic>
        <p:nvPicPr>
          <p:cNvPr id="105" name="Google Shape;105;p16"/>
          <p:cNvPicPr preferRelativeResize="0"/>
          <p:nvPr/>
        </p:nvPicPr>
        <p:blipFill rotWithShape="1">
          <a:blip r:embed="rId5">
            <a:alphaModFix/>
          </a:blip>
          <a:srcRect l="23891" t="10889" r="38495" b="30829"/>
          <a:stretch/>
        </p:blipFill>
        <p:spPr>
          <a:xfrm rot="5400000">
            <a:off x="1882419" y="2761660"/>
            <a:ext cx="3216607" cy="106893"/>
          </a:xfrm>
          <a:prstGeom prst="rect">
            <a:avLst/>
          </a:prstGeom>
          <a:noFill/>
          <a:ln>
            <a:noFill/>
          </a:ln>
        </p:spPr>
      </p:pic>
      <p:sp>
        <p:nvSpPr>
          <p:cNvPr id="106" name="Google Shape;106;p16"/>
          <p:cNvSpPr txBox="1"/>
          <p:nvPr/>
        </p:nvSpPr>
        <p:spPr>
          <a:xfrm>
            <a:off x="3665400" y="1200150"/>
            <a:ext cx="4558800" cy="3623100"/>
          </a:xfrm>
          <a:prstGeom prst="rect">
            <a:avLst/>
          </a:prstGeom>
          <a:noFill/>
          <a:ln>
            <a:noFill/>
          </a:ln>
        </p:spPr>
        <p:txBody>
          <a:bodyPr spcFirstLastPara="1" wrap="square" lIns="68575" tIns="34275" rIns="68575" bIns="34275" anchor="ctr" anchorCtr="0">
            <a:normAutofit fontScale="92500"/>
          </a:bodyPr>
          <a:lstStyle/>
          <a:p>
            <a:pPr marL="0" marR="0" lvl="0" indent="0" algn="ctr" rtl="0">
              <a:lnSpc>
                <a:spcPct val="120000"/>
              </a:lnSpc>
              <a:spcBef>
                <a:spcPts val="0"/>
              </a:spcBef>
              <a:spcAft>
                <a:spcPts val="0"/>
              </a:spcAft>
              <a:buNone/>
            </a:pPr>
            <a:r>
              <a:rPr lang="en" sz="2108">
                <a:latin typeface="Times New Roman"/>
                <a:ea typeface="Times New Roman"/>
                <a:cs typeface="Times New Roman"/>
                <a:sym typeface="Times New Roman"/>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sz="1208">
              <a:latin typeface="Times New Roman"/>
              <a:ea typeface="Times New Roman"/>
              <a:cs typeface="Times New Roman"/>
              <a:sym typeface="Times New Roman"/>
            </a:endParaRPr>
          </a:p>
          <a:p>
            <a:pPr marL="0" marR="0" lvl="0" indent="88900" algn="l" rtl="0">
              <a:lnSpc>
                <a:spcPct val="120000"/>
              </a:lnSpc>
              <a:spcBef>
                <a:spcPts val="500"/>
              </a:spcBef>
              <a:spcAft>
                <a:spcPts val="0"/>
              </a:spcAft>
              <a:buClr>
                <a:schemeClr val="accent1"/>
              </a:buClr>
              <a:buSzPct val="100000"/>
              <a:buFont typeface="Arial"/>
              <a:buNone/>
            </a:pPr>
            <a:endParaRPr sz="1400">
              <a:solidFill>
                <a:schemeClr val="dk1"/>
              </a:solidFill>
              <a:latin typeface="Century Gothic"/>
              <a:ea typeface="Century Gothic"/>
              <a:cs typeface="Century Gothic"/>
              <a:sym typeface="Century Gothic"/>
            </a:endParaRPr>
          </a:p>
          <a:p>
            <a:pPr marL="0" marR="0" lvl="0" indent="88900" algn="l" rtl="0">
              <a:lnSpc>
                <a:spcPct val="120000"/>
              </a:lnSpc>
              <a:spcBef>
                <a:spcPts val="500"/>
              </a:spcBef>
              <a:spcAft>
                <a:spcPts val="0"/>
              </a:spcAft>
              <a:buClr>
                <a:schemeClr val="accent1"/>
              </a:buClr>
              <a:buSzPct val="100000"/>
              <a:buFont typeface="Arial"/>
              <a:buNone/>
            </a:pP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lin ang="5400012" scaled="0"/>
        </a:gradFill>
        <a:effectLst/>
      </p:bgPr>
    </p:bg>
    <p:spTree>
      <p:nvGrpSpPr>
        <p:cNvPr id="1" name="Shape 110"/>
        <p:cNvGrpSpPr/>
        <p:nvPr/>
      </p:nvGrpSpPr>
      <p:grpSpPr>
        <a:xfrm>
          <a:off x="0" y="0"/>
          <a:ext cx="0" cy="0"/>
          <a:chOff x="0" y="0"/>
          <a:chExt cx="0" cy="0"/>
        </a:xfrm>
      </p:grpSpPr>
      <p:sp>
        <p:nvSpPr>
          <p:cNvPr id="111" name="Google Shape;111;p17"/>
          <p:cNvSpPr/>
          <p:nvPr/>
        </p:nvSpPr>
        <p:spPr>
          <a:xfrm>
            <a:off x="1" y="0"/>
            <a:ext cx="9143771" cy="5143500"/>
          </a:xfrm>
          <a:prstGeom prst="rect">
            <a:avLst/>
          </a:prstGeom>
          <a:gradFill>
            <a:gsLst>
              <a:gs pos="0">
                <a:schemeClr val="lt1"/>
              </a:gs>
              <a:gs pos="100000">
                <a:srgbClr val="F8F8F8"/>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12" name="Google Shape;112;p17"/>
          <p:cNvSpPr/>
          <p:nvPr/>
        </p:nvSpPr>
        <p:spPr>
          <a:xfrm>
            <a:off x="0" y="351575"/>
            <a:ext cx="9144000" cy="4450800"/>
          </a:xfrm>
          <a:prstGeom prst="rect">
            <a:avLst/>
          </a:prstGeom>
          <a:gradFill>
            <a:gsLst>
              <a:gs pos="0">
                <a:srgbClr val="DCDCE0">
                  <a:alpha val="0"/>
                </a:srgbClr>
              </a:gs>
              <a:gs pos="100000">
                <a:srgbClr val="DDDDE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4B4B4B"/>
              </a:solidFill>
              <a:latin typeface="Century Gothic"/>
              <a:ea typeface="Century Gothic"/>
              <a:cs typeface="Century Gothic"/>
              <a:sym typeface="Century Gothic"/>
            </a:endParaRPr>
          </a:p>
        </p:txBody>
      </p:sp>
      <p:sp>
        <p:nvSpPr>
          <p:cNvPr id="113" name="Google Shape;113;p17"/>
          <p:cNvSpPr txBox="1">
            <a:spLocks noGrp="1"/>
          </p:cNvSpPr>
          <p:nvPr>
            <p:ph type="title"/>
          </p:nvPr>
        </p:nvSpPr>
        <p:spPr>
          <a:xfrm>
            <a:off x="411751" y="1203475"/>
            <a:ext cx="2714100" cy="3223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 sz="3000">
                <a:solidFill>
                  <a:srgbClr val="4B4B4B"/>
                </a:solidFill>
                <a:latin typeface="Times New Roman"/>
                <a:ea typeface="Times New Roman"/>
                <a:cs typeface="Times New Roman"/>
                <a:sym typeface="Times New Roman"/>
              </a:rPr>
              <a:t>PROBLEM STATEMENT </a:t>
            </a:r>
            <a:endParaRPr sz="3000">
              <a:solidFill>
                <a:srgbClr val="4B4B4B"/>
              </a:solidFill>
              <a:latin typeface="Times New Roman"/>
              <a:ea typeface="Times New Roman"/>
              <a:cs typeface="Times New Roman"/>
              <a:sym typeface="Times New Roman"/>
            </a:endParaRPr>
          </a:p>
        </p:txBody>
      </p:sp>
      <p:pic>
        <p:nvPicPr>
          <p:cNvPr id="114" name="Google Shape;114;p17"/>
          <p:cNvPicPr preferRelativeResize="0"/>
          <p:nvPr/>
        </p:nvPicPr>
        <p:blipFill rotWithShape="1">
          <a:blip r:embed="rId3">
            <a:alphaModFix/>
          </a:blip>
          <a:srcRect l="23891" t="10889" r="38495" b="30829"/>
          <a:stretch/>
        </p:blipFill>
        <p:spPr>
          <a:xfrm rot="5400000">
            <a:off x="1882419" y="2761660"/>
            <a:ext cx="3216607" cy="106893"/>
          </a:xfrm>
          <a:prstGeom prst="rect">
            <a:avLst/>
          </a:prstGeom>
          <a:noFill/>
          <a:ln>
            <a:noFill/>
          </a:ln>
        </p:spPr>
      </p:pic>
      <p:sp>
        <p:nvSpPr>
          <p:cNvPr id="115" name="Google Shape;115;p17"/>
          <p:cNvSpPr txBox="1">
            <a:spLocks noGrp="1"/>
          </p:cNvSpPr>
          <p:nvPr>
            <p:ph type="body" idx="1"/>
          </p:nvPr>
        </p:nvSpPr>
        <p:spPr>
          <a:xfrm>
            <a:off x="3697476" y="459775"/>
            <a:ext cx="4912800" cy="4575600"/>
          </a:xfrm>
          <a:prstGeom prst="rect">
            <a:avLst/>
          </a:prstGeom>
          <a:noFill/>
          <a:ln>
            <a:noFill/>
          </a:ln>
        </p:spPr>
        <p:txBody>
          <a:bodyPr spcFirstLastPara="1" wrap="square" lIns="68575" tIns="34275" rIns="68575" bIns="34275" anchor="ctr" anchorCtr="0">
            <a:normAutofit fontScale="92500"/>
          </a:bodyPr>
          <a:lstStyle/>
          <a:p>
            <a:pPr marL="177800" lvl="0" indent="-196850" algn="l" rtl="0">
              <a:lnSpc>
                <a:spcPct val="120000"/>
              </a:lnSpc>
              <a:spcBef>
                <a:spcPts val="0"/>
              </a:spcBef>
              <a:spcAft>
                <a:spcPts val="0"/>
              </a:spcAft>
              <a:buClr>
                <a:srgbClr val="000000"/>
              </a:buClr>
              <a:buSzPts val="2300"/>
              <a:buFont typeface="Noto Sans Symbols"/>
              <a:buChar char="⮚"/>
            </a:pPr>
            <a:r>
              <a:rPr lang="en" sz="2300">
                <a:solidFill>
                  <a:srgbClr val="000000"/>
                </a:solidFill>
                <a:latin typeface="Times New Roman"/>
                <a:ea typeface="Times New Roman"/>
                <a:cs typeface="Times New Roman"/>
                <a:sym typeface="Times New Roman"/>
              </a:rPr>
              <a:t>Average attrition rate for all Departments</a:t>
            </a:r>
            <a:endParaRPr>
              <a:solidFill>
                <a:srgbClr val="000000"/>
              </a:solidFill>
            </a:endParaRPr>
          </a:p>
          <a:p>
            <a:pPr marL="177800" lvl="0" indent="-196850" algn="l" rtl="0">
              <a:lnSpc>
                <a:spcPct val="120000"/>
              </a:lnSpc>
              <a:spcBef>
                <a:spcPts val="800"/>
              </a:spcBef>
              <a:spcAft>
                <a:spcPts val="0"/>
              </a:spcAft>
              <a:buClr>
                <a:srgbClr val="000000"/>
              </a:buClr>
              <a:buSzPts val="2300"/>
              <a:buFont typeface="Noto Sans Symbols"/>
              <a:buChar char="⮚"/>
            </a:pPr>
            <a:r>
              <a:rPr lang="en" sz="2300">
                <a:solidFill>
                  <a:srgbClr val="000000"/>
                </a:solidFill>
                <a:latin typeface="Times New Roman"/>
                <a:ea typeface="Times New Roman"/>
                <a:cs typeface="Times New Roman"/>
                <a:sym typeface="Times New Roman"/>
              </a:rPr>
              <a:t>Average hourly rate of Male Research Scientist </a:t>
            </a:r>
            <a:endParaRPr>
              <a:solidFill>
                <a:srgbClr val="000000"/>
              </a:solidFill>
            </a:endParaRPr>
          </a:p>
          <a:p>
            <a:pPr marL="177800" lvl="0" indent="-196850" algn="l" rtl="0">
              <a:lnSpc>
                <a:spcPct val="120000"/>
              </a:lnSpc>
              <a:spcBef>
                <a:spcPts val="800"/>
              </a:spcBef>
              <a:spcAft>
                <a:spcPts val="0"/>
              </a:spcAft>
              <a:buClr>
                <a:srgbClr val="000000"/>
              </a:buClr>
              <a:buSzPts val="2300"/>
              <a:buFont typeface="Noto Sans Symbols"/>
              <a:buChar char="⮚"/>
            </a:pPr>
            <a:r>
              <a:rPr lang="en" sz="2300">
                <a:solidFill>
                  <a:srgbClr val="000000"/>
                </a:solidFill>
                <a:latin typeface="Times New Roman"/>
                <a:ea typeface="Times New Roman"/>
                <a:cs typeface="Times New Roman"/>
                <a:sym typeface="Times New Roman"/>
              </a:rPr>
              <a:t>Attrition rate Vs Monthly Income stats </a:t>
            </a:r>
            <a:endParaRPr>
              <a:solidFill>
                <a:srgbClr val="000000"/>
              </a:solidFill>
            </a:endParaRPr>
          </a:p>
          <a:p>
            <a:pPr marL="177800" lvl="0" indent="-196850" algn="l" rtl="0">
              <a:lnSpc>
                <a:spcPct val="120000"/>
              </a:lnSpc>
              <a:spcBef>
                <a:spcPts val="800"/>
              </a:spcBef>
              <a:spcAft>
                <a:spcPts val="0"/>
              </a:spcAft>
              <a:buClr>
                <a:srgbClr val="000000"/>
              </a:buClr>
              <a:buSzPts val="2300"/>
              <a:buFont typeface="Noto Sans Symbols"/>
              <a:buChar char="⮚"/>
            </a:pPr>
            <a:r>
              <a:rPr lang="en" sz="2300">
                <a:solidFill>
                  <a:srgbClr val="000000"/>
                </a:solidFill>
                <a:latin typeface="Times New Roman"/>
                <a:ea typeface="Times New Roman"/>
                <a:cs typeface="Times New Roman"/>
                <a:sym typeface="Times New Roman"/>
              </a:rPr>
              <a:t>Average working years for each Department</a:t>
            </a:r>
            <a:endParaRPr>
              <a:solidFill>
                <a:srgbClr val="000000"/>
              </a:solidFill>
            </a:endParaRPr>
          </a:p>
          <a:p>
            <a:pPr marL="177800" lvl="0" indent="-196850" algn="l" rtl="0">
              <a:lnSpc>
                <a:spcPct val="120000"/>
              </a:lnSpc>
              <a:spcBef>
                <a:spcPts val="800"/>
              </a:spcBef>
              <a:spcAft>
                <a:spcPts val="0"/>
              </a:spcAft>
              <a:buClr>
                <a:srgbClr val="000000"/>
              </a:buClr>
              <a:buSzPts val="2300"/>
              <a:buFont typeface="Noto Sans Symbols"/>
              <a:buChar char="⮚"/>
            </a:pPr>
            <a:r>
              <a:rPr lang="en" sz="2300">
                <a:solidFill>
                  <a:srgbClr val="000000"/>
                </a:solidFill>
                <a:latin typeface="Times New Roman"/>
                <a:ea typeface="Times New Roman"/>
                <a:cs typeface="Times New Roman"/>
                <a:sym typeface="Times New Roman"/>
              </a:rPr>
              <a:t>Job role Vs Work life balance</a:t>
            </a:r>
            <a:endParaRPr>
              <a:solidFill>
                <a:srgbClr val="000000"/>
              </a:solidFill>
            </a:endParaRPr>
          </a:p>
          <a:p>
            <a:pPr marL="177800" lvl="0" indent="-196850" algn="l" rtl="0">
              <a:lnSpc>
                <a:spcPct val="120000"/>
              </a:lnSpc>
              <a:spcBef>
                <a:spcPts val="800"/>
              </a:spcBef>
              <a:spcAft>
                <a:spcPts val="0"/>
              </a:spcAft>
              <a:buClr>
                <a:srgbClr val="000000"/>
              </a:buClr>
              <a:buSzPts val="2300"/>
              <a:buFont typeface="Noto Sans Symbols"/>
              <a:buChar char="⮚"/>
            </a:pPr>
            <a:r>
              <a:rPr lang="en" sz="2300">
                <a:solidFill>
                  <a:srgbClr val="000000"/>
                </a:solidFill>
                <a:latin typeface="Times New Roman"/>
                <a:ea typeface="Times New Roman"/>
                <a:cs typeface="Times New Roman"/>
                <a:sym typeface="Times New Roman"/>
              </a:rPr>
              <a:t>Attrition rate Vs Years Since last promotion</a:t>
            </a:r>
            <a:endParaRPr>
              <a:solidFill>
                <a:srgbClr val="000000"/>
              </a:solidFill>
            </a:endParaRPr>
          </a:p>
          <a:p>
            <a:pPr marL="0" lvl="0" indent="0" algn="l" rtl="0">
              <a:lnSpc>
                <a:spcPct val="120000"/>
              </a:lnSpc>
              <a:spcBef>
                <a:spcPts val="800"/>
              </a:spcBef>
              <a:spcAft>
                <a:spcPts val="1200"/>
              </a:spcAft>
              <a:buSzPts val="1500"/>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339575" y="233050"/>
            <a:ext cx="4006800" cy="654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900" b="1">
                <a:solidFill>
                  <a:schemeClr val="dk1"/>
                </a:solidFill>
                <a:latin typeface="Times New Roman"/>
                <a:ea typeface="Times New Roman"/>
                <a:cs typeface="Times New Roman"/>
                <a:sym typeface="Times New Roman"/>
              </a:rPr>
              <a:t>KPI 1 : Average attrition rate for all Departments</a:t>
            </a:r>
            <a:r>
              <a:rPr lang="en" sz="1200" b="1">
                <a:latin typeface="Times New Roman"/>
                <a:ea typeface="Times New Roman"/>
                <a:cs typeface="Times New Roman"/>
                <a:sym typeface="Times New Roman"/>
              </a:rPr>
              <a:t>.</a:t>
            </a:r>
            <a:endParaRPr sz="1900" b="1">
              <a:solidFill>
                <a:schemeClr val="dk1"/>
              </a:solidFill>
              <a:latin typeface="Times New Roman"/>
              <a:ea typeface="Times New Roman"/>
              <a:cs typeface="Times New Roman"/>
              <a:sym typeface="Times New Roman"/>
            </a:endParaRPr>
          </a:p>
        </p:txBody>
      </p:sp>
      <p:pic>
        <p:nvPicPr>
          <p:cNvPr id="121" name="Google Shape;121;p18"/>
          <p:cNvPicPr preferRelativeResize="0"/>
          <p:nvPr/>
        </p:nvPicPr>
        <p:blipFill rotWithShape="1">
          <a:blip r:embed="rId3">
            <a:alphaModFix/>
          </a:blip>
          <a:srcRect l="5066" t="4863" r="5093" b="5898"/>
          <a:stretch/>
        </p:blipFill>
        <p:spPr>
          <a:xfrm>
            <a:off x="4674625" y="511500"/>
            <a:ext cx="4006801" cy="4021025"/>
          </a:xfrm>
          <a:prstGeom prst="rect">
            <a:avLst/>
          </a:prstGeom>
          <a:noFill/>
          <a:ln>
            <a:noFill/>
          </a:ln>
        </p:spPr>
      </p:pic>
      <p:sp>
        <p:nvSpPr>
          <p:cNvPr id="122" name="Google Shape;122;p18"/>
          <p:cNvSpPr txBox="1"/>
          <p:nvPr/>
        </p:nvSpPr>
        <p:spPr>
          <a:xfrm>
            <a:off x="392825" y="992075"/>
            <a:ext cx="3748500" cy="4282800"/>
          </a:xfrm>
          <a:prstGeom prst="rect">
            <a:avLst/>
          </a:prstGeom>
          <a:noFill/>
          <a:ln>
            <a:noFill/>
          </a:ln>
        </p:spPr>
        <p:txBody>
          <a:bodyPr spcFirstLastPara="1" wrap="square" lIns="68575" tIns="34275" rIns="68575" bIns="34275" anchor="t" anchorCtr="0">
            <a:spAutoFit/>
          </a:bodyPr>
          <a:lstStyle/>
          <a:p>
            <a:pPr marL="215900" marR="0" lvl="0" indent="-2222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KPI is to find out the relationship between</a:t>
            </a:r>
            <a:endParaRPr sz="120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Each department and its attrition rate and here attrition rate is highest for Research &amp; Development Department whereas lowest is for Hardware</a:t>
            </a:r>
            <a:endParaRPr sz="120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Department.</a:t>
            </a:r>
            <a:endParaRPr sz="120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215900" marR="0" lvl="0" indent="-2222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can clearly say that attrition rate of</a:t>
            </a:r>
            <a:endParaRPr sz="120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employees for every department is almost 50%</a:t>
            </a:r>
            <a:endParaRPr sz="120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which indicates that attrition rate of employees does not depends on department. So, irrespective of the department almost 50% of employees are leaving the company.</a:t>
            </a:r>
            <a:endParaRPr sz="120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175300" y="189125"/>
            <a:ext cx="6700500" cy="542100"/>
          </a:xfrm>
          <a:prstGeom prst="rect">
            <a:avLst/>
          </a:prstGeom>
          <a:noFill/>
          <a:ln>
            <a:noFill/>
          </a:ln>
        </p:spPr>
        <p:txBody>
          <a:bodyPr spcFirstLastPara="1" wrap="square" lIns="91425" tIns="91425" rIns="91425" bIns="91425" anchor="t" anchorCtr="0">
            <a:noAutofit/>
          </a:bodyPr>
          <a:lstStyle/>
          <a:p>
            <a:pPr marL="177800" lvl="0" indent="0" algn="l" rtl="0">
              <a:lnSpc>
                <a:spcPct val="120000"/>
              </a:lnSpc>
              <a:spcBef>
                <a:spcPts val="800"/>
              </a:spcBef>
              <a:spcAft>
                <a:spcPts val="0"/>
              </a:spcAft>
              <a:buNone/>
            </a:pPr>
            <a:r>
              <a:rPr lang="en" sz="1800" b="1">
                <a:solidFill>
                  <a:schemeClr val="dk1"/>
                </a:solidFill>
                <a:latin typeface="Times New Roman"/>
                <a:ea typeface="Times New Roman"/>
                <a:cs typeface="Times New Roman"/>
                <a:sym typeface="Times New Roman"/>
              </a:rPr>
              <a:t>KPI 2 : Average hourly rate of Male Research Scientist</a:t>
            </a:r>
            <a:r>
              <a:rPr lang="en" sz="1800">
                <a:solidFill>
                  <a:schemeClr val="dk1"/>
                </a:solidFill>
                <a:latin typeface="Times New Roman"/>
                <a:ea typeface="Times New Roman"/>
                <a:cs typeface="Times New Roman"/>
                <a:sym typeface="Times New Roman"/>
              </a:rPr>
              <a:t> </a:t>
            </a:r>
            <a:endParaRPr sz="1800">
              <a:solidFill>
                <a:schemeClr val="dk1"/>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sp>
        <p:nvSpPr>
          <p:cNvPr id="128" name="Google Shape;128;p19"/>
          <p:cNvSpPr txBox="1"/>
          <p:nvPr/>
        </p:nvSpPr>
        <p:spPr>
          <a:xfrm>
            <a:off x="175300" y="1031950"/>
            <a:ext cx="4758300" cy="3522000"/>
          </a:xfrm>
          <a:prstGeom prst="rect">
            <a:avLst/>
          </a:prstGeom>
          <a:noFill/>
          <a:ln>
            <a:noFill/>
          </a:ln>
        </p:spPr>
        <p:txBody>
          <a:bodyPr spcFirstLastPara="1" wrap="square" lIns="91425" tIns="91425" rIns="91425" bIns="91425" anchor="t" anchorCtr="0">
            <a:noAutofit/>
          </a:bodyPr>
          <a:lstStyle/>
          <a:p>
            <a:pPr marL="342900" lvl="0" indent="-26670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KPI reveals average hourly rate of male research scientist, which is 114.4</a:t>
            </a:r>
            <a:endParaRPr sz="1500">
              <a:solidFill>
                <a:schemeClr val="dk1"/>
              </a:solidFill>
              <a:latin typeface="Times New Roman"/>
              <a:ea typeface="Times New Roman"/>
              <a:cs typeface="Times New Roman"/>
              <a:sym typeface="Times New Roman"/>
            </a:endParaRPr>
          </a:p>
          <a:p>
            <a:pPr marL="342900" lvl="0" indent="-26670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male research scientist receive a competitive average hourly pay comparable to the female research scientists. This pay is also consistent with industry standards across different departments.</a:t>
            </a:r>
            <a:endParaRPr sz="1500">
              <a:solidFill>
                <a:schemeClr val="dk1"/>
              </a:solidFill>
              <a:latin typeface="Times New Roman"/>
              <a:ea typeface="Times New Roman"/>
              <a:cs typeface="Times New Roman"/>
              <a:sym typeface="Times New Roman"/>
            </a:endParaRPr>
          </a:p>
          <a:p>
            <a:pPr marL="342900" lvl="0" indent="-26670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company is investing in talent no matter if it is male or female. The hourly rates for both male and female researches shows how serious is the company about having a diverse and skilled team.</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57150" algn="l" rtl="0">
              <a:spcBef>
                <a:spcPts val="0"/>
              </a:spcBef>
              <a:spcAft>
                <a:spcPts val="0"/>
              </a:spcAft>
              <a:buNone/>
            </a:pPr>
            <a:endParaRPr sz="1800">
              <a:solidFill>
                <a:schemeClr val="accent3"/>
              </a:solidFill>
              <a:latin typeface="Times New Roman"/>
              <a:ea typeface="Times New Roman"/>
              <a:cs typeface="Times New Roman"/>
              <a:sym typeface="Times New Roman"/>
            </a:endParaRPr>
          </a:p>
        </p:txBody>
      </p:sp>
      <p:pic>
        <p:nvPicPr>
          <p:cNvPr id="129" name="Google Shape;129;p19"/>
          <p:cNvPicPr preferRelativeResize="0"/>
          <p:nvPr/>
        </p:nvPicPr>
        <p:blipFill>
          <a:blip r:embed="rId3">
            <a:alphaModFix/>
          </a:blip>
          <a:stretch>
            <a:fillRect/>
          </a:stretch>
        </p:blipFill>
        <p:spPr>
          <a:xfrm>
            <a:off x="5082000" y="1148750"/>
            <a:ext cx="3961476" cy="3522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Font typeface="Arial"/>
              <a:buNone/>
            </a:pPr>
            <a:r>
              <a:rPr lang="en" sz="1900" b="1">
                <a:latin typeface="Times New Roman"/>
                <a:ea typeface="Times New Roman"/>
                <a:cs typeface="Times New Roman"/>
                <a:sym typeface="Times New Roman"/>
              </a:rPr>
              <a:t>KPI 3 : Attrition rate Vs Monthly Income stats</a:t>
            </a:r>
            <a:endParaRPr>
              <a:latin typeface="Times New Roman"/>
              <a:ea typeface="Times New Roman"/>
              <a:cs typeface="Times New Roman"/>
              <a:sym typeface="Times New Roman"/>
            </a:endParaRPr>
          </a:p>
        </p:txBody>
      </p:sp>
      <p:sp>
        <p:nvSpPr>
          <p:cNvPr id="135" name="Google Shape;135;p20"/>
          <p:cNvSpPr txBox="1">
            <a:spLocks noGrp="1"/>
          </p:cNvSpPr>
          <p:nvPr>
            <p:ph type="body" idx="1"/>
          </p:nvPr>
        </p:nvSpPr>
        <p:spPr>
          <a:xfrm>
            <a:off x="142025" y="1143450"/>
            <a:ext cx="39999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KPI shows the comparison of attrition rate and monthly income stats</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KPI shows that the highest attrition rate is in the 41K-50k Salary range, at 5570. This could be  due no. of factors, such as employees feeling undervalued or being more likely to find better opportunities elsewhere at that salary level.</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overall attrition rate is 25105, which is 50.2% this is relatively high attrition rate, and it could be cause for concern.</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pic>
        <p:nvPicPr>
          <p:cNvPr id="136" name="Google Shape;136;p20"/>
          <p:cNvPicPr preferRelativeResize="0"/>
          <p:nvPr/>
        </p:nvPicPr>
        <p:blipFill>
          <a:blip r:embed="rId3">
            <a:alphaModFix/>
          </a:blip>
          <a:stretch>
            <a:fillRect/>
          </a:stretch>
        </p:blipFill>
        <p:spPr>
          <a:xfrm>
            <a:off x="4254837" y="1143450"/>
            <a:ext cx="4736763" cy="319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p:nvPr/>
        </p:nvSpPr>
        <p:spPr>
          <a:xfrm>
            <a:off x="169079" y="147775"/>
            <a:ext cx="4761300" cy="654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900" b="1">
                <a:solidFill>
                  <a:schemeClr val="dk1"/>
                </a:solidFill>
                <a:latin typeface="Times New Roman"/>
                <a:ea typeface="Times New Roman"/>
                <a:cs typeface="Times New Roman"/>
                <a:sym typeface="Times New Roman"/>
              </a:rPr>
              <a:t>KPI 4 : Average working years for each Department</a:t>
            </a:r>
            <a:endParaRPr sz="1900" b="1">
              <a:solidFill>
                <a:schemeClr val="dk1"/>
              </a:solidFill>
              <a:latin typeface="Times New Roman"/>
              <a:ea typeface="Times New Roman"/>
              <a:cs typeface="Times New Roman"/>
              <a:sym typeface="Times New Roman"/>
            </a:endParaRPr>
          </a:p>
        </p:txBody>
      </p:sp>
      <p:pic>
        <p:nvPicPr>
          <p:cNvPr id="142" name="Google Shape;142;p21"/>
          <p:cNvPicPr preferRelativeResize="0"/>
          <p:nvPr/>
        </p:nvPicPr>
        <p:blipFill rotWithShape="1">
          <a:blip r:embed="rId3">
            <a:alphaModFix/>
          </a:blip>
          <a:srcRect l="34032" t="34590" r="21974" b="24235"/>
          <a:stretch/>
        </p:blipFill>
        <p:spPr>
          <a:xfrm>
            <a:off x="4134700" y="596800"/>
            <a:ext cx="4761299" cy="3679976"/>
          </a:xfrm>
          <a:prstGeom prst="rect">
            <a:avLst/>
          </a:prstGeom>
          <a:noFill/>
          <a:ln>
            <a:noFill/>
          </a:ln>
        </p:spPr>
      </p:pic>
      <p:sp>
        <p:nvSpPr>
          <p:cNvPr id="143" name="Google Shape;143;p21"/>
          <p:cNvSpPr txBox="1"/>
          <p:nvPr/>
        </p:nvSpPr>
        <p:spPr>
          <a:xfrm>
            <a:off x="241550" y="880925"/>
            <a:ext cx="3637500" cy="3336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this KPI we can find the average of working years of the Employee’s from each Department.</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Taking Department into x-axis and Average working years into y-axis.</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can see that the lowest working years is for Research &amp; Development Department, and the highers working hours is for Software Department.</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can easily find-out the result for this agenda with the help of KPI &amp; graphical visualization.</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4779600" y="664800"/>
            <a:ext cx="4208299" cy="3832200"/>
          </a:xfrm>
          <a:prstGeom prst="rect">
            <a:avLst/>
          </a:prstGeom>
          <a:noFill/>
          <a:ln>
            <a:noFill/>
          </a:ln>
        </p:spPr>
      </p:pic>
      <p:sp>
        <p:nvSpPr>
          <p:cNvPr id="149" name="Google Shape;149;p22"/>
          <p:cNvSpPr txBox="1"/>
          <p:nvPr/>
        </p:nvSpPr>
        <p:spPr>
          <a:xfrm>
            <a:off x="144350" y="0"/>
            <a:ext cx="5641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dk1"/>
                </a:solidFill>
                <a:latin typeface="Times New Roman"/>
                <a:ea typeface="Times New Roman"/>
                <a:cs typeface="Times New Roman"/>
                <a:sym typeface="Times New Roman"/>
              </a:rPr>
              <a:t>KPI 5 : JOB ROLE VS WORKLIFEBALANCE</a:t>
            </a:r>
            <a:endParaRPr sz="1900" b="1">
              <a:solidFill>
                <a:schemeClr val="dk1"/>
              </a:solidFill>
              <a:latin typeface="Times New Roman"/>
              <a:ea typeface="Times New Roman"/>
              <a:cs typeface="Times New Roman"/>
              <a:sym typeface="Times New Roman"/>
            </a:endParaRPr>
          </a:p>
        </p:txBody>
      </p:sp>
      <p:sp>
        <p:nvSpPr>
          <p:cNvPr id="150" name="Google Shape;150;p22"/>
          <p:cNvSpPr txBox="1"/>
          <p:nvPr/>
        </p:nvSpPr>
        <p:spPr>
          <a:xfrm>
            <a:off x="195175" y="542675"/>
            <a:ext cx="4472700" cy="44727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In this KPI we can measure the work-life balance of employees based on their job roles and categories over different years.</a:t>
            </a:r>
            <a:endParaRPr sz="15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Select clustered column chart, add job role into X-axis and work life balance into Y-axis. Add slicer to know status of work life balance.</a:t>
            </a:r>
            <a:endParaRPr sz="150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By analyzing the jobrole VS work life balance We can clearly say that Sales Representative and Research Scientist tied for highest Sum of WorkLifeBalance at 5036, followed by Research Director. Laboratory Technician had the lowest Sum of WorkLifeBalance at 4864.Across all 10 JobRole, Sum of WorkLifeBalance ranged from 4864 to 5036.</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Century Gothic</vt:lpstr>
      <vt:lpstr>Oswald</vt:lpstr>
      <vt:lpstr>Average</vt:lpstr>
      <vt:lpstr>Oswald SemiBold</vt:lpstr>
      <vt:lpstr>Play</vt:lpstr>
      <vt:lpstr>Times New Roman</vt:lpstr>
      <vt:lpstr>Arial</vt:lpstr>
      <vt:lpstr>Oswald Medium</vt:lpstr>
      <vt:lpstr>Noto Sans Symbols</vt:lpstr>
      <vt:lpstr>Slate</vt:lpstr>
      <vt:lpstr>HR ANALYTICS</vt:lpstr>
      <vt:lpstr>PROJECT TITLE : HR Analytics ( Employee Retention ) </vt:lpstr>
      <vt:lpstr>PowerPoint Presentation</vt:lpstr>
      <vt:lpstr>PROBLEM STATEMENT </vt:lpstr>
      <vt:lpstr>PowerPoint Presentation</vt:lpstr>
      <vt:lpstr>PowerPoint Presentation</vt:lpstr>
      <vt:lpstr>KPI 3 : Attrition rate Vs Monthly Income stats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cp:lastModifiedBy>rohitha nandagopal63</cp:lastModifiedBy>
  <cp:revision>1</cp:revision>
  <dcterms:modified xsi:type="dcterms:W3CDTF">2023-12-21T14:58:46Z</dcterms:modified>
</cp:coreProperties>
</file>