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notesMasterIdLst>
    <p:notesMasterId r:id="rId19"/>
  </p:notesMasterIdLst>
  <p:sldIdLst>
    <p:sldId id="279" r:id="rId2"/>
    <p:sldId id="258" r:id="rId3"/>
    <p:sldId id="271" r:id="rId4"/>
    <p:sldId id="269" r:id="rId5"/>
    <p:sldId id="259" r:id="rId6"/>
    <p:sldId id="260" r:id="rId7"/>
    <p:sldId id="261" r:id="rId8"/>
    <p:sldId id="262" r:id="rId9"/>
    <p:sldId id="270" r:id="rId10"/>
    <p:sldId id="273" r:id="rId11"/>
    <p:sldId id="274" r:id="rId12"/>
    <p:sldId id="280" r:id="rId13"/>
    <p:sldId id="275" r:id="rId14"/>
    <p:sldId id="282" r:id="rId15"/>
    <p:sldId id="277" r:id="rId16"/>
    <p:sldId id="268"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36A8AD-B867-4624-9E62-1938277777E7}">
          <p14:sldIdLst>
            <p14:sldId id="279"/>
            <p14:sldId id="258"/>
            <p14:sldId id="271"/>
          </p14:sldIdLst>
        </p14:section>
        <p14:section name="Untitled Section" id="{DB2A4EE9-ABAE-4670-AD2E-E8929879D0BA}">
          <p14:sldIdLst>
            <p14:sldId id="269"/>
            <p14:sldId id="259"/>
            <p14:sldId id="260"/>
            <p14:sldId id="261"/>
            <p14:sldId id="262"/>
            <p14:sldId id="270"/>
            <p14:sldId id="273"/>
            <p14:sldId id="274"/>
            <p14:sldId id="280"/>
            <p14:sldId id="275"/>
            <p14:sldId id="282"/>
            <p14:sldId id="277"/>
          </p14:sldIdLst>
        </p14:section>
        <p14:section name="Untitled Section" id="{C047A02F-9CF0-481E-99A1-1762286B385F}">
          <p14:sldIdLst>
            <p14:sldId id="268"/>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D9B4B3-ACA6-421E-9AD8-8D59CD9E45DD}" v="96" dt="2023-07-15T02:40:35.2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60"/>
  </p:normalViewPr>
  <p:slideViewPr>
    <p:cSldViewPr snapToGrid="0">
      <p:cViewPr varScale="1">
        <p:scale>
          <a:sx n="70" d="100"/>
          <a:sy n="70" d="100"/>
        </p:scale>
        <p:origin x="76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228A64-5411-4907-B01E-1987493E0AB7}" type="doc">
      <dgm:prSet loTypeId="urn:microsoft.com/office/officeart/2008/layout/VerticalCurvedList" loCatId="list" qsTypeId="urn:microsoft.com/office/officeart/2005/8/quickstyle/simple1" qsCatId="simple" csTypeId="urn:microsoft.com/office/officeart/2005/8/colors/accent3_5" csCatId="accent3" phldr="1"/>
      <dgm:spPr/>
      <dgm:t>
        <a:bodyPr/>
        <a:lstStyle/>
        <a:p>
          <a:endParaRPr lang="en-IN"/>
        </a:p>
      </dgm:t>
    </dgm:pt>
    <dgm:pt modelId="{14343AF7-4F4B-43E6-B81D-D6229E9D9E53}">
      <dgm:prSet custT="1"/>
      <dgm:spPr>
        <a:solidFill>
          <a:schemeClr val="accent1">
            <a:lumMod val="75000"/>
            <a:alpha val="90000"/>
          </a:schemeClr>
        </a:solidFill>
      </dgm:spPr>
      <dgm:t>
        <a:bodyPr/>
        <a:lstStyle/>
        <a:p>
          <a:r>
            <a:rPr lang="en-US" sz="2000" b="0" dirty="0">
              <a:latin typeface="Times New Roman" panose="02020603050405020304" pitchFamily="18" charset="0"/>
              <a:cs typeface="Times New Roman" panose="02020603050405020304" pitchFamily="18" charset="0"/>
            </a:rPr>
            <a:t>1. Data Understanding:  The key to success on any data project is through understanding of the data. As a result, we took the time to learn about bank data model and domain.</a:t>
          </a:r>
          <a:endParaRPr lang="en-IN" sz="2000" b="0" dirty="0">
            <a:latin typeface="Times New Roman" panose="02020603050405020304" pitchFamily="18" charset="0"/>
            <a:cs typeface="Times New Roman" panose="02020603050405020304" pitchFamily="18" charset="0"/>
          </a:endParaRPr>
        </a:p>
      </dgm:t>
    </dgm:pt>
    <dgm:pt modelId="{228517A3-915A-4811-B1C4-FBBFF783B068}" type="parTrans" cxnId="{0604C3B8-EF4E-4D3D-81D8-145D2DCA42BF}">
      <dgm:prSet/>
      <dgm:spPr/>
      <dgm:t>
        <a:bodyPr/>
        <a:lstStyle/>
        <a:p>
          <a:endParaRPr lang="en-IN">
            <a:latin typeface="Baskerville Old Face" panose="02020602080505020303" pitchFamily="18" charset="0"/>
          </a:endParaRPr>
        </a:p>
      </dgm:t>
    </dgm:pt>
    <dgm:pt modelId="{81FF0A44-2C2C-4263-9457-96DA47799E31}" type="sibTrans" cxnId="{0604C3B8-EF4E-4D3D-81D8-145D2DCA42BF}">
      <dgm:prSet/>
      <dgm:spPr/>
      <dgm:t>
        <a:bodyPr/>
        <a:lstStyle/>
        <a:p>
          <a:endParaRPr lang="en-IN">
            <a:latin typeface="Baskerville Old Face" panose="02020602080505020303" pitchFamily="18" charset="0"/>
          </a:endParaRPr>
        </a:p>
      </dgm:t>
    </dgm:pt>
    <dgm:pt modelId="{DC06A24F-8150-4DC9-86C4-44B822C3A4C0}">
      <dgm:prSet custT="1"/>
      <dgm:spPr>
        <a:solidFill>
          <a:schemeClr val="accent1">
            <a:lumMod val="75000"/>
            <a:alpha val="80000"/>
          </a:schemeClr>
        </a:solidFill>
      </dgm:spPr>
      <dgm:t>
        <a:bodyPr/>
        <a:lstStyle/>
        <a:p>
          <a:r>
            <a:rPr lang="en-US" sz="2000" b="0" dirty="0">
              <a:latin typeface="Times New Roman" panose="02020603050405020304" pitchFamily="18" charset="0"/>
              <a:cs typeface="Times New Roman" panose="02020603050405020304" pitchFamily="18" charset="0"/>
            </a:rPr>
            <a:t>2. Data Cleaning: After learning about bank data, we cleaned up the accessible datasets and considered what an ideal dataset for this topic would look like.</a:t>
          </a:r>
          <a:endParaRPr lang="en-IN" sz="2000" b="0" dirty="0">
            <a:latin typeface="Times New Roman" panose="02020603050405020304" pitchFamily="18" charset="0"/>
            <a:cs typeface="Times New Roman" panose="02020603050405020304" pitchFamily="18" charset="0"/>
          </a:endParaRPr>
        </a:p>
      </dgm:t>
    </dgm:pt>
    <dgm:pt modelId="{591A8530-3275-4D0E-9530-3CF61489908D}" type="parTrans" cxnId="{67494013-0CED-4C38-BA27-67379903AC6E}">
      <dgm:prSet/>
      <dgm:spPr/>
      <dgm:t>
        <a:bodyPr/>
        <a:lstStyle/>
        <a:p>
          <a:endParaRPr lang="en-IN">
            <a:latin typeface="Baskerville Old Face" panose="02020602080505020303" pitchFamily="18" charset="0"/>
          </a:endParaRPr>
        </a:p>
      </dgm:t>
    </dgm:pt>
    <dgm:pt modelId="{DB139D17-8A7A-4DF8-94A3-471C6D07AA38}" type="sibTrans" cxnId="{67494013-0CED-4C38-BA27-67379903AC6E}">
      <dgm:prSet/>
      <dgm:spPr/>
      <dgm:t>
        <a:bodyPr/>
        <a:lstStyle/>
        <a:p>
          <a:endParaRPr lang="en-IN">
            <a:latin typeface="Baskerville Old Face" panose="02020602080505020303" pitchFamily="18" charset="0"/>
          </a:endParaRPr>
        </a:p>
      </dgm:t>
    </dgm:pt>
    <dgm:pt modelId="{E47EFFA2-22F5-4952-8D3E-BEBCD815E9F2}">
      <dgm:prSet custT="1"/>
      <dgm:spPr>
        <a:solidFill>
          <a:schemeClr val="accent1">
            <a:lumMod val="75000"/>
            <a:alpha val="70000"/>
          </a:schemeClr>
        </a:solidFill>
      </dgm:spPr>
      <dgm:t>
        <a:bodyPr/>
        <a:lstStyle/>
        <a:p>
          <a:r>
            <a:rPr lang="en-US" sz="2000" b="0" dirty="0">
              <a:latin typeface="Times New Roman" panose="02020603050405020304" pitchFamily="18" charset="0"/>
              <a:cs typeface="Times New Roman" panose="02020603050405020304" pitchFamily="18" charset="0"/>
            </a:rPr>
            <a:t>3. Data Modelling: After confirming that the data was clean for analysis, we needed to process and model it into a dataset capable of precisely answering the business questions and producing the required outcomes.</a:t>
          </a:r>
          <a:endParaRPr lang="en-IN" sz="2000" b="0" dirty="0">
            <a:latin typeface="Times New Roman" panose="02020603050405020304" pitchFamily="18" charset="0"/>
            <a:cs typeface="Times New Roman" panose="02020603050405020304" pitchFamily="18" charset="0"/>
          </a:endParaRPr>
        </a:p>
      </dgm:t>
    </dgm:pt>
    <dgm:pt modelId="{2A2F0A32-B9C0-4464-AD53-D872F9D5006C}" type="parTrans" cxnId="{A9B1BE34-2A80-43F9-8AAD-4B10C9191E4A}">
      <dgm:prSet/>
      <dgm:spPr/>
      <dgm:t>
        <a:bodyPr/>
        <a:lstStyle/>
        <a:p>
          <a:endParaRPr lang="en-IN">
            <a:latin typeface="Baskerville Old Face" panose="02020602080505020303" pitchFamily="18" charset="0"/>
          </a:endParaRPr>
        </a:p>
      </dgm:t>
    </dgm:pt>
    <dgm:pt modelId="{EF71EED1-819D-4341-97DE-E6D831671330}" type="sibTrans" cxnId="{A9B1BE34-2A80-43F9-8AAD-4B10C9191E4A}">
      <dgm:prSet/>
      <dgm:spPr/>
      <dgm:t>
        <a:bodyPr/>
        <a:lstStyle/>
        <a:p>
          <a:endParaRPr lang="en-IN">
            <a:latin typeface="Baskerville Old Face" panose="02020602080505020303" pitchFamily="18" charset="0"/>
          </a:endParaRPr>
        </a:p>
      </dgm:t>
    </dgm:pt>
    <dgm:pt modelId="{9496D53A-1BB5-4B74-AD73-E487FFC507B4}">
      <dgm:prSet custT="1"/>
      <dgm:spPr>
        <a:solidFill>
          <a:schemeClr val="accent1">
            <a:lumMod val="75000"/>
            <a:alpha val="60000"/>
          </a:schemeClr>
        </a:solidFill>
      </dgm:spPr>
      <dgm:t>
        <a:bodyPr/>
        <a:lstStyle/>
        <a:p>
          <a:r>
            <a:rPr lang="en-US" sz="2000" b="0" dirty="0">
              <a:latin typeface="Times New Roman" panose="02020603050405020304" pitchFamily="18" charset="0"/>
              <a:cs typeface="Times New Roman" panose="02020603050405020304" pitchFamily="18" charset="0"/>
            </a:rPr>
            <a:t>4. Data Analysis : We used our analytical capabilities to identify insights from our new dataset and to create visualizations to describe the insights.</a:t>
          </a:r>
          <a:endParaRPr lang="en-IN" sz="2000" b="0" dirty="0">
            <a:latin typeface="Times New Roman" panose="02020603050405020304" pitchFamily="18" charset="0"/>
            <a:cs typeface="Times New Roman" panose="02020603050405020304" pitchFamily="18" charset="0"/>
          </a:endParaRPr>
        </a:p>
      </dgm:t>
    </dgm:pt>
    <dgm:pt modelId="{006EFB2D-3B26-46BC-BDD0-16D39AB05CDA}" type="parTrans" cxnId="{EB55658F-92A4-4764-BBF9-1D662DA055D9}">
      <dgm:prSet/>
      <dgm:spPr/>
      <dgm:t>
        <a:bodyPr/>
        <a:lstStyle/>
        <a:p>
          <a:endParaRPr lang="en-IN">
            <a:latin typeface="Baskerville Old Face" panose="02020602080505020303" pitchFamily="18" charset="0"/>
          </a:endParaRPr>
        </a:p>
      </dgm:t>
    </dgm:pt>
    <dgm:pt modelId="{B8B23494-0F80-4D75-8E88-93BEF9D63EE7}" type="sibTrans" cxnId="{EB55658F-92A4-4764-BBF9-1D662DA055D9}">
      <dgm:prSet/>
      <dgm:spPr/>
      <dgm:t>
        <a:bodyPr/>
        <a:lstStyle/>
        <a:p>
          <a:endParaRPr lang="en-IN">
            <a:latin typeface="Baskerville Old Face" panose="02020602080505020303" pitchFamily="18" charset="0"/>
          </a:endParaRPr>
        </a:p>
      </dgm:t>
    </dgm:pt>
    <dgm:pt modelId="{BCC14766-EA0E-40E1-BCFC-1E50970E6FC4}">
      <dgm:prSet custT="1"/>
      <dgm:spPr>
        <a:solidFill>
          <a:schemeClr val="accent1">
            <a:lumMod val="75000"/>
            <a:alpha val="50000"/>
          </a:schemeClr>
        </a:solidFill>
      </dgm:spPr>
      <dgm:t>
        <a:bodyPr/>
        <a:lstStyle/>
        <a:p>
          <a:r>
            <a:rPr lang="en-US" sz="2000" b="0" dirty="0">
              <a:latin typeface="Times New Roman" panose="02020603050405020304" pitchFamily="18" charset="0"/>
              <a:cs typeface="Times New Roman" panose="02020603050405020304" pitchFamily="18" charset="0"/>
            </a:rPr>
            <a:t>5. Uncover Insights:. Finally, we applied these insights for recommendations for next steps.</a:t>
          </a:r>
          <a:endParaRPr lang="en-IN" sz="2000" b="0" dirty="0">
            <a:latin typeface="Times New Roman" panose="02020603050405020304" pitchFamily="18" charset="0"/>
            <a:cs typeface="Times New Roman" panose="02020603050405020304" pitchFamily="18" charset="0"/>
          </a:endParaRPr>
        </a:p>
      </dgm:t>
    </dgm:pt>
    <dgm:pt modelId="{65E4CDBD-A36C-4549-880F-AAB84E30CE7F}" type="parTrans" cxnId="{0D567169-D7F2-4457-9BA4-0C44BB308CAD}">
      <dgm:prSet/>
      <dgm:spPr/>
      <dgm:t>
        <a:bodyPr/>
        <a:lstStyle/>
        <a:p>
          <a:endParaRPr lang="en-IN">
            <a:latin typeface="Baskerville Old Face" panose="02020602080505020303" pitchFamily="18" charset="0"/>
          </a:endParaRPr>
        </a:p>
      </dgm:t>
    </dgm:pt>
    <dgm:pt modelId="{96A6483E-5648-4C94-B654-2A6D42F0A52A}" type="sibTrans" cxnId="{0D567169-D7F2-4457-9BA4-0C44BB308CAD}">
      <dgm:prSet/>
      <dgm:spPr/>
      <dgm:t>
        <a:bodyPr/>
        <a:lstStyle/>
        <a:p>
          <a:endParaRPr lang="en-IN">
            <a:latin typeface="Baskerville Old Face" panose="02020602080505020303" pitchFamily="18" charset="0"/>
          </a:endParaRPr>
        </a:p>
      </dgm:t>
    </dgm:pt>
    <dgm:pt modelId="{93682724-5150-47CC-9DCE-D2AC4E46BAAF}" type="pres">
      <dgm:prSet presAssocID="{3C228A64-5411-4907-B01E-1987493E0AB7}" presName="Name0" presStyleCnt="0">
        <dgm:presLayoutVars>
          <dgm:chMax val="7"/>
          <dgm:chPref val="7"/>
          <dgm:dir/>
        </dgm:presLayoutVars>
      </dgm:prSet>
      <dgm:spPr/>
    </dgm:pt>
    <dgm:pt modelId="{DC924E59-21AE-4F0E-B7FD-48DCCFFE70AE}" type="pres">
      <dgm:prSet presAssocID="{3C228A64-5411-4907-B01E-1987493E0AB7}" presName="Name1" presStyleCnt="0"/>
      <dgm:spPr/>
    </dgm:pt>
    <dgm:pt modelId="{D5868AE9-DF9D-4F8A-BD09-92D0AEF6E528}" type="pres">
      <dgm:prSet presAssocID="{3C228A64-5411-4907-B01E-1987493E0AB7}" presName="cycle" presStyleCnt="0"/>
      <dgm:spPr/>
    </dgm:pt>
    <dgm:pt modelId="{95C163CE-19C4-465F-B002-377FC796EBB2}" type="pres">
      <dgm:prSet presAssocID="{3C228A64-5411-4907-B01E-1987493E0AB7}" presName="srcNode" presStyleLbl="node1" presStyleIdx="0" presStyleCnt="5"/>
      <dgm:spPr/>
    </dgm:pt>
    <dgm:pt modelId="{0A8C1EF4-2246-48AA-BCE8-37511E168D51}" type="pres">
      <dgm:prSet presAssocID="{3C228A64-5411-4907-B01E-1987493E0AB7}" presName="conn" presStyleLbl="parChTrans1D2" presStyleIdx="0" presStyleCnt="1"/>
      <dgm:spPr/>
    </dgm:pt>
    <dgm:pt modelId="{41065160-C358-490C-9A4E-AC65E30744EC}" type="pres">
      <dgm:prSet presAssocID="{3C228A64-5411-4907-B01E-1987493E0AB7}" presName="extraNode" presStyleLbl="node1" presStyleIdx="0" presStyleCnt="5"/>
      <dgm:spPr/>
    </dgm:pt>
    <dgm:pt modelId="{4EB23636-0E3D-426F-B2EE-DC02336CAD61}" type="pres">
      <dgm:prSet presAssocID="{3C228A64-5411-4907-B01E-1987493E0AB7}" presName="dstNode" presStyleLbl="node1" presStyleIdx="0" presStyleCnt="5"/>
      <dgm:spPr/>
    </dgm:pt>
    <dgm:pt modelId="{E6DB9FE1-C707-48F9-8573-449F0BE75092}" type="pres">
      <dgm:prSet presAssocID="{14343AF7-4F4B-43E6-B81D-D6229E9D9E53}" presName="text_1" presStyleLbl="node1" presStyleIdx="0" presStyleCnt="5">
        <dgm:presLayoutVars>
          <dgm:bulletEnabled val="1"/>
        </dgm:presLayoutVars>
      </dgm:prSet>
      <dgm:spPr/>
    </dgm:pt>
    <dgm:pt modelId="{AE7B5301-AAF1-4904-A41C-E5753EE28A56}" type="pres">
      <dgm:prSet presAssocID="{14343AF7-4F4B-43E6-B81D-D6229E9D9E53}" presName="accent_1" presStyleCnt="0"/>
      <dgm:spPr/>
    </dgm:pt>
    <dgm:pt modelId="{56FF8FAE-EDB0-4751-BA18-CEC167014C81}" type="pres">
      <dgm:prSet presAssocID="{14343AF7-4F4B-43E6-B81D-D6229E9D9E53}" presName="accentRepeatNode" presStyleLbl="solidFgAcc1" presStyleIdx="0" presStyleCnt="5"/>
      <dgm:spPr/>
    </dgm:pt>
    <dgm:pt modelId="{75DD9AA7-81EB-41A8-B75D-51D626DE9DCE}" type="pres">
      <dgm:prSet presAssocID="{DC06A24F-8150-4DC9-86C4-44B822C3A4C0}" presName="text_2" presStyleLbl="node1" presStyleIdx="1" presStyleCnt="5">
        <dgm:presLayoutVars>
          <dgm:bulletEnabled val="1"/>
        </dgm:presLayoutVars>
      </dgm:prSet>
      <dgm:spPr/>
    </dgm:pt>
    <dgm:pt modelId="{63EA9F13-7FF9-45CC-BDA5-22559FF8B64D}" type="pres">
      <dgm:prSet presAssocID="{DC06A24F-8150-4DC9-86C4-44B822C3A4C0}" presName="accent_2" presStyleCnt="0"/>
      <dgm:spPr/>
    </dgm:pt>
    <dgm:pt modelId="{2523FF32-C2C9-4C4A-8D0C-1097EAB33E01}" type="pres">
      <dgm:prSet presAssocID="{DC06A24F-8150-4DC9-86C4-44B822C3A4C0}" presName="accentRepeatNode" presStyleLbl="solidFgAcc1" presStyleIdx="1" presStyleCnt="5"/>
      <dgm:spPr/>
    </dgm:pt>
    <dgm:pt modelId="{8BAF082D-F5C0-4BD6-AEC0-976C8D721BED}" type="pres">
      <dgm:prSet presAssocID="{E47EFFA2-22F5-4952-8D3E-BEBCD815E9F2}" presName="text_3" presStyleLbl="node1" presStyleIdx="2" presStyleCnt="5" custScaleY="124599">
        <dgm:presLayoutVars>
          <dgm:bulletEnabled val="1"/>
        </dgm:presLayoutVars>
      </dgm:prSet>
      <dgm:spPr/>
    </dgm:pt>
    <dgm:pt modelId="{6ADBE05A-A9AC-4B5D-8647-AA063AF4EEFE}" type="pres">
      <dgm:prSet presAssocID="{E47EFFA2-22F5-4952-8D3E-BEBCD815E9F2}" presName="accent_3" presStyleCnt="0"/>
      <dgm:spPr/>
    </dgm:pt>
    <dgm:pt modelId="{E84D2990-1A5C-4461-A217-251EB64622B1}" type="pres">
      <dgm:prSet presAssocID="{E47EFFA2-22F5-4952-8D3E-BEBCD815E9F2}" presName="accentRepeatNode" presStyleLbl="solidFgAcc1" presStyleIdx="2" presStyleCnt="5"/>
      <dgm:spPr/>
    </dgm:pt>
    <dgm:pt modelId="{54651F37-4656-41D5-97C4-CD24AF95A36C}" type="pres">
      <dgm:prSet presAssocID="{9496D53A-1BB5-4B74-AD73-E487FFC507B4}" presName="text_4" presStyleLbl="node1" presStyleIdx="3" presStyleCnt="5">
        <dgm:presLayoutVars>
          <dgm:bulletEnabled val="1"/>
        </dgm:presLayoutVars>
      </dgm:prSet>
      <dgm:spPr/>
    </dgm:pt>
    <dgm:pt modelId="{98DA15B7-AD4F-40F5-9C63-F3D8A6FD0EE5}" type="pres">
      <dgm:prSet presAssocID="{9496D53A-1BB5-4B74-AD73-E487FFC507B4}" presName="accent_4" presStyleCnt="0"/>
      <dgm:spPr/>
    </dgm:pt>
    <dgm:pt modelId="{8F30AC38-6391-4D22-B30F-AE570BA31AD3}" type="pres">
      <dgm:prSet presAssocID="{9496D53A-1BB5-4B74-AD73-E487FFC507B4}" presName="accentRepeatNode" presStyleLbl="solidFgAcc1" presStyleIdx="3" presStyleCnt="5"/>
      <dgm:spPr/>
    </dgm:pt>
    <dgm:pt modelId="{7CF036B4-AC06-49CD-B9A5-53C7EAB0DFE4}" type="pres">
      <dgm:prSet presAssocID="{BCC14766-EA0E-40E1-BCFC-1E50970E6FC4}" presName="text_5" presStyleLbl="node1" presStyleIdx="4" presStyleCnt="5">
        <dgm:presLayoutVars>
          <dgm:bulletEnabled val="1"/>
        </dgm:presLayoutVars>
      </dgm:prSet>
      <dgm:spPr/>
    </dgm:pt>
    <dgm:pt modelId="{FA54880D-4EAB-4AD3-898D-1DAD5BB8D4D5}" type="pres">
      <dgm:prSet presAssocID="{BCC14766-EA0E-40E1-BCFC-1E50970E6FC4}" presName="accent_5" presStyleCnt="0"/>
      <dgm:spPr/>
    </dgm:pt>
    <dgm:pt modelId="{D45B1916-81D5-4ED7-B455-6CB3C5658CE1}" type="pres">
      <dgm:prSet presAssocID="{BCC14766-EA0E-40E1-BCFC-1E50970E6FC4}" presName="accentRepeatNode" presStyleLbl="solidFgAcc1" presStyleIdx="4" presStyleCnt="5"/>
      <dgm:spPr/>
    </dgm:pt>
  </dgm:ptLst>
  <dgm:cxnLst>
    <dgm:cxn modelId="{67494013-0CED-4C38-BA27-67379903AC6E}" srcId="{3C228A64-5411-4907-B01E-1987493E0AB7}" destId="{DC06A24F-8150-4DC9-86C4-44B822C3A4C0}" srcOrd="1" destOrd="0" parTransId="{591A8530-3275-4D0E-9530-3CF61489908D}" sibTransId="{DB139D17-8A7A-4DF8-94A3-471C6D07AA38}"/>
    <dgm:cxn modelId="{D073AE25-61B5-4B82-B57A-BBC925F31792}" type="presOf" srcId="{E47EFFA2-22F5-4952-8D3E-BEBCD815E9F2}" destId="{8BAF082D-F5C0-4BD6-AEC0-976C8D721BED}" srcOrd="0" destOrd="0" presId="urn:microsoft.com/office/officeart/2008/layout/VerticalCurvedList"/>
    <dgm:cxn modelId="{A9B1BE34-2A80-43F9-8AAD-4B10C9191E4A}" srcId="{3C228A64-5411-4907-B01E-1987493E0AB7}" destId="{E47EFFA2-22F5-4952-8D3E-BEBCD815E9F2}" srcOrd="2" destOrd="0" parTransId="{2A2F0A32-B9C0-4464-AD53-D872F9D5006C}" sibTransId="{EF71EED1-819D-4341-97DE-E6D831671330}"/>
    <dgm:cxn modelId="{CAA9933E-B63C-4947-A32D-F5358EA51E23}" type="presOf" srcId="{BCC14766-EA0E-40E1-BCFC-1E50970E6FC4}" destId="{7CF036B4-AC06-49CD-B9A5-53C7EAB0DFE4}" srcOrd="0" destOrd="0" presId="urn:microsoft.com/office/officeart/2008/layout/VerticalCurvedList"/>
    <dgm:cxn modelId="{0D567169-D7F2-4457-9BA4-0C44BB308CAD}" srcId="{3C228A64-5411-4907-B01E-1987493E0AB7}" destId="{BCC14766-EA0E-40E1-BCFC-1E50970E6FC4}" srcOrd="4" destOrd="0" parTransId="{65E4CDBD-A36C-4549-880F-AAB84E30CE7F}" sibTransId="{96A6483E-5648-4C94-B654-2A6D42F0A52A}"/>
    <dgm:cxn modelId="{EB55658F-92A4-4764-BBF9-1D662DA055D9}" srcId="{3C228A64-5411-4907-B01E-1987493E0AB7}" destId="{9496D53A-1BB5-4B74-AD73-E487FFC507B4}" srcOrd="3" destOrd="0" parTransId="{006EFB2D-3B26-46BC-BDD0-16D39AB05CDA}" sibTransId="{B8B23494-0F80-4D75-8E88-93BEF9D63EE7}"/>
    <dgm:cxn modelId="{0604C3B8-EF4E-4D3D-81D8-145D2DCA42BF}" srcId="{3C228A64-5411-4907-B01E-1987493E0AB7}" destId="{14343AF7-4F4B-43E6-B81D-D6229E9D9E53}" srcOrd="0" destOrd="0" parTransId="{228517A3-915A-4811-B1C4-FBBFF783B068}" sibTransId="{81FF0A44-2C2C-4263-9457-96DA47799E31}"/>
    <dgm:cxn modelId="{15509ADB-A842-4524-8849-5D23F7CF9F62}" type="presOf" srcId="{14343AF7-4F4B-43E6-B81D-D6229E9D9E53}" destId="{E6DB9FE1-C707-48F9-8573-449F0BE75092}" srcOrd="0" destOrd="0" presId="urn:microsoft.com/office/officeart/2008/layout/VerticalCurvedList"/>
    <dgm:cxn modelId="{8ADAC9DE-6772-4428-98F0-7C8FBD7A849F}" type="presOf" srcId="{DC06A24F-8150-4DC9-86C4-44B822C3A4C0}" destId="{75DD9AA7-81EB-41A8-B75D-51D626DE9DCE}" srcOrd="0" destOrd="0" presId="urn:microsoft.com/office/officeart/2008/layout/VerticalCurvedList"/>
    <dgm:cxn modelId="{1713DDF2-4331-4A18-8AE9-E648DDBC3410}" type="presOf" srcId="{81FF0A44-2C2C-4263-9457-96DA47799E31}" destId="{0A8C1EF4-2246-48AA-BCE8-37511E168D51}" srcOrd="0" destOrd="0" presId="urn:microsoft.com/office/officeart/2008/layout/VerticalCurvedList"/>
    <dgm:cxn modelId="{77C26FF4-FEA4-4B1F-A998-6375949D76E5}" type="presOf" srcId="{9496D53A-1BB5-4B74-AD73-E487FFC507B4}" destId="{54651F37-4656-41D5-97C4-CD24AF95A36C}" srcOrd="0" destOrd="0" presId="urn:microsoft.com/office/officeart/2008/layout/VerticalCurvedList"/>
    <dgm:cxn modelId="{E50170F5-B4F2-4DD0-AB76-9978F992D7D3}" type="presOf" srcId="{3C228A64-5411-4907-B01E-1987493E0AB7}" destId="{93682724-5150-47CC-9DCE-D2AC4E46BAAF}" srcOrd="0" destOrd="0" presId="urn:microsoft.com/office/officeart/2008/layout/VerticalCurvedList"/>
    <dgm:cxn modelId="{4B73F9EE-2821-4B10-87C2-39DE9568AFD9}" type="presParOf" srcId="{93682724-5150-47CC-9DCE-D2AC4E46BAAF}" destId="{DC924E59-21AE-4F0E-B7FD-48DCCFFE70AE}" srcOrd="0" destOrd="0" presId="urn:microsoft.com/office/officeart/2008/layout/VerticalCurvedList"/>
    <dgm:cxn modelId="{D0EDD8F7-6B05-4A0A-BBCB-8B0680BF2971}" type="presParOf" srcId="{DC924E59-21AE-4F0E-B7FD-48DCCFFE70AE}" destId="{D5868AE9-DF9D-4F8A-BD09-92D0AEF6E528}" srcOrd="0" destOrd="0" presId="urn:microsoft.com/office/officeart/2008/layout/VerticalCurvedList"/>
    <dgm:cxn modelId="{7A34EE7C-717B-446E-A5BB-476FF0BD0A11}" type="presParOf" srcId="{D5868AE9-DF9D-4F8A-BD09-92D0AEF6E528}" destId="{95C163CE-19C4-465F-B002-377FC796EBB2}" srcOrd="0" destOrd="0" presId="urn:microsoft.com/office/officeart/2008/layout/VerticalCurvedList"/>
    <dgm:cxn modelId="{EEB0366F-BC04-4CC1-9FC8-32717666F0F2}" type="presParOf" srcId="{D5868AE9-DF9D-4F8A-BD09-92D0AEF6E528}" destId="{0A8C1EF4-2246-48AA-BCE8-37511E168D51}" srcOrd="1" destOrd="0" presId="urn:microsoft.com/office/officeart/2008/layout/VerticalCurvedList"/>
    <dgm:cxn modelId="{43A63982-9786-420A-AF81-7D54D01EB2AD}" type="presParOf" srcId="{D5868AE9-DF9D-4F8A-BD09-92D0AEF6E528}" destId="{41065160-C358-490C-9A4E-AC65E30744EC}" srcOrd="2" destOrd="0" presId="urn:microsoft.com/office/officeart/2008/layout/VerticalCurvedList"/>
    <dgm:cxn modelId="{C76BF46D-993B-46E0-90B4-D3362B9415CA}" type="presParOf" srcId="{D5868AE9-DF9D-4F8A-BD09-92D0AEF6E528}" destId="{4EB23636-0E3D-426F-B2EE-DC02336CAD61}" srcOrd="3" destOrd="0" presId="urn:microsoft.com/office/officeart/2008/layout/VerticalCurvedList"/>
    <dgm:cxn modelId="{BFA1CF33-5045-45D3-A1B7-D3421282AB2C}" type="presParOf" srcId="{DC924E59-21AE-4F0E-B7FD-48DCCFFE70AE}" destId="{E6DB9FE1-C707-48F9-8573-449F0BE75092}" srcOrd="1" destOrd="0" presId="urn:microsoft.com/office/officeart/2008/layout/VerticalCurvedList"/>
    <dgm:cxn modelId="{D03888BB-EFDF-43C4-9245-421E4291C9F3}" type="presParOf" srcId="{DC924E59-21AE-4F0E-B7FD-48DCCFFE70AE}" destId="{AE7B5301-AAF1-4904-A41C-E5753EE28A56}" srcOrd="2" destOrd="0" presId="urn:microsoft.com/office/officeart/2008/layout/VerticalCurvedList"/>
    <dgm:cxn modelId="{80D5ECFC-1C46-4B31-AC97-F9F86D5CBFE5}" type="presParOf" srcId="{AE7B5301-AAF1-4904-A41C-E5753EE28A56}" destId="{56FF8FAE-EDB0-4751-BA18-CEC167014C81}" srcOrd="0" destOrd="0" presId="urn:microsoft.com/office/officeart/2008/layout/VerticalCurvedList"/>
    <dgm:cxn modelId="{4361AF84-04E1-4E2C-AB41-49AD2B90F1C9}" type="presParOf" srcId="{DC924E59-21AE-4F0E-B7FD-48DCCFFE70AE}" destId="{75DD9AA7-81EB-41A8-B75D-51D626DE9DCE}" srcOrd="3" destOrd="0" presId="urn:microsoft.com/office/officeart/2008/layout/VerticalCurvedList"/>
    <dgm:cxn modelId="{79FC8D6E-E21C-48D2-AE8F-B12CB1755DC6}" type="presParOf" srcId="{DC924E59-21AE-4F0E-B7FD-48DCCFFE70AE}" destId="{63EA9F13-7FF9-45CC-BDA5-22559FF8B64D}" srcOrd="4" destOrd="0" presId="urn:microsoft.com/office/officeart/2008/layout/VerticalCurvedList"/>
    <dgm:cxn modelId="{01881CB4-189A-48EE-BC9D-FB124B601912}" type="presParOf" srcId="{63EA9F13-7FF9-45CC-BDA5-22559FF8B64D}" destId="{2523FF32-C2C9-4C4A-8D0C-1097EAB33E01}" srcOrd="0" destOrd="0" presId="urn:microsoft.com/office/officeart/2008/layout/VerticalCurvedList"/>
    <dgm:cxn modelId="{4211206F-A19C-4BA3-B812-CC8129CAB073}" type="presParOf" srcId="{DC924E59-21AE-4F0E-B7FD-48DCCFFE70AE}" destId="{8BAF082D-F5C0-4BD6-AEC0-976C8D721BED}" srcOrd="5" destOrd="0" presId="urn:microsoft.com/office/officeart/2008/layout/VerticalCurvedList"/>
    <dgm:cxn modelId="{E37B97C7-5A8F-48B6-AF4D-ACCC2FF0C02C}" type="presParOf" srcId="{DC924E59-21AE-4F0E-B7FD-48DCCFFE70AE}" destId="{6ADBE05A-A9AC-4B5D-8647-AA063AF4EEFE}" srcOrd="6" destOrd="0" presId="urn:microsoft.com/office/officeart/2008/layout/VerticalCurvedList"/>
    <dgm:cxn modelId="{7BC04CC9-39BE-499E-8772-0C3B2345F34B}" type="presParOf" srcId="{6ADBE05A-A9AC-4B5D-8647-AA063AF4EEFE}" destId="{E84D2990-1A5C-4461-A217-251EB64622B1}" srcOrd="0" destOrd="0" presId="urn:microsoft.com/office/officeart/2008/layout/VerticalCurvedList"/>
    <dgm:cxn modelId="{AB46C059-917B-42EA-884E-6236924CE424}" type="presParOf" srcId="{DC924E59-21AE-4F0E-B7FD-48DCCFFE70AE}" destId="{54651F37-4656-41D5-97C4-CD24AF95A36C}" srcOrd="7" destOrd="0" presId="urn:microsoft.com/office/officeart/2008/layout/VerticalCurvedList"/>
    <dgm:cxn modelId="{83792220-FDB8-46F1-ADFD-0D250AE027B8}" type="presParOf" srcId="{DC924E59-21AE-4F0E-B7FD-48DCCFFE70AE}" destId="{98DA15B7-AD4F-40F5-9C63-F3D8A6FD0EE5}" srcOrd="8" destOrd="0" presId="urn:microsoft.com/office/officeart/2008/layout/VerticalCurvedList"/>
    <dgm:cxn modelId="{38E81909-CF12-4615-ABE0-AA3E66BE98AE}" type="presParOf" srcId="{98DA15B7-AD4F-40F5-9C63-F3D8A6FD0EE5}" destId="{8F30AC38-6391-4D22-B30F-AE570BA31AD3}" srcOrd="0" destOrd="0" presId="urn:microsoft.com/office/officeart/2008/layout/VerticalCurvedList"/>
    <dgm:cxn modelId="{8C9AF016-2E73-421F-B912-B40078174657}" type="presParOf" srcId="{DC924E59-21AE-4F0E-B7FD-48DCCFFE70AE}" destId="{7CF036B4-AC06-49CD-B9A5-53C7EAB0DFE4}" srcOrd="9" destOrd="0" presId="urn:microsoft.com/office/officeart/2008/layout/VerticalCurvedList"/>
    <dgm:cxn modelId="{77A7C42F-38C0-4344-A6C2-E467F54D9CC2}" type="presParOf" srcId="{DC924E59-21AE-4F0E-B7FD-48DCCFFE70AE}" destId="{FA54880D-4EAB-4AD3-898D-1DAD5BB8D4D5}" srcOrd="10" destOrd="0" presId="urn:microsoft.com/office/officeart/2008/layout/VerticalCurvedList"/>
    <dgm:cxn modelId="{ED992D20-FA29-4359-B0F0-FABE7BC47D30}" type="presParOf" srcId="{FA54880D-4EAB-4AD3-898D-1DAD5BB8D4D5}" destId="{D45B1916-81D5-4ED7-B455-6CB3C5658CE1}" srcOrd="0" destOrd="0" presId="urn:microsoft.com/office/officeart/2008/layout/VerticalCurved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C1EF4-2246-48AA-BCE8-37511E168D51}">
      <dsp:nvSpPr>
        <dsp:cNvPr id="0" name=""/>
        <dsp:cNvSpPr/>
      </dsp:nvSpPr>
      <dsp:spPr>
        <a:xfrm>
          <a:off x="-6505350" y="-994932"/>
          <a:ext cx="7742963" cy="7742963"/>
        </a:xfrm>
        <a:prstGeom prst="blockArc">
          <a:avLst>
            <a:gd name="adj1" fmla="val 18900000"/>
            <a:gd name="adj2" fmla="val 2700000"/>
            <a:gd name="adj3" fmla="val 279"/>
          </a:avLst>
        </a:prstGeom>
        <a:noFill/>
        <a:ln w="1905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B9FE1-C707-48F9-8573-449F0BE75092}">
      <dsp:nvSpPr>
        <dsp:cNvPr id="0" name=""/>
        <dsp:cNvSpPr/>
      </dsp:nvSpPr>
      <dsp:spPr>
        <a:xfrm>
          <a:off x="540621" y="359453"/>
          <a:ext cx="10359321" cy="719367"/>
        </a:xfrm>
        <a:prstGeom prst="rect">
          <a:avLst/>
        </a:prstGeom>
        <a:solidFill>
          <a:schemeClr val="accent1">
            <a:lumMod val="75000"/>
            <a:alpha val="9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998"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kern="1200" dirty="0">
              <a:latin typeface="Times New Roman" panose="02020603050405020304" pitchFamily="18" charset="0"/>
              <a:cs typeface="Times New Roman" panose="02020603050405020304" pitchFamily="18" charset="0"/>
            </a:rPr>
            <a:t>1. Data Understanding:  The key to success on any data project is through understanding of the data. As a result, we took the time to learn about bank data model and domain.</a:t>
          </a:r>
          <a:endParaRPr lang="en-IN" sz="2000" b="0" kern="1200" dirty="0">
            <a:latin typeface="Times New Roman" panose="02020603050405020304" pitchFamily="18" charset="0"/>
            <a:cs typeface="Times New Roman" panose="02020603050405020304" pitchFamily="18" charset="0"/>
          </a:endParaRPr>
        </a:p>
      </dsp:txBody>
      <dsp:txXfrm>
        <a:off x="540621" y="359453"/>
        <a:ext cx="10359321" cy="719367"/>
      </dsp:txXfrm>
    </dsp:sp>
    <dsp:sp modelId="{56FF8FAE-EDB0-4751-BA18-CEC167014C81}">
      <dsp:nvSpPr>
        <dsp:cNvPr id="0" name=""/>
        <dsp:cNvSpPr/>
      </dsp:nvSpPr>
      <dsp:spPr>
        <a:xfrm>
          <a:off x="91016" y="269532"/>
          <a:ext cx="899209" cy="899209"/>
        </a:xfrm>
        <a:prstGeom prst="ellipse">
          <a:avLst/>
        </a:prstGeom>
        <a:solidFill>
          <a:schemeClr val="lt1">
            <a:hueOff val="0"/>
            <a:satOff val="0"/>
            <a:lumOff val="0"/>
            <a:alphaOff val="0"/>
          </a:schemeClr>
        </a:solidFill>
        <a:ln w="1905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DD9AA7-81EB-41A8-B75D-51D626DE9DCE}">
      <dsp:nvSpPr>
        <dsp:cNvPr id="0" name=""/>
        <dsp:cNvSpPr/>
      </dsp:nvSpPr>
      <dsp:spPr>
        <a:xfrm>
          <a:off x="1056098" y="1438159"/>
          <a:ext cx="9843844" cy="719367"/>
        </a:xfrm>
        <a:prstGeom prst="rect">
          <a:avLst/>
        </a:prstGeom>
        <a:solidFill>
          <a:schemeClr val="accent1">
            <a:lumMod val="75000"/>
            <a:alpha val="8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998"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kern="1200" dirty="0">
              <a:latin typeface="Times New Roman" panose="02020603050405020304" pitchFamily="18" charset="0"/>
              <a:cs typeface="Times New Roman" panose="02020603050405020304" pitchFamily="18" charset="0"/>
            </a:rPr>
            <a:t>2. Data Cleaning: After learning about bank data, we cleaned up the accessible datasets and considered what an ideal dataset for this topic would look like.</a:t>
          </a:r>
          <a:endParaRPr lang="en-IN" sz="2000" b="0" kern="1200" dirty="0">
            <a:latin typeface="Times New Roman" panose="02020603050405020304" pitchFamily="18" charset="0"/>
            <a:cs typeface="Times New Roman" panose="02020603050405020304" pitchFamily="18" charset="0"/>
          </a:endParaRPr>
        </a:p>
      </dsp:txBody>
      <dsp:txXfrm>
        <a:off x="1056098" y="1438159"/>
        <a:ext cx="9843844" cy="719367"/>
      </dsp:txXfrm>
    </dsp:sp>
    <dsp:sp modelId="{2523FF32-C2C9-4C4A-8D0C-1097EAB33E01}">
      <dsp:nvSpPr>
        <dsp:cNvPr id="0" name=""/>
        <dsp:cNvSpPr/>
      </dsp:nvSpPr>
      <dsp:spPr>
        <a:xfrm>
          <a:off x="606494" y="1348238"/>
          <a:ext cx="899209" cy="899209"/>
        </a:xfrm>
        <a:prstGeom prst="ellipse">
          <a:avLst/>
        </a:prstGeom>
        <a:solidFill>
          <a:schemeClr val="lt1">
            <a:hueOff val="0"/>
            <a:satOff val="0"/>
            <a:lumOff val="0"/>
            <a:alphaOff val="0"/>
          </a:schemeClr>
        </a:solidFill>
        <a:ln w="19050" cap="flat" cmpd="sng" algn="ctr">
          <a:solidFill>
            <a:schemeClr val="accent3">
              <a:alpha val="90000"/>
              <a:hueOff val="0"/>
              <a:satOff val="0"/>
              <a:lumOff val="0"/>
              <a:alphaOff val="-10000"/>
            </a:schemeClr>
          </a:solidFill>
          <a:prstDash val="solid"/>
        </a:ln>
        <a:effectLst/>
      </dsp:spPr>
      <dsp:style>
        <a:lnRef idx="2">
          <a:scrgbClr r="0" g="0" b="0"/>
        </a:lnRef>
        <a:fillRef idx="1">
          <a:scrgbClr r="0" g="0" b="0"/>
        </a:fillRef>
        <a:effectRef idx="0">
          <a:scrgbClr r="0" g="0" b="0"/>
        </a:effectRef>
        <a:fontRef idx="minor"/>
      </dsp:style>
    </dsp:sp>
    <dsp:sp modelId="{8BAF082D-F5C0-4BD6-AEC0-976C8D721BED}">
      <dsp:nvSpPr>
        <dsp:cNvPr id="0" name=""/>
        <dsp:cNvSpPr/>
      </dsp:nvSpPr>
      <dsp:spPr>
        <a:xfrm>
          <a:off x="1214308" y="2428386"/>
          <a:ext cx="9685634" cy="896324"/>
        </a:xfrm>
        <a:prstGeom prst="rect">
          <a:avLst/>
        </a:prstGeom>
        <a:solidFill>
          <a:schemeClr val="accent1">
            <a:lumMod val="75000"/>
            <a:alpha val="7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998"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kern="1200" dirty="0">
              <a:latin typeface="Times New Roman" panose="02020603050405020304" pitchFamily="18" charset="0"/>
              <a:cs typeface="Times New Roman" panose="02020603050405020304" pitchFamily="18" charset="0"/>
            </a:rPr>
            <a:t>3. Data Modelling: After confirming that the data was clean for analysis, we needed to process and model it into a dataset capable of precisely answering the business questions and producing the required outcomes.</a:t>
          </a:r>
          <a:endParaRPr lang="en-IN" sz="2000" b="0" kern="1200" dirty="0">
            <a:latin typeface="Times New Roman" panose="02020603050405020304" pitchFamily="18" charset="0"/>
            <a:cs typeface="Times New Roman" panose="02020603050405020304" pitchFamily="18" charset="0"/>
          </a:endParaRPr>
        </a:p>
      </dsp:txBody>
      <dsp:txXfrm>
        <a:off x="1214308" y="2428386"/>
        <a:ext cx="9685634" cy="896324"/>
      </dsp:txXfrm>
    </dsp:sp>
    <dsp:sp modelId="{E84D2990-1A5C-4461-A217-251EB64622B1}">
      <dsp:nvSpPr>
        <dsp:cNvPr id="0" name=""/>
        <dsp:cNvSpPr/>
      </dsp:nvSpPr>
      <dsp:spPr>
        <a:xfrm>
          <a:off x="764704" y="2426944"/>
          <a:ext cx="899209" cy="899209"/>
        </a:xfrm>
        <a:prstGeom prst="ellipse">
          <a:avLst/>
        </a:prstGeom>
        <a:solidFill>
          <a:schemeClr val="lt1">
            <a:hueOff val="0"/>
            <a:satOff val="0"/>
            <a:lumOff val="0"/>
            <a:alphaOff val="0"/>
          </a:schemeClr>
        </a:solidFill>
        <a:ln w="19050" cap="flat" cmpd="sng" algn="ctr">
          <a:solidFill>
            <a:schemeClr val="accent3">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sp>
    <dsp:sp modelId="{54651F37-4656-41D5-97C4-CD24AF95A36C}">
      <dsp:nvSpPr>
        <dsp:cNvPr id="0" name=""/>
        <dsp:cNvSpPr/>
      </dsp:nvSpPr>
      <dsp:spPr>
        <a:xfrm>
          <a:off x="1056098" y="3595571"/>
          <a:ext cx="9843844" cy="719367"/>
        </a:xfrm>
        <a:prstGeom prst="rect">
          <a:avLst/>
        </a:prstGeom>
        <a:solidFill>
          <a:schemeClr val="accent1">
            <a:lumMod val="75000"/>
            <a:alpha val="6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998"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kern="1200" dirty="0">
              <a:latin typeface="Times New Roman" panose="02020603050405020304" pitchFamily="18" charset="0"/>
              <a:cs typeface="Times New Roman" panose="02020603050405020304" pitchFamily="18" charset="0"/>
            </a:rPr>
            <a:t>4. Data Analysis : We used our analytical capabilities to identify insights from our new dataset and to create visualizations to describe the insights.</a:t>
          </a:r>
          <a:endParaRPr lang="en-IN" sz="2000" b="0" kern="1200" dirty="0">
            <a:latin typeface="Times New Roman" panose="02020603050405020304" pitchFamily="18" charset="0"/>
            <a:cs typeface="Times New Roman" panose="02020603050405020304" pitchFamily="18" charset="0"/>
          </a:endParaRPr>
        </a:p>
      </dsp:txBody>
      <dsp:txXfrm>
        <a:off x="1056098" y="3595571"/>
        <a:ext cx="9843844" cy="719367"/>
      </dsp:txXfrm>
    </dsp:sp>
    <dsp:sp modelId="{8F30AC38-6391-4D22-B30F-AE570BA31AD3}">
      <dsp:nvSpPr>
        <dsp:cNvPr id="0" name=""/>
        <dsp:cNvSpPr/>
      </dsp:nvSpPr>
      <dsp:spPr>
        <a:xfrm>
          <a:off x="606494" y="3505650"/>
          <a:ext cx="899209" cy="899209"/>
        </a:xfrm>
        <a:prstGeom prst="ellipse">
          <a:avLst/>
        </a:prstGeom>
        <a:solidFill>
          <a:schemeClr val="lt1">
            <a:hueOff val="0"/>
            <a:satOff val="0"/>
            <a:lumOff val="0"/>
            <a:alphaOff val="0"/>
          </a:schemeClr>
        </a:solidFill>
        <a:ln w="19050" cap="flat" cmpd="sng" algn="ctr">
          <a:solidFill>
            <a:schemeClr val="accent3">
              <a:alpha val="90000"/>
              <a:hueOff val="0"/>
              <a:satOff val="0"/>
              <a:lumOff val="0"/>
              <a:alphaOff val="-30000"/>
            </a:schemeClr>
          </a:solidFill>
          <a:prstDash val="solid"/>
        </a:ln>
        <a:effectLst/>
      </dsp:spPr>
      <dsp:style>
        <a:lnRef idx="2">
          <a:scrgbClr r="0" g="0" b="0"/>
        </a:lnRef>
        <a:fillRef idx="1">
          <a:scrgbClr r="0" g="0" b="0"/>
        </a:fillRef>
        <a:effectRef idx="0">
          <a:scrgbClr r="0" g="0" b="0"/>
        </a:effectRef>
        <a:fontRef idx="minor"/>
      </dsp:style>
    </dsp:sp>
    <dsp:sp modelId="{7CF036B4-AC06-49CD-B9A5-53C7EAB0DFE4}">
      <dsp:nvSpPr>
        <dsp:cNvPr id="0" name=""/>
        <dsp:cNvSpPr/>
      </dsp:nvSpPr>
      <dsp:spPr>
        <a:xfrm>
          <a:off x="540621" y="4674277"/>
          <a:ext cx="10359321" cy="719367"/>
        </a:xfrm>
        <a:prstGeom prst="rect">
          <a:avLst/>
        </a:prstGeom>
        <a:solidFill>
          <a:schemeClr val="accent1">
            <a:lumMod val="75000"/>
            <a:alpha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998"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kern="1200" dirty="0">
              <a:latin typeface="Times New Roman" panose="02020603050405020304" pitchFamily="18" charset="0"/>
              <a:cs typeface="Times New Roman" panose="02020603050405020304" pitchFamily="18" charset="0"/>
            </a:rPr>
            <a:t>5. Uncover Insights:. Finally, we applied these insights for recommendations for next steps.</a:t>
          </a:r>
          <a:endParaRPr lang="en-IN" sz="2000" b="0" kern="1200" dirty="0">
            <a:latin typeface="Times New Roman" panose="02020603050405020304" pitchFamily="18" charset="0"/>
            <a:cs typeface="Times New Roman" panose="02020603050405020304" pitchFamily="18" charset="0"/>
          </a:endParaRPr>
        </a:p>
      </dsp:txBody>
      <dsp:txXfrm>
        <a:off x="540621" y="4674277"/>
        <a:ext cx="10359321" cy="719367"/>
      </dsp:txXfrm>
    </dsp:sp>
    <dsp:sp modelId="{D45B1916-81D5-4ED7-B455-6CB3C5658CE1}">
      <dsp:nvSpPr>
        <dsp:cNvPr id="0" name=""/>
        <dsp:cNvSpPr/>
      </dsp:nvSpPr>
      <dsp:spPr>
        <a:xfrm>
          <a:off x="91016" y="4584356"/>
          <a:ext cx="899209" cy="899209"/>
        </a:xfrm>
        <a:prstGeom prst="ellipse">
          <a:avLst/>
        </a:prstGeom>
        <a:solidFill>
          <a:schemeClr val="lt1">
            <a:hueOff val="0"/>
            <a:satOff val="0"/>
            <a:lumOff val="0"/>
            <a:alphaOff val="0"/>
          </a:schemeClr>
        </a:solidFill>
        <a:ln w="1905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B772C-FAC1-4879-BE1B-56E52EF0CA06}" type="datetimeFigureOut">
              <a:rPr lang="en-IN" smtClean="0"/>
              <a:t>18-01-2024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F67DA-460C-4A09-8BA2-7A0780542024}" type="slidenum">
              <a:rPr lang="en-IN" smtClean="0"/>
              <a:t>‹#›</a:t>
            </a:fld>
            <a:endParaRPr lang="en-IN"/>
          </a:p>
        </p:txBody>
      </p:sp>
    </p:spTree>
    <p:extLst>
      <p:ext uri="{BB962C8B-B14F-4D97-AF65-F5344CB8AC3E}">
        <p14:creationId xmlns:p14="http://schemas.microsoft.com/office/powerpoint/2010/main" val="123304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43AAA9-3F76-4D58-9817-7C479FFC0AF1}"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169891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43AAA9-3F76-4D58-9817-7C479FFC0AF1}"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358717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43AAA9-3F76-4D58-9817-7C479FFC0AF1}"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2043947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43AAA9-3F76-4D58-9817-7C479FFC0AF1}"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737DE-B30E-413B-B09A-6D4358EE77F7}"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8491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43AAA9-3F76-4D58-9817-7C479FFC0AF1}"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291336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43AAA9-3F76-4D58-9817-7C479FFC0AF1}" type="datetimeFigureOut">
              <a:rPr lang="en-IN" smtClean="0"/>
              <a:t>18-01-2024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3763781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43AAA9-3F76-4D58-9817-7C479FFC0AF1}" type="datetimeFigureOut">
              <a:rPr lang="en-IN" smtClean="0"/>
              <a:t>18-01-2024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3459313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43AAA9-3F76-4D58-9817-7C479FFC0AF1}"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228117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43AAA9-3F76-4D58-9817-7C479FFC0AF1}"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1131392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43AAA9-3F76-4D58-9817-7C479FFC0AF1}"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412521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43AAA9-3F76-4D58-9817-7C479FFC0AF1}"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2283133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43AAA9-3F76-4D58-9817-7C479FFC0AF1}"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1348255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43AAA9-3F76-4D58-9817-7C479FFC0AF1}" type="datetimeFigureOut">
              <a:rPr lang="en-IN" smtClean="0"/>
              <a:t>18-01-2024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241408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43AAA9-3F76-4D58-9817-7C479FFC0AF1}" type="datetimeFigureOut">
              <a:rPr lang="en-IN" smtClean="0"/>
              <a:t>18-01-2024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101124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3AAA9-3F76-4D58-9817-7C479FFC0AF1}" type="datetimeFigureOut">
              <a:rPr lang="en-IN" smtClean="0"/>
              <a:t>18-01-2024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3295132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43AAA9-3F76-4D58-9817-7C479FFC0AF1}"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2469799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43AAA9-3F76-4D58-9817-7C479FFC0AF1}"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737DE-B30E-413B-B09A-6D4358EE77F7}" type="slidenum">
              <a:rPr lang="en-IN" smtClean="0"/>
              <a:t>‹#›</a:t>
            </a:fld>
            <a:endParaRPr lang="en-IN"/>
          </a:p>
        </p:txBody>
      </p:sp>
    </p:spTree>
    <p:extLst>
      <p:ext uri="{BB962C8B-B14F-4D97-AF65-F5344CB8AC3E}">
        <p14:creationId xmlns:p14="http://schemas.microsoft.com/office/powerpoint/2010/main" val="2207142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843AAA9-3F76-4D58-9817-7C479FFC0AF1}" type="datetimeFigureOut">
              <a:rPr lang="en-IN" smtClean="0"/>
              <a:t>18-01-2024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1E737DE-B30E-413B-B09A-6D4358EE77F7}" type="slidenum">
              <a:rPr lang="en-IN" smtClean="0"/>
              <a:t>‹#›</a:t>
            </a:fld>
            <a:endParaRPr lang="en-IN"/>
          </a:p>
        </p:txBody>
      </p:sp>
    </p:spTree>
    <p:extLst>
      <p:ext uri="{BB962C8B-B14F-4D97-AF65-F5344CB8AC3E}">
        <p14:creationId xmlns:p14="http://schemas.microsoft.com/office/powerpoint/2010/main" val="2191252459"/>
      </p:ext>
    </p:extLst>
  </p:cSld>
  <p:clrMap bg1="dk1" tx1="lt1" bg2="dk2" tx2="lt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 id="2147484080" r:id="rId12"/>
    <p:sldLayoutId id="2147484081" r:id="rId13"/>
    <p:sldLayoutId id="2147484082" r:id="rId14"/>
    <p:sldLayoutId id="2147484083" r:id="rId15"/>
    <p:sldLayoutId id="2147484084" r:id="rId16"/>
    <p:sldLayoutId id="21474840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3.png"/><Relationship Id="rId12" Type="http://schemas.openxmlformats.org/officeDocument/2006/relationships/image" Target="../media/image8.svg"/><Relationship Id="rId2" Type="http://schemas.openxmlformats.org/officeDocument/2006/relationships/diagramData" Target="../diagrams/data1.xml"/><Relationship Id="rId16" Type="http://schemas.openxmlformats.org/officeDocument/2006/relationships/image" Target="../media/image12.svg"/><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7.png"/><Relationship Id="rId5" Type="http://schemas.openxmlformats.org/officeDocument/2006/relationships/diagramColors" Target="../diagrams/colors1.xml"/><Relationship Id="rId15" Type="http://schemas.openxmlformats.org/officeDocument/2006/relationships/image" Target="../media/image11.png"/><Relationship Id="rId10" Type="http://schemas.openxmlformats.org/officeDocument/2006/relationships/image" Target="../media/image6.svg"/><Relationship Id="rId4" Type="http://schemas.openxmlformats.org/officeDocument/2006/relationships/diagramQuickStyle" Target="../diagrams/quickStyle1.xml"/><Relationship Id="rId9" Type="http://schemas.openxmlformats.org/officeDocument/2006/relationships/image" Target="../media/image5.png"/><Relationship Id="rId14" Type="http://schemas.openxmlformats.org/officeDocument/2006/relationships/image" Target="../media/image10.sv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6343-F543-4CB3-A8E7-8A743CA09705}"/>
              </a:ext>
            </a:extLst>
          </p:cNvPr>
          <p:cNvSpPr>
            <a:spLocks noGrp="1"/>
          </p:cNvSpPr>
          <p:nvPr>
            <p:ph type="title"/>
          </p:nvPr>
        </p:nvSpPr>
        <p:spPr>
          <a:xfrm>
            <a:off x="685801" y="13252"/>
            <a:ext cx="10131425" cy="1113183"/>
          </a:xfrm>
        </p:spPr>
        <p:txBody>
          <a:bodyPr>
            <a:normAutofit/>
          </a:bodyPr>
          <a:lstStyle/>
          <a:p>
            <a:pPr algn="ctr"/>
            <a:r>
              <a:rPr lang="en-US" sz="4400" u="sng" dirty="0">
                <a:latin typeface="Algerian" panose="04020705040A02060702" pitchFamily="82" charset="0"/>
              </a:rPr>
              <a:t>PROJECT ON BANK ANALYTICS</a:t>
            </a:r>
            <a:endParaRPr lang="en-IN" sz="4400" u="sng" dirty="0">
              <a:latin typeface="Algerian" panose="04020705040A02060702" pitchFamily="82" charset="0"/>
            </a:endParaRPr>
          </a:p>
        </p:txBody>
      </p:sp>
      <p:pic>
        <p:nvPicPr>
          <p:cNvPr id="4" name="Picture 3">
            <a:extLst>
              <a:ext uri="{FF2B5EF4-FFF2-40B4-BE49-F238E27FC236}">
                <a16:creationId xmlns:a16="http://schemas.microsoft.com/office/drawing/2014/main" id="{D1F0E8CE-68C1-4437-9979-81A2946CC721}"/>
              </a:ext>
            </a:extLst>
          </p:cNvPr>
          <p:cNvPicPr>
            <a:picLocks noChangeAspect="1"/>
          </p:cNvPicPr>
          <p:nvPr/>
        </p:nvPicPr>
        <p:blipFill rotWithShape="1">
          <a:blip r:embed="rId2"/>
          <a:srcRect l="2871" t="13637" b="1800"/>
          <a:stretch/>
        </p:blipFill>
        <p:spPr>
          <a:xfrm>
            <a:off x="0" y="1126435"/>
            <a:ext cx="12191999" cy="5718313"/>
          </a:xfrm>
          <a:prstGeom prst="rect">
            <a:avLst/>
          </a:prstGeom>
        </p:spPr>
      </p:pic>
    </p:spTree>
    <p:extLst>
      <p:ext uri="{BB962C8B-B14F-4D97-AF65-F5344CB8AC3E}">
        <p14:creationId xmlns:p14="http://schemas.microsoft.com/office/powerpoint/2010/main" val="2235089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94F877-277F-895A-BE57-0B12F6F72FA9}"/>
              </a:ext>
            </a:extLst>
          </p:cNvPr>
          <p:cNvSpPr txBox="1">
            <a:spLocks/>
          </p:cNvSpPr>
          <p:nvPr/>
        </p:nvSpPr>
        <p:spPr>
          <a:xfrm>
            <a:off x="685801" y="314961"/>
            <a:ext cx="10131425" cy="4572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solidFill>
                <a:schemeClr val="tx2"/>
              </a:solidFill>
              <a:latin typeface="Baskerville Old Face" panose="02020602080505020303" pitchFamily="18" charset="0"/>
            </a:endParaRPr>
          </a:p>
        </p:txBody>
      </p:sp>
      <p:sp>
        <p:nvSpPr>
          <p:cNvPr id="7" name="Title 1">
            <a:extLst>
              <a:ext uri="{FF2B5EF4-FFF2-40B4-BE49-F238E27FC236}">
                <a16:creationId xmlns:a16="http://schemas.microsoft.com/office/drawing/2014/main" id="{DC45788D-11C5-FCE7-4891-47B2DE239FE4}"/>
              </a:ext>
            </a:extLst>
          </p:cNvPr>
          <p:cNvSpPr>
            <a:spLocks noGrp="1"/>
          </p:cNvSpPr>
          <p:nvPr>
            <p:ph type="title"/>
          </p:nvPr>
        </p:nvSpPr>
        <p:spPr>
          <a:xfrm>
            <a:off x="22860" y="314961"/>
            <a:ext cx="12146279" cy="457200"/>
          </a:xfrm>
        </p:spPr>
        <p:txBody>
          <a:bodyPr>
            <a:noAutofit/>
          </a:bodyPr>
          <a:lstStyle/>
          <a:p>
            <a:pPr algn="ctr"/>
            <a:r>
              <a:rPr lang="en-IN" sz="4400" u="sng" dirty="0">
                <a:solidFill>
                  <a:schemeClr val="tx2"/>
                </a:solidFill>
                <a:latin typeface="Algerian" panose="04020705040A02060702" pitchFamily="82" charset="0"/>
              </a:rPr>
              <a:t>Excel Dashboard</a:t>
            </a:r>
          </a:p>
        </p:txBody>
      </p:sp>
      <p:pic>
        <p:nvPicPr>
          <p:cNvPr id="14" name="Content Placeholder 13">
            <a:extLst>
              <a:ext uri="{FF2B5EF4-FFF2-40B4-BE49-F238E27FC236}">
                <a16:creationId xmlns:a16="http://schemas.microsoft.com/office/drawing/2014/main" id="{94FBD578-16BD-3A72-000A-69DE754910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05" y="955343"/>
            <a:ext cx="11939620" cy="5732060"/>
          </a:xfrm>
        </p:spPr>
      </p:pic>
    </p:spTree>
    <p:extLst>
      <p:ext uri="{BB962C8B-B14F-4D97-AF65-F5344CB8AC3E}">
        <p14:creationId xmlns:p14="http://schemas.microsoft.com/office/powerpoint/2010/main" val="3203871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94F877-277F-895A-BE57-0B12F6F72FA9}"/>
              </a:ext>
            </a:extLst>
          </p:cNvPr>
          <p:cNvSpPr txBox="1">
            <a:spLocks/>
          </p:cNvSpPr>
          <p:nvPr/>
        </p:nvSpPr>
        <p:spPr>
          <a:xfrm>
            <a:off x="685801" y="314961"/>
            <a:ext cx="10131425" cy="4572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solidFill>
                <a:schemeClr val="tx2"/>
              </a:solidFill>
              <a:latin typeface="Baskerville Old Face" panose="02020602080505020303" pitchFamily="18" charset="0"/>
            </a:endParaRPr>
          </a:p>
        </p:txBody>
      </p:sp>
      <p:sp>
        <p:nvSpPr>
          <p:cNvPr id="7" name="Title 1">
            <a:extLst>
              <a:ext uri="{FF2B5EF4-FFF2-40B4-BE49-F238E27FC236}">
                <a16:creationId xmlns:a16="http://schemas.microsoft.com/office/drawing/2014/main" id="{DC45788D-11C5-FCE7-4891-47B2DE239FE4}"/>
              </a:ext>
            </a:extLst>
          </p:cNvPr>
          <p:cNvSpPr>
            <a:spLocks noGrp="1"/>
          </p:cNvSpPr>
          <p:nvPr>
            <p:ph type="title"/>
          </p:nvPr>
        </p:nvSpPr>
        <p:spPr>
          <a:xfrm>
            <a:off x="45721" y="314961"/>
            <a:ext cx="12146279" cy="457200"/>
          </a:xfrm>
        </p:spPr>
        <p:txBody>
          <a:bodyPr>
            <a:noAutofit/>
          </a:bodyPr>
          <a:lstStyle/>
          <a:p>
            <a:pPr algn="ctr"/>
            <a:r>
              <a:rPr lang="en-IN" sz="4400" u="sng" dirty="0">
                <a:solidFill>
                  <a:schemeClr val="tx2"/>
                </a:solidFill>
                <a:latin typeface="Algerian" panose="04020705040A02060702" pitchFamily="82" charset="0"/>
              </a:rPr>
              <a:t>Tableau Dashboard</a:t>
            </a:r>
          </a:p>
        </p:txBody>
      </p:sp>
      <p:pic>
        <p:nvPicPr>
          <p:cNvPr id="10" name="Picture 9">
            <a:extLst>
              <a:ext uri="{FF2B5EF4-FFF2-40B4-BE49-F238E27FC236}">
                <a16:creationId xmlns:a16="http://schemas.microsoft.com/office/drawing/2014/main" id="{BA8403A1-833B-1B6C-FF90-FC3FCC974D59}"/>
              </a:ext>
            </a:extLst>
          </p:cNvPr>
          <p:cNvPicPr>
            <a:picLocks noChangeAspect="1"/>
          </p:cNvPicPr>
          <p:nvPr/>
        </p:nvPicPr>
        <p:blipFill rotWithShape="1">
          <a:blip r:embed="rId2">
            <a:extLst>
              <a:ext uri="{28A0092B-C50C-407E-A947-70E740481C1C}">
                <a14:useLocalDpi xmlns:a14="http://schemas.microsoft.com/office/drawing/2010/main" val="0"/>
              </a:ext>
            </a:extLst>
          </a:blip>
          <a:srcRect t="5932"/>
          <a:stretch/>
        </p:blipFill>
        <p:spPr>
          <a:xfrm>
            <a:off x="122830" y="985968"/>
            <a:ext cx="11946340" cy="5728731"/>
          </a:xfrm>
          <a:prstGeom prst="rect">
            <a:avLst/>
          </a:prstGeom>
        </p:spPr>
      </p:pic>
    </p:spTree>
    <p:extLst>
      <p:ext uri="{BB962C8B-B14F-4D97-AF65-F5344CB8AC3E}">
        <p14:creationId xmlns:p14="http://schemas.microsoft.com/office/powerpoint/2010/main" val="3671087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94F877-277F-895A-BE57-0B12F6F72FA9}"/>
              </a:ext>
            </a:extLst>
          </p:cNvPr>
          <p:cNvSpPr txBox="1">
            <a:spLocks/>
          </p:cNvSpPr>
          <p:nvPr/>
        </p:nvSpPr>
        <p:spPr>
          <a:xfrm>
            <a:off x="685801" y="314961"/>
            <a:ext cx="10131425" cy="4572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solidFill>
                <a:schemeClr val="tx2"/>
              </a:solidFill>
              <a:latin typeface="Baskerville Old Face" panose="02020602080505020303" pitchFamily="18" charset="0"/>
            </a:endParaRPr>
          </a:p>
        </p:txBody>
      </p:sp>
      <p:sp>
        <p:nvSpPr>
          <p:cNvPr id="7" name="Title 1">
            <a:extLst>
              <a:ext uri="{FF2B5EF4-FFF2-40B4-BE49-F238E27FC236}">
                <a16:creationId xmlns:a16="http://schemas.microsoft.com/office/drawing/2014/main" id="{DC45788D-11C5-FCE7-4891-47B2DE239FE4}"/>
              </a:ext>
            </a:extLst>
          </p:cNvPr>
          <p:cNvSpPr>
            <a:spLocks noGrp="1"/>
          </p:cNvSpPr>
          <p:nvPr>
            <p:ph type="title"/>
          </p:nvPr>
        </p:nvSpPr>
        <p:spPr>
          <a:xfrm>
            <a:off x="45721" y="314961"/>
            <a:ext cx="12146279" cy="457200"/>
          </a:xfrm>
        </p:spPr>
        <p:txBody>
          <a:bodyPr>
            <a:noAutofit/>
          </a:bodyPr>
          <a:lstStyle/>
          <a:p>
            <a:pPr algn="ctr"/>
            <a:r>
              <a:rPr lang="en-IN" sz="4400" u="sng" dirty="0">
                <a:solidFill>
                  <a:schemeClr val="tx2"/>
                </a:solidFill>
                <a:latin typeface="Algerian" panose="04020705040A02060702" pitchFamily="82" charset="0"/>
              </a:rPr>
              <a:t>Tableau Dashboard</a:t>
            </a:r>
          </a:p>
        </p:txBody>
      </p:sp>
      <p:pic>
        <p:nvPicPr>
          <p:cNvPr id="5" name="Picture 4">
            <a:extLst>
              <a:ext uri="{FF2B5EF4-FFF2-40B4-BE49-F238E27FC236}">
                <a16:creationId xmlns:a16="http://schemas.microsoft.com/office/drawing/2014/main" id="{6858F119-4CC5-328A-8A88-AF634727EDEE}"/>
              </a:ext>
            </a:extLst>
          </p:cNvPr>
          <p:cNvPicPr>
            <a:picLocks noChangeAspect="1"/>
          </p:cNvPicPr>
          <p:nvPr/>
        </p:nvPicPr>
        <p:blipFill rotWithShape="1">
          <a:blip r:embed="rId2">
            <a:extLst>
              <a:ext uri="{28A0092B-C50C-407E-A947-70E740481C1C}">
                <a14:useLocalDpi xmlns:a14="http://schemas.microsoft.com/office/drawing/2010/main" val="0"/>
              </a:ext>
            </a:extLst>
          </a:blip>
          <a:srcRect t="6251"/>
          <a:stretch/>
        </p:blipFill>
        <p:spPr>
          <a:xfrm>
            <a:off x="186519" y="954304"/>
            <a:ext cx="11818961" cy="5753569"/>
          </a:xfrm>
          <a:prstGeom prst="rect">
            <a:avLst/>
          </a:prstGeom>
        </p:spPr>
      </p:pic>
    </p:spTree>
    <p:extLst>
      <p:ext uri="{BB962C8B-B14F-4D97-AF65-F5344CB8AC3E}">
        <p14:creationId xmlns:p14="http://schemas.microsoft.com/office/powerpoint/2010/main" val="3851530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94F877-277F-895A-BE57-0B12F6F72FA9}"/>
              </a:ext>
            </a:extLst>
          </p:cNvPr>
          <p:cNvSpPr txBox="1">
            <a:spLocks/>
          </p:cNvSpPr>
          <p:nvPr/>
        </p:nvSpPr>
        <p:spPr>
          <a:xfrm>
            <a:off x="685801" y="314961"/>
            <a:ext cx="10131425" cy="4572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solidFill>
                <a:schemeClr val="tx2"/>
              </a:solidFill>
              <a:latin typeface="Baskerville Old Face" panose="02020602080505020303" pitchFamily="18" charset="0"/>
            </a:endParaRPr>
          </a:p>
        </p:txBody>
      </p:sp>
      <p:sp>
        <p:nvSpPr>
          <p:cNvPr id="7" name="Title 1">
            <a:extLst>
              <a:ext uri="{FF2B5EF4-FFF2-40B4-BE49-F238E27FC236}">
                <a16:creationId xmlns:a16="http://schemas.microsoft.com/office/drawing/2014/main" id="{DC45788D-11C5-FCE7-4891-47B2DE239FE4}"/>
              </a:ext>
            </a:extLst>
          </p:cNvPr>
          <p:cNvSpPr>
            <a:spLocks noGrp="1"/>
          </p:cNvSpPr>
          <p:nvPr>
            <p:ph type="title"/>
          </p:nvPr>
        </p:nvSpPr>
        <p:spPr>
          <a:xfrm>
            <a:off x="45721" y="314961"/>
            <a:ext cx="12146279" cy="457200"/>
          </a:xfrm>
        </p:spPr>
        <p:txBody>
          <a:bodyPr>
            <a:noAutofit/>
          </a:bodyPr>
          <a:lstStyle/>
          <a:p>
            <a:pPr algn="ctr"/>
            <a:r>
              <a:rPr lang="en-IN" sz="4400" u="sng" dirty="0">
                <a:solidFill>
                  <a:schemeClr val="tx2"/>
                </a:solidFill>
                <a:latin typeface="Algerian" panose="04020705040A02060702" pitchFamily="82" charset="0"/>
              </a:rPr>
              <a:t>Power bi Dashboard</a:t>
            </a:r>
          </a:p>
        </p:txBody>
      </p:sp>
      <p:pic>
        <p:nvPicPr>
          <p:cNvPr id="5" name="Picture 4">
            <a:extLst>
              <a:ext uri="{FF2B5EF4-FFF2-40B4-BE49-F238E27FC236}">
                <a16:creationId xmlns:a16="http://schemas.microsoft.com/office/drawing/2014/main" id="{263AF848-CF96-7605-C5DF-C9A1D128D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74" y="1076962"/>
            <a:ext cx="11897171" cy="5466077"/>
          </a:xfrm>
          <a:prstGeom prst="rect">
            <a:avLst/>
          </a:prstGeom>
        </p:spPr>
      </p:pic>
    </p:spTree>
    <p:extLst>
      <p:ext uri="{BB962C8B-B14F-4D97-AF65-F5344CB8AC3E}">
        <p14:creationId xmlns:p14="http://schemas.microsoft.com/office/powerpoint/2010/main" val="2929500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94F877-277F-895A-BE57-0B12F6F72FA9}"/>
              </a:ext>
            </a:extLst>
          </p:cNvPr>
          <p:cNvSpPr txBox="1">
            <a:spLocks/>
          </p:cNvSpPr>
          <p:nvPr/>
        </p:nvSpPr>
        <p:spPr>
          <a:xfrm>
            <a:off x="685801" y="314961"/>
            <a:ext cx="10131425" cy="4572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solidFill>
                <a:schemeClr val="tx2"/>
              </a:solidFill>
              <a:latin typeface="Baskerville Old Face" panose="02020602080505020303" pitchFamily="18" charset="0"/>
            </a:endParaRPr>
          </a:p>
        </p:txBody>
      </p:sp>
      <p:sp>
        <p:nvSpPr>
          <p:cNvPr id="7" name="Title 1">
            <a:extLst>
              <a:ext uri="{FF2B5EF4-FFF2-40B4-BE49-F238E27FC236}">
                <a16:creationId xmlns:a16="http://schemas.microsoft.com/office/drawing/2014/main" id="{DC45788D-11C5-FCE7-4891-47B2DE239FE4}"/>
              </a:ext>
            </a:extLst>
          </p:cNvPr>
          <p:cNvSpPr>
            <a:spLocks noGrp="1"/>
          </p:cNvSpPr>
          <p:nvPr>
            <p:ph type="title"/>
          </p:nvPr>
        </p:nvSpPr>
        <p:spPr>
          <a:xfrm>
            <a:off x="45721" y="314961"/>
            <a:ext cx="12146279" cy="457200"/>
          </a:xfrm>
        </p:spPr>
        <p:txBody>
          <a:bodyPr>
            <a:noAutofit/>
          </a:bodyPr>
          <a:lstStyle/>
          <a:p>
            <a:pPr algn="ctr"/>
            <a:r>
              <a:rPr lang="en-IN" sz="4400" u="sng" dirty="0">
                <a:solidFill>
                  <a:schemeClr val="tx2"/>
                </a:solidFill>
                <a:latin typeface="Algerian" panose="04020705040A02060702" pitchFamily="82" charset="0"/>
              </a:rPr>
              <a:t>Power bi Dashboard</a:t>
            </a:r>
          </a:p>
        </p:txBody>
      </p:sp>
      <p:pic>
        <p:nvPicPr>
          <p:cNvPr id="3" name="Content Placeholder 2">
            <a:extLst>
              <a:ext uri="{FF2B5EF4-FFF2-40B4-BE49-F238E27FC236}">
                <a16:creationId xmlns:a16="http://schemas.microsoft.com/office/drawing/2014/main" id="{8F97CB86-DA72-6AE5-2C2E-2F5A9CE976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069" y="1076957"/>
            <a:ext cx="11791665" cy="5466077"/>
          </a:xfrm>
        </p:spPr>
      </p:pic>
    </p:spTree>
    <p:extLst>
      <p:ext uri="{BB962C8B-B14F-4D97-AF65-F5344CB8AC3E}">
        <p14:creationId xmlns:p14="http://schemas.microsoft.com/office/powerpoint/2010/main" val="2243971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C45788D-11C5-FCE7-4891-47B2DE239FE4}"/>
              </a:ext>
            </a:extLst>
          </p:cNvPr>
          <p:cNvSpPr>
            <a:spLocks noGrp="1"/>
          </p:cNvSpPr>
          <p:nvPr>
            <p:ph type="title"/>
          </p:nvPr>
        </p:nvSpPr>
        <p:spPr>
          <a:xfrm>
            <a:off x="45721" y="467361"/>
            <a:ext cx="12146279" cy="457200"/>
          </a:xfrm>
        </p:spPr>
        <p:txBody>
          <a:bodyPr>
            <a:noAutofit/>
          </a:bodyPr>
          <a:lstStyle/>
          <a:p>
            <a:pPr algn="ctr"/>
            <a:r>
              <a:rPr lang="en-US" sz="4400" u="sng" dirty="0">
                <a:latin typeface="Algerian" panose="04020705040A02060702" pitchFamily="82" charset="0"/>
              </a:rPr>
              <a:t>FINDINGS &amp; SUGGESTIONs</a:t>
            </a:r>
            <a:endParaRPr lang="en-IN" sz="4400" u="sng" dirty="0">
              <a:solidFill>
                <a:schemeClr val="tx2"/>
              </a:solidFill>
              <a:latin typeface="Algerian" panose="04020705040A02060702" pitchFamily="82" charset="0"/>
            </a:endParaRPr>
          </a:p>
        </p:txBody>
      </p:sp>
      <p:sp>
        <p:nvSpPr>
          <p:cNvPr id="5" name="Content Placeholder 4">
            <a:extLst>
              <a:ext uri="{FF2B5EF4-FFF2-40B4-BE49-F238E27FC236}">
                <a16:creationId xmlns:a16="http://schemas.microsoft.com/office/drawing/2014/main" id="{29013744-8BC8-334B-175B-5F8CF5B79372}"/>
              </a:ext>
            </a:extLst>
          </p:cNvPr>
          <p:cNvSpPr>
            <a:spLocks noGrp="1"/>
          </p:cNvSpPr>
          <p:nvPr>
            <p:ph idx="1"/>
          </p:nvPr>
        </p:nvSpPr>
        <p:spPr>
          <a:xfrm>
            <a:off x="309880" y="1228496"/>
            <a:ext cx="11572239" cy="5421905"/>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Key findings include a gradual increase in loan amounts over time, Grade B having the highest revolving balance, a higher percentage of verified status compared to non-verified status, and the prevalence of renting and mortgage payments over outright home ownership.</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Furthermore, the analysis revealed that California (CA) has emerged as the top contributor of loan payments, potentially due to its large population, diverse economy, and borrower financial responsibility. The top contributors to loan purposes were debt consolidation, credit card refinancing, and home Improvement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enhance lending practices and outcomes, it is recommended to focus on strategies such as implementing stricter verification processes to increase the percentage of verified statuses.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utilizing these insights, stakeholders can optimize risk management, support borrowers' financial goals, and foster a healthy lending environment.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analysis highlights the significance of data analysis and insights in driving informed decision-making, improving loan performance, and meeting the needs of borrowers and lenders alike. By leveraging these insights, stakeholders can create a more robust and customer-centric lending ecosystem.</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Baskerville Old Face" panose="02020602080505020303" pitchFamily="18" charset="0"/>
            </a:endParaRPr>
          </a:p>
        </p:txBody>
      </p:sp>
    </p:spTree>
    <p:extLst>
      <p:ext uri="{BB962C8B-B14F-4D97-AF65-F5344CB8AC3E}">
        <p14:creationId xmlns:p14="http://schemas.microsoft.com/office/powerpoint/2010/main" val="399435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55564A-91B2-E617-58DE-1BA2852D2C75}"/>
              </a:ext>
            </a:extLst>
          </p:cNvPr>
          <p:cNvSpPr>
            <a:spLocks noGrp="1"/>
          </p:cNvSpPr>
          <p:nvPr>
            <p:ph type="title"/>
          </p:nvPr>
        </p:nvSpPr>
        <p:spPr>
          <a:xfrm>
            <a:off x="600642" y="258176"/>
            <a:ext cx="10131425" cy="1456267"/>
          </a:xfrm>
        </p:spPr>
        <p:txBody>
          <a:bodyPr>
            <a:normAutofit/>
          </a:bodyPr>
          <a:lstStyle/>
          <a:p>
            <a:pPr algn="ctr"/>
            <a:r>
              <a:rPr lang="en-IN" sz="4400" b="0" dirty="0">
                <a:latin typeface="Algerian" panose="04020705040A02060702" pitchFamily="82" charset="0"/>
              </a:rPr>
              <a:t>Team Members</a:t>
            </a:r>
          </a:p>
        </p:txBody>
      </p:sp>
      <p:sp>
        <p:nvSpPr>
          <p:cNvPr id="9" name="Content Placeholder 8">
            <a:extLst>
              <a:ext uri="{FF2B5EF4-FFF2-40B4-BE49-F238E27FC236}">
                <a16:creationId xmlns:a16="http://schemas.microsoft.com/office/drawing/2014/main" id="{6262FF14-139B-4B9D-C61A-30754CAE7337}"/>
              </a:ext>
            </a:extLst>
          </p:cNvPr>
          <p:cNvSpPr>
            <a:spLocks noGrp="1"/>
          </p:cNvSpPr>
          <p:nvPr>
            <p:ph idx="1"/>
          </p:nvPr>
        </p:nvSpPr>
        <p:spPr>
          <a:xfrm>
            <a:off x="7754290" y="1782165"/>
            <a:ext cx="3778414" cy="3690587"/>
          </a:xfrm>
        </p:spPr>
        <p:txBody>
          <a:bodyPr>
            <a:normAutofit/>
          </a:bodyPr>
          <a:lstStyle/>
          <a:p>
            <a:pPr>
              <a:buFont typeface="Wingdings" panose="05000000000000000000" pitchFamily="2" charset="2"/>
              <a:buChar char="§"/>
            </a:pPr>
            <a:r>
              <a:rPr lang="en-US" sz="2000" b="1" dirty="0">
                <a:latin typeface="Copperplate Gothic Light" panose="020E0507020206020404" pitchFamily="34" charset="0"/>
              </a:rPr>
              <a:t>Saumya A P</a:t>
            </a:r>
          </a:p>
          <a:p>
            <a:pPr>
              <a:buFont typeface="Wingdings" panose="05000000000000000000" pitchFamily="2" charset="2"/>
              <a:buChar char="§"/>
            </a:pPr>
            <a:endParaRPr lang="en-US" sz="2000" b="1" dirty="0">
              <a:latin typeface="Copperplate Gothic Light" panose="020E0507020206020404" pitchFamily="34" charset="0"/>
            </a:endParaRPr>
          </a:p>
          <a:p>
            <a:pPr>
              <a:buFont typeface="Wingdings" panose="05000000000000000000" pitchFamily="2" charset="2"/>
              <a:buChar char="§"/>
            </a:pPr>
            <a:r>
              <a:rPr lang="en-US" sz="2000" b="1" dirty="0">
                <a:latin typeface="Copperplate Gothic Light" panose="020E0507020206020404" pitchFamily="34" charset="0"/>
              </a:rPr>
              <a:t>Puja Kumari</a:t>
            </a:r>
          </a:p>
          <a:p>
            <a:pPr marL="0" indent="0">
              <a:buNone/>
            </a:pPr>
            <a:endParaRPr lang="en-US" sz="2000" b="1" dirty="0">
              <a:latin typeface="Copperplate Gothic Light" panose="020E0507020206020404" pitchFamily="34" charset="0"/>
            </a:endParaRPr>
          </a:p>
          <a:p>
            <a:pPr>
              <a:buFont typeface="Wingdings" panose="05000000000000000000" pitchFamily="2" charset="2"/>
              <a:buChar char="§"/>
            </a:pPr>
            <a:r>
              <a:rPr lang="en-US" sz="2000" b="1" dirty="0" err="1">
                <a:latin typeface="Copperplate Gothic Light" panose="020E0507020206020404" pitchFamily="34" charset="0"/>
              </a:rPr>
              <a:t>Rutuja</a:t>
            </a:r>
            <a:r>
              <a:rPr lang="en-US" sz="2000" b="1" dirty="0">
                <a:latin typeface="Copperplate Gothic Light" panose="020E0507020206020404" pitchFamily="34" charset="0"/>
              </a:rPr>
              <a:t> B G</a:t>
            </a:r>
          </a:p>
          <a:p>
            <a:pPr marL="0" indent="0">
              <a:buNone/>
            </a:pPr>
            <a:endParaRPr lang="en-US" sz="2000" b="1" dirty="0">
              <a:latin typeface="Copperplate Gothic Light" panose="020E0507020206020404" pitchFamily="34" charset="0"/>
            </a:endParaRPr>
          </a:p>
          <a:p>
            <a:pPr>
              <a:buFont typeface="Wingdings" panose="05000000000000000000" pitchFamily="2" charset="2"/>
              <a:buChar char="§"/>
            </a:pPr>
            <a:r>
              <a:rPr lang="en-US" sz="2000" b="1" dirty="0">
                <a:latin typeface="Copperplate Gothic Light" panose="020E0507020206020404" pitchFamily="34" charset="0"/>
              </a:rPr>
              <a:t>S M </a:t>
            </a:r>
            <a:r>
              <a:rPr lang="en-US" sz="2000" b="1" dirty="0" err="1">
                <a:latin typeface="Copperplate Gothic Light" panose="020E0507020206020404" pitchFamily="34" charset="0"/>
              </a:rPr>
              <a:t>Arifulla</a:t>
            </a:r>
            <a:endParaRPr lang="en-US" sz="2000" b="1" dirty="0">
              <a:latin typeface="Copperplate Gothic Light" panose="020E0507020206020404" pitchFamily="34" charset="0"/>
            </a:endParaRPr>
          </a:p>
          <a:p>
            <a:endParaRPr lang="en-IN" dirty="0"/>
          </a:p>
        </p:txBody>
      </p:sp>
      <p:sp>
        <p:nvSpPr>
          <p:cNvPr id="11" name="Content Placeholder 8">
            <a:extLst>
              <a:ext uri="{FF2B5EF4-FFF2-40B4-BE49-F238E27FC236}">
                <a16:creationId xmlns:a16="http://schemas.microsoft.com/office/drawing/2014/main" id="{7934AC21-37DF-8D27-A6C4-491C9CA3A814}"/>
              </a:ext>
            </a:extLst>
          </p:cNvPr>
          <p:cNvSpPr txBox="1">
            <a:spLocks/>
          </p:cNvSpPr>
          <p:nvPr/>
        </p:nvSpPr>
        <p:spPr>
          <a:xfrm>
            <a:off x="659296" y="1782165"/>
            <a:ext cx="5007059" cy="48176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buFont typeface="Wingdings" panose="05000000000000000000" pitchFamily="2" charset="2"/>
              <a:buChar char="§"/>
            </a:pPr>
            <a:r>
              <a:rPr lang="en-US" sz="2000" b="1" dirty="0">
                <a:latin typeface="Copperplate Gothic Light" panose="020E0507020206020404" pitchFamily="34" charset="0"/>
              </a:rPr>
              <a:t>Akash B </a:t>
            </a:r>
            <a:r>
              <a:rPr lang="en-US" sz="2000" b="1" dirty="0" err="1">
                <a:latin typeface="Copperplate Gothic Light" panose="020E0507020206020404" pitchFamily="34" charset="0"/>
              </a:rPr>
              <a:t>B</a:t>
            </a:r>
            <a:r>
              <a:rPr lang="en-US" sz="2000" b="1" dirty="0">
                <a:latin typeface="Copperplate Gothic Light" panose="020E0507020206020404" pitchFamily="34" charset="0"/>
              </a:rPr>
              <a:t>	</a:t>
            </a:r>
          </a:p>
          <a:p>
            <a:pPr marL="0" indent="0">
              <a:buNone/>
            </a:pPr>
            <a:r>
              <a:rPr lang="en-US" sz="2000" b="1" dirty="0">
                <a:latin typeface="Copperplate Gothic Light" panose="020E0507020206020404" pitchFamily="34" charset="0"/>
              </a:rPr>
              <a:t>		</a:t>
            </a:r>
          </a:p>
          <a:p>
            <a:pPr>
              <a:buFont typeface="Wingdings" panose="05000000000000000000" pitchFamily="2" charset="2"/>
              <a:buChar char="§"/>
            </a:pPr>
            <a:r>
              <a:rPr lang="en-IN" sz="2000" b="1" dirty="0">
                <a:latin typeface="Copperplate Gothic Light" panose="020E0507020206020404" pitchFamily="34" charset="0"/>
              </a:rPr>
              <a:t>Amruta S P</a:t>
            </a:r>
          </a:p>
          <a:p>
            <a:pPr>
              <a:buFont typeface="Wingdings" panose="05000000000000000000" pitchFamily="2" charset="2"/>
              <a:buChar char="§"/>
            </a:pPr>
            <a:endParaRPr lang="en-IN" sz="2000" b="1" dirty="0">
              <a:latin typeface="Copperplate Gothic Light" panose="020E0507020206020404" pitchFamily="34" charset="0"/>
            </a:endParaRPr>
          </a:p>
          <a:p>
            <a:pPr>
              <a:buFont typeface="Wingdings" panose="05000000000000000000" pitchFamily="2" charset="2"/>
              <a:buChar char="§"/>
            </a:pPr>
            <a:r>
              <a:rPr lang="en-IN" sz="2000" b="1" dirty="0">
                <a:latin typeface="Copperplate Gothic Light" panose="020E0507020206020404" pitchFamily="34" charset="0"/>
              </a:rPr>
              <a:t>Amit K</a:t>
            </a:r>
          </a:p>
          <a:p>
            <a:pPr marL="0" indent="0">
              <a:buNone/>
            </a:pPr>
            <a:endParaRPr lang="en-IN" sz="2000" b="1" dirty="0">
              <a:latin typeface="Copperplate Gothic Light" panose="020E0507020206020404" pitchFamily="34" charset="0"/>
            </a:endParaRPr>
          </a:p>
          <a:p>
            <a:pPr>
              <a:buFont typeface="Wingdings" panose="05000000000000000000" pitchFamily="2" charset="2"/>
              <a:buChar char="§"/>
            </a:pPr>
            <a:r>
              <a:rPr lang="en-IN" sz="2000" b="1" dirty="0">
                <a:latin typeface="Copperplate Gothic Light" panose="020E0507020206020404" pitchFamily="34" charset="0"/>
              </a:rPr>
              <a:t>P. Koushik Kumar Reddy</a:t>
            </a:r>
          </a:p>
        </p:txBody>
      </p:sp>
    </p:spTree>
    <p:extLst>
      <p:ext uri="{BB962C8B-B14F-4D97-AF65-F5344CB8AC3E}">
        <p14:creationId xmlns:p14="http://schemas.microsoft.com/office/powerpoint/2010/main" val="4217193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406026-2C2B-0735-F4F6-6F2AC50CCAB4}"/>
              </a:ext>
            </a:extLst>
          </p:cNvPr>
          <p:cNvSpPr>
            <a:spLocks noGrp="1"/>
          </p:cNvSpPr>
          <p:nvPr>
            <p:ph idx="1"/>
          </p:nvPr>
        </p:nvSpPr>
        <p:spPr>
          <a:xfrm>
            <a:off x="685801" y="1198881"/>
            <a:ext cx="10131425" cy="4592320"/>
          </a:xfrm>
        </p:spPr>
        <p:txBody>
          <a:bodyPr>
            <a:normAutofit/>
          </a:bodyPr>
          <a:lstStyle/>
          <a:p>
            <a:pPr marL="0" indent="0" algn="ctr">
              <a:buNone/>
            </a:pPr>
            <a:r>
              <a:rPr lang="en-IN" sz="11500" dirty="0">
                <a:latin typeface="Lucida Calligraphy" panose="03010101010101010101" pitchFamily="66" charset="0"/>
              </a:rPr>
              <a:t>Thank You</a:t>
            </a:r>
          </a:p>
        </p:txBody>
      </p:sp>
    </p:spTree>
    <p:extLst>
      <p:ext uri="{BB962C8B-B14F-4D97-AF65-F5344CB8AC3E}">
        <p14:creationId xmlns:p14="http://schemas.microsoft.com/office/powerpoint/2010/main" val="1840272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D29EA-6BFA-5CCD-4F03-945481D5DDB5}"/>
              </a:ext>
            </a:extLst>
          </p:cNvPr>
          <p:cNvSpPr>
            <a:spLocks noGrp="1"/>
          </p:cNvSpPr>
          <p:nvPr>
            <p:ph type="title"/>
          </p:nvPr>
        </p:nvSpPr>
        <p:spPr>
          <a:xfrm>
            <a:off x="1002347" y="528324"/>
            <a:ext cx="10131425" cy="457200"/>
          </a:xfrm>
        </p:spPr>
        <p:txBody>
          <a:bodyPr>
            <a:noAutofit/>
          </a:bodyPr>
          <a:lstStyle/>
          <a:p>
            <a:pPr algn="ctr"/>
            <a:r>
              <a:rPr lang="en-IN" sz="4400" u="sng" dirty="0">
                <a:solidFill>
                  <a:schemeClr val="tx2"/>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7487C362-72FB-5210-4E53-6542CFF14BDB}"/>
              </a:ext>
            </a:extLst>
          </p:cNvPr>
          <p:cNvSpPr>
            <a:spLocks noGrp="1"/>
          </p:cNvSpPr>
          <p:nvPr>
            <p:ph idx="1"/>
          </p:nvPr>
        </p:nvSpPr>
        <p:spPr>
          <a:xfrm>
            <a:off x="685801" y="1330959"/>
            <a:ext cx="10764519" cy="4998719"/>
          </a:xfrm>
          <a:ln>
            <a:noFill/>
          </a:ln>
        </p:spPr>
        <p:txBody>
          <a:bodyPr>
            <a:noAutofit/>
          </a:bodyPr>
          <a:lstStyle/>
          <a:p>
            <a:pPr marL="0" indent="0" algn="just">
              <a:lnSpc>
                <a:spcPct val="150000"/>
              </a:lnSpc>
              <a:buNone/>
            </a:pPr>
            <a:r>
              <a:rPr lang="en-US" sz="2100" b="1" i="0" dirty="0">
                <a:effectLst/>
                <a:latin typeface="Times New Roman" panose="02020603050405020304" pitchFamily="18" charset="0"/>
                <a:ea typeface="Cambria" panose="02040503050406030204" pitchFamily="18" charset="0"/>
                <a:cs typeface="Times New Roman" panose="02020603050405020304" pitchFamily="18" charset="0"/>
              </a:rPr>
              <a:t>About :- </a:t>
            </a:r>
            <a:r>
              <a:rPr lang="en-US" sz="2100" i="0" dirty="0">
                <a:effectLst/>
                <a:latin typeface="Times New Roman" panose="02020603050405020304" pitchFamily="18" charset="0"/>
                <a:ea typeface="Cambria" panose="02040503050406030204" pitchFamily="18" charset="0"/>
                <a:cs typeface="Times New Roman" panose="02020603050405020304" pitchFamily="18" charset="0"/>
              </a:rPr>
              <a:t>Banking is one of the world's leading financial institutions, serving individuals, small- and middle-market businesses, large corporations, and governments with a full range of banking, investment management, and other financial and risk management products and services.</a:t>
            </a:r>
            <a:endParaRPr lang="en-US" sz="2100" dirty="0">
              <a:latin typeface="Times New Roman" panose="02020603050405020304" pitchFamily="18" charset="0"/>
              <a:ea typeface="Cambria" panose="020405030504060302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100" dirty="0">
                <a:solidFill>
                  <a:schemeClr val="tx1">
                    <a:lumMod val="95000"/>
                  </a:schemeClr>
                </a:solidFill>
                <a:latin typeface="Times New Roman" panose="02020603050405020304" pitchFamily="18" charset="0"/>
                <a:ea typeface="Cambria" panose="02040503050406030204" pitchFamily="18" charset="0"/>
                <a:cs typeface="Times New Roman" panose="02020603050405020304" pitchFamily="18" charset="0"/>
              </a:rPr>
              <a:t>The primary goal of this project is to analyze the seasonality of financial data from 2007-2011 and create an adequate plans to know the total loan amount recovered and year-wise loan amount.</a:t>
            </a:r>
            <a:endParaRPr lang="en-IN" sz="2100" dirty="0">
              <a:latin typeface="Times New Roman" panose="02020603050405020304" pitchFamily="18" charset="0"/>
              <a:cs typeface="Times New Roman" panose="02020603050405020304" pitchFamily="18" charset="0"/>
            </a:endParaRPr>
          </a:p>
          <a:p>
            <a:pPr algn="just" rtl="0" fontAlgn="base">
              <a:lnSpc>
                <a:spcPct val="150000"/>
              </a:lnSpc>
              <a:spcBef>
                <a:spcPts val="0"/>
              </a:spcBef>
              <a:spcAft>
                <a:spcPts val="0"/>
              </a:spcAft>
              <a:buFont typeface="Wingdings" panose="05000000000000000000" pitchFamily="2" charset="2"/>
              <a:buChar char="Ø"/>
            </a:pPr>
            <a:r>
              <a:rPr lang="en-US" sz="2100" i="0" u="none" strike="noStrike" dirty="0">
                <a:solidFill>
                  <a:srgbClr val="FFFFFF"/>
                </a:solidFill>
                <a:effectLst/>
                <a:latin typeface="Times New Roman" panose="02020603050405020304" pitchFamily="18" charset="0"/>
                <a:cs typeface="Times New Roman" panose="02020603050405020304" pitchFamily="18" charset="0"/>
              </a:rPr>
              <a:t>By analyzing customer data, the Bank can provide valuable insights into customer preferences of loans.</a:t>
            </a:r>
          </a:p>
          <a:p>
            <a:pPr algn="just" fontAlgn="base">
              <a:lnSpc>
                <a:spcPct val="150000"/>
              </a:lnSpc>
              <a:spcAft>
                <a:spcPts val="0"/>
              </a:spcAft>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Bank loan of customers is a finance data of a bank. </a:t>
            </a:r>
            <a:r>
              <a:rPr lang="en-US" sz="2100" i="0" u="none" strike="noStrike" dirty="0">
                <a:solidFill>
                  <a:srgbClr val="FFFFFF"/>
                </a:solidFill>
                <a:effectLst/>
                <a:latin typeface="Times New Roman" panose="02020603050405020304" pitchFamily="18" charset="0"/>
                <a:cs typeface="Times New Roman" panose="02020603050405020304" pitchFamily="18" charset="0"/>
              </a:rPr>
              <a:t>We have </a:t>
            </a:r>
            <a:r>
              <a:rPr lang="en-IN" sz="2100" dirty="0">
                <a:latin typeface="Times New Roman" panose="02020603050405020304" pitchFamily="18" charset="0"/>
                <a:cs typeface="Times New Roman" panose="02020603050405020304" pitchFamily="18" charset="0"/>
              </a:rPr>
              <a:t>Datasets of Finance_1 &amp; Finance_2 and each excel file has 39k+ records.</a:t>
            </a:r>
            <a:endParaRPr lang="en-IN" sz="21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769293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FAAD2-A8B7-59E5-5AE8-87D9C344DF94}"/>
              </a:ext>
            </a:extLst>
          </p:cNvPr>
          <p:cNvSpPr>
            <a:spLocks noGrp="1"/>
          </p:cNvSpPr>
          <p:nvPr>
            <p:ph type="title"/>
          </p:nvPr>
        </p:nvSpPr>
        <p:spPr>
          <a:xfrm>
            <a:off x="685801" y="477520"/>
            <a:ext cx="10131425" cy="589280"/>
          </a:xfrm>
        </p:spPr>
        <p:txBody>
          <a:bodyPr>
            <a:noAutofit/>
          </a:bodyPr>
          <a:lstStyle/>
          <a:p>
            <a:pPr algn="ctr"/>
            <a:r>
              <a:rPr lang="en-IN" sz="4400" u="sng" dirty="0">
                <a:latin typeface="Algerian" panose="04020705040A02060702" pitchFamily="82" charset="0"/>
              </a:rPr>
              <a:t>Overview of Given data</a:t>
            </a:r>
          </a:p>
        </p:txBody>
      </p:sp>
      <p:sp>
        <p:nvSpPr>
          <p:cNvPr id="3" name="Content Placeholder 2">
            <a:extLst>
              <a:ext uri="{FF2B5EF4-FFF2-40B4-BE49-F238E27FC236}">
                <a16:creationId xmlns:a16="http://schemas.microsoft.com/office/drawing/2014/main" id="{064A1463-3111-38B5-DF44-B8E53910B7B4}"/>
              </a:ext>
            </a:extLst>
          </p:cNvPr>
          <p:cNvSpPr>
            <a:spLocks noGrp="1"/>
          </p:cNvSpPr>
          <p:nvPr>
            <p:ph idx="1"/>
          </p:nvPr>
        </p:nvSpPr>
        <p:spPr>
          <a:xfrm>
            <a:off x="858521" y="1604433"/>
            <a:ext cx="10131425" cy="4867487"/>
          </a:xfrm>
        </p:spPr>
        <p:txBody>
          <a:bodyPr>
            <a:normAutofit/>
          </a:bodyPr>
          <a:lstStyle/>
          <a:p>
            <a:pPr>
              <a:lnSpc>
                <a:spcPct val="200000"/>
              </a:lnSpc>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Total Customers – 39,717 customers</a:t>
            </a:r>
          </a:p>
          <a:p>
            <a:pPr>
              <a:lnSpc>
                <a:spcPct val="200000"/>
              </a:lnSpc>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Total Loan Amount – $446 Million</a:t>
            </a:r>
          </a:p>
          <a:p>
            <a:pPr>
              <a:lnSpc>
                <a:spcPct val="200000"/>
              </a:lnSpc>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Total Funded Amount - $435 Million</a:t>
            </a:r>
          </a:p>
          <a:p>
            <a:pPr>
              <a:lnSpc>
                <a:spcPct val="200000"/>
              </a:lnSpc>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Total Revolving Balance - $535 Million</a:t>
            </a:r>
          </a:p>
          <a:p>
            <a:pPr>
              <a:lnSpc>
                <a:spcPct val="200000"/>
              </a:lnSpc>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Total Payment Amount - $483 Million</a:t>
            </a:r>
          </a:p>
          <a:p>
            <a:pPr marL="0" indent="0">
              <a:buNone/>
            </a:pP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280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491C-50FC-E477-4163-E5FB360E8900}"/>
              </a:ext>
            </a:extLst>
          </p:cNvPr>
          <p:cNvSpPr>
            <a:spLocks noGrp="1"/>
          </p:cNvSpPr>
          <p:nvPr>
            <p:ph type="title"/>
          </p:nvPr>
        </p:nvSpPr>
        <p:spPr>
          <a:xfrm>
            <a:off x="1848851" y="200025"/>
            <a:ext cx="8689967" cy="838200"/>
          </a:xfrm>
        </p:spPr>
        <p:txBody>
          <a:bodyPr anchor="t">
            <a:normAutofit/>
          </a:bodyPr>
          <a:lstStyle/>
          <a:p>
            <a:pPr algn="ctr"/>
            <a:r>
              <a:rPr lang="en-IN" sz="4400" u="sng" dirty="0">
                <a:latin typeface="Algerian" panose="04020705040A02060702" pitchFamily="82" charset="0"/>
              </a:rPr>
              <a:t>DATA PROCESSING</a:t>
            </a:r>
          </a:p>
        </p:txBody>
      </p:sp>
      <p:graphicFrame>
        <p:nvGraphicFramePr>
          <p:cNvPr id="8" name="Content Placeholder 7">
            <a:extLst>
              <a:ext uri="{FF2B5EF4-FFF2-40B4-BE49-F238E27FC236}">
                <a16:creationId xmlns:a16="http://schemas.microsoft.com/office/drawing/2014/main" id="{4753EAC2-D547-099E-9F11-AE12821F2829}"/>
              </a:ext>
            </a:extLst>
          </p:cNvPr>
          <p:cNvGraphicFramePr>
            <a:graphicFrameLocks noGrp="1"/>
          </p:cNvGraphicFramePr>
          <p:nvPr>
            <p:ph idx="1"/>
            <p:extLst>
              <p:ext uri="{D42A27DB-BD31-4B8C-83A1-F6EECF244321}">
                <p14:modId xmlns:p14="http://schemas.microsoft.com/office/powerpoint/2010/main" val="4038052407"/>
              </p:ext>
            </p:extLst>
          </p:nvPr>
        </p:nvGraphicFramePr>
        <p:xfrm>
          <a:off x="285750" y="904877"/>
          <a:ext cx="10981807" cy="5753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raphic 3" descr="Document with solid fill">
            <a:extLst>
              <a:ext uri="{FF2B5EF4-FFF2-40B4-BE49-F238E27FC236}">
                <a16:creationId xmlns:a16="http://schemas.microsoft.com/office/drawing/2014/main" id="{22910A8B-6C72-D745-C964-AF838B2D6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8841" y="1214892"/>
            <a:ext cx="790058" cy="790058"/>
          </a:xfrm>
          <a:prstGeom prst="rect">
            <a:avLst/>
          </a:prstGeom>
        </p:spPr>
      </p:pic>
      <p:pic>
        <p:nvPicPr>
          <p:cNvPr id="6" name="Graphic 5" descr="Research with solid fill">
            <a:extLst>
              <a:ext uri="{FF2B5EF4-FFF2-40B4-BE49-F238E27FC236}">
                <a16:creationId xmlns:a16="http://schemas.microsoft.com/office/drawing/2014/main" id="{A6675195-5688-F126-C22D-5A5C51AEADE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5101" y="4548673"/>
            <a:ext cx="687355" cy="687355"/>
          </a:xfrm>
          <a:prstGeom prst="rect">
            <a:avLst/>
          </a:prstGeom>
        </p:spPr>
      </p:pic>
      <p:pic>
        <p:nvPicPr>
          <p:cNvPr id="9" name="Graphic 8" descr="Presentation with pie chart with solid fill">
            <a:extLst>
              <a:ext uri="{FF2B5EF4-FFF2-40B4-BE49-F238E27FC236}">
                <a16:creationId xmlns:a16="http://schemas.microsoft.com/office/drawing/2014/main" id="{26BB4CF8-DDA8-C882-034C-5B469395984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51084" y="2390907"/>
            <a:ext cx="650033" cy="650033"/>
          </a:xfrm>
          <a:prstGeom prst="rect">
            <a:avLst/>
          </a:prstGeom>
        </p:spPr>
      </p:pic>
      <p:pic>
        <p:nvPicPr>
          <p:cNvPr id="16" name="Graphic 15" descr="Database with solid fill">
            <a:extLst>
              <a:ext uri="{FF2B5EF4-FFF2-40B4-BE49-F238E27FC236}">
                <a16:creationId xmlns:a16="http://schemas.microsoft.com/office/drawing/2014/main" id="{40E2DDFD-141B-4933-0117-5239B315991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51084" y="3401231"/>
            <a:ext cx="797767" cy="797767"/>
          </a:xfrm>
          <a:prstGeom prst="rect">
            <a:avLst/>
          </a:prstGeom>
        </p:spPr>
      </p:pic>
      <p:pic>
        <p:nvPicPr>
          <p:cNvPr id="18" name="Graphic 17" descr="Business Growth with solid fill">
            <a:extLst>
              <a:ext uri="{FF2B5EF4-FFF2-40B4-BE49-F238E27FC236}">
                <a16:creationId xmlns:a16="http://schemas.microsoft.com/office/drawing/2014/main" id="{5DD0BE08-898D-B362-3253-B7CC2C9D41C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48854" y="5660862"/>
            <a:ext cx="650033" cy="650033"/>
          </a:xfrm>
          <a:prstGeom prst="rect">
            <a:avLst/>
          </a:prstGeom>
        </p:spPr>
      </p:pic>
    </p:spTree>
    <p:extLst>
      <p:ext uri="{BB962C8B-B14F-4D97-AF65-F5344CB8AC3E}">
        <p14:creationId xmlns:p14="http://schemas.microsoft.com/office/powerpoint/2010/main" val="3227517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94F877-277F-895A-BE57-0B12F6F72FA9}"/>
              </a:ext>
            </a:extLst>
          </p:cNvPr>
          <p:cNvSpPr txBox="1">
            <a:spLocks/>
          </p:cNvSpPr>
          <p:nvPr/>
        </p:nvSpPr>
        <p:spPr>
          <a:xfrm>
            <a:off x="685801" y="314961"/>
            <a:ext cx="10131425" cy="4572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solidFill>
                <a:schemeClr val="tx2"/>
              </a:solidFill>
              <a:latin typeface="Baskerville Old Face" panose="02020602080505020303" pitchFamily="18" charset="0"/>
            </a:endParaRPr>
          </a:p>
        </p:txBody>
      </p:sp>
      <p:sp>
        <p:nvSpPr>
          <p:cNvPr id="7" name="Title 1">
            <a:extLst>
              <a:ext uri="{FF2B5EF4-FFF2-40B4-BE49-F238E27FC236}">
                <a16:creationId xmlns:a16="http://schemas.microsoft.com/office/drawing/2014/main" id="{DC45788D-11C5-FCE7-4891-47B2DE239FE4}"/>
              </a:ext>
            </a:extLst>
          </p:cNvPr>
          <p:cNvSpPr>
            <a:spLocks noGrp="1"/>
          </p:cNvSpPr>
          <p:nvPr>
            <p:ph type="title"/>
          </p:nvPr>
        </p:nvSpPr>
        <p:spPr>
          <a:xfrm>
            <a:off x="838201" y="467361"/>
            <a:ext cx="10131425" cy="457200"/>
          </a:xfrm>
        </p:spPr>
        <p:txBody>
          <a:bodyPr>
            <a:noAutofit/>
          </a:bodyPr>
          <a:lstStyle/>
          <a:p>
            <a:pPr algn="ctr"/>
            <a:r>
              <a:rPr lang="en-IN" sz="3200" u="sng" dirty="0">
                <a:solidFill>
                  <a:schemeClr val="tx2"/>
                </a:solidFill>
                <a:latin typeface="Algerian" panose="04020705040A02060702" pitchFamily="82" charset="0"/>
              </a:rPr>
              <a:t>KPI 1 - Year wise loan amount Stats</a:t>
            </a:r>
          </a:p>
        </p:txBody>
      </p:sp>
      <p:sp>
        <p:nvSpPr>
          <p:cNvPr id="21" name="Content Placeholder 20">
            <a:extLst>
              <a:ext uri="{FF2B5EF4-FFF2-40B4-BE49-F238E27FC236}">
                <a16:creationId xmlns:a16="http://schemas.microsoft.com/office/drawing/2014/main" id="{61AAC132-7836-6C42-4D76-321A246A1BDA}"/>
              </a:ext>
            </a:extLst>
          </p:cNvPr>
          <p:cNvSpPr>
            <a:spLocks noGrp="1"/>
          </p:cNvSpPr>
          <p:nvPr>
            <p:ph idx="1"/>
          </p:nvPr>
        </p:nvSpPr>
        <p:spPr>
          <a:xfrm>
            <a:off x="45721" y="1219199"/>
            <a:ext cx="6294119" cy="5334000"/>
          </a:xfrm>
        </p:spPr>
        <p:txBody>
          <a:bodyPr>
            <a:normAutofit fontScale="85000" lnSpcReduction="10000"/>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 our first KPI we observed that from year 2007 to 2011 the loan amount gradually increased.</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We found that bank has been charged off 448K Dollar amount in 2007 as the borrowers became delinquent on payments  and this amount increased by 43 Million Dollar in 2011.</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analysis revealed that Debt Consolidation is the main purpose for loan in all the years.</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amount of  fully paid loan status also increased from 1,731K Dollar (total loan amount =2.22M dollar) to 198M Dollar(total loan amount =261M dollar) gradually from 2007 to 2011.</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By analysing the data we found that </a:t>
            </a:r>
            <a:r>
              <a:rPr lang="en-IN" sz="2000" b="0" i="0" dirty="0">
                <a:effectLst/>
                <a:latin typeface="Times New Roman" panose="02020603050405020304" pitchFamily="18" charset="0"/>
                <a:cs typeface="Times New Roman" panose="02020603050405020304" pitchFamily="18" charset="0"/>
              </a:rPr>
              <a:t>California, Florida, New Jersey, New York and Texas are the top 5 states which have taken maximum loan amount.</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 2011 there was 1,140 people who were paying current loan amount that is 19M Dollar.</a:t>
            </a:r>
          </a:p>
        </p:txBody>
      </p:sp>
      <p:pic>
        <p:nvPicPr>
          <p:cNvPr id="5" name="Picture 4">
            <a:extLst>
              <a:ext uri="{FF2B5EF4-FFF2-40B4-BE49-F238E27FC236}">
                <a16:creationId xmlns:a16="http://schemas.microsoft.com/office/drawing/2014/main" id="{2D3B3259-2FFA-4F9F-8FE4-AD1F4FF9D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841" y="1616765"/>
            <a:ext cx="5806438" cy="3882887"/>
          </a:xfrm>
          <a:prstGeom prst="rect">
            <a:avLst/>
          </a:prstGeom>
        </p:spPr>
      </p:pic>
    </p:spTree>
    <p:extLst>
      <p:ext uri="{BB962C8B-B14F-4D97-AF65-F5344CB8AC3E}">
        <p14:creationId xmlns:p14="http://schemas.microsoft.com/office/powerpoint/2010/main" val="4101983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94F877-277F-895A-BE57-0B12F6F72FA9}"/>
              </a:ext>
            </a:extLst>
          </p:cNvPr>
          <p:cNvSpPr txBox="1">
            <a:spLocks/>
          </p:cNvSpPr>
          <p:nvPr/>
        </p:nvSpPr>
        <p:spPr>
          <a:xfrm>
            <a:off x="685801" y="314961"/>
            <a:ext cx="10131425" cy="4572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solidFill>
                <a:schemeClr val="tx2"/>
              </a:solidFill>
              <a:latin typeface="Baskerville Old Face" panose="02020602080505020303" pitchFamily="18" charset="0"/>
            </a:endParaRPr>
          </a:p>
        </p:txBody>
      </p:sp>
      <p:sp>
        <p:nvSpPr>
          <p:cNvPr id="7" name="Title 1">
            <a:extLst>
              <a:ext uri="{FF2B5EF4-FFF2-40B4-BE49-F238E27FC236}">
                <a16:creationId xmlns:a16="http://schemas.microsoft.com/office/drawing/2014/main" id="{DC45788D-11C5-FCE7-4891-47B2DE239FE4}"/>
              </a:ext>
            </a:extLst>
          </p:cNvPr>
          <p:cNvSpPr>
            <a:spLocks noGrp="1"/>
          </p:cNvSpPr>
          <p:nvPr>
            <p:ph type="title"/>
          </p:nvPr>
        </p:nvSpPr>
        <p:spPr>
          <a:xfrm>
            <a:off x="838201" y="467361"/>
            <a:ext cx="10988039" cy="457200"/>
          </a:xfrm>
        </p:spPr>
        <p:txBody>
          <a:bodyPr>
            <a:noAutofit/>
          </a:bodyPr>
          <a:lstStyle/>
          <a:p>
            <a:pPr algn="ctr"/>
            <a:r>
              <a:rPr lang="en-IN" sz="3200" u="sng" dirty="0">
                <a:solidFill>
                  <a:schemeClr val="tx2"/>
                </a:solidFill>
                <a:latin typeface="Algerian" panose="04020705040A02060702" pitchFamily="82" charset="0"/>
              </a:rPr>
              <a:t>KPI 2 – Grade and sub-grade wise revolving balance</a:t>
            </a:r>
          </a:p>
        </p:txBody>
      </p:sp>
      <p:sp>
        <p:nvSpPr>
          <p:cNvPr id="21" name="Content Placeholder 20">
            <a:extLst>
              <a:ext uri="{FF2B5EF4-FFF2-40B4-BE49-F238E27FC236}">
                <a16:creationId xmlns:a16="http://schemas.microsoft.com/office/drawing/2014/main" id="{61AAC132-7836-6C42-4D76-321A246A1BDA}"/>
              </a:ext>
            </a:extLst>
          </p:cNvPr>
          <p:cNvSpPr>
            <a:spLocks noGrp="1"/>
          </p:cNvSpPr>
          <p:nvPr>
            <p:ph idx="1"/>
          </p:nvPr>
        </p:nvSpPr>
        <p:spPr>
          <a:xfrm>
            <a:off x="146398" y="1158240"/>
            <a:ext cx="6294119" cy="5537199"/>
          </a:xfrm>
        </p:spPr>
        <p:txBody>
          <a:bodyPr>
            <a:normAutofit/>
          </a:bodyPr>
          <a:lstStyle/>
          <a:p>
            <a:pPr marL="0" indent="0">
              <a:lnSpc>
                <a:spcPct val="120000"/>
              </a:lnSpc>
              <a:buNone/>
            </a:pPr>
            <a:r>
              <a:rPr lang="en-US" sz="2000" dirty="0">
                <a:latin typeface="Times New Roman" panose="02020603050405020304" pitchFamily="18" charset="0"/>
                <a:cs typeface="Times New Roman" panose="02020603050405020304" pitchFamily="18" charset="0"/>
              </a:rPr>
              <a:t>Loan grading is a classification system that involves assigning a quality score to a loan based on a borrower's credit history, quality of the collateral, and the likelihood of repayment of the principal and interest.</a:t>
            </a:r>
          </a:p>
          <a:p>
            <a:pPr>
              <a:lnSpc>
                <a:spcPct val="12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We found that Grade B has highest Revolving Balance whereas Grade G has lowest Revolving Balance.</a:t>
            </a:r>
          </a:p>
          <a:p>
            <a:pPr>
              <a:lnSpc>
                <a:spcPct val="12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For Grade B, the top 5 countries, which have highest revolving balance are California, Florida, New Jersey, New York, and Texas.</a:t>
            </a:r>
            <a:endParaRPr lang="en-US" sz="2000"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In year 2007 grade C sub-grade C3 showing highest revolving balance whereas in year 2011 grade B sb-grade B3 showing highest revolving balance</a:t>
            </a:r>
            <a:r>
              <a:rPr lang="en-US" sz="2000" b="0" i="0" dirty="0">
                <a:solidFill>
                  <a:schemeClr val="tx2"/>
                </a:solidFill>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IN" sz="2000" b="0" i="0" dirty="0">
              <a:solidFill>
                <a:schemeClr val="tx2"/>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6BF798F-33DD-9289-3F5E-1273DC755134}"/>
              </a:ext>
            </a:extLst>
          </p:cNvPr>
          <p:cNvPicPr>
            <a:picLocks noChangeAspect="1"/>
          </p:cNvPicPr>
          <p:nvPr/>
        </p:nvPicPr>
        <p:blipFill rotWithShape="1">
          <a:blip r:embed="rId2">
            <a:extLst>
              <a:ext uri="{28A0092B-C50C-407E-A947-70E740481C1C}">
                <a14:useLocalDpi xmlns:a14="http://schemas.microsoft.com/office/drawing/2010/main" val="0"/>
              </a:ext>
            </a:extLst>
          </a:blip>
          <a:srcRect l="8667" t="34075" r="51833" b="26814"/>
          <a:stretch/>
        </p:blipFill>
        <p:spPr>
          <a:xfrm>
            <a:off x="6440517" y="1696720"/>
            <a:ext cx="5563522" cy="4003040"/>
          </a:xfrm>
          <a:prstGeom prst="rect">
            <a:avLst/>
          </a:prstGeom>
        </p:spPr>
      </p:pic>
    </p:spTree>
    <p:extLst>
      <p:ext uri="{BB962C8B-B14F-4D97-AF65-F5344CB8AC3E}">
        <p14:creationId xmlns:p14="http://schemas.microsoft.com/office/powerpoint/2010/main" val="2237492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94F877-277F-895A-BE57-0B12F6F72FA9}"/>
              </a:ext>
            </a:extLst>
          </p:cNvPr>
          <p:cNvSpPr txBox="1">
            <a:spLocks/>
          </p:cNvSpPr>
          <p:nvPr/>
        </p:nvSpPr>
        <p:spPr>
          <a:xfrm>
            <a:off x="685801" y="314961"/>
            <a:ext cx="10131425" cy="4572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solidFill>
                <a:schemeClr val="tx2"/>
              </a:solidFill>
              <a:latin typeface="Baskerville Old Face" panose="02020602080505020303" pitchFamily="18" charset="0"/>
            </a:endParaRPr>
          </a:p>
        </p:txBody>
      </p:sp>
      <p:sp>
        <p:nvSpPr>
          <p:cNvPr id="7" name="Title 1">
            <a:extLst>
              <a:ext uri="{FF2B5EF4-FFF2-40B4-BE49-F238E27FC236}">
                <a16:creationId xmlns:a16="http://schemas.microsoft.com/office/drawing/2014/main" id="{DC45788D-11C5-FCE7-4891-47B2DE239FE4}"/>
              </a:ext>
            </a:extLst>
          </p:cNvPr>
          <p:cNvSpPr>
            <a:spLocks noGrp="1"/>
          </p:cNvSpPr>
          <p:nvPr>
            <p:ph type="title"/>
          </p:nvPr>
        </p:nvSpPr>
        <p:spPr>
          <a:xfrm>
            <a:off x="73660" y="406401"/>
            <a:ext cx="12044679" cy="680719"/>
          </a:xfrm>
        </p:spPr>
        <p:txBody>
          <a:bodyPr>
            <a:noAutofit/>
          </a:bodyPr>
          <a:lstStyle/>
          <a:p>
            <a:pPr algn="ctr"/>
            <a:r>
              <a:rPr lang="en-IN" sz="3200" u="sng" dirty="0">
                <a:solidFill>
                  <a:schemeClr val="tx2"/>
                </a:solidFill>
                <a:latin typeface="Algerian" panose="04020705040A02060702" pitchFamily="82" charset="0"/>
              </a:rPr>
              <a:t>KPI 3 – Total Payment for verified status V/s non-verified status</a:t>
            </a:r>
          </a:p>
        </p:txBody>
      </p:sp>
      <p:sp>
        <p:nvSpPr>
          <p:cNvPr id="21" name="Content Placeholder 20">
            <a:extLst>
              <a:ext uri="{FF2B5EF4-FFF2-40B4-BE49-F238E27FC236}">
                <a16:creationId xmlns:a16="http://schemas.microsoft.com/office/drawing/2014/main" id="{61AAC132-7836-6C42-4D76-321A246A1BDA}"/>
              </a:ext>
            </a:extLst>
          </p:cNvPr>
          <p:cNvSpPr>
            <a:spLocks noGrp="1"/>
          </p:cNvSpPr>
          <p:nvPr>
            <p:ph idx="1"/>
          </p:nvPr>
        </p:nvSpPr>
        <p:spPr>
          <a:xfrm>
            <a:off x="450575" y="1615440"/>
            <a:ext cx="6222999" cy="4836159"/>
          </a:xfrm>
        </p:spPr>
        <p:txBody>
          <a:bodyPr>
            <a:normAutofit lnSpcReduction="10000"/>
          </a:bodyPr>
          <a:lstStyle/>
          <a:p>
            <a:pPr>
              <a:buFont typeface="Wingdings" panose="05000000000000000000" pitchFamily="2" charset="2"/>
              <a:buChar char="Ø"/>
            </a:pPr>
            <a:r>
              <a:rPr lang="en-US" sz="1800" i="0" dirty="0">
                <a:effectLst/>
                <a:latin typeface="Times New Roman" panose="02020603050405020304" pitchFamily="18" charset="0"/>
                <a:cs typeface="Times New Roman" panose="02020603050405020304" pitchFamily="18" charset="0"/>
              </a:rPr>
              <a:t>﻿</a:t>
            </a:r>
            <a:r>
              <a:rPr lang="en-US" sz="2000" i="0" dirty="0">
                <a:effectLst/>
                <a:latin typeface="Times New Roman" panose="02020603050405020304" pitchFamily="18" charset="0"/>
                <a:cs typeface="Times New Roman" panose="02020603050405020304" pitchFamily="18" charset="0"/>
              </a:rPr>
              <a:t>Sum of  total payment for Verified status (219.89 M) was higher than Not Verified (153.54 M).</a:t>
            </a:r>
          </a:p>
          <a:p>
            <a:pPr>
              <a:buFont typeface="Wingdings" panose="05000000000000000000" pitchFamily="2" charset="2"/>
              <a:buChar char="Ø"/>
            </a:pPr>
            <a:r>
              <a:rPr lang="en-US" sz="2000" i="0" dirty="0">
                <a:effectLst/>
                <a:latin typeface="Times New Roman" panose="02020603050405020304" pitchFamily="18" charset="0"/>
                <a:cs typeface="Times New Roman" panose="02020603050405020304" pitchFamily="18" charset="0"/>
              </a:rPr>
              <a:t>Year by year the percentage of verified status increased.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a:t>
            </a:r>
            <a:r>
              <a:rPr lang="en-IN" sz="2000" dirty="0">
                <a:latin typeface="Times New Roman" panose="02020603050405020304" pitchFamily="18" charset="0"/>
                <a:cs typeface="Times New Roman" panose="02020603050405020304" pitchFamily="18" charset="0"/>
              </a:rPr>
              <a:t> 39,717 </a:t>
            </a:r>
            <a:r>
              <a:rPr lang="en-US" sz="2000" dirty="0">
                <a:latin typeface="Times New Roman" panose="02020603050405020304" pitchFamily="18" charset="0"/>
                <a:cs typeface="Times New Roman" panose="02020603050405020304" pitchFamily="18" charset="0"/>
              </a:rPr>
              <a:t>customer’s accounts, t</a:t>
            </a:r>
            <a:r>
              <a:rPr lang="en-US" sz="2000" i="0" dirty="0">
                <a:effectLst/>
                <a:latin typeface="Times New Roman" panose="02020603050405020304" pitchFamily="18" charset="0"/>
                <a:cs typeface="Times New Roman" panose="02020603050405020304" pitchFamily="18" charset="0"/>
              </a:rPr>
              <a:t>here are 16,921 customer’s accounts are verified and 12,809 customer’s accounts are still not verified.</a:t>
            </a:r>
          </a:p>
          <a:p>
            <a:pPr>
              <a:buFont typeface="Wingdings" panose="05000000000000000000" pitchFamily="2" charset="2"/>
              <a:buChar char="Ø"/>
            </a:pPr>
            <a:r>
              <a:rPr lang="en-US" sz="2000" i="0" dirty="0">
                <a:effectLst/>
                <a:latin typeface="Times New Roman" panose="02020603050405020304" pitchFamily="18" charset="0"/>
                <a:cs typeface="Times New Roman" panose="02020603050405020304" pitchFamily="18" charset="0"/>
              </a:rPr>
              <a:t>To enhance lending practices and outcomes, it is recommended to concentrate on strategies such as implementing stricter verification process to increase the percentage of verified status.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California has the highest verified customers whereas </a:t>
            </a:r>
            <a:r>
              <a:rPr lang="en-IN" sz="2000" b="0" i="0" dirty="0">
                <a:effectLst/>
                <a:latin typeface="Times New Roman" panose="02020603050405020304" pitchFamily="18" charset="0"/>
                <a:cs typeface="Times New Roman" panose="02020603050405020304" pitchFamily="18" charset="0"/>
              </a:rPr>
              <a:t>Tennessee has lowest verified customers.</a:t>
            </a:r>
          </a:p>
        </p:txBody>
      </p:sp>
      <p:pic>
        <p:nvPicPr>
          <p:cNvPr id="3" name="Picture 2">
            <a:extLst>
              <a:ext uri="{FF2B5EF4-FFF2-40B4-BE49-F238E27FC236}">
                <a16:creationId xmlns:a16="http://schemas.microsoft.com/office/drawing/2014/main" id="{9EF22E0B-ED25-4E3A-8BD2-64540775F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382" y="2023565"/>
            <a:ext cx="4837043" cy="4019907"/>
          </a:xfrm>
          <a:prstGeom prst="rect">
            <a:avLst/>
          </a:prstGeom>
        </p:spPr>
      </p:pic>
    </p:spTree>
    <p:extLst>
      <p:ext uri="{BB962C8B-B14F-4D97-AF65-F5344CB8AC3E}">
        <p14:creationId xmlns:p14="http://schemas.microsoft.com/office/powerpoint/2010/main" val="7179384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94F877-277F-895A-BE57-0B12F6F72FA9}"/>
              </a:ext>
            </a:extLst>
          </p:cNvPr>
          <p:cNvSpPr txBox="1">
            <a:spLocks/>
          </p:cNvSpPr>
          <p:nvPr/>
        </p:nvSpPr>
        <p:spPr>
          <a:xfrm>
            <a:off x="685801" y="314961"/>
            <a:ext cx="10131425" cy="4572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solidFill>
                <a:schemeClr val="tx2"/>
              </a:solidFill>
              <a:latin typeface="Baskerville Old Face" panose="02020602080505020303" pitchFamily="18" charset="0"/>
            </a:endParaRPr>
          </a:p>
        </p:txBody>
      </p:sp>
      <p:sp>
        <p:nvSpPr>
          <p:cNvPr id="7" name="Title 1">
            <a:extLst>
              <a:ext uri="{FF2B5EF4-FFF2-40B4-BE49-F238E27FC236}">
                <a16:creationId xmlns:a16="http://schemas.microsoft.com/office/drawing/2014/main" id="{DC45788D-11C5-FCE7-4891-47B2DE239FE4}"/>
              </a:ext>
            </a:extLst>
          </p:cNvPr>
          <p:cNvSpPr>
            <a:spLocks noGrp="1"/>
          </p:cNvSpPr>
          <p:nvPr>
            <p:ph type="title"/>
          </p:nvPr>
        </p:nvSpPr>
        <p:spPr>
          <a:xfrm>
            <a:off x="-274319" y="467361"/>
            <a:ext cx="12466320" cy="457200"/>
          </a:xfrm>
        </p:spPr>
        <p:txBody>
          <a:bodyPr>
            <a:noAutofit/>
          </a:bodyPr>
          <a:lstStyle/>
          <a:p>
            <a:pPr algn="ctr"/>
            <a:r>
              <a:rPr lang="en-IN" sz="3200" u="sng" dirty="0">
                <a:solidFill>
                  <a:schemeClr val="tx2"/>
                </a:solidFill>
                <a:latin typeface="Algerian" panose="04020705040A02060702" pitchFamily="82" charset="0"/>
              </a:rPr>
              <a:t>KPI 4 – State wise and last credit pull date wise loan status</a:t>
            </a:r>
          </a:p>
        </p:txBody>
      </p:sp>
      <p:sp>
        <p:nvSpPr>
          <p:cNvPr id="21" name="Content Placeholder 20">
            <a:extLst>
              <a:ext uri="{FF2B5EF4-FFF2-40B4-BE49-F238E27FC236}">
                <a16:creationId xmlns:a16="http://schemas.microsoft.com/office/drawing/2014/main" id="{61AAC132-7836-6C42-4D76-321A246A1BDA}"/>
              </a:ext>
            </a:extLst>
          </p:cNvPr>
          <p:cNvSpPr>
            <a:spLocks noGrp="1"/>
          </p:cNvSpPr>
          <p:nvPr>
            <p:ph idx="1"/>
          </p:nvPr>
        </p:nvSpPr>
        <p:spPr>
          <a:xfrm>
            <a:off x="45721" y="1656079"/>
            <a:ext cx="6294119" cy="3921759"/>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From year 2007 to 2014 the count of loan status increased gradually but a down fall observed in year 2015 but in 2016 it highly increased.</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By analysing the data we found that </a:t>
            </a:r>
            <a:r>
              <a:rPr lang="en-IN" sz="2400" b="0" i="0" dirty="0">
                <a:effectLst/>
                <a:latin typeface="Times New Roman" panose="02020603050405020304" pitchFamily="18" charset="0"/>
                <a:cs typeface="Times New Roman" panose="02020603050405020304" pitchFamily="18" charset="0"/>
              </a:rPr>
              <a:t>California, Florida, New Jersey, New York and Texas are the states which are showing maximum count of loan status</a:t>
            </a:r>
            <a:r>
              <a:rPr lang="en-IN" sz="2400" dirty="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F1778F2-A6BB-4A39-9C62-D7CF097A8C39}"/>
              </a:ext>
            </a:extLst>
          </p:cNvPr>
          <p:cNvPicPr>
            <a:picLocks noChangeAspect="1"/>
          </p:cNvPicPr>
          <p:nvPr/>
        </p:nvPicPr>
        <p:blipFill>
          <a:blip r:embed="rId2"/>
          <a:stretch>
            <a:fillRect/>
          </a:stretch>
        </p:blipFill>
        <p:spPr>
          <a:xfrm>
            <a:off x="6339840" y="1656079"/>
            <a:ext cx="5806440" cy="4615072"/>
          </a:xfrm>
          <a:prstGeom prst="rect">
            <a:avLst/>
          </a:prstGeom>
        </p:spPr>
      </p:pic>
    </p:spTree>
    <p:extLst>
      <p:ext uri="{BB962C8B-B14F-4D97-AF65-F5344CB8AC3E}">
        <p14:creationId xmlns:p14="http://schemas.microsoft.com/office/powerpoint/2010/main" val="3535410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94F877-277F-895A-BE57-0B12F6F72FA9}"/>
              </a:ext>
            </a:extLst>
          </p:cNvPr>
          <p:cNvSpPr txBox="1">
            <a:spLocks/>
          </p:cNvSpPr>
          <p:nvPr/>
        </p:nvSpPr>
        <p:spPr>
          <a:xfrm>
            <a:off x="685801" y="314961"/>
            <a:ext cx="10131425" cy="4572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solidFill>
                <a:schemeClr val="tx2"/>
              </a:solidFill>
              <a:latin typeface="Baskerville Old Face" panose="02020602080505020303" pitchFamily="18" charset="0"/>
            </a:endParaRPr>
          </a:p>
        </p:txBody>
      </p:sp>
      <p:sp>
        <p:nvSpPr>
          <p:cNvPr id="7" name="Title 1">
            <a:extLst>
              <a:ext uri="{FF2B5EF4-FFF2-40B4-BE49-F238E27FC236}">
                <a16:creationId xmlns:a16="http://schemas.microsoft.com/office/drawing/2014/main" id="{DC45788D-11C5-FCE7-4891-47B2DE239FE4}"/>
              </a:ext>
            </a:extLst>
          </p:cNvPr>
          <p:cNvSpPr>
            <a:spLocks noGrp="1"/>
          </p:cNvSpPr>
          <p:nvPr>
            <p:ph type="title"/>
          </p:nvPr>
        </p:nvSpPr>
        <p:spPr>
          <a:xfrm>
            <a:off x="45721" y="467361"/>
            <a:ext cx="12146279" cy="457200"/>
          </a:xfrm>
        </p:spPr>
        <p:txBody>
          <a:bodyPr>
            <a:noAutofit/>
          </a:bodyPr>
          <a:lstStyle/>
          <a:p>
            <a:pPr algn="ctr"/>
            <a:r>
              <a:rPr lang="en-IN" sz="3200" u="sng" dirty="0">
                <a:solidFill>
                  <a:schemeClr val="tx2"/>
                </a:solidFill>
                <a:latin typeface="Algerian" panose="04020705040A02060702" pitchFamily="82" charset="0"/>
              </a:rPr>
              <a:t>KPI 5 – Home ownership v/s last payment date stats</a:t>
            </a:r>
          </a:p>
        </p:txBody>
      </p:sp>
      <p:sp>
        <p:nvSpPr>
          <p:cNvPr id="21" name="Content Placeholder 20">
            <a:extLst>
              <a:ext uri="{FF2B5EF4-FFF2-40B4-BE49-F238E27FC236}">
                <a16:creationId xmlns:a16="http://schemas.microsoft.com/office/drawing/2014/main" id="{61AAC132-7836-6C42-4D76-321A246A1BDA}"/>
              </a:ext>
            </a:extLst>
          </p:cNvPr>
          <p:cNvSpPr>
            <a:spLocks noGrp="1"/>
          </p:cNvSpPr>
          <p:nvPr>
            <p:ph idx="1"/>
          </p:nvPr>
        </p:nvSpPr>
        <p:spPr>
          <a:xfrm>
            <a:off x="45721" y="1717040"/>
            <a:ext cx="5879418" cy="4958079"/>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From 2008 to 2014, the count of home ownership loans increased gradually but from 2014 till 2016 the count started decreasing.</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analysis of data revealed that state California had highest count of Rent home ownership loan.</a:t>
            </a:r>
          </a:p>
          <a:p>
            <a:pPr>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The acceptance of rent and mortgage loans are high in home ownership loans.</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solidFill>
                <a:schemeClr val="tx2"/>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8DBAE50-2412-A3A3-1C44-72402A181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138" y="1630678"/>
            <a:ext cx="6131559" cy="4759961"/>
          </a:xfrm>
          <a:prstGeom prst="rect">
            <a:avLst/>
          </a:prstGeom>
        </p:spPr>
      </p:pic>
      <p:pic>
        <p:nvPicPr>
          <p:cNvPr id="5" name="Picture 4">
            <a:extLst>
              <a:ext uri="{FF2B5EF4-FFF2-40B4-BE49-F238E27FC236}">
                <a16:creationId xmlns:a16="http://schemas.microsoft.com/office/drawing/2014/main" id="{91B98D14-76C1-0686-6A2D-F6D77BD6AE0F}"/>
              </a:ext>
            </a:extLst>
          </p:cNvPr>
          <p:cNvPicPr>
            <a:picLocks noChangeAspect="1"/>
          </p:cNvPicPr>
          <p:nvPr/>
        </p:nvPicPr>
        <p:blipFill rotWithShape="1">
          <a:blip r:embed="rId3">
            <a:extLst>
              <a:ext uri="{28A0092B-C50C-407E-A947-70E740481C1C}">
                <a14:useLocalDpi xmlns:a14="http://schemas.microsoft.com/office/drawing/2010/main" val="0"/>
              </a:ext>
            </a:extLst>
          </a:blip>
          <a:srcRect r="31906" b="2807"/>
          <a:stretch/>
        </p:blipFill>
        <p:spPr>
          <a:xfrm>
            <a:off x="6301059" y="2247238"/>
            <a:ext cx="1674541" cy="1583082"/>
          </a:xfrm>
          <a:prstGeom prst="rect">
            <a:avLst/>
          </a:prstGeom>
        </p:spPr>
      </p:pic>
    </p:spTree>
    <p:extLst>
      <p:ext uri="{BB962C8B-B14F-4D97-AF65-F5344CB8AC3E}">
        <p14:creationId xmlns:p14="http://schemas.microsoft.com/office/powerpoint/2010/main" val="34203040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1455</TotalTime>
  <Words>1074</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Algerian</vt:lpstr>
      <vt:lpstr>Arial</vt:lpstr>
      <vt:lpstr>Baskerville Old Face</vt:lpstr>
      <vt:lpstr>Bookman Old Style</vt:lpstr>
      <vt:lpstr>Calibri</vt:lpstr>
      <vt:lpstr>Copperplate Gothic Light</vt:lpstr>
      <vt:lpstr>Lucida Calligraphy</vt:lpstr>
      <vt:lpstr>Rockwell</vt:lpstr>
      <vt:lpstr>Times New Roman</vt:lpstr>
      <vt:lpstr>Wingdings</vt:lpstr>
      <vt:lpstr>Damask</vt:lpstr>
      <vt:lpstr>PROJECT ON BANK ANALYTICS</vt:lpstr>
      <vt:lpstr>Introduction</vt:lpstr>
      <vt:lpstr>Overview of Given data</vt:lpstr>
      <vt:lpstr>DATA PROCESSING</vt:lpstr>
      <vt:lpstr>KPI 1 - Year wise loan amount Stats</vt:lpstr>
      <vt:lpstr>KPI 2 – Grade and sub-grade wise revolving balance</vt:lpstr>
      <vt:lpstr>KPI 3 – Total Payment for verified status V/s non-verified status</vt:lpstr>
      <vt:lpstr>KPI 4 – State wise and last credit pull date wise loan status</vt:lpstr>
      <vt:lpstr>KPI 5 – Home ownership v/s last payment date stats</vt:lpstr>
      <vt:lpstr>Excel Dashboard</vt:lpstr>
      <vt:lpstr>Tableau Dashboard</vt:lpstr>
      <vt:lpstr>Tableau Dashboard</vt:lpstr>
      <vt:lpstr>Power bi Dashboard</vt:lpstr>
      <vt:lpstr>Power bi Dashboard</vt:lpstr>
      <vt:lpstr>FINDINGS &amp; SUGGESTIONs</vt:lpstr>
      <vt:lpstr>Team Members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Bank loan of customers</dc:title>
  <dc:creator>franky kala</dc:creator>
  <cp:lastModifiedBy>KOUSHIK KUMAR REDDY PULAGAM</cp:lastModifiedBy>
  <cp:revision>25</cp:revision>
  <dcterms:created xsi:type="dcterms:W3CDTF">2023-07-11T06:37:53Z</dcterms:created>
  <dcterms:modified xsi:type="dcterms:W3CDTF">2024-01-18T14:20:53Z</dcterms:modified>
</cp:coreProperties>
</file>