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57" r:id="rId4"/>
    <p:sldId id="258" r:id="rId5"/>
    <p:sldId id="259" r:id="rId6"/>
    <p:sldId id="261" r:id="rId7"/>
    <p:sldId id="262" r:id="rId8"/>
    <p:sldId id="263" r:id="rId9"/>
    <p:sldId id="265" r:id="rId10"/>
    <p:sldId id="266" r:id="rId11"/>
    <p:sldId id="267" r:id="rId12"/>
    <p:sldId id="269"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CAB3A-3EDC-4D03-B891-33B3A93764FC}" type="datetimeFigureOut">
              <a:rPr lang="en-IN" smtClean="0"/>
              <a:t>14-12-2022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995AE-A513-4F85-BAAA-9CBD8B3889BD}" type="slidenum">
              <a:rPr lang="en-IN" smtClean="0"/>
              <a:t>‹#›</a:t>
            </a:fld>
            <a:endParaRPr lang="en-IN"/>
          </a:p>
        </p:txBody>
      </p:sp>
    </p:spTree>
    <p:extLst>
      <p:ext uri="{BB962C8B-B14F-4D97-AF65-F5344CB8AC3E}">
        <p14:creationId xmlns:p14="http://schemas.microsoft.com/office/powerpoint/2010/main" val="131446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5FB9-7FD2-5D5D-2102-DB189E18A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6941B6-FAB7-A3EC-E2C3-DD44A0FD5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60006A-BDDF-80A1-ED91-FA9EFAF7CE92}"/>
              </a:ext>
            </a:extLst>
          </p:cNvPr>
          <p:cNvSpPr>
            <a:spLocks noGrp="1"/>
          </p:cNvSpPr>
          <p:nvPr>
            <p:ph type="dt" sz="half" idx="10"/>
          </p:nvPr>
        </p:nvSpPr>
        <p:spPr/>
        <p:txBody>
          <a:bodyPr/>
          <a:lstStyle/>
          <a:p>
            <a:fld id="{BED215D5-43E3-4519-8AE4-FD95501B0A23}" type="datetime1">
              <a:rPr lang="en-IN" smtClean="0"/>
              <a:t>14-12-2022</a:t>
            </a:fld>
            <a:endParaRPr lang="en-IN"/>
          </a:p>
        </p:txBody>
      </p:sp>
      <p:sp>
        <p:nvSpPr>
          <p:cNvPr id="5" name="Footer Placeholder 4">
            <a:extLst>
              <a:ext uri="{FF2B5EF4-FFF2-40B4-BE49-F238E27FC236}">
                <a16:creationId xmlns:a16="http://schemas.microsoft.com/office/drawing/2014/main" id="{55916954-8170-2850-F132-98D2FBE4F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F2268-0DCE-0581-FFC4-C74B37563CB5}"/>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271123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F0DC-F523-ADAD-E19F-F199EEE9DC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B01E3B-875F-C927-809C-D3C16FD65A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6A0FE-F682-3B92-5221-70FBE5E53EEB}"/>
              </a:ext>
            </a:extLst>
          </p:cNvPr>
          <p:cNvSpPr>
            <a:spLocks noGrp="1"/>
          </p:cNvSpPr>
          <p:nvPr>
            <p:ph type="dt" sz="half" idx="10"/>
          </p:nvPr>
        </p:nvSpPr>
        <p:spPr/>
        <p:txBody>
          <a:bodyPr/>
          <a:lstStyle/>
          <a:p>
            <a:fld id="{4F2857CC-EAD8-42FF-BD60-68CE3D537EE6}" type="datetime1">
              <a:rPr lang="en-IN" smtClean="0"/>
              <a:t>14-12-2022</a:t>
            </a:fld>
            <a:endParaRPr lang="en-IN"/>
          </a:p>
        </p:txBody>
      </p:sp>
      <p:sp>
        <p:nvSpPr>
          <p:cNvPr id="5" name="Footer Placeholder 4">
            <a:extLst>
              <a:ext uri="{FF2B5EF4-FFF2-40B4-BE49-F238E27FC236}">
                <a16:creationId xmlns:a16="http://schemas.microsoft.com/office/drawing/2014/main" id="{B7D0B286-E6B1-14DC-C1DE-82AA5421D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4B3A6-5609-4933-6B91-6AC27D895ED2}"/>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211021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CDD5B-17E6-6831-AFAB-DC16608887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7B4F13-1DE9-C8B9-41DD-02520FDAF1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44ACE-03A2-A1F6-1481-C90AB6537609}"/>
              </a:ext>
            </a:extLst>
          </p:cNvPr>
          <p:cNvSpPr>
            <a:spLocks noGrp="1"/>
          </p:cNvSpPr>
          <p:nvPr>
            <p:ph type="dt" sz="half" idx="10"/>
          </p:nvPr>
        </p:nvSpPr>
        <p:spPr/>
        <p:txBody>
          <a:bodyPr/>
          <a:lstStyle/>
          <a:p>
            <a:fld id="{1D7DFA90-31A6-4C36-B6CD-492E63A77131}" type="datetime1">
              <a:rPr lang="en-IN" smtClean="0"/>
              <a:t>14-12-2022</a:t>
            </a:fld>
            <a:endParaRPr lang="en-IN"/>
          </a:p>
        </p:txBody>
      </p:sp>
      <p:sp>
        <p:nvSpPr>
          <p:cNvPr id="5" name="Footer Placeholder 4">
            <a:extLst>
              <a:ext uri="{FF2B5EF4-FFF2-40B4-BE49-F238E27FC236}">
                <a16:creationId xmlns:a16="http://schemas.microsoft.com/office/drawing/2014/main" id="{D70694B5-A0B9-4D4A-91F3-678D89E9B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F56FD-EC9D-AE56-21C0-5442D0AF2F95}"/>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355249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0AF2-0FD1-2BCC-7771-C70047BFC8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2D0740-DD4A-51F4-C737-C118F7752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AA3C9-D801-5663-C11E-4049FE5A25AC}"/>
              </a:ext>
            </a:extLst>
          </p:cNvPr>
          <p:cNvSpPr>
            <a:spLocks noGrp="1"/>
          </p:cNvSpPr>
          <p:nvPr>
            <p:ph type="dt" sz="half" idx="10"/>
          </p:nvPr>
        </p:nvSpPr>
        <p:spPr/>
        <p:txBody>
          <a:bodyPr/>
          <a:lstStyle/>
          <a:p>
            <a:fld id="{76315257-AE61-48E1-8948-E99C23858B52}" type="datetime1">
              <a:rPr lang="en-IN" smtClean="0"/>
              <a:t>14-12-2022</a:t>
            </a:fld>
            <a:endParaRPr lang="en-IN"/>
          </a:p>
        </p:txBody>
      </p:sp>
      <p:sp>
        <p:nvSpPr>
          <p:cNvPr id="5" name="Footer Placeholder 4">
            <a:extLst>
              <a:ext uri="{FF2B5EF4-FFF2-40B4-BE49-F238E27FC236}">
                <a16:creationId xmlns:a16="http://schemas.microsoft.com/office/drawing/2014/main" id="{7D5CFB41-1E7E-36C8-E143-D63EBBA32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F6D5D-E155-A553-7C35-56BCAD13DF8D}"/>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2982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8C28-FB5E-FCBB-E2E5-E5E03A931E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912B54-0857-2669-17E7-BF825BE7B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7364C-08F2-F431-BB49-5728D06DD88A}"/>
              </a:ext>
            </a:extLst>
          </p:cNvPr>
          <p:cNvSpPr>
            <a:spLocks noGrp="1"/>
          </p:cNvSpPr>
          <p:nvPr>
            <p:ph type="dt" sz="half" idx="10"/>
          </p:nvPr>
        </p:nvSpPr>
        <p:spPr/>
        <p:txBody>
          <a:bodyPr/>
          <a:lstStyle/>
          <a:p>
            <a:fld id="{3168B089-8FEF-4D94-B44F-3B509F1B37B1}" type="datetime1">
              <a:rPr lang="en-IN" smtClean="0"/>
              <a:t>14-12-2022</a:t>
            </a:fld>
            <a:endParaRPr lang="en-IN"/>
          </a:p>
        </p:txBody>
      </p:sp>
      <p:sp>
        <p:nvSpPr>
          <p:cNvPr id="5" name="Footer Placeholder 4">
            <a:extLst>
              <a:ext uri="{FF2B5EF4-FFF2-40B4-BE49-F238E27FC236}">
                <a16:creationId xmlns:a16="http://schemas.microsoft.com/office/drawing/2014/main" id="{1E9FDAF5-B40A-2B44-A962-E736229AC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3BB10-4E3F-FAD1-2AD1-7AA74AFAF2B6}"/>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208523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4ABC-6828-12E7-8EE4-6215BBD388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1075A8-B65B-2022-7CC5-AC54210F9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C94713-B7E5-A119-18E4-075F8807B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7DF99C-743C-F931-B43D-E4A63811B7DE}"/>
              </a:ext>
            </a:extLst>
          </p:cNvPr>
          <p:cNvSpPr>
            <a:spLocks noGrp="1"/>
          </p:cNvSpPr>
          <p:nvPr>
            <p:ph type="dt" sz="half" idx="10"/>
          </p:nvPr>
        </p:nvSpPr>
        <p:spPr/>
        <p:txBody>
          <a:bodyPr/>
          <a:lstStyle/>
          <a:p>
            <a:fld id="{EF3A8BC3-DC8C-4842-8BDC-6E630C9E0E3C}" type="datetime1">
              <a:rPr lang="en-IN" smtClean="0"/>
              <a:t>14-12-2022</a:t>
            </a:fld>
            <a:endParaRPr lang="en-IN"/>
          </a:p>
        </p:txBody>
      </p:sp>
      <p:sp>
        <p:nvSpPr>
          <p:cNvPr id="6" name="Footer Placeholder 5">
            <a:extLst>
              <a:ext uri="{FF2B5EF4-FFF2-40B4-BE49-F238E27FC236}">
                <a16:creationId xmlns:a16="http://schemas.microsoft.com/office/drawing/2014/main" id="{8DD9A7FA-7821-9CCA-1EDF-B2529CD1B2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CC06E-CF68-FA07-0CAF-8E9E7E8D0392}"/>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180190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E674-744E-438C-51E6-BFF46D0F30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53F60-6B96-A5C0-CADE-DF6AE7079F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F84D8-E4F8-55EF-EBA2-9F8C61C1F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23ABF4-F808-001E-C28D-8F957E95E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DF836-9F68-A41E-6069-A771E57ADD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A9358A-7843-66D7-6FD1-F50F2AD54262}"/>
              </a:ext>
            </a:extLst>
          </p:cNvPr>
          <p:cNvSpPr>
            <a:spLocks noGrp="1"/>
          </p:cNvSpPr>
          <p:nvPr>
            <p:ph type="dt" sz="half" idx="10"/>
          </p:nvPr>
        </p:nvSpPr>
        <p:spPr/>
        <p:txBody>
          <a:bodyPr/>
          <a:lstStyle/>
          <a:p>
            <a:fld id="{6B6E0DFB-B385-41AD-91A1-DDCB907868FB}" type="datetime1">
              <a:rPr lang="en-IN" smtClean="0"/>
              <a:t>14-12-2022</a:t>
            </a:fld>
            <a:endParaRPr lang="en-IN"/>
          </a:p>
        </p:txBody>
      </p:sp>
      <p:sp>
        <p:nvSpPr>
          <p:cNvPr id="8" name="Footer Placeholder 7">
            <a:extLst>
              <a:ext uri="{FF2B5EF4-FFF2-40B4-BE49-F238E27FC236}">
                <a16:creationId xmlns:a16="http://schemas.microsoft.com/office/drawing/2014/main" id="{DF3E02F6-760A-CC6E-A87A-D14473F48C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C17FA1-6BF6-F75B-00E8-6A8D70101DD7}"/>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173643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206F-7B22-1311-E7B9-C2B49572B1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019733-40CC-1C91-F413-6074F20577D9}"/>
              </a:ext>
            </a:extLst>
          </p:cNvPr>
          <p:cNvSpPr>
            <a:spLocks noGrp="1"/>
          </p:cNvSpPr>
          <p:nvPr>
            <p:ph type="dt" sz="half" idx="10"/>
          </p:nvPr>
        </p:nvSpPr>
        <p:spPr/>
        <p:txBody>
          <a:bodyPr/>
          <a:lstStyle/>
          <a:p>
            <a:fld id="{CAAAC5AF-0A21-4DE2-98D4-BBC5F09BE332}" type="datetime1">
              <a:rPr lang="en-IN" smtClean="0"/>
              <a:t>14-12-2022</a:t>
            </a:fld>
            <a:endParaRPr lang="en-IN"/>
          </a:p>
        </p:txBody>
      </p:sp>
      <p:sp>
        <p:nvSpPr>
          <p:cNvPr id="4" name="Footer Placeholder 3">
            <a:extLst>
              <a:ext uri="{FF2B5EF4-FFF2-40B4-BE49-F238E27FC236}">
                <a16:creationId xmlns:a16="http://schemas.microsoft.com/office/drawing/2014/main" id="{E134E7A1-36A7-DC91-5280-76A5E36B51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62E7F8-5F98-AAD9-313E-59F0CB930A23}"/>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28797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457EC-4B93-C274-BC57-9B2319E608F5}"/>
              </a:ext>
            </a:extLst>
          </p:cNvPr>
          <p:cNvSpPr>
            <a:spLocks noGrp="1"/>
          </p:cNvSpPr>
          <p:nvPr>
            <p:ph type="dt" sz="half" idx="10"/>
          </p:nvPr>
        </p:nvSpPr>
        <p:spPr/>
        <p:txBody>
          <a:bodyPr/>
          <a:lstStyle/>
          <a:p>
            <a:fld id="{A96549CD-24F7-49BE-95D7-FD3432AA77FB}" type="datetime1">
              <a:rPr lang="en-IN" smtClean="0"/>
              <a:t>14-12-2022</a:t>
            </a:fld>
            <a:endParaRPr lang="en-IN"/>
          </a:p>
        </p:txBody>
      </p:sp>
      <p:sp>
        <p:nvSpPr>
          <p:cNvPr id="3" name="Footer Placeholder 2">
            <a:extLst>
              <a:ext uri="{FF2B5EF4-FFF2-40B4-BE49-F238E27FC236}">
                <a16:creationId xmlns:a16="http://schemas.microsoft.com/office/drawing/2014/main" id="{810B999F-7B00-DC94-E979-E1686B3D96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1D2463-F5A9-411B-8A1F-5011649166D3}"/>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324240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3DFD-785B-B800-F472-6D37F4ACA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14D646-5FCE-549B-14DB-EBA2CC277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6DFBA7-DE80-5B72-5D9E-1BE98E887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6F017-1B81-93DF-6748-75868993DC1D}"/>
              </a:ext>
            </a:extLst>
          </p:cNvPr>
          <p:cNvSpPr>
            <a:spLocks noGrp="1"/>
          </p:cNvSpPr>
          <p:nvPr>
            <p:ph type="dt" sz="half" idx="10"/>
          </p:nvPr>
        </p:nvSpPr>
        <p:spPr/>
        <p:txBody>
          <a:bodyPr/>
          <a:lstStyle/>
          <a:p>
            <a:fld id="{3703F65E-4FC7-4871-A545-DCAB04E6269D}" type="datetime1">
              <a:rPr lang="en-IN" smtClean="0"/>
              <a:t>14-12-2022</a:t>
            </a:fld>
            <a:endParaRPr lang="en-IN"/>
          </a:p>
        </p:txBody>
      </p:sp>
      <p:sp>
        <p:nvSpPr>
          <p:cNvPr id="6" name="Footer Placeholder 5">
            <a:extLst>
              <a:ext uri="{FF2B5EF4-FFF2-40B4-BE49-F238E27FC236}">
                <a16:creationId xmlns:a16="http://schemas.microsoft.com/office/drawing/2014/main" id="{836AC9F5-CBE8-C4B8-A47B-DD2A3BD0F6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12664D-E2CD-D3A3-D090-01C841B99817}"/>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84307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EE71-E35B-2033-1CC5-1BF2F92D0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65B36D-4075-D40B-F01D-6EAAFB038C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FDFC09-C928-FEB6-AD47-3A2C3E12F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3446F-1793-C161-B657-B77968CC7995}"/>
              </a:ext>
            </a:extLst>
          </p:cNvPr>
          <p:cNvSpPr>
            <a:spLocks noGrp="1"/>
          </p:cNvSpPr>
          <p:nvPr>
            <p:ph type="dt" sz="half" idx="10"/>
          </p:nvPr>
        </p:nvSpPr>
        <p:spPr/>
        <p:txBody>
          <a:bodyPr/>
          <a:lstStyle/>
          <a:p>
            <a:fld id="{CB994A76-738C-4C69-97DE-A0F548AFCDF0}" type="datetime1">
              <a:rPr lang="en-IN" smtClean="0"/>
              <a:t>14-12-2022</a:t>
            </a:fld>
            <a:endParaRPr lang="en-IN"/>
          </a:p>
        </p:txBody>
      </p:sp>
      <p:sp>
        <p:nvSpPr>
          <p:cNvPr id="6" name="Footer Placeholder 5">
            <a:extLst>
              <a:ext uri="{FF2B5EF4-FFF2-40B4-BE49-F238E27FC236}">
                <a16:creationId xmlns:a16="http://schemas.microsoft.com/office/drawing/2014/main" id="{03677CB0-7B6F-2DF7-C9F7-76AB86E79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79FE6D-F278-5F7B-2997-49D998E17840}"/>
              </a:ext>
            </a:extLst>
          </p:cNvPr>
          <p:cNvSpPr>
            <a:spLocks noGrp="1"/>
          </p:cNvSpPr>
          <p:nvPr>
            <p:ph type="sldNum" sz="quarter" idx="12"/>
          </p:nvPr>
        </p:nvSpPr>
        <p:spPr/>
        <p:txBody>
          <a:bodyPr/>
          <a:lstStyle/>
          <a:p>
            <a:fld id="{72CE5FCD-8091-44B0-B74F-CA62DA8C244B}" type="slidenum">
              <a:rPr lang="en-IN" smtClean="0"/>
              <a:t>‹#›</a:t>
            </a:fld>
            <a:endParaRPr lang="en-IN"/>
          </a:p>
        </p:txBody>
      </p:sp>
    </p:spTree>
    <p:extLst>
      <p:ext uri="{BB962C8B-B14F-4D97-AF65-F5344CB8AC3E}">
        <p14:creationId xmlns:p14="http://schemas.microsoft.com/office/powerpoint/2010/main" val="29116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3A352-3317-4801-DCD1-DEE3B1869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7BBBB5-8F44-7FA0-A288-87758FA23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B40A12-F701-49A0-5DEA-4A1BBABF3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C9FB-A392-459B-9C78-62BE82747D31}" type="datetime1">
              <a:rPr lang="en-IN" smtClean="0"/>
              <a:t>14-12-2022</a:t>
            </a:fld>
            <a:endParaRPr lang="en-IN"/>
          </a:p>
        </p:txBody>
      </p:sp>
      <p:sp>
        <p:nvSpPr>
          <p:cNvPr id="5" name="Footer Placeholder 4">
            <a:extLst>
              <a:ext uri="{FF2B5EF4-FFF2-40B4-BE49-F238E27FC236}">
                <a16:creationId xmlns:a16="http://schemas.microsoft.com/office/drawing/2014/main" id="{2610C291-6D5C-4028-77D7-30FBBC9A5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4E62E9-9BE9-0202-4E56-6965CEAEA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E5FCD-8091-44B0-B74F-CA62DA8C244B}" type="slidenum">
              <a:rPr lang="en-IN" smtClean="0"/>
              <a:t>‹#›</a:t>
            </a:fld>
            <a:endParaRPr lang="en-IN"/>
          </a:p>
        </p:txBody>
      </p:sp>
    </p:spTree>
    <p:extLst>
      <p:ext uri="{BB962C8B-B14F-4D97-AF65-F5344CB8AC3E}">
        <p14:creationId xmlns:p14="http://schemas.microsoft.com/office/powerpoint/2010/main" val="152962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C4BB-BC6E-0176-E035-E376474A88E5}"/>
              </a:ext>
            </a:extLst>
          </p:cNvPr>
          <p:cNvSpPr>
            <a:spLocks noGrp="1"/>
          </p:cNvSpPr>
          <p:nvPr>
            <p:ph type="ctrTitle"/>
          </p:nvPr>
        </p:nvSpPr>
        <p:spPr>
          <a:xfrm>
            <a:off x="2085474" y="0"/>
            <a:ext cx="8582526" cy="3930316"/>
          </a:xfrm>
        </p:spPr>
        <p:txBody>
          <a:bodyPr>
            <a:normAutofit fontScale="90000"/>
          </a:bodyPr>
          <a:lstStyle/>
          <a:p>
            <a:r>
              <a:rPr lang="en-IN" b="1" dirty="0"/>
              <a:t>21AIE205</a:t>
            </a:r>
            <a:br>
              <a:rPr lang="en-IN" b="1" dirty="0"/>
            </a:br>
            <a:r>
              <a:rPr lang="en-IN" b="1" dirty="0"/>
              <a:t>Python for Machine Learning</a:t>
            </a:r>
            <a:br>
              <a:rPr lang="en-IN" b="1" dirty="0"/>
            </a:br>
            <a:r>
              <a:rPr lang="en-IN" sz="5300" b="1" dirty="0"/>
              <a:t>Capstone Project</a:t>
            </a:r>
            <a:br>
              <a:rPr lang="en-IN" sz="5300" b="1" dirty="0"/>
            </a:br>
            <a:r>
              <a:rPr lang="en-IN" sz="5300" b="1" dirty="0"/>
              <a:t>Stock Price Prediction</a:t>
            </a:r>
            <a:br>
              <a:rPr lang="en-IN" b="1" dirty="0"/>
            </a:br>
            <a:endParaRPr lang="en-IN" b="1" dirty="0"/>
          </a:p>
        </p:txBody>
      </p:sp>
      <p:sp>
        <p:nvSpPr>
          <p:cNvPr id="3" name="Subtitle 2">
            <a:extLst>
              <a:ext uri="{FF2B5EF4-FFF2-40B4-BE49-F238E27FC236}">
                <a16:creationId xmlns:a16="http://schemas.microsoft.com/office/drawing/2014/main" id="{62BECE44-C561-642E-1165-18DA187D3BAB}"/>
              </a:ext>
            </a:extLst>
          </p:cNvPr>
          <p:cNvSpPr>
            <a:spLocks noGrp="1"/>
          </p:cNvSpPr>
          <p:nvPr>
            <p:ph type="subTitle" idx="1"/>
          </p:nvPr>
        </p:nvSpPr>
        <p:spPr>
          <a:xfrm>
            <a:off x="1524000" y="3602037"/>
            <a:ext cx="9144000" cy="2878973"/>
          </a:xfrm>
        </p:spPr>
        <p:txBody>
          <a:bodyPr>
            <a:normAutofit/>
          </a:bodyPr>
          <a:lstStyle/>
          <a:p>
            <a:r>
              <a:rPr lang="en-IN" sz="2800" b="1" dirty="0"/>
              <a:t>Team -10</a:t>
            </a:r>
          </a:p>
          <a:p>
            <a:pPr>
              <a:lnSpc>
                <a:spcPct val="100000"/>
              </a:lnSpc>
            </a:pPr>
            <a:r>
              <a:rPr lang="en-US" sz="2800" b="0" strike="noStrike" spc="-92" dirty="0">
                <a:latin typeface="Times New Roman"/>
              </a:rPr>
              <a:t>CH.EN.U4AIE21014 – G </a:t>
            </a:r>
            <a:r>
              <a:rPr lang="en-US" sz="2800" b="0" strike="noStrike" spc="-92" dirty="0" err="1">
                <a:latin typeface="Times New Roman"/>
              </a:rPr>
              <a:t>Chaithanya</a:t>
            </a:r>
            <a:endParaRPr lang="en-US" sz="2800" b="0" strike="noStrike" spc="-1" dirty="0">
              <a:latin typeface="Arial"/>
            </a:endParaRPr>
          </a:p>
          <a:p>
            <a:pPr>
              <a:lnSpc>
                <a:spcPct val="100000"/>
              </a:lnSpc>
              <a:spcBef>
                <a:spcPts val="224"/>
              </a:spcBef>
            </a:pPr>
            <a:r>
              <a:rPr lang="en-US" sz="2800" b="0" strike="noStrike" spc="-92" dirty="0">
                <a:latin typeface="Times New Roman"/>
              </a:rPr>
              <a:t>  CH.EN.U4AIE21016 – Y Hemanth</a:t>
            </a:r>
            <a:endParaRPr lang="en-US" sz="2800" b="0" strike="noStrike" spc="-1" dirty="0">
              <a:latin typeface="Arial"/>
            </a:endParaRPr>
          </a:p>
          <a:p>
            <a:pPr>
              <a:lnSpc>
                <a:spcPct val="100000"/>
              </a:lnSpc>
              <a:spcBef>
                <a:spcPts val="224"/>
              </a:spcBef>
            </a:pPr>
            <a:r>
              <a:rPr lang="en-US" sz="2800" b="0" strike="noStrike" spc="-92" dirty="0">
                <a:latin typeface="Times New Roman"/>
              </a:rPr>
              <a:t>  CH.EN.U4AIE21024 – K Koushik</a:t>
            </a:r>
            <a:endParaRPr lang="en-US" sz="2800" b="0" strike="noStrike" spc="-1" dirty="0">
              <a:latin typeface="Arial"/>
            </a:endParaRPr>
          </a:p>
          <a:p>
            <a:pPr>
              <a:lnSpc>
                <a:spcPct val="100000"/>
              </a:lnSpc>
              <a:spcBef>
                <a:spcPts val="224"/>
              </a:spcBef>
            </a:pPr>
            <a:r>
              <a:rPr lang="en-US" sz="2800" b="0" strike="noStrike" spc="-92" dirty="0">
                <a:latin typeface="Times New Roman"/>
              </a:rPr>
              <a:t>  CH.EN.U4AIE21034 – P Haneef</a:t>
            </a:r>
            <a:endParaRPr lang="en-US" sz="2800" b="0" strike="noStrike" spc="-1" dirty="0">
              <a:latin typeface="Arial"/>
            </a:endParaRPr>
          </a:p>
          <a:p>
            <a:pPr>
              <a:lnSpc>
                <a:spcPct val="100000"/>
              </a:lnSpc>
              <a:spcBef>
                <a:spcPts val="224"/>
              </a:spcBef>
            </a:pPr>
            <a:r>
              <a:rPr lang="en-US" sz="2800" b="0" strike="noStrike" spc="-92" dirty="0">
                <a:latin typeface="Times New Roman"/>
              </a:rPr>
              <a:t>  CH.EN.U4AIE21046 – S Pranav Reddy</a:t>
            </a:r>
            <a:endParaRPr lang="en-US" sz="2800" b="0" strike="noStrike" spc="-1" dirty="0">
              <a:latin typeface="Arial"/>
            </a:endParaRPr>
          </a:p>
          <a:p>
            <a:endParaRPr lang="en-IN" dirty="0"/>
          </a:p>
        </p:txBody>
      </p:sp>
      <p:pic>
        <p:nvPicPr>
          <p:cNvPr id="4" name="Picture 3">
            <a:extLst>
              <a:ext uri="{FF2B5EF4-FFF2-40B4-BE49-F238E27FC236}">
                <a16:creationId xmlns:a16="http://schemas.microsoft.com/office/drawing/2014/main" id="{5224666A-F150-87A3-7BD3-4376C4B0ED57}"/>
              </a:ext>
            </a:extLst>
          </p:cNvPr>
          <p:cNvPicPr>
            <a:picLocks noChangeAspect="1"/>
          </p:cNvPicPr>
          <p:nvPr/>
        </p:nvPicPr>
        <p:blipFill>
          <a:blip r:embed="rId2"/>
          <a:stretch>
            <a:fillRect/>
          </a:stretch>
        </p:blipFill>
        <p:spPr>
          <a:xfrm>
            <a:off x="10766636" y="12033"/>
            <a:ext cx="1425364" cy="549442"/>
          </a:xfrm>
          <a:prstGeom prst="rect">
            <a:avLst/>
          </a:prstGeom>
        </p:spPr>
      </p:pic>
      <p:sp>
        <p:nvSpPr>
          <p:cNvPr id="5" name="Slide Number Placeholder 4">
            <a:extLst>
              <a:ext uri="{FF2B5EF4-FFF2-40B4-BE49-F238E27FC236}">
                <a16:creationId xmlns:a16="http://schemas.microsoft.com/office/drawing/2014/main" id="{E525C342-90C7-82BE-4E07-2A6B05D07363}"/>
              </a:ext>
            </a:extLst>
          </p:cNvPr>
          <p:cNvSpPr>
            <a:spLocks noGrp="1"/>
          </p:cNvSpPr>
          <p:nvPr>
            <p:ph type="sldNum" sz="quarter" idx="12"/>
          </p:nvPr>
        </p:nvSpPr>
        <p:spPr/>
        <p:txBody>
          <a:bodyPr/>
          <a:lstStyle/>
          <a:p>
            <a:fld id="{72CE5FCD-8091-44B0-B74F-CA62DA8C244B}" type="slidenum">
              <a:rPr lang="en-IN" smtClean="0"/>
              <a:t>1</a:t>
            </a:fld>
            <a:endParaRPr lang="en-IN" dirty="0"/>
          </a:p>
        </p:txBody>
      </p:sp>
    </p:spTree>
    <p:extLst>
      <p:ext uri="{BB962C8B-B14F-4D97-AF65-F5344CB8AC3E}">
        <p14:creationId xmlns:p14="http://schemas.microsoft.com/office/powerpoint/2010/main" val="113387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152-E816-32FF-AD0A-7885B2146665}"/>
              </a:ext>
            </a:extLst>
          </p:cNvPr>
          <p:cNvSpPr>
            <a:spLocks noGrp="1"/>
          </p:cNvSpPr>
          <p:nvPr>
            <p:ph type="title"/>
          </p:nvPr>
        </p:nvSpPr>
        <p:spPr>
          <a:xfrm>
            <a:off x="838200" y="-208547"/>
            <a:ext cx="10515600" cy="1379621"/>
          </a:xfrm>
        </p:spPr>
        <p:txBody>
          <a:bodyPr/>
          <a:lstStyle/>
          <a:p>
            <a:pPr algn="ctr"/>
            <a:r>
              <a:rPr lang="en-IN" b="1" u="sng" dirty="0"/>
              <a:t>Steps in LSTM</a:t>
            </a:r>
          </a:p>
        </p:txBody>
      </p:sp>
      <p:sp>
        <p:nvSpPr>
          <p:cNvPr id="3" name="Content Placeholder 2">
            <a:extLst>
              <a:ext uri="{FF2B5EF4-FFF2-40B4-BE49-F238E27FC236}">
                <a16:creationId xmlns:a16="http://schemas.microsoft.com/office/drawing/2014/main" id="{7C50B017-17AF-43CB-B278-264C8DCBD06E}"/>
              </a:ext>
            </a:extLst>
          </p:cNvPr>
          <p:cNvSpPr>
            <a:spLocks noGrp="1"/>
          </p:cNvSpPr>
          <p:nvPr>
            <p:ph idx="1"/>
          </p:nvPr>
        </p:nvSpPr>
        <p:spPr>
          <a:xfrm>
            <a:off x="838200" y="866274"/>
            <a:ext cx="10515600" cy="5310689"/>
          </a:xfrm>
        </p:spPr>
        <p:txBody>
          <a:bodyPr>
            <a:normAutofit fontScale="92500" lnSpcReduction="10000"/>
          </a:bodyPr>
          <a:lstStyle/>
          <a:p>
            <a:r>
              <a:rPr lang="en-US" dirty="0"/>
              <a:t>Import the Libraries.</a:t>
            </a:r>
          </a:p>
          <a:p>
            <a:r>
              <a:rPr lang="en-US" dirty="0"/>
              <a:t>Load the Training Dataset.</a:t>
            </a:r>
          </a:p>
          <a:p>
            <a:r>
              <a:rPr lang="en-US" dirty="0"/>
              <a:t>Use the Open Stock Price Column to Train Your Model.  </a:t>
            </a:r>
          </a:p>
          <a:p>
            <a:r>
              <a:rPr lang="en-US" dirty="0"/>
              <a:t>Creating </a:t>
            </a:r>
            <a:r>
              <a:rPr lang="en-US" dirty="0" err="1"/>
              <a:t>X_train</a:t>
            </a:r>
            <a:r>
              <a:rPr lang="en-US" dirty="0"/>
              <a:t> and </a:t>
            </a:r>
            <a:r>
              <a:rPr lang="en-US" dirty="0" err="1"/>
              <a:t>y_train</a:t>
            </a:r>
            <a:r>
              <a:rPr lang="en-US" dirty="0"/>
              <a:t> Data Structures.</a:t>
            </a:r>
          </a:p>
          <a:p>
            <a:r>
              <a:rPr lang="en-US" dirty="0"/>
              <a:t>Normalizing the Dataset.</a:t>
            </a:r>
          </a:p>
          <a:p>
            <a:r>
              <a:rPr lang="en-US" dirty="0"/>
              <a:t>Reshape the Data.</a:t>
            </a:r>
          </a:p>
          <a:p>
            <a:r>
              <a:rPr lang="en-US" dirty="0"/>
              <a:t>Building the Model by Importing the Crucial Libraries and Adding Different Layers to LSTM.</a:t>
            </a:r>
          </a:p>
          <a:p>
            <a:r>
              <a:rPr lang="en-US" dirty="0"/>
              <a:t>Fitting the Model.</a:t>
            </a:r>
          </a:p>
          <a:p>
            <a:r>
              <a:rPr lang="en-US" dirty="0"/>
              <a:t>Extracting the Actual Stock Prices of Jan-2022.</a:t>
            </a:r>
          </a:p>
          <a:p>
            <a:r>
              <a:rPr lang="en-US" dirty="0"/>
              <a:t>Preparing the Input for the Model.</a:t>
            </a:r>
          </a:p>
          <a:p>
            <a:r>
              <a:rPr lang="en-US" dirty="0"/>
              <a:t>Predicting the Values for Jan 2022 Stock Prices.</a:t>
            </a:r>
          </a:p>
          <a:p>
            <a:endParaRPr lang="en-IN" dirty="0"/>
          </a:p>
        </p:txBody>
      </p:sp>
      <p:sp>
        <p:nvSpPr>
          <p:cNvPr id="4" name="Slide Number Placeholder 3">
            <a:extLst>
              <a:ext uri="{FF2B5EF4-FFF2-40B4-BE49-F238E27FC236}">
                <a16:creationId xmlns:a16="http://schemas.microsoft.com/office/drawing/2014/main" id="{26F90B05-5FFB-6B44-C74D-69B758B3EA93}"/>
              </a:ext>
            </a:extLst>
          </p:cNvPr>
          <p:cNvSpPr>
            <a:spLocks noGrp="1"/>
          </p:cNvSpPr>
          <p:nvPr>
            <p:ph type="sldNum" sz="quarter" idx="12"/>
          </p:nvPr>
        </p:nvSpPr>
        <p:spPr/>
        <p:txBody>
          <a:bodyPr/>
          <a:lstStyle/>
          <a:p>
            <a:fld id="{72CE5FCD-8091-44B0-B74F-CA62DA8C244B}" type="slidenum">
              <a:rPr lang="en-IN" smtClean="0"/>
              <a:t>10</a:t>
            </a:fld>
            <a:endParaRPr lang="en-IN"/>
          </a:p>
        </p:txBody>
      </p:sp>
      <p:pic>
        <p:nvPicPr>
          <p:cNvPr id="5" name="Picture 4">
            <a:extLst>
              <a:ext uri="{FF2B5EF4-FFF2-40B4-BE49-F238E27FC236}">
                <a16:creationId xmlns:a16="http://schemas.microsoft.com/office/drawing/2014/main" id="{7C73E2FF-CDBB-04C8-7875-1A820A3F1AA6}"/>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155607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90E7-99DF-5B72-F886-C299DB197601}"/>
              </a:ext>
            </a:extLst>
          </p:cNvPr>
          <p:cNvSpPr>
            <a:spLocks noGrp="1"/>
          </p:cNvSpPr>
          <p:nvPr>
            <p:ph type="title"/>
          </p:nvPr>
        </p:nvSpPr>
        <p:spPr>
          <a:xfrm>
            <a:off x="838200" y="-385010"/>
            <a:ext cx="10515600" cy="1732548"/>
          </a:xfrm>
        </p:spPr>
        <p:txBody>
          <a:bodyPr/>
          <a:lstStyle/>
          <a:p>
            <a:pPr algn="ctr"/>
            <a:r>
              <a:rPr lang="en-IN" b="1" u="sng" dirty="0"/>
              <a:t>Used Libraries</a:t>
            </a:r>
          </a:p>
        </p:txBody>
      </p:sp>
      <p:sp>
        <p:nvSpPr>
          <p:cNvPr id="4" name="Slide Number Placeholder 3">
            <a:extLst>
              <a:ext uri="{FF2B5EF4-FFF2-40B4-BE49-F238E27FC236}">
                <a16:creationId xmlns:a16="http://schemas.microsoft.com/office/drawing/2014/main" id="{D4D76B88-9E4F-A819-61BD-92DC617D3805}"/>
              </a:ext>
            </a:extLst>
          </p:cNvPr>
          <p:cNvSpPr>
            <a:spLocks noGrp="1"/>
          </p:cNvSpPr>
          <p:nvPr>
            <p:ph type="sldNum" sz="quarter" idx="12"/>
          </p:nvPr>
        </p:nvSpPr>
        <p:spPr/>
        <p:txBody>
          <a:bodyPr/>
          <a:lstStyle/>
          <a:p>
            <a:fld id="{72CE5FCD-8091-44B0-B74F-CA62DA8C244B}" type="slidenum">
              <a:rPr lang="en-IN" smtClean="0"/>
              <a:t>11</a:t>
            </a:fld>
            <a:endParaRPr lang="en-IN"/>
          </a:p>
        </p:txBody>
      </p:sp>
      <p:pic>
        <p:nvPicPr>
          <p:cNvPr id="8" name="Content Placeholder 7">
            <a:extLst>
              <a:ext uri="{FF2B5EF4-FFF2-40B4-BE49-F238E27FC236}">
                <a16:creationId xmlns:a16="http://schemas.microsoft.com/office/drawing/2014/main" id="{2522344A-4048-D217-4386-3569F2908C9B}"/>
              </a:ext>
            </a:extLst>
          </p:cNvPr>
          <p:cNvPicPr>
            <a:picLocks noGrp="1" noChangeAspect="1"/>
          </p:cNvPicPr>
          <p:nvPr>
            <p:ph idx="1"/>
          </p:nvPr>
        </p:nvPicPr>
        <p:blipFill>
          <a:blip r:embed="rId2"/>
          <a:stretch>
            <a:fillRect/>
          </a:stretch>
        </p:blipFill>
        <p:spPr>
          <a:xfrm>
            <a:off x="1256174" y="1691959"/>
            <a:ext cx="9679652" cy="3159331"/>
          </a:xfrm>
          <a:prstGeom prst="rect">
            <a:avLst/>
          </a:prstGeom>
        </p:spPr>
      </p:pic>
      <p:pic>
        <p:nvPicPr>
          <p:cNvPr id="9" name="Picture 8">
            <a:extLst>
              <a:ext uri="{FF2B5EF4-FFF2-40B4-BE49-F238E27FC236}">
                <a16:creationId xmlns:a16="http://schemas.microsoft.com/office/drawing/2014/main" id="{6E0748B4-5E36-05C4-6ED5-16D0B1DD02E7}"/>
              </a:ext>
            </a:extLst>
          </p:cNvPr>
          <p:cNvPicPr>
            <a:picLocks noChangeAspect="1"/>
          </p:cNvPicPr>
          <p:nvPr/>
        </p:nvPicPr>
        <p:blipFill>
          <a:blip r:embed="rId3"/>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278476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0F775A1-21B7-ABB4-70D8-38640C398036}"/>
              </a:ext>
            </a:extLst>
          </p:cNvPr>
          <p:cNvPicPr>
            <a:picLocks noGrp="1" noChangeAspect="1"/>
          </p:cNvPicPr>
          <p:nvPr>
            <p:ph idx="1"/>
          </p:nvPr>
        </p:nvPicPr>
        <p:blipFill>
          <a:blip r:embed="rId2"/>
          <a:stretch>
            <a:fillRect/>
          </a:stretch>
        </p:blipFill>
        <p:spPr>
          <a:xfrm>
            <a:off x="1556084" y="720253"/>
            <a:ext cx="9079831" cy="5417494"/>
          </a:xfrm>
        </p:spPr>
      </p:pic>
      <p:sp>
        <p:nvSpPr>
          <p:cNvPr id="4" name="Slide Number Placeholder 3">
            <a:extLst>
              <a:ext uri="{FF2B5EF4-FFF2-40B4-BE49-F238E27FC236}">
                <a16:creationId xmlns:a16="http://schemas.microsoft.com/office/drawing/2014/main" id="{557E2604-326A-C82C-B77F-BFE2EE6D097A}"/>
              </a:ext>
            </a:extLst>
          </p:cNvPr>
          <p:cNvSpPr>
            <a:spLocks noGrp="1"/>
          </p:cNvSpPr>
          <p:nvPr>
            <p:ph type="sldNum" sz="quarter" idx="12"/>
          </p:nvPr>
        </p:nvSpPr>
        <p:spPr/>
        <p:txBody>
          <a:bodyPr/>
          <a:lstStyle/>
          <a:p>
            <a:fld id="{72CE5FCD-8091-44B0-B74F-CA62DA8C244B}" type="slidenum">
              <a:rPr lang="en-IN" smtClean="0"/>
              <a:t>12</a:t>
            </a:fld>
            <a:endParaRPr lang="en-IN"/>
          </a:p>
        </p:txBody>
      </p:sp>
      <p:pic>
        <p:nvPicPr>
          <p:cNvPr id="7" name="Picture 6">
            <a:extLst>
              <a:ext uri="{FF2B5EF4-FFF2-40B4-BE49-F238E27FC236}">
                <a16:creationId xmlns:a16="http://schemas.microsoft.com/office/drawing/2014/main" id="{C051EE02-18B9-59F6-69AA-DDA70C5522ED}"/>
              </a:ext>
            </a:extLst>
          </p:cNvPr>
          <p:cNvPicPr>
            <a:picLocks noChangeAspect="1"/>
          </p:cNvPicPr>
          <p:nvPr/>
        </p:nvPicPr>
        <p:blipFill>
          <a:blip r:embed="rId3"/>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335114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F531A06-B13B-A0CB-F7DF-9EB6A00C0B32}"/>
              </a:ext>
            </a:extLst>
          </p:cNvPr>
          <p:cNvPicPr>
            <a:picLocks noGrp="1" noChangeAspect="1"/>
          </p:cNvPicPr>
          <p:nvPr>
            <p:ph idx="1"/>
          </p:nvPr>
        </p:nvPicPr>
        <p:blipFill>
          <a:blip r:embed="rId2"/>
          <a:stretch>
            <a:fillRect/>
          </a:stretch>
        </p:blipFill>
        <p:spPr>
          <a:xfrm>
            <a:off x="1387642" y="663884"/>
            <a:ext cx="9416716" cy="5530231"/>
          </a:xfrm>
        </p:spPr>
      </p:pic>
      <p:sp>
        <p:nvSpPr>
          <p:cNvPr id="4" name="Slide Number Placeholder 3">
            <a:extLst>
              <a:ext uri="{FF2B5EF4-FFF2-40B4-BE49-F238E27FC236}">
                <a16:creationId xmlns:a16="http://schemas.microsoft.com/office/drawing/2014/main" id="{1A089DC4-8F3C-8A50-0061-BBBDFD559474}"/>
              </a:ext>
            </a:extLst>
          </p:cNvPr>
          <p:cNvSpPr>
            <a:spLocks noGrp="1"/>
          </p:cNvSpPr>
          <p:nvPr>
            <p:ph type="sldNum" sz="quarter" idx="12"/>
          </p:nvPr>
        </p:nvSpPr>
        <p:spPr/>
        <p:txBody>
          <a:bodyPr/>
          <a:lstStyle/>
          <a:p>
            <a:fld id="{72CE5FCD-8091-44B0-B74F-CA62DA8C244B}" type="slidenum">
              <a:rPr lang="en-IN" smtClean="0"/>
              <a:t>13</a:t>
            </a:fld>
            <a:endParaRPr lang="en-IN"/>
          </a:p>
        </p:txBody>
      </p:sp>
      <p:pic>
        <p:nvPicPr>
          <p:cNvPr id="7" name="Picture 6">
            <a:extLst>
              <a:ext uri="{FF2B5EF4-FFF2-40B4-BE49-F238E27FC236}">
                <a16:creationId xmlns:a16="http://schemas.microsoft.com/office/drawing/2014/main" id="{12BDE2A1-7AF6-FB08-EA65-780EBE474C0E}"/>
              </a:ext>
            </a:extLst>
          </p:cNvPr>
          <p:cNvPicPr>
            <a:picLocks noChangeAspect="1"/>
          </p:cNvPicPr>
          <p:nvPr/>
        </p:nvPicPr>
        <p:blipFill>
          <a:blip r:embed="rId3"/>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387350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60E2-7B45-E673-5736-7120352A80C6}"/>
              </a:ext>
            </a:extLst>
          </p:cNvPr>
          <p:cNvSpPr>
            <a:spLocks noGrp="1"/>
          </p:cNvSpPr>
          <p:nvPr>
            <p:ph type="title"/>
          </p:nvPr>
        </p:nvSpPr>
        <p:spPr/>
        <p:txBody>
          <a:bodyPr/>
          <a:lstStyle/>
          <a:p>
            <a:pPr algn="ctr"/>
            <a:r>
              <a:rPr lang="en-IN" b="1" u="sng" dirty="0"/>
              <a:t>Output</a:t>
            </a:r>
          </a:p>
        </p:txBody>
      </p:sp>
      <p:pic>
        <p:nvPicPr>
          <p:cNvPr id="6" name="Content Placeholder 5">
            <a:extLst>
              <a:ext uri="{FF2B5EF4-FFF2-40B4-BE49-F238E27FC236}">
                <a16:creationId xmlns:a16="http://schemas.microsoft.com/office/drawing/2014/main" id="{C7C2668A-39AC-A262-D70C-8C5CDA5C18F3}"/>
              </a:ext>
            </a:extLst>
          </p:cNvPr>
          <p:cNvPicPr>
            <a:picLocks noGrp="1" noChangeAspect="1"/>
          </p:cNvPicPr>
          <p:nvPr>
            <p:ph idx="1"/>
          </p:nvPr>
        </p:nvPicPr>
        <p:blipFill>
          <a:blip r:embed="rId2"/>
          <a:stretch>
            <a:fillRect/>
          </a:stretch>
        </p:blipFill>
        <p:spPr>
          <a:xfrm>
            <a:off x="2711447" y="1690688"/>
            <a:ext cx="6464637" cy="3945429"/>
          </a:xfrm>
        </p:spPr>
      </p:pic>
      <p:sp>
        <p:nvSpPr>
          <p:cNvPr id="4" name="Slide Number Placeholder 3">
            <a:extLst>
              <a:ext uri="{FF2B5EF4-FFF2-40B4-BE49-F238E27FC236}">
                <a16:creationId xmlns:a16="http://schemas.microsoft.com/office/drawing/2014/main" id="{B6E953AE-668B-F161-112A-6880DD0BBBAF}"/>
              </a:ext>
            </a:extLst>
          </p:cNvPr>
          <p:cNvSpPr>
            <a:spLocks noGrp="1"/>
          </p:cNvSpPr>
          <p:nvPr>
            <p:ph type="sldNum" sz="quarter" idx="12"/>
          </p:nvPr>
        </p:nvSpPr>
        <p:spPr/>
        <p:txBody>
          <a:bodyPr/>
          <a:lstStyle/>
          <a:p>
            <a:fld id="{72CE5FCD-8091-44B0-B74F-CA62DA8C244B}" type="slidenum">
              <a:rPr lang="en-IN" smtClean="0"/>
              <a:t>14</a:t>
            </a:fld>
            <a:endParaRPr lang="en-IN"/>
          </a:p>
        </p:txBody>
      </p:sp>
      <p:pic>
        <p:nvPicPr>
          <p:cNvPr id="7" name="Picture 6">
            <a:extLst>
              <a:ext uri="{FF2B5EF4-FFF2-40B4-BE49-F238E27FC236}">
                <a16:creationId xmlns:a16="http://schemas.microsoft.com/office/drawing/2014/main" id="{F25FD5B4-7E20-483B-7B52-D7A1A9C0B3F6}"/>
              </a:ext>
            </a:extLst>
          </p:cNvPr>
          <p:cNvPicPr>
            <a:picLocks noChangeAspect="1"/>
          </p:cNvPicPr>
          <p:nvPr/>
        </p:nvPicPr>
        <p:blipFill>
          <a:blip r:embed="rId3"/>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29943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D318-1D40-D5A0-8C8B-5260485B2F36}"/>
              </a:ext>
            </a:extLst>
          </p:cNvPr>
          <p:cNvSpPr>
            <a:spLocks noGrp="1"/>
          </p:cNvSpPr>
          <p:nvPr>
            <p:ph type="title"/>
          </p:nvPr>
        </p:nvSpPr>
        <p:spPr>
          <a:xfrm>
            <a:off x="838200" y="-144379"/>
            <a:ext cx="10515600" cy="1459833"/>
          </a:xfrm>
        </p:spPr>
        <p:txBody>
          <a:bodyPr/>
          <a:lstStyle/>
          <a:p>
            <a:pPr algn="ctr"/>
            <a:r>
              <a:rPr lang="en-IN" b="1" u="sng" dirty="0"/>
              <a:t>Conclusion</a:t>
            </a:r>
          </a:p>
        </p:txBody>
      </p:sp>
      <p:sp>
        <p:nvSpPr>
          <p:cNvPr id="3" name="Content Placeholder 2">
            <a:extLst>
              <a:ext uri="{FF2B5EF4-FFF2-40B4-BE49-F238E27FC236}">
                <a16:creationId xmlns:a16="http://schemas.microsoft.com/office/drawing/2014/main" id="{F92C19EF-B874-434C-6368-E11CD4DC9034}"/>
              </a:ext>
            </a:extLst>
          </p:cNvPr>
          <p:cNvSpPr>
            <a:spLocks noGrp="1"/>
          </p:cNvSpPr>
          <p:nvPr>
            <p:ph idx="1"/>
          </p:nvPr>
        </p:nvSpPr>
        <p:spPr>
          <a:xfrm>
            <a:off x="838200" y="866274"/>
            <a:ext cx="10515600" cy="5310689"/>
          </a:xfrm>
        </p:spPr>
        <p:txBody>
          <a:bodyPr/>
          <a:lstStyle/>
          <a:p>
            <a:pPr>
              <a:lnSpc>
                <a:spcPct val="100000"/>
              </a:lnSpc>
            </a:pPr>
            <a:r>
              <a:rPr lang="en-US" dirty="0"/>
              <a:t>Use of recently introduced machine learning techniques in the prediction of stocks have yielded promising results and thereby marked the use of them in profitable exchange schemes.</a:t>
            </a:r>
          </a:p>
          <a:p>
            <a:pPr>
              <a:lnSpc>
                <a:spcPct val="100000"/>
              </a:lnSpc>
            </a:pPr>
            <a:r>
              <a:rPr lang="en-US" dirty="0"/>
              <a:t>So, by this we can conclude that it is possible to predict stock market with more accuracy and efficiency using machine learning techniques.</a:t>
            </a:r>
          </a:p>
          <a:p>
            <a:pPr>
              <a:lnSpc>
                <a:spcPct val="100000"/>
              </a:lnSpc>
            </a:pPr>
            <a:r>
              <a:rPr lang="en-US" dirty="0"/>
              <a:t>In the future, the stock market prediction system can be further improved by utilizing a much bigger dataset.</a:t>
            </a:r>
          </a:p>
          <a:p>
            <a:pPr>
              <a:lnSpc>
                <a:spcPct val="100000"/>
              </a:lnSpc>
            </a:pPr>
            <a:r>
              <a:rPr lang="en-US" dirty="0"/>
              <a:t>Now we are getting more that 63% accuracy by this we can get the solid profits.</a:t>
            </a:r>
          </a:p>
          <a:p>
            <a:endParaRPr lang="en-IN" dirty="0"/>
          </a:p>
        </p:txBody>
      </p:sp>
      <p:sp>
        <p:nvSpPr>
          <p:cNvPr id="4" name="Slide Number Placeholder 3">
            <a:extLst>
              <a:ext uri="{FF2B5EF4-FFF2-40B4-BE49-F238E27FC236}">
                <a16:creationId xmlns:a16="http://schemas.microsoft.com/office/drawing/2014/main" id="{5FC32D87-CD3B-0895-F40E-0707FC16300E}"/>
              </a:ext>
            </a:extLst>
          </p:cNvPr>
          <p:cNvSpPr>
            <a:spLocks noGrp="1"/>
          </p:cNvSpPr>
          <p:nvPr>
            <p:ph type="sldNum" sz="quarter" idx="12"/>
          </p:nvPr>
        </p:nvSpPr>
        <p:spPr/>
        <p:txBody>
          <a:bodyPr/>
          <a:lstStyle/>
          <a:p>
            <a:fld id="{72CE5FCD-8091-44B0-B74F-CA62DA8C244B}" type="slidenum">
              <a:rPr lang="en-IN" smtClean="0"/>
              <a:t>15</a:t>
            </a:fld>
            <a:endParaRPr lang="en-IN"/>
          </a:p>
        </p:txBody>
      </p:sp>
      <p:pic>
        <p:nvPicPr>
          <p:cNvPr id="5" name="Picture 4">
            <a:extLst>
              <a:ext uri="{FF2B5EF4-FFF2-40B4-BE49-F238E27FC236}">
                <a16:creationId xmlns:a16="http://schemas.microsoft.com/office/drawing/2014/main" id="{A10D2750-18FE-8EB1-1268-2B011483644A}"/>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38883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FC02-92BD-CD4E-5B4F-E240DCBB12B8}"/>
              </a:ext>
            </a:extLst>
          </p:cNvPr>
          <p:cNvSpPr>
            <a:spLocks noGrp="1"/>
          </p:cNvSpPr>
          <p:nvPr>
            <p:ph type="title"/>
          </p:nvPr>
        </p:nvSpPr>
        <p:spPr>
          <a:xfrm>
            <a:off x="838200" y="365125"/>
            <a:ext cx="10515600" cy="5730875"/>
          </a:xfrm>
        </p:spPr>
        <p:txBody>
          <a:bodyPr>
            <a:normAutofit/>
          </a:bodyPr>
          <a:lstStyle/>
          <a:p>
            <a:pPr algn="ctr"/>
            <a:r>
              <a:rPr lang="en-IN" sz="9600" dirty="0">
                <a:latin typeface="Bodoni MT" panose="02070603080606020203" pitchFamily="18" charset="0"/>
              </a:rPr>
              <a:t>Thank </a:t>
            </a:r>
            <a:br>
              <a:rPr lang="en-IN" sz="9600" dirty="0">
                <a:latin typeface="Bodoni MT" panose="02070603080606020203" pitchFamily="18" charset="0"/>
              </a:rPr>
            </a:br>
            <a:r>
              <a:rPr lang="en-IN" sz="9600" dirty="0">
                <a:latin typeface="Bodoni MT" panose="02070603080606020203" pitchFamily="18" charset="0"/>
              </a:rPr>
              <a:t>You</a:t>
            </a:r>
          </a:p>
        </p:txBody>
      </p:sp>
      <p:sp>
        <p:nvSpPr>
          <p:cNvPr id="4" name="Slide Number Placeholder 3">
            <a:extLst>
              <a:ext uri="{FF2B5EF4-FFF2-40B4-BE49-F238E27FC236}">
                <a16:creationId xmlns:a16="http://schemas.microsoft.com/office/drawing/2014/main" id="{B4426E3C-B095-1002-FB0E-4E60F03D82F8}"/>
              </a:ext>
            </a:extLst>
          </p:cNvPr>
          <p:cNvSpPr>
            <a:spLocks noGrp="1"/>
          </p:cNvSpPr>
          <p:nvPr>
            <p:ph type="sldNum" sz="quarter" idx="12"/>
          </p:nvPr>
        </p:nvSpPr>
        <p:spPr/>
        <p:txBody>
          <a:bodyPr/>
          <a:lstStyle/>
          <a:p>
            <a:fld id="{72CE5FCD-8091-44B0-B74F-CA62DA8C244B}" type="slidenum">
              <a:rPr lang="en-IN" smtClean="0"/>
              <a:t>16</a:t>
            </a:fld>
            <a:endParaRPr lang="en-IN"/>
          </a:p>
        </p:txBody>
      </p:sp>
      <p:pic>
        <p:nvPicPr>
          <p:cNvPr id="5" name="Picture 4">
            <a:extLst>
              <a:ext uri="{FF2B5EF4-FFF2-40B4-BE49-F238E27FC236}">
                <a16:creationId xmlns:a16="http://schemas.microsoft.com/office/drawing/2014/main" id="{5B27A88D-85AB-877B-9729-8364C2B44B11}"/>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379233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800E-8A90-CBDE-371D-FAECE465802E}"/>
              </a:ext>
            </a:extLst>
          </p:cNvPr>
          <p:cNvSpPr>
            <a:spLocks noGrp="1"/>
          </p:cNvSpPr>
          <p:nvPr>
            <p:ph type="title"/>
          </p:nvPr>
        </p:nvSpPr>
        <p:spPr>
          <a:xfrm>
            <a:off x="838200" y="0"/>
            <a:ext cx="10515600" cy="914568"/>
          </a:xfrm>
        </p:spPr>
        <p:txBody>
          <a:bodyPr>
            <a:normAutofit/>
          </a:bodyPr>
          <a:lstStyle/>
          <a:p>
            <a:pPr algn="ctr"/>
            <a:r>
              <a:rPr lang="en-IN" b="1" u="sng" dirty="0"/>
              <a:t>Index</a:t>
            </a:r>
          </a:p>
        </p:txBody>
      </p:sp>
      <p:sp>
        <p:nvSpPr>
          <p:cNvPr id="3" name="Content Placeholder 2">
            <a:extLst>
              <a:ext uri="{FF2B5EF4-FFF2-40B4-BE49-F238E27FC236}">
                <a16:creationId xmlns:a16="http://schemas.microsoft.com/office/drawing/2014/main" id="{E83159E5-F789-63D9-EEFA-51DAE965FD07}"/>
              </a:ext>
            </a:extLst>
          </p:cNvPr>
          <p:cNvSpPr>
            <a:spLocks noGrp="1"/>
          </p:cNvSpPr>
          <p:nvPr>
            <p:ph idx="1"/>
          </p:nvPr>
        </p:nvSpPr>
        <p:spPr>
          <a:xfrm>
            <a:off x="1026695" y="802105"/>
            <a:ext cx="10924673" cy="6043862"/>
          </a:xfrm>
        </p:spPr>
        <p:txBody>
          <a:bodyPr>
            <a:normAutofit fontScale="40000" lnSpcReduction="20000"/>
          </a:bodyPr>
          <a:lstStyle/>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OVERVIEW</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OBJECTIVES</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EXISTING WORS</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RESEARCH GAP</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PROPOSED ALGORITHM</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PROPOSED ARCHITECTURE</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PREDICTION TECHNIQUE</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IMPLEMENTATION DETAILS</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RESULT</a:t>
            </a:r>
          </a:p>
          <a:p>
            <a:pPr marL="342900" indent="-342900">
              <a:lnSpc>
                <a:spcPct val="150000"/>
              </a:lnSpc>
              <a:buFont typeface="Wingdings" panose="05000000000000000000" pitchFamily="2" charset="2"/>
              <a:buChar char="§"/>
            </a:pPr>
            <a:r>
              <a:rPr lang="en-IN" sz="4900" dirty="0">
                <a:latin typeface="Times New Roman" panose="02020603050405020304" pitchFamily="18" charset="0"/>
                <a:cs typeface="Times New Roman" panose="02020603050405020304" pitchFamily="18" charset="0"/>
              </a:rPr>
              <a:t>CONCLUSION</a:t>
            </a:r>
          </a:p>
          <a:p>
            <a:endParaRPr lang="en-IN" dirty="0"/>
          </a:p>
        </p:txBody>
      </p:sp>
      <p:sp>
        <p:nvSpPr>
          <p:cNvPr id="4" name="Slide Number Placeholder 3">
            <a:extLst>
              <a:ext uri="{FF2B5EF4-FFF2-40B4-BE49-F238E27FC236}">
                <a16:creationId xmlns:a16="http://schemas.microsoft.com/office/drawing/2014/main" id="{02E45B63-986C-3F45-9A24-05E6B0DFA8A8}"/>
              </a:ext>
            </a:extLst>
          </p:cNvPr>
          <p:cNvSpPr>
            <a:spLocks noGrp="1"/>
          </p:cNvSpPr>
          <p:nvPr>
            <p:ph type="sldNum" sz="quarter" idx="12"/>
          </p:nvPr>
        </p:nvSpPr>
        <p:spPr/>
        <p:txBody>
          <a:bodyPr/>
          <a:lstStyle/>
          <a:p>
            <a:fld id="{72CE5FCD-8091-44B0-B74F-CA62DA8C244B}" type="slidenum">
              <a:rPr lang="en-IN" smtClean="0"/>
              <a:t>2</a:t>
            </a:fld>
            <a:endParaRPr lang="en-IN"/>
          </a:p>
        </p:txBody>
      </p:sp>
      <p:pic>
        <p:nvPicPr>
          <p:cNvPr id="5" name="Picture 4">
            <a:extLst>
              <a:ext uri="{FF2B5EF4-FFF2-40B4-BE49-F238E27FC236}">
                <a16:creationId xmlns:a16="http://schemas.microsoft.com/office/drawing/2014/main" id="{9DB85EFF-A1F4-3782-DBDF-6C6C30604D4D}"/>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240077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99CC-3E3E-AAA4-F5CF-F61ED8577518}"/>
              </a:ext>
            </a:extLst>
          </p:cNvPr>
          <p:cNvSpPr>
            <a:spLocks noGrp="1"/>
          </p:cNvSpPr>
          <p:nvPr>
            <p:ph type="title"/>
          </p:nvPr>
        </p:nvSpPr>
        <p:spPr/>
        <p:txBody>
          <a:bodyPr/>
          <a:lstStyle/>
          <a:p>
            <a:pPr algn="ctr"/>
            <a:r>
              <a:rPr lang="en-IN" b="1" u="sng" dirty="0"/>
              <a:t>Overview </a:t>
            </a:r>
          </a:p>
        </p:txBody>
      </p:sp>
      <p:sp>
        <p:nvSpPr>
          <p:cNvPr id="3" name="Content Placeholder 2">
            <a:extLst>
              <a:ext uri="{FF2B5EF4-FFF2-40B4-BE49-F238E27FC236}">
                <a16:creationId xmlns:a16="http://schemas.microsoft.com/office/drawing/2014/main" id="{0A56752B-3199-F450-170C-6F865575B2B5}"/>
              </a:ext>
            </a:extLst>
          </p:cNvPr>
          <p:cNvSpPr>
            <a:spLocks noGrp="1"/>
          </p:cNvSpPr>
          <p:nvPr>
            <p:ph idx="1"/>
          </p:nvPr>
        </p:nvSpPr>
        <p:spPr>
          <a:xfrm>
            <a:off x="838200" y="1459832"/>
            <a:ext cx="10515600" cy="4717131"/>
          </a:xfrm>
        </p:spPr>
        <p:txBody>
          <a:bodyPr/>
          <a:lstStyle/>
          <a:p>
            <a:r>
              <a:rPr lang="en-IN" dirty="0"/>
              <a:t>Our project is to predict the stock graph which is going to be happened in the future.</a:t>
            </a:r>
          </a:p>
          <a:p>
            <a:r>
              <a:rPr lang="en-IN" dirty="0"/>
              <a:t>So we are using machine learning algorithm called LSTM (long short term memory).</a:t>
            </a:r>
          </a:p>
          <a:p>
            <a:r>
              <a:rPr lang="en-IN" dirty="0"/>
              <a:t>Because at several experts consider LSTM as the most promising stock prediction algorithm. It’s basically a type of RNN, but unlike standard RNNs, can process both single data points and more complex data sequences.</a:t>
            </a:r>
          </a:p>
          <a:p>
            <a:r>
              <a:rPr lang="en-IN" dirty="0"/>
              <a:t>We are doing this project to decrease the loss percentage of money when they are investing it uses as a </a:t>
            </a:r>
            <a:r>
              <a:rPr lang="en-IN" dirty="0" err="1"/>
              <a:t>referal</a:t>
            </a:r>
            <a:r>
              <a:rPr lang="en-IN" dirty="0"/>
              <a:t>.</a:t>
            </a:r>
          </a:p>
        </p:txBody>
      </p:sp>
      <p:sp>
        <p:nvSpPr>
          <p:cNvPr id="4" name="Slide Number Placeholder 3">
            <a:extLst>
              <a:ext uri="{FF2B5EF4-FFF2-40B4-BE49-F238E27FC236}">
                <a16:creationId xmlns:a16="http://schemas.microsoft.com/office/drawing/2014/main" id="{37521C1F-E930-D32C-3ECF-84917926239E}"/>
              </a:ext>
            </a:extLst>
          </p:cNvPr>
          <p:cNvSpPr>
            <a:spLocks noGrp="1"/>
          </p:cNvSpPr>
          <p:nvPr>
            <p:ph type="sldNum" sz="quarter" idx="12"/>
          </p:nvPr>
        </p:nvSpPr>
        <p:spPr/>
        <p:txBody>
          <a:bodyPr/>
          <a:lstStyle/>
          <a:p>
            <a:fld id="{72CE5FCD-8091-44B0-B74F-CA62DA8C244B}" type="slidenum">
              <a:rPr lang="en-IN" smtClean="0"/>
              <a:t>3</a:t>
            </a:fld>
            <a:endParaRPr lang="en-IN" dirty="0"/>
          </a:p>
        </p:txBody>
      </p:sp>
      <p:pic>
        <p:nvPicPr>
          <p:cNvPr id="5" name="Picture 4">
            <a:extLst>
              <a:ext uri="{FF2B5EF4-FFF2-40B4-BE49-F238E27FC236}">
                <a16:creationId xmlns:a16="http://schemas.microsoft.com/office/drawing/2014/main" id="{2D434B65-9701-3669-7BB7-9331ED99FAB8}"/>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36094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13DB-E06C-CAE6-56E3-C1A809BA7ACE}"/>
              </a:ext>
            </a:extLst>
          </p:cNvPr>
          <p:cNvSpPr>
            <a:spLocks noGrp="1"/>
          </p:cNvSpPr>
          <p:nvPr>
            <p:ph type="title"/>
          </p:nvPr>
        </p:nvSpPr>
        <p:spPr>
          <a:xfrm>
            <a:off x="705854" y="-417095"/>
            <a:ext cx="10647946" cy="1636295"/>
          </a:xfrm>
        </p:spPr>
        <p:txBody>
          <a:bodyPr/>
          <a:lstStyle/>
          <a:p>
            <a:pPr algn="ctr"/>
            <a:r>
              <a:rPr lang="en-IN" b="1" u="sng" dirty="0"/>
              <a:t>Introduction</a:t>
            </a:r>
          </a:p>
        </p:txBody>
      </p:sp>
      <p:sp>
        <p:nvSpPr>
          <p:cNvPr id="3" name="Content Placeholder 2">
            <a:extLst>
              <a:ext uri="{FF2B5EF4-FFF2-40B4-BE49-F238E27FC236}">
                <a16:creationId xmlns:a16="http://schemas.microsoft.com/office/drawing/2014/main" id="{9013B8CA-535F-8E29-C6DB-61056E4E6833}"/>
              </a:ext>
            </a:extLst>
          </p:cNvPr>
          <p:cNvSpPr>
            <a:spLocks noGrp="1"/>
          </p:cNvSpPr>
          <p:nvPr>
            <p:ph idx="1"/>
          </p:nvPr>
        </p:nvSpPr>
        <p:spPr>
          <a:xfrm>
            <a:off x="838200" y="990603"/>
            <a:ext cx="10647946" cy="5730872"/>
          </a:xfrm>
        </p:spPr>
        <p:txBody>
          <a:bodyPr>
            <a:normAutofit/>
          </a:bodyPr>
          <a:lstStyle/>
          <a:p>
            <a:r>
              <a:rPr lang="en-IN" dirty="0"/>
              <a:t>A correct prediction of stocks can lead to huge profits to the seller and the broker.</a:t>
            </a:r>
          </a:p>
          <a:p>
            <a:r>
              <a:rPr lang="en-IN" dirty="0"/>
              <a:t>Frequently, it is brought out that prediction is confusing rather than random, which means it can be predicted by carefully </a:t>
            </a:r>
            <a:r>
              <a:rPr lang="en-IN" dirty="0" err="1"/>
              <a:t>analyzing</a:t>
            </a:r>
            <a:r>
              <a:rPr lang="en-IN" dirty="0"/>
              <a:t> the history of respective stock market.</a:t>
            </a:r>
          </a:p>
          <a:p>
            <a:r>
              <a:rPr lang="en-IN" dirty="0"/>
              <a:t>So that Machine learning is an efficient way to represent such processes. It predicts a market value close to the tangible value, thereby it will increase the accuracy.</a:t>
            </a:r>
          </a:p>
          <a:p>
            <a:r>
              <a:rPr lang="en-IN" dirty="0"/>
              <a:t>Introduction of machine learning to the area of stock prediction had brought to many researches because of its efficient and accurate measurements.</a:t>
            </a:r>
          </a:p>
          <a:p>
            <a:r>
              <a:rPr lang="en-IN" dirty="0"/>
              <a:t>At the same time, these models don’t need to reach high level of accuracy because even 70% accuracy can deliver solid returns.</a:t>
            </a:r>
          </a:p>
          <a:p>
            <a:endParaRPr lang="en-IN" dirty="0"/>
          </a:p>
        </p:txBody>
      </p:sp>
      <p:sp>
        <p:nvSpPr>
          <p:cNvPr id="4" name="Slide Number Placeholder 3">
            <a:extLst>
              <a:ext uri="{FF2B5EF4-FFF2-40B4-BE49-F238E27FC236}">
                <a16:creationId xmlns:a16="http://schemas.microsoft.com/office/drawing/2014/main" id="{AFB44154-A3C5-454B-889C-78DD93B2A73B}"/>
              </a:ext>
            </a:extLst>
          </p:cNvPr>
          <p:cNvSpPr>
            <a:spLocks noGrp="1"/>
          </p:cNvSpPr>
          <p:nvPr>
            <p:ph type="sldNum" sz="quarter" idx="12"/>
          </p:nvPr>
        </p:nvSpPr>
        <p:spPr/>
        <p:txBody>
          <a:bodyPr/>
          <a:lstStyle/>
          <a:p>
            <a:fld id="{72CE5FCD-8091-44B0-B74F-CA62DA8C244B}" type="slidenum">
              <a:rPr lang="en-IN" smtClean="0"/>
              <a:t>4</a:t>
            </a:fld>
            <a:endParaRPr lang="en-IN"/>
          </a:p>
        </p:txBody>
      </p:sp>
      <p:pic>
        <p:nvPicPr>
          <p:cNvPr id="5" name="Picture 4">
            <a:extLst>
              <a:ext uri="{FF2B5EF4-FFF2-40B4-BE49-F238E27FC236}">
                <a16:creationId xmlns:a16="http://schemas.microsoft.com/office/drawing/2014/main" id="{4860E5E6-D0F7-B75A-53B5-E5BAE027135C}"/>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12750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5BD6-DFD4-CB86-919E-1DBC1A4426EE}"/>
              </a:ext>
            </a:extLst>
          </p:cNvPr>
          <p:cNvSpPr>
            <a:spLocks noGrp="1"/>
          </p:cNvSpPr>
          <p:nvPr>
            <p:ph type="title"/>
          </p:nvPr>
        </p:nvSpPr>
        <p:spPr/>
        <p:txBody>
          <a:bodyPr>
            <a:normAutofit/>
          </a:bodyPr>
          <a:lstStyle/>
          <a:p>
            <a:r>
              <a:rPr lang="en-IN" sz="3200" b="1" u="sng" dirty="0"/>
              <a:t>Aim:- </a:t>
            </a:r>
            <a:r>
              <a:rPr lang="en-IN" sz="3600" dirty="0"/>
              <a:t>To predict the stock using LSTM</a:t>
            </a:r>
          </a:p>
        </p:txBody>
      </p:sp>
      <p:sp>
        <p:nvSpPr>
          <p:cNvPr id="3" name="Content Placeholder 2">
            <a:extLst>
              <a:ext uri="{FF2B5EF4-FFF2-40B4-BE49-F238E27FC236}">
                <a16:creationId xmlns:a16="http://schemas.microsoft.com/office/drawing/2014/main" id="{182873AB-C78F-634F-9A1B-A1D48E551089}"/>
              </a:ext>
            </a:extLst>
          </p:cNvPr>
          <p:cNvSpPr>
            <a:spLocks noGrp="1"/>
          </p:cNvSpPr>
          <p:nvPr>
            <p:ph idx="1"/>
          </p:nvPr>
        </p:nvSpPr>
        <p:spPr/>
        <p:txBody>
          <a:bodyPr>
            <a:normAutofit/>
          </a:bodyPr>
          <a:lstStyle/>
          <a:p>
            <a:pPr marL="0" indent="0">
              <a:buNone/>
            </a:pPr>
            <a:r>
              <a:rPr lang="en-IN" sz="3200" b="1" u="sng" dirty="0"/>
              <a:t>Objectives:-</a:t>
            </a:r>
          </a:p>
          <a:p>
            <a:r>
              <a:rPr lang="en-IN" dirty="0"/>
              <a:t>To predict the graph of the stock</a:t>
            </a:r>
          </a:p>
          <a:p>
            <a:r>
              <a:rPr lang="en-IN" dirty="0"/>
              <a:t>To attain the predicted graph and the values of the stock and  comparing them with the expected values.</a:t>
            </a:r>
          </a:p>
          <a:p>
            <a:r>
              <a:rPr lang="en-IN" dirty="0"/>
              <a:t>To compare our model’s accuracy with different types of models with the same data set.</a:t>
            </a:r>
          </a:p>
          <a:p>
            <a:r>
              <a:rPr lang="en-IN" dirty="0"/>
              <a:t>To implement the LSTM to predict the graph</a:t>
            </a:r>
          </a:p>
          <a:p>
            <a:r>
              <a:rPr lang="en-IN" dirty="0"/>
              <a:t>Get the accuracy above 60%</a:t>
            </a:r>
          </a:p>
          <a:p>
            <a:endParaRPr lang="en-IN" sz="3200" b="1" u="sng" dirty="0"/>
          </a:p>
        </p:txBody>
      </p:sp>
      <p:sp>
        <p:nvSpPr>
          <p:cNvPr id="4" name="Slide Number Placeholder 3">
            <a:extLst>
              <a:ext uri="{FF2B5EF4-FFF2-40B4-BE49-F238E27FC236}">
                <a16:creationId xmlns:a16="http://schemas.microsoft.com/office/drawing/2014/main" id="{A4ED2910-EC16-9B46-8FDC-A87BE669AB7D}"/>
              </a:ext>
            </a:extLst>
          </p:cNvPr>
          <p:cNvSpPr>
            <a:spLocks noGrp="1"/>
          </p:cNvSpPr>
          <p:nvPr>
            <p:ph type="sldNum" sz="quarter" idx="12"/>
          </p:nvPr>
        </p:nvSpPr>
        <p:spPr/>
        <p:txBody>
          <a:bodyPr/>
          <a:lstStyle/>
          <a:p>
            <a:fld id="{72CE5FCD-8091-44B0-B74F-CA62DA8C244B}" type="slidenum">
              <a:rPr lang="en-IN" smtClean="0"/>
              <a:t>5</a:t>
            </a:fld>
            <a:endParaRPr lang="en-IN"/>
          </a:p>
        </p:txBody>
      </p:sp>
      <p:pic>
        <p:nvPicPr>
          <p:cNvPr id="5" name="Picture 4">
            <a:extLst>
              <a:ext uri="{FF2B5EF4-FFF2-40B4-BE49-F238E27FC236}">
                <a16:creationId xmlns:a16="http://schemas.microsoft.com/office/drawing/2014/main" id="{813E6963-D620-5913-98C4-947CDFC84CD5}"/>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257286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B568-ACDE-BC73-B61C-D15087DF771B}"/>
              </a:ext>
            </a:extLst>
          </p:cNvPr>
          <p:cNvSpPr>
            <a:spLocks noGrp="1"/>
          </p:cNvSpPr>
          <p:nvPr>
            <p:ph type="title"/>
          </p:nvPr>
        </p:nvSpPr>
        <p:spPr>
          <a:xfrm>
            <a:off x="689811" y="0"/>
            <a:ext cx="10663989" cy="1058779"/>
          </a:xfrm>
        </p:spPr>
        <p:txBody>
          <a:bodyPr/>
          <a:lstStyle/>
          <a:p>
            <a:pPr algn="ctr"/>
            <a:r>
              <a:rPr lang="en-IN" b="1" u="sng" dirty="0"/>
              <a:t>Existing Works</a:t>
            </a:r>
          </a:p>
        </p:txBody>
      </p:sp>
      <p:sp>
        <p:nvSpPr>
          <p:cNvPr id="3" name="Content Placeholder 2">
            <a:extLst>
              <a:ext uri="{FF2B5EF4-FFF2-40B4-BE49-F238E27FC236}">
                <a16:creationId xmlns:a16="http://schemas.microsoft.com/office/drawing/2014/main" id="{1B6010F4-797B-0B59-0E39-E232B3478064}"/>
              </a:ext>
            </a:extLst>
          </p:cNvPr>
          <p:cNvSpPr>
            <a:spLocks noGrp="1"/>
          </p:cNvSpPr>
          <p:nvPr>
            <p:ph idx="1"/>
          </p:nvPr>
        </p:nvSpPr>
        <p:spPr>
          <a:xfrm>
            <a:off x="1010652" y="1363579"/>
            <a:ext cx="10343147" cy="4813384"/>
          </a:xfrm>
        </p:spPr>
        <p:txBody>
          <a:bodyPr/>
          <a:lstStyle/>
          <a:p>
            <a:r>
              <a:rPr lang="en-IN" b="1" dirty="0"/>
              <a:t>The techniques used for prediction include four different version of Artificial Neural Network (ANN)</a:t>
            </a:r>
          </a:p>
          <a:p>
            <a:r>
              <a:rPr lang="en-IN" dirty="0"/>
              <a:t>Single Layer Perceptron (SLP)</a:t>
            </a:r>
          </a:p>
          <a:p>
            <a:r>
              <a:rPr lang="en-IN" dirty="0"/>
              <a:t>Multi-layer Perceptron (MLP)</a:t>
            </a:r>
          </a:p>
          <a:p>
            <a:r>
              <a:rPr lang="en-IN" dirty="0"/>
              <a:t>Radial Basis Function (RBF)</a:t>
            </a:r>
          </a:p>
          <a:p>
            <a:r>
              <a:rPr lang="en-IN" dirty="0"/>
              <a:t>Deep Belief Network (DBN)</a:t>
            </a:r>
          </a:p>
          <a:p>
            <a:r>
              <a:rPr lang="en-IN" b="1" dirty="0"/>
              <a:t>Other techniques include </a:t>
            </a:r>
          </a:p>
          <a:p>
            <a:r>
              <a:rPr lang="en-IN" dirty="0"/>
              <a:t>SVM(Support Vector Machine), Decision Tree and Naïve Bayes.</a:t>
            </a:r>
          </a:p>
        </p:txBody>
      </p:sp>
      <p:sp>
        <p:nvSpPr>
          <p:cNvPr id="4" name="Slide Number Placeholder 3">
            <a:extLst>
              <a:ext uri="{FF2B5EF4-FFF2-40B4-BE49-F238E27FC236}">
                <a16:creationId xmlns:a16="http://schemas.microsoft.com/office/drawing/2014/main" id="{C19577A5-66F8-6F7C-AFE6-1C4D73ECEA1E}"/>
              </a:ext>
            </a:extLst>
          </p:cNvPr>
          <p:cNvSpPr>
            <a:spLocks noGrp="1"/>
          </p:cNvSpPr>
          <p:nvPr>
            <p:ph type="sldNum" sz="quarter" idx="12"/>
          </p:nvPr>
        </p:nvSpPr>
        <p:spPr/>
        <p:txBody>
          <a:bodyPr/>
          <a:lstStyle/>
          <a:p>
            <a:fld id="{72CE5FCD-8091-44B0-B74F-CA62DA8C244B}" type="slidenum">
              <a:rPr lang="en-IN" smtClean="0"/>
              <a:t>6</a:t>
            </a:fld>
            <a:endParaRPr lang="en-IN"/>
          </a:p>
        </p:txBody>
      </p:sp>
      <p:pic>
        <p:nvPicPr>
          <p:cNvPr id="5" name="Picture 4">
            <a:extLst>
              <a:ext uri="{FF2B5EF4-FFF2-40B4-BE49-F238E27FC236}">
                <a16:creationId xmlns:a16="http://schemas.microsoft.com/office/drawing/2014/main" id="{86822704-68C0-6BC8-B99E-43516521A68D}"/>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212639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10C9-0F37-41BC-04DF-34CE28C006AF}"/>
              </a:ext>
            </a:extLst>
          </p:cNvPr>
          <p:cNvSpPr>
            <a:spLocks noGrp="1"/>
          </p:cNvSpPr>
          <p:nvPr>
            <p:ph type="title"/>
          </p:nvPr>
        </p:nvSpPr>
        <p:spPr>
          <a:xfrm>
            <a:off x="838200" y="-609599"/>
            <a:ext cx="10515600" cy="2300288"/>
          </a:xfrm>
        </p:spPr>
        <p:txBody>
          <a:bodyPr/>
          <a:lstStyle/>
          <a:p>
            <a:pPr algn="ctr"/>
            <a:r>
              <a:rPr lang="en-IN" b="1" u="sng" dirty="0"/>
              <a:t>Research Gap</a:t>
            </a:r>
          </a:p>
        </p:txBody>
      </p:sp>
      <p:sp>
        <p:nvSpPr>
          <p:cNvPr id="3" name="Content Placeholder 2">
            <a:extLst>
              <a:ext uri="{FF2B5EF4-FFF2-40B4-BE49-F238E27FC236}">
                <a16:creationId xmlns:a16="http://schemas.microsoft.com/office/drawing/2014/main" id="{59F23AC5-478A-9B8A-FC94-D24A790F07F3}"/>
              </a:ext>
            </a:extLst>
          </p:cNvPr>
          <p:cNvSpPr>
            <a:spLocks noGrp="1"/>
          </p:cNvSpPr>
          <p:nvPr>
            <p:ph idx="1"/>
          </p:nvPr>
        </p:nvSpPr>
        <p:spPr>
          <a:xfrm>
            <a:off x="838200" y="994610"/>
            <a:ext cx="10515600" cy="5361739"/>
          </a:xfrm>
        </p:spPr>
        <p:txBody>
          <a:bodyPr>
            <a:normAutofit/>
          </a:bodyPr>
          <a:lstStyle/>
          <a:p>
            <a:r>
              <a:rPr lang="en-IN" dirty="0"/>
              <a:t>We have gone through some of the major existing works till now that we are using like ANN, SVM, Decision Tree etc.. But we have seen many disadvantages that we can solve using RNN technique called LSTM. So that we have taken LSTM now I will explain some of the disadvantages present in existing works.</a:t>
            </a:r>
          </a:p>
          <a:p>
            <a:r>
              <a:rPr lang="en-IN" dirty="0"/>
              <a:t>Neural networks do not make any forecasts (ANN), so they will </a:t>
            </a:r>
            <a:r>
              <a:rPr lang="en-IN" dirty="0" err="1"/>
              <a:t>analyze</a:t>
            </a:r>
            <a:r>
              <a:rPr lang="en-IN" dirty="0"/>
              <a:t> price data and uncover opportunities.</a:t>
            </a:r>
          </a:p>
          <a:p>
            <a:r>
              <a:rPr lang="en-IN" dirty="0"/>
              <a:t>SVM :- it does not execute very well when the data set has more sound ex:- target classes are overlapping.</a:t>
            </a:r>
          </a:p>
          <a:p>
            <a:r>
              <a:rPr lang="en-IN" dirty="0"/>
              <a:t>Decision Tree:- One of the limitations of decision trees is that they are largely unstable compared to other decision predictors.</a:t>
            </a:r>
          </a:p>
          <a:p>
            <a:r>
              <a:rPr lang="en-IN" dirty="0"/>
              <a:t>So that we are using LSTM to solve the all the above problems</a:t>
            </a:r>
          </a:p>
        </p:txBody>
      </p:sp>
      <p:sp>
        <p:nvSpPr>
          <p:cNvPr id="4" name="Slide Number Placeholder 3">
            <a:extLst>
              <a:ext uri="{FF2B5EF4-FFF2-40B4-BE49-F238E27FC236}">
                <a16:creationId xmlns:a16="http://schemas.microsoft.com/office/drawing/2014/main" id="{419520F1-FD95-8BD1-3426-240D29F12BE9}"/>
              </a:ext>
            </a:extLst>
          </p:cNvPr>
          <p:cNvSpPr>
            <a:spLocks noGrp="1"/>
          </p:cNvSpPr>
          <p:nvPr>
            <p:ph type="sldNum" sz="quarter" idx="12"/>
          </p:nvPr>
        </p:nvSpPr>
        <p:spPr/>
        <p:txBody>
          <a:bodyPr/>
          <a:lstStyle/>
          <a:p>
            <a:fld id="{72CE5FCD-8091-44B0-B74F-CA62DA8C244B}" type="slidenum">
              <a:rPr lang="en-IN" smtClean="0"/>
              <a:t>7</a:t>
            </a:fld>
            <a:endParaRPr lang="en-IN"/>
          </a:p>
        </p:txBody>
      </p:sp>
      <p:pic>
        <p:nvPicPr>
          <p:cNvPr id="5" name="Picture 4">
            <a:extLst>
              <a:ext uri="{FF2B5EF4-FFF2-40B4-BE49-F238E27FC236}">
                <a16:creationId xmlns:a16="http://schemas.microsoft.com/office/drawing/2014/main" id="{6DE29B01-9611-3261-EA58-6C2BBD35BE8C}"/>
              </a:ext>
            </a:extLst>
          </p:cNvPr>
          <p:cNvPicPr>
            <a:picLocks noChangeAspect="1"/>
          </p:cNvPicPr>
          <p:nvPr/>
        </p:nvPicPr>
        <p:blipFill>
          <a:blip r:embed="rId2"/>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374941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E291-7A0E-3163-4C50-EFD1A606D55D}"/>
              </a:ext>
            </a:extLst>
          </p:cNvPr>
          <p:cNvSpPr>
            <a:spLocks noGrp="1"/>
          </p:cNvSpPr>
          <p:nvPr>
            <p:ph type="title"/>
          </p:nvPr>
        </p:nvSpPr>
        <p:spPr>
          <a:xfrm>
            <a:off x="838200" y="-112295"/>
            <a:ext cx="10515600" cy="1283369"/>
          </a:xfrm>
        </p:spPr>
        <p:txBody>
          <a:bodyPr/>
          <a:lstStyle/>
          <a:p>
            <a:pPr algn="ctr"/>
            <a:r>
              <a:rPr lang="en-IN" b="1" u="sng" dirty="0"/>
              <a:t>Proposed Algorithm</a:t>
            </a:r>
          </a:p>
        </p:txBody>
      </p:sp>
      <p:sp>
        <p:nvSpPr>
          <p:cNvPr id="4" name="Slide Number Placeholder 3">
            <a:extLst>
              <a:ext uri="{FF2B5EF4-FFF2-40B4-BE49-F238E27FC236}">
                <a16:creationId xmlns:a16="http://schemas.microsoft.com/office/drawing/2014/main" id="{8515E013-F80B-DF35-D2B8-F47F571B69B0}"/>
              </a:ext>
            </a:extLst>
          </p:cNvPr>
          <p:cNvSpPr>
            <a:spLocks noGrp="1"/>
          </p:cNvSpPr>
          <p:nvPr>
            <p:ph type="sldNum" sz="quarter" idx="12"/>
          </p:nvPr>
        </p:nvSpPr>
        <p:spPr/>
        <p:txBody>
          <a:bodyPr/>
          <a:lstStyle/>
          <a:p>
            <a:fld id="{72CE5FCD-8091-44B0-B74F-CA62DA8C244B}" type="slidenum">
              <a:rPr lang="en-IN" smtClean="0"/>
              <a:t>8</a:t>
            </a:fld>
            <a:endParaRPr lang="en-IN"/>
          </a:p>
        </p:txBody>
      </p:sp>
      <p:pic>
        <p:nvPicPr>
          <p:cNvPr id="9" name="Picture 8">
            <a:extLst>
              <a:ext uri="{FF2B5EF4-FFF2-40B4-BE49-F238E27FC236}">
                <a16:creationId xmlns:a16="http://schemas.microsoft.com/office/drawing/2014/main" id="{5048EDC6-621D-4707-CB00-E155DCEA541F}"/>
              </a:ext>
            </a:extLst>
          </p:cNvPr>
          <p:cNvPicPr>
            <a:picLocks noChangeAspect="1"/>
          </p:cNvPicPr>
          <p:nvPr/>
        </p:nvPicPr>
        <p:blipFill>
          <a:blip r:embed="rId2"/>
          <a:stretch>
            <a:fillRect/>
          </a:stretch>
        </p:blipFill>
        <p:spPr>
          <a:xfrm>
            <a:off x="10766636" y="12033"/>
            <a:ext cx="1425364" cy="549442"/>
          </a:xfrm>
          <a:prstGeom prst="rect">
            <a:avLst/>
          </a:prstGeom>
        </p:spPr>
      </p:pic>
      <p:sp>
        <p:nvSpPr>
          <p:cNvPr id="12" name="Rectangle 11">
            <a:extLst>
              <a:ext uri="{FF2B5EF4-FFF2-40B4-BE49-F238E27FC236}">
                <a16:creationId xmlns:a16="http://schemas.microsoft.com/office/drawing/2014/main" id="{B1A264CC-E6F1-18DE-5DF3-BB60C07556DE}"/>
              </a:ext>
            </a:extLst>
          </p:cNvPr>
          <p:cNvSpPr/>
          <p:nvPr/>
        </p:nvSpPr>
        <p:spPr>
          <a:xfrm>
            <a:off x="838200" y="1295402"/>
            <a:ext cx="2931695" cy="1142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Data of the stock</a:t>
            </a:r>
          </a:p>
        </p:txBody>
      </p:sp>
      <p:sp>
        <p:nvSpPr>
          <p:cNvPr id="13" name="Arrow: Right 12">
            <a:extLst>
              <a:ext uri="{FF2B5EF4-FFF2-40B4-BE49-F238E27FC236}">
                <a16:creationId xmlns:a16="http://schemas.microsoft.com/office/drawing/2014/main" id="{81C12970-FFBC-82B1-8D51-03D05FF3E9E3}"/>
              </a:ext>
            </a:extLst>
          </p:cNvPr>
          <p:cNvSpPr/>
          <p:nvPr/>
        </p:nvSpPr>
        <p:spPr>
          <a:xfrm>
            <a:off x="3769895" y="1720516"/>
            <a:ext cx="705852" cy="445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A1936F6-2538-6C00-1011-5A0008E7962D}"/>
              </a:ext>
            </a:extLst>
          </p:cNvPr>
          <p:cNvSpPr/>
          <p:nvPr/>
        </p:nvSpPr>
        <p:spPr>
          <a:xfrm>
            <a:off x="4475747" y="1295402"/>
            <a:ext cx="2582779" cy="1142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Fetch the Data</a:t>
            </a:r>
          </a:p>
        </p:txBody>
      </p:sp>
      <p:pic>
        <p:nvPicPr>
          <p:cNvPr id="18" name="Picture 17">
            <a:extLst>
              <a:ext uri="{FF2B5EF4-FFF2-40B4-BE49-F238E27FC236}">
                <a16:creationId xmlns:a16="http://schemas.microsoft.com/office/drawing/2014/main" id="{3D16065B-8844-718F-EEFE-586A4AD5F17F}"/>
              </a:ext>
            </a:extLst>
          </p:cNvPr>
          <p:cNvPicPr>
            <a:picLocks noChangeAspect="1"/>
          </p:cNvPicPr>
          <p:nvPr/>
        </p:nvPicPr>
        <p:blipFill>
          <a:blip r:embed="rId3"/>
          <a:stretch>
            <a:fillRect/>
          </a:stretch>
        </p:blipFill>
        <p:spPr>
          <a:xfrm>
            <a:off x="7058526" y="1626088"/>
            <a:ext cx="725487" cy="481626"/>
          </a:xfrm>
          <a:prstGeom prst="rect">
            <a:avLst/>
          </a:prstGeom>
        </p:spPr>
      </p:pic>
      <p:sp>
        <p:nvSpPr>
          <p:cNvPr id="19" name="Rectangle 18">
            <a:extLst>
              <a:ext uri="{FF2B5EF4-FFF2-40B4-BE49-F238E27FC236}">
                <a16:creationId xmlns:a16="http://schemas.microsoft.com/office/drawing/2014/main" id="{6FEBFEB8-6026-8508-F00B-292FAAFBD76B}"/>
              </a:ext>
            </a:extLst>
          </p:cNvPr>
          <p:cNvSpPr/>
          <p:nvPr/>
        </p:nvSpPr>
        <p:spPr>
          <a:xfrm>
            <a:off x="7784013" y="1295402"/>
            <a:ext cx="2434808" cy="1142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Plot the Data points</a:t>
            </a:r>
          </a:p>
        </p:txBody>
      </p:sp>
      <p:pic>
        <p:nvPicPr>
          <p:cNvPr id="21" name="Picture 20">
            <a:extLst>
              <a:ext uri="{FF2B5EF4-FFF2-40B4-BE49-F238E27FC236}">
                <a16:creationId xmlns:a16="http://schemas.microsoft.com/office/drawing/2014/main" id="{ED703528-9225-920E-4C07-F59025FFB01B}"/>
              </a:ext>
            </a:extLst>
          </p:cNvPr>
          <p:cNvPicPr>
            <a:picLocks noChangeAspect="1"/>
          </p:cNvPicPr>
          <p:nvPr/>
        </p:nvPicPr>
        <p:blipFill>
          <a:blip r:embed="rId3"/>
          <a:stretch>
            <a:fillRect/>
          </a:stretch>
        </p:blipFill>
        <p:spPr>
          <a:xfrm rot="5400000">
            <a:off x="8638673" y="2538900"/>
            <a:ext cx="725487" cy="481626"/>
          </a:xfrm>
          <a:prstGeom prst="rect">
            <a:avLst/>
          </a:prstGeom>
        </p:spPr>
      </p:pic>
      <p:sp>
        <p:nvSpPr>
          <p:cNvPr id="22" name="Rectangle 21">
            <a:extLst>
              <a:ext uri="{FF2B5EF4-FFF2-40B4-BE49-F238E27FC236}">
                <a16:creationId xmlns:a16="http://schemas.microsoft.com/office/drawing/2014/main" id="{4333F62F-1605-6D4B-BD98-2083D0FF645B}"/>
              </a:ext>
            </a:extLst>
          </p:cNvPr>
          <p:cNvSpPr/>
          <p:nvPr/>
        </p:nvSpPr>
        <p:spPr>
          <a:xfrm>
            <a:off x="7940841" y="3138279"/>
            <a:ext cx="2277979" cy="955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 the Model </a:t>
            </a:r>
          </a:p>
          <a:p>
            <a:pPr algn="ctr"/>
            <a:r>
              <a:rPr lang="en-IN" dirty="0"/>
              <a:t>Using (LSTM)</a:t>
            </a:r>
          </a:p>
        </p:txBody>
      </p:sp>
      <p:sp>
        <p:nvSpPr>
          <p:cNvPr id="23" name="Arrow: Down 22">
            <a:extLst>
              <a:ext uri="{FF2B5EF4-FFF2-40B4-BE49-F238E27FC236}">
                <a16:creationId xmlns:a16="http://schemas.microsoft.com/office/drawing/2014/main" id="{FDFB0AEC-ADF6-5343-57FA-ADBE5A1E66A5}"/>
              </a:ext>
            </a:extLst>
          </p:cNvPr>
          <p:cNvSpPr/>
          <p:nvPr/>
        </p:nvSpPr>
        <p:spPr>
          <a:xfrm>
            <a:off x="8760602" y="4137066"/>
            <a:ext cx="481627" cy="725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884430B-7455-6491-A8D0-CE9440D7D4E3}"/>
              </a:ext>
            </a:extLst>
          </p:cNvPr>
          <p:cNvSpPr/>
          <p:nvPr/>
        </p:nvSpPr>
        <p:spPr>
          <a:xfrm>
            <a:off x="7940840" y="4902658"/>
            <a:ext cx="2277979" cy="955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 Stock for n days</a:t>
            </a:r>
          </a:p>
        </p:txBody>
      </p:sp>
      <p:pic>
        <p:nvPicPr>
          <p:cNvPr id="25" name="Picture 24">
            <a:extLst>
              <a:ext uri="{FF2B5EF4-FFF2-40B4-BE49-F238E27FC236}">
                <a16:creationId xmlns:a16="http://schemas.microsoft.com/office/drawing/2014/main" id="{44329B9A-912C-15DE-4A01-59C2D035076B}"/>
              </a:ext>
            </a:extLst>
          </p:cNvPr>
          <p:cNvPicPr>
            <a:picLocks noChangeAspect="1"/>
          </p:cNvPicPr>
          <p:nvPr/>
        </p:nvPicPr>
        <p:blipFill>
          <a:blip r:embed="rId4"/>
          <a:stretch>
            <a:fillRect/>
          </a:stretch>
        </p:blipFill>
        <p:spPr>
          <a:xfrm rot="5400000">
            <a:off x="7309849" y="5008753"/>
            <a:ext cx="518205" cy="743776"/>
          </a:xfrm>
          <a:prstGeom prst="rect">
            <a:avLst/>
          </a:prstGeom>
        </p:spPr>
      </p:pic>
      <p:sp>
        <p:nvSpPr>
          <p:cNvPr id="26" name="Rectangle 25">
            <a:extLst>
              <a:ext uri="{FF2B5EF4-FFF2-40B4-BE49-F238E27FC236}">
                <a16:creationId xmlns:a16="http://schemas.microsoft.com/office/drawing/2014/main" id="{5FFF3EE9-8BC2-32EB-95B2-6F007539C76C}"/>
              </a:ext>
            </a:extLst>
          </p:cNvPr>
          <p:cNvSpPr/>
          <p:nvPr/>
        </p:nvSpPr>
        <p:spPr>
          <a:xfrm>
            <a:off x="4614285" y="4930785"/>
            <a:ext cx="2582778" cy="1019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Plot Predicted Results</a:t>
            </a:r>
          </a:p>
        </p:txBody>
      </p:sp>
      <p:pic>
        <p:nvPicPr>
          <p:cNvPr id="27" name="Picture 26">
            <a:extLst>
              <a:ext uri="{FF2B5EF4-FFF2-40B4-BE49-F238E27FC236}">
                <a16:creationId xmlns:a16="http://schemas.microsoft.com/office/drawing/2014/main" id="{164AD9C5-BE71-B63D-471A-77FFE4E72247}"/>
              </a:ext>
            </a:extLst>
          </p:cNvPr>
          <p:cNvPicPr>
            <a:picLocks noChangeAspect="1"/>
          </p:cNvPicPr>
          <p:nvPr/>
        </p:nvPicPr>
        <p:blipFill>
          <a:blip r:embed="rId5"/>
          <a:stretch>
            <a:fillRect/>
          </a:stretch>
        </p:blipFill>
        <p:spPr>
          <a:xfrm>
            <a:off x="3870509" y="5178186"/>
            <a:ext cx="743776" cy="518205"/>
          </a:xfrm>
          <a:prstGeom prst="rect">
            <a:avLst/>
          </a:prstGeom>
        </p:spPr>
      </p:pic>
      <p:sp>
        <p:nvSpPr>
          <p:cNvPr id="28" name="Rectangle 27">
            <a:extLst>
              <a:ext uri="{FF2B5EF4-FFF2-40B4-BE49-F238E27FC236}">
                <a16:creationId xmlns:a16="http://schemas.microsoft.com/office/drawing/2014/main" id="{BD637657-B86D-0486-25ED-9E5474D2111A}"/>
              </a:ext>
            </a:extLst>
          </p:cNvPr>
          <p:cNvSpPr/>
          <p:nvPr/>
        </p:nvSpPr>
        <p:spPr>
          <a:xfrm>
            <a:off x="1267326" y="4862554"/>
            <a:ext cx="2582778" cy="1142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Save Model</a:t>
            </a:r>
          </a:p>
        </p:txBody>
      </p:sp>
      <p:sp>
        <p:nvSpPr>
          <p:cNvPr id="29" name="Oval 28">
            <a:extLst>
              <a:ext uri="{FF2B5EF4-FFF2-40B4-BE49-F238E27FC236}">
                <a16:creationId xmlns:a16="http://schemas.microsoft.com/office/drawing/2014/main" id="{7A47B0D5-EF2D-7A58-C33E-8AFD216133CD}"/>
              </a:ext>
            </a:extLst>
          </p:cNvPr>
          <p:cNvSpPr/>
          <p:nvPr/>
        </p:nvSpPr>
        <p:spPr>
          <a:xfrm>
            <a:off x="3769894" y="2974758"/>
            <a:ext cx="3593431" cy="1393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LSTM </a:t>
            </a:r>
          </a:p>
        </p:txBody>
      </p:sp>
    </p:spTree>
    <p:extLst>
      <p:ext uri="{BB962C8B-B14F-4D97-AF65-F5344CB8AC3E}">
        <p14:creationId xmlns:p14="http://schemas.microsoft.com/office/powerpoint/2010/main" val="37897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CCC0-1731-4C32-C023-DDE8E7070957}"/>
              </a:ext>
            </a:extLst>
          </p:cNvPr>
          <p:cNvSpPr>
            <a:spLocks noGrp="1"/>
          </p:cNvSpPr>
          <p:nvPr>
            <p:ph type="title"/>
          </p:nvPr>
        </p:nvSpPr>
        <p:spPr>
          <a:xfrm>
            <a:off x="914400" y="-529389"/>
            <a:ext cx="10439400" cy="1796715"/>
          </a:xfrm>
        </p:spPr>
        <p:txBody>
          <a:bodyPr/>
          <a:lstStyle/>
          <a:p>
            <a:pPr algn="ctr"/>
            <a:r>
              <a:rPr lang="en-IN" b="1" u="sng" dirty="0"/>
              <a:t>Proposed Architecture</a:t>
            </a:r>
          </a:p>
        </p:txBody>
      </p:sp>
      <p:pic>
        <p:nvPicPr>
          <p:cNvPr id="6" name="Content Placeholder 5">
            <a:extLst>
              <a:ext uri="{FF2B5EF4-FFF2-40B4-BE49-F238E27FC236}">
                <a16:creationId xmlns:a16="http://schemas.microsoft.com/office/drawing/2014/main" id="{DF2A0443-D397-5329-C52C-8FF0FEE51D64}"/>
              </a:ext>
            </a:extLst>
          </p:cNvPr>
          <p:cNvPicPr>
            <a:picLocks noGrp="1" noChangeAspect="1"/>
          </p:cNvPicPr>
          <p:nvPr>
            <p:ph idx="1"/>
          </p:nvPr>
        </p:nvPicPr>
        <p:blipFill>
          <a:blip r:embed="rId2"/>
          <a:stretch>
            <a:fillRect/>
          </a:stretch>
        </p:blipFill>
        <p:spPr>
          <a:xfrm>
            <a:off x="2399474" y="987785"/>
            <a:ext cx="7393051" cy="5183775"/>
          </a:xfrm>
        </p:spPr>
      </p:pic>
      <p:sp>
        <p:nvSpPr>
          <p:cNvPr id="4" name="Slide Number Placeholder 3">
            <a:extLst>
              <a:ext uri="{FF2B5EF4-FFF2-40B4-BE49-F238E27FC236}">
                <a16:creationId xmlns:a16="http://schemas.microsoft.com/office/drawing/2014/main" id="{AD79441F-3D1A-CBFA-F8EC-798355DA6271}"/>
              </a:ext>
            </a:extLst>
          </p:cNvPr>
          <p:cNvSpPr>
            <a:spLocks noGrp="1"/>
          </p:cNvSpPr>
          <p:nvPr>
            <p:ph type="sldNum" sz="quarter" idx="12"/>
          </p:nvPr>
        </p:nvSpPr>
        <p:spPr/>
        <p:txBody>
          <a:bodyPr/>
          <a:lstStyle/>
          <a:p>
            <a:fld id="{72CE5FCD-8091-44B0-B74F-CA62DA8C244B}" type="slidenum">
              <a:rPr lang="en-IN" smtClean="0"/>
              <a:t>9</a:t>
            </a:fld>
            <a:endParaRPr lang="en-IN"/>
          </a:p>
        </p:txBody>
      </p:sp>
      <p:pic>
        <p:nvPicPr>
          <p:cNvPr id="7" name="Picture 6">
            <a:extLst>
              <a:ext uri="{FF2B5EF4-FFF2-40B4-BE49-F238E27FC236}">
                <a16:creationId xmlns:a16="http://schemas.microsoft.com/office/drawing/2014/main" id="{C861E372-8852-4077-CC41-DAD4872EFD45}"/>
              </a:ext>
            </a:extLst>
          </p:cNvPr>
          <p:cNvPicPr>
            <a:picLocks noChangeAspect="1"/>
          </p:cNvPicPr>
          <p:nvPr/>
        </p:nvPicPr>
        <p:blipFill>
          <a:blip r:embed="rId3"/>
          <a:stretch>
            <a:fillRect/>
          </a:stretch>
        </p:blipFill>
        <p:spPr>
          <a:xfrm>
            <a:off x="10766636" y="12033"/>
            <a:ext cx="1425364" cy="549442"/>
          </a:xfrm>
          <a:prstGeom prst="rect">
            <a:avLst/>
          </a:prstGeom>
        </p:spPr>
      </p:pic>
    </p:spTree>
    <p:extLst>
      <p:ext uri="{BB962C8B-B14F-4D97-AF65-F5344CB8AC3E}">
        <p14:creationId xmlns:p14="http://schemas.microsoft.com/office/powerpoint/2010/main" val="3959745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795</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Bodoni MT</vt:lpstr>
      <vt:lpstr>Calibri</vt:lpstr>
      <vt:lpstr>Calibri Light</vt:lpstr>
      <vt:lpstr>Times New Roman</vt:lpstr>
      <vt:lpstr>Wingdings</vt:lpstr>
      <vt:lpstr>Office Theme</vt:lpstr>
      <vt:lpstr>21AIE205 Python for Machine Learning Capstone Project Stock Price Prediction </vt:lpstr>
      <vt:lpstr>Index</vt:lpstr>
      <vt:lpstr>Overview </vt:lpstr>
      <vt:lpstr>Introduction</vt:lpstr>
      <vt:lpstr>Aim:- To predict the stock using LSTM</vt:lpstr>
      <vt:lpstr>Existing Works</vt:lpstr>
      <vt:lpstr>Research Gap</vt:lpstr>
      <vt:lpstr>Proposed Algorithm</vt:lpstr>
      <vt:lpstr>Proposed Architecture</vt:lpstr>
      <vt:lpstr>Steps in LSTM</vt:lpstr>
      <vt:lpstr>Used Libraries</vt:lpstr>
      <vt:lpstr>PowerPoint Presentation</vt:lpstr>
      <vt:lpstr>PowerPoint Presentation</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21AIE205 Python for Machine Learning Capstone Project Stock Price Prediction </dc:title>
  <dc:creator>Y Hemanth</dc:creator>
  <cp:lastModifiedBy>Y Hemanth</cp:lastModifiedBy>
  <cp:revision>2</cp:revision>
  <dcterms:created xsi:type="dcterms:W3CDTF">2022-12-15T04:18:50Z</dcterms:created>
  <dcterms:modified xsi:type="dcterms:W3CDTF">2022-12-15T04:33:18Z</dcterms:modified>
</cp:coreProperties>
</file>