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4" r:id="rId2"/>
    <p:sldId id="275" r:id="rId3"/>
    <p:sldId id="264" r:id="rId4"/>
    <p:sldId id="265" r:id="rId5"/>
    <p:sldId id="266" r:id="rId6"/>
    <p:sldId id="267"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49FF2-1EA2-4287-BFB6-B52C0D9B90D9}"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C7F8D-48AB-4556-B541-7971F613E2F8}" type="slidenum">
              <a:rPr lang="en-IN" smtClean="0"/>
              <a:t>‹#›</a:t>
            </a:fld>
            <a:endParaRPr lang="en-IN"/>
          </a:p>
        </p:txBody>
      </p:sp>
    </p:spTree>
    <p:extLst>
      <p:ext uri="{BB962C8B-B14F-4D97-AF65-F5344CB8AC3E}">
        <p14:creationId xmlns:p14="http://schemas.microsoft.com/office/powerpoint/2010/main" val="337183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78C7F8D-48AB-4556-B541-7971F613E2F8}" type="slidenum">
              <a:rPr lang="en-IN" smtClean="0"/>
              <a:t>3</a:t>
            </a:fld>
            <a:endParaRPr lang="en-IN"/>
          </a:p>
        </p:txBody>
      </p:sp>
    </p:spTree>
    <p:extLst>
      <p:ext uri="{BB962C8B-B14F-4D97-AF65-F5344CB8AC3E}">
        <p14:creationId xmlns:p14="http://schemas.microsoft.com/office/powerpoint/2010/main" val="1688062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4B41-9B52-ACB4-73D1-71D6DD9B3C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69771B-0758-3F2A-9655-8740480565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E75553-6D03-C201-0C56-E94AF4A06A2E}"/>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5" name="Footer Placeholder 4">
            <a:extLst>
              <a:ext uri="{FF2B5EF4-FFF2-40B4-BE49-F238E27FC236}">
                <a16:creationId xmlns:a16="http://schemas.microsoft.com/office/drawing/2014/main" id="{D6327308-35A8-02C8-C582-48C8316D8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B6D6B-C11D-4466-75E6-2C7BBE0EE664}"/>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104392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4718-7004-F45D-9FBA-2F68F936B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37FDB0-B96A-9CB5-5670-6EEBEF4F4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89C5A-0536-3170-FEED-09E8C16C25E0}"/>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5" name="Footer Placeholder 4">
            <a:extLst>
              <a:ext uri="{FF2B5EF4-FFF2-40B4-BE49-F238E27FC236}">
                <a16:creationId xmlns:a16="http://schemas.microsoft.com/office/drawing/2014/main" id="{D86CB9B5-7888-8796-3033-281FA43636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358F7-AA23-295A-35E2-246C2CEE4282}"/>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33349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728E86-C473-5888-C3E5-640EDD9DB3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C1D10-14C9-18F3-2DB4-4F8984F537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0F16DA-86C0-6A51-671A-CB31F675A13E}"/>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5" name="Footer Placeholder 4">
            <a:extLst>
              <a:ext uri="{FF2B5EF4-FFF2-40B4-BE49-F238E27FC236}">
                <a16:creationId xmlns:a16="http://schemas.microsoft.com/office/drawing/2014/main" id="{834E9F9E-E701-6A0D-A147-1D6575A1B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1B5B39-3D4E-001C-CE4F-BFC87DC6FE33}"/>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343510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BE03-1DC2-FDEC-1FE0-DC0FF7E758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E0CCEF-B253-AC57-528D-0A5C035E5A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2B7D24-00F3-3142-5644-020D5C172BD4}"/>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5" name="Footer Placeholder 4">
            <a:extLst>
              <a:ext uri="{FF2B5EF4-FFF2-40B4-BE49-F238E27FC236}">
                <a16:creationId xmlns:a16="http://schemas.microsoft.com/office/drawing/2014/main" id="{15B5125E-3ED1-F46D-7AA0-EB1479F40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7B030D-61D5-520E-1011-D4370D220D31}"/>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22503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0B6E-521C-1F35-1041-E1CE2C12AF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DA402B-DAF0-8C11-5916-DD1589001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1F84C4-1CB5-71F8-B97D-D08E2A6B98A6}"/>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5" name="Footer Placeholder 4">
            <a:extLst>
              <a:ext uri="{FF2B5EF4-FFF2-40B4-BE49-F238E27FC236}">
                <a16:creationId xmlns:a16="http://schemas.microsoft.com/office/drawing/2014/main" id="{86209FAC-6C46-81DC-EC37-FB324D8AB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E5F2FD-71E4-95B9-05A0-502B4C086F17}"/>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271468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CF8D-3D0E-501E-07E7-2A94E1AFC1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75F2DB-4F53-4D43-B669-FB717C3FFB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55C1CD-3FB3-1F38-3B05-329F23F220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BB9655-947F-28A4-F301-8F97B4B9218B}"/>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6" name="Footer Placeholder 5">
            <a:extLst>
              <a:ext uri="{FF2B5EF4-FFF2-40B4-BE49-F238E27FC236}">
                <a16:creationId xmlns:a16="http://schemas.microsoft.com/office/drawing/2014/main" id="{8BAB3B4C-CF2E-8B2E-CCE8-E739C082AB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A1BF52-27FD-F412-2271-D30E71D18E7D}"/>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118006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4EEB-DB48-100F-EDA7-9413408685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7ED255-D139-7906-FADC-AF9E425B1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F87AA6-B1C1-7049-F6BD-F8ABE88797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3C2F0F-EC76-92F7-8170-80178CF89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63116F-2527-4F5D-9861-483A39386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403E47-5841-6F4F-C52C-D2D7826FA36E}"/>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8" name="Footer Placeholder 7">
            <a:extLst>
              <a:ext uri="{FF2B5EF4-FFF2-40B4-BE49-F238E27FC236}">
                <a16:creationId xmlns:a16="http://schemas.microsoft.com/office/drawing/2014/main" id="{2F857A8E-0BE0-500F-BDB9-648E322A68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7342BB-0449-9374-5D07-6365277FBC6D}"/>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45457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9C98-98C0-4E78-BB9A-1F33468102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BFCF66-055D-D7F0-62B1-2D02A9FB07EA}"/>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4" name="Footer Placeholder 3">
            <a:extLst>
              <a:ext uri="{FF2B5EF4-FFF2-40B4-BE49-F238E27FC236}">
                <a16:creationId xmlns:a16="http://schemas.microsoft.com/office/drawing/2014/main" id="{E39C9A32-DF6B-4321-6DAE-3B90F37C24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B0F312-040F-1ECA-0442-DF114A253D15}"/>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1162013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53404-9137-7CF6-4F82-7E03F0D11A14}"/>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3" name="Footer Placeholder 2">
            <a:extLst>
              <a:ext uri="{FF2B5EF4-FFF2-40B4-BE49-F238E27FC236}">
                <a16:creationId xmlns:a16="http://schemas.microsoft.com/office/drawing/2014/main" id="{7B705C86-FBDA-6EF2-672D-3DEFF496BB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466BDF-5B71-C01B-3526-A29285492566}"/>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1550461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E590-B64A-4EAC-5F26-EC4876FEC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DED62-D138-B5A6-A4C1-BBC1CC118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949614-4294-D9B6-6C31-72D94AC32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5C903-48A1-6992-7B41-8600D3AB51BB}"/>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6" name="Footer Placeholder 5">
            <a:extLst>
              <a:ext uri="{FF2B5EF4-FFF2-40B4-BE49-F238E27FC236}">
                <a16:creationId xmlns:a16="http://schemas.microsoft.com/office/drawing/2014/main" id="{E58A225A-2D4F-888E-FB98-CD5A51F78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DE2149-124E-75E8-51B3-B8F9E8D222B5}"/>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209628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9EE3-E649-CB7D-106F-8782BE75A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A31E4E-D9AB-A19C-C291-9EFD26A9E3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B1A14B-7561-15CB-37E8-34CBEA588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2097E6-8BEA-BB92-4352-4DA3CB523049}"/>
              </a:ext>
            </a:extLst>
          </p:cNvPr>
          <p:cNvSpPr>
            <a:spLocks noGrp="1"/>
          </p:cNvSpPr>
          <p:nvPr>
            <p:ph type="dt" sz="half" idx="10"/>
          </p:nvPr>
        </p:nvSpPr>
        <p:spPr/>
        <p:txBody>
          <a:bodyPr/>
          <a:lstStyle/>
          <a:p>
            <a:fld id="{5C90184A-119C-4F57-929B-F2720E1854D7}" type="datetimeFigureOut">
              <a:rPr lang="en-IN" smtClean="0"/>
              <a:t>15-07-2024</a:t>
            </a:fld>
            <a:endParaRPr lang="en-IN"/>
          </a:p>
        </p:txBody>
      </p:sp>
      <p:sp>
        <p:nvSpPr>
          <p:cNvPr id="6" name="Footer Placeholder 5">
            <a:extLst>
              <a:ext uri="{FF2B5EF4-FFF2-40B4-BE49-F238E27FC236}">
                <a16:creationId xmlns:a16="http://schemas.microsoft.com/office/drawing/2014/main" id="{565646EE-D0E2-F12E-91E1-C3BD8C6AEA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9A2A4B-EFD5-09C7-93DC-5B399D1D18E1}"/>
              </a:ext>
            </a:extLst>
          </p:cNvPr>
          <p:cNvSpPr>
            <a:spLocks noGrp="1"/>
          </p:cNvSpPr>
          <p:nvPr>
            <p:ph type="sldNum" sz="quarter" idx="12"/>
          </p:nvPr>
        </p:nvSpPr>
        <p:spPr/>
        <p:txBody>
          <a:bodyPr/>
          <a:lstStyle/>
          <a:p>
            <a:fld id="{1D5B1005-124D-4C5F-9349-D6C11669188C}" type="slidenum">
              <a:rPr lang="en-IN" smtClean="0"/>
              <a:t>‹#›</a:t>
            </a:fld>
            <a:endParaRPr lang="en-IN"/>
          </a:p>
        </p:txBody>
      </p:sp>
    </p:spTree>
    <p:extLst>
      <p:ext uri="{BB962C8B-B14F-4D97-AF65-F5344CB8AC3E}">
        <p14:creationId xmlns:p14="http://schemas.microsoft.com/office/powerpoint/2010/main" val="420747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52FFB-1CFD-9EA0-51FE-55FDE624BE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70388E-4D32-0854-1062-1E0E9F36C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4FBB4-30FD-5674-5DA1-5C206DF77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90184A-119C-4F57-929B-F2720E1854D7}" type="datetimeFigureOut">
              <a:rPr lang="en-IN" smtClean="0"/>
              <a:t>15-07-2024</a:t>
            </a:fld>
            <a:endParaRPr lang="en-IN"/>
          </a:p>
        </p:txBody>
      </p:sp>
      <p:sp>
        <p:nvSpPr>
          <p:cNvPr id="5" name="Footer Placeholder 4">
            <a:extLst>
              <a:ext uri="{FF2B5EF4-FFF2-40B4-BE49-F238E27FC236}">
                <a16:creationId xmlns:a16="http://schemas.microsoft.com/office/drawing/2014/main" id="{A857BB15-8159-ECC3-C5ED-060034FC2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6A9DBF-EAF0-7FFC-DA08-A74A73CD63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B1005-124D-4C5F-9349-D6C11669188C}" type="slidenum">
              <a:rPr lang="en-IN" smtClean="0"/>
              <a:t>‹#›</a:t>
            </a:fld>
            <a:endParaRPr lang="en-IN"/>
          </a:p>
        </p:txBody>
      </p:sp>
    </p:spTree>
    <p:extLst>
      <p:ext uri="{BB962C8B-B14F-4D97-AF65-F5344CB8AC3E}">
        <p14:creationId xmlns:p14="http://schemas.microsoft.com/office/powerpoint/2010/main" val="2884525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5" name="TextBox 4">
            <a:extLst>
              <a:ext uri="{FF2B5EF4-FFF2-40B4-BE49-F238E27FC236}">
                <a16:creationId xmlns:a16="http://schemas.microsoft.com/office/drawing/2014/main" id="{627A36DD-7EAD-C3FA-4967-061D16EA7EA3}"/>
              </a:ext>
            </a:extLst>
          </p:cNvPr>
          <p:cNvSpPr txBox="1"/>
          <p:nvPr/>
        </p:nvSpPr>
        <p:spPr>
          <a:xfrm>
            <a:off x="1376314" y="947459"/>
            <a:ext cx="8159896" cy="3008837"/>
          </a:xfrm>
          <a:prstGeom prst="rect">
            <a:avLst/>
          </a:prstGeom>
          <a:noFill/>
        </p:spPr>
        <p:txBody>
          <a:bodyPr wrap="square">
            <a:spAutoFit/>
          </a:bodyPr>
          <a:lstStyle/>
          <a:p>
            <a:pPr>
              <a:lnSpc>
                <a:spcPts val="11968"/>
              </a:lnSpc>
            </a:pPr>
            <a:r>
              <a:rPr lang="en-US" sz="6600" b="1" i="1" u="sng" dirty="0">
                <a:solidFill>
                  <a:srgbClr val="000000"/>
                </a:solidFill>
                <a:latin typeface="Garet Bold"/>
              </a:rPr>
              <a:t>AMAZON SALES</a:t>
            </a:r>
          </a:p>
          <a:p>
            <a:pPr>
              <a:lnSpc>
                <a:spcPts val="11968"/>
              </a:lnSpc>
            </a:pPr>
            <a:r>
              <a:rPr lang="en-US" sz="6600" b="1" i="1" u="sng" dirty="0">
                <a:solidFill>
                  <a:srgbClr val="000000"/>
                </a:solidFill>
                <a:latin typeface="Garet Bold"/>
              </a:rPr>
              <a:t>ANALYSIS</a:t>
            </a:r>
          </a:p>
        </p:txBody>
      </p:sp>
      <p:sp>
        <p:nvSpPr>
          <p:cNvPr id="7" name="TextBox 6">
            <a:extLst>
              <a:ext uri="{FF2B5EF4-FFF2-40B4-BE49-F238E27FC236}">
                <a16:creationId xmlns:a16="http://schemas.microsoft.com/office/drawing/2014/main" id="{1F04CC67-8BF2-5716-00B0-BCD9A4AE9BD0}"/>
              </a:ext>
            </a:extLst>
          </p:cNvPr>
          <p:cNvSpPr txBox="1"/>
          <p:nvPr/>
        </p:nvSpPr>
        <p:spPr>
          <a:xfrm>
            <a:off x="5752708" y="4957022"/>
            <a:ext cx="6094428" cy="950132"/>
          </a:xfrm>
          <a:prstGeom prst="rect">
            <a:avLst/>
          </a:prstGeom>
          <a:noFill/>
        </p:spPr>
        <p:txBody>
          <a:bodyPr wrap="square">
            <a:spAutoFit/>
          </a:bodyPr>
          <a:lstStyle/>
          <a:p>
            <a:pPr algn="ctr">
              <a:lnSpc>
                <a:spcPts val="3361"/>
              </a:lnSpc>
              <a:spcBef>
                <a:spcPct val="0"/>
              </a:spcBef>
            </a:pPr>
            <a:r>
              <a:rPr lang="en-US" sz="2800" dirty="0">
                <a:solidFill>
                  <a:srgbClr val="000000"/>
                </a:solidFill>
                <a:latin typeface="Barabara"/>
              </a:rPr>
              <a:t>PRESENTED BY- </a:t>
            </a:r>
            <a:r>
              <a:rPr lang="en-US" sz="2800" dirty="0" err="1">
                <a:solidFill>
                  <a:srgbClr val="000000"/>
                </a:solidFill>
                <a:latin typeface="Barabara"/>
              </a:rPr>
              <a:t>Kousik</a:t>
            </a:r>
            <a:r>
              <a:rPr lang="en-US" sz="2800" dirty="0">
                <a:solidFill>
                  <a:srgbClr val="000000"/>
                </a:solidFill>
                <a:latin typeface="Barabara"/>
              </a:rPr>
              <a:t> B</a:t>
            </a:r>
          </a:p>
          <a:p>
            <a:pPr algn="ctr">
              <a:lnSpc>
                <a:spcPts val="3361"/>
              </a:lnSpc>
              <a:spcBef>
                <a:spcPct val="0"/>
              </a:spcBef>
            </a:pPr>
            <a:endParaRPr lang="en-US" sz="2800" dirty="0">
              <a:solidFill>
                <a:srgbClr val="000000"/>
              </a:solidFill>
              <a:latin typeface="Baraba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5" name="TextBox 4">
            <a:extLst>
              <a:ext uri="{FF2B5EF4-FFF2-40B4-BE49-F238E27FC236}">
                <a16:creationId xmlns:a16="http://schemas.microsoft.com/office/drawing/2014/main" id="{BB377701-0137-6956-A7AB-332B8870726C}"/>
              </a:ext>
            </a:extLst>
          </p:cNvPr>
          <p:cNvSpPr txBox="1"/>
          <p:nvPr/>
        </p:nvSpPr>
        <p:spPr>
          <a:xfrm>
            <a:off x="3045660" y="1009045"/>
            <a:ext cx="6094428" cy="1017843"/>
          </a:xfrm>
          <a:prstGeom prst="rect">
            <a:avLst/>
          </a:prstGeom>
          <a:noFill/>
        </p:spPr>
        <p:txBody>
          <a:bodyPr wrap="square">
            <a:spAutoFit/>
          </a:bodyPr>
          <a:lstStyle/>
          <a:p>
            <a:pPr algn="ctr">
              <a:lnSpc>
                <a:spcPts val="3361"/>
              </a:lnSpc>
              <a:spcBef>
                <a:spcPct val="0"/>
              </a:spcBef>
            </a:pPr>
            <a:r>
              <a:rPr lang="en-US" sz="4800" b="1" i="1" u="sng" dirty="0">
                <a:solidFill>
                  <a:srgbClr val="2C273F"/>
                </a:solidFill>
                <a:latin typeface="Paalalabas Wide"/>
              </a:rPr>
              <a:t>INTRODUCTION</a:t>
            </a:r>
          </a:p>
          <a:p>
            <a:pPr algn="ctr">
              <a:lnSpc>
                <a:spcPts val="3361"/>
              </a:lnSpc>
              <a:spcBef>
                <a:spcPct val="0"/>
              </a:spcBef>
            </a:pPr>
            <a:endParaRPr lang="en-US" sz="4800" b="1" i="1" u="sng" dirty="0">
              <a:solidFill>
                <a:srgbClr val="000000"/>
              </a:solidFill>
              <a:latin typeface="Barabara"/>
            </a:endParaRPr>
          </a:p>
        </p:txBody>
      </p:sp>
      <p:sp>
        <p:nvSpPr>
          <p:cNvPr id="7" name="TextBox 6">
            <a:extLst>
              <a:ext uri="{FF2B5EF4-FFF2-40B4-BE49-F238E27FC236}">
                <a16:creationId xmlns:a16="http://schemas.microsoft.com/office/drawing/2014/main" id="{EAEB8A91-70FA-898F-0EB7-9BBD1EB3E20D}"/>
              </a:ext>
            </a:extLst>
          </p:cNvPr>
          <p:cNvSpPr txBox="1"/>
          <p:nvPr/>
        </p:nvSpPr>
        <p:spPr>
          <a:xfrm>
            <a:off x="3047215" y="1368259"/>
            <a:ext cx="6094428" cy="3100272"/>
          </a:xfrm>
          <a:prstGeom prst="rect">
            <a:avLst/>
          </a:prstGeom>
          <a:noFill/>
        </p:spPr>
        <p:txBody>
          <a:bodyPr wrap="square">
            <a:spAutoFit/>
          </a:bodyPr>
          <a:lstStyle/>
          <a:p>
            <a:pPr marL="342900" indent="-342900" algn="just">
              <a:lnSpc>
                <a:spcPts val="4003"/>
              </a:lnSpc>
              <a:buFont typeface="Arial" panose="020B0604020202020204" pitchFamily="34" charset="0"/>
              <a:buChar char="•"/>
            </a:pPr>
            <a:r>
              <a:rPr lang="en-US" sz="2000" spc="-230" dirty="0">
                <a:solidFill>
                  <a:srgbClr val="0B1320"/>
                </a:solidFill>
                <a:latin typeface="Source Sans Pro Italics"/>
                <a:cs typeface="Poppins" panose="00000500000000000000" pitchFamily="2" charset="0"/>
              </a:rPr>
              <a:t>Sales management has gained importance to meet increasing competition and the need for improved methods of distribution to reduce costs and increase profits. Sales management today is the most important function in a commercial and business enterprise. </a:t>
            </a:r>
          </a:p>
          <a:p>
            <a:pPr marL="342900" indent="-342900" algn="just">
              <a:lnSpc>
                <a:spcPts val="4003"/>
              </a:lnSpc>
              <a:buFont typeface="Arial" panose="020B0604020202020204" pitchFamily="34" charset="0"/>
              <a:buChar char="•"/>
            </a:pPr>
            <a:r>
              <a:rPr lang="en-US" sz="2000" spc="-230" dirty="0">
                <a:solidFill>
                  <a:srgbClr val="0B1320"/>
                </a:solidFill>
                <a:latin typeface="Source Sans Pro Italics"/>
                <a:cs typeface="Poppins" panose="00000500000000000000" pitchFamily="2" charset="0"/>
              </a:rPr>
              <a:t>Sales analytics is the method by which sales data is collected and analyzed to improve sales performance and increase revenue.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10" name="TextBox 10"/>
          <p:cNvSpPr txBox="1"/>
          <p:nvPr/>
        </p:nvSpPr>
        <p:spPr>
          <a:xfrm>
            <a:off x="3464500" y="661893"/>
            <a:ext cx="5890414" cy="876009"/>
          </a:xfrm>
          <a:prstGeom prst="rect">
            <a:avLst/>
          </a:prstGeom>
        </p:spPr>
        <p:txBody>
          <a:bodyPr wrap="square" lIns="0" tIns="0" rIns="0" bIns="0" rtlCol="0" anchor="t">
            <a:spAutoFit/>
          </a:bodyPr>
          <a:lstStyle/>
          <a:p>
            <a:pPr>
              <a:lnSpc>
                <a:spcPts val="7660"/>
              </a:lnSpc>
            </a:pPr>
            <a:r>
              <a:rPr lang="en-US" sz="4000" b="1" i="1" u="sng">
                <a:solidFill>
                  <a:srgbClr val="2C273F"/>
                </a:solidFill>
                <a:latin typeface="Paalalabas Wide"/>
              </a:rPr>
              <a:t>PROBLEM STATEMENT</a:t>
            </a:r>
            <a:endParaRPr lang="en-US" sz="4000" b="1" i="1" u="sng" dirty="0">
              <a:solidFill>
                <a:srgbClr val="2C273F"/>
              </a:solidFill>
              <a:latin typeface="Paalalabas Wide"/>
            </a:endParaRPr>
          </a:p>
        </p:txBody>
      </p:sp>
      <p:sp>
        <p:nvSpPr>
          <p:cNvPr id="5" name="TextBox 4">
            <a:extLst>
              <a:ext uri="{FF2B5EF4-FFF2-40B4-BE49-F238E27FC236}">
                <a16:creationId xmlns:a16="http://schemas.microsoft.com/office/drawing/2014/main" id="{374B6C73-C900-ABC5-1057-F9F5BCB5B04F}"/>
              </a:ext>
            </a:extLst>
          </p:cNvPr>
          <p:cNvSpPr txBox="1"/>
          <p:nvPr/>
        </p:nvSpPr>
        <p:spPr>
          <a:xfrm>
            <a:off x="3047215" y="1991827"/>
            <a:ext cx="6094428" cy="2879058"/>
          </a:xfrm>
          <a:prstGeom prst="rect">
            <a:avLst/>
          </a:prstGeom>
          <a:noFill/>
        </p:spPr>
        <p:txBody>
          <a:bodyPr wrap="square">
            <a:spAutoFit/>
          </a:bodyPr>
          <a:lstStyle/>
          <a:p>
            <a:pPr algn="just">
              <a:lnSpc>
                <a:spcPts val="3683"/>
              </a:lnSpc>
            </a:pPr>
            <a:r>
              <a:rPr lang="en-US" sz="2000" spc="96" dirty="0">
                <a:solidFill>
                  <a:srgbClr val="0B1320"/>
                </a:solidFill>
                <a:latin typeface="Source Sans Pro Italics"/>
              </a:rPr>
              <a:t>Have to conduct a detailed year-wise analysis of Amazon sales data to understand sales trends by identifying key metrics and other factors and show the meaningful relationship between attributes.</a:t>
            </a:r>
          </a:p>
          <a:p>
            <a:pPr algn="just">
              <a:lnSpc>
                <a:spcPts val="3683"/>
              </a:lnSpc>
            </a:pPr>
            <a:endParaRPr lang="en-US" sz="2000" spc="96" dirty="0">
              <a:solidFill>
                <a:srgbClr val="0B1320"/>
              </a:solidFill>
              <a:latin typeface="Source Sans Pro Itali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5" name="TextBox 4">
            <a:extLst>
              <a:ext uri="{FF2B5EF4-FFF2-40B4-BE49-F238E27FC236}">
                <a16:creationId xmlns:a16="http://schemas.microsoft.com/office/drawing/2014/main" id="{8481F78B-A1D2-8D14-5D39-BCD92539F2DD}"/>
              </a:ext>
            </a:extLst>
          </p:cNvPr>
          <p:cNvSpPr txBox="1"/>
          <p:nvPr/>
        </p:nvSpPr>
        <p:spPr>
          <a:xfrm>
            <a:off x="3185877" y="838541"/>
            <a:ext cx="6094428" cy="1200329"/>
          </a:xfrm>
          <a:prstGeom prst="rect">
            <a:avLst/>
          </a:prstGeom>
          <a:noFill/>
        </p:spPr>
        <p:txBody>
          <a:bodyPr wrap="square">
            <a:spAutoFit/>
          </a:bodyPr>
          <a:lstStyle/>
          <a:p>
            <a:r>
              <a:rPr lang="en-US" sz="3600" b="1" u="sng" spc="-50" dirty="0">
                <a:latin typeface="Cambria"/>
                <a:cs typeface="Cambria"/>
              </a:rPr>
              <a:t>Visualizing</a:t>
            </a:r>
            <a:r>
              <a:rPr lang="en-US" sz="3600" b="1" u="sng" spc="-130" dirty="0">
                <a:latin typeface="Cambria"/>
                <a:cs typeface="Cambria"/>
              </a:rPr>
              <a:t> </a:t>
            </a:r>
            <a:r>
              <a:rPr lang="en-US" sz="3600" b="1" u="sng" spc="-50" dirty="0">
                <a:latin typeface="Cambria"/>
                <a:cs typeface="Cambria"/>
              </a:rPr>
              <a:t>Insights</a:t>
            </a:r>
            <a:r>
              <a:rPr lang="en-US" sz="3600" b="1" u="sng" spc="-125" dirty="0">
                <a:latin typeface="Cambria"/>
                <a:cs typeface="Cambria"/>
              </a:rPr>
              <a:t> </a:t>
            </a:r>
            <a:r>
              <a:rPr lang="en-US" sz="3600" b="1" u="sng" spc="-130" dirty="0">
                <a:latin typeface="Cambria"/>
                <a:cs typeface="Cambria"/>
              </a:rPr>
              <a:t>with Pandas</a:t>
            </a:r>
            <a:endParaRPr lang="en-IN" sz="3600" dirty="0"/>
          </a:p>
        </p:txBody>
      </p:sp>
      <p:pic>
        <p:nvPicPr>
          <p:cNvPr id="6" name="Picture 5">
            <a:extLst>
              <a:ext uri="{FF2B5EF4-FFF2-40B4-BE49-F238E27FC236}">
                <a16:creationId xmlns:a16="http://schemas.microsoft.com/office/drawing/2014/main" id="{89F84500-FDEC-50DA-A37B-8C5505EFB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24" y="2151606"/>
            <a:ext cx="5632450" cy="3867848"/>
          </a:xfrm>
          <a:prstGeom prst="rect">
            <a:avLst/>
          </a:prstGeom>
        </p:spPr>
      </p:pic>
      <p:pic>
        <p:nvPicPr>
          <p:cNvPr id="7" name="Picture 6">
            <a:extLst>
              <a:ext uri="{FF2B5EF4-FFF2-40B4-BE49-F238E27FC236}">
                <a16:creationId xmlns:a16="http://schemas.microsoft.com/office/drawing/2014/main" id="{DB9F33EF-C997-AE97-B91A-97C07EEBB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850" y="2151606"/>
            <a:ext cx="5092166" cy="38678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pic>
        <p:nvPicPr>
          <p:cNvPr id="4" name="Picture 3">
            <a:extLst>
              <a:ext uri="{FF2B5EF4-FFF2-40B4-BE49-F238E27FC236}">
                <a16:creationId xmlns:a16="http://schemas.microsoft.com/office/drawing/2014/main" id="{E89E44BF-9668-B7A2-8FF9-715093DAD03B}"/>
              </a:ext>
            </a:extLst>
          </p:cNvPr>
          <p:cNvPicPr>
            <a:picLocks noChangeAspect="1"/>
          </p:cNvPicPr>
          <p:nvPr/>
        </p:nvPicPr>
        <p:blipFill>
          <a:blip r:embed="rId2"/>
          <a:stretch>
            <a:fillRect/>
          </a:stretch>
        </p:blipFill>
        <p:spPr>
          <a:xfrm>
            <a:off x="1111130" y="1641887"/>
            <a:ext cx="10163327" cy="4404174"/>
          </a:xfrm>
          <a:prstGeom prst="rect">
            <a:avLst/>
          </a:prstGeom>
        </p:spPr>
      </p:pic>
      <p:sp>
        <p:nvSpPr>
          <p:cNvPr id="6" name="TextBox 5">
            <a:extLst>
              <a:ext uri="{FF2B5EF4-FFF2-40B4-BE49-F238E27FC236}">
                <a16:creationId xmlns:a16="http://schemas.microsoft.com/office/drawing/2014/main" id="{38E96FE9-71FB-57D3-F820-F9288EC05C85}"/>
              </a:ext>
            </a:extLst>
          </p:cNvPr>
          <p:cNvSpPr txBox="1"/>
          <p:nvPr/>
        </p:nvSpPr>
        <p:spPr>
          <a:xfrm>
            <a:off x="2604155" y="811939"/>
            <a:ext cx="8293231" cy="646331"/>
          </a:xfrm>
          <a:prstGeom prst="rect">
            <a:avLst/>
          </a:prstGeom>
          <a:noFill/>
        </p:spPr>
        <p:txBody>
          <a:bodyPr wrap="square">
            <a:spAutoFit/>
          </a:bodyPr>
          <a:lstStyle/>
          <a:p>
            <a:r>
              <a:rPr lang="en-US" sz="3600" u="sng" spc="-50" dirty="0">
                <a:latin typeface="Cambria"/>
                <a:cs typeface="Cambria"/>
              </a:rPr>
              <a:t>Visualizing</a:t>
            </a:r>
            <a:r>
              <a:rPr lang="en-US" sz="3600" u="sng" spc="-130" dirty="0">
                <a:latin typeface="Cambria"/>
                <a:cs typeface="Cambria"/>
              </a:rPr>
              <a:t> </a:t>
            </a:r>
            <a:r>
              <a:rPr lang="en-US" sz="3600" u="sng" spc="-50" dirty="0">
                <a:latin typeface="Cambria"/>
                <a:cs typeface="Cambria"/>
              </a:rPr>
              <a:t>Insights</a:t>
            </a:r>
            <a:r>
              <a:rPr lang="en-US" sz="3600" u="sng" spc="-125" dirty="0">
                <a:latin typeface="Cambria"/>
                <a:cs typeface="Cambria"/>
              </a:rPr>
              <a:t> </a:t>
            </a:r>
            <a:r>
              <a:rPr lang="en-US" sz="3600" u="sng" spc="-130" dirty="0">
                <a:latin typeface="Cambria"/>
                <a:cs typeface="Cambria"/>
              </a:rPr>
              <a:t>with </a:t>
            </a:r>
            <a:r>
              <a:rPr lang="en-US" sz="3600" u="sng" spc="-195" dirty="0">
                <a:latin typeface="Cambria"/>
                <a:cs typeface="Cambria"/>
              </a:rPr>
              <a:t>Power</a:t>
            </a:r>
            <a:r>
              <a:rPr lang="en-US" sz="3600" u="sng" spc="-125" dirty="0">
                <a:latin typeface="Cambria"/>
                <a:cs typeface="Cambria"/>
              </a:rPr>
              <a:t> </a:t>
            </a:r>
            <a:r>
              <a:rPr lang="en-US" sz="3600" u="sng" spc="-25" dirty="0">
                <a:latin typeface="Cambria"/>
                <a:cs typeface="Cambria"/>
              </a:rPr>
              <a:t>BI</a:t>
            </a:r>
            <a:endParaRPr lang="en-IN" sz="3600"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688719" y="6158027"/>
            <a:ext cx="10808310"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3" name="AutoShape 3"/>
          <p:cNvSpPr/>
          <p:nvPr/>
        </p:nvSpPr>
        <p:spPr>
          <a:xfrm rot="-10800000">
            <a:off x="3309121" y="661894"/>
            <a:ext cx="8159895" cy="0"/>
          </a:xfrm>
          <a:prstGeom prst="line">
            <a:avLst/>
          </a:prstGeom>
          <a:ln w="38100" cap="flat">
            <a:solidFill>
              <a:srgbClr val="000000"/>
            </a:solidFill>
            <a:prstDash val="solid"/>
            <a:headEnd type="diamond" w="lg" len="lg"/>
            <a:tailEnd type="none" w="sm" len="sm"/>
          </a:ln>
        </p:spPr>
        <p:txBody>
          <a:bodyPr/>
          <a:lstStyle/>
          <a:p>
            <a:endParaRPr lang="en-US" sz="1198"/>
          </a:p>
        </p:txBody>
      </p:sp>
      <p:sp>
        <p:nvSpPr>
          <p:cNvPr id="10" name="TextBox 10"/>
          <p:cNvSpPr txBox="1"/>
          <p:nvPr/>
        </p:nvSpPr>
        <p:spPr>
          <a:xfrm>
            <a:off x="3293054" y="205285"/>
            <a:ext cx="4379026" cy="482312"/>
          </a:xfrm>
          <a:prstGeom prst="rect">
            <a:avLst/>
          </a:prstGeom>
        </p:spPr>
        <p:txBody>
          <a:bodyPr lIns="0" tIns="0" rIns="0" bIns="0" rtlCol="0" anchor="t">
            <a:spAutoFit/>
          </a:bodyPr>
          <a:lstStyle/>
          <a:p>
            <a:pPr>
              <a:lnSpc>
                <a:spcPts val="3734"/>
              </a:lnSpc>
            </a:pPr>
            <a:r>
              <a:rPr lang="en-US" sz="3734" b="1" i="1" dirty="0">
                <a:solidFill>
                  <a:srgbClr val="004AAD"/>
                </a:solidFill>
                <a:latin typeface="Antonio Bold"/>
              </a:rPr>
              <a:t>INSIGHTS GENERATED</a:t>
            </a:r>
          </a:p>
        </p:txBody>
      </p:sp>
      <p:sp>
        <p:nvSpPr>
          <p:cNvPr id="11" name="TextBox 11"/>
          <p:cNvSpPr txBox="1"/>
          <p:nvPr/>
        </p:nvSpPr>
        <p:spPr>
          <a:xfrm>
            <a:off x="3276988" y="838540"/>
            <a:ext cx="6077926" cy="5217454"/>
          </a:xfrm>
          <a:prstGeom prst="rect">
            <a:avLst/>
          </a:prstGeom>
        </p:spPr>
        <p:txBody>
          <a:bodyPr lIns="0" tIns="0" rIns="0" bIns="0" rtlCol="0" anchor="t">
            <a:spAutoFit/>
          </a:bodyPr>
          <a:lstStyle/>
          <a:p>
            <a:pPr algn="just">
              <a:lnSpc>
                <a:spcPts val="2426"/>
              </a:lnSpc>
            </a:pPr>
            <a:endParaRPr sz="1198" dirty="0"/>
          </a:p>
          <a:p>
            <a:pPr marL="374004" lvl="1" indent="-187002" algn="just">
              <a:lnSpc>
                <a:spcPts val="2426"/>
              </a:lnSpc>
              <a:buFont typeface="Arial"/>
              <a:buChar char="•"/>
            </a:pPr>
            <a:r>
              <a:rPr lang="en-US" sz="1732" dirty="0">
                <a:solidFill>
                  <a:srgbClr val="000000"/>
                </a:solidFill>
                <a:latin typeface="Poppins Bold"/>
              </a:rPr>
              <a:t>Top 5 Gross Profit Margin Categories</a:t>
            </a:r>
            <a:r>
              <a:rPr lang="en-US" sz="1732" dirty="0">
                <a:solidFill>
                  <a:srgbClr val="000000"/>
                </a:solidFill>
                <a:latin typeface="Poppins Semi-Bold"/>
              </a:rPr>
              <a:t>:</a:t>
            </a:r>
          </a:p>
          <a:p>
            <a:pPr algn="just">
              <a:lnSpc>
                <a:spcPts val="2426"/>
              </a:lnSpc>
            </a:pPr>
            <a:r>
              <a:rPr lang="en-US" sz="1732" dirty="0">
                <a:solidFill>
                  <a:srgbClr val="000000"/>
                </a:solidFill>
                <a:latin typeface="Poppins"/>
              </a:rPr>
              <a:t>     Cosmetics, Households, Office Supplies, Clothes, </a:t>
            </a:r>
          </a:p>
          <a:p>
            <a:pPr algn="just">
              <a:lnSpc>
                <a:spcPts val="2426"/>
              </a:lnSpc>
            </a:pPr>
            <a:r>
              <a:rPr lang="en-US" sz="1732" dirty="0">
                <a:solidFill>
                  <a:srgbClr val="000000"/>
                </a:solidFill>
                <a:latin typeface="Poppins"/>
              </a:rPr>
              <a:t>     and Baby Food are the top-performing categories in </a:t>
            </a:r>
          </a:p>
          <a:p>
            <a:pPr algn="just">
              <a:lnSpc>
                <a:spcPts val="2426"/>
              </a:lnSpc>
            </a:pPr>
            <a:r>
              <a:rPr lang="en-US" sz="1732" dirty="0">
                <a:solidFill>
                  <a:srgbClr val="000000"/>
                </a:solidFill>
                <a:latin typeface="Poppins"/>
              </a:rPr>
              <a:t>     terms of gross profit margin.</a:t>
            </a:r>
          </a:p>
          <a:p>
            <a:pPr algn="just">
              <a:lnSpc>
                <a:spcPts val="2426"/>
              </a:lnSpc>
            </a:pPr>
            <a:endParaRPr lang="en-US" sz="1732" dirty="0">
              <a:solidFill>
                <a:srgbClr val="000000"/>
              </a:solidFill>
              <a:latin typeface="Poppins"/>
            </a:endParaRPr>
          </a:p>
          <a:p>
            <a:pPr marL="374004" lvl="1" indent="-187002" algn="just">
              <a:lnSpc>
                <a:spcPts val="2426"/>
              </a:lnSpc>
              <a:buFont typeface="Arial"/>
              <a:buChar char="•"/>
            </a:pPr>
            <a:r>
              <a:rPr lang="en-US" sz="1732" dirty="0">
                <a:solidFill>
                  <a:srgbClr val="000000"/>
                </a:solidFill>
                <a:latin typeface="Poppins Bold"/>
              </a:rPr>
              <a:t>Profit Percentage by Sales Channels:</a:t>
            </a:r>
          </a:p>
          <a:p>
            <a:pPr algn="just">
              <a:lnSpc>
                <a:spcPts val="2426"/>
              </a:lnSpc>
            </a:pPr>
            <a:r>
              <a:rPr lang="en-US" sz="1732" dirty="0">
                <a:solidFill>
                  <a:srgbClr val="000000"/>
                </a:solidFill>
                <a:latin typeface="Poppins"/>
              </a:rPr>
              <a:t>    Online sales contribute to 44% of the total profit, </a:t>
            </a:r>
          </a:p>
          <a:p>
            <a:pPr algn="just">
              <a:lnSpc>
                <a:spcPts val="2426"/>
              </a:lnSpc>
            </a:pPr>
            <a:r>
              <a:rPr lang="en-US" sz="1732" dirty="0">
                <a:solidFill>
                  <a:srgbClr val="000000"/>
                </a:solidFill>
                <a:latin typeface="Poppins"/>
              </a:rPr>
              <a:t>    while offline sales contribute to the remaining 56%</a:t>
            </a:r>
          </a:p>
          <a:p>
            <a:pPr algn="just">
              <a:lnSpc>
                <a:spcPts val="2426"/>
              </a:lnSpc>
            </a:pPr>
            <a:endParaRPr lang="en-US" sz="1732" dirty="0">
              <a:solidFill>
                <a:srgbClr val="000000"/>
              </a:solidFill>
              <a:latin typeface="Poppins"/>
            </a:endParaRPr>
          </a:p>
          <a:p>
            <a:pPr marL="374004" lvl="1" indent="-187002" algn="just">
              <a:lnSpc>
                <a:spcPts val="2426"/>
              </a:lnSpc>
              <a:buFont typeface="Arial"/>
              <a:buChar char="•"/>
            </a:pPr>
            <a:r>
              <a:rPr lang="en-US" sz="1732" dirty="0">
                <a:solidFill>
                  <a:srgbClr val="000000"/>
                </a:solidFill>
                <a:latin typeface="Poppins Bold"/>
              </a:rPr>
              <a:t>Profit Percentage by Customer Preferences:</a:t>
            </a:r>
          </a:p>
          <a:p>
            <a:pPr algn="just">
              <a:lnSpc>
                <a:spcPts val="2426"/>
              </a:lnSpc>
            </a:pPr>
            <a:r>
              <a:rPr lang="en-US" sz="1732" dirty="0">
                <a:solidFill>
                  <a:srgbClr val="000000"/>
                </a:solidFill>
                <a:latin typeface="Poppins"/>
              </a:rPr>
              <a:t>   High-priority customer preferences generate 38% </a:t>
            </a:r>
          </a:p>
          <a:p>
            <a:pPr algn="just">
              <a:lnSpc>
                <a:spcPts val="2426"/>
              </a:lnSpc>
            </a:pPr>
            <a:r>
              <a:rPr lang="en-US" sz="1732" dirty="0">
                <a:solidFill>
                  <a:srgbClr val="000000"/>
                </a:solidFill>
                <a:latin typeface="Poppins"/>
              </a:rPr>
              <a:t>   of the total profit, followed by the least priority </a:t>
            </a:r>
          </a:p>
          <a:p>
            <a:pPr algn="just">
              <a:lnSpc>
                <a:spcPts val="2426"/>
              </a:lnSpc>
            </a:pPr>
            <a:r>
              <a:rPr lang="en-US" sz="1732" dirty="0">
                <a:solidFill>
                  <a:srgbClr val="000000"/>
                </a:solidFill>
                <a:latin typeface="Poppins"/>
              </a:rPr>
              <a:t>   (25%), medium (22%), and cancels (15%).</a:t>
            </a:r>
          </a:p>
          <a:p>
            <a:pPr algn="just">
              <a:lnSpc>
                <a:spcPts val="2426"/>
              </a:lnSpc>
            </a:pPr>
            <a:endParaRPr lang="en-US" sz="1732" dirty="0">
              <a:solidFill>
                <a:srgbClr val="000000"/>
              </a:solidFill>
              <a:latin typeface="Poppins"/>
            </a:endParaRPr>
          </a:p>
          <a:p>
            <a:pPr algn="just">
              <a:lnSpc>
                <a:spcPts val="2426"/>
              </a:lnSpc>
            </a:pPr>
            <a:endParaRPr lang="en-US" sz="1732" dirty="0">
              <a:solidFill>
                <a:srgbClr val="000000"/>
              </a:solidFill>
              <a:latin typeface="Poppins"/>
            </a:endParaRPr>
          </a:p>
          <a:p>
            <a:pPr algn="just">
              <a:lnSpc>
                <a:spcPts val="2426"/>
              </a:lnSpc>
              <a:spcBef>
                <a:spcPct val="0"/>
              </a:spcBef>
            </a:pPr>
            <a:endParaRPr lang="en-US" sz="1732" dirty="0">
              <a:solidFill>
                <a:srgbClr val="000000"/>
              </a:solidFill>
              <a:latin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1178" y="195858"/>
            <a:ext cx="5357659" cy="6234367"/>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txBody>
            <a:bodyPr/>
            <a:lstStyle/>
            <a:p>
              <a:endParaRPr lang="en-US" sz="1198"/>
            </a:p>
          </p:txBody>
        </p:sp>
        <p:sp>
          <p:nvSpPr>
            <p:cNvPr id="4" name="TextBox 4"/>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5" name="Group 5"/>
          <p:cNvGrpSpPr/>
          <p:nvPr/>
        </p:nvGrpSpPr>
        <p:grpSpPr>
          <a:xfrm>
            <a:off x="4847891" y="1413857"/>
            <a:ext cx="4631910" cy="5389858"/>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txBody>
            <a:bodyPr/>
            <a:lstStyle/>
            <a:p>
              <a:endParaRPr lang="en-US" sz="1198"/>
            </a:p>
          </p:txBody>
        </p:sp>
        <p:sp>
          <p:nvSpPr>
            <p:cNvPr id="7" name="TextBox 7"/>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8" name="Group 8"/>
          <p:cNvGrpSpPr/>
          <p:nvPr/>
        </p:nvGrpSpPr>
        <p:grpSpPr>
          <a:xfrm>
            <a:off x="1864509" y="664904"/>
            <a:ext cx="4631910" cy="5389858"/>
            <a:chOff x="0" y="0"/>
            <a:chExt cx="698500" cy="812800"/>
          </a:xfrm>
        </p:grpSpPr>
        <p:sp>
          <p:nvSpPr>
            <p:cNvPr id="9" name="Freeform 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10" name="TextBox 10"/>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11" name="Group 11"/>
          <p:cNvGrpSpPr/>
          <p:nvPr/>
        </p:nvGrpSpPr>
        <p:grpSpPr>
          <a:xfrm>
            <a:off x="8292830" y="4909407"/>
            <a:ext cx="1642434" cy="1911196"/>
            <a:chOff x="0" y="0"/>
            <a:chExt cx="698500" cy="812800"/>
          </a:xfrm>
        </p:grpSpPr>
        <p:sp>
          <p:nvSpPr>
            <p:cNvPr id="12" name="Freeform 1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13" name="TextBox 13"/>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14" name="Group 14"/>
          <p:cNvGrpSpPr/>
          <p:nvPr/>
        </p:nvGrpSpPr>
        <p:grpSpPr>
          <a:xfrm>
            <a:off x="1161217" y="3964775"/>
            <a:ext cx="1187601" cy="1381936"/>
            <a:chOff x="0" y="0"/>
            <a:chExt cx="698500" cy="812800"/>
          </a:xfrm>
        </p:grpSpPr>
        <p:sp>
          <p:nvSpPr>
            <p:cNvPr id="15" name="Freeform 1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16" name="TextBox 16"/>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17" name="Group 17"/>
          <p:cNvGrpSpPr/>
          <p:nvPr/>
        </p:nvGrpSpPr>
        <p:grpSpPr>
          <a:xfrm>
            <a:off x="8261274" y="513710"/>
            <a:ext cx="334873" cy="389670"/>
            <a:chOff x="0" y="0"/>
            <a:chExt cx="698500" cy="812800"/>
          </a:xfrm>
        </p:grpSpPr>
        <p:sp>
          <p:nvSpPr>
            <p:cNvPr id="18" name="Freeform 18"/>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19" name="TextBox 19"/>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20" name="Group 20"/>
          <p:cNvGrpSpPr/>
          <p:nvPr/>
        </p:nvGrpSpPr>
        <p:grpSpPr>
          <a:xfrm>
            <a:off x="11256612" y="2080369"/>
            <a:ext cx="334873" cy="389670"/>
            <a:chOff x="0" y="0"/>
            <a:chExt cx="698500" cy="812800"/>
          </a:xfrm>
        </p:grpSpPr>
        <p:sp>
          <p:nvSpPr>
            <p:cNvPr id="21" name="Freeform 21"/>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22" name="TextBox 22"/>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23" name="Group 23"/>
          <p:cNvGrpSpPr/>
          <p:nvPr/>
        </p:nvGrpSpPr>
        <p:grpSpPr>
          <a:xfrm>
            <a:off x="10390727" y="5859928"/>
            <a:ext cx="334873" cy="389670"/>
            <a:chOff x="0" y="0"/>
            <a:chExt cx="698500" cy="812800"/>
          </a:xfrm>
        </p:grpSpPr>
        <p:sp>
          <p:nvSpPr>
            <p:cNvPr id="24" name="Freeform 2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25" name="TextBox 25"/>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grpSp>
        <p:nvGrpSpPr>
          <p:cNvPr id="26" name="Group 26"/>
          <p:cNvGrpSpPr/>
          <p:nvPr/>
        </p:nvGrpSpPr>
        <p:grpSpPr>
          <a:xfrm>
            <a:off x="708419" y="1602254"/>
            <a:ext cx="334873" cy="389670"/>
            <a:chOff x="0" y="0"/>
            <a:chExt cx="698500" cy="812800"/>
          </a:xfrm>
        </p:grpSpPr>
        <p:sp>
          <p:nvSpPr>
            <p:cNvPr id="27" name="Freeform 2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sz="1198"/>
            </a:p>
          </p:txBody>
        </p:sp>
        <p:sp>
          <p:nvSpPr>
            <p:cNvPr id="28" name="TextBox 28"/>
            <p:cNvSpPr txBox="1"/>
            <p:nvPr/>
          </p:nvSpPr>
          <p:spPr>
            <a:xfrm>
              <a:off x="0" y="101600"/>
              <a:ext cx="698500" cy="571500"/>
            </a:xfrm>
            <a:prstGeom prst="rect">
              <a:avLst/>
            </a:prstGeom>
          </p:spPr>
          <p:txBody>
            <a:bodyPr lIns="33848" tIns="33848" rIns="33848" bIns="33848" rtlCol="0" anchor="ctr"/>
            <a:lstStyle/>
            <a:p>
              <a:pPr algn="ctr">
                <a:lnSpc>
                  <a:spcPts val="1772"/>
                </a:lnSpc>
              </a:pPr>
              <a:endParaRPr sz="1198"/>
            </a:p>
          </p:txBody>
        </p:sp>
      </p:grpSp>
      <p:sp>
        <p:nvSpPr>
          <p:cNvPr id="29" name="TextBox 29"/>
          <p:cNvSpPr txBox="1"/>
          <p:nvPr/>
        </p:nvSpPr>
        <p:spPr>
          <a:xfrm>
            <a:off x="2321761" y="2752397"/>
            <a:ext cx="7596833" cy="962379"/>
          </a:xfrm>
          <a:prstGeom prst="rect">
            <a:avLst/>
          </a:prstGeom>
        </p:spPr>
        <p:txBody>
          <a:bodyPr lIns="0" tIns="0" rIns="0" bIns="0" rtlCol="0" anchor="t">
            <a:spAutoFit/>
          </a:bodyPr>
          <a:lstStyle/>
          <a:p>
            <a:pPr algn="ctr">
              <a:lnSpc>
                <a:spcPts val="7176"/>
              </a:lnSpc>
            </a:pPr>
            <a:r>
              <a:rPr lang="en-US" sz="7972" spc="558" dirty="0">
                <a:latin typeface="Active Hear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213</Words>
  <Application>Microsoft Office PowerPoint</Application>
  <PresentationFormat>Widescreen</PresentationFormat>
  <Paragraphs>28</Paragraphs>
  <Slides>7</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vt:i4>
      </vt:variant>
    </vt:vector>
  </HeadingPairs>
  <TitlesOfParts>
    <vt:vector size="21" baseType="lpstr">
      <vt:lpstr>Active Heart</vt:lpstr>
      <vt:lpstr>Antonio Bold</vt:lpstr>
      <vt:lpstr>Arial</vt:lpstr>
      <vt:lpstr>Barabara</vt:lpstr>
      <vt:lpstr>Calibri</vt:lpstr>
      <vt:lpstr>Calibri Light</vt:lpstr>
      <vt:lpstr>Cambria</vt:lpstr>
      <vt:lpstr>Garet Bold</vt:lpstr>
      <vt:lpstr>Paalalabas Wide</vt:lpstr>
      <vt:lpstr>Poppins</vt:lpstr>
      <vt:lpstr>Poppins Bold</vt:lpstr>
      <vt:lpstr>Poppins Semi-Bold</vt:lpstr>
      <vt:lpstr>Source Sans Pro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 ganesh</dc:creator>
  <cp:lastModifiedBy>jai ganesh</cp:lastModifiedBy>
  <cp:revision>2</cp:revision>
  <dcterms:created xsi:type="dcterms:W3CDTF">2024-07-14T10:42:00Z</dcterms:created>
  <dcterms:modified xsi:type="dcterms:W3CDTF">2024-07-15T04:26:07Z</dcterms:modified>
</cp:coreProperties>
</file>