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0" r:id="rId3"/>
    <p:sldId id="264" r:id="rId4"/>
    <p:sldId id="258" r:id="rId5"/>
    <p:sldId id="259" r:id="rId6"/>
    <p:sldId id="262"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A09C-D608-3009-1C11-93F51E4BB2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66DCD4-8190-51B8-AB38-492BBEE7B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E92C03-F01E-139F-6144-10D5009DF81B}"/>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5" name="Footer Placeholder 4">
            <a:extLst>
              <a:ext uri="{FF2B5EF4-FFF2-40B4-BE49-F238E27FC236}">
                <a16:creationId xmlns:a16="http://schemas.microsoft.com/office/drawing/2014/main" id="{43093034-9F2B-A480-EE66-3EE1443E2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9AEE1-C49B-129C-86A2-3C4E7512ED19}"/>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390276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618A-D4C8-B88C-D308-51FFB7FCE4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77CAEB-8D55-B024-238F-0346969CD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CEBDE4-3143-FEC1-C673-C6AFF668E0B0}"/>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5" name="Footer Placeholder 4">
            <a:extLst>
              <a:ext uri="{FF2B5EF4-FFF2-40B4-BE49-F238E27FC236}">
                <a16:creationId xmlns:a16="http://schemas.microsoft.com/office/drawing/2014/main" id="{EFFE8962-DEAB-C3CA-8ABE-BBF219EE3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E6EF0B-1486-6F75-D2E2-75724628C7C6}"/>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320756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8F35A-275B-305B-CFD8-D60915793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00293-D255-D7A7-C441-9E3E1310A7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0AAE2-FE3B-99DD-D899-6E4DFFCA1995}"/>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5" name="Footer Placeholder 4">
            <a:extLst>
              <a:ext uri="{FF2B5EF4-FFF2-40B4-BE49-F238E27FC236}">
                <a16:creationId xmlns:a16="http://schemas.microsoft.com/office/drawing/2014/main" id="{1258A2CA-EDAE-670D-A49F-1C9AF9981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8DFA0-E390-4E23-4CDA-91444BBFD91D}"/>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28776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2C2A-3934-FD45-59EA-AA92308CB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D7A103-3B79-155B-38CE-26C0E8FB4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75289-3B69-D742-4808-02C2ACF01F8A}"/>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5" name="Footer Placeholder 4">
            <a:extLst>
              <a:ext uri="{FF2B5EF4-FFF2-40B4-BE49-F238E27FC236}">
                <a16:creationId xmlns:a16="http://schemas.microsoft.com/office/drawing/2014/main" id="{825F9C50-E580-9A6D-C8E6-79749286E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144FC-10E2-A653-4D3C-60E3828925C5}"/>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313431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49A7-95C1-1B61-812A-BDB67F293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6DE557-478D-8C46-AC0E-A773A7B7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12887C-0B59-EC94-9767-BC7FFAC9E679}"/>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5" name="Footer Placeholder 4">
            <a:extLst>
              <a:ext uri="{FF2B5EF4-FFF2-40B4-BE49-F238E27FC236}">
                <a16:creationId xmlns:a16="http://schemas.microsoft.com/office/drawing/2014/main" id="{D60FF554-2DF1-AF99-6443-2F1AD042C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BBEBC-A7DC-1AEF-24D2-D7A635EB9FB1}"/>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357424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F28E-EF01-CDEA-8A49-FF7B266D8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CD1AB9-9269-EB79-4960-3AC040B07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6BDD59-7061-16F1-D9EB-05DA7AB6C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6314C8-A318-9044-D04E-36CD3C50EF39}"/>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6" name="Footer Placeholder 5">
            <a:extLst>
              <a:ext uri="{FF2B5EF4-FFF2-40B4-BE49-F238E27FC236}">
                <a16:creationId xmlns:a16="http://schemas.microsoft.com/office/drawing/2014/main" id="{BA55A174-82F3-3836-0611-20CD9B7D82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5B59A-2587-676B-510C-517EDBA3E672}"/>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427021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AF9E-1AD5-9ABA-5FF8-4D16CF22EA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41DF4-A305-A02E-5B02-04784E282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85861-F684-41D8-50E3-E010B21CF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D144CC-2C63-04D5-8F3E-10C53D0CE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CF968-C57C-4538-5BED-70148CD6A4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752674-4FD9-C0CA-5C96-8063F4A892F9}"/>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8" name="Footer Placeholder 7">
            <a:extLst>
              <a:ext uri="{FF2B5EF4-FFF2-40B4-BE49-F238E27FC236}">
                <a16:creationId xmlns:a16="http://schemas.microsoft.com/office/drawing/2014/main" id="{30C26EE1-8F52-195D-E621-DD1B9F89EF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B09765-A1A3-A5CC-DB7D-1E3B1FA5FE9F}"/>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217774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0083-9047-CA3D-AFC4-E432843C23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488085-81EB-61B8-EF3A-B8FA5F27CAA6}"/>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4" name="Footer Placeholder 3">
            <a:extLst>
              <a:ext uri="{FF2B5EF4-FFF2-40B4-BE49-F238E27FC236}">
                <a16:creationId xmlns:a16="http://schemas.microsoft.com/office/drawing/2014/main" id="{0528FF10-B2CA-ADBB-2AE8-D2B8394077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271B53-7687-2107-5BAB-FF2FF2FF09E8}"/>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210296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54178-ABCE-3431-755A-0C64616D9DB4}"/>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3" name="Footer Placeholder 2">
            <a:extLst>
              <a:ext uri="{FF2B5EF4-FFF2-40B4-BE49-F238E27FC236}">
                <a16:creationId xmlns:a16="http://schemas.microsoft.com/office/drawing/2014/main" id="{A8CEE430-BDD9-C958-AD07-EEA8FEA3ED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D8EDBA-942F-4E82-3437-7D4954599449}"/>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5841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6473-8F3F-BE47-9B7C-30768E3E5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B1F71C-4D30-BCAC-084F-32A566B2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F2A685-DD2E-4633-3A7D-6C6C1E85C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091EE-A817-52F8-0DCF-EE61CE4BC0AB}"/>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6" name="Footer Placeholder 5">
            <a:extLst>
              <a:ext uri="{FF2B5EF4-FFF2-40B4-BE49-F238E27FC236}">
                <a16:creationId xmlns:a16="http://schemas.microsoft.com/office/drawing/2014/main" id="{40685B9E-D8CB-6564-039C-205319545D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D7C7D-A174-829D-2104-6C85E5844247}"/>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211952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2E5E-A88B-723B-E1BE-80BC8DB44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C76CE9-8E8B-9268-AE54-8328C43ED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13A62-9F24-7D84-8589-6B6308DC9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87DD3-DD6C-3250-B84C-937F5EEB5467}"/>
              </a:ext>
            </a:extLst>
          </p:cNvPr>
          <p:cNvSpPr>
            <a:spLocks noGrp="1"/>
          </p:cNvSpPr>
          <p:nvPr>
            <p:ph type="dt" sz="half" idx="10"/>
          </p:nvPr>
        </p:nvSpPr>
        <p:spPr/>
        <p:txBody>
          <a:bodyPr/>
          <a:lstStyle/>
          <a:p>
            <a:fld id="{AD2C444B-6BA4-4884-92D0-C2DEAF395541}" type="datetimeFigureOut">
              <a:rPr lang="en-IN" smtClean="0"/>
              <a:t>15-07-2024</a:t>
            </a:fld>
            <a:endParaRPr lang="en-IN"/>
          </a:p>
        </p:txBody>
      </p:sp>
      <p:sp>
        <p:nvSpPr>
          <p:cNvPr id="6" name="Footer Placeholder 5">
            <a:extLst>
              <a:ext uri="{FF2B5EF4-FFF2-40B4-BE49-F238E27FC236}">
                <a16:creationId xmlns:a16="http://schemas.microsoft.com/office/drawing/2014/main" id="{1F27F84C-BB01-DD5C-98CC-26ECD06878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0F3E00-69E5-11B7-8868-CDAF1EC360DB}"/>
              </a:ext>
            </a:extLst>
          </p:cNvPr>
          <p:cNvSpPr>
            <a:spLocks noGrp="1"/>
          </p:cNvSpPr>
          <p:nvPr>
            <p:ph type="sldNum" sz="quarter" idx="12"/>
          </p:nvPr>
        </p:nvSpPr>
        <p:spPr/>
        <p:txBody>
          <a:bodyPr/>
          <a:lstStyle/>
          <a:p>
            <a:fld id="{F9608503-2F48-4B3E-8A1A-571AB435998B}" type="slidenum">
              <a:rPr lang="en-IN" smtClean="0"/>
              <a:t>‹#›</a:t>
            </a:fld>
            <a:endParaRPr lang="en-IN"/>
          </a:p>
        </p:txBody>
      </p:sp>
    </p:spTree>
    <p:extLst>
      <p:ext uri="{BB962C8B-B14F-4D97-AF65-F5344CB8AC3E}">
        <p14:creationId xmlns:p14="http://schemas.microsoft.com/office/powerpoint/2010/main" val="372228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6C93F-D5CB-DBB4-2CB8-ED70493518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42E0B8-1A65-E7E2-3962-F59659383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0A12F-5528-6F52-43DC-6D1688A86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C444B-6BA4-4884-92D0-C2DEAF395541}" type="datetimeFigureOut">
              <a:rPr lang="en-IN" smtClean="0"/>
              <a:t>15-07-2024</a:t>
            </a:fld>
            <a:endParaRPr lang="en-IN"/>
          </a:p>
        </p:txBody>
      </p:sp>
      <p:sp>
        <p:nvSpPr>
          <p:cNvPr id="5" name="Footer Placeholder 4">
            <a:extLst>
              <a:ext uri="{FF2B5EF4-FFF2-40B4-BE49-F238E27FC236}">
                <a16:creationId xmlns:a16="http://schemas.microsoft.com/office/drawing/2014/main" id="{7437D1C7-515E-FED6-0C57-623259144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8B65A2-5A2E-A491-B504-D5BC4A8A4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08503-2F48-4B3E-8A1A-571AB435998B}" type="slidenum">
              <a:rPr lang="en-IN" smtClean="0"/>
              <a:t>‹#›</a:t>
            </a:fld>
            <a:endParaRPr lang="en-IN"/>
          </a:p>
        </p:txBody>
      </p:sp>
    </p:spTree>
    <p:extLst>
      <p:ext uri="{BB962C8B-B14F-4D97-AF65-F5344CB8AC3E}">
        <p14:creationId xmlns:p14="http://schemas.microsoft.com/office/powerpoint/2010/main" val="1845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5" name="TextBox 4">
            <a:extLst>
              <a:ext uri="{FF2B5EF4-FFF2-40B4-BE49-F238E27FC236}">
                <a16:creationId xmlns:a16="http://schemas.microsoft.com/office/drawing/2014/main" id="{627A36DD-7EAD-C3FA-4967-061D16EA7EA3}"/>
              </a:ext>
            </a:extLst>
          </p:cNvPr>
          <p:cNvSpPr txBox="1"/>
          <p:nvPr/>
        </p:nvSpPr>
        <p:spPr>
          <a:xfrm>
            <a:off x="1376314" y="947459"/>
            <a:ext cx="8159896" cy="3029099"/>
          </a:xfrm>
          <a:prstGeom prst="rect">
            <a:avLst/>
          </a:prstGeom>
          <a:noFill/>
        </p:spPr>
        <p:txBody>
          <a:bodyPr wrap="square">
            <a:spAutoFit/>
          </a:bodyPr>
          <a:lstStyle/>
          <a:p>
            <a:pPr>
              <a:lnSpc>
                <a:spcPts val="11968"/>
              </a:lnSpc>
            </a:pPr>
            <a:r>
              <a:rPr lang="en-US" sz="7200" b="1" i="1" u="sng" dirty="0">
                <a:solidFill>
                  <a:srgbClr val="000000"/>
                </a:solidFill>
                <a:latin typeface="Garet Bold"/>
              </a:rPr>
              <a:t>Heart Disease Analysis</a:t>
            </a:r>
          </a:p>
        </p:txBody>
      </p:sp>
      <p:sp>
        <p:nvSpPr>
          <p:cNvPr id="7" name="TextBox 6">
            <a:extLst>
              <a:ext uri="{FF2B5EF4-FFF2-40B4-BE49-F238E27FC236}">
                <a16:creationId xmlns:a16="http://schemas.microsoft.com/office/drawing/2014/main" id="{1F04CC67-8BF2-5716-00B0-BCD9A4AE9BD0}"/>
              </a:ext>
            </a:extLst>
          </p:cNvPr>
          <p:cNvSpPr txBox="1"/>
          <p:nvPr/>
        </p:nvSpPr>
        <p:spPr>
          <a:xfrm>
            <a:off x="5752708" y="4957022"/>
            <a:ext cx="6094428" cy="950132"/>
          </a:xfrm>
          <a:prstGeom prst="rect">
            <a:avLst/>
          </a:prstGeom>
          <a:noFill/>
        </p:spPr>
        <p:txBody>
          <a:bodyPr wrap="square">
            <a:spAutoFit/>
          </a:bodyPr>
          <a:lstStyle/>
          <a:p>
            <a:pPr algn="ctr">
              <a:lnSpc>
                <a:spcPts val="3361"/>
              </a:lnSpc>
              <a:spcBef>
                <a:spcPct val="0"/>
              </a:spcBef>
            </a:pPr>
            <a:r>
              <a:rPr lang="en-US" sz="2800" dirty="0">
                <a:solidFill>
                  <a:srgbClr val="000000"/>
                </a:solidFill>
                <a:latin typeface="Barabara"/>
              </a:rPr>
              <a:t>PRESENTED BY- </a:t>
            </a:r>
            <a:r>
              <a:rPr lang="en-US" sz="2800" dirty="0" err="1">
                <a:solidFill>
                  <a:srgbClr val="000000"/>
                </a:solidFill>
                <a:latin typeface="Barabara"/>
              </a:rPr>
              <a:t>Kousik</a:t>
            </a:r>
            <a:r>
              <a:rPr lang="en-US" sz="2800" dirty="0">
                <a:solidFill>
                  <a:srgbClr val="000000"/>
                </a:solidFill>
                <a:latin typeface="Barabara"/>
              </a:rPr>
              <a:t> B</a:t>
            </a:r>
          </a:p>
          <a:p>
            <a:pPr algn="ctr">
              <a:lnSpc>
                <a:spcPts val="3361"/>
              </a:lnSpc>
              <a:spcBef>
                <a:spcPct val="0"/>
              </a:spcBef>
            </a:pPr>
            <a:endParaRPr lang="en-US" sz="2800" dirty="0">
              <a:solidFill>
                <a:srgbClr val="000000"/>
              </a:solidFill>
              <a:latin typeface="Barabara"/>
            </a:endParaRPr>
          </a:p>
        </p:txBody>
      </p:sp>
    </p:spTree>
    <p:extLst>
      <p:ext uri="{BB962C8B-B14F-4D97-AF65-F5344CB8AC3E}">
        <p14:creationId xmlns:p14="http://schemas.microsoft.com/office/powerpoint/2010/main" val="135216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5" name="TextBox 4">
            <a:extLst>
              <a:ext uri="{FF2B5EF4-FFF2-40B4-BE49-F238E27FC236}">
                <a16:creationId xmlns:a16="http://schemas.microsoft.com/office/drawing/2014/main" id="{627A36DD-7EAD-C3FA-4967-061D16EA7EA3}"/>
              </a:ext>
            </a:extLst>
          </p:cNvPr>
          <p:cNvSpPr txBox="1"/>
          <p:nvPr/>
        </p:nvSpPr>
        <p:spPr>
          <a:xfrm>
            <a:off x="3309121" y="287583"/>
            <a:ext cx="9040305" cy="3008837"/>
          </a:xfrm>
          <a:prstGeom prst="rect">
            <a:avLst/>
          </a:prstGeom>
          <a:noFill/>
        </p:spPr>
        <p:txBody>
          <a:bodyPr wrap="square">
            <a:spAutoFit/>
          </a:bodyPr>
          <a:lstStyle/>
          <a:p>
            <a:pPr>
              <a:lnSpc>
                <a:spcPts val="11968"/>
              </a:lnSpc>
            </a:pPr>
            <a:r>
              <a:rPr lang="en-US" sz="4800" b="1" i="1" u="sng" dirty="0">
                <a:solidFill>
                  <a:srgbClr val="2C273F"/>
                </a:solidFill>
                <a:latin typeface="Paalalabas Wide"/>
              </a:rPr>
              <a:t>INTRODUCTION</a:t>
            </a:r>
          </a:p>
          <a:p>
            <a:pPr>
              <a:lnSpc>
                <a:spcPts val="11968"/>
              </a:lnSpc>
            </a:pPr>
            <a:endParaRPr lang="en-US" sz="4800" b="1" i="1" u="sng" dirty="0">
              <a:solidFill>
                <a:srgbClr val="000000"/>
              </a:solidFill>
              <a:latin typeface="Garet Bold"/>
            </a:endParaRPr>
          </a:p>
        </p:txBody>
      </p:sp>
      <p:sp>
        <p:nvSpPr>
          <p:cNvPr id="6" name="TextBox 5">
            <a:extLst>
              <a:ext uri="{FF2B5EF4-FFF2-40B4-BE49-F238E27FC236}">
                <a16:creationId xmlns:a16="http://schemas.microsoft.com/office/drawing/2014/main" id="{E9D39B54-ACB6-45E6-857D-A9E97631DD55}"/>
              </a:ext>
            </a:extLst>
          </p:cNvPr>
          <p:cNvSpPr txBox="1"/>
          <p:nvPr/>
        </p:nvSpPr>
        <p:spPr>
          <a:xfrm>
            <a:off x="2642673" y="2109917"/>
            <a:ext cx="6094428" cy="3501728"/>
          </a:xfrm>
          <a:prstGeom prst="rect">
            <a:avLst/>
          </a:prstGeom>
          <a:noFill/>
        </p:spPr>
        <p:txBody>
          <a:bodyPr wrap="square">
            <a:spAutoFit/>
          </a:bodyPr>
          <a:lstStyle/>
          <a:p>
            <a:pPr marL="285750" indent="-285750">
              <a:buFont typeface="Arial" panose="020B0604020202020204" pitchFamily="34" charset="0"/>
              <a:buChar char="•"/>
            </a:pPr>
            <a:r>
              <a:rPr lang="en-US" sz="2400" dirty="0"/>
              <a:t>Health is real wealth in the pandemic time we all realized the brute effects of covid-19 on all irrespective of any status. You are required to analyze this health and medical data for better future preparation.</a:t>
            </a:r>
          </a:p>
          <a:p>
            <a:pPr marL="285750" indent="-285750">
              <a:buFont typeface="Arial" panose="020B0604020202020204" pitchFamily="34" charset="0"/>
              <a:buChar char="•"/>
            </a:pPr>
            <a:r>
              <a:rPr lang="en-US" sz="2400" dirty="0"/>
              <a:t>This data shows the heart disease among the population and other metrics.</a:t>
            </a:r>
          </a:p>
          <a:p>
            <a:endParaRPr lang="en-US" sz="2400" dirty="0"/>
          </a:p>
          <a:p>
            <a:pPr algn="just">
              <a:lnSpc>
                <a:spcPts val="4003"/>
              </a:lnSpc>
            </a:pPr>
            <a:endParaRPr lang="en-US" sz="2400" spc="-163" dirty="0">
              <a:solidFill>
                <a:srgbClr val="0B1320"/>
              </a:solidFill>
              <a:latin typeface="Source Sans Pro Itali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5" name="TextBox 4">
            <a:extLst>
              <a:ext uri="{FF2B5EF4-FFF2-40B4-BE49-F238E27FC236}">
                <a16:creationId xmlns:a16="http://schemas.microsoft.com/office/drawing/2014/main" id="{627A36DD-7EAD-C3FA-4967-061D16EA7EA3}"/>
              </a:ext>
            </a:extLst>
          </p:cNvPr>
          <p:cNvSpPr txBox="1"/>
          <p:nvPr/>
        </p:nvSpPr>
        <p:spPr>
          <a:xfrm>
            <a:off x="3309121" y="0"/>
            <a:ext cx="9916997" cy="3008837"/>
          </a:xfrm>
          <a:prstGeom prst="rect">
            <a:avLst/>
          </a:prstGeom>
          <a:noFill/>
        </p:spPr>
        <p:txBody>
          <a:bodyPr wrap="square">
            <a:spAutoFit/>
          </a:bodyPr>
          <a:lstStyle/>
          <a:p>
            <a:pPr>
              <a:lnSpc>
                <a:spcPts val="11968"/>
              </a:lnSpc>
            </a:pPr>
            <a:r>
              <a:rPr lang="en-US" sz="4800" b="1" i="1" u="sng" dirty="0">
                <a:solidFill>
                  <a:srgbClr val="2C273F"/>
                </a:solidFill>
                <a:latin typeface="Paalalabas Wide"/>
              </a:rPr>
              <a:t>PROBLEM STATEMENT</a:t>
            </a:r>
          </a:p>
          <a:p>
            <a:pPr>
              <a:lnSpc>
                <a:spcPts val="11968"/>
              </a:lnSpc>
            </a:pPr>
            <a:endParaRPr lang="en-US" sz="4800" b="1" i="1" u="sng" dirty="0">
              <a:solidFill>
                <a:srgbClr val="000000"/>
              </a:solidFill>
              <a:latin typeface="Garet Bold"/>
            </a:endParaRPr>
          </a:p>
        </p:txBody>
      </p:sp>
      <p:sp>
        <p:nvSpPr>
          <p:cNvPr id="6" name="TextBox 5">
            <a:extLst>
              <a:ext uri="{FF2B5EF4-FFF2-40B4-BE49-F238E27FC236}">
                <a16:creationId xmlns:a16="http://schemas.microsoft.com/office/drawing/2014/main" id="{86DB0144-E1DA-1CF7-D681-F19C828A52E9}"/>
              </a:ext>
            </a:extLst>
          </p:cNvPr>
          <p:cNvSpPr txBox="1"/>
          <p:nvPr/>
        </p:nvSpPr>
        <p:spPr>
          <a:xfrm>
            <a:off x="1567207" y="1697911"/>
            <a:ext cx="10074896" cy="450770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Abadi" panose="020B0604020104020204" pitchFamily="34" charset="0"/>
              </a:rPr>
              <a:t>Health is real wealth in the pandemic time we all realized the brute effects of covid-19 on all irrespective of any status. You are required to analyze this health and medical data for better future preparation. </a:t>
            </a:r>
          </a:p>
          <a:p>
            <a:pPr marL="285750" indent="-285750">
              <a:buFont typeface="Arial" panose="020B0604020202020204" pitchFamily="34" charset="0"/>
              <a:buChar char="•"/>
            </a:pPr>
            <a:endParaRPr lang="en-US" sz="2000" dirty="0">
              <a:latin typeface="Abadi" panose="020B0604020104020204" pitchFamily="34" charset="0"/>
            </a:endParaRPr>
          </a:p>
          <a:p>
            <a:pPr marL="285750" indent="-285750">
              <a:buFont typeface="Arial" panose="020B0604020202020204" pitchFamily="34" charset="0"/>
              <a:buChar char="•"/>
            </a:pPr>
            <a:r>
              <a:rPr lang="en-US" sz="2000" dirty="0">
                <a:latin typeface="Abadi" panose="020B0604020104020204" pitchFamily="34" charset="0"/>
              </a:rPr>
              <a:t>Do 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a:t>
            </a:r>
          </a:p>
          <a:p>
            <a:pPr marL="285750" indent="-285750">
              <a:buFont typeface="Arial" panose="020B0604020202020204" pitchFamily="34" charset="0"/>
              <a:buChar char="•"/>
            </a:pPr>
            <a:endParaRPr lang="en-US" sz="2000" dirty="0">
              <a:latin typeface="Abadi" panose="020B0604020104020204" pitchFamily="34" charset="0"/>
            </a:endParaRPr>
          </a:p>
          <a:p>
            <a:pPr marL="285750" indent="-285750">
              <a:buFont typeface="Arial" panose="020B0604020202020204" pitchFamily="34" charset="0"/>
              <a:buChar char="•"/>
            </a:pPr>
            <a:r>
              <a:rPr lang="en-US" sz="2000" dirty="0">
                <a:latin typeface="Abadi" panose="020B0604020104020204" pitchFamily="34" charset="0"/>
              </a:rPr>
              <a:t>Make the necessary dashboard with the best you can extract from the data. </a:t>
            </a:r>
          </a:p>
          <a:p>
            <a:pPr marL="285750" indent="-285750">
              <a:buFont typeface="Arial" panose="020B0604020202020204" pitchFamily="34" charset="0"/>
              <a:buChar char="•"/>
            </a:pPr>
            <a:endParaRPr lang="en-US" sz="2000" dirty="0">
              <a:latin typeface="Abadi" panose="020B0604020104020204" pitchFamily="34" charset="0"/>
            </a:endParaRPr>
          </a:p>
          <a:p>
            <a:pPr marL="285750" indent="-285750">
              <a:buFont typeface="Arial" panose="020B0604020202020204" pitchFamily="34" charset="0"/>
              <a:buChar char="•"/>
            </a:pPr>
            <a:r>
              <a:rPr lang="en-US" sz="2000" dirty="0">
                <a:latin typeface="Abadi" panose="020B0604020104020204" pitchFamily="34" charset="0"/>
              </a:rPr>
              <a:t>Use various visualization and features and make the best dashboard Find key metrics and factors and show the meaningful relationships between attributes</a:t>
            </a:r>
            <a:r>
              <a:rPr lang="en-US" sz="2000" spc="96" dirty="0">
                <a:solidFill>
                  <a:srgbClr val="0B1320"/>
                </a:solidFill>
                <a:latin typeface="Source Sans Pro Italics"/>
              </a:rPr>
              <a:t>.</a:t>
            </a:r>
          </a:p>
          <a:p>
            <a:pPr marL="285750" indent="-285750" algn="just">
              <a:lnSpc>
                <a:spcPts val="3683"/>
              </a:lnSpc>
              <a:buFont typeface="Arial" panose="020B0604020202020204" pitchFamily="34" charset="0"/>
              <a:buChar char="•"/>
            </a:pPr>
            <a:endParaRPr lang="en-US" sz="2000" spc="96" dirty="0">
              <a:solidFill>
                <a:srgbClr val="0B1320"/>
              </a:solidFill>
              <a:latin typeface="Source Sans Pro Itali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687376" y="3735439"/>
            <a:ext cx="3493267" cy="3114428"/>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sz="1198"/>
          </a:p>
        </p:txBody>
      </p:sp>
      <p:sp>
        <p:nvSpPr>
          <p:cNvPr id="6" name="object 6"/>
          <p:cNvSpPr/>
          <p:nvPr/>
        </p:nvSpPr>
        <p:spPr>
          <a:xfrm>
            <a:off x="3288" y="365030"/>
            <a:ext cx="12176967" cy="31711"/>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sz="1198"/>
          </a:p>
        </p:txBody>
      </p:sp>
      <p:sp>
        <p:nvSpPr>
          <p:cNvPr id="7" name="object 7"/>
          <p:cNvSpPr/>
          <p:nvPr/>
        </p:nvSpPr>
        <p:spPr>
          <a:xfrm>
            <a:off x="3288" y="6495253"/>
            <a:ext cx="12176967" cy="31711"/>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sz="1198"/>
          </a:p>
        </p:txBody>
      </p:sp>
      <p:sp>
        <p:nvSpPr>
          <p:cNvPr id="10" name="object 10"/>
          <p:cNvSpPr txBox="1">
            <a:spLocks noGrp="1"/>
          </p:cNvSpPr>
          <p:nvPr>
            <p:ph type="title"/>
          </p:nvPr>
        </p:nvSpPr>
        <p:spPr>
          <a:xfrm>
            <a:off x="-935181" y="741048"/>
            <a:ext cx="10329109" cy="705563"/>
          </a:xfrm>
          <a:prstGeom prst="rect">
            <a:avLst/>
          </a:prstGeom>
        </p:spPr>
        <p:txBody>
          <a:bodyPr vert="horz" wrap="square" lIns="0" tIns="292910" rIns="0" bIns="0" rtlCol="0" anchor="ctr">
            <a:spAutoFit/>
          </a:bodyPr>
          <a:lstStyle/>
          <a:p>
            <a:pPr marL="5010401">
              <a:lnSpc>
                <a:spcPct val="100000"/>
              </a:lnSpc>
              <a:spcBef>
                <a:spcPts val="83"/>
              </a:spcBef>
            </a:pPr>
            <a:r>
              <a:rPr lang="en-US" sz="2663" b="1" u="sng" spc="-33" dirty="0">
                <a:latin typeface="Cambria"/>
                <a:cs typeface="Cambria"/>
              </a:rPr>
              <a:t>Visualizing</a:t>
            </a:r>
            <a:r>
              <a:rPr lang="en-US" sz="2663" b="1" u="sng" spc="-87" dirty="0">
                <a:latin typeface="Cambria"/>
                <a:cs typeface="Cambria"/>
              </a:rPr>
              <a:t> </a:t>
            </a:r>
            <a:r>
              <a:rPr lang="en-US" sz="2663" b="1" u="sng" spc="-33" dirty="0">
                <a:latin typeface="Cambria"/>
                <a:cs typeface="Cambria"/>
              </a:rPr>
              <a:t>Insights</a:t>
            </a:r>
            <a:r>
              <a:rPr lang="en-US" sz="2663" b="1" u="sng" spc="-83" dirty="0">
                <a:latin typeface="Cambria"/>
                <a:cs typeface="Cambria"/>
              </a:rPr>
              <a:t> </a:t>
            </a:r>
            <a:r>
              <a:rPr lang="en-US" sz="2663" b="1" u="sng" spc="-87" dirty="0">
                <a:latin typeface="Cambria"/>
                <a:cs typeface="Cambria"/>
              </a:rPr>
              <a:t>with Pandas</a:t>
            </a:r>
            <a:endParaRPr sz="2663" b="1" u="sng" dirty="0">
              <a:latin typeface="Cambria"/>
              <a:cs typeface="Cambria"/>
            </a:endParaRPr>
          </a:p>
        </p:txBody>
      </p:sp>
      <p:pic>
        <p:nvPicPr>
          <p:cNvPr id="3" name="Picture 2">
            <a:extLst>
              <a:ext uri="{FF2B5EF4-FFF2-40B4-BE49-F238E27FC236}">
                <a16:creationId xmlns:a16="http://schemas.microsoft.com/office/drawing/2014/main" id="{B958D080-0179-D1EF-A003-C5ECA1AC1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231" y="1589645"/>
            <a:ext cx="3844260" cy="2933512"/>
          </a:xfrm>
          <a:prstGeom prst="rect">
            <a:avLst/>
          </a:prstGeom>
        </p:spPr>
      </p:pic>
      <p:pic>
        <p:nvPicPr>
          <p:cNvPr id="8" name="Picture 7">
            <a:extLst>
              <a:ext uri="{FF2B5EF4-FFF2-40B4-BE49-F238E27FC236}">
                <a16:creationId xmlns:a16="http://schemas.microsoft.com/office/drawing/2014/main" id="{975021ED-6378-94A2-B3E7-E385BF9BA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04" y="1589645"/>
            <a:ext cx="3493267" cy="2598595"/>
          </a:xfrm>
          <a:prstGeom prst="rect">
            <a:avLst/>
          </a:prstGeom>
        </p:spPr>
      </p:pic>
      <p:pic>
        <p:nvPicPr>
          <p:cNvPr id="11" name="Picture 10">
            <a:extLst>
              <a:ext uri="{FF2B5EF4-FFF2-40B4-BE49-F238E27FC236}">
                <a16:creationId xmlns:a16="http://schemas.microsoft.com/office/drawing/2014/main" id="{73E3C060-6155-9952-B466-A57E01B80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444" y="1589645"/>
            <a:ext cx="3717402" cy="28480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288" y="365030"/>
            <a:ext cx="12176967" cy="31711"/>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sz="1198"/>
          </a:p>
        </p:txBody>
      </p:sp>
      <p:sp>
        <p:nvSpPr>
          <p:cNvPr id="7" name="object 7"/>
          <p:cNvSpPr/>
          <p:nvPr/>
        </p:nvSpPr>
        <p:spPr>
          <a:xfrm>
            <a:off x="3288" y="6495253"/>
            <a:ext cx="12176967" cy="31711"/>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sz="1198"/>
          </a:p>
        </p:txBody>
      </p:sp>
      <p:sp>
        <p:nvSpPr>
          <p:cNvPr id="10" name="object 10"/>
          <p:cNvSpPr txBox="1">
            <a:spLocks noGrp="1"/>
          </p:cNvSpPr>
          <p:nvPr>
            <p:ph type="title"/>
          </p:nvPr>
        </p:nvSpPr>
        <p:spPr>
          <a:xfrm>
            <a:off x="581780" y="726618"/>
            <a:ext cx="10376635" cy="714755"/>
          </a:xfrm>
          <a:prstGeom prst="rect">
            <a:avLst/>
          </a:prstGeom>
        </p:spPr>
        <p:txBody>
          <a:bodyPr vert="horz" wrap="square" lIns="0" tIns="281757" rIns="0" bIns="0" rtlCol="0" anchor="ctr">
            <a:spAutoFit/>
          </a:bodyPr>
          <a:lstStyle/>
          <a:p>
            <a:pPr marL="489583">
              <a:lnSpc>
                <a:spcPct val="100000"/>
              </a:lnSpc>
              <a:spcBef>
                <a:spcPts val="67"/>
              </a:spcBef>
            </a:pPr>
            <a:r>
              <a:rPr lang="en-IN" sz="2796" spc="-33" dirty="0">
                <a:latin typeface="Cambria"/>
                <a:cs typeface="Cambria"/>
              </a:rPr>
              <a:t>				    </a:t>
            </a:r>
            <a:r>
              <a:rPr sz="2796" spc="-33" dirty="0">
                <a:latin typeface="Cambria"/>
                <a:cs typeface="Cambria"/>
              </a:rPr>
              <a:t>Visualizing</a:t>
            </a:r>
            <a:r>
              <a:rPr sz="2796" spc="-87" dirty="0">
                <a:latin typeface="Cambria"/>
                <a:cs typeface="Cambria"/>
              </a:rPr>
              <a:t> </a:t>
            </a:r>
            <a:r>
              <a:rPr sz="2796" spc="-33" dirty="0">
                <a:latin typeface="Cambria"/>
                <a:cs typeface="Cambria"/>
              </a:rPr>
              <a:t>Insights</a:t>
            </a:r>
            <a:r>
              <a:rPr sz="2796" spc="-83" dirty="0">
                <a:latin typeface="Cambria"/>
                <a:cs typeface="Cambria"/>
              </a:rPr>
              <a:t> </a:t>
            </a:r>
            <a:r>
              <a:rPr sz="2796" spc="-87" dirty="0">
                <a:latin typeface="Cambria"/>
                <a:cs typeface="Cambria"/>
              </a:rPr>
              <a:t>with </a:t>
            </a:r>
            <a:r>
              <a:rPr sz="2796" spc="-130" dirty="0">
                <a:latin typeface="Cambria"/>
                <a:cs typeface="Cambria"/>
              </a:rPr>
              <a:t>Power</a:t>
            </a:r>
            <a:r>
              <a:rPr sz="2796" spc="-83" dirty="0">
                <a:latin typeface="Cambria"/>
                <a:cs typeface="Cambria"/>
              </a:rPr>
              <a:t> </a:t>
            </a:r>
            <a:r>
              <a:rPr sz="2796" spc="-17" dirty="0">
                <a:latin typeface="Cambria"/>
                <a:cs typeface="Cambria"/>
              </a:rPr>
              <a:t>BI</a:t>
            </a:r>
            <a:endParaRPr sz="2796" dirty="0">
              <a:latin typeface="Cambria"/>
              <a:cs typeface="Cambria"/>
            </a:endParaRPr>
          </a:p>
        </p:txBody>
      </p:sp>
      <p:pic>
        <p:nvPicPr>
          <p:cNvPr id="4" name="Picture 3">
            <a:extLst>
              <a:ext uri="{FF2B5EF4-FFF2-40B4-BE49-F238E27FC236}">
                <a16:creationId xmlns:a16="http://schemas.microsoft.com/office/drawing/2014/main" id="{193FC922-B2F8-7AB2-FC47-0B16A49F006B}"/>
              </a:ext>
            </a:extLst>
          </p:cNvPr>
          <p:cNvPicPr>
            <a:picLocks noChangeAspect="1"/>
          </p:cNvPicPr>
          <p:nvPr/>
        </p:nvPicPr>
        <p:blipFill>
          <a:blip r:embed="rId2"/>
          <a:stretch>
            <a:fillRect/>
          </a:stretch>
        </p:blipFill>
        <p:spPr>
          <a:xfrm>
            <a:off x="2861493" y="1596113"/>
            <a:ext cx="6469014" cy="36657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10" name="TextBox 10"/>
          <p:cNvSpPr txBox="1"/>
          <p:nvPr/>
        </p:nvSpPr>
        <p:spPr>
          <a:xfrm>
            <a:off x="3293054" y="205286"/>
            <a:ext cx="4379026" cy="436979"/>
          </a:xfrm>
          <a:prstGeom prst="rect">
            <a:avLst/>
          </a:prstGeom>
        </p:spPr>
        <p:txBody>
          <a:bodyPr lIns="0" tIns="0" rIns="0" bIns="0" rtlCol="0" anchor="t">
            <a:spAutoFit/>
          </a:bodyPr>
          <a:lstStyle/>
          <a:p>
            <a:pPr>
              <a:lnSpc>
                <a:spcPts val="3734"/>
              </a:lnSpc>
            </a:pPr>
            <a:r>
              <a:rPr lang="en-US" sz="2397" b="1" i="1" dirty="0"/>
              <a:t>Key performance indicator</a:t>
            </a:r>
            <a:endParaRPr lang="en-US" sz="2397" b="1" i="1" dirty="0">
              <a:solidFill>
                <a:srgbClr val="004AAD"/>
              </a:solidFill>
              <a:latin typeface="Antonio Bold"/>
            </a:endParaRPr>
          </a:p>
        </p:txBody>
      </p:sp>
      <p:sp>
        <p:nvSpPr>
          <p:cNvPr id="11" name="TextBox 11"/>
          <p:cNvSpPr txBox="1"/>
          <p:nvPr/>
        </p:nvSpPr>
        <p:spPr>
          <a:xfrm>
            <a:off x="3276988" y="838540"/>
            <a:ext cx="6077926" cy="3442481"/>
          </a:xfrm>
          <a:prstGeom prst="rect">
            <a:avLst/>
          </a:prstGeom>
        </p:spPr>
        <p:txBody>
          <a:bodyPr lIns="0" tIns="0" rIns="0" bIns="0" rtlCol="0" anchor="t">
            <a:spAutoFit/>
          </a:bodyPr>
          <a:lstStyle/>
          <a:p>
            <a:pPr marL="304404" indent="-304404">
              <a:buFont typeface="Arial" panose="020B0604020202020204" pitchFamily="34" charset="0"/>
              <a:buChar char="•"/>
            </a:pPr>
            <a:r>
              <a:rPr lang="en-US" sz="1864" dirty="0"/>
              <a:t>Percentage of People suffering from Heart disease.</a:t>
            </a:r>
          </a:p>
          <a:p>
            <a:pPr marL="304404" indent="-304404">
              <a:buFont typeface="Arial" panose="020B0604020202020204" pitchFamily="34" charset="0"/>
              <a:buChar char="•"/>
            </a:pPr>
            <a:endParaRPr lang="en-US" sz="1864" dirty="0"/>
          </a:p>
          <a:p>
            <a:pPr marL="304404" indent="-304404">
              <a:buFont typeface="Arial" panose="020B0604020202020204" pitchFamily="34" charset="0"/>
              <a:buChar char="•"/>
            </a:pPr>
            <a:r>
              <a:rPr lang="en-US" sz="1864" dirty="0"/>
              <a:t>Heart Disease based on Age and Gender.</a:t>
            </a:r>
          </a:p>
          <a:p>
            <a:pPr marL="304404" indent="-304404">
              <a:buFont typeface="Arial" panose="020B0604020202020204" pitchFamily="34" charset="0"/>
              <a:buChar char="•"/>
            </a:pPr>
            <a:endParaRPr lang="en-US" sz="1864" dirty="0"/>
          </a:p>
          <a:p>
            <a:pPr marL="304404" indent="-304404">
              <a:buFont typeface="Arial" panose="020B0604020202020204" pitchFamily="34" charset="0"/>
              <a:buChar char="•"/>
            </a:pPr>
            <a:r>
              <a:rPr lang="en-US" sz="1864" dirty="0"/>
              <a:t>Type of chest pain in hear disease patients distribution of </a:t>
            </a:r>
          </a:p>
          <a:p>
            <a:pPr marL="304404" indent="-304404">
              <a:buFont typeface="Arial" panose="020B0604020202020204" pitchFamily="34" charset="0"/>
              <a:buChar char="•"/>
            </a:pPr>
            <a:r>
              <a:rPr lang="en-US" sz="1864" dirty="0"/>
              <a:t>different types of chest pain.</a:t>
            </a:r>
          </a:p>
          <a:p>
            <a:pPr marL="304404" indent="-304404">
              <a:buFont typeface="Arial" panose="020B0604020202020204" pitchFamily="34" charset="0"/>
              <a:buChar char="•"/>
            </a:pPr>
            <a:endParaRPr lang="en-US" sz="1864" dirty="0"/>
          </a:p>
          <a:p>
            <a:pPr marL="304404" indent="-304404">
              <a:buFont typeface="Arial" panose="020B0604020202020204" pitchFamily="34" charset="0"/>
              <a:buChar char="•"/>
            </a:pPr>
            <a:r>
              <a:rPr lang="en-US" sz="1864" dirty="0"/>
              <a:t>Blood pressure and Cholesterol level of the people with Heart Disease according to age and gender.</a:t>
            </a:r>
          </a:p>
          <a:p>
            <a:pPr marL="304404" indent="-304404">
              <a:buFont typeface="Arial" panose="020B0604020202020204" pitchFamily="34" charset="0"/>
              <a:buChar char="•"/>
            </a:pPr>
            <a:endParaRPr lang="en-US" sz="1864" dirty="0"/>
          </a:p>
          <a:p>
            <a:pPr marL="304404" indent="-304404">
              <a:buFont typeface="Arial" panose="020B0604020202020204" pitchFamily="34" charset="0"/>
              <a:buChar char="•"/>
            </a:pPr>
            <a:r>
              <a:rPr lang="en-US" sz="1864" dirty="0"/>
              <a:t>ST depression experienced by the people according to the Age, Gender and absence or presence of Heart disease.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10" name="TextBox 10"/>
          <p:cNvSpPr txBox="1"/>
          <p:nvPr/>
        </p:nvSpPr>
        <p:spPr>
          <a:xfrm>
            <a:off x="3203970" y="179898"/>
            <a:ext cx="6946725" cy="482312"/>
          </a:xfrm>
          <a:prstGeom prst="rect">
            <a:avLst/>
          </a:prstGeom>
        </p:spPr>
        <p:txBody>
          <a:bodyPr wrap="square" lIns="0" tIns="0" rIns="0" bIns="0" rtlCol="0" anchor="t">
            <a:spAutoFit/>
          </a:bodyPr>
          <a:lstStyle/>
          <a:p>
            <a:pPr>
              <a:lnSpc>
                <a:spcPts val="3734"/>
              </a:lnSpc>
            </a:pPr>
            <a:r>
              <a:rPr lang="en-US" sz="3734" b="1" i="1" dirty="0">
                <a:latin typeface="Antonio Bold"/>
              </a:rPr>
              <a:t>INSIGHTS GENERATED</a:t>
            </a:r>
          </a:p>
        </p:txBody>
      </p:sp>
      <p:sp>
        <p:nvSpPr>
          <p:cNvPr id="11" name="TextBox 11"/>
          <p:cNvSpPr txBox="1"/>
          <p:nvPr/>
        </p:nvSpPr>
        <p:spPr>
          <a:xfrm>
            <a:off x="3053910" y="978798"/>
            <a:ext cx="6077926" cy="6030497"/>
          </a:xfrm>
          <a:prstGeom prst="rect">
            <a:avLst/>
          </a:prstGeom>
        </p:spPr>
        <p:txBody>
          <a:bodyPr lIns="0" tIns="0" rIns="0" bIns="0" rtlCol="0" anchor="t">
            <a:spAutoFit/>
          </a:bodyPr>
          <a:lstStyle/>
          <a:p>
            <a:r>
              <a:rPr lang="en-US" sz="1864" b="1" dirty="0">
                <a:latin typeface="system-ui"/>
              </a:rPr>
              <a:t>Around 45.87% of the population suffers from heart disease.</a:t>
            </a:r>
          </a:p>
          <a:p>
            <a:r>
              <a:rPr lang="en-US" sz="1864" b="1" dirty="0">
                <a:latin typeface="system-ui"/>
              </a:rPr>
              <a:t>Males are more prone to heart disease</a:t>
            </a:r>
          </a:p>
          <a:p>
            <a:r>
              <a:rPr lang="en-US" sz="1864" b="1" dirty="0">
                <a:latin typeface="system-ui"/>
              </a:rPr>
              <a:t>From the data, it was observed that people having asymptomatic chest pain have a higher chance of heart disease.</a:t>
            </a:r>
          </a:p>
          <a:p>
            <a:r>
              <a:rPr lang="en-US" sz="1864" b="1" dirty="0">
                <a:latin typeface="system-ui"/>
              </a:rPr>
              <a:t>It was also seen that the male population has slightly higher BP.</a:t>
            </a:r>
          </a:p>
          <a:p>
            <a:r>
              <a:rPr lang="en-US" sz="1864" b="1" dirty="0">
                <a:latin typeface="system-ui"/>
              </a:rPr>
              <a:t>we observed that the blood pressure is normal at  30 to 50 years of age and after 50 years it increases gradually to the age of 60. And also after the age of 55 years, it fluctuates drastically.</a:t>
            </a:r>
          </a:p>
          <a:p>
            <a:r>
              <a:rPr lang="en-US" sz="1864" b="1" dirty="0">
                <a:latin typeface="system-ui"/>
              </a:rPr>
              <a:t>It was seen that the Cholesterol level slightly starts increasing at the age of 45 and shows more fluctuation in male than female</a:t>
            </a:r>
          </a:p>
          <a:p>
            <a:r>
              <a:rPr lang="en-US" sz="1864" b="1" dirty="0">
                <a:latin typeface="system-ui"/>
              </a:rPr>
              <a:t>Depression levels are quite high in the age group of 30 to 40 and 55 to 70. And in the age group of 40 to 55, it remains stable and females have slightly higher Depression</a:t>
            </a:r>
          </a:p>
          <a:p>
            <a:endParaRPr lang="en-US" sz="1864" b="1" dirty="0">
              <a:latin typeface="system-ui"/>
            </a:endParaRPr>
          </a:p>
          <a:p>
            <a:endParaRPr lang="en-US" sz="1864" b="1" dirty="0">
              <a:latin typeface="system-ui"/>
            </a:endParaRPr>
          </a:p>
          <a:p>
            <a:endParaRPr lang="en-US" sz="1864" dirty="0"/>
          </a:p>
          <a:p>
            <a:pPr algn="just">
              <a:lnSpc>
                <a:spcPts val="2426"/>
              </a:lnSpc>
              <a:spcBef>
                <a:spcPct val="0"/>
              </a:spcBef>
            </a:pPr>
            <a:endParaRPr lang="en-US" sz="1732" dirty="0">
              <a:latin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1178" y="195858"/>
            <a:ext cx="5357659" cy="6234367"/>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txBody>
            <a:bodyPr/>
            <a:lstStyle/>
            <a:p>
              <a:endParaRPr lang="en-US" sz="1198"/>
            </a:p>
          </p:txBody>
        </p:sp>
        <p:sp>
          <p:nvSpPr>
            <p:cNvPr id="4" name="TextBox 4"/>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5" name="Group 5"/>
          <p:cNvGrpSpPr/>
          <p:nvPr/>
        </p:nvGrpSpPr>
        <p:grpSpPr>
          <a:xfrm>
            <a:off x="4847891" y="1413857"/>
            <a:ext cx="4631910" cy="5389858"/>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txBody>
            <a:bodyPr/>
            <a:lstStyle/>
            <a:p>
              <a:endParaRPr lang="en-US" sz="1198"/>
            </a:p>
          </p:txBody>
        </p:sp>
        <p:sp>
          <p:nvSpPr>
            <p:cNvPr id="7" name="TextBox 7"/>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8" name="Group 8"/>
          <p:cNvGrpSpPr/>
          <p:nvPr/>
        </p:nvGrpSpPr>
        <p:grpSpPr>
          <a:xfrm>
            <a:off x="1864509" y="664904"/>
            <a:ext cx="4631910" cy="5389858"/>
            <a:chOff x="0" y="0"/>
            <a:chExt cx="698500" cy="812800"/>
          </a:xfrm>
        </p:grpSpPr>
        <p:sp>
          <p:nvSpPr>
            <p:cNvPr id="9" name="Freeform 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10" name="TextBox 10"/>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11" name="Group 11"/>
          <p:cNvGrpSpPr/>
          <p:nvPr/>
        </p:nvGrpSpPr>
        <p:grpSpPr>
          <a:xfrm>
            <a:off x="8292830" y="4909407"/>
            <a:ext cx="1642434" cy="1911196"/>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13" name="TextBox 13"/>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14" name="Group 14"/>
          <p:cNvGrpSpPr/>
          <p:nvPr/>
        </p:nvGrpSpPr>
        <p:grpSpPr>
          <a:xfrm>
            <a:off x="1161217" y="3964775"/>
            <a:ext cx="1187601" cy="1381936"/>
            <a:chOff x="0" y="0"/>
            <a:chExt cx="698500" cy="812800"/>
          </a:xfrm>
        </p:grpSpPr>
        <p:sp>
          <p:nvSpPr>
            <p:cNvPr id="15" name="Freeform 1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16" name="TextBox 16"/>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17" name="Group 17"/>
          <p:cNvGrpSpPr/>
          <p:nvPr/>
        </p:nvGrpSpPr>
        <p:grpSpPr>
          <a:xfrm>
            <a:off x="8261274" y="513710"/>
            <a:ext cx="334873" cy="389670"/>
            <a:chOff x="0" y="0"/>
            <a:chExt cx="698500" cy="812800"/>
          </a:xfrm>
        </p:grpSpPr>
        <p:sp>
          <p:nvSpPr>
            <p:cNvPr id="18" name="Freeform 1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19" name="TextBox 19"/>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20" name="Group 20"/>
          <p:cNvGrpSpPr/>
          <p:nvPr/>
        </p:nvGrpSpPr>
        <p:grpSpPr>
          <a:xfrm>
            <a:off x="11256612" y="2080369"/>
            <a:ext cx="334873" cy="389670"/>
            <a:chOff x="0" y="0"/>
            <a:chExt cx="698500" cy="812800"/>
          </a:xfrm>
        </p:grpSpPr>
        <p:sp>
          <p:nvSpPr>
            <p:cNvPr id="21" name="Freeform 21"/>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22" name="TextBox 22"/>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23" name="Group 23"/>
          <p:cNvGrpSpPr/>
          <p:nvPr/>
        </p:nvGrpSpPr>
        <p:grpSpPr>
          <a:xfrm>
            <a:off x="10390727" y="5859928"/>
            <a:ext cx="334873" cy="389670"/>
            <a:chOff x="0" y="0"/>
            <a:chExt cx="698500" cy="812800"/>
          </a:xfrm>
        </p:grpSpPr>
        <p:sp>
          <p:nvSpPr>
            <p:cNvPr id="24" name="Freeform 2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25" name="TextBox 25"/>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26" name="Group 26"/>
          <p:cNvGrpSpPr/>
          <p:nvPr/>
        </p:nvGrpSpPr>
        <p:grpSpPr>
          <a:xfrm>
            <a:off x="708419" y="1602254"/>
            <a:ext cx="334873" cy="389670"/>
            <a:chOff x="0" y="0"/>
            <a:chExt cx="698500" cy="812800"/>
          </a:xfrm>
        </p:grpSpPr>
        <p:sp>
          <p:nvSpPr>
            <p:cNvPr id="27" name="Freeform 2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28" name="TextBox 28"/>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sp>
        <p:nvSpPr>
          <p:cNvPr id="29" name="TextBox 29"/>
          <p:cNvSpPr txBox="1"/>
          <p:nvPr/>
        </p:nvSpPr>
        <p:spPr>
          <a:xfrm>
            <a:off x="2321761" y="2752397"/>
            <a:ext cx="7596833" cy="962379"/>
          </a:xfrm>
          <a:prstGeom prst="rect">
            <a:avLst/>
          </a:prstGeom>
        </p:spPr>
        <p:txBody>
          <a:bodyPr lIns="0" tIns="0" rIns="0" bIns="0" rtlCol="0" anchor="t">
            <a:spAutoFit/>
          </a:bodyPr>
          <a:lstStyle/>
          <a:p>
            <a:pPr algn="ctr">
              <a:lnSpc>
                <a:spcPts val="7176"/>
              </a:lnSpc>
            </a:pPr>
            <a:r>
              <a:rPr lang="en-US" sz="7972" spc="558" dirty="0">
                <a:latin typeface="Active Hear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434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Abadi</vt:lpstr>
      <vt:lpstr>Active Heart</vt:lpstr>
      <vt:lpstr>Antonio Bold</vt:lpstr>
      <vt:lpstr>Arial</vt:lpstr>
      <vt:lpstr>Barabara</vt:lpstr>
      <vt:lpstr>Calibri</vt:lpstr>
      <vt:lpstr>Calibri Light</vt:lpstr>
      <vt:lpstr>Cambria</vt:lpstr>
      <vt:lpstr>Garet Bold</vt:lpstr>
      <vt:lpstr>Paalalabas Wide</vt:lpstr>
      <vt:lpstr>Poppins</vt:lpstr>
      <vt:lpstr>Source Sans Pro Italics</vt:lpstr>
      <vt:lpstr>system-ui</vt:lpstr>
      <vt:lpstr>Office Theme</vt:lpstr>
      <vt:lpstr>PowerPoint Presentation</vt:lpstr>
      <vt:lpstr>PowerPoint Presentation</vt:lpstr>
      <vt:lpstr>PowerPoint Presentation</vt:lpstr>
      <vt:lpstr>Visualizing Insights with Pandas</vt:lpstr>
      <vt:lpstr>        Visualizing Insights with Power BI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 ganesh</dc:creator>
  <cp:lastModifiedBy>jai ganesh</cp:lastModifiedBy>
  <cp:revision>2</cp:revision>
  <dcterms:created xsi:type="dcterms:W3CDTF">2024-07-15T03:16:21Z</dcterms:created>
  <dcterms:modified xsi:type="dcterms:W3CDTF">2024-07-15T03:31:25Z</dcterms:modified>
</cp:coreProperties>
</file>