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5" r:id="rId19"/>
    <p:sldId id="276" r:id="rId20"/>
    <p:sldId id="27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D8F3FF-78E4-4E1A-A90B-891E6E1863DE}" v="418" dt="2022-11-09T19:33:41.392"/>
    <p1510:client id="{79649440-9C7E-4302-8C6E-ACF884F1A58B}" v="5" dt="2022-11-13T05:06:32.213"/>
    <p1510:client id="{B33689D1-C956-4A12-B6AF-ABAE81D7E93A}" v="1420" dt="2022-11-09T18:52:20.329"/>
    <p1510:client id="{BEC5A5AF-7EDF-4EAE-B113-9E329ACAD676}" v="65" dt="2022-11-14T07:13:59.1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446C87-41E4-4211-8554-EA1CF4C7342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8824BA7-D22D-403D-9C0A-ED8B88F31993}">
      <dgm:prSet/>
      <dgm:spPr/>
      <dgm:t>
        <a:bodyPr/>
        <a:lstStyle/>
        <a:p>
          <a:r>
            <a:rPr lang="en-US"/>
            <a:t>To forecast furniture sales of a certain store we need to do time series analysis</a:t>
          </a:r>
        </a:p>
      </dgm:t>
    </dgm:pt>
    <dgm:pt modelId="{A82F17B8-FB08-4344-BDCA-340956150975}" type="parTrans" cxnId="{08A10AB4-8D05-4434-98BB-22DB27668C89}">
      <dgm:prSet/>
      <dgm:spPr/>
      <dgm:t>
        <a:bodyPr/>
        <a:lstStyle/>
        <a:p>
          <a:endParaRPr lang="en-US"/>
        </a:p>
      </dgm:t>
    </dgm:pt>
    <dgm:pt modelId="{28B183EA-C546-40B9-B2F0-8E603F0CC291}" type="sibTrans" cxnId="{08A10AB4-8D05-4434-98BB-22DB27668C89}">
      <dgm:prSet/>
      <dgm:spPr/>
      <dgm:t>
        <a:bodyPr/>
        <a:lstStyle/>
        <a:p>
          <a:endParaRPr lang="en-US"/>
        </a:p>
      </dgm:t>
    </dgm:pt>
    <dgm:pt modelId="{9CD3E0D4-03BD-418C-85E6-11D261DC83C2}">
      <dgm:prSet/>
      <dgm:spPr/>
      <dgm:t>
        <a:bodyPr/>
        <a:lstStyle/>
        <a:p>
          <a:r>
            <a:rPr lang="en-US"/>
            <a:t>Time series Analysis is a method of analyzing a collection of data points over a period of time </a:t>
          </a:r>
        </a:p>
      </dgm:t>
    </dgm:pt>
    <dgm:pt modelId="{A1A397B1-8416-493C-A56E-5AE83947341C}" type="parTrans" cxnId="{4E2D1849-B016-47DC-A7A3-1C4985ECDE51}">
      <dgm:prSet/>
      <dgm:spPr/>
      <dgm:t>
        <a:bodyPr/>
        <a:lstStyle/>
        <a:p>
          <a:endParaRPr lang="en-US"/>
        </a:p>
      </dgm:t>
    </dgm:pt>
    <dgm:pt modelId="{4D93F37F-F4A2-4B6C-8E2A-5BB7A1F9FB21}" type="sibTrans" cxnId="{4E2D1849-B016-47DC-A7A3-1C4985ECDE51}">
      <dgm:prSet/>
      <dgm:spPr/>
      <dgm:t>
        <a:bodyPr/>
        <a:lstStyle/>
        <a:p>
          <a:endParaRPr lang="en-US"/>
        </a:p>
      </dgm:t>
    </dgm:pt>
    <dgm:pt modelId="{E858B021-5081-49AD-8912-BA84DFA08C99}">
      <dgm:prSet/>
      <dgm:spPr/>
      <dgm:t>
        <a:bodyPr/>
        <a:lstStyle/>
        <a:p>
          <a:r>
            <a:rPr lang="en-US"/>
            <a:t>Time series analysis is used in Rainfall measurements, Temperature forecast, Sales forecasts.</a:t>
          </a:r>
        </a:p>
      </dgm:t>
    </dgm:pt>
    <dgm:pt modelId="{C689D890-D46D-4F2C-92AA-F5CCE913DCB2}" type="parTrans" cxnId="{42166D40-02D6-4A1B-B4E7-14235D424C9B}">
      <dgm:prSet/>
      <dgm:spPr/>
      <dgm:t>
        <a:bodyPr/>
        <a:lstStyle/>
        <a:p>
          <a:endParaRPr lang="en-US"/>
        </a:p>
      </dgm:t>
    </dgm:pt>
    <dgm:pt modelId="{C46F0066-497E-4204-8907-F01F3E465C0C}" type="sibTrans" cxnId="{42166D40-02D6-4A1B-B4E7-14235D424C9B}">
      <dgm:prSet/>
      <dgm:spPr/>
      <dgm:t>
        <a:bodyPr/>
        <a:lstStyle/>
        <a:p>
          <a:endParaRPr lang="en-US"/>
        </a:p>
      </dgm:t>
    </dgm:pt>
    <dgm:pt modelId="{7227E941-1DFB-4903-B78D-3D146DA305F9}" type="pres">
      <dgm:prSet presAssocID="{B0446C87-41E4-4211-8554-EA1CF4C7342E}" presName="linear" presStyleCnt="0">
        <dgm:presLayoutVars>
          <dgm:animLvl val="lvl"/>
          <dgm:resizeHandles val="exact"/>
        </dgm:presLayoutVars>
      </dgm:prSet>
      <dgm:spPr/>
    </dgm:pt>
    <dgm:pt modelId="{47AEFCC8-EB31-461F-8F0F-CB7499EBCD98}" type="pres">
      <dgm:prSet presAssocID="{88824BA7-D22D-403D-9C0A-ED8B88F3199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A7CC9CC-EA7B-410C-875C-0D3083256DC6}" type="pres">
      <dgm:prSet presAssocID="{28B183EA-C546-40B9-B2F0-8E603F0CC291}" presName="spacer" presStyleCnt="0"/>
      <dgm:spPr/>
    </dgm:pt>
    <dgm:pt modelId="{7A88C092-213F-4645-82A7-E8E27EDF3C64}" type="pres">
      <dgm:prSet presAssocID="{9CD3E0D4-03BD-418C-85E6-11D261DC83C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A338CEA-6B43-49F0-BCC8-FD26B1537A52}" type="pres">
      <dgm:prSet presAssocID="{4D93F37F-F4A2-4B6C-8E2A-5BB7A1F9FB21}" presName="spacer" presStyleCnt="0"/>
      <dgm:spPr/>
    </dgm:pt>
    <dgm:pt modelId="{25BE5591-4CEB-49EB-A6D4-4E3830606AF0}" type="pres">
      <dgm:prSet presAssocID="{E858B021-5081-49AD-8912-BA84DFA08C99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E113FF1F-6640-47B2-A43F-D0728A669225}" type="presOf" srcId="{88824BA7-D22D-403D-9C0A-ED8B88F31993}" destId="{47AEFCC8-EB31-461F-8F0F-CB7499EBCD98}" srcOrd="0" destOrd="0" presId="urn:microsoft.com/office/officeart/2005/8/layout/vList2"/>
    <dgm:cxn modelId="{42166D40-02D6-4A1B-B4E7-14235D424C9B}" srcId="{B0446C87-41E4-4211-8554-EA1CF4C7342E}" destId="{E858B021-5081-49AD-8912-BA84DFA08C99}" srcOrd="2" destOrd="0" parTransId="{C689D890-D46D-4F2C-92AA-F5CCE913DCB2}" sibTransId="{C46F0066-497E-4204-8907-F01F3E465C0C}"/>
    <dgm:cxn modelId="{4E2D1849-B016-47DC-A7A3-1C4985ECDE51}" srcId="{B0446C87-41E4-4211-8554-EA1CF4C7342E}" destId="{9CD3E0D4-03BD-418C-85E6-11D261DC83C2}" srcOrd="1" destOrd="0" parTransId="{A1A397B1-8416-493C-A56E-5AE83947341C}" sibTransId="{4D93F37F-F4A2-4B6C-8E2A-5BB7A1F9FB21}"/>
    <dgm:cxn modelId="{3D8E2250-8E20-4F96-B69F-C364D96E4E63}" type="presOf" srcId="{E858B021-5081-49AD-8912-BA84DFA08C99}" destId="{25BE5591-4CEB-49EB-A6D4-4E3830606AF0}" srcOrd="0" destOrd="0" presId="urn:microsoft.com/office/officeart/2005/8/layout/vList2"/>
    <dgm:cxn modelId="{377F278D-CDA5-416E-AFB0-C9EDC86B8C7D}" type="presOf" srcId="{B0446C87-41E4-4211-8554-EA1CF4C7342E}" destId="{7227E941-1DFB-4903-B78D-3D146DA305F9}" srcOrd="0" destOrd="0" presId="urn:microsoft.com/office/officeart/2005/8/layout/vList2"/>
    <dgm:cxn modelId="{08A10AB4-8D05-4434-98BB-22DB27668C89}" srcId="{B0446C87-41E4-4211-8554-EA1CF4C7342E}" destId="{88824BA7-D22D-403D-9C0A-ED8B88F31993}" srcOrd="0" destOrd="0" parTransId="{A82F17B8-FB08-4344-BDCA-340956150975}" sibTransId="{28B183EA-C546-40B9-B2F0-8E603F0CC291}"/>
    <dgm:cxn modelId="{523401E9-D888-4F05-AA57-ABC7F5D7539A}" type="presOf" srcId="{9CD3E0D4-03BD-418C-85E6-11D261DC83C2}" destId="{7A88C092-213F-4645-82A7-E8E27EDF3C64}" srcOrd="0" destOrd="0" presId="urn:microsoft.com/office/officeart/2005/8/layout/vList2"/>
    <dgm:cxn modelId="{E6A2AE9D-9FD7-41AF-98EA-074129F0B342}" type="presParOf" srcId="{7227E941-1DFB-4903-B78D-3D146DA305F9}" destId="{47AEFCC8-EB31-461F-8F0F-CB7499EBCD98}" srcOrd="0" destOrd="0" presId="urn:microsoft.com/office/officeart/2005/8/layout/vList2"/>
    <dgm:cxn modelId="{643F1DDD-7DB9-4CDE-A620-EDD5B203272A}" type="presParOf" srcId="{7227E941-1DFB-4903-B78D-3D146DA305F9}" destId="{8A7CC9CC-EA7B-410C-875C-0D3083256DC6}" srcOrd="1" destOrd="0" presId="urn:microsoft.com/office/officeart/2005/8/layout/vList2"/>
    <dgm:cxn modelId="{4AEA29F0-202C-4A2D-856C-5D499440B61B}" type="presParOf" srcId="{7227E941-1DFB-4903-B78D-3D146DA305F9}" destId="{7A88C092-213F-4645-82A7-E8E27EDF3C64}" srcOrd="2" destOrd="0" presId="urn:microsoft.com/office/officeart/2005/8/layout/vList2"/>
    <dgm:cxn modelId="{239EA210-7B02-4CC0-BC31-102E5AA35551}" type="presParOf" srcId="{7227E941-1DFB-4903-B78D-3D146DA305F9}" destId="{8A338CEA-6B43-49F0-BCC8-FD26B1537A52}" srcOrd="3" destOrd="0" presId="urn:microsoft.com/office/officeart/2005/8/layout/vList2"/>
    <dgm:cxn modelId="{E599CF40-7930-4D6B-841F-44D41F2C67FC}" type="presParOf" srcId="{7227E941-1DFB-4903-B78D-3D146DA305F9}" destId="{25BE5591-4CEB-49EB-A6D4-4E3830606AF0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9FFA8E9-C44B-4391-97A0-837681F26141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C352AD9-EE86-4DDD-A418-109B097C186D}">
      <dgm:prSet/>
      <dgm:spPr/>
      <dgm:t>
        <a:bodyPr/>
        <a:lstStyle/>
        <a:p>
          <a:r>
            <a:rPr lang="en-US"/>
            <a:t>Augmented-Dickey Fuller test is used to test whether the data is stationary or not</a:t>
          </a:r>
        </a:p>
      </dgm:t>
    </dgm:pt>
    <dgm:pt modelId="{1FBFDE3B-65AF-45A8-AB51-516DD9C91FC4}" type="parTrans" cxnId="{17E01400-4217-442A-92C1-A89F8E34FF5B}">
      <dgm:prSet/>
      <dgm:spPr/>
      <dgm:t>
        <a:bodyPr/>
        <a:lstStyle/>
        <a:p>
          <a:endParaRPr lang="en-US"/>
        </a:p>
      </dgm:t>
    </dgm:pt>
    <dgm:pt modelId="{BBB8638F-DD21-4ED1-AC74-B1184B6025BC}" type="sibTrans" cxnId="{17E01400-4217-442A-92C1-A89F8E34FF5B}">
      <dgm:prSet/>
      <dgm:spPr/>
      <dgm:t>
        <a:bodyPr/>
        <a:lstStyle/>
        <a:p>
          <a:endParaRPr lang="en-US"/>
        </a:p>
      </dgm:t>
    </dgm:pt>
    <dgm:pt modelId="{C41BD171-97F0-4930-B0A3-72229545A3F5}">
      <dgm:prSet/>
      <dgm:spPr/>
      <dgm:t>
        <a:bodyPr/>
        <a:lstStyle/>
        <a:p>
          <a:r>
            <a:rPr lang="en-US"/>
            <a:t>If the data is stationary we can proceed for model building</a:t>
          </a:r>
        </a:p>
      </dgm:t>
    </dgm:pt>
    <dgm:pt modelId="{AB535FB2-5608-44BB-B183-0F9DB0921A32}" type="parTrans" cxnId="{48C2164E-B622-4273-8DE8-46B6DA52D306}">
      <dgm:prSet/>
      <dgm:spPr/>
      <dgm:t>
        <a:bodyPr/>
        <a:lstStyle/>
        <a:p>
          <a:endParaRPr lang="en-US"/>
        </a:p>
      </dgm:t>
    </dgm:pt>
    <dgm:pt modelId="{3CFE22E5-4ECA-4F58-B20B-A52D806B5442}" type="sibTrans" cxnId="{48C2164E-B622-4273-8DE8-46B6DA52D306}">
      <dgm:prSet/>
      <dgm:spPr/>
      <dgm:t>
        <a:bodyPr/>
        <a:lstStyle/>
        <a:p>
          <a:endParaRPr lang="en-US"/>
        </a:p>
      </dgm:t>
    </dgm:pt>
    <dgm:pt modelId="{148FB4F0-33FE-43AB-AA9E-362C834A1021}" type="pres">
      <dgm:prSet presAssocID="{09FFA8E9-C44B-4391-97A0-837681F2614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106322D-6FC6-41CC-A1F0-48FD4C82C95F}" type="pres">
      <dgm:prSet presAssocID="{AC352AD9-EE86-4DDD-A418-109B097C186D}" presName="hierRoot1" presStyleCnt="0"/>
      <dgm:spPr/>
    </dgm:pt>
    <dgm:pt modelId="{247C785F-DF54-46B1-8A10-6E5564E640AB}" type="pres">
      <dgm:prSet presAssocID="{AC352AD9-EE86-4DDD-A418-109B097C186D}" presName="composite" presStyleCnt="0"/>
      <dgm:spPr/>
    </dgm:pt>
    <dgm:pt modelId="{2E644E4D-2BB0-41C1-BCE1-61A166C746E9}" type="pres">
      <dgm:prSet presAssocID="{AC352AD9-EE86-4DDD-A418-109B097C186D}" presName="background" presStyleLbl="node0" presStyleIdx="0" presStyleCnt="2"/>
      <dgm:spPr/>
    </dgm:pt>
    <dgm:pt modelId="{A7C0E6A4-BF60-4A1B-8170-E10AAEA6A07A}" type="pres">
      <dgm:prSet presAssocID="{AC352AD9-EE86-4DDD-A418-109B097C186D}" presName="text" presStyleLbl="fgAcc0" presStyleIdx="0" presStyleCnt="2">
        <dgm:presLayoutVars>
          <dgm:chPref val="3"/>
        </dgm:presLayoutVars>
      </dgm:prSet>
      <dgm:spPr/>
    </dgm:pt>
    <dgm:pt modelId="{3AF3E250-01DB-4EDD-A24B-76BC5EE4D1A9}" type="pres">
      <dgm:prSet presAssocID="{AC352AD9-EE86-4DDD-A418-109B097C186D}" presName="hierChild2" presStyleCnt="0"/>
      <dgm:spPr/>
    </dgm:pt>
    <dgm:pt modelId="{6AA4316F-FAFB-45A8-8B18-AC01FD21BADC}" type="pres">
      <dgm:prSet presAssocID="{C41BD171-97F0-4930-B0A3-72229545A3F5}" presName="hierRoot1" presStyleCnt="0"/>
      <dgm:spPr/>
    </dgm:pt>
    <dgm:pt modelId="{AC91D71E-0075-4CFD-9A95-6E56FD999EB0}" type="pres">
      <dgm:prSet presAssocID="{C41BD171-97F0-4930-B0A3-72229545A3F5}" presName="composite" presStyleCnt="0"/>
      <dgm:spPr/>
    </dgm:pt>
    <dgm:pt modelId="{9BE496B6-7748-44EB-B5F5-9B3E4DE61D82}" type="pres">
      <dgm:prSet presAssocID="{C41BD171-97F0-4930-B0A3-72229545A3F5}" presName="background" presStyleLbl="node0" presStyleIdx="1" presStyleCnt="2"/>
      <dgm:spPr/>
    </dgm:pt>
    <dgm:pt modelId="{F26572C4-57F0-4ED7-B16C-057E07F1B8CA}" type="pres">
      <dgm:prSet presAssocID="{C41BD171-97F0-4930-B0A3-72229545A3F5}" presName="text" presStyleLbl="fgAcc0" presStyleIdx="1" presStyleCnt="2">
        <dgm:presLayoutVars>
          <dgm:chPref val="3"/>
        </dgm:presLayoutVars>
      </dgm:prSet>
      <dgm:spPr/>
    </dgm:pt>
    <dgm:pt modelId="{50B5B5C9-56B6-4353-B546-34B68649192D}" type="pres">
      <dgm:prSet presAssocID="{C41BD171-97F0-4930-B0A3-72229545A3F5}" presName="hierChild2" presStyleCnt="0"/>
      <dgm:spPr/>
    </dgm:pt>
  </dgm:ptLst>
  <dgm:cxnLst>
    <dgm:cxn modelId="{17E01400-4217-442A-92C1-A89F8E34FF5B}" srcId="{09FFA8E9-C44B-4391-97A0-837681F26141}" destId="{AC352AD9-EE86-4DDD-A418-109B097C186D}" srcOrd="0" destOrd="0" parTransId="{1FBFDE3B-65AF-45A8-AB51-516DD9C91FC4}" sibTransId="{BBB8638F-DD21-4ED1-AC74-B1184B6025BC}"/>
    <dgm:cxn modelId="{48C2164E-B622-4273-8DE8-46B6DA52D306}" srcId="{09FFA8E9-C44B-4391-97A0-837681F26141}" destId="{C41BD171-97F0-4930-B0A3-72229545A3F5}" srcOrd="1" destOrd="0" parTransId="{AB535FB2-5608-44BB-B183-0F9DB0921A32}" sibTransId="{3CFE22E5-4ECA-4F58-B20B-A52D806B5442}"/>
    <dgm:cxn modelId="{1EDF6BA7-87A9-457B-BA79-3B68182366B9}" type="presOf" srcId="{09FFA8E9-C44B-4391-97A0-837681F26141}" destId="{148FB4F0-33FE-43AB-AA9E-362C834A1021}" srcOrd="0" destOrd="0" presId="urn:microsoft.com/office/officeart/2005/8/layout/hierarchy1"/>
    <dgm:cxn modelId="{321E42D5-28AB-4F75-9B4D-6E393C844C40}" type="presOf" srcId="{AC352AD9-EE86-4DDD-A418-109B097C186D}" destId="{A7C0E6A4-BF60-4A1B-8170-E10AAEA6A07A}" srcOrd="0" destOrd="0" presId="urn:microsoft.com/office/officeart/2005/8/layout/hierarchy1"/>
    <dgm:cxn modelId="{4193CFD8-578B-49F2-86C7-1DED32C79503}" type="presOf" srcId="{C41BD171-97F0-4930-B0A3-72229545A3F5}" destId="{F26572C4-57F0-4ED7-B16C-057E07F1B8CA}" srcOrd="0" destOrd="0" presId="urn:microsoft.com/office/officeart/2005/8/layout/hierarchy1"/>
    <dgm:cxn modelId="{DF92364C-AB33-4653-B969-E516C2FBCD87}" type="presParOf" srcId="{148FB4F0-33FE-43AB-AA9E-362C834A1021}" destId="{5106322D-6FC6-41CC-A1F0-48FD4C82C95F}" srcOrd="0" destOrd="0" presId="urn:microsoft.com/office/officeart/2005/8/layout/hierarchy1"/>
    <dgm:cxn modelId="{0684C24D-54BF-4B9E-8D4C-B1B9DB78F39B}" type="presParOf" srcId="{5106322D-6FC6-41CC-A1F0-48FD4C82C95F}" destId="{247C785F-DF54-46B1-8A10-6E5564E640AB}" srcOrd="0" destOrd="0" presId="urn:microsoft.com/office/officeart/2005/8/layout/hierarchy1"/>
    <dgm:cxn modelId="{F0C42757-07F7-4443-B7B8-5327D2705065}" type="presParOf" srcId="{247C785F-DF54-46B1-8A10-6E5564E640AB}" destId="{2E644E4D-2BB0-41C1-BCE1-61A166C746E9}" srcOrd="0" destOrd="0" presId="urn:microsoft.com/office/officeart/2005/8/layout/hierarchy1"/>
    <dgm:cxn modelId="{B3A19B07-11B3-446D-8619-34528CD472C9}" type="presParOf" srcId="{247C785F-DF54-46B1-8A10-6E5564E640AB}" destId="{A7C0E6A4-BF60-4A1B-8170-E10AAEA6A07A}" srcOrd="1" destOrd="0" presId="urn:microsoft.com/office/officeart/2005/8/layout/hierarchy1"/>
    <dgm:cxn modelId="{18064F01-DE9F-4459-9892-DCD548795665}" type="presParOf" srcId="{5106322D-6FC6-41CC-A1F0-48FD4C82C95F}" destId="{3AF3E250-01DB-4EDD-A24B-76BC5EE4D1A9}" srcOrd="1" destOrd="0" presId="urn:microsoft.com/office/officeart/2005/8/layout/hierarchy1"/>
    <dgm:cxn modelId="{71DB8173-B2EC-4AE0-A2AC-9558C548B216}" type="presParOf" srcId="{148FB4F0-33FE-43AB-AA9E-362C834A1021}" destId="{6AA4316F-FAFB-45A8-8B18-AC01FD21BADC}" srcOrd="1" destOrd="0" presId="urn:microsoft.com/office/officeart/2005/8/layout/hierarchy1"/>
    <dgm:cxn modelId="{D6DA907B-C313-4D2C-9BF3-EDC47E73F0ED}" type="presParOf" srcId="{6AA4316F-FAFB-45A8-8B18-AC01FD21BADC}" destId="{AC91D71E-0075-4CFD-9A95-6E56FD999EB0}" srcOrd="0" destOrd="0" presId="urn:microsoft.com/office/officeart/2005/8/layout/hierarchy1"/>
    <dgm:cxn modelId="{99E1A3E1-8E1E-4F84-A07B-BD220A455958}" type="presParOf" srcId="{AC91D71E-0075-4CFD-9A95-6E56FD999EB0}" destId="{9BE496B6-7748-44EB-B5F5-9B3E4DE61D82}" srcOrd="0" destOrd="0" presId="urn:microsoft.com/office/officeart/2005/8/layout/hierarchy1"/>
    <dgm:cxn modelId="{DED5C4D7-CB24-4304-B475-6C1F2C5B4FF5}" type="presParOf" srcId="{AC91D71E-0075-4CFD-9A95-6E56FD999EB0}" destId="{F26572C4-57F0-4ED7-B16C-057E07F1B8CA}" srcOrd="1" destOrd="0" presId="urn:microsoft.com/office/officeart/2005/8/layout/hierarchy1"/>
    <dgm:cxn modelId="{F0EC5E19-C5F5-4E7C-B964-68805967749E}" type="presParOf" srcId="{6AA4316F-FAFB-45A8-8B18-AC01FD21BADC}" destId="{50B5B5C9-56B6-4353-B546-34B68649192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88525FA-D25A-458C-A2B0-CBD02BF91CE2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4CA38516-FC22-4989-8E7F-65558E1284DC}">
      <dgm:prSet/>
      <dgm:spPr/>
      <dgm:t>
        <a:bodyPr/>
        <a:lstStyle/>
        <a:p>
          <a:r>
            <a:rPr lang="en-US" dirty="0"/>
            <a:t>In terms of RMSE value SARIMA model is most </a:t>
          </a:r>
          <a:r>
            <a:rPr lang="en-US" dirty="0" err="1"/>
            <a:t>appropiate</a:t>
          </a:r>
        </a:p>
      </dgm:t>
    </dgm:pt>
    <dgm:pt modelId="{E81B7576-7C86-4D2B-B209-3F5E7391ABF3}" type="parTrans" cxnId="{BF0D6D53-F0F3-406C-A1CB-D44DDA0292EA}">
      <dgm:prSet/>
      <dgm:spPr/>
      <dgm:t>
        <a:bodyPr/>
        <a:lstStyle/>
        <a:p>
          <a:endParaRPr lang="en-US"/>
        </a:p>
      </dgm:t>
    </dgm:pt>
    <dgm:pt modelId="{074DAE20-7017-4927-8A4D-9882A917285D}" type="sibTrans" cxnId="{BF0D6D53-F0F3-406C-A1CB-D44DDA0292EA}">
      <dgm:prSet/>
      <dgm:spPr/>
      <dgm:t>
        <a:bodyPr/>
        <a:lstStyle/>
        <a:p>
          <a:endParaRPr lang="en-US"/>
        </a:p>
      </dgm:t>
    </dgm:pt>
    <dgm:pt modelId="{A829513C-1841-42DC-B7CF-A4AAC21DED71}">
      <dgm:prSet/>
      <dgm:spPr/>
      <dgm:t>
        <a:bodyPr/>
        <a:lstStyle/>
        <a:p>
          <a:r>
            <a:rPr lang="en-US" dirty="0"/>
            <a:t>In terms AIC score SARIMAX model is most </a:t>
          </a:r>
          <a:r>
            <a:rPr lang="en-US" dirty="0" err="1"/>
            <a:t>appropiate</a:t>
          </a:r>
        </a:p>
      </dgm:t>
    </dgm:pt>
    <dgm:pt modelId="{11E6DF56-9AAC-4376-8D32-B62783D34FFF}" type="parTrans" cxnId="{97C4B907-ACD8-4D17-8456-70EC68A29375}">
      <dgm:prSet/>
      <dgm:spPr/>
      <dgm:t>
        <a:bodyPr/>
        <a:lstStyle/>
        <a:p>
          <a:endParaRPr lang="en-US"/>
        </a:p>
      </dgm:t>
    </dgm:pt>
    <dgm:pt modelId="{1DFA7F0F-B7A9-4402-BBE8-99AD01005B10}" type="sibTrans" cxnId="{97C4B907-ACD8-4D17-8456-70EC68A29375}">
      <dgm:prSet/>
      <dgm:spPr/>
      <dgm:t>
        <a:bodyPr/>
        <a:lstStyle/>
        <a:p>
          <a:endParaRPr lang="en-US"/>
        </a:p>
      </dgm:t>
    </dgm:pt>
    <dgm:pt modelId="{EA8480AE-B51F-47B6-A23E-D95ED2564A9E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From the actual value and predicted value plot we can see that </a:t>
          </a:r>
          <a:r>
            <a:rPr lang="en-US" dirty="0" err="1">
              <a:latin typeface="Calibri Light" panose="020F0302020204030204"/>
            </a:rPr>
            <a:t>sarimax</a:t>
          </a:r>
          <a:r>
            <a:rPr lang="en-US" dirty="0">
              <a:latin typeface="Calibri Light" panose="020F0302020204030204"/>
            </a:rPr>
            <a:t> is a better model than sarimax</a:t>
          </a:r>
        </a:p>
      </dgm:t>
    </dgm:pt>
    <dgm:pt modelId="{E583238F-D489-4286-925D-6DD102852826}" type="parTrans" cxnId="{3B873E72-8328-42B5-BD1F-09AC736D3630}">
      <dgm:prSet/>
      <dgm:spPr/>
    </dgm:pt>
    <dgm:pt modelId="{E1F963C2-435A-4E1F-9E19-C3853B5996F3}" type="sibTrans" cxnId="{3B873E72-8328-42B5-BD1F-09AC736D3630}">
      <dgm:prSet/>
      <dgm:spPr/>
    </dgm:pt>
    <dgm:pt modelId="{6443351F-3B18-427F-AB99-CDC549A74B29}" type="pres">
      <dgm:prSet presAssocID="{088525FA-D25A-458C-A2B0-CBD02BF91CE2}" presName="linear" presStyleCnt="0">
        <dgm:presLayoutVars>
          <dgm:animLvl val="lvl"/>
          <dgm:resizeHandles val="exact"/>
        </dgm:presLayoutVars>
      </dgm:prSet>
      <dgm:spPr/>
    </dgm:pt>
    <dgm:pt modelId="{2D91EFDF-865D-4D6E-97C9-BAB1FAA1D0E9}" type="pres">
      <dgm:prSet presAssocID="{4CA38516-FC22-4989-8E7F-65558E1284D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7CC9BD8-160D-4B1C-8EC6-5C27D4EE755F}" type="pres">
      <dgm:prSet presAssocID="{074DAE20-7017-4927-8A4D-9882A917285D}" presName="spacer" presStyleCnt="0"/>
      <dgm:spPr/>
    </dgm:pt>
    <dgm:pt modelId="{9886F3AF-B275-4CFF-B009-779597CC107E}" type="pres">
      <dgm:prSet presAssocID="{A829513C-1841-42DC-B7CF-A4AAC21DED7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03D1630-E912-4E1F-95E4-0172D5DBCA18}" type="pres">
      <dgm:prSet presAssocID="{1DFA7F0F-B7A9-4402-BBE8-99AD01005B10}" presName="spacer" presStyleCnt="0"/>
      <dgm:spPr/>
    </dgm:pt>
    <dgm:pt modelId="{F6854A03-68F6-475F-8654-6510F25EF1C9}" type="pres">
      <dgm:prSet presAssocID="{EA8480AE-B51F-47B6-A23E-D95ED2564A9E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97C4B907-ACD8-4D17-8456-70EC68A29375}" srcId="{088525FA-D25A-458C-A2B0-CBD02BF91CE2}" destId="{A829513C-1841-42DC-B7CF-A4AAC21DED71}" srcOrd="1" destOrd="0" parTransId="{11E6DF56-9AAC-4376-8D32-B62783D34FFF}" sibTransId="{1DFA7F0F-B7A9-4402-BBE8-99AD01005B10}"/>
    <dgm:cxn modelId="{3B873E72-8328-42B5-BD1F-09AC736D3630}" srcId="{088525FA-D25A-458C-A2B0-CBD02BF91CE2}" destId="{EA8480AE-B51F-47B6-A23E-D95ED2564A9E}" srcOrd="2" destOrd="0" parTransId="{E583238F-D489-4286-925D-6DD102852826}" sibTransId="{E1F963C2-435A-4E1F-9E19-C3853B5996F3}"/>
    <dgm:cxn modelId="{BF0D6D53-F0F3-406C-A1CB-D44DDA0292EA}" srcId="{088525FA-D25A-458C-A2B0-CBD02BF91CE2}" destId="{4CA38516-FC22-4989-8E7F-65558E1284DC}" srcOrd="0" destOrd="0" parTransId="{E81B7576-7C86-4D2B-B209-3F5E7391ABF3}" sibTransId="{074DAE20-7017-4927-8A4D-9882A917285D}"/>
    <dgm:cxn modelId="{21619984-BF46-4289-9839-43E9A8EC64CE}" type="presOf" srcId="{4CA38516-FC22-4989-8E7F-65558E1284DC}" destId="{2D91EFDF-865D-4D6E-97C9-BAB1FAA1D0E9}" srcOrd="0" destOrd="0" presId="urn:microsoft.com/office/officeart/2005/8/layout/vList2"/>
    <dgm:cxn modelId="{78EDA4B7-4E9A-4A31-B416-D0F294E506EB}" type="presOf" srcId="{088525FA-D25A-458C-A2B0-CBD02BF91CE2}" destId="{6443351F-3B18-427F-AB99-CDC549A74B29}" srcOrd="0" destOrd="0" presId="urn:microsoft.com/office/officeart/2005/8/layout/vList2"/>
    <dgm:cxn modelId="{D51D11E7-CF63-4F34-800E-1DCABAD5D532}" type="presOf" srcId="{A829513C-1841-42DC-B7CF-A4AAC21DED71}" destId="{9886F3AF-B275-4CFF-B009-779597CC107E}" srcOrd="0" destOrd="0" presId="urn:microsoft.com/office/officeart/2005/8/layout/vList2"/>
    <dgm:cxn modelId="{E0A8E7E9-3A89-4092-A111-E0EE1606ACCB}" type="presOf" srcId="{EA8480AE-B51F-47B6-A23E-D95ED2564A9E}" destId="{F6854A03-68F6-475F-8654-6510F25EF1C9}" srcOrd="0" destOrd="0" presId="urn:microsoft.com/office/officeart/2005/8/layout/vList2"/>
    <dgm:cxn modelId="{EC7600F4-CE1F-46B2-B4DE-5F99F137FDF9}" type="presParOf" srcId="{6443351F-3B18-427F-AB99-CDC549A74B29}" destId="{2D91EFDF-865D-4D6E-97C9-BAB1FAA1D0E9}" srcOrd="0" destOrd="0" presId="urn:microsoft.com/office/officeart/2005/8/layout/vList2"/>
    <dgm:cxn modelId="{1E035606-B4AB-4ABE-AACE-3B77908EEDAF}" type="presParOf" srcId="{6443351F-3B18-427F-AB99-CDC549A74B29}" destId="{07CC9BD8-160D-4B1C-8EC6-5C27D4EE755F}" srcOrd="1" destOrd="0" presId="urn:microsoft.com/office/officeart/2005/8/layout/vList2"/>
    <dgm:cxn modelId="{B7A11476-CEC8-442E-8A67-4C95D4CF9CC9}" type="presParOf" srcId="{6443351F-3B18-427F-AB99-CDC549A74B29}" destId="{9886F3AF-B275-4CFF-B009-779597CC107E}" srcOrd="2" destOrd="0" presId="urn:microsoft.com/office/officeart/2005/8/layout/vList2"/>
    <dgm:cxn modelId="{94397CDC-65BA-4293-9DAC-44908F1B1122}" type="presParOf" srcId="{6443351F-3B18-427F-AB99-CDC549A74B29}" destId="{803D1630-E912-4E1F-95E4-0172D5DBCA18}" srcOrd="3" destOrd="0" presId="urn:microsoft.com/office/officeart/2005/8/layout/vList2"/>
    <dgm:cxn modelId="{F408746B-F7F0-4077-9AFB-4640B4281840}" type="presParOf" srcId="{6443351F-3B18-427F-AB99-CDC549A74B29}" destId="{F6854A03-68F6-475F-8654-6510F25EF1C9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9FFA8E9-C44B-4391-97A0-837681F26141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C352AD9-EE86-4DDD-A418-109B097C186D}">
      <dgm:prSet phldr="0"/>
      <dgm:spPr/>
      <dgm:t>
        <a:bodyPr/>
        <a:lstStyle/>
        <a:p>
          <a:pPr rtl="0"/>
          <a:r>
            <a:rPr lang="en-US" b="1" dirty="0">
              <a:latin typeface="Calibri Light" panose="020F0302020204030204"/>
            </a:rPr>
            <a:t>TIME-SERIES MODELLING CAN BE USED TO PREDICT FUTURE SALES OF A PRODUCT/STORE</a:t>
          </a:r>
          <a:endParaRPr lang="en-US" b="1" dirty="0"/>
        </a:p>
      </dgm:t>
    </dgm:pt>
    <dgm:pt modelId="{1FBFDE3B-65AF-45A8-AB51-516DD9C91FC4}" type="parTrans" cxnId="{17E01400-4217-442A-92C1-A89F8E34FF5B}">
      <dgm:prSet/>
      <dgm:spPr/>
      <dgm:t>
        <a:bodyPr/>
        <a:lstStyle/>
        <a:p>
          <a:endParaRPr lang="en-US"/>
        </a:p>
      </dgm:t>
    </dgm:pt>
    <dgm:pt modelId="{BBB8638F-DD21-4ED1-AC74-B1184B6025BC}" type="sibTrans" cxnId="{17E01400-4217-442A-92C1-A89F8E34FF5B}">
      <dgm:prSet/>
      <dgm:spPr/>
      <dgm:t>
        <a:bodyPr/>
        <a:lstStyle/>
        <a:p>
          <a:endParaRPr lang="en-US"/>
        </a:p>
      </dgm:t>
    </dgm:pt>
    <dgm:pt modelId="{FB150E40-CBFE-47E6-B287-910A771A7478}">
      <dgm:prSet phldr="0"/>
      <dgm:spPr/>
      <dgm:t>
        <a:bodyPr/>
        <a:lstStyle/>
        <a:p>
          <a:pPr rtl="0"/>
          <a:r>
            <a:rPr lang="en-US" b="1" dirty="0">
              <a:latin typeface="Calibri Light" panose="020F0302020204030204"/>
            </a:rPr>
            <a:t> BASED ON THE PREDICTION THE SHOP/STORE CAN TAKE THE NECESSARY STEPS</a:t>
          </a:r>
        </a:p>
      </dgm:t>
    </dgm:pt>
    <dgm:pt modelId="{48C4732A-F05A-4BA2-B336-746FB1313B1E}" type="parTrans" cxnId="{3D30EF32-534B-4244-880E-D2B870221ECB}">
      <dgm:prSet/>
      <dgm:spPr/>
    </dgm:pt>
    <dgm:pt modelId="{C4B61A50-A61B-47A3-88F7-7904AD8FA546}" type="sibTrans" cxnId="{3D30EF32-534B-4244-880E-D2B870221ECB}">
      <dgm:prSet/>
      <dgm:spPr/>
    </dgm:pt>
    <dgm:pt modelId="{148FB4F0-33FE-43AB-AA9E-362C834A1021}" type="pres">
      <dgm:prSet presAssocID="{09FFA8E9-C44B-4391-97A0-837681F2614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106322D-6FC6-41CC-A1F0-48FD4C82C95F}" type="pres">
      <dgm:prSet presAssocID="{AC352AD9-EE86-4DDD-A418-109B097C186D}" presName="hierRoot1" presStyleCnt="0"/>
      <dgm:spPr/>
    </dgm:pt>
    <dgm:pt modelId="{247C785F-DF54-46B1-8A10-6E5564E640AB}" type="pres">
      <dgm:prSet presAssocID="{AC352AD9-EE86-4DDD-A418-109B097C186D}" presName="composite" presStyleCnt="0"/>
      <dgm:spPr/>
    </dgm:pt>
    <dgm:pt modelId="{2E644E4D-2BB0-41C1-BCE1-61A166C746E9}" type="pres">
      <dgm:prSet presAssocID="{AC352AD9-EE86-4DDD-A418-109B097C186D}" presName="background" presStyleLbl="node0" presStyleIdx="0" presStyleCnt="2"/>
      <dgm:spPr/>
    </dgm:pt>
    <dgm:pt modelId="{A7C0E6A4-BF60-4A1B-8170-E10AAEA6A07A}" type="pres">
      <dgm:prSet presAssocID="{AC352AD9-EE86-4DDD-A418-109B097C186D}" presName="text" presStyleLbl="fgAcc0" presStyleIdx="0" presStyleCnt="2">
        <dgm:presLayoutVars>
          <dgm:chPref val="3"/>
        </dgm:presLayoutVars>
      </dgm:prSet>
      <dgm:spPr/>
    </dgm:pt>
    <dgm:pt modelId="{3AF3E250-01DB-4EDD-A24B-76BC5EE4D1A9}" type="pres">
      <dgm:prSet presAssocID="{AC352AD9-EE86-4DDD-A418-109B097C186D}" presName="hierChild2" presStyleCnt="0"/>
      <dgm:spPr/>
    </dgm:pt>
    <dgm:pt modelId="{E64ACC67-5FC3-43FC-9EB1-8BB344F23E78}" type="pres">
      <dgm:prSet presAssocID="{FB150E40-CBFE-47E6-B287-910A771A7478}" presName="hierRoot1" presStyleCnt="0"/>
      <dgm:spPr/>
    </dgm:pt>
    <dgm:pt modelId="{5C31BECA-40DB-412B-AF03-7049AD8AB537}" type="pres">
      <dgm:prSet presAssocID="{FB150E40-CBFE-47E6-B287-910A771A7478}" presName="composite" presStyleCnt="0"/>
      <dgm:spPr/>
    </dgm:pt>
    <dgm:pt modelId="{83743771-DDE7-48F1-A33D-BC1E7DCCE1F9}" type="pres">
      <dgm:prSet presAssocID="{FB150E40-CBFE-47E6-B287-910A771A7478}" presName="background" presStyleLbl="node0" presStyleIdx="1" presStyleCnt="2"/>
      <dgm:spPr/>
    </dgm:pt>
    <dgm:pt modelId="{EBA2206E-0878-4D30-8807-BD04866D30F2}" type="pres">
      <dgm:prSet presAssocID="{FB150E40-CBFE-47E6-B287-910A771A7478}" presName="text" presStyleLbl="fgAcc0" presStyleIdx="1" presStyleCnt="2">
        <dgm:presLayoutVars>
          <dgm:chPref val="3"/>
        </dgm:presLayoutVars>
      </dgm:prSet>
      <dgm:spPr/>
    </dgm:pt>
    <dgm:pt modelId="{5BE2B128-0B2E-46B6-A13B-041B934E811A}" type="pres">
      <dgm:prSet presAssocID="{FB150E40-CBFE-47E6-B287-910A771A7478}" presName="hierChild2" presStyleCnt="0"/>
      <dgm:spPr/>
    </dgm:pt>
  </dgm:ptLst>
  <dgm:cxnLst>
    <dgm:cxn modelId="{17E01400-4217-442A-92C1-A89F8E34FF5B}" srcId="{09FFA8E9-C44B-4391-97A0-837681F26141}" destId="{AC352AD9-EE86-4DDD-A418-109B097C186D}" srcOrd="0" destOrd="0" parTransId="{1FBFDE3B-65AF-45A8-AB51-516DD9C91FC4}" sibTransId="{BBB8638F-DD21-4ED1-AC74-B1184B6025BC}"/>
    <dgm:cxn modelId="{893A9919-E302-4EE0-9FC9-DAAD761417B4}" type="presOf" srcId="{FB150E40-CBFE-47E6-B287-910A771A7478}" destId="{EBA2206E-0878-4D30-8807-BD04866D30F2}" srcOrd="0" destOrd="0" presId="urn:microsoft.com/office/officeart/2005/8/layout/hierarchy1"/>
    <dgm:cxn modelId="{3D30EF32-534B-4244-880E-D2B870221ECB}" srcId="{09FFA8E9-C44B-4391-97A0-837681F26141}" destId="{FB150E40-CBFE-47E6-B287-910A771A7478}" srcOrd="1" destOrd="0" parTransId="{48C4732A-F05A-4BA2-B336-746FB1313B1E}" sibTransId="{C4B61A50-A61B-47A3-88F7-7904AD8FA546}"/>
    <dgm:cxn modelId="{1EDF6BA7-87A9-457B-BA79-3B68182366B9}" type="presOf" srcId="{09FFA8E9-C44B-4391-97A0-837681F26141}" destId="{148FB4F0-33FE-43AB-AA9E-362C834A1021}" srcOrd="0" destOrd="0" presId="urn:microsoft.com/office/officeart/2005/8/layout/hierarchy1"/>
    <dgm:cxn modelId="{D9AF1DF0-3F25-4F18-8B37-0E679A01F4D1}" type="presOf" srcId="{AC352AD9-EE86-4DDD-A418-109B097C186D}" destId="{A7C0E6A4-BF60-4A1B-8170-E10AAEA6A07A}" srcOrd="0" destOrd="0" presId="urn:microsoft.com/office/officeart/2005/8/layout/hierarchy1"/>
    <dgm:cxn modelId="{CC176AF1-D3D6-4C82-B5E8-BBBA772BC5B9}" type="presParOf" srcId="{148FB4F0-33FE-43AB-AA9E-362C834A1021}" destId="{5106322D-6FC6-41CC-A1F0-48FD4C82C95F}" srcOrd="0" destOrd="0" presId="urn:microsoft.com/office/officeart/2005/8/layout/hierarchy1"/>
    <dgm:cxn modelId="{21B0E5FC-C8BD-45C9-ADE6-DAD152BB7B6A}" type="presParOf" srcId="{5106322D-6FC6-41CC-A1F0-48FD4C82C95F}" destId="{247C785F-DF54-46B1-8A10-6E5564E640AB}" srcOrd="0" destOrd="0" presId="urn:microsoft.com/office/officeart/2005/8/layout/hierarchy1"/>
    <dgm:cxn modelId="{2FE1FA7D-8769-460B-BF72-2759323A97B1}" type="presParOf" srcId="{247C785F-DF54-46B1-8A10-6E5564E640AB}" destId="{2E644E4D-2BB0-41C1-BCE1-61A166C746E9}" srcOrd="0" destOrd="0" presId="urn:microsoft.com/office/officeart/2005/8/layout/hierarchy1"/>
    <dgm:cxn modelId="{DD3A680C-7B20-4D79-806F-8FD0FF00F41D}" type="presParOf" srcId="{247C785F-DF54-46B1-8A10-6E5564E640AB}" destId="{A7C0E6A4-BF60-4A1B-8170-E10AAEA6A07A}" srcOrd="1" destOrd="0" presId="urn:microsoft.com/office/officeart/2005/8/layout/hierarchy1"/>
    <dgm:cxn modelId="{09DEF44A-DB86-48F9-8880-8FDC18E86B3A}" type="presParOf" srcId="{5106322D-6FC6-41CC-A1F0-48FD4C82C95F}" destId="{3AF3E250-01DB-4EDD-A24B-76BC5EE4D1A9}" srcOrd="1" destOrd="0" presId="urn:microsoft.com/office/officeart/2005/8/layout/hierarchy1"/>
    <dgm:cxn modelId="{99AA2DD1-E299-4F68-8008-9315185B203F}" type="presParOf" srcId="{148FB4F0-33FE-43AB-AA9E-362C834A1021}" destId="{E64ACC67-5FC3-43FC-9EB1-8BB344F23E78}" srcOrd="1" destOrd="0" presId="urn:microsoft.com/office/officeart/2005/8/layout/hierarchy1"/>
    <dgm:cxn modelId="{0459C3F2-B7C1-48FC-B990-7E146FB7EECE}" type="presParOf" srcId="{E64ACC67-5FC3-43FC-9EB1-8BB344F23E78}" destId="{5C31BECA-40DB-412B-AF03-7049AD8AB537}" srcOrd="0" destOrd="0" presId="urn:microsoft.com/office/officeart/2005/8/layout/hierarchy1"/>
    <dgm:cxn modelId="{9991B168-6473-4F8A-931F-67F787827B53}" type="presParOf" srcId="{5C31BECA-40DB-412B-AF03-7049AD8AB537}" destId="{83743771-DDE7-48F1-A33D-BC1E7DCCE1F9}" srcOrd="0" destOrd="0" presId="urn:microsoft.com/office/officeart/2005/8/layout/hierarchy1"/>
    <dgm:cxn modelId="{BBF9F458-41F4-4E4C-AB18-D1245FB7A2C6}" type="presParOf" srcId="{5C31BECA-40DB-412B-AF03-7049AD8AB537}" destId="{EBA2206E-0878-4D30-8807-BD04866D30F2}" srcOrd="1" destOrd="0" presId="urn:microsoft.com/office/officeart/2005/8/layout/hierarchy1"/>
    <dgm:cxn modelId="{7801A570-EE3D-400D-849B-31C7FC8D191E}" type="presParOf" srcId="{E64ACC67-5FC3-43FC-9EB1-8BB344F23E78}" destId="{5BE2B128-0B2E-46B6-A13B-041B934E811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AEFCC8-EB31-461F-8F0F-CB7499EBCD98}">
      <dsp:nvSpPr>
        <dsp:cNvPr id="0" name=""/>
        <dsp:cNvSpPr/>
      </dsp:nvSpPr>
      <dsp:spPr>
        <a:xfrm>
          <a:off x="0" y="48969"/>
          <a:ext cx="10515600" cy="1352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To forecast furniture sales of a certain store we need to do time series analysis</a:t>
          </a:r>
        </a:p>
      </dsp:txBody>
      <dsp:txXfrm>
        <a:off x="66025" y="114994"/>
        <a:ext cx="10383550" cy="1220470"/>
      </dsp:txXfrm>
    </dsp:sp>
    <dsp:sp modelId="{7A88C092-213F-4645-82A7-E8E27EDF3C64}">
      <dsp:nvSpPr>
        <dsp:cNvPr id="0" name=""/>
        <dsp:cNvSpPr/>
      </dsp:nvSpPr>
      <dsp:spPr>
        <a:xfrm>
          <a:off x="0" y="1499409"/>
          <a:ext cx="10515600" cy="1352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Time series Analysis is a method of analyzing a collection of data points over a period of time </a:t>
          </a:r>
        </a:p>
      </dsp:txBody>
      <dsp:txXfrm>
        <a:off x="66025" y="1565434"/>
        <a:ext cx="10383550" cy="1220470"/>
      </dsp:txXfrm>
    </dsp:sp>
    <dsp:sp modelId="{25BE5591-4CEB-49EB-A6D4-4E3830606AF0}">
      <dsp:nvSpPr>
        <dsp:cNvPr id="0" name=""/>
        <dsp:cNvSpPr/>
      </dsp:nvSpPr>
      <dsp:spPr>
        <a:xfrm>
          <a:off x="0" y="2949848"/>
          <a:ext cx="10515600" cy="1352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Time series analysis is used in Rainfall measurements, Temperature forecast, Sales forecasts.</a:t>
          </a:r>
        </a:p>
      </dsp:txBody>
      <dsp:txXfrm>
        <a:off x="66025" y="3015873"/>
        <a:ext cx="10383550" cy="12204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644E4D-2BB0-41C1-BCE1-61A166C746E9}">
      <dsp:nvSpPr>
        <dsp:cNvPr id="0" name=""/>
        <dsp:cNvSpPr/>
      </dsp:nvSpPr>
      <dsp:spPr>
        <a:xfrm>
          <a:off x="1283" y="314546"/>
          <a:ext cx="4505585" cy="28610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C0E6A4-BF60-4A1B-8170-E10AAEA6A07A}">
      <dsp:nvSpPr>
        <dsp:cNvPr id="0" name=""/>
        <dsp:cNvSpPr/>
      </dsp:nvSpPr>
      <dsp:spPr>
        <a:xfrm>
          <a:off x="501904" y="790136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Augmented-Dickey Fuller test is used to test whether the data is stationary or not</a:t>
          </a:r>
        </a:p>
      </dsp:txBody>
      <dsp:txXfrm>
        <a:off x="585701" y="873933"/>
        <a:ext cx="4337991" cy="2693452"/>
      </dsp:txXfrm>
    </dsp:sp>
    <dsp:sp modelId="{9BE496B6-7748-44EB-B5F5-9B3E4DE61D82}">
      <dsp:nvSpPr>
        <dsp:cNvPr id="0" name=""/>
        <dsp:cNvSpPr/>
      </dsp:nvSpPr>
      <dsp:spPr>
        <a:xfrm>
          <a:off x="5508110" y="314546"/>
          <a:ext cx="4505585" cy="28610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6572C4-57F0-4ED7-B16C-057E07F1B8CA}">
      <dsp:nvSpPr>
        <dsp:cNvPr id="0" name=""/>
        <dsp:cNvSpPr/>
      </dsp:nvSpPr>
      <dsp:spPr>
        <a:xfrm>
          <a:off x="6008730" y="790136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If the data is stationary we can proceed for model building</a:t>
          </a:r>
        </a:p>
      </dsp:txBody>
      <dsp:txXfrm>
        <a:off x="6092527" y="873933"/>
        <a:ext cx="4337991" cy="269345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91EFDF-865D-4D6E-97C9-BAB1FAA1D0E9}">
      <dsp:nvSpPr>
        <dsp:cNvPr id="0" name=""/>
        <dsp:cNvSpPr/>
      </dsp:nvSpPr>
      <dsp:spPr>
        <a:xfrm>
          <a:off x="0" y="61824"/>
          <a:ext cx="6263640" cy="173415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In terms of RMSE value SARIMA model is most </a:t>
          </a:r>
          <a:r>
            <a:rPr lang="en-US" sz="3100" kern="1200" dirty="0" err="1"/>
            <a:t>appropiate</a:t>
          </a:r>
        </a:p>
      </dsp:txBody>
      <dsp:txXfrm>
        <a:off x="84655" y="146479"/>
        <a:ext cx="6094330" cy="1564849"/>
      </dsp:txXfrm>
    </dsp:sp>
    <dsp:sp modelId="{9886F3AF-B275-4CFF-B009-779597CC107E}">
      <dsp:nvSpPr>
        <dsp:cNvPr id="0" name=""/>
        <dsp:cNvSpPr/>
      </dsp:nvSpPr>
      <dsp:spPr>
        <a:xfrm>
          <a:off x="0" y="1885264"/>
          <a:ext cx="6263640" cy="1734159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In terms AIC score SARIMAX model is most </a:t>
          </a:r>
          <a:r>
            <a:rPr lang="en-US" sz="3100" kern="1200" dirty="0" err="1"/>
            <a:t>appropiate</a:t>
          </a:r>
        </a:p>
      </dsp:txBody>
      <dsp:txXfrm>
        <a:off x="84655" y="1969919"/>
        <a:ext cx="6094330" cy="1564849"/>
      </dsp:txXfrm>
    </dsp:sp>
    <dsp:sp modelId="{F6854A03-68F6-475F-8654-6510F25EF1C9}">
      <dsp:nvSpPr>
        <dsp:cNvPr id="0" name=""/>
        <dsp:cNvSpPr/>
      </dsp:nvSpPr>
      <dsp:spPr>
        <a:xfrm>
          <a:off x="0" y="3708703"/>
          <a:ext cx="6263640" cy="1734159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>
              <a:latin typeface="Calibri Light" panose="020F0302020204030204"/>
            </a:rPr>
            <a:t>From the actual value and predicted value plot we can see that </a:t>
          </a:r>
          <a:r>
            <a:rPr lang="en-US" sz="3100" kern="1200" dirty="0" err="1">
              <a:latin typeface="Calibri Light" panose="020F0302020204030204"/>
            </a:rPr>
            <a:t>sarimax</a:t>
          </a:r>
          <a:r>
            <a:rPr lang="en-US" sz="3100" kern="1200" dirty="0">
              <a:latin typeface="Calibri Light" panose="020F0302020204030204"/>
            </a:rPr>
            <a:t> is a better model than sarimax</a:t>
          </a:r>
        </a:p>
      </dsp:txBody>
      <dsp:txXfrm>
        <a:off x="84655" y="3793358"/>
        <a:ext cx="6094330" cy="156484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644E4D-2BB0-41C1-BCE1-61A166C746E9}">
      <dsp:nvSpPr>
        <dsp:cNvPr id="0" name=""/>
        <dsp:cNvSpPr/>
      </dsp:nvSpPr>
      <dsp:spPr>
        <a:xfrm>
          <a:off x="1283" y="314546"/>
          <a:ext cx="4505585" cy="28610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C0E6A4-BF60-4A1B-8170-E10AAEA6A07A}">
      <dsp:nvSpPr>
        <dsp:cNvPr id="0" name=""/>
        <dsp:cNvSpPr/>
      </dsp:nvSpPr>
      <dsp:spPr>
        <a:xfrm>
          <a:off x="501904" y="790136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1" kern="1200" dirty="0">
              <a:latin typeface="Calibri Light" panose="020F0302020204030204"/>
            </a:rPr>
            <a:t>TIME-SERIES MODELLING CAN BE USED TO PREDICT FUTURE SALES OF A PRODUCT/STORE</a:t>
          </a:r>
          <a:endParaRPr lang="en-US" sz="3400" b="1" kern="1200" dirty="0"/>
        </a:p>
      </dsp:txBody>
      <dsp:txXfrm>
        <a:off x="585701" y="873933"/>
        <a:ext cx="4337991" cy="2693452"/>
      </dsp:txXfrm>
    </dsp:sp>
    <dsp:sp modelId="{83743771-DDE7-48F1-A33D-BC1E7DCCE1F9}">
      <dsp:nvSpPr>
        <dsp:cNvPr id="0" name=""/>
        <dsp:cNvSpPr/>
      </dsp:nvSpPr>
      <dsp:spPr>
        <a:xfrm>
          <a:off x="5508110" y="314546"/>
          <a:ext cx="4505585" cy="28610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A2206E-0878-4D30-8807-BD04866D30F2}">
      <dsp:nvSpPr>
        <dsp:cNvPr id="0" name=""/>
        <dsp:cNvSpPr/>
      </dsp:nvSpPr>
      <dsp:spPr>
        <a:xfrm>
          <a:off x="6008730" y="790136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1" kern="1200" dirty="0">
              <a:latin typeface="Calibri Light" panose="020F0302020204030204"/>
            </a:rPr>
            <a:t> BASED ON THE PREDICTION THE SHOP/STORE CAN TAKE THE NECESSARY STEPS</a:t>
          </a:r>
        </a:p>
      </dsp:txBody>
      <dsp:txXfrm>
        <a:off x="6092527" y="873933"/>
        <a:ext cx="4337991" cy="26934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735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33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539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909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918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406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682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558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643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413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031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315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3" descr="A splash of colors on a white surface">
            <a:extLst>
              <a:ext uri="{FF2B5EF4-FFF2-40B4-BE49-F238E27FC236}">
                <a16:creationId xmlns:a16="http://schemas.microsoft.com/office/drawing/2014/main" id="{4988DE2F-6059-7BE6-11B3-A8E579003C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44" b="22656"/>
          <a:stretch/>
        </p:blipFill>
        <p:spPr>
          <a:xfrm>
            <a:off x="-86244" y="-2"/>
            <a:ext cx="12191980" cy="685800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51313" y="58468"/>
            <a:ext cx="6007100" cy="3366494"/>
          </a:xfrm>
        </p:spPr>
        <p:txBody>
          <a:bodyPr anchor="b">
            <a:normAutofit/>
          </a:bodyPr>
          <a:lstStyle/>
          <a:p>
            <a:pPr>
              <a:lnSpc>
                <a:spcPct val="115000"/>
              </a:lnSpc>
            </a:pPr>
            <a:r>
              <a:rPr lang="en-US" sz="3800" b="1" dirty="0">
                <a:solidFill>
                  <a:srgbClr val="FF0000"/>
                </a:solidFill>
              </a:rPr>
              <a:t>MINI PROJECT 4 ON FURNITURE SALES BY APPLYING TIME-SERIES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79907" y="5167210"/>
            <a:ext cx="6081953" cy="134568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NAME-KOUSTAV BANERJEE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6AC3602-3348-4F31-9E43-076B03514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690688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F9626A-87AC-44AC-5E73-E5C370F81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00580"/>
            <a:ext cx="9829800" cy="1089529"/>
          </a:xfrm>
        </p:spPr>
        <p:txBody>
          <a:bodyPr>
            <a:normAutofit/>
          </a:bodyPr>
          <a:lstStyle/>
          <a:p>
            <a:r>
              <a:rPr lang="en-US" sz="3600" b="1">
                <a:solidFill>
                  <a:srgbClr val="FFFFFF"/>
                </a:solidFill>
                <a:ea typeface="Calibri Light"/>
                <a:cs typeface="Calibri Light"/>
              </a:rPr>
              <a:t>Checking Stationarity of The Data</a:t>
            </a:r>
            <a:endParaRPr lang="en-US" sz="3600" b="1">
              <a:solidFill>
                <a:srgbClr val="FFFFFF"/>
              </a:solidFill>
            </a:endParaRPr>
          </a:p>
        </p:txBody>
      </p:sp>
      <p:sp>
        <p:nvSpPr>
          <p:cNvPr id="11" name="Graphic 11">
            <a:extLst>
              <a:ext uri="{FF2B5EF4-FFF2-40B4-BE49-F238E27FC236}">
                <a16:creationId xmlns:a16="http://schemas.microsoft.com/office/drawing/2014/main" id="{394094B0-A6C9-44BE-9042-66EF0612F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Graphic 10">
            <a:extLst>
              <a:ext uri="{FF2B5EF4-FFF2-40B4-BE49-F238E27FC236}">
                <a16:creationId xmlns:a16="http://schemas.microsoft.com/office/drawing/2014/main" id="{64C2CA96-0B16-4AA7-B340-33044D238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Graphic 12">
            <a:extLst>
              <a:ext uri="{FF2B5EF4-FFF2-40B4-BE49-F238E27FC236}">
                <a16:creationId xmlns:a16="http://schemas.microsoft.com/office/drawing/2014/main" id="{1D50D7A8-F1D5-4306-8A9B-DD7A73EB8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9666412-9E03-182D-13C3-753C5A856F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3418256"/>
              </p:ext>
            </p:extLst>
          </p:nvPr>
        </p:nvGraphicFramePr>
        <p:xfrm>
          <a:off x="838200" y="2211233"/>
          <a:ext cx="10515600" cy="39657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797690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8C32A6-17BB-FB18-EA4B-9555D45B1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sz="3100" b="1">
                <a:solidFill>
                  <a:srgbClr val="FFFFFF"/>
                </a:solidFill>
                <a:ea typeface="Calibri Light"/>
                <a:cs typeface="Calibri Light"/>
              </a:rPr>
              <a:t>Checking Auto Correlation/Partial Auto Correlation</a:t>
            </a:r>
            <a:endParaRPr lang="en-US" sz="3100" b="1">
              <a:solidFill>
                <a:srgbClr val="FFFFFF"/>
              </a:solidFill>
            </a:endParaRP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E273D-F8BA-EE40-9A3B-36057A72CC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>
                <a:ea typeface="Calibri"/>
                <a:cs typeface="Calibri"/>
              </a:rPr>
              <a:t>Auto-Correlation and partial autocorrelation are measures of association between current and past series values and indicate which past series values are most useful in predicting future values</a:t>
            </a:r>
          </a:p>
          <a:p>
            <a:r>
              <a:rPr lang="en-US" b="1">
                <a:ea typeface="Calibri"/>
                <a:cs typeface="Calibri"/>
              </a:rPr>
              <a:t>From partial autocorrelation we get value of p and from auto correlation graph we get value of q.</a:t>
            </a:r>
          </a:p>
          <a:p>
            <a:r>
              <a:rPr lang="en-US" b="1">
                <a:ea typeface="Calibri"/>
                <a:cs typeface="Calibri"/>
              </a:rPr>
              <a:t>p and q are parameters needed for defining the ARIMA model were p is number of autoregressive terms and q is number of lagged  forest errors in the predictive equation</a:t>
            </a:r>
          </a:p>
          <a:p>
            <a:endParaRPr lang="en-US" b="1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295356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3235AAE6-D9E0-41E2-8920-964239184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DD926EC-6F88-4D89-9AED-1C4C1AC00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3125" y="2"/>
            <a:ext cx="4688632" cy="6857998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210685A-6235-45A7-850D-A6F555466E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8226" y="675107"/>
            <a:ext cx="4415290" cy="549308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7AAA8D3-2927-4756-907F-522A8BFCF1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68912" y="44817"/>
            <a:ext cx="233303" cy="772404"/>
            <a:chOff x="11868912" y="44817"/>
            <a:chExt cx="233303" cy="772404"/>
          </a:xfrm>
        </p:grpSpPr>
        <p:sp>
          <p:nvSpPr>
            <p:cNvPr id="31" name="Rectangle 64">
              <a:extLst>
                <a:ext uri="{FF2B5EF4-FFF2-40B4-BE49-F238E27FC236}">
                  <a16:creationId xmlns:a16="http://schemas.microsoft.com/office/drawing/2014/main" id="{D42E2BDD-DCB7-4963-8BBA-1583736514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39099" y="461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E8D457F5-75BE-4A32-91C9-B2B59CC9A2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67609" y="4612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4">
              <a:extLst>
                <a:ext uri="{FF2B5EF4-FFF2-40B4-BE49-F238E27FC236}">
                  <a16:creationId xmlns:a16="http://schemas.microsoft.com/office/drawing/2014/main" id="{A600CB09-5DE4-4666-A572-B42109E618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1685" y="75669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6">
              <a:extLst>
                <a:ext uri="{FF2B5EF4-FFF2-40B4-BE49-F238E27FC236}">
                  <a16:creationId xmlns:a16="http://schemas.microsoft.com/office/drawing/2014/main" id="{DC7AAEB6-0FFA-4D2B-B407-8814C08C8E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67949" y="75669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4">
              <a:extLst>
                <a:ext uri="{FF2B5EF4-FFF2-40B4-BE49-F238E27FC236}">
                  <a16:creationId xmlns:a16="http://schemas.microsoft.com/office/drawing/2014/main" id="{75AD5CF2-0F3A-4F5C-8253-C5969C74CA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1685" y="61457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6">
              <a:extLst>
                <a:ext uri="{FF2B5EF4-FFF2-40B4-BE49-F238E27FC236}">
                  <a16:creationId xmlns:a16="http://schemas.microsoft.com/office/drawing/2014/main" id="{B19F7E8A-177E-4C6F-9EA7-66F2944069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67949" y="61457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64">
              <a:extLst>
                <a:ext uri="{FF2B5EF4-FFF2-40B4-BE49-F238E27FC236}">
                  <a16:creationId xmlns:a16="http://schemas.microsoft.com/office/drawing/2014/main" id="{355F8A07-F135-4942-9D31-1C650A1036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1685" y="47246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66">
              <a:extLst>
                <a:ext uri="{FF2B5EF4-FFF2-40B4-BE49-F238E27FC236}">
                  <a16:creationId xmlns:a16="http://schemas.microsoft.com/office/drawing/2014/main" id="{26889F55-19C2-4230-82DE-5E8ADB84ED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67949" y="47246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64">
              <a:extLst>
                <a:ext uri="{FF2B5EF4-FFF2-40B4-BE49-F238E27FC236}">
                  <a16:creationId xmlns:a16="http://schemas.microsoft.com/office/drawing/2014/main" id="{085FA682-8768-4831-995E-0BC8ACB5A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1685" y="33034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66">
              <a:extLst>
                <a:ext uri="{FF2B5EF4-FFF2-40B4-BE49-F238E27FC236}">
                  <a16:creationId xmlns:a16="http://schemas.microsoft.com/office/drawing/2014/main" id="{D1208909-CEF7-4019-8497-1A1B5770D8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67949" y="33034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64">
              <a:extLst>
                <a:ext uri="{FF2B5EF4-FFF2-40B4-BE49-F238E27FC236}">
                  <a16:creationId xmlns:a16="http://schemas.microsoft.com/office/drawing/2014/main" id="{50E3090B-F9DB-49C3-89F8-935B8694D0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1685" y="18823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66">
              <a:extLst>
                <a:ext uri="{FF2B5EF4-FFF2-40B4-BE49-F238E27FC236}">
                  <a16:creationId xmlns:a16="http://schemas.microsoft.com/office/drawing/2014/main" id="{AB464C0C-2FC4-44F5-9007-BC7D274A36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67949" y="18823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708568D-D276-4D56-900E-67D1E1AA1C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23679" y="3922776"/>
            <a:ext cx="2139190" cy="2373963"/>
            <a:chOff x="723679" y="3922776"/>
            <a:chExt cx="2139190" cy="2373963"/>
          </a:xfrm>
        </p:grpSpPr>
        <p:sp>
          <p:nvSpPr>
            <p:cNvPr id="45" name="Rectangle 66">
              <a:extLst>
                <a:ext uri="{FF2B5EF4-FFF2-40B4-BE49-F238E27FC236}">
                  <a16:creationId xmlns:a16="http://schemas.microsoft.com/office/drawing/2014/main" id="{56A84156-C6DB-4EAA-8EC8-3F82B346AA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476976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66">
              <a:extLst>
                <a:ext uri="{FF2B5EF4-FFF2-40B4-BE49-F238E27FC236}">
                  <a16:creationId xmlns:a16="http://schemas.microsoft.com/office/drawing/2014/main" id="{B209F339-1326-4E47-B057-70CFECE701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462765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66">
              <a:extLst>
                <a:ext uri="{FF2B5EF4-FFF2-40B4-BE49-F238E27FC236}">
                  <a16:creationId xmlns:a16="http://schemas.microsoft.com/office/drawing/2014/main" id="{F9D3F853-F5D8-4060-A347-B21C0C73B8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448554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66">
              <a:extLst>
                <a:ext uri="{FF2B5EF4-FFF2-40B4-BE49-F238E27FC236}">
                  <a16:creationId xmlns:a16="http://schemas.microsoft.com/office/drawing/2014/main" id="{7626FB56-1DD3-4127-8832-5A681CD326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505399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66">
              <a:extLst>
                <a:ext uri="{FF2B5EF4-FFF2-40B4-BE49-F238E27FC236}">
                  <a16:creationId xmlns:a16="http://schemas.microsoft.com/office/drawing/2014/main" id="{F51ADB40-629D-4A35-8B8A-4E5DCA0DDF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491188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66">
              <a:extLst>
                <a:ext uri="{FF2B5EF4-FFF2-40B4-BE49-F238E27FC236}">
                  <a16:creationId xmlns:a16="http://schemas.microsoft.com/office/drawing/2014/main" id="{44D13557-5C42-4D1C-B045-5BEDD2DBC0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433571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62">
              <a:extLst>
                <a:ext uri="{FF2B5EF4-FFF2-40B4-BE49-F238E27FC236}">
                  <a16:creationId xmlns:a16="http://schemas.microsoft.com/office/drawing/2014/main" id="{E8130BE2-6A39-4FB1-A527-AC6E26C4ED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53395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9">
              <a:extLst>
                <a:ext uri="{FF2B5EF4-FFF2-40B4-BE49-F238E27FC236}">
                  <a16:creationId xmlns:a16="http://schemas.microsoft.com/office/drawing/2014/main" id="{E71FB6CD-8C84-4EB6-BD80-FCFFD38FD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519300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64">
              <a:extLst>
                <a:ext uri="{FF2B5EF4-FFF2-40B4-BE49-F238E27FC236}">
                  <a16:creationId xmlns:a16="http://schemas.microsoft.com/office/drawing/2014/main" id="{76F62828-9FB1-4964-912E-AA00A7292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392407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62">
              <a:extLst>
                <a:ext uri="{FF2B5EF4-FFF2-40B4-BE49-F238E27FC236}">
                  <a16:creationId xmlns:a16="http://schemas.microsoft.com/office/drawing/2014/main" id="{C55BED69-0B6B-4915-AD3A-5858172A67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40608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9">
              <a:extLst>
                <a:ext uri="{FF2B5EF4-FFF2-40B4-BE49-F238E27FC236}">
                  <a16:creationId xmlns:a16="http://schemas.microsoft.com/office/drawing/2014/main" id="{2A3A6A52-EDC8-46FF-8D0F-441F90FA3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420792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62">
              <a:extLst>
                <a:ext uri="{FF2B5EF4-FFF2-40B4-BE49-F238E27FC236}">
                  <a16:creationId xmlns:a16="http://schemas.microsoft.com/office/drawing/2014/main" id="{7D68C4E4-3735-45DB-AB8F-EBF6C1D79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549150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62">
              <a:extLst>
                <a:ext uri="{FF2B5EF4-FFF2-40B4-BE49-F238E27FC236}">
                  <a16:creationId xmlns:a16="http://schemas.microsoft.com/office/drawing/2014/main" id="{C438CF9F-D869-4C56-A553-EA62154E7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563891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62">
              <a:extLst>
                <a:ext uri="{FF2B5EF4-FFF2-40B4-BE49-F238E27FC236}">
                  <a16:creationId xmlns:a16="http://schemas.microsoft.com/office/drawing/2014/main" id="{6D246997-60EE-4130-B850-94A0EDDBBA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592998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9">
              <a:extLst>
                <a:ext uri="{FF2B5EF4-FFF2-40B4-BE49-F238E27FC236}">
                  <a16:creationId xmlns:a16="http://schemas.microsoft.com/office/drawing/2014/main" id="{6FDF7E4C-F4CB-45E4-9630-FD32C74E7A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578344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2">
              <a:extLst>
                <a:ext uri="{FF2B5EF4-FFF2-40B4-BE49-F238E27FC236}">
                  <a16:creationId xmlns:a16="http://schemas.microsoft.com/office/drawing/2014/main" id="{4477CE32-E770-43F8-99D4-C17EA0A996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791041" y="623620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59">
              <a:extLst>
                <a:ext uri="{FF2B5EF4-FFF2-40B4-BE49-F238E27FC236}">
                  <a16:creationId xmlns:a16="http://schemas.microsoft.com/office/drawing/2014/main" id="{8E9B4D31-E05A-4E7D-8A56-C562541ED3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614536" y="623620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2">
              <a:extLst>
                <a:ext uri="{FF2B5EF4-FFF2-40B4-BE49-F238E27FC236}">
                  <a16:creationId xmlns:a16="http://schemas.microsoft.com/office/drawing/2014/main" id="{93428BD4-1FAC-4787-9AA1-FC5CBB774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438030" y="623620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4">
              <a:extLst>
                <a:ext uri="{FF2B5EF4-FFF2-40B4-BE49-F238E27FC236}">
                  <a16:creationId xmlns:a16="http://schemas.microsoft.com/office/drawing/2014/main" id="{1D135659-17FB-4608-96AC-F24CCE472A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61525" y="623620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6">
              <a:extLst>
                <a:ext uri="{FF2B5EF4-FFF2-40B4-BE49-F238E27FC236}">
                  <a16:creationId xmlns:a16="http://schemas.microsoft.com/office/drawing/2014/main" id="{74EE7C46-2E61-420E-B31B-029596C8E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085019" y="623620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34BA1140-4B7D-470A-89AB-5ECD86F33D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129443" y="623620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6">
              <a:extLst>
                <a:ext uri="{FF2B5EF4-FFF2-40B4-BE49-F238E27FC236}">
                  <a16:creationId xmlns:a16="http://schemas.microsoft.com/office/drawing/2014/main" id="{511C9377-6DD9-4F1A-A41B-C95948820C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952937" y="623620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59">
              <a:extLst>
                <a:ext uri="{FF2B5EF4-FFF2-40B4-BE49-F238E27FC236}">
                  <a16:creationId xmlns:a16="http://schemas.microsoft.com/office/drawing/2014/main" id="{0504F994-6E0D-4041-9DC7-D1CFD8A4A4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904256" y="623620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2">
              <a:extLst>
                <a:ext uri="{FF2B5EF4-FFF2-40B4-BE49-F238E27FC236}">
                  <a16:creationId xmlns:a16="http://schemas.microsoft.com/office/drawing/2014/main" id="{5659E4DD-A63A-4491-AEBA-72FCD74DF1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608194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2">
              <a:extLst>
                <a:ext uri="{FF2B5EF4-FFF2-40B4-BE49-F238E27FC236}">
                  <a16:creationId xmlns:a16="http://schemas.microsoft.com/office/drawing/2014/main" id="{B9944A99-79E2-447E-9284-EC1B592E8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463937" y="623620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59">
              <a:extLst>
                <a:ext uri="{FF2B5EF4-FFF2-40B4-BE49-F238E27FC236}">
                  <a16:creationId xmlns:a16="http://schemas.microsoft.com/office/drawing/2014/main" id="{DBF4BF14-3453-4FF9-85F7-E9E733F10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7432" y="623620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64">
              <a:extLst>
                <a:ext uri="{FF2B5EF4-FFF2-40B4-BE49-F238E27FC236}">
                  <a16:creationId xmlns:a16="http://schemas.microsoft.com/office/drawing/2014/main" id="{2DA66C45-B912-45BA-9323-5B1EA530D7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802339" y="623620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66">
              <a:extLst>
                <a:ext uri="{FF2B5EF4-FFF2-40B4-BE49-F238E27FC236}">
                  <a16:creationId xmlns:a16="http://schemas.microsoft.com/office/drawing/2014/main" id="{EDAD5672-DC76-4848-9271-E97CB288F3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625833" y="623620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2">
              <a:extLst>
                <a:ext uri="{FF2B5EF4-FFF2-40B4-BE49-F238E27FC236}">
                  <a16:creationId xmlns:a16="http://schemas.microsoft.com/office/drawing/2014/main" id="{D9AC9B2A-5846-421F-B949-5F9E8A765D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787456" y="623620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59">
              <a:extLst>
                <a:ext uri="{FF2B5EF4-FFF2-40B4-BE49-F238E27FC236}">
                  <a16:creationId xmlns:a16="http://schemas.microsoft.com/office/drawing/2014/main" id="{C3D23971-D123-43F8-AF8A-C48A7231EA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610951" y="623620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62">
              <a:extLst>
                <a:ext uri="{FF2B5EF4-FFF2-40B4-BE49-F238E27FC236}">
                  <a16:creationId xmlns:a16="http://schemas.microsoft.com/office/drawing/2014/main" id="{C91FB00D-0CD8-4FF0-A27B-7AA4D181FC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434445" y="623620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64">
              <a:extLst>
                <a:ext uri="{FF2B5EF4-FFF2-40B4-BE49-F238E27FC236}">
                  <a16:creationId xmlns:a16="http://schemas.microsoft.com/office/drawing/2014/main" id="{DCFD116F-D2E4-4C9E-BC98-710C4FD046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57940" y="623620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66">
              <a:extLst>
                <a:ext uri="{FF2B5EF4-FFF2-40B4-BE49-F238E27FC236}">
                  <a16:creationId xmlns:a16="http://schemas.microsoft.com/office/drawing/2014/main" id="{5AC24EC8-1619-4FC6-B3B1-91947DFF79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081434" y="623620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Rectangle 64">
              <a:extLst>
                <a:ext uri="{FF2B5EF4-FFF2-40B4-BE49-F238E27FC236}">
                  <a16:creationId xmlns:a16="http://schemas.microsoft.com/office/drawing/2014/main" id="{4A815878-6C1D-4E2B-8725-36982C9708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125858" y="623620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66">
              <a:extLst>
                <a:ext uri="{FF2B5EF4-FFF2-40B4-BE49-F238E27FC236}">
                  <a16:creationId xmlns:a16="http://schemas.microsoft.com/office/drawing/2014/main" id="{F986E7B6-9589-4C90-8E14-B2EC73E04B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949352" y="623620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59">
              <a:extLst>
                <a:ext uri="{FF2B5EF4-FFF2-40B4-BE49-F238E27FC236}">
                  <a16:creationId xmlns:a16="http://schemas.microsoft.com/office/drawing/2014/main" id="{CF19D908-C5CD-49EA-B503-20C08BC0DF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900671" y="623620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62">
              <a:extLst>
                <a:ext uri="{FF2B5EF4-FFF2-40B4-BE49-F238E27FC236}">
                  <a16:creationId xmlns:a16="http://schemas.microsoft.com/office/drawing/2014/main" id="{73A7FA2A-0AD8-4C1C-9422-B15512AFA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623620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2">
              <a:extLst>
                <a:ext uri="{FF2B5EF4-FFF2-40B4-BE49-F238E27FC236}">
                  <a16:creationId xmlns:a16="http://schemas.microsoft.com/office/drawing/2014/main" id="{F4F7993C-44BA-474F-A449-B3E7B6104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460352" y="623620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59">
              <a:extLst>
                <a:ext uri="{FF2B5EF4-FFF2-40B4-BE49-F238E27FC236}">
                  <a16:creationId xmlns:a16="http://schemas.microsoft.com/office/drawing/2014/main" id="{588F7BAF-4BE3-4E83-93F0-4EDC7A912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3847" y="623620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64">
              <a:extLst>
                <a:ext uri="{FF2B5EF4-FFF2-40B4-BE49-F238E27FC236}">
                  <a16:creationId xmlns:a16="http://schemas.microsoft.com/office/drawing/2014/main" id="{023DE534-ACFA-4425-BA15-BEC3D605AB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798754" y="623620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66">
              <a:extLst>
                <a:ext uri="{FF2B5EF4-FFF2-40B4-BE49-F238E27FC236}">
                  <a16:creationId xmlns:a16="http://schemas.microsoft.com/office/drawing/2014/main" id="{642B32F2-BCF1-422A-880F-6C6C9397F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622248" y="623620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1C03D9E-60CE-9E7F-FE86-68142C6C3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6032" y="997527"/>
            <a:ext cx="3611880" cy="308134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Finding p and q values from ACF/PACF plot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7AFD94F-9818-33AD-034E-1A917A1D5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5296" y="4252178"/>
            <a:ext cx="3611880" cy="122965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b="1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from pacf plot p=3,from acf plot q=2</a:t>
            </a:r>
          </a:p>
        </p:txBody>
      </p:sp>
      <p:pic>
        <p:nvPicPr>
          <p:cNvPr id="4" name="Picture 4" descr="A picture containing histogram&#10;&#10;Description automatically generated">
            <a:extLst>
              <a:ext uri="{FF2B5EF4-FFF2-40B4-BE49-F238E27FC236}">
                <a16:creationId xmlns:a16="http://schemas.microsoft.com/office/drawing/2014/main" id="{2DCD958E-367C-D873-27CB-E76BE03AD90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925312" y="1782003"/>
            <a:ext cx="5678424" cy="3279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1340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7F5208-61BE-99A9-B634-25FD57233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Actual and Forecasted values for ARMA model</a:t>
            </a:r>
          </a:p>
        </p:txBody>
      </p:sp>
      <p:pic>
        <p:nvPicPr>
          <p:cNvPr id="4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0DB55626-4DAF-2AAE-1253-E3798CDFDE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698604"/>
            <a:ext cx="6780700" cy="5458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6199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5F33BA-54A1-07F0-E836-333A5E9FD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Actual And Forecasted Values for  Sarima Model</a:t>
            </a:r>
          </a:p>
        </p:txBody>
      </p:sp>
      <p:pic>
        <p:nvPicPr>
          <p:cNvPr id="4" name="Picture 4" descr="Chart, line chart, histogram&#10;&#10;Description automatically generated">
            <a:extLst>
              <a:ext uri="{FF2B5EF4-FFF2-40B4-BE49-F238E27FC236}">
                <a16:creationId xmlns:a16="http://schemas.microsoft.com/office/drawing/2014/main" id="{8AE0CE5F-0507-8057-EEB4-9FC8F74920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2428" y="1595467"/>
            <a:ext cx="7225748" cy="3667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6193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2" name="Rectangle 141">
            <a:extLst>
              <a:ext uri="{FF2B5EF4-FFF2-40B4-BE49-F238E27FC236}">
                <a16:creationId xmlns:a16="http://schemas.microsoft.com/office/drawing/2014/main" id="{9CE0A68D-28EF-49D9-B84B-5DAB38714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5E21E6-468D-5306-6168-A1467B8E0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9862" y="4925749"/>
            <a:ext cx="4786138" cy="166399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3200" b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Actual and Forecasted values for SARIMAX model</a:t>
            </a:r>
          </a:p>
        </p:txBody>
      </p:sp>
      <p:pic>
        <p:nvPicPr>
          <p:cNvPr id="7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0563E49B-279C-B080-B3CD-377007FBE5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89" y="394731"/>
            <a:ext cx="6802997" cy="3751305"/>
          </a:xfrm>
          <a:prstGeom prst="rect">
            <a:avLst/>
          </a:prstGeom>
        </p:spPr>
      </p:pic>
      <p:sp>
        <p:nvSpPr>
          <p:cNvPr id="144" name="Rectangle 143">
            <a:extLst>
              <a:ext uri="{FF2B5EF4-FFF2-40B4-BE49-F238E27FC236}">
                <a16:creationId xmlns:a16="http://schemas.microsoft.com/office/drawing/2014/main" id="{1FA0C3DC-24DE-44E3-9D41-CAA5F3B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16208" y="0"/>
            <a:ext cx="4775791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Content Placeholder 138">
            <a:extLst>
              <a:ext uri="{FF2B5EF4-FFF2-40B4-BE49-F238E27FC236}">
                <a16:creationId xmlns:a16="http://schemas.microsoft.com/office/drawing/2014/main" id="{918B0F45-DF34-46B2-7445-4ED9B70CC7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66814" y="818707"/>
            <a:ext cx="3131288" cy="5310963"/>
          </a:xfrm>
        </p:spPr>
        <p:txBody>
          <a:bodyPr anchor="ctr">
            <a:normAutofit/>
          </a:bodyPr>
          <a:lstStyle/>
          <a:p>
            <a:endParaRPr lang="en-US" sz="200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08561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19B26FAA-8E20-9377-370D-9AFDB8066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3200" b="1" dirty="0">
                <a:solidFill>
                  <a:srgbClr val="FFFFFF"/>
                </a:solidFill>
                <a:cs typeface="Calibri Light"/>
              </a:rPr>
              <a:t>PERFORMANCES OF THE MODELS</a:t>
            </a:r>
            <a:endParaRPr lang="en-US" sz="3200" b="1" dirty="0">
              <a:solidFill>
                <a:srgbClr val="FFFFFF"/>
              </a:solidFill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47E2026-AE2F-54F4-3C57-D24344AB74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116492"/>
              </p:ext>
            </p:extLst>
          </p:nvPr>
        </p:nvGraphicFramePr>
        <p:xfrm>
          <a:off x="4905052" y="2011171"/>
          <a:ext cx="6666834" cy="29324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1788">
                  <a:extLst>
                    <a:ext uri="{9D8B030D-6E8A-4147-A177-3AD203B41FA5}">
                      <a16:colId xmlns:a16="http://schemas.microsoft.com/office/drawing/2014/main" val="2077384407"/>
                    </a:ext>
                  </a:extLst>
                </a:gridCol>
                <a:gridCol w="1775450">
                  <a:extLst>
                    <a:ext uri="{9D8B030D-6E8A-4147-A177-3AD203B41FA5}">
                      <a16:colId xmlns:a16="http://schemas.microsoft.com/office/drawing/2014/main" val="3990199969"/>
                    </a:ext>
                  </a:extLst>
                </a:gridCol>
                <a:gridCol w="1281171">
                  <a:extLst>
                    <a:ext uri="{9D8B030D-6E8A-4147-A177-3AD203B41FA5}">
                      <a16:colId xmlns:a16="http://schemas.microsoft.com/office/drawing/2014/main" val="3404864222"/>
                    </a:ext>
                  </a:extLst>
                </a:gridCol>
                <a:gridCol w="1518425">
                  <a:extLst>
                    <a:ext uri="{9D8B030D-6E8A-4147-A177-3AD203B41FA5}">
                      <a16:colId xmlns:a16="http://schemas.microsoft.com/office/drawing/2014/main" val="32278807"/>
                    </a:ext>
                  </a:extLst>
                </a:gridCol>
              </a:tblGrid>
              <a:tr h="1053408">
                <a:tc>
                  <a:txBody>
                    <a:bodyPr/>
                    <a:lstStyle/>
                    <a:p>
                      <a:r>
                        <a:rPr lang="en-US" sz="2800" dirty="0"/>
                        <a:t>MODEL NAME</a:t>
                      </a:r>
                    </a:p>
                  </a:txBody>
                  <a:tcPr marL="142352" marR="142352" marT="71176" marB="71176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AIC</a:t>
                      </a:r>
                    </a:p>
                  </a:txBody>
                  <a:tcPr marL="142352" marR="142352" marT="71176" marB="71176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BIC</a:t>
                      </a:r>
                    </a:p>
                  </a:txBody>
                  <a:tcPr marL="142352" marR="142352" marT="71176" marB="71176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RMSE</a:t>
                      </a:r>
                    </a:p>
                  </a:txBody>
                  <a:tcPr marL="142352" marR="142352" marT="71176" marB="71176"/>
                </a:tc>
                <a:extLst>
                  <a:ext uri="{0D108BD9-81ED-4DB2-BD59-A6C34878D82A}">
                    <a16:rowId xmlns:a16="http://schemas.microsoft.com/office/drawing/2014/main" val="3600133984"/>
                  </a:ext>
                </a:extLst>
              </a:tr>
              <a:tr h="626351">
                <a:tc>
                  <a:txBody>
                    <a:bodyPr/>
                    <a:lstStyle/>
                    <a:p>
                      <a:r>
                        <a:rPr lang="en-US" sz="2800" b="1" dirty="0"/>
                        <a:t>ARMA</a:t>
                      </a:r>
                    </a:p>
                  </a:txBody>
                  <a:tcPr marL="142352" marR="142352" marT="71176" marB="71176"/>
                </a:tc>
                <a:tc>
                  <a:txBody>
                    <a:bodyPr/>
                    <a:lstStyle/>
                    <a:p>
                      <a:r>
                        <a:rPr lang="en-US" sz="2800" b="1" dirty="0"/>
                        <a:t>1927</a:t>
                      </a:r>
                    </a:p>
                  </a:txBody>
                  <a:tcPr marL="142352" marR="142352" marT="71176" marB="71176"/>
                </a:tc>
                <a:tc>
                  <a:txBody>
                    <a:bodyPr/>
                    <a:lstStyle/>
                    <a:p>
                      <a:r>
                        <a:rPr lang="en-US" sz="2800" b="1" dirty="0"/>
                        <a:t>1936</a:t>
                      </a:r>
                    </a:p>
                  </a:txBody>
                  <a:tcPr marL="142352" marR="142352" marT="71176" marB="71176"/>
                </a:tc>
                <a:tc>
                  <a:txBody>
                    <a:bodyPr/>
                    <a:lstStyle/>
                    <a:p>
                      <a:r>
                        <a:rPr lang="en-US" sz="2800" b="1" dirty="0"/>
                        <a:t>145</a:t>
                      </a:r>
                    </a:p>
                  </a:txBody>
                  <a:tcPr marL="142352" marR="142352" marT="71176" marB="71176"/>
                </a:tc>
                <a:extLst>
                  <a:ext uri="{0D108BD9-81ED-4DB2-BD59-A6C34878D82A}">
                    <a16:rowId xmlns:a16="http://schemas.microsoft.com/office/drawing/2014/main" val="2790266858"/>
                  </a:ext>
                </a:extLst>
              </a:tr>
              <a:tr h="626351">
                <a:tc>
                  <a:txBody>
                    <a:bodyPr/>
                    <a:lstStyle/>
                    <a:p>
                      <a:r>
                        <a:rPr lang="en-US" sz="2800" b="1" dirty="0"/>
                        <a:t>SARIMA</a:t>
                      </a:r>
                    </a:p>
                  </a:txBody>
                  <a:tcPr marL="142352" marR="142352" marT="71176" marB="71176"/>
                </a:tc>
                <a:tc>
                  <a:txBody>
                    <a:bodyPr/>
                    <a:lstStyle/>
                    <a:p>
                      <a:r>
                        <a:rPr lang="en-US" sz="2800" b="1" dirty="0"/>
                        <a:t>1941.5</a:t>
                      </a:r>
                    </a:p>
                  </a:txBody>
                  <a:tcPr marL="142352" marR="142352" marT="71176" marB="71176"/>
                </a:tc>
                <a:tc>
                  <a:txBody>
                    <a:bodyPr/>
                    <a:lstStyle/>
                    <a:p>
                      <a:r>
                        <a:rPr lang="en-US" sz="2800" b="1" dirty="0"/>
                        <a:t>1962</a:t>
                      </a:r>
                    </a:p>
                  </a:txBody>
                  <a:tcPr marL="142352" marR="142352" marT="71176" marB="71176"/>
                </a:tc>
                <a:tc>
                  <a:txBody>
                    <a:bodyPr/>
                    <a:lstStyle/>
                    <a:p>
                      <a:r>
                        <a:rPr lang="en-US" sz="2800" b="1" dirty="0"/>
                        <a:t>143</a:t>
                      </a:r>
                    </a:p>
                  </a:txBody>
                  <a:tcPr marL="142352" marR="142352" marT="71176" marB="71176"/>
                </a:tc>
                <a:extLst>
                  <a:ext uri="{0D108BD9-81ED-4DB2-BD59-A6C34878D82A}">
                    <a16:rowId xmlns:a16="http://schemas.microsoft.com/office/drawing/2014/main" val="3616374553"/>
                  </a:ext>
                </a:extLst>
              </a:tr>
              <a:tr h="626351">
                <a:tc>
                  <a:txBody>
                    <a:bodyPr/>
                    <a:lstStyle/>
                    <a:p>
                      <a:r>
                        <a:rPr lang="en-US" sz="2800" b="1" dirty="0"/>
                        <a:t>SARIMAX</a:t>
                      </a:r>
                    </a:p>
                  </a:txBody>
                  <a:tcPr marL="142352" marR="142352" marT="71176" marB="71176"/>
                </a:tc>
                <a:tc>
                  <a:txBody>
                    <a:bodyPr/>
                    <a:lstStyle/>
                    <a:p>
                      <a:r>
                        <a:rPr lang="en-US" sz="2800" b="1" dirty="0"/>
                        <a:t>1902.08</a:t>
                      </a:r>
                    </a:p>
                  </a:txBody>
                  <a:tcPr marL="142352" marR="142352" marT="71176" marB="71176"/>
                </a:tc>
                <a:tc>
                  <a:txBody>
                    <a:bodyPr/>
                    <a:lstStyle/>
                    <a:p>
                      <a:r>
                        <a:rPr lang="en-US" sz="2800" b="1" dirty="0"/>
                        <a:t>1931</a:t>
                      </a:r>
                    </a:p>
                  </a:txBody>
                  <a:tcPr marL="142352" marR="142352" marT="71176" marB="71176"/>
                </a:tc>
                <a:tc>
                  <a:txBody>
                    <a:bodyPr/>
                    <a:lstStyle/>
                    <a:p>
                      <a:r>
                        <a:rPr lang="en-US" sz="2800" b="1" dirty="0"/>
                        <a:t>146</a:t>
                      </a:r>
                    </a:p>
                  </a:txBody>
                  <a:tcPr marL="142352" marR="142352" marT="71176" marB="71176"/>
                </a:tc>
                <a:extLst>
                  <a:ext uri="{0D108BD9-81ED-4DB2-BD59-A6C34878D82A}">
                    <a16:rowId xmlns:a16="http://schemas.microsoft.com/office/drawing/2014/main" val="20156455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87956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4C40D2-3A07-A33D-3FF2-B84C498D5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US" sz="6000">
                <a:solidFill>
                  <a:schemeClr val="bg1"/>
                </a:solidFill>
                <a:cs typeface="Calibri Light"/>
              </a:rPr>
              <a:t>Choosing of the model</a:t>
            </a:r>
            <a:endParaRPr lang="en-US" sz="6000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F9CDD00-C3F0-72B1-7C3D-AD1A3AC306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3285640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619545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2" name="Rectangle 141">
            <a:extLst>
              <a:ext uri="{FF2B5EF4-FFF2-40B4-BE49-F238E27FC236}">
                <a16:creationId xmlns:a16="http://schemas.microsoft.com/office/drawing/2014/main" id="{9CE0A68D-28EF-49D9-B84B-5DAB38714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5E21E6-468D-5306-6168-A1467B8E0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9862" y="4925749"/>
            <a:ext cx="4786138" cy="1663995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algn="ctr"/>
            <a:r>
              <a:rPr lang="en-US" sz="3200" b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Actual and Forecasted values for SARIMAX model</a:t>
            </a:r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 future sales predictions using Sari-max model</a:t>
            </a:r>
            <a:endParaRPr lang="en-US" sz="3200" b="1" kern="1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1FA0C3DC-24DE-44E3-9D41-CAA5F3B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16208" y="0"/>
            <a:ext cx="4775791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00D4667B-8631-FFFB-1869-0B16FCFD2E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7983" y="222385"/>
            <a:ext cx="6920900" cy="4150383"/>
          </a:xfrm>
        </p:spPr>
      </p:pic>
    </p:spTree>
    <p:extLst>
      <p:ext uri="{BB962C8B-B14F-4D97-AF65-F5344CB8AC3E}">
        <p14:creationId xmlns:p14="http://schemas.microsoft.com/office/powerpoint/2010/main" val="30272361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6AC3602-3348-4F31-9E43-076B03514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690688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F9626A-87AC-44AC-5E73-E5C370F81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00580"/>
            <a:ext cx="9829800" cy="1089529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FFFFFF"/>
                </a:solidFill>
                <a:cs typeface="Calibri Light"/>
              </a:rPr>
              <a:t>BUSINESS CONCLUSIONS</a:t>
            </a:r>
          </a:p>
        </p:txBody>
      </p:sp>
      <p:sp>
        <p:nvSpPr>
          <p:cNvPr id="11" name="Graphic 11">
            <a:extLst>
              <a:ext uri="{FF2B5EF4-FFF2-40B4-BE49-F238E27FC236}">
                <a16:creationId xmlns:a16="http://schemas.microsoft.com/office/drawing/2014/main" id="{394094B0-A6C9-44BE-9042-66EF0612F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Graphic 10">
            <a:extLst>
              <a:ext uri="{FF2B5EF4-FFF2-40B4-BE49-F238E27FC236}">
                <a16:creationId xmlns:a16="http://schemas.microsoft.com/office/drawing/2014/main" id="{64C2CA96-0B16-4AA7-B340-33044D238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Graphic 12">
            <a:extLst>
              <a:ext uri="{FF2B5EF4-FFF2-40B4-BE49-F238E27FC236}">
                <a16:creationId xmlns:a16="http://schemas.microsoft.com/office/drawing/2014/main" id="{1D50D7A8-F1D5-4306-8A9B-DD7A73EB8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9666412-9E03-182D-13C3-753C5A856FB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211233"/>
          <a:ext cx="10515600" cy="39657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88860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B3AD7D7-D11A-B50C-7E9B-6C57F6A96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729" y="1764407"/>
            <a:ext cx="5760846" cy="23103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b="1" kern="12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BUSINESS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D8F91-3380-0AA5-5CA0-3C00C24182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5729" y="4165152"/>
            <a:ext cx="5760846" cy="68207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2000" b="1" kern="1200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Building A Forecast Model To Predict Furniture Sales</a:t>
            </a:r>
          </a:p>
        </p:txBody>
      </p:sp>
    </p:spTree>
    <p:extLst>
      <p:ext uri="{BB962C8B-B14F-4D97-AF65-F5344CB8AC3E}">
        <p14:creationId xmlns:p14="http://schemas.microsoft.com/office/powerpoint/2010/main" val="21157371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B8A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Text, whiteboard&#10;&#10;Description automatically generated">
            <a:extLst>
              <a:ext uri="{FF2B5EF4-FFF2-40B4-BE49-F238E27FC236}">
                <a16:creationId xmlns:a16="http://schemas.microsoft.com/office/drawing/2014/main" id="{C651E4F4-FE2B-AC01-AF90-0EF492D918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1956" y="643467"/>
            <a:ext cx="7428088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408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Slide Background Fill">
            <a:extLst>
              <a:ext uri="{FF2B5EF4-FFF2-40B4-BE49-F238E27FC236}">
                <a16:creationId xmlns:a16="http://schemas.microsoft.com/office/drawing/2014/main" id="{C7D023E4-8DE1-436E-9847-ED6A4B4B0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Color Cover">
            <a:extLst>
              <a:ext uri="{FF2B5EF4-FFF2-40B4-BE49-F238E27FC236}">
                <a16:creationId xmlns:a16="http://schemas.microsoft.com/office/drawing/2014/main" id="{8B2B1708-8CE4-4A20-94F5-55118AE2C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F9866A9-B167-4D75-8F7F-360025AD6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7167"/>
            <a:ext cx="12188952" cy="3490956"/>
            <a:chOff x="651279" y="598259"/>
            <a:chExt cx="10889442" cy="5680742"/>
          </a:xfrm>
        </p:grpSpPr>
        <p:sp>
          <p:nvSpPr>
            <p:cNvPr id="32" name="Color">
              <a:extLst>
                <a:ext uri="{FF2B5EF4-FFF2-40B4-BE49-F238E27FC236}">
                  <a16:creationId xmlns:a16="http://schemas.microsoft.com/office/drawing/2014/main" id="{C2DD07C1-6CFB-48E5-AD0E-AC091042B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Color">
              <a:extLst>
                <a:ext uri="{FF2B5EF4-FFF2-40B4-BE49-F238E27FC236}">
                  <a16:creationId xmlns:a16="http://schemas.microsoft.com/office/drawing/2014/main" id="{F9A8FC0F-BD29-4D9A-ABF1-D75E3A269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" name="Picture 4" descr="Chart, pie chart&#10;&#10;Description automatically generated">
            <a:extLst>
              <a:ext uri="{FF2B5EF4-FFF2-40B4-BE49-F238E27FC236}">
                <a16:creationId xmlns:a16="http://schemas.microsoft.com/office/drawing/2014/main" id="{BCC1B2CE-2EC2-9377-A02A-F4E445153C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9798" y="523654"/>
            <a:ext cx="5650364" cy="5465635"/>
          </a:xfrm>
          <a:prstGeom prst="rect">
            <a:avLst/>
          </a:prstGeom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E27AF472-EAE3-4572-AB69-B92BD10DBC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F4DB9D2-6215-420C-874C-82EADF8C6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1F003139-C97C-44FA-B139-32E4DFDCE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5CE4DD6E-8CEA-45EE-B630-DBC22144D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A4372F7F-AA3C-470B-AA61-7C35B7722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34B605BF-D199-43DD-9328-E99F2ADFC6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E5D42A77-7336-4A35-8922-8098A16AA2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7401EE7D-B85D-4C10-AB8C-71884EFB1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AC84CA1-463F-718A-5F01-98CD1C95DF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9708" y="1014574"/>
            <a:ext cx="5633531" cy="2226769"/>
          </a:xfrm>
        </p:spPr>
        <p:txBody>
          <a:bodyPr anchor="ctr">
            <a:normAutofit/>
          </a:bodyPr>
          <a:lstStyle/>
          <a:p>
            <a:pPr algn="l"/>
            <a:r>
              <a:rPr lang="en-US" sz="4800" b="1" dirty="0">
                <a:solidFill>
                  <a:schemeClr val="accent4"/>
                </a:solidFill>
                <a:ea typeface="Calibri Light"/>
                <a:cs typeface="Calibri Light"/>
              </a:rPr>
              <a:t>SALES WITH RESPECT TO REGION</a:t>
            </a:r>
            <a:endParaRPr lang="en-US" sz="4800" b="1" dirty="0">
              <a:solidFill>
                <a:schemeClr val="accent4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215BC1-509F-ECD4-071C-C5E94705F9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9708" y="3640633"/>
            <a:ext cx="5631417" cy="2487212"/>
          </a:xfrm>
        </p:spPr>
        <p:txBody>
          <a:bodyPr anchor="ctr">
            <a:normAutofit/>
          </a:bodyPr>
          <a:lstStyle/>
          <a:p>
            <a:pPr marL="342900" indent="-342900" algn="l">
              <a:buFont typeface="Wingdings" panose="020B0604020202020204" pitchFamily="34" charset="0"/>
              <a:buChar char="Ø"/>
            </a:pPr>
            <a:r>
              <a:rPr lang="en-US" b="1" dirty="0">
                <a:solidFill>
                  <a:srgbClr val="FF0000"/>
                </a:solidFill>
                <a:ea typeface="Calibri"/>
                <a:cs typeface="Calibri"/>
              </a:rPr>
              <a:t>WEST REGION HAS HIGHEST SALES,FOLLOWED CLOSELY BY EAST REGION</a:t>
            </a:r>
          </a:p>
          <a:p>
            <a:pPr marL="342900" indent="-342900" algn="l">
              <a:buFont typeface="Wingdings" panose="020B0604020202020204" pitchFamily="34" charset="0"/>
              <a:buChar char="Ø"/>
            </a:pPr>
            <a:r>
              <a:rPr lang="en-US" b="1" dirty="0">
                <a:solidFill>
                  <a:srgbClr val="FF0000"/>
                </a:solidFill>
                <a:ea typeface="Calibri"/>
                <a:cs typeface="Calibri"/>
              </a:rPr>
              <a:t>SOUTH REGION HAS LOWEST SALES</a:t>
            </a:r>
          </a:p>
          <a:p>
            <a:pPr marL="342900" indent="-342900" algn="l">
              <a:buFont typeface="Wingdings" panose="020B0604020202020204" pitchFamily="34" charset="0"/>
              <a:buChar char="Ø"/>
            </a:pPr>
            <a:endParaRPr lang="en-US">
              <a:solidFill>
                <a:schemeClr val="tx2"/>
              </a:solidFill>
              <a:ea typeface="Calibri"/>
              <a:cs typeface="Calibri"/>
            </a:endParaRPr>
          </a:p>
          <a:p>
            <a:pPr marL="342900" indent="-342900" algn="l">
              <a:buFont typeface="Wingdings" panose="020B0604020202020204" pitchFamily="34" charset="0"/>
              <a:buChar char="Ø"/>
            </a:pPr>
            <a:endParaRPr lang="en-US">
              <a:solidFill>
                <a:schemeClr val="tx2"/>
              </a:solidFill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89486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0D7B6173-1D58-48E2-83CF-37350F315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E149CDF-5DAC-4860-A285-9492CF2090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B0DAC8FB-A162-44E3-A606-C855A03A5B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6862380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21BDEC81-16A7-4451-B893-C15000083B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6A515A1-4D80-430E-BE0A-71A290516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542" y="729175"/>
            <a:ext cx="11099352" cy="5399650"/>
          </a:xfrm>
          <a:prstGeom prst="rect">
            <a:avLst/>
          </a:prstGeom>
          <a:solidFill>
            <a:schemeClr val="bg1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3B0539-BB9E-6E89-14CE-5DF345817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1966" y="905011"/>
            <a:ext cx="3629555" cy="1889135"/>
          </a:xfrm>
        </p:spPr>
        <p:txBody>
          <a:bodyPr anchor="b">
            <a:normAutofit/>
          </a:bodyPr>
          <a:lstStyle/>
          <a:p>
            <a:r>
              <a:rPr lang="en-US" sz="4100" b="1" dirty="0">
                <a:solidFill>
                  <a:schemeClr val="accent1"/>
                </a:solidFill>
                <a:ea typeface="Calibri Light"/>
                <a:cs typeface="Calibri Light"/>
              </a:rPr>
              <a:t>SALES WITH RESPECT TO CATEGORY</a:t>
            </a:r>
            <a:endParaRPr lang="en-US" sz="4100" b="1" dirty="0">
              <a:solidFill>
                <a:schemeClr val="accent1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1CCAF2E-4F42-7010-3E90-B56F2F5498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1966" y="2965592"/>
            <a:ext cx="3629555" cy="2987397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20B0604020202020204" pitchFamily="34" charset="0"/>
              <a:buChar char="Ø"/>
            </a:pPr>
            <a:r>
              <a:rPr lang="en-US" sz="1800" b="1" dirty="0">
                <a:solidFill>
                  <a:srgbClr val="C00000"/>
                </a:solidFill>
                <a:ea typeface="Calibri" panose="020F0502020204030204"/>
                <a:cs typeface="Calibri" panose="020F0502020204030204"/>
              </a:rPr>
              <a:t>Technology has the highest sales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en-US" sz="1800" b="1" dirty="0">
                <a:solidFill>
                  <a:srgbClr val="C00000"/>
                </a:solidFill>
                <a:ea typeface="Calibri" panose="020F0502020204030204"/>
                <a:cs typeface="Calibri" panose="020F0502020204030204"/>
              </a:rPr>
              <a:t>Office supplies has lowest sales</a:t>
            </a:r>
          </a:p>
          <a:p>
            <a:pPr>
              <a:buFont typeface="Wingdings" panose="020B0604020202020204" pitchFamily="34" charset="0"/>
              <a:buChar char="Ø"/>
            </a:pPr>
            <a:endParaRPr lang="en-US" sz="1800">
              <a:ea typeface="Calibri" panose="020F0502020204030204"/>
              <a:cs typeface="Calibri" panose="020F0502020204030204"/>
            </a:endParaRPr>
          </a:p>
        </p:txBody>
      </p:sp>
      <p:pic>
        <p:nvPicPr>
          <p:cNvPr id="4" name="Picture 4" descr="Chart, pie chart&#10;&#10;Description automatically generated">
            <a:extLst>
              <a:ext uri="{FF2B5EF4-FFF2-40B4-BE49-F238E27FC236}">
                <a16:creationId xmlns:a16="http://schemas.microsoft.com/office/drawing/2014/main" id="{FBC8E2E7-0A30-1ED8-812F-EFB51A76E0E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23" r="2" b="2"/>
          <a:stretch/>
        </p:blipFill>
        <p:spPr>
          <a:xfrm>
            <a:off x="5359151" y="895610"/>
            <a:ext cx="6107166" cy="5058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897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8055"/>
            <a:ext cx="7201941" cy="1508760"/>
          </a:xfrm>
          <a:prstGeom prst="rect">
            <a:avLst/>
          </a:prstGeom>
          <a:solidFill>
            <a:srgbClr val="3D723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9CA6F1-9BA6-1F52-703A-F08B8D35E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694944"/>
            <a:ext cx="6610388" cy="1042416"/>
          </a:xfrm>
        </p:spPr>
        <p:txBody>
          <a:bodyPr>
            <a:normAutofit fontScale="90000"/>
          </a:bodyPr>
          <a:lstStyle/>
          <a:p>
            <a:r>
              <a:rPr lang="en-US" sz="4200" dirty="0">
                <a:solidFill>
                  <a:srgbClr val="FFFFFF"/>
                </a:solidFill>
                <a:ea typeface="Calibri Light"/>
                <a:cs typeface="Calibri Light"/>
              </a:rPr>
              <a:t>SALES WITH RESPECT TO SUB-CATEGORY</a:t>
            </a:r>
            <a:endParaRPr lang="en-US" sz="4200" dirty="0">
              <a:solidFill>
                <a:srgbClr val="FFFFFF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86B68C-84BC-4A6E-99D1-EE87483C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45755" y="450222"/>
            <a:ext cx="1861718" cy="1506594"/>
          </a:xfrm>
          <a:prstGeom prst="rect">
            <a:avLst/>
          </a:prstGeom>
          <a:solidFill>
            <a:srgbClr val="FE2E00">
              <a:alpha val="95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0314" y="453269"/>
            <a:ext cx="1862765" cy="1505231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3A87B69-D1B1-4DA7-B224-F220FC5235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2130552"/>
            <a:ext cx="7205472" cy="4270248"/>
          </a:xfrm>
          <a:prstGeom prst="rect">
            <a:avLst/>
          </a:prstGeom>
          <a:solidFill>
            <a:srgbClr val="FE2E00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4" descr="Chart, pie chart&#10;&#10;Description automatically generated">
            <a:extLst>
              <a:ext uri="{FF2B5EF4-FFF2-40B4-BE49-F238E27FC236}">
                <a16:creationId xmlns:a16="http://schemas.microsoft.com/office/drawing/2014/main" id="{172A7BEA-BD1C-E70A-2A48-6722F2071E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369" y="2202062"/>
            <a:ext cx="7226690" cy="4196239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45755" y="2127680"/>
            <a:ext cx="3887324" cy="4273119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14CEA58-1A5F-CA8B-4244-0A064BA561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9311" y="2393792"/>
            <a:ext cx="3360212" cy="3740893"/>
          </a:xfrm>
        </p:spPr>
        <p:txBody>
          <a:bodyPr anchor="ctr">
            <a:normAutofit/>
          </a:bodyPr>
          <a:lstStyle/>
          <a:p>
            <a:pPr>
              <a:buFont typeface="Wingdings" panose="020B0604020202020204" pitchFamily="34" charset="0"/>
              <a:buChar char="Ø"/>
            </a:pPr>
            <a:r>
              <a:rPr lang="en-US" sz="2000" b="1" dirty="0">
                <a:ea typeface="Calibri" panose="020F0502020204030204"/>
                <a:cs typeface="Calibri" panose="020F0502020204030204"/>
              </a:rPr>
              <a:t>Phones and Chairs have highest Sales</a:t>
            </a:r>
            <a:endParaRPr lang="en-US" sz="2000" b="1">
              <a:ea typeface="Calibri"/>
              <a:cs typeface="Calibri"/>
            </a:endParaRPr>
          </a:p>
          <a:p>
            <a:pPr>
              <a:buFont typeface="Wingdings" panose="020B0604020202020204" pitchFamily="34" charset="0"/>
              <a:buChar char="Ø"/>
            </a:pPr>
            <a:r>
              <a:rPr lang="en-US" sz="2000" b="1" dirty="0">
                <a:ea typeface="Calibri" panose="020F0502020204030204"/>
                <a:cs typeface="Calibri" panose="020F0502020204030204"/>
              </a:rPr>
              <a:t>Fasteners and Labels have lowest Sales</a:t>
            </a:r>
          </a:p>
        </p:txBody>
      </p:sp>
    </p:spTree>
    <p:extLst>
      <p:ext uri="{BB962C8B-B14F-4D97-AF65-F5344CB8AC3E}">
        <p14:creationId xmlns:p14="http://schemas.microsoft.com/office/powerpoint/2010/main" val="2082498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45A6B6-81B3-C348-94B1-BEAEEF83B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600" b="1" kern="1200" dirty="0">
                <a:latin typeface="+mj-lt"/>
                <a:ea typeface="+mj-ea"/>
                <a:cs typeface="+mj-cs"/>
              </a:rPr>
              <a:t>Every product category is most popular in the West Region and least popular in the South region</a:t>
            </a:r>
          </a:p>
        </p:txBody>
      </p:sp>
      <p:sp>
        <p:nvSpPr>
          <p:cNvPr id="17" name="Rectangle 10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2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F280315D-CE70-6693-4290-64C4F0EDBB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238" y="941218"/>
            <a:ext cx="7608304" cy="5046520"/>
          </a:xfrm>
          <a:prstGeom prst="rect">
            <a:avLst/>
          </a:prstGeom>
        </p:spPr>
      </p:pic>
      <p:sp>
        <p:nvSpPr>
          <p:cNvPr id="19" name="Rectangle 14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628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8055"/>
            <a:ext cx="7201941" cy="1508760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2ABFB1-F686-4715-AF8A-191D24F91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694944"/>
            <a:ext cx="6610388" cy="1042416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FF0000"/>
                </a:solidFill>
                <a:ea typeface="Calibri Light"/>
                <a:cs typeface="Calibri Light"/>
              </a:rPr>
              <a:t>Ship-Mode with respect to Region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E186B68C-84BC-4A6E-99D1-EE87483C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45755" y="450222"/>
            <a:ext cx="1861718" cy="1506594"/>
          </a:xfrm>
          <a:prstGeom prst="rect">
            <a:avLst/>
          </a:prstGeom>
          <a:solidFill>
            <a:srgbClr val="E67C7C">
              <a:alpha val="95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0314" y="453269"/>
            <a:ext cx="1862765" cy="1505231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33A87B69-D1B1-4DA7-B224-F220FC5235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2130552"/>
            <a:ext cx="7205472" cy="4270248"/>
          </a:xfrm>
          <a:prstGeom prst="rect">
            <a:avLst/>
          </a:prstGeom>
          <a:solidFill>
            <a:srgbClr val="E67C7C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435495B0-472F-838F-B1E3-2EC5634C19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826" r="-1" b="12523"/>
          <a:stretch/>
        </p:blipFill>
        <p:spPr>
          <a:xfrm>
            <a:off x="670142" y="2581879"/>
            <a:ext cx="6795370" cy="3364717"/>
          </a:xfrm>
          <a:prstGeom prst="rect">
            <a:avLst/>
          </a:prstGeom>
        </p:spPr>
      </p:pic>
      <p:sp>
        <p:nvSpPr>
          <p:cNvPr id="96" name="Rectangle 95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45755" y="2127680"/>
            <a:ext cx="3887324" cy="4273119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4D2D99D-543E-2AA0-D0D0-1F8ADD767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9311" y="2393792"/>
            <a:ext cx="3360212" cy="3740893"/>
          </a:xfrm>
        </p:spPr>
        <p:txBody>
          <a:bodyPr anchor="ctr">
            <a:normAutofit/>
          </a:bodyPr>
          <a:lstStyle/>
          <a:p>
            <a:r>
              <a:rPr lang="en-US" sz="2400" b="1" dirty="0">
                <a:ea typeface="Calibri"/>
                <a:cs typeface="Calibri"/>
              </a:rPr>
              <a:t>In every region Standard Class ship mode is most popular</a:t>
            </a:r>
          </a:p>
          <a:p>
            <a:r>
              <a:rPr lang="en-US" sz="2400" b="1" dirty="0">
                <a:ea typeface="Calibri"/>
                <a:cs typeface="Calibri"/>
              </a:rPr>
              <a:t>Delivery on same day is least popular in every region</a:t>
            </a:r>
          </a:p>
        </p:txBody>
      </p:sp>
    </p:spTree>
    <p:extLst>
      <p:ext uri="{BB962C8B-B14F-4D97-AF65-F5344CB8AC3E}">
        <p14:creationId xmlns:p14="http://schemas.microsoft.com/office/powerpoint/2010/main" val="840382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B140B-679C-A3BD-F999-1AC1595FF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Calibri Light"/>
                <a:cs typeface="Calibri Light"/>
              </a:rPr>
              <a:t>APPLYING TIME-SERIES MODELLING</a:t>
            </a:r>
            <a:endParaRPr lang="en-US" b="1">
              <a:ea typeface="Calibri Light"/>
              <a:cs typeface="Calibri Light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EB385F5-977C-D10A-4BC5-55841BFEE19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65125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11E26-0050-D166-353A-4FA964551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340605" cy="1146176"/>
          </a:xfrm>
        </p:spPr>
        <p:txBody>
          <a:bodyPr>
            <a:normAutofit/>
          </a:bodyPr>
          <a:lstStyle/>
          <a:p>
            <a:r>
              <a:rPr lang="en-US" sz="3700" b="1" dirty="0">
                <a:ea typeface="Calibri Light"/>
                <a:cs typeface="Calibri Light"/>
              </a:rPr>
              <a:t>Checking Time-Series Components</a:t>
            </a: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5C7EBC3-4672-4DAB-81C2-58661FAFA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8805" y="-2"/>
            <a:ext cx="6013194" cy="1511304"/>
          </a:xfrm>
          <a:custGeom>
            <a:avLst/>
            <a:gdLst>
              <a:gd name="connsiteX0" fmla="*/ 4545473 w 6013194"/>
              <a:gd name="connsiteY0" fmla="*/ 0 h 1511304"/>
              <a:gd name="connsiteX1" fmla="*/ 6013194 w 6013194"/>
              <a:gd name="connsiteY1" fmla="*/ 0 h 1511304"/>
              <a:gd name="connsiteX2" fmla="*/ 6013194 w 6013194"/>
              <a:gd name="connsiteY2" fmla="*/ 1508760 h 1511304"/>
              <a:gd name="connsiteX3" fmla="*/ 4545474 w 6013194"/>
              <a:gd name="connsiteY3" fmla="*/ 1508760 h 1511304"/>
              <a:gd name="connsiteX4" fmla="*/ 4545474 w 6013194"/>
              <a:gd name="connsiteY4" fmla="*/ 1511304 h 1511304"/>
              <a:gd name="connsiteX5" fmla="*/ 0 w 6013194"/>
              <a:gd name="connsiteY5" fmla="*/ 1511304 h 1511304"/>
              <a:gd name="connsiteX6" fmla="*/ 697617 w 6013194"/>
              <a:gd name="connsiteY6" fmla="*/ 3 h 1511304"/>
              <a:gd name="connsiteX7" fmla="*/ 4545473 w 6013194"/>
              <a:gd name="connsiteY7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13194" h="1511304">
                <a:moveTo>
                  <a:pt x="4545473" y="0"/>
                </a:moveTo>
                <a:lnTo>
                  <a:pt x="6013194" y="0"/>
                </a:lnTo>
                <a:lnTo>
                  <a:pt x="6013194" y="1508760"/>
                </a:lnTo>
                <a:lnTo>
                  <a:pt x="4545474" y="1508760"/>
                </a:lnTo>
                <a:lnTo>
                  <a:pt x="4545474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40BF962F-4C6F-461E-86F2-C43F56CC9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0797" y="1690688"/>
            <a:ext cx="8711202" cy="5167312"/>
          </a:xfrm>
          <a:custGeom>
            <a:avLst/>
            <a:gdLst>
              <a:gd name="connsiteX0" fmla="*/ 0 w 8711202"/>
              <a:gd name="connsiteY0" fmla="*/ 0 h 5167312"/>
              <a:gd name="connsiteX1" fmla="*/ 7243482 w 8711202"/>
              <a:gd name="connsiteY1" fmla="*/ 0 h 5167312"/>
              <a:gd name="connsiteX2" fmla="*/ 8711202 w 8711202"/>
              <a:gd name="connsiteY2" fmla="*/ 0 h 5167312"/>
              <a:gd name="connsiteX3" fmla="*/ 8711202 w 8711202"/>
              <a:gd name="connsiteY3" fmla="*/ 5167312 h 5167312"/>
              <a:gd name="connsiteX4" fmla="*/ 7243482 w 8711202"/>
              <a:gd name="connsiteY4" fmla="*/ 5167312 h 5167312"/>
              <a:gd name="connsiteX5" fmla="*/ 221324 w 8711202"/>
              <a:gd name="connsiteY5" fmla="*/ 5167312 h 5167312"/>
              <a:gd name="connsiteX6" fmla="*/ 2615203 w 8711202"/>
              <a:gd name="connsiteY6" fmla="*/ 952 h 5167312"/>
              <a:gd name="connsiteX7" fmla="*/ 0 w 8711202"/>
              <a:gd name="connsiteY7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1202" h="5167312">
                <a:moveTo>
                  <a:pt x="0" y="0"/>
                </a:moveTo>
                <a:lnTo>
                  <a:pt x="7243482" y="0"/>
                </a:lnTo>
                <a:lnTo>
                  <a:pt x="8711202" y="0"/>
                </a:lnTo>
                <a:lnTo>
                  <a:pt x="8711202" y="5167312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2E94A4F7-38E4-45EA-8E2E-CE1B5766B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5931454" cy="5166360"/>
          </a:xfrm>
          <a:custGeom>
            <a:avLst/>
            <a:gdLst>
              <a:gd name="connsiteX0" fmla="*/ 0 w 5931454"/>
              <a:gd name="connsiteY0" fmla="*/ 0 h 5166360"/>
              <a:gd name="connsiteX1" fmla="*/ 5931454 w 5931454"/>
              <a:gd name="connsiteY1" fmla="*/ 0 h 5166360"/>
              <a:gd name="connsiteX2" fmla="*/ 3537575 w 5931454"/>
              <a:gd name="connsiteY2" fmla="*/ 5166360 h 5166360"/>
              <a:gd name="connsiteX3" fmla="*/ 0 w 5931454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1454" h="5166360">
                <a:moveTo>
                  <a:pt x="0" y="0"/>
                </a:moveTo>
                <a:lnTo>
                  <a:pt x="5931454" y="0"/>
                </a:lnTo>
                <a:lnTo>
                  <a:pt x="3537575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0BCED16-CC79-D679-E296-A8E1E987A6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73288"/>
            <a:ext cx="3603171" cy="4329797"/>
          </a:xfrm>
        </p:spPr>
        <p:txBody>
          <a:bodyPr anchor="ctr">
            <a:normAutofit/>
          </a:bodyPr>
          <a:lstStyle/>
          <a:p>
            <a:r>
              <a:rPr lang="en-US" sz="2000" b="1" dirty="0">
                <a:solidFill>
                  <a:schemeClr val="bg1"/>
                </a:solidFill>
                <a:ea typeface="+mn-lt"/>
                <a:cs typeface="+mn-lt"/>
              </a:rPr>
              <a:t>the second graph shows there is a linear negative(downward) trend in the data</a:t>
            </a:r>
          </a:p>
          <a:p>
            <a:r>
              <a:rPr lang="en-US" sz="2000" b="1" dirty="0">
                <a:solidFill>
                  <a:schemeClr val="bg1"/>
                </a:solidFill>
                <a:ea typeface="+mn-lt"/>
                <a:cs typeface="+mn-lt"/>
              </a:rPr>
              <a:t>the third graph shows there is seasonality as a specific pattern is repeating at specific intervals fourth graph shows there is presence of irregularities(residuals) in the data</a:t>
            </a:r>
            <a:endParaRPr lang="en-US" sz="2000" b="1" dirty="0">
              <a:solidFill>
                <a:schemeClr val="bg1"/>
              </a:solidFill>
              <a:ea typeface="Calibri"/>
              <a:cs typeface="Calibri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1B418717-4778-E1D9-A49D-CCC24800C3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8673" y="1852804"/>
            <a:ext cx="6320899" cy="4759660"/>
          </a:xfrm>
          <a:custGeom>
            <a:avLst/>
            <a:gdLst/>
            <a:ahLst/>
            <a:cxnLst/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88456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MINI PROJECT 4 ON FURNITURE SALES BY APPLYING TIME-SERIES ANALYSIS</vt:lpstr>
      <vt:lpstr>BUSINESS OBJECTIVE</vt:lpstr>
      <vt:lpstr>SALES WITH RESPECT TO REGION</vt:lpstr>
      <vt:lpstr>SALES WITH RESPECT TO CATEGORY</vt:lpstr>
      <vt:lpstr>SALES WITH RESPECT TO SUB-CATEGORY</vt:lpstr>
      <vt:lpstr>Every product category is most popular in the West Region and least popular in the South region</vt:lpstr>
      <vt:lpstr>Ship-Mode with respect to Region</vt:lpstr>
      <vt:lpstr>APPLYING TIME-SERIES MODELLING</vt:lpstr>
      <vt:lpstr>Checking Time-Series Components</vt:lpstr>
      <vt:lpstr>Checking Stationarity of The Data</vt:lpstr>
      <vt:lpstr>Checking Auto Correlation/Partial Auto Correlation</vt:lpstr>
      <vt:lpstr>Finding p and q values from ACF/PACF plot</vt:lpstr>
      <vt:lpstr>Actual and Forecasted values for ARMA model</vt:lpstr>
      <vt:lpstr>Actual And Forecasted Values for  Sarima Model</vt:lpstr>
      <vt:lpstr>Actual and Forecasted values for SARIMAX model</vt:lpstr>
      <vt:lpstr>PERFORMANCES OF THE MODELS</vt:lpstr>
      <vt:lpstr>Choosing of the model</vt:lpstr>
      <vt:lpstr>Actual and Forecasted values for SARIMAX model and future sales predictions using Sari-max model</vt:lpstr>
      <vt:lpstr>BUSINESS CONCLUSIONS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455</cp:revision>
  <dcterms:created xsi:type="dcterms:W3CDTF">2022-11-09T16:48:23Z</dcterms:created>
  <dcterms:modified xsi:type="dcterms:W3CDTF">2022-11-14T07:19:15Z</dcterms:modified>
</cp:coreProperties>
</file>