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1"/>
  </p:notesMasterIdLst>
  <p:sldIdLst>
    <p:sldId id="257" r:id="rId2"/>
    <p:sldId id="258" r:id="rId3"/>
    <p:sldId id="262" r:id="rId4"/>
    <p:sldId id="263" r:id="rId5"/>
    <p:sldId id="264" r:id="rId6"/>
    <p:sldId id="269" r:id="rId7"/>
    <p:sldId id="273" r:id="rId8"/>
    <p:sldId id="285" r:id="rId9"/>
    <p:sldId id="271" r:id="rId10"/>
    <p:sldId id="272" r:id="rId11"/>
    <p:sldId id="274" r:id="rId12"/>
    <p:sldId id="275" r:id="rId13"/>
    <p:sldId id="268" r:id="rId14"/>
    <p:sldId id="280" r:id="rId15"/>
    <p:sldId id="278" r:id="rId16"/>
    <p:sldId id="279" r:id="rId17"/>
    <p:sldId id="277" r:id="rId18"/>
    <p:sldId id="267"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25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48728-9DA5-4953-94B2-EBDFC6E6F408}" type="datetimeFigureOut">
              <a:rPr/>
              <a:pPr/>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3A9BB-11D7-4E43-AB82-D01750B72D3A}" type="slidenum">
              <a:rPr/>
              <a:pPr/>
              <a:t>‹#›</a:t>
            </a:fld>
            <a:endParaRPr lang="en-US"/>
          </a:p>
        </p:txBody>
      </p:sp>
    </p:spTree>
    <p:extLst>
      <p:ext uri="{BB962C8B-B14F-4D97-AF65-F5344CB8AC3E}">
        <p14:creationId xmlns:p14="http://schemas.microsoft.com/office/powerpoint/2010/main" xmlns="" val="54169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6432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7285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403895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8540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21074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84266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96246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3745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4764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7323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8383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5057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0642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2892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6927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0316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8336092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D4305-9428-D186-FF58-1DAE12F90A17}"/>
              </a:ext>
            </a:extLst>
          </p:cNvPr>
          <p:cNvSpPr>
            <a:spLocks noGrp="1"/>
          </p:cNvSpPr>
          <p:nvPr>
            <p:ph type="title"/>
          </p:nvPr>
        </p:nvSpPr>
        <p:spPr/>
        <p:txBody>
          <a:bodyPr vert="horz" lIns="91440" tIns="45720" rIns="91440" bIns="45720" rtlCol="0" anchor="t">
            <a:normAutofit/>
          </a:bodyPr>
          <a:lstStyle/>
          <a:p>
            <a:r>
              <a:rPr lang="en-US" dirty="0"/>
              <a:t>AMAZON PRODUCT REVIEW ANALYSIS</a:t>
            </a:r>
          </a:p>
        </p:txBody>
      </p:sp>
      <p:sp>
        <p:nvSpPr>
          <p:cNvPr id="4" name="TextBox 3">
            <a:extLst>
              <a:ext uri="{FF2B5EF4-FFF2-40B4-BE49-F238E27FC236}">
                <a16:creationId xmlns:a16="http://schemas.microsoft.com/office/drawing/2014/main" xmlns="" id="{BB980D21-322E-47EA-506E-C675B05C7EEB}"/>
              </a:ext>
            </a:extLst>
          </p:cNvPr>
          <p:cNvSpPr txBox="1"/>
          <p:nvPr/>
        </p:nvSpPr>
        <p:spPr>
          <a:xfrm>
            <a:off x="2589212" y="2133600"/>
            <a:ext cx="8915400" cy="37776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accent1"/>
              </a:buClr>
              <a:buFont typeface="Wingdings 3" charset="2"/>
              <a:buChar char=""/>
            </a:pPr>
            <a:r>
              <a:rPr lang="en-US" sz="2400" b="1" dirty="0">
                <a:solidFill>
                  <a:schemeClr val="tx1">
                    <a:lumMod val="75000"/>
                    <a:lumOff val="25000"/>
                  </a:schemeClr>
                </a:solidFill>
              </a:rPr>
              <a:t>CAPSTONE PROJECT</a:t>
            </a:r>
          </a:p>
        </p:txBody>
      </p:sp>
      <p:sp>
        <p:nvSpPr>
          <p:cNvPr id="3" name="TextBox 2">
            <a:extLst>
              <a:ext uri="{FF2B5EF4-FFF2-40B4-BE49-F238E27FC236}">
                <a16:creationId xmlns:a16="http://schemas.microsoft.com/office/drawing/2014/main" xmlns="" id="{B86DACB4-740D-5D21-996E-9BF14CA16E01}"/>
              </a:ext>
            </a:extLst>
          </p:cNvPr>
          <p:cNvSpPr txBox="1"/>
          <p:nvPr/>
        </p:nvSpPr>
        <p:spPr>
          <a:xfrm>
            <a:off x="6545576" y="2684514"/>
            <a:ext cx="6224244" cy="485135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Font typeface="Wingdings 3" charset="2"/>
              <a:buChar char=""/>
            </a:pPr>
            <a:r>
              <a:rPr lang="en-US" b="1" dirty="0">
                <a:solidFill>
                  <a:schemeClr val="tx1">
                    <a:lumMod val="75000"/>
                    <a:lumOff val="25000"/>
                  </a:schemeClr>
                </a:solidFill>
              </a:rPr>
              <a:t>GROUP 10</a:t>
            </a:r>
          </a:p>
          <a:p>
            <a:pPr defTabSz="457200">
              <a:spcBef>
                <a:spcPts val="1000"/>
              </a:spcBef>
              <a:buClr>
                <a:schemeClr val="accent1"/>
              </a:buClr>
              <a:buFont typeface="Wingdings 3" charset="2"/>
              <a:buChar char=""/>
            </a:pPr>
            <a:r>
              <a:rPr lang="en-US" b="1" dirty="0">
                <a:solidFill>
                  <a:schemeClr val="tx1">
                    <a:lumMod val="75000"/>
                    <a:lumOff val="25000"/>
                  </a:schemeClr>
                </a:solidFill>
              </a:rPr>
              <a:t>1-CHANNAPPA MOMDI</a:t>
            </a:r>
          </a:p>
          <a:p>
            <a:pPr defTabSz="457200">
              <a:spcBef>
                <a:spcPts val="1000"/>
              </a:spcBef>
              <a:buClr>
                <a:schemeClr val="accent1"/>
              </a:buClr>
              <a:buFont typeface="Wingdings 3" charset="2"/>
              <a:buChar char=""/>
            </a:pPr>
            <a:r>
              <a:rPr lang="en-US" b="1" dirty="0">
                <a:solidFill>
                  <a:schemeClr val="tx1">
                    <a:lumMod val="75000"/>
                    <a:lumOff val="25000"/>
                  </a:schemeClr>
                </a:solidFill>
              </a:rPr>
              <a:t>2-APRNA</a:t>
            </a:r>
          </a:p>
          <a:p>
            <a:pPr defTabSz="457200">
              <a:spcBef>
                <a:spcPts val="1000"/>
              </a:spcBef>
              <a:buClr>
                <a:schemeClr val="accent1"/>
              </a:buClr>
              <a:buFont typeface="Wingdings 3" charset="2"/>
              <a:buChar char=""/>
            </a:pPr>
            <a:r>
              <a:rPr lang="en-US" b="1" dirty="0">
                <a:solidFill>
                  <a:schemeClr val="tx1">
                    <a:lumMod val="75000"/>
                    <a:lumOff val="25000"/>
                  </a:schemeClr>
                </a:solidFill>
              </a:rPr>
              <a:t>3-MANAS GHODKE</a:t>
            </a:r>
          </a:p>
          <a:p>
            <a:pPr defTabSz="457200">
              <a:spcBef>
                <a:spcPts val="1000"/>
              </a:spcBef>
              <a:buClr>
                <a:schemeClr val="accent1"/>
              </a:buClr>
              <a:buFont typeface="Wingdings 3" charset="2"/>
              <a:buChar char=""/>
            </a:pPr>
            <a:r>
              <a:rPr lang="en-US" b="1" dirty="0">
                <a:solidFill>
                  <a:schemeClr val="tx1">
                    <a:lumMod val="75000"/>
                    <a:lumOff val="25000"/>
                  </a:schemeClr>
                </a:solidFill>
              </a:rPr>
              <a:t>4- VAMSHIKRISHNA  NARMULA</a:t>
            </a:r>
          </a:p>
          <a:p>
            <a:pPr defTabSz="457200">
              <a:spcBef>
                <a:spcPts val="1000"/>
              </a:spcBef>
              <a:buClr>
                <a:schemeClr val="accent1"/>
              </a:buClr>
              <a:buFont typeface="Wingdings 3" charset="2"/>
              <a:buChar char=""/>
            </a:pPr>
            <a:r>
              <a:rPr lang="en-US" b="1" dirty="0">
                <a:solidFill>
                  <a:schemeClr val="tx1">
                    <a:lumMod val="75000"/>
                    <a:lumOff val="25000"/>
                  </a:schemeClr>
                </a:solidFill>
              </a:rPr>
              <a:t>5-KOUSTAV BANERJEE</a:t>
            </a:r>
          </a:p>
        </p:txBody>
      </p:sp>
    </p:spTree>
    <p:extLst>
      <p:ext uri="{BB962C8B-B14F-4D97-AF65-F5344CB8AC3E}">
        <p14:creationId xmlns:p14="http://schemas.microsoft.com/office/powerpoint/2010/main" xmlns="" val="281614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36277-483F-8F10-5E99-7EF1FBAB031A}"/>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t>ANALYSIS ON SENTIMENT AND OVERALL RATING</a:t>
            </a:r>
          </a:p>
        </p:txBody>
      </p:sp>
      <p:sp>
        <p:nvSpPr>
          <p:cNvPr id="8" name="Content Placeholder 7">
            <a:extLst>
              <a:ext uri="{FF2B5EF4-FFF2-40B4-BE49-F238E27FC236}">
                <a16:creationId xmlns:a16="http://schemas.microsoft.com/office/drawing/2014/main" xmlns="" id="{5E8491EB-A5C0-B0A8-68E9-76C02F61ACF4}"/>
              </a:ext>
            </a:extLst>
          </p:cNvPr>
          <p:cNvSpPr>
            <a:spLocks noGrp="1"/>
          </p:cNvSpPr>
          <p:nvPr>
            <p:ph idx="1"/>
          </p:nvPr>
        </p:nvSpPr>
        <p:spPr>
          <a:xfrm>
            <a:off x="1683956" y="2133600"/>
            <a:ext cx="4140772" cy="3777622"/>
          </a:xfrm>
        </p:spPr>
        <p:txBody>
          <a:bodyPr vert="horz" lIns="91440" tIns="45720" rIns="91440" bIns="45720" rtlCol="0" anchor="t">
            <a:normAutofit/>
          </a:bodyPr>
          <a:lstStyle/>
          <a:p>
            <a:pPr>
              <a:buFont typeface="Wingdings,Sans-Serif" charset="2"/>
              <a:buChar char="Ø"/>
            </a:pPr>
            <a:r>
              <a:rPr lang="en-US" sz="1600" b="1" dirty="0">
                <a:solidFill>
                  <a:srgbClr val="000000"/>
                </a:solidFill>
                <a:ea typeface="+mn-lt"/>
                <a:cs typeface="+mn-lt"/>
              </a:rPr>
              <a:t>THE MISGUIDED REVIEWS ARE OF 20.85% WHICH ARE NOT HELPFUL FOR THE CUSTOMERS TO BUY ANY PRODUCT</a:t>
            </a:r>
          </a:p>
          <a:p>
            <a:pPr>
              <a:buFont typeface="Wingdings,Sans-Serif" charset="2"/>
              <a:buChar char="Ø"/>
            </a:pPr>
            <a:r>
              <a:rPr lang="en-US" sz="1600" b="1" dirty="0">
                <a:solidFill>
                  <a:srgbClr val="000000"/>
                </a:solidFill>
                <a:ea typeface="+mn-lt"/>
                <a:cs typeface="+mn-lt"/>
              </a:rPr>
              <a:t>THE POSITIVE REVIEWS ARE 73.21% AND NEGATIVE REVIEWS ARE 5.78% WHICH HELPS THE CUSTOMER TO BUY ANY PRODUCT</a:t>
            </a:r>
            <a:endParaRPr lang="en-US" sz="1600" b="1" dirty="0">
              <a:solidFill>
                <a:srgbClr val="000000"/>
              </a:solidFill>
            </a:endParaRPr>
          </a:p>
        </p:txBody>
      </p:sp>
      <p:pic>
        <p:nvPicPr>
          <p:cNvPr id="4" name="Picture 4" descr="Chart, pie chart&#10;&#10;Description automatically generated">
            <a:extLst>
              <a:ext uri="{FF2B5EF4-FFF2-40B4-BE49-F238E27FC236}">
                <a16:creationId xmlns:a16="http://schemas.microsoft.com/office/drawing/2014/main" xmlns="" id="{29B60340-AAB3-D73D-2799-A284F887DE5D}"/>
              </a:ext>
            </a:extLst>
          </p:cNvPr>
          <p:cNvPicPr>
            <a:picLocks noChangeAspect="1"/>
          </p:cNvPicPr>
          <p:nvPr/>
        </p:nvPicPr>
        <p:blipFill rotWithShape="1">
          <a:blip r:embed="rId2"/>
          <a:srcRect l="10487" r="7705" b="3"/>
          <a:stretch/>
        </p:blipFill>
        <p:spPr>
          <a:xfrm>
            <a:off x="6091916" y="645106"/>
            <a:ext cx="5451627" cy="5247747"/>
          </a:xfrm>
          <a:prstGeom prst="rect">
            <a:avLst/>
          </a:prstGeom>
        </p:spPr>
      </p:pic>
    </p:spTree>
    <p:extLst>
      <p:ext uri="{BB962C8B-B14F-4D97-AF65-F5344CB8AC3E}">
        <p14:creationId xmlns:p14="http://schemas.microsoft.com/office/powerpoint/2010/main" xmlns="" val="153353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22B828-D7C9-B738-128A-3763DB7CF91B}"/>
              </a:ext>
            </a:extLst>
          </p:cNvPr>
          <p:cNvSpPr>
            <a:spLocks noGrp="1"/>
          </p:cNvSpPr>
          <p:nvPr>
            <p:ph type="title"/>
          </p:nvPr>
        </p:nvSpPr>
        <p:spPr>
          <a:xfrm>
            <a:off x="649224" y="645106"/>
            <a:ext cx="3650279" cy="1259894"/>
          </a:xfrm>
        </p:spPr>
        <p:txBody>
          <a:bodyPr>
            <a:normAutofit/>
          </a:bodyPr>
          <a:lstStyle/>
          <a:p>
            <a:pPr>
              <a:lnSpc>
                <a:spcPct val="90000"/>
              </a:lnSpc>
            </a:pPr>
            <a:r>
              <a:rPr lang="en-US" sz="2800" b="1">
                <a:solidFill>
                  <a:srgbClr val="506479"/>
                </a:solidFill>
              </a:rPr>
              <a:t>TOP 10 CUSTOMERS WITH HIGHEST SPENDING</a:t>
            </a:r>
          </a:p>
        </p:txBody>
      </p:sp>
      <p:sp>
        <p:nvSpPr>
          <p:cNvPr id="8" name="Content Placeholder 7">
            <a:extLst>
              <a:ext uri="{FF2B5EF4-FFF2-40B4-BE49-F238E27FC236}">
                <a16:creationId xmlns:a16="http://schemas.microsoft.com/office/drawing/2014/main" xmlns="" id="{51944B40-B282-E963-D7BD-FFBADF6CCE4F}"/>
              </a:ext>
            </a:extLst>
          </p:cNvPr>
          <p:cNvSpPr>
            <a:spLocks noGrp="1"/>
          </p:cNvSpPr>
          <p:nvPr>
            <p:ph idx="1"/>
          </p:nvPr>
        </p:nvSpPr>
        <p:spPr>
          <a:xfrm>
            <a:off x="649225" y="2133600"/>
            <a:ext cx="3650278" cy="3759253"/>
          </a:xfrm>
        </p:spPr>
        <p:txBody>
          <a:bodyPr vert="horz" lIns="91440" tIns="45720" rIns="91440" bIns="45720" rtlCol="0" anchor="t">
            <a:normAutofit/>
          </a:bodyPr>
          <a:lstStyle/>
          <a:p>
            <a:pPr>
              <a:buClr>
                <a:srgbClr val="4F78A3"/>
              </a:buClr>
            </a:pPr>
            <a:r>
              <a:rPr lang="en-US" b="1" dirty="0">
                <a:ea typeface="+mn-lt"/>
                <a:cs typeface="+mn-lt"/>
              </a:rPr>
              <a:t>These are the top 10 customers spending most money for buying products on amazon so we can offer them with discounts and special offers to  attract them for buying more products</a:t>
            </a:r>
            <a:endParaRPr lang="en-US" b="1" dirty="0"/>
          </a:p>
        </p:txBody>
      </p:sp>
      <p:pic>
        <p:nvPicPr>
          <p:cNvPr id="4" name="Picture 4" descr="Chart, bar chart&#10;&#10;Description automatically generated">
            <a:extLst>
              <a:ext uri="{FF2B5EF4-FFF2-40B4-BE49-F238E27FC236}">
                <a16:creationId xmlns:a16="http://schemas.microsoft.com/office/drawing/2014/main" xmlns="" id="{7AC27143-77B7-D926-BF61-D030AA523084}"/>
              </a:ext>
            </a:extLst>
          </p:cNvPr>
          <p:cNvPicPr>
            <a:picLocks noChangeAspect="1"/>
          </p:cNvPicPr>
          <p:nvPr/>
        </p:nvPicPr>
        <p:blipFill>
          <a:blip r:embed="rId2"/>
          <a:stretch>
            <a:fillRect/>
          </a:stretch>
        </p:blipFill>
        <p:spPr>
          <a:xfrm>
            <a:off x="4619543" y="1350401"/>
            <a:ext cx="7557426" cy="4320960"/>
          </a:xfrm>
          <a:prstGeom prst="rect">
            <a:avLst/>
          </a:prstGeom>
        </p:spPr>
      </p:pic>
    </p:spTree>
    <p:extLst>
      <p:ext uri="{BB962C8B-B14F-4D97-AF65-F5344CB8AC3E}">
        <p14:creationId xmlns:p14="http://schemas.microsoft.com/office/powerpoint/2010/main" xmlns="" val="88631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727DE4-D24A-A1D6-B6D6-45BC22048AC3}"/>
              </a:ext>
            </a:extLst>
          </p:cNvPr>
          <p:cNvSpPr>
            <a:spLocks noGrp="1"/>
          </p:cNvSpPr>
          <p:nvPr>
            <p:ph type="title"/>
          </p:nvPr>
        </p:nvSpPr>
        <p:spPr>
          <a:xfrm>
            <a:off x="2227165" y="292640"/>
            <a:ext cx="8911687" cy="1280890"/>
          </a:xfrm>
        </p:spPr>
        <p:txBody>
          <a:bodyPr/>
          <a:lstStyle/>
          <a:p>
            <a:r>
              <a:rPr lang="en-US" b="1" dirty="0"/>
              <a:t>TOP 10 PRODUCTS WITH MOST REVIEWS</a:t>
            </a:r>
          </a:p>
        </p:txBody>
      </p:sp>
      <p:pic>
        <p:nvPicPr>
          <p:cNvPr id="6" name="Picture 5">
            <a:extLst>
              <a:ext uri="{FF2B5EF4-FFF2-40B4-BE49-F238E27FC236}">
                <a16:creationId xmlns:a16="http://schemas.microsoft.com/office/drawing/2014/main" xmlns="" id="{DA6EE791-92F0-3D7B-5DFE-C16487DD4863}"/>
              </a:ext>
            </a:extLst>
          </p:cNvPr>
          <p:cNvPicPr>
            <a:picLocks noChangeAspect="1"/>
          </p:cNvPicPr>
          <p:nvPr/>
        </p:nvPicPr>
        <p:blipFill>
          <a:blip r:embed="rId2"/>
          <a:stretch>
            <a:fillRect/>
          </a:stretch>
        </p:blipFill>
        <p:spPr>
          <a:xfrm>
            <a:off x="671063" y="1573530"/>
            <a:ext cx="7238497" cy="4541520"/>
          </a:xfrm>
          <a:prstGeom prst="rect">
            <a:avLst/>
          </a:prstGeom>
        </p:spPr>
      </p:pic>
      <p:sp>
        <p:nvSpPr>
          <p:cNvPr id="7" name="TextBox 6">
            <a:extLst>
              <a:ext uri="{FF2B5EF4-FFF2-40B4-BE49-F238E27FC236}">
                <a16:creationId xmlns:a16="http://schemas.microsoft.com/office/drawing/2014/main" xmlns="" id="{66B15B29-04AE-BA36-E987-588D68DCADB0}"/>
              </a:ext>
            </a:extLst>
          </p:cNvPr>
          <p:cNvSpPr txBox="1"/>
          <p:nvPr/>
        </p:nvSpPr>
        <p:spPr>
          <a:xfrm>
            <a:off x="7909560" y="1988820"/>
            <a:ext cx="3840480" cy="4093428"/>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t>Top product have majority of positive reviews from the customer</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Carpet cleaner, foam mattress are two most popular products amongst all.</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All these products can be put more on marketing and notification to keep up the popularity.</a:t>
            </a:r>
            <a:endParaRPr lang="en-IN" sz="2000" b="1" dirty="0"/>
          </a:p>
        </p:txBody>
      </p:sp>
    </p:spTree>
    <p:extLst>
      <p:ext uri="{BB962C8B-B14F-4D97-AF65-F5344CB8AC3E}">
        <p14:creationId xmlns:p14="http://schemas.microsoft.com/office/powerpoint/2010/main" xmlns="" val="390116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F2DB0-2AD1-9D7C-ED74-F0FA27E03FF9}"/>
              </a:ext>
            </a:extLst>
          </p:cNvPr>
          <p:cNvSpPr>
            <a:spLocks noGrp="1"/>
          </p:cNvSpPr>
          <p:nvPr>
            <p:ph type="title"/>
          </p:nvPr>
        </p:nvSpPr>
        <p:spPr/>
        <p:txBody>
          <a:bodyPr/>
          <a:lstStyle/>
          <a:p>
            <a:r>
              <a:rPr lang="en-US" dirty="0"/>
              <a:t>BUSINESS PROSPECTS</a:t>
            </a:r>
          </a:p>
        </p:txBody>
      </p:sp>
      <p:sp>
        <p:nvSpPr>
          <p:cNvPr id="3" name="Content Placeholder 2">
            <a:extLst>
              <a:ext uri="{FF2B5EF4-FFF2-40B4-BE49-F238E27FC236}">
                <a16:creationId xmlns:a16="http://schemas.microsoft.com/office/drawing/2014/main" xmlns="" id="{12848F31-A42A-A7DD-E5FC-43500C512BED}"/>
              </a:ext>
            </a:extLst>
          </p:cNvPr>
          <p:cNvSpPr>
            <a:spLocks noGrp="1"/>
          </p:cNvSpPr>
          <p:nvPr>
            <p:ph idx="1"/>
          </p:nvPr>
        </p:nvSpPr>
        <p:spPr>
          <a:xfrm>
            <a:off x="2212022" y="1540189"/>
            <a:ext cx="8915400" cy="3777622"/>
          </a:xfrm>
        </p:spPr>
        <p:txBody>
          <a:bodyPr vert="horz" lIns="91440" tIns="45720" rIns="91440" bIns="45720" rtlCol="0" anchor="t">
            <a:normAutofit fontScale="92500" lnSpcReduction="10000"/>
          </a:bodyPr>
          <a:lstStyle/>
          <a:p>
            <a:pPr marL="0" indent="0">
              <a:buNone/>
            </a:pPr>
            <a:endParaRPr lang="en-US" dirty="0"/>
          </a:p>
          <a:p>
            <a:pPr>
              <a:buFont typeface="Wingdings" charset="2"/>
              <a:buChar char="Ø"/>
            </a:pPr>
            <a:r>
              <a:rPr lang="en-US" dirty="0"/>
              <a:t>From Time Series analysis we found that in the months from October to January every year sales increases. </a:t>
            </a:r>
          </a:p>
          <a:p>
            <a:pPr marL="0" indent="0">
              <a:buNone/>
            </a:pPr>
            <a:r>
              <a:rPr lang="en-US" dirty="0"/>
              <a:t>This might be due to special occasions during that time of year. So special offers should be given to customers and more marketing for products.</a:t>
            </a:r>
          </a:p>
          <a:p>
            <a:pPr marL="0" indent="0">
              <a:buNone/>
            </a:pPr>
            <a:endParaRPr lang="en-US" dirty="0"/>
          </a:p>
          <a:p>
            <a:pPr>
              <a:buFont typeface="Wingdings" charset="2"/>
              <a:buChar char="Ø"/>
            </a:pPr>
            <a:endParaRPr lang="en-US" dirty="0"/>
          </a:p>
          <a:p>
            <a:pPr>
              <a:buFont typeface="Wingdings" charset="2"/>
              <a:buChar char="Ø"/>
            </a:pPr>
            <a:r>
              <a:rPr lang="en-US" dirty="0"/>
              <a:t>The Loyal customers on basis of top purchases and reviews  are </a:t>
            </a:r>
            <a:r>
              <a:rPr lang="en-US" b="1" dirty="0"/>
              <a:t>Chris, Amazon customer, John, Anonymous, Kindle customer</a:t>
            </a:r>
          </a:p>
          <a:p>
            <a:pPr>
              <a:buFont typeface="Wingdings" charset="2"/>
              <a:buChar char="Ø"/>
            </a:pPr>
            <a:r>
              <a:rPr lang="en-US" dirty="0"/>
              <a:t>The products with most negative reviews and bad ratings are</a:t>
            </a:r>
            <a:r>
              <a:rPr lang="en-US" b="1" dirty="0"/>
              <a:t> </a:t>
            </a:r>
            <a:r>
              <a:rPr lang="en-US" b="1" dirty="0" err="1"/>
              <a:t>Ekobrew</a:t>
            </a:r>
            <a:r>
              <a:rPr lang="en-US" b="1" dirty="0"/>
              <a:t> Cup </a:t>
            </a:r>
            <a:r>
              <a:rPr lang="en-US" b="1" dirty="0" err="1"/>
              <a:t>Refillanle</a:t>
            </a:r>
            <a:r>
              <a:rPr lang="en-US" b="1" dirty="0"/>
              <a:t> cup, Raw Organic Milk, French Vanilla Count Single Serve, Beans Breakfast Blend </a:t>
            </a:r>
            <a:r>
              <a:rPr lang="en-US" b="1" dirty="0" err="1"/>
              <a:t>Decaffinated</a:t>
            </a:r>
            <a:r>
              <a:rPr lang="en-US" b="1" dirty="0"/>
              <a:t> </a:t>
            </a:r>
            <a:r>
              <a:rPr lang="en-US" b="1" dirty="0" err="1"/>
              <a:t>Cofee</a:t>
            </a:r>
            <a:r>
              <a:rPr lang="en-US" b="1" dirty="0"/>
              <a:t> Single Cup</a:t>
            </a:r>
          </a:p>
          <a:p>
            <a:pPr>
              <a:buFont typeface="Wingdings" charset="2"/>
              <a:buChar char="Ø"/>
            </a:pPr>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303029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D8810-C4DD-6062-EEFC-04145A697141}"/>
              </a:ext>
            </a:extLst>
          </p:cNvPr>
          <p:cNvSpPr>
            <a:spLocks noGrp="1"/>
          </p:cNvSpPr>
          <p:nvPr>
            <p:ph type="title"/>
          </p:nvPr>
        </p:nvSpPr>
        <p:spPr/>
        <p:txBody>
          <a:bodyPr/>
          <a:lstStyle/>
          <a:p>
            <a:r>
              <a:rPr lang="en-US" b="1" dirty="0"/>
              <a:t>BUSINESS SOLUTIONS</a:t>
            </a:r>
          </a:p>
        </p:txBody>
      </p:sp>
      <p:sp>
        <p:nvSpPr>
          <p:cNvPr id="3" name="Content Placeholder 2">
            <a:extLst>
              <a:ext uri="{FF2B5EF4-FFF2-40B4-BE49-F238E27FC236}">
                <a16:creationId xmlns:a16="http://schemas.microsoft.com/office/drawing/2014/main" xmlns="" id="{14F05B63-2DB1-DCC5-444D-57CB961DE8C2}"/>
              </a:ext>
            </a:extLst>
          </p:cNvPr>
          <p:cNvSpPr>
            <a:spLocks noGrp="1"/>
          </p:cNvSpPr>
          <p:nvPr>
            <p:ph idx="1"/>
          </p:nvPr>
        </p:nvSpPr>
        <p:spPr/>
        <p:txBody>
          <a:bodyPr vert="horz" lIns="91440" tIns="45720" rIns="91440" bIns="45720" rtlCol="0" anchor="t">
            <a:normAutofit/>
          </a:bodyPr>
          <a:lstStyle/>
          <a:p>
            <a:r>
              <a:rPr lang="en-US" dirty="0"/>
              <a:t>Giving Special Offers and Discount during Festive season to increase more customer involvement</a:t>
            </a:r>
          </a:p>
          <a:p>
            <a:r>
              <a:rPr lang="en-US" dirty="0"/>
              <a:t>Promoting the positively reviewed and good  rated products more on the online platform</a:t>
            </a:r>
          </a:p>
          <a:p>
            <a:r>
              <a:rPr lang="en-US" dirty="0"/>
              <a:t>Giving discounts and special offers to the  loyal customers on the basis of top purchases and reviews</a:t>
            </a:r>
          </a:p>
        </p:txBody>
      </p:sp>
    </p:spTree>
    <p:extLst>
      <p:ext uri="{BB962C8B-B14F-4D97-AF65-F5344CB8AC3E}">
        <p14:creationId xmlns:p14="http://schemas.microsoft.com/office/powerpoint/2010/main" xmlns="" val="156697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E8437-875C-3F80-3066-2AE492AD80BE}"/>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ea typeface="+mj-lt"/>
                <a:cs typeface="+mj-lt"/>
              </a:rPr>
              <a:t>FORECASTING PRODUCT PRICE FOR THE FUTURE</a:t>
            </a:r>
            <a:endParaRPr lang="en-US" sz="2700" dirty="0"/>
          </a:p>
        </p:txBody>
      </p:sp>
      <p:sp>
        <p:nvSpPr>
          <p:cNvPr id="8" name="Content Placeholder 7">
            <a:extLst>
              <a:ext uri="{FF2B5EF4-FFF2-40B4-BE49-F238E27FC236}">
                <a16:creationId xmlns:a16="http://schemas.microsoft.com/office/drawing/2014/main" xmlns="" id="{99CA03A8-2C03-00CE-B145-8AAF11B985CA}"/>
              </a:ext>
            </a:extLst>
          </p:cNvPr>
          <p:cNvSpPr>
            <a:spLocks noGrp="1"/>
          </p:cNvSpPr>
          <p:nvPr>
            <p:ph idx="1"/>
          </p:nvPr>
        </p:nvSpPr>
        <p:spPr>
          <a:xfrm>
            <a:off x="1683956" y="2133600"/>
            <a:ext cx="4140772" cy="3777622"/>
          </a:xfrm>
        </p:spPr>
        <p:txBody>
          <a:bodyPr vert="horz" lIns="91440" tIns="45720" rIns="91440" bIns="45720" rtlCol="0" anchor="t">
            <a:noAutofit/>
          </a:bodyPr>
          <a:lstStyle/>
          <a:p>
            <a:r>
              <a:rPr lang="en-US" sz="2400" b="1" dirty="0">
                <a:solidFill>
                  <a:srgbClr val="000000"/>
                </a:solidFill>
                <a:ea typeface="+mn-lt"/>
                <a:cs typeface="+mn-lt"/>
              </a:rPr>
              <a:t>It can be observed that there is increase in trend for forecast.</a:t>
            </a:r>
          </a:p>
          <a:p>
            <a:r>
              <a:rPr lang="en-US" sz="2400" b="1" dirty="0">
                <a:solidFill>
                  <a:srgbClr val="000000"/>
                </a:solidFill>
                <a:ea typeface="+mn-lt"/>
                <a:cs typeface="+mn-lt"/>
              </a:rPr>
              <a:t>It can be forecasted that product prices may increase in the future, which will affect the increase in revenue over the upcoming years</a:t>
            </a:r>
            <a:endParaRPr lang="en-US" sz="2400" dirty="0">
              <a:solidFill>
                <a:srgbClr val="000000"/>
              </a:solidFill>
            </a:endParaRPr>
          </a:p>
        </p:txBody>
      </p:sp>
      <p:pic>
        <p:nvPicPr>
          <p:cNvPr id="4" name="Picture 4" descr="Chart, line chart&#10;&#10;Description automatically generated">
            <a:extLst>
              <a:ext uri="{FF2B5EF4-FFF2-40B4-BE49-F238E27FC236}">
                <a16:creationId xmlns:a16="http://schemas.microsoft.com/office/drawing/2014/main" xmlns="" id="{7498D954-1EAD-1D5D-183E-DD3AFAF4E263}"/>
              </a:ext>
            </a:extLst>
          </p:cNvPr>
          <p:cNvPicPr>
            <a:picLocks noChangeAspect="1"/>
          </p:cNvPicPr>
          <p:nvPr/>
        </p:nvPicPr>
        <p:blipFill>
          <a:blip r:embed="rId2"/>
          <a:stretch>
            <a:fillRect/>
          </a:stretch>
        </p:blipFill>
        <p:spPr>
          <a:xfrm>
            <a:off x="6091916" y="952598"/>
            <a:ext cx="5882947" cy="4719026"/>
          </a:xfrm>
          <a:prstGeom prst="rect">
            <a:avLst/>
          </a:prstGeom>
        </p:spPr>
      </p:pic>
    </p:spTree>
    <p:extLst>
      <p:ext uri="{BB962C8B-B14F-4D97-AF65-F5344CB8AC3E}">
        <p14:creationId xmlns:p14="http://schemas.microsoft.com/office/powerpoint/2010/main" xmlns="" val="1179202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3F7D8-77B6-518D-D090-A47E68216213}"/>
              </a:ext>
            </a:extLst>
          </p:cNvPr>
          <p:cNvSpPr>
            <a:spLocks noGrp="1"/>
          </p:cNvSpPr>
          <p:nvPr>
            <p:ph type="title"/>
          </p:nvPr>
        </p:nvSpPr>
        <p:spPr>
          <a:xfrm>
            <a:off x="2117217" y="189950"/>
            <a:ext cx="7957566" cy="1259894"/>
          </a:xfrm>
        </p:spPr>
        <p:txBody>
          <a:bodyPr>
            <a:normAutofit/>
          </a:bodyPr>
          <a:lstStyle/>
          <a:p>
            <a:pPr>
              <a:lnSpc>
                <a:spcPct val="90000"/>
              </a:lnSpc>
            </a:pPr>
            <a:endParaRPr lang="en-US" sz="2000" dirty="0">
              <a:solidFill>
                <a:srgbClr val="5C4049"/>
              </a:solidFill>
            </a:endParaRPr>
          </a:p>
          <a:p>
            <a:pPr>
              <a:lnSpc>
                <a:spcPct val="90000"/>
              </a:lnSpc>
            </a:pPr>
            <a:r>
              <a:rPr lang="en-US" sz="2000" b="1" dirty="0">
                <a:solidFill>
                  <a:srgbClr val="5C4049"/>
                </a:solidFill>
                <a:ea typeface="+mj-lt"/>
                <a:cs typeface="+mj-lt"/>
              </a:rPr>
              <a:t>FORECASTING CUSTOMER SENTIMENT FOR FUTURE</a:t>
            </a:r>
            <a:endParaRPr lang="en-US" sz="2000" dirty="0">
              <a:solidFill>
                <a:srgbClr val="5C4049"/>
              </a:solidFill>
            </a:endParaRPr>
          </a:p>
        </p:txBody>
      </p:sp>
      <p:sp>
        <p:nvSpPr>
          <p:cNvPr id="8" name="Content Placeholder 7">
            <a:extLst>
              <a:ext uri="{FF2B5EF4-FFF2-40B4-BE49-F238E27FC236}">
                <a16:creationId xmlns:a16="http://schemas.microsoft.com/office/drawing/2014/main" xmlns="" id="{1CC1B086-3DA4-2912-FB6C-EF7CF3DD9819}"/>
              </a:ext>
            </a:extLst>
          </p:cNvPr>
          <p:cNvSpPr>
            <a:spLocks noGrp="1"/>
          </p:cNvSpPr>
          <p:nvPr>
            <p:ph idx="1"/>
          </p:nvPr>
        </p:nvSpPr>
        <p:spPr>
          <a:xfrm>
            <a:off x="649224" y="1319088"/>
            <a:ext cx="4734305" cy="4573765"/>
          </a:xfrm>
        </p:spPr>
        <p:txBody>
          <a:bodyPr vert="horz" lIns="91440" tIns="45720" rIns="91440" bIns="45720" rtlCol="0" anchor="t">
            <a:normAutofit fontScale="92500" lnSpcReduction="20000"/>
          </a:bodyPr>
          <a:lstStyle/>
          <a:p>
            <a:pPr>
              <a:buClr>
                <a:srgbClr val="FE4343"/>
              </a:buClr>
            </a:pPr>
            <a:endParaRPr lang="en-US" dirty="0"/>
          </a:p>
          <a:p>
            <a:r>
              <a:rPr lang="en-US" sz="2000" b="1" dirty="0">
                <a:solidFill>
                  <a:srgbClr val="000000"/>
                </a:solidFill>
                <a:ea typeface="+mn-lt"/>
                <a:cs typeface="+mn-lt"/>
              </a:rPr>
              <a:t>It can be observed that there is increase in trend for forecast.</a:t>
            </a:r>
          </a:p>
          <a:p>
            <a:endParaRPr lang="en-US" sz="2000" b="1" dirty="0">
              <a:solidFill>
                <a:srgbClr val="000000"/>
              </a:solidFill>
            </a:endParaRPr>
          </a:p>
          <a:p>
            <a:r>
              <a:rPr lang="en-US" sz="2000" b="1" dirty="0">
                <a:solidFill>
                  <a:srgbClr val="000000"/>
                </a:solidFill>
              </a:rPr>
              <a:t>We can propose that customer attachment of the products with amazon  may increase with respect to time.</a:t>
            </a:r>
          </a:p>
          <a:p>
            <a:endParaRPr lang="en-US" sz="2000" b="1" dirty="0">
              <a:solidFill>
                <a:srgbClr val="000000"/>
              </a:solidFill>
            </a:endParaRPr>
          </a:p>
          <a:p>
            <a:r>
              <a:rPr lang="en-US" sz="2000" b="1" dirty="0">
                <a:solidFill>
                  <a:srgbClr val="000000"/>
                </a:solidFill>
              </a:rPr>
              <a:t>As the reviews increase , we get more information on customers sentiments towards the product and make changes towards the problems causing negative sentiments for the products.</a:t>
            </a:r>
          </a:p>
        </p:txBody>
      </p:sp>
      <p:pic>
        <p:nvPicPr>
          <p:cNvPr id="4" name="Picture 4" descr="Chart, line chart&#10;&#10;Description automatically generated">
            <a:extLst>
              <a:ext uri="{FF2B5EF4-FFF2-40B4-BE49-F238E27FC236}">
                <a16:creationId xmlns:a16="http://schemas.microsoft.com/office/drawing/2014/main" xmlns="" id="{27659FF3-8390-88F7-D768-82D07908F0CF}"/>
              </a:ext>
            </a:extLst>
          </p:cNvPr>
          <p:cNvPicPr>
            <a:picLocks noChangeAspect="1"/>
          </p:cNvPicPr>
          <p:nvPr/>
        </p:nvPicPr>
        <p:blipFill>
          <a:blip r:embed="rId2"/>
          <a:stretch>
            <a:fillRect/>
          </a:stretch>
        </p:blipFill>
        <p:spPr>
          <a:xfrm>
            <a:off x="5223510" y="1449844"/>
            <a:ext cx="6720840" cy="4573766"/>
          </a:xfrm>
          <a:prstGeom prst="rect">
            <a:avLst/>
          </a:prstGeom>
        </p:spPr>
      </p:pic>
    </p:spTree>
    <p:extLst>
      <p:ext uri="{BB962C8B-B14F-4D97-AF65-F5344CB8AC3E}">
        <p14:creationId xmlns:p14="http://schemas.microsoft.com/office/powerpoint/2010/main" xmlns="" val="6684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613A5F-3119-F4AF-17D4-502129A2427A}"/>
              </a:ext>
            </a:extLst>
          </p:cNvPr>
          <p:cNvSpPr>
            <a:spLocks noGrp="1"/>
          </p:cNvSpPr>
          <p:nvPr>
            <p:ph type="title" idx="4294967295"/>
          </p:nvPr>
        </p:nvSpPr>
        <p:spPr>
          <a:xfrm>
            <a:off x="1882775" y="306388"/>
            <a:ext cx="10309225" cy="1281112"/>
          </a:xfrm>
        </p:spPr>
        <p:txBody>
          <a:bodyPr>
            <a:normAutofit/>
          </a:bodyPr>
          <a:lstStyle/>
          <a:p>
            <a:pPr>
              <a:lnSpc>
                <a:spcPct val="90000"/>
              </a:lnSpc>
            </a:pPr>
            <a:r>
              <a:rPr lang="en-US" sz="2700" b="1" dirty="0"/>
              <a:t>FORECASTING PRODUCT PRICE FOR THE FUTURE</a:t>
            </a:r>
          </a:p>
        </p:txBody>
      </p:sp>
      <p:sp>
        <p:nvSpPr>
          <p:cNvPr id="8" name="Content Placeholder 7">
            <a:extLst>
              <a:ext uri="{FF2B5EF4-FFF2-40B4-BE49-F238E27FC236}">
                <a16:creationId xmlns:a16="http://schemas.microsoft.com/office/drawing/2014/main" xmlns="" id="{D61124E8-408B-E495-7BA7-254D6B8A4A56}"/>
              </a:ext>
            </a:extLst>
          </p:cNvPr>
          <p:cNvSpPr>
            <a:spLocks noGrp="1"/>
          </p:cNvSpPr>
          <p:nvPr>
            <p:ph idx="4294967295"/>
          </p:nvPr>
        </p:nvSpPr>
        <p:spPr>
          <a:xfrm>
            <a:off x="7974446" y="1337410"/>
            <a:ext cx="4072774" cy="4964112"/>
          </a:xfrm>
        </p:spPr>
        <p:txBody>
          <a:bodyPr vert="horz" lIns="91440" tIns="45720" rIns="91440" bIns="45720" rtlCol="0" anchor="t">
            <a:normAutofit/>
          </a:bodyPr>
          <a:lstStyle/>
          <a:p>
            <a:r>
              <a:rPr lang="en-US" sz="2000" b="1" dirty="0">
                <a:solidFill>
                  <a:srgbClr val="000000"/>
                </a:solidFill>
                <a:ea typeface="+mn-lt"/>
                <a:cs typeface="+mn-lt"/>
              </a:rPr>
              <a:t>It can be observed that there is increase in trend for forecast.</a:t>
            </a:r>
          </a:p>
          <a:p>
            <a:endParaRPr lang="en-US" sz="2000" b="1" dirty="0">
              <a:solidFill>
                <a:srgbClr val="000000"/>
              </a:solidFill>
              <a:ea typeface="+mn-lt"/>
              <a:cs typeface="+mn-lt"/>
            </a:endParaRPr>
          </a:p>
          <a:p>
            <a:endParaRPr lang="en-US" sz="2000" b="1" dirty="0">
              <a:solidFill>
                <a:srgbClr val="000000"/>
              </a:solidFill>
              <a:ea typeface="+mn-lt"/>
              <a:cs typeface="+mn-lt"/>
            </a:endParaRPr>
          </a:p>
          <a:p>
            <a:r>
              <a:rPr lang="en-US" sz="2000" b="1" dirty="0">
                <a:solidFill>
                  <a:srgbClr val="000000"/>
                </a:solidFill>
                <a:ea typeface="+mn-lt"/>
                <a:cs typeface="+mn-lt"/>
              </a:rPr>
              <a:t>It can be forecasted that product prices may increase in the future, which will affect the increase in revenue over the upcoming years.</a:t>
            </a:r>
            <a:endParaRPr lang="en-US" sz="2000" dirty="0">
              <a:solidFill>
                <a:srgbClr val="000000"/>
              </a:solidFill>
            </a:endParaRPr>
          </a:p>
        </p:txBody>
      </p:sp>
      <p:pic>
        <p:nvPicPr>
          <p:cNvPr id="5" name="Picture 5" descr="Chart, line chart&#10;&#10;Description automatically generated">
            <a:extLst>
              <a:ext uri="{FF2B5EF4-FFF2-40B4-BE49-F238E27FC236}">
                <a16:creationId xmlns:a16="http://schemas.microsoft.com/office/drawing/2014/main" xmlns="" id="{64BA365A-31A7-ACAE-3F86-80934EAEBDB5}"/>
              </a:ext>
            </a:extLst>
          </p:cNvPr>
          <p:cNvPicPr>
            <a:picLocks noChangeAspect="1"/>
          </p:cNvPicPr>
          <p:nvPr/>
        </p:nvPicPr>
        <p:blipFill>
          <a:blip r:embed="rId2"/>
          <a:stretch>
            <a:fillRect/>
          </a:stretch>
        </p:blipFill>
        <p:spPr>
          <a:xfrm>
            <a:off x="598054" y="1337410"/>
            <a:ext cx="7540896" cy="5214257"/>
          </a:xfrm>
          <a:prstGeom prst="rect">
            <a:avLst/>
          </a:prstGeom>
        </p:spPr>
      </p:pic>
    </p:spTree>
    <p:extLst>
      <p:ext uri="{BB962C8B-B14F-4D97-AF65-F5344CB8AC3E}">
        <p14:creationId xmlns:p14="http://schemas.microsoft.com/office/powerpoint/2010/main" xmlns="" val="3297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37079-21F6-8781-CA39-7D5B2E8AE997}"/>
              </a:ext>
            </a:extLst>
          </p:cNvPr>
          <p:cNvSpPr>
            <a:spLocks noGrp="1"/>
          </p:cNvSpPr>
          <p:nvPr>
            <p:ph type="title"/>
          </p:nvPr>
        </p:nvSpPr>
        <p:spPr>
          <a:xfrm>
            <a:off x="1807411" y="341656"/>
            <a:ext cx="9687902" cy="1280890"/>
          </a:xfrm>
        </p:spPr>
        <p:txBody>
          <a:bodyPr>
            <a:normAutofit/>
          </a:bodyPr>
          <a:lstStyle/>
          <a:p>
            <a:pPr>
              <a:lnSpc>
                <a:spcPct val="90000"/>
              </a:lnSpc>
            </a:pPr>
            <a:r>
              <a:rPr lang="en-US" sz="2700" b="1" dirty="0"/>
              <a:t>FORECASTING CUSTOMER SENTIMENT FOR FUTURE</a:t>
            </a:r>
          </a:p>
        </p:txBody>
      </p:sp>
      <p:sp>
        <p:nvSpPr>
          <p:cNvPr id="8" name="Content Placeholder 7">
            <a:extLst>
              <a:ext uri="{FF2B5EF4-FFF2-40B4-BE49-F238E27FC236}">
                <a16:creationId xmlns:a16="http://schemas.microsoft.com/office/drawing/2014/main" xmlns="" id="{E88B52F1-0508-0615-C43A-115B1186A3F1}"/>
              </a:ext>
            </a:extLst>
          </p:cNvPr>
          <p:cNvSpPr>
            <a:spLocks noGrp="1"/>
          </p:cNvSpPr>
          <p:nvPr>
            <p:ph idx="1"/>
          </p:nvPr>
        </p:nvSpPr>
        <p:spPr>
          <a:xfrm>
            <a:off x="6481070" y="1268888"/>
            <a:ext cx="5558530" cy="5543494"/>
          </a:xfrm>
        </p:spPr>
        <p:txBody>
          <a:bodyPr vert="horz" lIns="91440" tIns="45720" rIns="91440" bIns="45720" rtlCol="0" anchor="t">
            <a:noAutofit/>
          </a:bodyPr>
          <a:lstStyle/>
          <a:p>
            <a:r>
              <a:rPr lang="en-US" sz="2000" b="1" dirty="0">
                <a:solidFill>
                  <a:srgbClr val="000000"/>
                </a:solidFill>
                <a:ea typeface="+mn-lt"/>
                <a:cs typeface="+mn-lt"/>
              </a:rPr>
              <a:t>It can be observed that there is increase in trend for forecast.</a:t>
            </a:r>
          </a:p>
          <a:p>
            <a:endParaRPr lang="en-US" sz="2000" b="1" dirty="0">
              <a:solidFill>
                <a:srgbClr val="000000"/>
              </a:solidFill>
            </a:endParaRPr>
          </a:p>
          <a:p>
            <a:r>
              <a:rPr lang="en-US" sz="2000" b="1" dirty="0">
                <a:solidFill>
                  <a:srgbClr val="000000"/>
                </a:solidFill>
              </a:rPr>
              <a:t>We can propose that customer attachment of the products with amazon  may increase with respect to time.</a:t>
            </a:r>
          </a:p>
          <a:p>
            <a:endParaRPr lang="en-US" sz="2000" b="1" dirty="0">
              <a:solidFill>
                <a:srgbClr val="000000"/>
              </a:solidFill>
            </a:endParaRPr>
          </a:p>
          <a:p>
            <a:r>
              <a:rPr lang="en-US" sz="2000" b="1" dirty="0">
                <a:solidFill>
                  <a:srgbClr val="000000"/>
                </a:solidFill>
              </a:rPr>
              <a:t>As the reviews increase , we get more information on customers sentiments towards the product and make changes towards the problems causing negative sentiments for the products.</a:t>
            </a:r>
          </a:p>
        </p:txBody>
      </p:sp>
      <p:pic>
        <p:nvPicPr>
          <p:cNvPr id="4" name="Picture 4" descr="Chart&#10;&#10;Description automatically generated">
            <a:extLst>
              <a:ext uri="{FF2B5EF4-FFF2-40B4-BE49-F238E27FC236}">
                <a16:creationId xmlns:a16="http://schemas.microsoft.com/office/drawing/2014/main" xmlns="" id="{67CAC8B7-01B2-F565-239F-BA00BE34B4EE}"/>
              </a:ext>
            </a:extLst>
          </p:cNvPr>
          <p:cNvPicPr>
            <a:picLocks noChangeAspect="1"/>
          </p:cNvPicPr>
          <p:nvPr/>
        </p:nvPicPr>
        <p:blipFill>
          <a:blip r:embed="rId2"/>
          <a:stretch>
            <a:fillRect/>
          </a:stretch>
        </p:blipFill>
        <p:spPr>
          <a:xfrm>
            <a:off x="583745" y="1268888"/>
            <a:ext cx="5897325" cy="5436399"/>
          </a:xfrm>
          <a:prstGeom prst="rect">
            <a:avLst/>
          </a:prstGeom>
        </p:spPr>
      </p:pic>
    </p:spTree>
    <p:extLst>
      <p:ext uri="{BB962C8B-B14F-4D97-AF65-F5344CB8AC3E}">
        <p14:creationId xmlns:p14="http://schemas.microsoft.com/office/powerpoint/2010/main" xmlns="" val="149504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3FFD452-2E7F-33D6-D2D0-91D66C667FA9}"/>
              </a:ext>
            </a:extLst>
          </p:cNvPr>
          <p:cNvSpPr/>
          <p:nvPr/>
        </p:nvSpPr>
        <p:spPr>
          <a:xfrm>
            <a:off x="1428751" y="2475845"/>
            <a:ext cx="9726930" cy="1569660"/>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xmlns="" val="225716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3BAFB-005A-8D67-223F-CF1713689FB4}"/>
              </a:ext>
            </a:extLst>
          </p:cNvPr>
          <p:cNvSpPr>
            <a:spLocks noGrp="1"/>
          </p:cNvSpPr>
          <p:nvPr>
            <p:ph type="title"/>
          </p:nvPr>
        </p:nvSpPr>
        <p:spPr>
          <a:xfrm>
            <a:off x="1433889" y="1059872"/>
            <a:ext cx="3012216" cy="4851349"/>
          </a:xfrm>
        </p:spPr>
        <p:txBody>
          <a:bodyPr>
            <a:normAutofit/>
          </a:bodyPr>
          <a:lstStyle/>
          <a:p>
            <a:r>
              <a:rPr lang="en-US" dirty="0"/>
              <a:t>OBJECTIVES </a:t>
            </a:r>
          </a:p>
        </p:txBody>
      </p:sp>
      <p:sp>
        <p:nvSpPr>
          <p:cNvPr id="15" name="Content Placeholder 2">
            <a:extLst>
              <a:ext uri="{FF2B5EF4-FFF2-40B4-BE49-F238E27FC236}">
                <a16:creationId xmlns:a16="http://schemas.microsoft.com/office/drawing/2014/main" xmlns="" id="{6D1D7678-1EFE-BF49-E46A-01EEAA4D5F30}"/>
              </a:ext>
            </a:extLst>
          </p:cNvPr>
          <p:cNvSpPr>
            <a:spLocks noGrp="1"/>
          </p:cNvSpPr>
          <p:nvPr>
            <p:ph idx="1"/>
          </p:nvPr>
        </p:nvSpPr>
        <p:spPr>
          <a:xfrm>
            <a:off x="5280368" y="1059872"/>
            <a:ext cx="6224244" cy="4851350"/>
          </a:xfrm>
        </p:spPr>
        <p:txBody>
          <a:bodyPr vert="horz" lIns="91440" tIns="45720" rIns="91440" bIns="45720" rtlCol="0" anchor="t">
            <a:normAutofit/>
          </a:bodyPr>
          <a:lstStyle/>
          <a:p>
            <a:pPr marL="285750" indent="-285750">
              <a:buFont typeface="Wingdings" charset="2"/>
              <a:buChar char="Ø"/>
            </a:pPr>
            <a:r>
              <a:rPr lang="en-US" sz="2000" b="1" dirty="0"/>
              <a:t>Analyzing given reviews of customers , making an understanding of customers sentiments and the effect of sentiment on sales and product trends.</a:t>
            </a:r>
          </a:p>
          <a:p>
            <a:pPr marL="0" indent="0">
              <a:spcBef>
                <a:spcPts val="0"/>
              </a:spcBef>
              <a:buNone/>
            </a:pPr>
            <a:endParaRPr lang="en-US" sz="2000" b="1" dirty="0">
              <a:ea typeface="+mn-lt"/>
              <a:cs typeface="+mn-lt"/>
            </a:endParaRPr>
          </a:p>
          <a:p>
            <a:pPr marL="285750" indent="-285750">
              <a:spcBef>
                <a:spcPts val="0"/>
              </a:spcBef>
              <a:buFont typeface="Wingdings" charset="2"/>
              <a:buChar char="Ø"/>
            </a:pPr>
            <a:r>
              <a:rPr lang="en-US" sz="2000" b="1" dirty="0">
                <a:ea typeface="+mn-lt"/>
                <a:cs typeface="+mn-lt"/>
              </a:rPr>
              <a:t>Customer retention on basis of reviews</a:t>
            </a:r>
            <a:endParaRPr lang="en-US" sz="2000" dirty="0">
              <a:ea typeface="+mn-lt"/>
              <a:cs typeface="+mn-lt"/>
            </a:endParaRPr>
          </a:p>
          <a:p>
            <a:pPr marL="285750" indent="-285750">
              <a:spcBef>
                <a:spcPts val="0"/>
              </a:spcBef>
              <a:buFont typeface="Wingdings" charset="2"/>
              <a:buChar char="Ø"/>
            </a:pPr>
            <a:endParaRPr lang="en-US" sz="2000" b="1" dirty="0">
              <a:ea typeface="+mn-lt"/>
              <a:cs typeface="+mn-lt"/>
            </a:endParaRPr>
          </a:p>
          <a:p>
            <a:pPr marL="285750" indent="-285750">
              <a:spcBef>
                <a:spcPts val="0"/>
              </a:spcBef>
              <a:buFont typeface="Wingdings" charset="2"/>
              <a:buChar char="Ø"/>
            </a:pPr>
            <a:r>
              <a:rPr lang="en-US" sz="2000" b="1" dirty="0">
                <a:ea typeface="+mn-lt"/>
                <a:cs typeface="+mn-lt"/>
              </a:rPr>
              <a:t>Product recommendation</a:t>
            </a:r>
          </a:p>
          <a:p>
            <a:pPr marL="285750" indent="-285750">
              <a:spcBef>
                <a:spcPts val="0"/>
              </a:spcBef>
              <a:buFont typeface="Wingdings" charset="2"/>
              <a:buChar char="Ø"/>
            </a:pPr>
            <a:endParaRPr lang="en-US" sz="2000" b="1" dirty="0">
              <a:ea typeface="+mn-lt"/>
              <a:cs typeface="+mn-lt"/>
            </a:endParaRPr>
          </a:p>
          <a:p>
            <a:pPr marL="285750" indent="-285750">
              <a:spcBef>
                <a:spcPts val="0"/>
              </a:spcBef>
              <a:buFont typeface="Wingdings" charset="2"/>
              <a:buChar char="Ø"/>
            </a:pPr>
            <a:r>
              <a:rPr lang="en-US" sz="2000" b="1" dirty="0"/>
              <a:t>Future Forecast </a:t>
            </a:r>
          </a:p>
          <a:p>
            <a:pPr marL="285750" indent="-285750">
              <a:spcBef>
                <a:spcPts val="0"/>
              </a:spcBef>
              <a:buFont typeface="Wingdings" charset="2"/>
              <a:buChar char="Ø"/>
            </a:pPr>
            <a:endParaRPr lang="en-US" sz="2000" b="1" dirty="0"/>
          </a:p>
          <a:p>
            <a:pPr marL="285750" indent="-285750">
              <a:spcBef>
                <a:spcPts val="0"/>
              </a:spcBef>
              <a:buFont typeface="Wingdings" charset="2"/>
              <a:buChar char="Ø"/>
            </a:pPr>
            <a:r>
              <a:rPr lang="en-US" sz="2000" b="1" dirty="0"/>
              <a:t>Identifying business trends</a:t>
            </a:r>
          </a:p>
          <a:p>
            <a:pPr marL="0" indent="0">
              <a:spcBef>
                <a:spcPts val="0"/>
              </a:spcBef>
              <a:buNone/>
            </a:pPr>
            <a:endParaRPr lang="en-US" sz="2000" b="1" dirty="0"/>
          </a:p>
          <a:p>
            <a:pPr marL="285750" indent="-285750">
              <a:spcBef>
                <a:spcPts val="0"/>
              </a:spcBef>
              <a:buFont typeface="Wingdings" charset="2"/>
              <a:buChar char="Ø"/>
            </a:pPr>
            <a:endParaRPr lang="en-US" sz="2000" b="1" dirty="0"/>
          </a:p>
          <a:p>
            <a:pPr marL="285750" indent="-285750">
              <a:spcBef>
                <a:spcPts val="0"/>
              </a:spcBef>
              <a:buFont typeface="Wingdings" charset="2"/>
              <a:buChar char="Ø"/>
            </a:pPr>
            <a:endParaRPr lang="en-US" sz="2000" b="1" dirty="0"/>
          </a:p>
          <a:p>
            <a:pPr marL="285750" indent="-285750">
              <a:spcBef>
                <a:spcPts val="0"/>
              </a:spcBef>
              <a:buFont typeface="Wingdings" charset="2"/>
              <a:buChar char="Ø"/>
            </a:pPr>
            <a:endParaRPr lang="en-US" sz="2000" dirty="0"/>
          </a:p>
        </p:txBody>
      </p:sp>
    </p:spTree>
    <p:extLst>
      <p:ext uri="{BB962C8B-B14F-4D97-AF65-F5344CB8AC3E}">
        <p14:creationId xmlns:p14="http://schemas.microsoft.com/office/powerpoint/2010/main" xmlns="" val="202529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CFF54-BAF8-02F0-60FC-BF1DC5202AD0}"/>
              </a:ext>
            </a:extLst>
          </p:cNvPr>
          <p:cNvSpPr>
            <a:spLocks noGrp="1"/>
          </p:cNvSpPr>
          <p:nvPr>
            <p:ph type="title"/>
          </p:nvPr>
        </p:nvSpPr>
        <p:spPr>
          <a:xfrm>
            <a:off x="3700470" y="757687"/>
            <a:ext cx="3649085" cy="5225422"/>
          </a:xfrm>
        </p:spPr>
        <p:txBody>
          <a:bodyPr anchor="ctr">
            <a:normAutofit/>
          </a:bodyPr>
          <a:lstStyle/>
          <a:p>
            <a:r>
              <a:rPr lang="en-US" b="1"/>
              <a:t>AMAZON PRODUCT REVIEW ON</a:t>
            </a:r>
            <a:br>
              <a:rPr lang="en-US" b="1"/>
            </a:br>
            <a:r>
              <a:rPr lang="en-US" b="1"/>
              <a:t>GROCERY AND GOURMET CATEGORY</a:t>
            </a:r>
          </a:p>
        </p:txBody>
      </p:sp>
      <p:sp>
        <p:nvSpPr>
          <p:cNvPr id="3" name="Content Placeholder 2">
            <a:extLst>
              <a:ext uri="{FF2B5EF4-FFF2-40B4-BE49-F238E27FC236}">
                <a16:creationId xmlns:a16="http://schemas.microsoft.com/office/drawing/2014/main" xmlns="" id="{5CB0CDFD-0D0F-59DF-BB8B-AF8A6B3064C3}"/>
              </a:ext>
            </a:extLst>
          </p:cNvPr>
          <p:cNvSpPr>
            <a:spLocks noGrp="1"/>
          </p:cNvSpPr>
          <p:nvPr>
            <p:ph idx="1"/>
          </p:nvPr>
        </p:nvSpPr>
        <p:spPr>
          <a:xfrm>
            <a:off x="1101554" y="685800"/>
            <a:ext cx="5970162" cy="5225422"/>
          </a:xfrm>
        </p:spPr>
        <p:txBody>
          <a:bodyPr vert="horz" lIns="91440" tIns="45720" rIns="91440" bIns="45720" rtlCol="0" anchor="ctr">
            <a:normAutofit/>
          </a:bodyPr>
          <a:lstStyle/>
          <a:p>
            <a:pPr marL="0" indent="0">
              <a:buNone/>
            </a:pPr>
            <a:endParaRPr lang="en-US" b="1" dirty="0"/>
          </a:p>
          <a:p>
            <a:endParaRPr lang="en-US" dirty="0"/>
          </a:p>
        </p:txBody>
      </p:sp>
    </p:spTree>
    <p:extLst>
      <p:ext uri="{BB962C8B-B14F-4D97-AF65-F5344CB8AC3E}">
        <p14:creationId xmlns:p14="http://schemas.microsoft.com/office/powerpoint/2010/main" xmlns="" val="421465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C44BE-7D55-0487-4FAE-75680623CBCF}"/>
              </a:ext>
            </a:extLst>
          </p:cNvPr>
          <p:cNvSpPr>
            <a:spLocks noGrp="1"/>
          </p:cNvSpPr>
          <p:nvPr>
            <p:ph type="title"/>
          </p:nvPr>
        </p:nvSpPr>
        <p:spPr>
          <a:xfrm>
            <a:off x="1716727" y="5050981"/>
            <a:ext cx="10562359" cy="1510927"/>
          </a:xfrm>
        </p:spPr>
        <p:txBody>
          <a:bodyPr>
            <a:normAutofit/>
          </a:bodyPr>
          <a:lstStyle/>
          <a:p>
            <a:r>
              <a:rPr lang="en-US" sz="2400" b="1" i="1" dirty="0">
                <a:solidFill>
                  <a:schemeClr val="tx2">
                    <a:lumMod val="50000"/>
                  </a:schemeClr>
                </a:solidFill>
              </a:rPr>
              <a:t>Customer reviews consists of majority of positive reviews , with almost 89.66% of positive reviews out of total . This depicts the imbalance of sentiment in reviews.</a:t>
            </a:r>
            <a:endParaRPr lang="en-US" sz="2400" i="1" dirty="0">
              <a:solidFill>
                <a:schemeClr val="tx2">
                  <a:lumMod val="50000"/>
                </a:schemeClr>
              </a:solidFill>
            </a:endParaRPr>
          </a:p>
        </p:txBody>
      </p:sp>
      <p:pic>
        <p:nvPicPr>
          <p:cNvPr id="4" name="Picture 4" descr="Chart&#10;&#10;Description automatically generated">
            <a:extLst>
              <a:ext uri="{FF2B5EF4-FFF2-40B4-BE49-F238E27FC236}">
                <a16:creationId xmlns:a16="http://schemas.microsoft.com/office/drawing/2014/main" xmlns="" id="{BF3F1862-E3A0-F79E-0999-B88A47BC235E}"/>
              </a:ext>
            </a:extLst>
          </p:cNvPr>
          <p:cNvPicPr>
            <a:picLocks noGrp="1" noChangeAspect="1"/>
          </p:cNvPicPr>
          <p:nvPr>
            <p:ph idx="1"/>
          </p:nvPr>
        </p:nvPicPr>
        <p:blipFill>
          <a:blip r:embed="rId2"/>
          <a:stretch>
            <a:fillRect/>
          </a:stretch>
        </p:blipFill>
        <p:spPr>
          <a:xfrm>
            <a:off x="2128329" y="233798"/>
            <a:ext cx="9506489" cy="4773640"/>
          </a:xfrm>
        </p:spPr>
      </p:pic>
    </p:spTree>
    <p:extLst>
      <p:ext uri="{BB962C8B-B14F-4D97-AF65-F5344CB8AC3E}">
        <p14:creationId xmlns:p14="http://schemas.microsoft.com/office/powerpoint/2010/main" xmlns="" val="405049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48396-5D1E-261E-80DB-F33662F5FACE}"/>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t>ANALYSIS ON SENTIMENT AND OVERALL RATING</a:t>
            </a:r>
          </a:p>
        </p:txBody>
      </p:sp>
      <p:sp>
        <p:nvSpPr>
          <p:cNvPr id="20" name="Content Placeholder 19">
            <a:extLst>
              <a:ext uri="{FF2B5EF4-FFF2-40B4-BE49-F238E27FC236}">
                <a16:creationId xmlns:a16="http://schemas.microsoft.com/office/drawing/2014/main" xmlns="" id="{976A2271-D561-FEA1-6F5F-6A3DA9A7FA49}"/>
              </a:ext>
            </a:extLst>
          </p:cNvPr>
          <p:cNvSpPr>
            <a:spLocks noGrp="1"/>
          </p:cNvSpPr>
          <p:nvPr>
            <p:ph idx="1"/>
          </p:nvPr>
        </p:nvSpPr>
        <p:spPr>
          <a:xfrm>
            <a:off x="2402306" y="5124090"/>
            <a:ext cx="8915400" cy="1664151"/>
          </a:xfrm>
        </p:spPr>
        <p:txBody>
          <a:bodyPr vert="horz" lIns="91440" tIns="45720" rIns="91440" bIns="45720" rtlCol="0" anchor="t">
            <a:normAutofit/>
          </a:bodyPr>
          <a:lstStyle/>
          <a:p>
            <a:pPr>
              <a:buFont typeface="Wingdings" charset="2"/>
              <a:buChar char="Ø"/>
            </a:pPr>
            <a:r>
              <a:rPr lang="en-US" b="1" dirty="0"/>
              <a:t>The misguided reviews are of 18.03% which are not helpful for the customers to buy any product</a:t>
            </a:r>
            <a:endParaRPr lang="en-US" dirty="0"/>
          </a:p>
          <a:p>
            <a:pPr>
              <a:buFont typeface="Wingdings" charset="2"/>
              <a:buChar char="Ø"/>
            </a:pPr>
            <a:r>
              <a:rPr lang="en-US" b="1" dirty="0"/>
              <a:t>The positive reviews are 76.52% and negative reviews are 5.3% which helps the customer to buy any product</a:t>
            </a:r>
          </a:p>
        </p:txBody>
      </p:sp>
      <p:pic>
        <p:nvPicPr>
          <p:cNvPr id="4" name="Picture 4" descr="Chart, pie chart&#10;&#10;Description automatically generated">
            <a:extLst>
              <a:ext uri="{FF2B5EF4-FFF2-40B4-BE49-F238E27FC236}">
                <a16:creationId xmlns:a16="http://schemas.microsoft.com/office/drawing/2014/main" xmlns="" id="{9102C089-E2E2-CBB1-55FF-BD41B32714B0}"/>
              </a:ext>
            </a:extLst>
          </p:cNvPr>
          <p:cNvPicPr>
            <a:picLocks noChangeAspect="1"/>
          </p:cNvPicPr>
          <p:nvPr/>
        </p:nvPicPr>
        <p:blipFill>
          <a:blip r:embed="rId2"/>
          <a:stretch>
            <a:fillRect/>
          </a:stretch>
        </p:blipFill>
        <p:spPr>
          <a:xfrm>
            <a:off x="4711690" y="568498"/>
            <a:ext cx="6673702" cy="4279527"/>
          </a:xfrm>
          <a:prstGeom prst="rect">
            <a:avLst/>
          </a:prstGeom>
        </p:spPr>
      </p:pic>
    </p:spTree>
    <p:extLst>
      <p:ext uri="{BB962C8B-B14F-4D97-AF65-F5344CB8AC3E}">
        <p14:creationId xmlns:p14="http://schemas.microsoft.com/office/powerpoint/2010/main" xmlns="" val="1053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A8292-9533-5C3A-D89D-3F34330A5D76}"/>
              </a:ext>
            </a:extLst>
          </p:cNvPr>
          <p:cNvSpPr>
            <a:spLocks noGrp="1"/>
          </p:cNvSpPr>
          <p:nvPr>
            <p:ph type="title"/>
          </p:nvPr>
        </p:nvSpPr>
        <p:spPr>
          <a:xfrm>
            <a:off x="649224" y="645106"/>
            <a:ext cx="3650279" cy="1259894"/>
          </a:xfrm>
        </p:spPr>
        <p:txBody>
          <a:bodyPr>
            <a:normAutofit/>
          </a:bodyPr>
          <a:lstStyle/>
          <a:p>
            <a:pPr>
              <a:lnSpc>
                <a:spcPct val="90000"/>
              </a:lnSpc>
            </a:pPr>
            <a:r>
              <a:rPr lang="en-US" sz="2800" b="1" dirty="0">
                <a:solidFill>
                  <a:srgbClr val="52677F"/>
                </a:solidFill>
              </a:rPr>
              <a:t>TOP 10 CUSTOMERS WITH HIGHEST SPENDING</a:t>
            </a:r>
          </a:p>
        </p:txBody>
      </p:sp>
      <p:sp>
        <p:nvSpPr>
          <p:cNvPr id="10" name="Content Placeholder 7">
            <a:extLst>
              <a:ext uri="{FF2B5EF4-FFF2-40B4-BE49-F238E27FC236}">
                <a16:creationId xmlns:a16="http://schemas.microsoft.com/office/drawing/2014/main" xmlns="" id="{E49C232C-C758-5EF3-9DAF-5641BDE95044}"/>
              </a:ext>
            </a:extLst>
          </p:cNvPr>
          <p:cNvSpPr>
            <a:spLocks noGrp="1"/>
          </p:cNvSpPr>
          <p:nvPr>
            <p:ph idx="1"/>
          </p:nvPr>
        </p:nvSpPr>
        <p:spPr>
          <a:xfrm>
            <a:off x="649224" y="2133600"/>
            <a:ext cx="4837176" cy="3759253"/>
          </a:xfrm>
        </p:spPr>
        <p:txBody>
          <a:bodyPr vert="horz" lIns="91440" tIns="45720" rIns="91440" bIns="45720" rtlCol="0" anchor="t">
            <a:normAutofit/>
          </a:bodyPr>
          <a:lstStyle/>
          <a:p>
            <a:pPr>
              <a:buClr>
                <a:srgbClr val="4B76A5"/>
              </a:buClr>
            </a:pPr>
            <a:r>
              <a:rPr lang="en-US" sz="2000" b="1" dirty="0"/>
              <a:t>These are the top 10 customers with major spendings for buying products on amazon.</a:t>
            </a:r>
          </a:p>
          <a:p>
            <a:pPr>
              <a:buClr>
                <a:srgbClr val="4B76A5"/>
              </a:buClr>
            </a:pPr>
            <a:r>
              <a:rPr lang="en-US" sz="2000" b="1" dirty="0"/>
              <a:t>They can be offered special discounts, coupons and offers to help avoid retention of these loyal customers.</a:t>
            </a:r>
          </a:p>
          <a:p>
            <a:pPr>
              <a:buClr>
                <a:srgbClr val="4B76A5"/>
              </a:buClr>
            </a:pPr>
            <a:r>
              <a:rPr lang="en-US" sz="2000" b="1" dirty="0"/>
              <a:t>Product quality should be maintained to keep a long term positive relation with the loyal customers</a:t>
            </a:r>
          </a:p>
        </p:txBody>
      </p:sp>
      <p:pic>
        <p:nvPicPr>
          <p:cNvPr id="5" name="Picture 5" descr="Chart&#10;&#10;Description automatically generated">
            <a:extLst>
              <a:ext uri="{FF2B5EF4-FFF2-40B4-BE49-F238E27FC236}">
                <a16:creationId xmlns:a16="http://schemas.microsoft.com/office/drawing/2014/main" xmlns="" id="{366C25BB-E7F7-4ADB-34A4-365D36B54F0E}"/>
              </a:ext>
            </a:extLst>
          </p:cNvPr>
          <p:cNvPicPr>
            <a:picLocks noChangeAspect="1"/>
          </p:cNvPicPr>
          <p:nvPr/>
        </p:nvPicPr>
        <p:blipFill>
          <a:blip r:embed="rId2"/>
          <a:stretch>
            <a:fillRect/>
          </a:stretch>
        </p:blipFill>
        <p:spPr>
          <a:xfrm>
            <a:off x="5064646" y="645106"/>
            <a:ext cx="6696973" cy="4667624"/>
          </a:xfrm>
          <a:prstGeom prst="rect">
            <a:avLst/>
          </a:prstGeom>
        </p:spPr>
      </p:pic>
    </p:spTree>
    <p:extLst>
      <p:ext uri="{BB962C8B-B14F-4D97-AF65-F5344CB8AC3E}">
        <p14:creationId xmlns:p14="http://schemas.microsoft.com/office/powerpoint/2010/main" xmlns="" val="376325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593D4-BFB3-C196-CADE-01010469F8B5}"/>
              </a:ext>
            </a:extLst>
          </p:cNvPr>
          <p:cNvSpPr>
            <a:spLocks noGrp="1"/>
          </p:cNvSpPr>
          <p:nvPr>
            <p:ph type="title"/>
          </p:nvPr>
        </p:nvSpPr>
        <p:spPr>
          <a:xfrm>
            <a:off x="1732954" y="138373"/>
            <a:ext cx="8911687" cy="1180249"/>
          </a:xfrm>
        </p:spPr>
        <p:txBody>
          <a:bodyPr/>
          <a:lstStyle/>
          <a:p>
            <a:r>
              <a:rPr lang="en-US" b="1" dirty="0"/>
              <a:t>TOP 10 PRODUCTS WITH MOST REVIEWS</a:t>
            </a:r>
          </a:p>
        </p:txBody>
      </p:sp>
      <p:pic>
        <p:nvPicPr>
          <p:cNvPr id="4" name="Picture 4" descr="Chart, bar chart&#10;&#10;Description automatically generated">
            <a:extLst>
              <a:ext uri="{FF2B5EF4-FFF2-40B4-BE49-F238E27FC236}">
                <a16:creationId xmlns:a16="http://schemas.microsoft.com/office/drawing/2014/main" xmlns="" id="{A1C760CD-836A-D6EC-9104-8602F4192210}"/>
              </a:ext>
            </a:extLst>
          </p:cNvPr>
          <p:cNvPicPr>
            <a:picLocks noGrp="1" noChangeAspect="1"/>
          </p:cNvPicPr>
          <p:nvPr>
            <p:ph idx="1"/>
          </p:nvPr>
        </p:nvPicPr>
        <p:blipFill>
          <a:blip r:embed="rId2"/>
          <a:stretch>
            <a:fillRect/>
          </a:stretch>
        </p:blipFill>
        <p:spPr>
          <a:xfrm>
            <a:off x="975865" y="1318622"/>
            <a:ext cx="10693619" cy="3863886"/>
          </a:xfrm>
        </p:spPr>
      </p:pic>
      <p:pic>
        <p:nvPicPr>
          <p:cNvPr id="5" name="Picture 5">
            <a:extLst>
              <a:ext uri="{FF2B5EF4-FFF2-40B4-BE49-F238E27FC236}">
                <a16:creationId xmlns:a16="http://schemas.microsoft.com/office/drawing/2014/main" xmlns="" id="{57B15A51-4610-9E7D-F669-5EDB48C0E55E}"/>
              </a:ext>
            </a:extLst>
          </p:cNvPr>
          <p:cNvPicPr>
            <a:picLocks noChangeAspect="1"/>
          </p:cNvPicPr>
          <p:nvPr/>
        </p:nvPicPr>
        <p:blipFill>
          <a:blip r:embed="rId3"/>
          <a:stretch>
            <a:fillRect/>
          </a:stretch>
        </p:blipFill>
        <p:spPr>
          <a:xfrm>
            <a:off x="9647571" y="2808310"/>
            <a:ext cx="1994139" cy="1502433"/>
          </a:xfrm>
          <a:prstGeom prst="rect">
            <a:avLst/>
          </a:prstGeom>
        </p:spPr>
      </p:pic>
      <p:sp>
        <p:nvSpPr>
          <p:cNvPr id="6" name="TextBox 5">
            <a:extLst>
              <a:ext uri="{FF2B5EF4-FFF2-40B4-BE49-F238E27FC236}">
                <a16:creationId xmlns:a16="http://schemas.microsoft.com/office/drawing/2014/main" xmlns="" id="{68A3B11B-5963-5CE4-802E-AF42D4292784}"/>
              </a:ext>
            </a:extLst>
          </p:cNvPr>
          <p:cNvSpPr txBox="1"/>
          <p:nvPr/>
        </p:nvSpPr>
        <p:spPr>
          <a:xfrm>
            <a:off x="1328058" y="5182508"/>
            <a:ext cx="105482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q"/>
            </a:pPr>
            <a:r>
              <a:rPr lang="en-US" b="1" dirty="0"/>
              <a:t>Approximately all the top10 products have almost 90% positive reviews.</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Coconut oil &amp; extra bold </a:t>
            </a:r>
            <a:r>
              <a:rPr lang="en-US" b="1" dirty="0" err="1"/>
              <a:t>kcups</a:t>
            </a:r>
            <a:r>
              <a:rPr lang="en-US" b="1" dirty="0"/>
              <a:t> seems to be most popular product. Hence Amazon can increase inventory for this products.</a:t>
            </a:r>
          </a:p>
        </p:txBody>
      </p:sp>
    </p:spTree>
    <p:extLst>
      <p:ext uri="{BB962C8B-B14F-4D97-AF65-F5344CB8AC3E}">
        <p14:creationId xmlns:p14="http://schemas.microsoft.com/office/powerpoint/2010/main" xmlns="" val="23386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CFF54-BAF8-02F0-60FC-BF1DC5202AD0}"/>
              </a:ext>
            </a:extLst>
          </p:cNvPr>
          <p:cNvSpPr>
            <a:spLocks noGrp="1"/>
          </p:cNvSpPr>
          <p:nvPr>
            <p:ph type="title" idx="4294967295"/>
          </p:nvPr>
        </p:nvSpPr>
        <p:spPr>
          <a:xfrm>
            <a:off x="2045971" y="926464"/>
            <a:ext cx="5665470" cy="5226050"/>
          </a:xfrm>
          <a:noFill/>
        </p:spPr>
        <p:txBody>
          <a:bodyPr anchor="ctr">
            <a:normAutofit/>
          </a:bodyPr>
          <a:lstStyle/>
          <a:p>
            <a:r>
              <a:rPr lang="en-US" sz="4400" b="1" dirty="0">
                <a:latin typeface="Bahnschrift" panose="020B0502040204020203" pitchFamily="34" charset="0"/>
              </a:rPr>
              <a:t>AMAZON PRODUCT REVIEW ON</a:t>
            </a:r>
            <a:br>
              <a:rPr lang="en-US" sz="4400" b="1" dirty="0">
                <a:latin typeface="Bahnschrift" panose="020B0502040204020203" pitchFamily="34" charset="0"/>
              </a:rPr>
            </a:br>
            <a:r>
              <a:rPr lang="en-US" sz="4400" b="1" dirty="0">
                <a:latin typeface="Bahnschrift" panose="020B0502040204020203" pitchFamily="34" charset="0"/>
              </a:rPr>
              <a:t>HOME &amp; KITCHEN</a:t>
            </a:r>
          </a:p>
        </p:txBody>
      </p:sp>
      <p:sp>
        <p:nvSpPr>
          <p:cNvPr id="3" name="Content Placeholder 2">
            <a:extLst>
              <a:ext uri="{FF2B5EF4-FFF2-40B4-BE49-F238E27FC236}">
                <a16:creationId xmlns:a16="http://schemas.microsoft.com/office/drawing/2014/main" xmlns="" id="{5CB0CDFD-0D0F-59DF-BB8B-AF8A6B3064C3}"/>
              </a:ext>
            </a:extLst>
          </p:cNvPr>
          <p:cNvSpPr>
            <a:spLocks noGrp="1"/>
          </p:cNvSpPr>
          <p:nvPr>
            <p:ph idx="4294967295"/>
          </p:nvPr>
        </p:nvSpPr>
        <p:spPr>
          <a:xfrm>
            <a:off x="0" y="757238"/>
            <a:ext cx="5970588" cy="5226050"/>
          </a:xfrm>
        </p:spPr>
        <p:txBody>
          <a:bodyPr vert="horz" lIns="91440" tIns="45720" rIns="91440" bIns="45720" rtlCol="0" anchor="ctr">
            <a:normAutofit/>
          </a:bodyPr>
          <a:lstStyle/>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377571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B9A06-89CE-9FBA-440B-B25BE462BB77}"/>
              </a:ext>
            </a:extLst>
          </p:cNvPr>
          <p:cNvSpPr>
            <a:spLocks noGrp="1"/>
          </p:cNvSpPr>
          <p:nvPr>
            <p:ph type="title"/>
          </p:nvPr>
        </p:nvSpPr>
        <p:spPr>
          <a:xfrm>
            <a:off x="1303021" y="4994827"/>
            <a:ext cx="10138410" cy="1582814"/>
          </a:xfrm>
        </p:spPr>
        <p:txBody>
          <a:bodyPr>
            <a:noAutofit/>
          </a:bodyPr>
          <a:lstStyle/>
          <a:p>
            <a:r>
              <a:rPr lang="en-US" sz="2800" b="1" i="1" dirty="0">
                <a:solidFill>
                  <a:schemeClr val="tx2">
                    <a:lumMod val="50000"/>
                  </a:schemeClr>
                </a:solidFill>
              </a:rPr>
              <a:t>Customer reviews consists of majority of positive reviews , with almost 89.24% of positive reviews out of total . This depicts the imbalance of sentiment in reviews.</a:t>
            </a:r>
            <a:endParaRPr lang="en-US" sz="2800" dirty="0">
              <a:solidFill>
                <a:schemeClr val="tx1">
                  <a:lumMod val="95000"/>
                  <a:lumOff val="5000"/>
                </a:schemeClr>
              </a:solidFill>
            </a:endParaRPr>
          </a:p>
        </p:txBody>
      </p:sp>
      <p:pic>
        <p:nvPicPr>
          <p:cNvPr id="4" name="Picture 4" descr="Chart&#10;&#10;Description automatically generated">
            <a:extLst>
              <a:ext uri="{FF2B5EF4-FFF2-40B4-BE49-F238E27FC236}">
                <a16:creationId xmlns:a16="http://schemas.microsoft.com/office/drawing/2014/main" xmlns="" id="{79FAE8AA-5784-C6C0-3B01-8AD207CB2734}"/>
              </a:ext>
            </a:extLst>
          </p:cNvPr>
          <p:cNvPicPr>
            <a:picLocks noGrp="1" noChangeAspect="1"/>
          </p:cNvPicPr>
          <p:nvPr>
            <p:ph idx="1"/>
          </p:nvPr>
        </p:nvPicPr>
        <p:blipFill>
          <a:blip r:embed="rId2"/>
          <a:stretch>
            <a:fillRect/>
          </a:stretch>
        </p:blipFill>
        <p:spPr>
          <a:xfrm>
            <a:off x="887742" y="363193"/>
            <a:ext cx="9917321" cy="4256057"/>
          </a:xfrm>
        </p:spPr>
      </p:pic>
    </p:spTree>
    <p:extLst>
      <p:ext uri="{BB962C8B-B14F-4D97-AF65-F5344CB8AC3E}">
        <p14:creationId xmlns:p14="http://schemas.microsoft.com/office/powerpoint/2010/main" xmlns="" val="1929408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88</TotalTime>
  <Words>468</Words>
  <Application>Microsoft Office PowerPoint</Application>
  <PresentationFormat>Custom</PresentationFormat>
  <Paragraphs>256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AMAZON PRODUCT REVIEW ANALYSIS</vt:lpstr>
      <vt:lpstr>OBJECTIVES </vt:lpstr>
      <vt:lpstr>AMAZON PRODUCT REVIEW ON GROCERY AND GOURMET CATEGORY</vt:lpstr>
      <vt:lpstr>Customer reviews consists of majority of positive reviews , with almost 89.66% of positive reviews out of total . This depicts the imbalance of sentiment in reviews.</vt:lpstr>
      <vt:lpstr>ANALYSIS ON SENTIMENT AND OVERALL RATING</vt:lpstr>
      <vt:lpstr>TOP 10 CUSTOMERS WITH HIGHEST SPENDING</vt:lpstr>
      <vt:lpstr>TOP 10 PRODUCTS WITH MOST REVIEWS</vt:lpstr>
      <vt:lpstr>AMAZON PRODUCT REVIEW ON HOME &amp; KITCHEN</vt:lpstr>
      <vt:lpstr>Customer reviews consists of majority of positive reviews , with almost 89.24% of positive reviews out of total . This depicts the imbalance of sentiment in reviews.</vt:lpstr>
      <vt:lpstr>ANALYSIS ON SENTIMENT AND OVERALL RATING</vt:lpstr>
      <vt:lpstr>TOP 10 CUSTOMERS WITH HIGHEST SPENDING</vt:lpstr>
      <vt:lpstr>TOP 10 PRODUCTS WITH MOST REVIEWS</vt:lpstr>
      <vt:lpstr>BUSINESS PROSPECTS</vt:lpstr>
      <vt:lpstr>BUSINESS SOLUTIONS</vt:lpstr>
      <vt:lpstr>FORECASTING PRODUCT PRICE FOR THE FUTURE</vt:lpstr>
      <vt:lpstr> FORECASTING CUSTOMER SENTIMENT FOR FUTURE</vt:lpstr>
      <vt:lpstr>FORECASTING PRODUCT PRICE FOR THE FUTURE</vt:lpstr>
      <vt:lpstr>FORECASTING CUSTOMER SENTIMENT FOR FUTURE</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Koustav</dc:creator>
  <cp:lastModifiedBy>Koustav</cp:lastModifiedBy>
  <cp:revision>736</cp:revision>
  <dcterms:created xsi:type="dcterms:W3CDTF">2022-11-05T12:30:53Z</dcterms:created>
  <dcterms:modified xsi:type="dcterms:W3CDTF">2023-02-02T12:11:15Z</dcterms:modified>
</cp:coreProperties>
</file>