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35" r:id="rId3"/>
    <p:sldId id="292" r:id="rId4"/>
    <p:sldId id="293" r:id="rId5"/>
    <p:sldId id="294" r:id="rId6"/>
    <p:sldId id="296" r:id="rId7"/>
    <p:sldId id="295" r:id="rId8"/>
    <p:sldId id="297" r:id="rId9"/>
    <p:sldId id="298" r:id="rId10"/>
    <p:sldId id="299" r:id="rId11"/>
    <p:sldId id="331" r:id="rId12"/>
    <p:sldId id="332" r:id="rId13"/>
    <p:sldId id="333" r:id="rId14"/>
    <p:sldId id="334" r:id="rId15"/>
    <p:sldId id="267" r:id="rId16"/>
    <p:sldId id="300" r:id="rId17"/>
    <p:sldId id="301" r:id="rId18"/>
    <p:sldId id="304" r:id="rId19"/>
    <p:sldId id="305" r:id="rId20"/>
    <p:sldId id="306" r:id="rId21"/>
    <p:sldId id="307" r:id="rId22"/>
    <p:sldId id="308" r:id="rId23"/>
    <p:sldId id="309" r:id="rId24"/>
    <p:sldId id="311" r:id="rId25"/>
    <p:sldId id="310" r:id="rId26"/>
    <p:sldId id="312" r:id="rId27"/>
    <p:sldId id="313" r:id="rId28"/>
    <p:sldId id="314" r:id="rId29"/>
    <p:sldId id="315" r:id="rId30"/>
    <p:sldId id="316" r:id="rId31"/>
    <p:sldId id="279" r:id="rId32"/>
    <p:sldId id="317" r:id="rId33"/>
    <p:sldId id="318" r:id="rId34"/>
    <p:sldId id="319" r:id="rId35"/>
    <p:sldId id="320" r:id="rId36"/>
    <p:sldId id="321" r:id="rId37"/>
    <p:sldId id="322" r:id="rId38"/>
    <p:sldId id="325" r:id="rId39"/>
    <p:sldId id="329" r:id="rId40"/>
    <p:sldId id="330" r:id="rId41"/>
    <p:sldId id="328" r:id="rId42"/>
    <p:sldId id="288" r:id="rId43"/>
    <p:sldId id="28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00FF"/>
    <a:srgbClr val="FF3300"/>
    <a:srgbClr val="660066"/>
    <a:srgbClr val="003399"/>
    <a:srgbClr val="CF31C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5"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848F5-F35E-459A-A6C7-3B4BFBBFF4EB}" type="datetimeFigureOut">
              <a:rPr lang="en-US" smtClean="0"/>
              <a:t>8/25/2022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79982-95C0-4F82-B4FF-6C7FE69E330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659908-C877-4ABA-A7E4-EB8060C42F5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59908-C877-4ABA-A7E4-EB8060C42F58}"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59908-C877-4ABA-A7E4-EB8060C42F58}"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59908-C877-4ABA-A7E4-EB8060C42F58}"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659908-C877-4ABA-A7E4-EB8060C42F58}"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659908-C877-4ABA-A7E4-EB8060C42F58}"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659908-C877-4ABA-A7E4-EB8060C42F58}"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659908-C877-4ABA-A7E4-EB8060C42F58}" type="datetimeFigureOut">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59908-C877-4ABA-A7E4-EB8060C42F58}" type="datetimeFigureOut">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59908-C877-4ABA-A7E4-EB8060C42F58}"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59908-C877-4ABA-A7E4-EB8060C42F58}"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F588F-3796-4C1E-9BF7-CB468CC4CF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59908-C877-4ABA-A7E4-EB8060C42F58}" type="datetimeFigureOut">
              <a:rPr lang="en-US" smtClean="0"/>
              <a:t>8/23/2022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F588F-3796-4C1E-9BF7-CB468CC4CF7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REPAY HACKATHON</a:t>
            </a:r>
            <a:endParaRPr lang="en-US" dirty="0"/>
          </a:p>
        </p:txBody>
      </p:sp>
      <p:sp>
        <p:nvSpPr>
          <p:cNvPr id="3" name="Subtitle 2"/>
          <p:cNvSpPr>
            <a:spLocks noGrp="1"/>
          </p:cNvSpPr>
          <p:nvPr>
            <p:ph type="subTitle" idx="1"/>
          </p:nvPr>
        </p:nvSpPr>
        <p:spPr/>
        <p:txBody>
          <a:bodyPr/>
          <a:lstStyle/>
          <a:p>
            <a:r>
              <a:rPr lang="en-US" b="1" dirty="0" smtClean="0">
                <a:solidFill>
                  <a:schemeClr val="accent6">
                    <a:lumMod val="75000"/>
                  </a:schemeClr>
                </a:solidFill>
              </a:rPr>
              <a:t>Name-</a:t>
            </a:r>
            <a:r>
              <a:rPr lang="en-US" b="1" dirty="0" err="1" smtClean="0">
                <a:solidFill>
                  <a:schemeClr val="accent6">
                    <a:lumMod val="75000"/>
                  </a:schemeClr>
                </a:solidFill>
              </a:rPr>
              <a:t>Koustav</a:t>
            </a:r>
            <a:r>
              <a:rPr lang="en-US" b="1" dirty="0" smtClean="0">
                <a:solidFill>
                  <a:schemeClr val="accent6">
                    <a:lumMod val="75000"/>
                  </a:schemeClr>
                </a:solidFill>
              </a:rPr>
              <a:t> </a:t>
            </a:r>
            <a:r>
              <a:rPr lang="en-US" b="1" dirty="0" err="1" smtClean="0">
                <a:solidFill>
                  <a:schemeClr val="accent6">
                    <a:lumMod val="75000"/>
                  </a:schemeClr>
                </a:solidFill>
              </a:rPr>
              <a:t>Banerjee</a:t>
            </a:r>
            <a:endParaRPr lang="en-US" b="1" dirty="0" smtClean="0">
              <a:solidFill>
                <a:schemeClr val="accent6">
                  <a:lumMod val="75000"/>
                </a:schemeClr>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dirty="0">
                <a:solidFill>
                  <a:srgbClr val="0070C0"/>
                </a:solidFill>
              </a:rPr>
              <a:t>F</a:t>
            </a:r>
            <a:r>
              <a:rPr lang="en-US" dirty="0" smtClean="0">
                <a:solidFill>
                  <a:srgbClr val="0070C0"/>
                </a:solidFill>
              </a:rPr>
              <a:t>rom the box plot and </a:t>
            </a:r>
            <a:r>
              <a:rPr lang="en-US" dirty="0" err="1" smtClean="0">
                <a:solidFill>
                  <a:srgbClr val="0070C0"/>
                </a:solidFill>
              </a:rPr>
              <a:t>barplot</a:t>
            </a:r>
            <a:r>
              <a:rPr lang="en-US" dirty="0" smtClean="0">
                <a:solidFill>
                  <a:srgbClr val="0070C0"/>
                </a:solidFill>
              </a:rPr>
              <a:t> we can say that Cash Loans have a better spread of total amount than revolving Loans</a:t>
            </a:r>
          </a:p>
          <a:p>
            <a:pPr>
              <a:buFont typeface="Wingdings" pitchFamily="2" charset="2"/>
              <a:buChar char="Ø"/>
            </a:pPr>
            <a:r>
              <a:rPr lang="en-US" dirty="0">
                <a:solidFill>
                  <a:srgbClr val="0070C0"/>
                </a:solidFill>
              </a:rPr>
              <a:t>S</a:t>
            </a:r>
            <a:r>
              <a:rPr lang="en-US" dirty="0" smtClean="0">
                <a:solidFill>
                  <a:srgbClr val="0070C0"/>
                </a:solidFill>
              </a:rPr>
              <a:t>o we can say that those who have taken Cash Loans have  better chances of repaying the Loan than those who have revolving loans</a:t>
            </a:r>
            <a:endParaRPr lang="en-US"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HISTOGRAM OF TOTAL INCOME OF CLIENTS WHO HAVE BOTH HOUSES AND CARS</a:t>
            </a:r>
            <a:endParaRPr lang="en-US" dirty="0"/>
          </a:p>
        </p:txBody>
      </p:sp>
      <p:pic>
        <p:nvPicPr>
          <p:cNvPr id="5" name="Picture Placeholder 4" descr="download (28).png"/>
          <p:cNvPicPr>
            <a:picLocks noGrp="1" noChangeAspect="1"/>
          </p:cNvPicPr>
          <p:nvPr>
            <p:ph type="pic" idx="1"/>
          </p:nvPr>
        </p:nvPicPr>
        <p:blipFill>
          <a:blip r:embed="rId2"/>
          <a:srcRect l="-4344" r="-3072"/>
          <a:stretch>
            <a:fillRect/>
          </a:stretch>
        </p:blipFill>
        <p:spPr>
          <a:xfrm>
            <a:off x="1143000" y="612775"/>
            <a:ext cx="6705600" cy="4114800"/>
          </a:xfrm>
        </p:spPr>
      </p:pic>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HISTOGRAM OF TOTAL INCOME OF CLIENTSWHO DON’T HAVE CAR AND HOUSE</a:t>
            </a:r>
            <a:endParaRPr lang="en-US" dirty="0"/>
          </a:p>
        </p:txBody>
      </p:sp>
      <p:pic>
        <p:nvPicPr>
          <p:cNvPr id="5" name="Picture Placeholder 4" descr="download (29).png"/>
          <p:cNvPicPr>
            <a:picLocks noGrp="1" noChangeAspect="1"/>
          </p:cNvPicPr>
          <p:nvPr>
            <p:ph type="pic" idx="1"/>
          </p:nvPr>
        </p:nvPicPr>
        <p:blipFill>
          <a:blip r:embed="rId2"/>
          <a:srcRect l="-7579" r="-7527"/>
          <a:stretch>
            <a:fillRect/>
          </a:stretch>
        </p:blipFill>
        <p:spPr>
          <a:xfrm>
            <a:off x="990600" y="612775"/>
            <a:ext cx="7086600" cy="4114800"/>
          </a:xfrm>
        </p:spPr>
      </p:pic>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download (30).png"/>
          <p:cNvPicPr>
            <a:picLocks noGrp="1" noChangeAspect="1"/>
          </p:cNvPicPr>
          <p:nvPr>
            <p:ph idx="1"/>
          </p:nvPr>
        </p:nvPicPr>
        <p:blipFill>
          <a:blip r:embed="rId2"/>
          <a:stretch>
            <a:fillRect/>
          </a:stretch>
        </p:blipFill>
        <p:spPr>
          <a:xfrm>
            <a:off x="228600" y="1524000"/>
            <a:ext cx="4343400" cy="2590800"/>
          </a:xfrm>
        </p:spPr>
      </p:pic>
      <p:pic>
        <p:nvPicPr>
          <p:cNvPr id="5" name="Picture 4" descr="download (31).png"/>
          <p:cNvPicPr>
            <a:picLocks noChangeAspect="1"/>
          </p:cNvPicPr>
          <p:nvPr/>
        </p:nvPicPr>
        <p:blipFill>
          <a:blip r:embed="rId3"/>
          <a:stretch>
            <a:fillRect/>
          </a:stretch>
        </p:blipFill>
        <p:spPr>
          <a:xfrm>
            <a:off x="4648200" y="1524000"/>
            <a:ext cx="4495800" cy="2667000"/>
          </a:xfrm>
          <a:prstGeom prst="rect">
            <a:avLst/>
          </a:prstGeom>
        </p:spPr>
      </p:pic>
      <p:sp>
        <p:nvSpPr>
          <p:cNvPr id="6" name="Rectangle 5"/>
          <p:cNvSpPr/>
          <p:nvPr/>
        </p:nvSpPr>
        <p:spPr>
          <a:xfrm>
            <a:off x="2286000" y="4343400"/>
            <a:ext cx="4572000" cy="1477328"/>
          </a:xfrm>
          <a:prstGeom prst="rect">
            <a:avLst/>
          </a:prstGeom>
        </p:spPr>
        <p:txBody>
          <a:bodyPr wrap="square">
            <a:spAutoFit/>
          </a:bodyPr>
          <a:lstStyle/>
          <a:p>
            <a:r>
              <a:rPr lang="en-US" b="1" i="1" dirty="0" smtClean="0">
                <a:solidFill>
                  <a:schemeClr val="accent6">
                    <a:lumMod val="75000"/>
                  </a:schemeClr>
                </a:solidFill>
              </a:rPr>
              <a:t>THE LEFT BOX PLOT IS FOR TOTAL INCOME OF THOSE CLIENTS WHO DONT HAVE CARS AND HOUSES AND THE RIGHT SIDE BOX PLOT IS FOR CLIENTS WHO HAVE CARS</a:t>
            </a:r>
          </a:p>
          <a:p>
            <a:r>
              <a:rPr lang="en-US" b="1" i="1" dirty="0" smtClean="0">
                <a:solidFill>
                  <a:schemeClr val="accent6">
                    <a:lumMod val="75000"/>
                  </a:schemeClr>
                </a:solidFill>
              </a:rPr>
              <a:t>AND HOUSES</a:t>
            </a:r>
            <a:endParaRPr lang="en-US" b="1" i="1" dirty="0">
              <a:solidFill>
                <a:schemeClr val="accent6">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b="1" i="1" dirty="0" smtClean="0">
                <a:solidFill>
                  <a:srgbClr val="FF0000"/>
                </a:solidFill>
              </a:rPr>
              <a:t>From the two histogram and box plots of total income of clients with houses and cars and clients without houses and cars we can say that clients with houses and cars have better income than those who </a:t>
            </a:r>
            <a:r>
              <a:rPr lang="en-US" b="1" i="1" dirty="0" err="1" smtClean="0">
                <a:solidFill>
                  <a:srgbClr val="FF0000"/>
                </a:solidFill>
              </a:rPr>
              <a:t>dont</a:t>
            </a:r>
            <a:r>
              <a:rPr lang="en-US" b="1" i="1" dirty="0" smtClean="0">
                <a:solidFill>
                  <a:srgbClr val="FF0000"/>
                </a:solidFill>
              </a:rPr>
              <a:t> have houses and cars as total income of clients with houses and cars have better spread than total income of clients without cars and houses</a:t>
            </a:r>
          </a:p>
          <a:p>
            <a:pPr>
              <a:buFont typeface="Wingdings" pitchFamily="2" charset="2"/>
              <a:buChar char="Ø"/>
            </a:pPr>
            <a:endParaRPr lang="en-US" b="1" i="1" dirty="0" smtClean="0">
              <a:solidFill>
                <a:srgbClr val="FF0000"/>
              </a:solidFill>
            </a:endParaRPr>
          </a:p>
          <a:p>
            <a:pPr>
              <a:buFont typeface="Wingdings" pitchFamily="2" charset="2"/>
              <a:buChar char="Ø"/>
            </a:pPr>
            <a:r>
              <a:rPr lang="en-US" b="1" i="1" dirty="0">
                <a:solidFill>
                  <a:srgbClr val="FF0000"/>
                </a:solidFill>
              </a:rPr>
              <a:t>S</a:t>
            </a:r>
            <a:r>
              <a:rPr lang="en-US" b="1" i="1" dirty="0" smtClean="0">
                <a:solidFill>
                  <a:srgbClr val="FF0000"/>
                </a:solidFill>
              </a:rPr>
              <a:t>o clients with houses and cars have more chances of repaying their loans than those who </a:t>
            </a:r>
            <a:r>
              <a:rPr lang="en-US" b="1" i="1" dirty="0" err="1" smtClean="0">
                <a:solidFill>
                  <a:srgbClr val="FF0000"/>
                </a:solidFill>
              </a:rPr>
              <a:t>dont</a:t>
            </a:r>
            <a:r>
              <a:rPr lang="en-US" b="1" i="1" dirty="0" smtClean="0">
                <a:solidFill>
                  <a:srgbClr val="FF0000"/>
                </a:solidFill>
              </a:rPr>
              <a:t> have houses and cars</a:t>
            </a:r>
          </a:p>
          <a:p>
            <a:pPr>
              <a:buFont typeface="Wingdings" pitchFamily="2" charset="2"/>
              <a:buChar char="Ø"/>
            </a:pPr>
            <a:r>
              <a:rPr lang="en-US" b="1" i="1" dirty="0">
                <a:solidFill>
                  <a:srgbClr val="FF0000"/>
                </a:solidFill>
              </a:rPr>
              <a:t>A</a:t>
            </a:r>
            <a:r>
              <a:rPr lang="en-US" b="1" i="1" dirty="0" smtClean="0">
                <a:solidFill>
                  <a:srgbClr val="FF0000"/>
                </a:solidFill>
              </a:rPr>
              <a:t>lso those who have houses and cars the bank they can be better suited to give loans than those who </a:t>
            </a:r>
            <a:r>
              <a:rPr lang="en-US" b="1" i="1" dirty="0" err="1" smtClean="0">
                <a:solidFill>
                  <a:srgbClr val="FF0000"/>
                </a:solidFill>
              </a:rPr>
              <a:t>dont</a:t>
            </a:r>
            <a:r>
              <a:rPr lang="en-US" b="1" i="1" dirty="0" smtClean="0">
                <a:solidFill>
                  <a:srgbClr val="FF0000"/>
                </a:solidFill>
              </a:rPr>
              <a:t> have cars and </a:t>
            </a:r>
            <a:r>
              <a:rPr lang="en-US" b="1" i="1" dirty="0" err="1" smtClean="0">
                <a:solidFill>
                  <a:srgbClr val="FF0000"/>
                </a:solidFill>
              </a:rPr>
              <a:t>housesbecause</a:t>
            </a:r>
            <a:r>
              <a:rPr lang="en-US" b="1" i="1" dirty="0" smtClean="0">
                <a:solidFill>
                  <a:srgbClr val="FF0000"/>
                </a:solidFill>
              </a:rPr>
              <a:t> in that case bank can </a:t>
            </a:r>
            <a:r>
              <a:rPr lang="en-US" b="1" i="1" dirty="0" err="1" smtClean="0">
                <a:solidFill>
                  <a:srgbClr val="FF0000"/>
                </a:solidFill>
              </a:rPr>
              <a:t>mortgadge</a:t>
            </a:r>
            <a:r>
              <a:rPr lang="en-US" b="1" i="1" dirty="0" smtClean="0">
                <a:solidFill>
                  <a:srgbClr val="FF0000"/>
                </a:solidFill>
              </a:rPr>
              <a:t> their property temporarily if they </a:t>
            </a:r>
            <a:r>
              <a:rPr lang="en-US" b="1" i="1" dirty="0" err="1" smtClean="0">
                <a:solidFill>
                  <a:srgbClr val="FF0000"/>
                </a:solidFill>
              </a:rPr>
              <a:t>dont</a:t>
            </a:r>
            <a:r>
              <a:rPr lang="en-US" b="1" i="1" dirty="0" smtClean="0">
                <a:solidFill>
                  <a:srgbClr val="FF0000"/>
                </a:solidFill>
              </a:rPr>
              <a:t> keep </a:t>
            </a:r>
            <a:r>
              <a:rPr lang="en-US" b="1" i="1" dirty="0" err="1" smtClean="0">
                <a:solidFill>
                  <a:srgbClr val="FF0000"/>
                </a:solidFill>
              </a:rPr>
              <a:t>onrepaying</a:t>
            </a:r>
            <a:r>
              <a:rPr lang="en-US" b="1" i="1" dirty="0" smtClean="0">
                <a:solidFill>
                  <a:srgbClr val="FF0000"/>
                </a:solidFill>
              </a:rPr>
              <a:t> their loan</a:t>
            </a:r>
          </a:p>
          <a:p>
            <a:endParaRPr lang="en-US" b="1" i="1" dirty="0" smtClean="0">
              <a:solidFill>
                <a:schemeClr val="accent2"/>
              </a:solidFill>
            </a:endParaRPr>
          </a:p>
          <a:p>
            <a:endParaRPr lang="en-US" b="1" i="1" dirty="0" smtClean="0">
              <a:solidFill>
                <a:schemeClr val="accent2"/>
              </a:solidFill>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5181600" cy="4708981"/>
          </a:xfrm>
          <a:prstGeom prst="rect">
            <a:avLst/>
          </a:prstGeom>
        </p:spPr>
        <p:txBody>
          <a:bodyPr wrap="square">
            <a:spAutoFit/>
          </a:bodyPr>
          <a:lstStyle/>
          <a:p>
            <a:r>
              <a:rPr lang="en-US" sz="2000" b="1" i="1" dirty="0" smtClean="0">
                <a:solidFill>
                  <a:schemeClr val="accent2"/>
                </a:solidFill>
              </a:rPr>
              <a:t>From the two histogram and box plots of total costs of clients with houses and cars and clients without houses and cars</a:t>
            </a:r>
          </a:p>
          <a:p>
            <a:r>
              <a:rPr lang="en-US" sz="2000" b="1" i="1" dirty="0" smtClean="0">
                <a:solidFill>
                  <a:schemeClr val="accent2"/>
                </a:solidFill>
              </a:rPr>
              <a:t>#from this we can say that clients with houses and cars have better income than those who </a:t>
            </a:r>
            <a:r>
              <a:rPr lang="en-US" sz="2000" b="1" i="1" dirty="0" err="1" smtClean="0">
                <a:solidFill>
                  <a:schemeClr val="accent2"/>
                </a:solidFill>
              </a:rPr>
              <a:t>dont</a:t>
            </a:r>
            <a:r>
              <a:rPr lang="en-US" sz="2000" b="1" i="1" dirty="0" smtClean="0">
                <a:solidFill>
                  <a:schemeClr val="accent2"/>
                </a:solidFill>
              </a:rPr>
              <a:t> have houses and cars.</a:t>
            </a:r>
          </a:p>
          <a:p>
            <a:r>
              <a:rPr lang="en-US" sz="2000" b="1" i="1" dirty="0" smtClean="0">
                <a:solidFill>
                  <a:schemeClr val="accent2"/>
                </a:solidFill>
              </a:rPr>
              <a:t>so clients with houses and cars have more chances of repaying their loans than those who </a:t>
            </a:r>
            <a:r>
              <a:rPr lang="en-US" sz="2000" b="1" i="1" dirty="0" err="1" smtClean="0">
                <a:solidFill>
                  <a:schemeClr val="accent2"/>
                </a:solidFill>
              </a:rPr>
              <a:t>dont</a:t>
            </a:r>
            <a:r>
              <a:rPr lang="en-US" sz="2000" b="1" i="1" dirty="0" smtClean="0">
                <a:solidFill>
                  <a:schemeClr val="accent2"/>
                </a:solidFill>
              </a:rPr>
              <a:t> have houses and cars</a:t>
            </a:r>
          </a:p>
          <a:p>
            <a:r>
              <a:rPr lang="en-US" sz="2000" b="1" i="1" dirty="0" smtClean="0">
                <a:solidFill>
                  <a:schemeClr val="accent2"/>
                </a:solidFill>
              </a:rPr>
              <a:t>also those who have houses and cars the bank they can be better suited to give loans than those who </a:t>
            </a:r>
            <a:r>
              <a:rPr lang="en-US" sz="2000" b="1" i="1" dirty="0" err="1" smtClean="0">
                <a:solidFill>
                  <a:schemeClr val="accent2"/>
                </a:solidFill>
              </a:rPr>
              <a:t>dont</a:t>
            </a:r>
            <a:r>
              <a:rPr lang="en-US" sz="2000" b="1" i="1" dirty="0" smtClean="0">
                <a:solidFill>
                  <a:schemeClr val="accent2"/>
                </a:solidFill>
              </a:rPr>
              <a:t> have cars and houses</a:t>
            </a:r>
          </a:p>
          <a:p>
            <a:r>
              <a:rPr lang="en-US" sz="2000" b="1" i="1" dirty="0" err="1" smtClean="0">
                <a:solidFill>
                  <a:schemeClr val="accent2"/>
                </a:solidFill>
              </a:rPr>
              <a:t>thats</a:t>
            </a:r>
            <a:r>
              <a:rPr lang="en-US" sz="2000" b="1" i="1" dirty="0" smtClean="0">
                <a:solidFill>
                  <a:schemeClr val="accent2"/>
                </a:solidFill>
              </a:rPr>
              <a:t> because in that case bank can </a:t>
            </a:r>
            <a:r>
              <a:rPr lang="en-US" sz="2000" b="1" i="1" dirty="0" err="1" smtClean="0">
                <a:solidFill>
                  <a:schemeClr val="accent2"/>
                </a:solidFill>
              </a:rPr>
              <a:t>mortgadge</a:t>
            </a:r>
            <a:r>
              <a:rPr lang="en-US" sz="2000" b="1" i="1" dirty="0" smtClean="0">
                <a:solidFill>
                  <a:schemeClr val="accent2"/>
                </a:solidFill>
              </a:rPr>
              <a:t> their property temporarily if they </a:t>
            </a:r>
            <a:r>
              <a:rPr lang="en-US" sz="2000" b="1" i="1" dirty="0" err="1" smtClean="0">
                <a:solidFill>
                  <a:schemeClr val="accent2"/>
                </a:solidFill>
              </a:rPr>
              <a:t>dont</a:t>
            </a:r>
            <a:r>
              <a:rPr lang="en-US" sz="2000" b="1" i="1" dirty="0" smtClean="0">
                <a:solidFill>
                  <a:schemeClr val="accent2"/>
                </a:solidFill>
              </a:rPr>
              <a:t> keep </a:t>
            </a:r>
            <a:r>
              <a:rPr lang="en-US" sz="2000" b="1" i="1" dirty="0" err="1" smtClean="0">
                <a:solidFill>
                  <a:schemeClr val="accent2"/>
                </a:solidFill>
              </a:rPr>
              <a:t>onrepaying</a:t>
            </a:r>
            <a:r>
              <a:rPr lang="en-US" sz="2000" b="1" i="1" dirty="0" smtClean="0">
                <a:solidFill>
                  <a:schemeClr val="accent2"/>
                </a:solidFill>
              </a:rPr>
              <a:t> their loan</a:t>
            </a:r>
            <a:endParaRPr lang="en-US" sz="2000" b="1" i="1" dirty="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ANALYSIS OF REACHABLE MOBILE PHONES</a:t>
            </a:r>
            <a:endParaRPr lang="en-US" sz="2400" dirty="0"/>
          </a:p>
        </p:txBody>
      </p:sp>
      <p:pic>
        <p:nvPicPr>
          <p:cNvPr id="5" name="Picture Placeholder 4" descr="download (10).png"/>
          <p:cNvPicPr>
            <a:picLocks noGrp="1" noChangeAspect="1"/>
          </p:cNvPicPr>
          <p:nvPr>
            <p:ph type="pic" idx="1"/>
          </p:nvPr>
        </p:nvPicPr>
        <p:blipFill>
          <a:blip r:embed="rId2"/>
          <a:srcRect t="10065" b="10065"/>
          <a:stretch>
            <a:fillRect/>
          </a:stretch>
        </p:blipFill>
        <p:spPr/>
      </p:pic>
      <p:sp>
        <p:nvSpPr>
          <p:cNvPr id="4" name="Text Placeholder 3"/>
          <p:cNvSpPr>
            <a:spLocks noGrp="1"/>
          </p:cNvSpPr>
          <p:nvPr>
            <p:ph type="body" sz="half" idx="2"/>
          </p:nvPr>
        </p:nvSpPr>
        <p:spPr/>
        <p:txBody>
          <a:bodyPr>
            <a:normAutofit fontScale="92500" lnSpcReduction="20000"/>
          </a:bodyPr>
          <a:lstStyle/>
          <a:p>
            <a:r>
              <a:rPr lang="en-US" sz="2000" b="1" i="1" dirty="0" smtClean="0">
                <a:solidFill>
                  <a:srgbClr val="CF31C4"/>
                </a:solidFill>
              </a:rPr>
              <a:t>99.8% of clients are reachable through their </a:t>
            </a:r>
            <a:r>
              <a:rPr lang="en-US" sz="2000" b="1" i="1" dirty="0" err="1" smtClean="0">
                <a:solidFill>
                  <a:srgbClr val="CF31C4"/>
                </a:solidFill>
              </a:rPr>
              <a:t>mobile,and</a:t>
            </a:r>
            <a:r>
              <a:rPr lang="en-US" sz="2000" b="1" i="1" dirty="0" smtClean="0">
                <a:solidFill>
                  <a:srgbClr val="CF31C4"/>
                </a:solidFill>
              </a:rPr>
              <a:t> 0.2% </a:t>
            </a:r>
            <a:r>
              <a:rPr lang="en-US" sz="2000" b="1" i="1" dirty="0" err="1" smtClean="0">
                <a:solidFill>
                  <a:srgbClr val="CF31C4"/>
                </a:solidFill>
              </a:rPr>
              <a:t>arent</a:t>
            </a:r>
            <a:r>
              <a:rPr lang="en-US" sz="2000" b="1" i="1" dirty="0" smtClean="0">
                <a:solidFill>
                  <a:srgbClr val="CF31C4"/>
                </a:solidFill>
              </a:rPr>
              <a:t> </a:t>
            </a:r>
            <a:r>
              <a:rPr lang="en-US" sz="2000" b="1" i="1" dirty="0" err="1" smtClean="0">
                <a:solidFill>
                  <a:srgbClr val="CF31C4"/>
                </a:solidFill>
              </a:rPr>
              <a:t>rechable</a:t>
            </a:r>
            <a:r>
              <a:rPr lang="en-US" sz="2000" b="1" i="1" dirty="0" smtClean="0">
                <a:solidFill>
                  <a:srgbClr val="CF31C4"/>
                </a:solidFill>
              </a:rPr>
              <a:t> through their mobile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solidFill>
                  <a:srgbClr val="CF31C4"/>
                </a:solidFill>
              </a:rPr>
              <a:t>B</a:t>
            </a:r>
            <a:r>
              <a:rPr lang="en-US" b="1" i="1" dirty="0" smtClean="0">
                <a:solidFill>
                  <a:srgbClr val="CF31C4"/>
                </a:solidFill>
              </a:rPr>
              <a:t>efore approving the loan the bank must ensure that clients are reachable through their </a:t>
            </a:r>
            <a:r>
              <a:rPr lang="en-US" b="1" i="1" dirty="0" err="1" smtClean="0">
                <a:solidFill>
                  <a:srgbClr val="CF31C4"/>
                </a:solidFill>
              </a:rPr>
              <a:t>mobiles,as</a:t>
            </a:r>
            <a:r>
              <a:rPr lang="en-US" b="1" i="1" dirty="0" smtClean="0">
                <a:solidFill>
                  <a:srgbClr val="CF31C4"/>
                </a:solidFill>
              </a:rPr>
              <a:t> they can be contacted by the bank whenever required by the bank</a:t>
            </a:r>
          </a:p>
          <a:p>
            <a:r>
              <a:rPr lang="en-US" b="1" i="1" dirty="0" smtClean="0">
                <a:solidFill>
                  <a:srgbClr val="CF31C4"/>
                </a:solidFill>
              </a:rPr>
              <a:t>Its very important for the bank to ensure that they have important contact details of </a:t>
            </a:r>
            <a:r>
              <a:rPr lang="en-US" b="1" i="1" dirty="0" err="1" smtClean="0">
                <a:solidFill>
                  <a:srgbClr val="CF31C4"/>
                </a:solidFill>
              </a:rPr>
              <a:t>th</a:t>
            </a:r>
            <a:r>
              <a:rPr lang="en-US" b="1" i="1" dirty="0" smtClean="0">
                <a:solidFill>
                  <a:srgbClr val="CF31C4"/>
                </a:solidFill>
              </a:rPr>
              <a:t> client and are able to contact the bank</a:t>
            </a:r>
            <a:endParaRPr lang="en-US" b="1" i="1" dirty="0" smtClean="0">
              <a:solidFill>
                <a:srgbClr val="CF31C4"/>
              </a:solidFill>
            </a:endParaRPr>
          </a:p>
          <a:p>
            <a:endParaRPr lang="en-US" b="1" i="1" dirty="0" smtClean="0">
              <a:solidFill>
                <a:srgbClr val="CF31C4"/>
              </a:solidFill>
            </a:endParaRPr>
          </a:p>
          <a:p>
            <a:pPr>
              <a:buNone/>
            </a:pPr>
            <a:endParaRPr lang="en-US" b="1" i="1" dirty="0" smtClean="0">
              <a:solidFill>
                <a:srgbClr val="CF31C4"/>
              </a:solidFill>
            </a:endParaRPr>
          </a:p>
          <a:p>
            <a:pPr>
              <a:buFont typeface="Wingdings" pitchFamily="2" charset="2"/>
              <a:buChar char="v"/>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7416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MOBILE REACHABLE</a:t>
                      </a:r>
                      <a:endParaRPr lang="en-US" dirty="0"/>
                    </a:p>
                  </a:txBody>
                  <a:tcPr/>
                </a:tc>
                <a:tc>
                  <a:txBody>
                    <a:bodyPr/>
                    <a:lstStyle/>
                    <a:p>
                      <a:r>
                        <a:rPr lang="en-US" dirty="0" smtClean="0"/>
                        <a:t>MOBILE UNREACHABLE</a:t>
                      </a:r>
                      <a:endParaRPr lang="en-US" dirty="0"/>
                    </a:p>
                  </a:txBody>
                  <a:tcPr/>
                </a:tc>
              </a:tr>
              <a:tr h="370840">
                <a:tc>
                  <a:txBody>
                    <a:bodyPr/>
                    <a:lstStyle/>
                    <a:p>
                      <a:r>
                        <a:rPr lang="en-US" dirty="0" smtClean="0"/>
                        <a:t>99798</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smtClean="0">
                <a:solidFill>
                  <a:schemeClr val="accent2"/>
                </a:solidFill>
              </a:rPr>
              <a:t>except 1 client every client have provided their mobile numbers and have reachable mobile numbers</a:t>
            </a:r>
          </a:p>
          <a:p>
            <a:r>
              <a:rPr lang="en-US" b="1" i="1" dirty="0" smtClean="0">
                <a:solidFill>
                  <a:schemeClr val="accent2"/>
                </a:solidFill>
              </a:rPr>
              <a:t>bank should consider giving loan to those clients who have given mobile numbers and have a reachable mobile number</a:t>
            </a:r>
          </a:p>
          <a:p>
            <a:pPr>
              <a:buFont typeface="Wingdings" pitchFamily="2" charset="2"/>
              <a:buChar char="v"/>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COLUMNS CONSIDERED FOR THE </a:t>
            </a:r>
            <a:br>
              <a:rPr lang="en-US" dirty="0" smtClean="0"/>
            </a:br>
            <a:r>
              <a:rPr lang="en-US" dirty="0" smtClean="0"/>
              <a:t>ANALYSIS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b="1" i="1" dirty="0" smtClean="0">
                <a:solidFill>
                  <a:schemeClr val="tx1">
                    <a:lumMod val="75000"/>
                    <a:lumOff val="25000"/>
                  </a:schemeClr>
                </a:solidFill>
              </a:rPr>
              <a:t>AMT_INCOME_TOTAL</a:t>
            </a:r>
          </a:p>
          <a:p>
            <a:pPr>
              <a:buFont typeface="Wingdings" pitchFamily="2" charset="2"/>
              <a:buChar char="Ø"/>
            </a:pPr>
            <a:r>
              <a:rPr lang="en-US" b="1" i="1" dirty="0" smtClean="0">
                <a:solidFill>
                  <a:schemeClr val="tx1">
                    <a:lumMod val="75000"/>
                    <a:lumOff val="25000"/>
                  </a:schemeClr>
                </a:solidFill>
              </a:rPr>
              <a:t>CAR</a:t>
            </a:r>
          </a:p>
          <a:p>
            <a:pPr>
              <a:buFont typeface="Wingdings" pitchFamily="2" charset="2"/>
              <a:buChar char="Ø"/>
            </a:pPr>
            <a:r>
              <a:rPr lang="en-US" b="1" i="1" dirty="0" smtClean="0">
                <a:solidFill>
                  <a:schemeClr val="tx1">
                    <a:lumMod val="75000"/>
                    <a:lumOff val="25000"/>
                  </a:schemeClr>
                </a:solidFill>
              </a:rPr>
              <a:t>HOUSE</a:t>
            </a:r>
          </a:p>
          <a:p>
            <a:pPr>
              <a:buFont typeface="Wingdings" pitchFamily="2" charset="2"/>
              <a:buChar char="Ø"/>
            </a:pPr>
            <a:r>
              <a:rPr lang="en-US" b="1" i="1" dirty="0" smtClean="0">
                <a:solidFill>
                  <a:schemeClr val="tx1">
                    <a:lumMod val="75000"/>
                    <a:lumOff val="25000"/>
                  </a:schemeClr>
                </a:solidFill>
              </a:rPr>
              <a:t>GENDER</a:t>
            </a:r>
          </a:p>
          <a:p>
            <a:pPr>
              <a:buFont typeface="Wingdings" pitchFamily="2" charset="2"/>
              <a:buChar char="Ø"/>
            </a:pPr>
            <a:r>
              <a:rPr lang="en-US" b="1" i="1" dirty="0" smtClean="0">
                <a:solidFill>
                  <a:schemeClr val="tx1">
                    <a:lumMod val="75000"/>
                    <a:lumOff val="25000"/>
                  </a:schemeClr>
                </a:solidFill>
              </a:rPr>
              <a:t>OCCUPATION</a:t>
            </a:r>
          </a:p>
          <a:p>
            <a:pPr>
              <a:buFont typeface="Wingdings" pitchFamily="2" charset="2"/>
              <a:buChar char="Ø"/>
            </a:pPr>
            <a:r>
              <a:rPr lang="en-US" b="1" i="1" dirty="0" smtClean="0">
                <a:solidFill>
                  <a:schemeClr val="tx1">
                    <a:lumMod val="75000"/>
                    <a:lumOff val="25000"/>
                  </a:schemeClr>
                </a:solidFill>
              </a:rPr>
              <a:t>NAME_CONTRACT_TYPE</a:t>
            </a:r>
          </a:p>
          <a:p>
            <a:pPr>
              <a:buFont typeface="Wingdings" pitchFamily="2" charset="2"/>
              <a:buChar char="Ø"/>
            </a:pPr>
            <a:r>
              <a:rPr lang="en-US" b="1" i="1" dirty="0" smtClean="0">
                <a:solidFill>
                  <a:schemeClr val="tx1">
                    <a:lumMod val="75000"/>
                    <a:lumOff val="25000"/>
                  </a:schemeClr>
                </a:solidFill>
              </a:rPr>
              <a:t>WORK_PHONE</a:t>
            </a:r>
          </a:p>
          <a:p>
            <a:pPr>
              <a:buFont typeface="Wingdings" pitchFamily="2" charset="2"/>
              <a:buChar char="Ø"/>
            </a:pPr>
            <a:r>
              <a:rPr lang="en-US" b="1" i="1" dirty="0" smtClean="0">
                <a:solidFill>
                  <a:schemeClr val="tx1">
                    <a:lumMod val="75000"/>
                    <a:lumOff val="25000"/>
                  </a:schemeClr>
                </a:solidFill>
              </a:rPr>
              <a:t>MOBILE_PHONE</a:t>
            </a:r>
          </a:p>
          <a:p>
            <a:pPr>
              <a:buFont typeface="Wingdings" pitchFamily="2" charset="2"/>
              <a:buChar char="Ø"/>
            </a:pPr>
            <a:r>
              <a:rPr lang="en-US" b="1" i="1" dirty="0" smtClean="0">
                <a:solidFill>
                  <a:schemeClr val="tx1">
                    <a:lumMod val="75000"/>
                    <a:lumOff val="25000"/>
                  </a:schemeClr>
                </a:solidFill>
              </a:rPr>
              <a:t>DOCUMENTS SUBMITTED</a:t>
            </a:r>
          </a:p>
          <a:p>
            <a:pPr>
              <a:buFont typeface="Wingdings" pitchFamily="2" charset="2"/>
              <a:buChar char="Ø"/>
            </a:pPr>
            <a:r>
              <a:rPr lang="en-US" b="1" i="1" dirty="0" smtClean="0">
                <a:solidFill>
                  <a:schemeClr val="tx1">
                    <a:lumMod val="75000"/>
                    <a:lumOff val="25000"/>
                  </a:schemeClr>
                </a:solidFill>
              </a:rPr>
              <a:t>AMT_CREDIT</a:t>
            </a:r>
          </a:p>
          <a:p>
            <a:pPr>
              <a:buFont typeface="Wingdings" pitchFamily="2" charset="2"/>
              <a:buChar char="Ø"/>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OF CUSTOMERS WHO HAVE GIVEN THEIR EMAIL_ID </a:t>
            </a:r>
            <a:endParaRPr lang="en-US" dirty="0"/>
          </a:p>
        </p:txBody>
      </p:sp>
      <p:pic>
        <p:nvPicPr>
          <p:cNvPr id="5" name="Picture Placeholder 4" descr="download (11).png"/>
          <p:cNvPicPr>
            <a:picLocks noGrp="1" noChangeAspect="1"/>
          </p:cNvPicPr>
          <p:nvPr>
            <p:ph type="pic" idx="1"/>
          </p:nvPr>
        </p:nvPicPr>
        <p:blipFill>
          <a:blip r:embed="rId2"/>
          <a:srcRect t="10065" b="10065"/>
          <a:stretch>
            <a:fillRect/>
          </a:stretch>
        </p:blipFill>
        <p:spPr/>
      </p:pic>
      <p:sp>
        <p:nvSpPr>
          <p:cNvPr id="4" name="Text Placeholder 3"/>
          <p:cNvSpPr>
            <a:spLocks noGrp="1"/>
          </p:cNvSpPr>
          <p:nvPr>
            <p:ph type="body" sz="half" idx="2"/>
          </p:nvPr>
        </p:nvSpPr>
        <p:spPr/>
        <p:txBody>
          <a:bodyPr>
            <a:normAutofit/>
          </a:bodyPr>
          <a:lstStyle/>
          <a:p>
            <a:r>
              <a:rPr lang="en-US" sz="2000" b="1" i="1" dirty="0" smtClean="0">
                <a:solidFill>
                  <a:srgbClr val="660066"/>
                </a:solidFill>
              </a:rPr>
              <a:t>94.38% OF CLIENTS HAVENT GIVEN EMIAL AND 5.62% HAVE GIVEN EMAIL</a:t>
            </a:r>
            <a:endParaRPr lang="en-US" sz="2000" b="1" i="1" dirty="0">
              <a:solidFill>
                <a:srgbClr val="6600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OF CLIENTS WHO HAVE GIVEN THEIR HOME PHONE NUMBER</a:t>
            </a:r>
            <a:endParaRPr lang="en-US" dirty="0"/>
          </a:p>
        </p:txBody>
      </p:sp>
      <p:pic>
        <p:nvPicPr>
          <p:cNvPr id="5" name="Picture Placeholder 4" descr="download (12).png"/>
          <p:cNvPicPr>
            <a:picLocks noGrp="1" noChangeAspect="1"/>
          </p:cNvPicPr>
          <p:nvPr>
            <p:ph type="pic" idx="1"/>
          </p:nvPr>
        </p:nvPicPr>
        <p:blipFill>
          <a:blip r:embed="rId2"/>
          <a:srcRect t="10065" b="10065"/>
          <a:stretch>
            <a:fillRect/>
          </a:stretch>
        </p:blipFill>
        <p:spPr/>
      </p:pic>
      <p:sp>
        <p:nvSpPr>
          <p:cNvPr id="4" name="Text Placeholder 3"/>
          <p:cNvSpPr>
            <a:spLocks noGrp="1"/>
          </p:cNvSpPr>
          <p:nvPr>
            <p:ph type="body" sz="half" idx="2"/>
          </p:nvPr>
        </p:nvSpPr>
        <p:spPr/>
        <p:txBody>
          <a:bodyPr>
            <a:normAutofit/>
          </a:bodyPr>
          <a:lstStyle/>
          <a:p>
            <a:r>
              <a:rPr lang="en-US" sz="2000" b="1" i="1" dirty="0" smtClean="0">
                <a:solidFill>
                  <a:schemeClr val="accent6">
                    <a:lumMod val="75000"/>
                  </a:schemeClr>
                </a:solidFill>
              </a:rPr>
              <a:t>80% of clients </a:t>
            </a:r>
            <a:r>
              <a:rPr lang="en-US" sz="2000" b="1" i="1" dirty="0" err="1" smtClean="0">
                <a:solidFill>
                  <a:schemeClr val="accent6">
                    <a:lumMod val="75000"/>
                  </a:schemeClr>
                </a:solidFill>
              </a:rPr>
              <a:t>havent</a:t>
            </a:r>
            <a:r>
              <a:rPr lang="en-US" sz="2000" b="1" i="1" dirty="0" smtClean="0">
                <a:solidFill>
                  <a:schemeClr val="accent6">
                    <a:lumMod val="75000"/>
                  </a:schemeClr>
                </a:solidFill>
              </a:rPr>
              <a:t> given home phone number and 20% have given home phone number</a:t>
            </a:r>
            <a:endParaRPr lang="en-US" sz="2000" b="1" i="1" dirty="0">
              <a:solidFill>
                <a:schemeClr val="accent6">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OF WORKPLACE PHONE NUMBER OF CLIENTS</a:t>
            </a:r>
            <a:endParaRPr lang="en-US" dirty="0"/>
          </a:p>
        </p:txBody>
      </p:sp>
      <p:pic>
        <p:nvPicPr>
          <p:cNvPr id="5" name="Picture Placeholder 4" descr="download (13).png"/>
          <p:cNvPicPr>
            <a:picLocks noGrp="1" noChangeAspect="1"/>
          </p:cNvPicPr>
          <p:nvPr>
            <p:ph type="pic" idx="1"/>
          </p:nvPr>
        </p:nvPicPr>
        <p:blipFill>
          <a:blip r:embed="rId2"/>
          <a:srcRect t="10065" b="10065"/>
          <a:stretch>
            <a:fillRect/>
          </a:stretch>
        </p:blipFill>
        <p:spPr/>
      </p:pic>
      <p:sp>
        <p:nvSpPr>
          <p:cNvPr id="4" name="Text Placeholder 3"/>
          <p:cNvSpPr>
            <a:spLocks noGrp="1"/>
          </p:cNvSpPr>
          <p:nvPr>
            <p:ph type="body" sz="half" idx="2"/>
          </p:nvPr>
        </p:nvSpPr>
        <p:spPr/>
        <p:txBody>
          <a:bodyPr>
            <a:normAutofit fontScale="77500" lnSpcReduction="20000"/>
          </a:bodyPr>
          <a:lstStyle/>
          <a:p>
            <a:r>
              <a:rPr lang="en-US" sz="2400" b="1" i="1" dirty="0" smtClean="0">
                <a:solidFill>
                  <a:schemeClr val="accent5"/>
                </a:solidFill>
              </a:rPr>
              <a:t>82.13%  </a:t>
            </a:r>
            <a:r>
              <a:rPr lang="en-US" sz="2400" b="1" i="1" dirty="0" smtClean="0">
                <a:solidFill>
                  <a:schemeClr val="accent5"/>
                </a:solidFill>
              </a:rPr>
              <a:t>of Clients </a:t>
            </a:r>
            <a:r>
              <a:rPr lang="en-US" sz="2400" b="1" i="1" dirty="0" smtClean="0">
                <a:solidFill>
                  <a:schemeClr val="accent5"/>
                </a:solidFill>
              </a:rPr>
              <a:t>have given workplace  phone  number and 17.87%  </a:t>
            </a:r>
            <a:r>
              <a:rPr lang="en-US" sz="2400" b="1" i="1" dirty="0" err="1" smtClean="0">
                <a:solidFill>
                  <a:schemeClr val="accent5"/>
                </a:solidFill>
              </a:rPr>
              <a:t>havent</a:t>
            </a:r>
            <a:r>
              <a:rPr lang="en-US" sz="2400" b="1" i="1" dirty="0" smtClean="0">
                <a:solidFill>
                  <a:schemeClr val="accent5"/>
                </a:solidFill>
              </a:rPr>
              <a:t> given their workplace number to the bank</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i="1" dirty="0" smtClean="0">
                <a:solidFill>
                  <a:srgbClr val="00B050"/>
                </a:solidFill>
              </a:rPr>
              <a:t>While approving Loans the bank should make sure they have proper contact details of the client to contact them when they feel </a:t>
            </a:r>
            <a:r>
              <a:rPr lang="en-US" b="1" i="1" dirty="0" err="1" smtClean="0">
                <a:solidFill>
                  <a:srgbClr val="00B050"/>
                </a:solidFill>
              </a:rPr>
              <a:t>necessary,so</a:t>
            </a:r>
            <a:r>
              <a:rPr lang="en-US" b="1" i="1" dirty="0" smtClean="0">
                <a:solidFill>
                  <a:srgbClr val="00B050"/>
                </a:solidFill>
              </a:rPr>
              <a:t> lets check how many clients have given their mobile number, workplace </a:t>
            </a:r>
            <a:r>
              <a:rPr lang="en-US" b="1" i="1" dirty="0" err="1" smtClean="0">
                <a:solidFill>
                  <a:srgbClr val="00B050"/>
                </a:solidFill>
              </a:rPr>
              <a:t>number,email</a:t>
            </a:r>
            <a:endParaRPr lang="en-US" b="1" i="1" dirty="0" smtClean="0">
              <a:solidFill>
                <a:srgbClr val="00B050"/>
              </a:solidFill>
            </a:endParaRPr>
          </a:p>
          <a:p>
            <a:r>
              <a:rPr lang="en-US" b="1" i="1" dirty="0" smtClean="0">
                <a:solidFill>
                  <a:srgbClr val="00B050"/>
                </a:solidFill>
              </a:rPr>
              <a:t>Since many customers </a:t>
            </a:r>
            <a:r>
              <a:rPr lang="en-US" b="1" i="1" dirty="0" err="1" smtClean="0">
                <a:solidFill>
                  <a:srgbClr val="00B050"/>
                </a:solidFill>
              </a:rPr>
              <a:t>havent</a:t>
            </a:r>
            <a:r>
              <a:rPr lang="en-US" b="1" i="1" dirty="0" smtClean="0">
                <a:solidFill>
                  <a:srgbClr val="00B050"/>
                </a:solidFill>
              </a:rPr>
              <a:t> given email as lot of people may not use that and home phone number so we should make sure we have their other contact details like workplace </a:t>
            </a:r>
            <a:r>
              <a:rPr lang="en-US" b="1" i="1" dirty="0" err="1" smtClean="0">
                <a:solidFill>
                  <a:srgbClr val="00B050"/>
                </a:solidFill>
              </a:rPr>
              <a:t>number,mobile</a:t>
            </a:r>
            <a:r>
              <a:rPr lang="en-US" b="1" i="1" dirty="0" smtClean="0">
                <a:solidFill>
                  <a:srgbClr val="00B050"/>
                </a:solidFill>
              </a:rPr>
              <a:t> number</a:t>
            </a:r>
          </a:p>
          <a:p>
            <a:endParaRPr lang="en-US" b="1" i="1" dirty="0" smtClean="0">
              <a:solidFill>
                <a:srgbClr val="00B050"/>
              </a:solidFill>
            </a:endParaRPr>
          </a:p>
          <a:p>
            <a:pPr>
              <a:buNone/>
            </a:pPr>
            <a:endParaRPr lang="en-US" b="1" i="1" dirty="0" smtClean="0">
              <a:solidFill>
                <a:srgbClr val="00B050"/>
              </a:solidFill>
            </a:endParaRPr>
          </a:p>
          <a:p>
            <a:endParaRPr lang="en-US" b="1" i="1" dirty="0" smtClean="0">
              <a:solidFill>
                <a:srgbClr val="00B050"/>
              </a:solidFill>
            </a:endParaRPr>
          </a:p>
          <a:p>
            <a:endParaRPr lang="en-US" b="1" i="1" dirty="0" smtClean="0">
              <a:solidFill>
                <a:srgbClr val="00B050"/>
              </a:solidFill>
            </a:endParaRPr>
          </a:p>
          <a:p>
            <a:endParaRPr lang="en-US" b="1" i="1" dirty="0" smtClean="0">
              <a:solidFill>
                <a:srgbClr val="00B050"/>
              </a:solidFil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Clients WHO HAVE GIVEN WORKPLACENUMBER MOBILE NUMBER AND HAVE REACHABLE MOBILE NUMBER</a:t>
            </a:r>
            <a:endParaRPr lang="en-US" dirty="0"/>
          </a:p>
        </p:txBody>
      </p:sp>
      <p:pic>
        <p:nvPicPr>
          <p:cNvPr id="5" name="Picture Placeholder 4" descr="download (14).png"/>
          <p:cNvPicPr>
            <a:picLocks noGrp="1" noChangeAspect="1"/>
          </p:cNvPicPr>
          <p:nvPr>
            <p:ph type="pic" idx="1"/>
          </p:nvPr>
        </p:nvPicPr>
        <p:blipFill>
          <a:blip r:embed="rId2"/>
          <a:srcRect t="6650" b="998"/>
          <a:stretch>
            <a:fillRect/>
          </a:stretch>
        </p:blipFill>
        <p:spPr>
          <a:xfrm>
            <a:off x="2286000" y="762000"/>
            <a:ext cx="5120640" cy="3789680"/>
          </a:xfrm>
        </p:spPr>
      </p:pic>
      <p:sp>
        <p:nvSpPr>
          <p:cNvPr id="4" name="Text Placeholder 3"/>
          <p:cNvSpPr>
            <a:spLocks noGrp="1"/>
          </p:cNvSpPr>
          <p:nvPr>
            <p:ph type="body" sz="half" idx="2"/>
          </p:nvPr>
        </p:nvSpPr>
        <p:spPr/>
        <p:txBody>
          <a:bodyPr>
            <a:noAutofit/>
          </a:bodyPr>
          <a:lstStyle/>
          <a:p>
            <a:r>
              <a:rPr lang="en-US" sz="2000" b="1" i="1" dirty="0" smtClean="0">
                <a:solidFill>
                  <a:srgbClr val="FF00FF"/>
                </a:solidFill>
              </a:rPr>
              <a:t>45.04% CLIENTS HAVE GIVEN ALL THE IMPORTANT CONTACT DETAILS AND 54.96% CLIENTS HAVENT GIVEN IMPORTANT CONTACT DETAILS</a:t>
            </a:r>
            <a:endParaRPr lang="en-US" sz="2000" b="1" i="1" dirty="0">
              <a:solidFill>
                <a:srgbClr val="FF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solidFill>
                  <a:srgbClr val="00B0F0"/>
                </a:solidFill>
              </a:rPr>
              <a:t>45% of the clients have all required and important contact details that should be </a:t>
            </a:r>
            <a:r>
              <a:rPr lang="en-US" b="1" dirty="0" err="1" smtClean="0">
                <a:solidFill>
                  <a:srgbClr val="00B0F0"/>
                </a:solidFill>
              </a:rPr>
              <a:t>consiered</a:t>
            </a:r>
            <a:r>
              <a:rPr lang="en-US" b="1" dirty="0" smtClean="0">
                <a:solidFill>
                  <a:srgbClr val="00B0F0"/>
                </a:solidFill>
              </a:rPr>
              <a:t> by the bank before approving loan</a:t>
            </a:r>
          </a:p>
          <a:p>
            <a:r>
              <a:rPr lang="en-US" b="1" dirty="0">
                <a:solidFill>
                  <a:srgbClr val="00B0F0"/>
                </a:solidFill>
              </a:rPr>
              <a:t>T</a:t>
            </a:r>
            <a:r>
              <a:rPr lang="en-US" b="1" dirty="0" smtClean="0">
                <a:solidFill>
                  <a:srgbClr val="00B0F0"/>
                </a:solidFill>
              </a:rPr>
              <a:t>he conditions are clients who have given mobile </a:t>
            </a:r>
            <a:r>
              <a:rPr lang="en-US" b="1" dirty="0" err="1" smtClean="0">
                <a:solidFill>
                  <a:srgbClr val="00B0F0"/>
                </a:solidFill>
              </a:rPr>
              <a:t>number,reachable</a:t>
            </a:r>
            <a:r>
              <a:rPr lang="en-US" b="1" dirty="0" smtClean="0">
                <a:solidFill>
                  <a:srgbClr val="00B0F0"/>
                </a:solidFill>
              </a:rPr>
              <a:t> mobile number and workplace number</a:t>
            </a:r>
          </a:p>
          <a:p>
            <a:r>
              <a:rPr lang="en-US" b="1" dirty="0">
                <a:solidFill>
                  <a:srgbClr val="00B0F0"/>
                </a:solidFill>
              </a:rPr>
              <a:t>T</a:t>
            </a:r>
            <a:r>
              <a:rPr lang="en-US" b="1" dirty="0" smtClean="0">
                <a:solidFill>
                  <a:srgbClr val="00B0F0"/>
                </a:solidFill>
              </a:rPr>
              <a:t>hese three should </a:t>
            </a:r>
            <a:r>
              <a:rPr lang="en-US" b="1" dirty="0" err="1" smtClean="0">
                <a:solidFill>
                  <a:srgbClr val="00B0F0"/>
                </a:solidFill>
              </a:rPr>
              <a:t>definately</a:t>
            </a:r>
            <a:r>
              <a:rPr lang="en-US" b="1" dirty="0" smtClean="0">
                <a:solidFill>
                  <a:srgbClr val="00B0F0"/>
                </a:solidFill>
              </a:rPr>
              <a:t> be considered before approving </a:t>
            </a:r>
            <a:r>
              <a:rPr lang="en-US" b="1" dirty="0" err="1" smtClean="0">
                <a:solidFill>
                  <a:srgbClr val="00B0F0"/>
                </a:solidFill>
              </a:rPr>
              <a:t>loans.These</a:t>
            </a:r>
            <a:r>
              <a:rPr lang="en-US" b="1" dirty="0" smtClean="0">
                <a:solidFill>
                  <a:srgbClr val="00B0F0"/>
                </a:solidFill>
              </a:rPr>
              <a:t> clients will have higher probability of getting their loan approval accepted compared to other clients</a:t>
            </a:r>
          </a:p>
          <a:p>
            <a:endParaRPr lang="en-US" b="1" dirty="0" smtClean="0">
              <a:solidFill>
                <a:srgbClr val="660066"/>
              </a:solidFill>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HISTOGRAM OF CREDIT AMOUNT OF CUSTOMERS HAVING CREDIT LIMIT GREATER THAN AVERAGE CREDIT LIMIT</a:t>
            </a:r>
            <a:endParaRPr lang="en-US" dirty="0"/>
          </a:p>
        </p:txBody>
      </p:sp>
      <p:pic>
        <p:nvPicPr>
          <p:cNvPr id="5" name="Picture Placeholder 4" descr="download (15).png"/>
          <p:cNvPicPr>
            <a:picLocks noGrp="1" noChangeAspect="1"/>
          </p:cNvPicPr>
          <p:nvPr>
            <p:ph type="pic" idx="1"/>
          </p:nvPr>
        </p:nvPicPr>
        <p:blipFill>
          <a:blip r:embed="rId2"/>
          <a:srcRect l="-1974" r="-4425"/>
          <a:stretch>
            <a:fillRect/>
          </a:stretch>
        </p:blipFill>
        <p:spPr>
          <a:xfrm>
            <a:off x="1371600" y="612775"/>
            <a:ext cx="6477000" cy="3425825"/>
          </a:xfrm>
        </p:spPr>
      </p:pic>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Placeholder 4" descr="download (16).png"/>
          <p:cNvPicPr>
            <a:picLocks noGrp="1" noChangeAspect="1"/>
          </p:cNvPicPr>
          <p:nvPr>
            <p:ph type="pic" idx="1"/>
          </p:nvPr>
        </p:nvPicPr>
        <p:blipFill>
          <a:blip r:embed="rId2"/>
          <a:srcRect t="3734" b="3734"/>
          <a:stretch>
            <a:fillRect/>
          </a:stretch>
        </p:blipFill>
        <p:spPr/>
      </p:pic>
      <p:sp>
        <p:nvSpPr>
          <p:cNvPr id="4" name="Text Placeholder 3"/>
          <p:cNvSpPr>
            <a:spLocks noGrp="1"/>
          </p:cNvSpPr>
          <p:nvPr>
            <p:ph type="body" sz="half" idx="2"/>
          </p:nvPr>
        </p:nvSpPr>
        <p:spPr/>
        <p:txBody>
          <a:bodyPr>
            <a:noAutofit/>
          </a:bodyPr>
          <a:lstStyle/>
          <a:p>
            <a:r>
              <a:rPr lang="en-US" sz="2800" b="1" i="1" dirty="0" smtClean="0">
                <a:solidFill>
                  <a:srgbClr val="00B050"/>
                </a:solidFill>
              </a:rPr>
              <a:t>28.8% CLIENT HAVE CREDIT LIMIT &gt; AVERGE CREDIT LIMIT</a:t>
            </a:r>
            <a:endParaRPr lang="en-US" sz="2800" b="1" i="1" dirty="0">
              <a:solidFill>
                <a:srgbClr val="00B05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i="1" dirty="0" smtClean="0">
                <a:solidFill>
                  <a:srgbClr val="003399"/>
                </a:solidFill>
              </a:rPr>
              <a:t>credit limit means total amount of credit available to a </a:t>
            </a:r>
            <a:r>
              <a:rPr lang="en-US" b="1" i="1" dirty="0" err="1" smtClean="0">
                <a:solidFill>
                  <a:srgbClr val="003399"/>
                </a:solidFill>
              </a:rPr>
              <a:t>borrower,so</a:t>
            </a:r>
            <a:r>
              <a:rPr lang="en-US" b="1" i="1" dirty="0" smtClean="0">
                <a:solidFill>
                  <a:srgbClr val="003399"/>
                </a:solidFill>
              </a:rPr>
              <a:t> those who have high credit limit should get higher chances of their loan being approved by the bank,28.8% of clients have credit limit higher than mean credit limit</a:t>
            </a:r>
          </a:p>
          <a:p>
            <a:endParaRPr lang="en-US" b="1" i="1" dirty="0" smtClean="0">
              <a:solidFill>
                <a:srgbClr val="003399"/>
              </a:solidFill>
            </a:endParaRPr>
          </a:p>
          <a:p>
            <a:pPr>
              <a:buNone/>
            </a:pPr>
            <a:endParaRPr lang="en-US" b="1" i="1" dirty="0" smtClean="0">
              <a:solidFill>
                <a:srgbClr val="003399"/>
              </a:solidFill>
            </a:endParaRPr>
          </a:p>
          <a:p>
            <a:r>
              <a:rPr lang="en-US" b="1" i="1" dirty="0" smtClean="0">
                <a:solidFill>
                  <a:srgbClr val="003399"/>
                </a:solidFill>
              </a:rPr>
              <a:t>bank should focus on giving loans to these clients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OF CLIENTS WITH RESPEC TO THEIR OCCUPATION</a:t>
            </a:r>
            <a:endParaRPr lang="en-US" dirty="0"/>
          </a:p>
        </p:txBody>
      </p:sp>
      <p:pic>
        <p:nvPicPr>
          <p:cNvPr id="5" name="Picture Placeholder 4" descr="download (17).png"/>
          <p:cNvPicPr>
            <a:picLocks noGrp="1" noChangeAspect="1"/>
          </p:cNvPicPr>
          <p:nvPr>
            <p:ph type="pic" idx="1"/>
          </p:nvPr>
        </p:nvPicPr>
        <p:blipFill>
          <a:blip r:embed="rId2"/>
          <a:srcRect l="-9722" t="1230" r="-6944" b="-210"/>
          <a:stretch>
            <a:fillRect/>
          </a:stretch>
        </p:blipFill>
        <p:spPr>
          <a:xfrm>
            <a:off x="1752600" y="457200"/>
            <a:ext cx="6400800" cy="3962400"/>
          </a:xfrm>
        </p:spPr>
      </p:pic>
      <p:sp>
        <p:nvSpPr>
          <p:cNvPr id="4" name="Text Placeholder 3"/>
          <p:cNvSpPr>
            <a:spLocks noGrp="1"/>
          </p:cNvSpPr>
          <p:nvPr>
            <p:ph type="body" sz="half" idx="2"/>
          </p:nvPr>
        </p:nvSpPr>
        <p:spPr/>
        <p:txBody>
          <a:bodyPr>
            <a:noAutofit/>
          </a:bodyPr>
          <a:lstStyle/>
          <a:p>
            <a:r>
              <a:rPr lang="en-US" sz="2000" b="1" dirty="0" smtClean="0">
                <a:solidFill>
                  <a:srgbClr val="660066"/>
                </a:solidFill>
              </a:rPr>
              <a:t>From this bar graph we can see number of clients from which occupation</a:t>
            </a:r>
          </a:p>
          <a:p>
            <a:r>
              <a:rPr lang="en-US" sz="2000" b="1" dirty="0" smtClean="0">
                <a:solidFill>
                  <a:srgbClr val="660066"/>
                </a:solidFill>
              </a:rPr>
              <a:t>Has  applied for Loan</a:t>
            </a:r>
            <a:endParaRPr lang="en-US" sz="2000" b="1" dirty="0">
              <a:solidFill>
                <a:srgbClr val="6600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ANALYSIS  OF GENDER COLUMN</a:t>
            </a:r>
            <a:endParaRPr lang="en-US" sz="2400" dirty="0"/>
          </a:p>
        </p:txBody>
      </p:sp>
      <p:sp>
        <p:nvSpPr>
          <p:cNvPr id="4" name="Text Placeholder 3"/>
          <p:cNvSpPr>
            <a:spLocks noGrp="1"/>
          </p:cNvSpPr>
          <p:nvPr>
            <p:ph type="body" sz="half" idx="2"/>
          </p:nvPr>
        </p:nvSpPr>
        <p:spPr/>
        <p:txBody>
          <a:bodyPr>
            <a:noAutofit/>
          </a:bodyPr>
          <a:lstStyle/>
          <a:p>
            <a:r>
              <a:rPr lang="en-US" sz="2000" dirty="0" smtClean="0">
                <a:solidFill>
                  <a:srgbClr val="FF00FF"/>
                </a:solidFill>
              </a:rPr>
              <a:t>65.85%  OF THE CLIENTS ARE FEMALES AND 34.14% OF THE CLIENTS ARE</a:t>
            </a:r>
          </a:p>
          <a:p>
            <a:r>
              <a:rPr lang="en-US" sz="2000" dirty="0" smtClean="0">
                <a:solidFill>
                  <a:srgbClr val="FF00FF"/>
                </a:solidFill>
              </a:rPr>
              <a:t>MALES</a:t>
            </a:r>
            <a:endParaRPr lang="en-US" sz="2000" dirty="0">
              <a:solidFill>
                <a:srgbClr val="FF00FF"/>
              </a:solidFill>
            </a:endParaRPr>
          </a:p>
        </p:txBody>
      </p:sp>
      <p:pic>
        <p:nvPicPr>
          <p:cNvPr id="6" name="Picture Placeholder 5" descr="download (2).png"/>
          <p:cNvPicPr>
            <a:picLocks noGrp="1" noChangeAspect="1"/>
          </p:cNvPicPr>
          <p:nvPr>
            <p:ph type="pic" idx="1"/>
          </p:nvPr>
        </p:nvPicPr>
        <p:blipFill>
          <a:blip r:embed="rId2"/>
          <a:srcRect t="8766" b="8766"/>
          <a:stretch>
            <a:fillRect/>
          </a:stretch>
        </p:blipFill>
        <p:spPr bwMode="auto">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 TOTAL INCOME OF CLIENTS BASED ON OCCUPATIONS</a:t>
            </a:r>
            <a:endParaRPr lang="en-US" dirty="0"/>
          </a:p>
        </p:txBody>
      </p:sp>
      <p:pic>
        <p:nvPicPr>
          <p:cNvPr id="5" name="Picture Placeholder 4" descr="photo_2022-08-26_16-17-56.jpg"/>
          <p:cNvPicPr>
            <a:picLocks noGrp="1" noChangeAspect="1"/>
          </p:cNvPicPr>
          <p:nvPr>
            <p:ph type="pic" idx="1"/>
          </p:nvPr>
        </p:nvPicPr>
        <p:blipFill>
          <a:blip r:embed="rId2"/>
          <a:srcRect t="-2503" b="-4124"/>
          <a:stretch>
            <a:fillRect/>
          </a:stretch>
        </p:blipFill>
        <p:spPr>
          <a:xfrm>
            <a:off x="2209800" y="0"/>
            <a:ext cx="4328160" cy="4800600"/>
          </a:xfrm>
        </p:spPr>
      </p:pic>
      <p:sp>
        <p:nvSpPr>
          <p:cNvPr id="4" name="Text Placeholder 3"/>
          <p:cNvSpPr>
            <a:spLocks noGrp="1"/>
          </p:cNvSpPr>
          <p:nvPr>
            <p:ph type="body" sz="half" idx="2"/>
          </p:nvPr>
        </p:nvSpPr>
        <p:spPr>
          <a:xfrm>
            <a:off x="1792288" y="5367338"/>
            <a:ext cx="5486400" cy="1185862"/>
          </a:xfrm>
        </p:spPr>
        <p:txBody>
          <a:bodyPr/>
          <a:lstStyle/>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1414463" y="468313"/>
            <a:ext cx="6313487" cy="591978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Placeholder 4" descr="download (18).png"/>
          <p:cNvPicPr>
            <a:picLocks noGrp="1" noChangeAspect="1"/>
          </p:cNvPicPr>
          <p:nvPr>
            <p:ph type="pic" idx="1"/>
          </p:nvPr>
        </p:nvPicPr>
        <p:blipFill>
          <a:blip r:embed="rId2"/>
          <a:srcRect t="1916" b="-513"/>
          <a:stretch>
            <a:fillRect/>
          </a:stretch>
        </p:blipFill>
        <p:spPr>
          <a:xfrm>
            <a:off x="1792288" y="304801"/>
            <a:ext cx="6742112" cy="4495799"/>
          </a:xfrm>
        </p:spPr>
      </p:pic>
      <p:sp>
        <p:nvSpPr>
          <p:cNvPr id="4" name="Text Placeholder 3"/>
          <p:cNvSpPr>
            <a:spLocks noGrp="1"/>
          </p:cNvSpPr>
          <p:nvPr>
            <p:ph type="body" sz="half" idx="2"/>
          </p:nvPr>
        </p:nvSpPr>
        <p:spPr>
          <a:noFill/>
        </p:spPr>
        <p:txBody>
          <a:bodyPr>
            <a:noAutofit/>
          </a:bodyPr>
          <a:lstStyle/>
          <a:p>
            <a:r>
              <a:rPr lang="en-US" sz="2400" b="1" i="1" dirty="0" smtClean="0">
                <a:solidFill>
                  <a:srgbClr val="FF00FF"/>
                </a:solidFill>
              </a:rPr>
              <a:t>BOX PLOT OF TOTAL INCOME FOR VARIOUS OCCUPATION OF THE CLIENTS</a:t>
            </a:r>
            <a:endParaRPr lang="en-US" sz="2400" b="1" i="1" dirty="0">
              <a:solidFill>
                <a:srgbClr val="FF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US" b="1" i="1" dirty="0">
                <a:solidFill>
                  <a:srgbClr val="009900"/>
                </a:solidFill>
              </a:rPr>
              <a:t>F</a:t>
            </a:r>
            <a:r>
              <a:rPr lang="en-US" b="1" i="1" dirty="0" smtClean="0">
                <a:solidFill>
                  <a:srgbClr val="009900"/>
                </a:solidFill>
              </a:rPr>
              <a:t>rom the </a:t>
            </a:r>
            <a:r>
              <a:rPr lang="en-US" b="1" i="1" dirty="0" err="1" smtClean="0">
                <a:solidFill>
                  <a:srgbClr val="009900"/>
                </a:solidFill>
              </a:rPr>
              <a:t>boxplot</a:t>
            </a:r>
            <a:r>
              <a:rPr lang="en-US" b="1" i="1" dirty="0" smtClean="0">
                <a:solidFill>
                  <a:srgbClr val="009900"/>
                </a:solidFill>
              </a:rPr>
              <a:t> we can see the spread of total amount is best for it </a:t>
            </a:r>
            <a:r>
              <a:rPr lang="en-US" b="1" i="1" dirty="0" err="1" smtClean="0">
                <a:solidFill>
                  <a:srgbClr val="009900"/>
                </a:solidFill>
              </a:rPr>
              <a:t>staff,HRstaff,Manager</a:t>
            </a:r>
            <a:r>
              <a:rPr lang="en-US" b="1" i="1" dirty="0" smtClean="0">
                <a:solidFill>
                  <a:srgbClr val="009900"/>
                </a:solidFill>
              </a:rPr>
              <a:t> ,accountants</a:t>
            </a:r>
          </a:p>
          <a:p>
            <a:pPr>
              <a:buFont typeface="Wingdings" pitchFamily="2" charset="2"/>
              <a:buChar char="Ø"/>
            </a:pPr>
            <a:r>
              <a:rPr lang="en-US" b="1" i="1" dirty="0">
                <a:solidFill>
                  <a:srgbClr val="009900"/>
                </a:solidFill>
              </a:rPr>
              <a:t>F</a:t>
            </a:r>
            <a:r>
              <a:rPr lang="en-US" b="1" i="1" dirty="0" smtClean="0">
                <a:solidFill>
                  <a:srgbClr val="009900"/>
                </a:solidFill>
              </a:rPr>
              <a:t>rom this we can say that people from these occupations should be have more chances of loans  getting approved than those coming from other occupations</a:t>
            </a:r>
          </a:p>
          <a:p>
            <a:endParaRPr lang="en-US" b="1" i="1" dirty="0" smtClean="0">
              <a:solidFill>
                <a:srgbClr val="FF0000"/>
              </a:solidFill>
            </a:endParaRPr>
          </a:p>
          <a:p>
            <a:pPr>
              <a:buNone/>
            </a:pPr>
            <a:endParaRPr lang="en-US" b="1" i="1" dirty="0" smtClean="0">
              <a:solidFill>
                <a:srgbClr val="FF0000"/>
              </a:solidFill>
            </a:endParaRPr>
          </a:p>
          <a:p>
            <a:endParaRPr lang="en-US" b="1" i="1" dirty="0" smtClean="0">
              <a:solidFill>
                <a:srgbClr val="FF0000"/>
              </a:solidFill>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download (19).png"/>
          <p:cNvPicPr>
            <a:picLocks noGrp="1" noChangeAspect="1"/>
          </p:cNvPicPr>
          <p:nvPr>
            <p:ph type="pic" idx="1"/>
          </p:nvPr>
        </p:nvPicPr>
        <p:blipFill>
          <a:blip r:embed="rId2"/>
          <a:srcRect l="-8333" t="141" r="-6944" b="-21262"/>
          <a:stretch>
            <a:fillRect/>
          </a:stretch>
        </p:blipFill>
        <p:spPr>
          <a:xfrm>
            <a:off x="990600" y="152396"/>
            <a:ext cx="8229600" cy="6567052"/>
          </a:xfrm>
        </p:spPr>
      </p:pic>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b="1" i="1" dirty="0" smtClean="0">
                <a:solidFill>
                  <a:schemeClr val="tx2"/>
                </a:solidFill>
              </a:rPr>
              <a:t>From the above heat map we can check and infer the correlation between all the </a:t>
            </a:r>
            <a:r>
              <a:rPr lang="en-US" b="1" i="1" dirty="0" err="1" smtClean="0">
                <a:solidFill>
                  <a:schemeClr val="tx2"/>
                </a:solidFill>
              </a:rPr>
              <a:t>columns,it</a:t>
            </a:r>
            <a:r>
              <a:rPr lang="en-US" b="1" i="1" dirty="0" smtClean="0">
                <a:solidFill>
                  <a:schemeClr val="tx2"/>
                </a:solidFill>
              </a:rPr>
              <a:t> helps us to visualize how each column is related with each other</a:t>
            </a:r>
          </a:p>
          <a:p>
            <a:pPr>
              <a:buNone/>
            </a:pPr>
            <a:endParaRPr lang="en-US" b="1" dirty="0" smtClean="0">
              <a:solidFill>
                <a:srgbClr val="FF00FF"/>
              </a:solidFill>
            </a:endParaRPr>
          </a:p>
          <a:p>
            <a:pPr>
              <a:buFont typeface="Wingdings" pitchFamily="2" charset="2"/>
              <a:buChar char="Ø"/>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download (21).png"/>
          <p:cNvPicPr>
            <a:picLocks noGrp="1" noChangeAspect="1"/>
          </p:cNvPicPr>
          <p:nvPr>
            <p:ph type="pic" idx="1"/>
          </p:nvPr>
        </p:nvPicPr>
        <p:blipFill>
          <a:blip r:embed="rId2"/>
          <a:srcRect l="-3066" r="-8006" b="-9182"/>
          <a:stretch>
            <a:fillRect/>
          </a:stretch>
        </p:blipFill>
        <p:spPr>
          <a:xfrm>
            <a:off x="1295400" y="612775"/>
            <a:ext cx="6781800" cy="4492625"/>
          </a:xfrm>
        </p:spPr>
      </p:pic>
      <p:sp>
        <p:nvSpPr>
          <p:cNvPr id="4" name="Text Placeholder 3"/>
          <p:cNvSpPr>
            <a:spLocks noGrp="1"/>
          </p:cNvSpPr>
          <p:nvPr>
            <p:ph type="body" sz="half" idx="2"/>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Corelation</a:t>
            </a:r>
            <a:r>
              <a:rPr lang="en-US" dirty="0" smtClean="0"/>
              <a:t> </a:t>
            </a:r>
            <a:r>
              <a:rPr lang="en-US" dirty="0" err="1" smtClean="0"/>
              <a:t>Coeffiecient</a:t>
            </a:r>
            <a:r>
              <a:rPr lang="en-US" dirty="0" smtClean="0"/>
              <a:t>=0.01257</a:t>
            </a:r>
            <a:endParaRPr lang="en-US" dirty="0"/>
          </a:p>
        </p:txBody>
      </p:sp>
      <p:pic>
        <p:nvPicPr>
          <p:cNvPr id="5" name="Picture Placeholder 4" descr="download (22).png"/>
          <p:cNvPicPr>
            <a:picLocks noGrp="1" noChangeAspect="1"/>
          </p:cNvPicPr>
          <p:nvPr>
            <p:ph type="pic" idx="1"/>
          </p:nvPr>
        </p:nvPicPr>
        <p:blipFill>
          <a:blip r:embed="rId2"/>
          <a:srcRect l="-2002" r="-3878"/>
          <a:stretch>
            <a:fillRect/>
          </a:stretch>
        </p:blipFill>
        <p:spPr>
          <a:xfrm>
            <a:off x="1066800" y="609600"/>
            <a:ext cx="6361112" cy="4114800"/>
          </a:xfrm>
        </p:spPr>
      </p:pic>
      <p:sp>
        <p:nvSpPr>
          <p:cNvPr id="4" name="Text Placeholder 3"/>
          <p:cNvSpPr>
            <a:spLocks noGrp="1"/>
          </p:cNvSpPr>
          <p:nvPr>
            <p:ph type="body" sz="half" idx="2"/>
          </p:nvPr>
        </p:nvSpPr>
        <p:spPr/>
        <p:txBody>
          <a:bodyPr>
            <a:noAutofit/>
          </a:bodyPr>
          <a:lstStyle/>
          <a:p>
            <a:r>
              <a:rPr lang="en-US" sz="1800" b="1" i="1" dirty="0">
                <a:solidFill>
                  <a:srgbClr val="C00000"/>
                </a:solidFill>
              </a:rPr>
              <a:t>F</a:t>
            </a:r>
            <a:r>
              <a:rPr lang="en-US" sz="1800" b="1" i="1" dirty="0" smtClean="0">
                <a:solidFill>
                  <a:srgbClr val="C00000"/>
                </a:solidFill>
              </a:rPr>
              <a:t>rom this regression plot we can say that clients with higher number of children can have more income so they</a:t>
            </a:r>
          </a:p>
          <a:p>
            <a:r>
              <a:rPr lang="en-US" sz="1800" b="1" i="1" dirty="0" smtClean="0">
                <a:solidFill>
                  <a:srgbClr val="C00000"/>
                </a:solidFill>
              </a:rPr>
              <a:t>may have a chance of getting loan approved by the bank</a:t>
            </a:r>
            <a:endParaRPr lang="en-US" sz="1800" b="1" i="1" dirty="0">
              <a:solidFill>
                <a:srgbClr val="C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Coefficient=0.097</a:t>
            </a:r>
            <a:endParaRPr lang="en-US" dirty="0"/>
          </a:p>
        </p:txBody>
      </p:sp>
      <p:pic>
        <p:nvPicPr>
          <p:cNvPr id="5" name="Picture Placeholder 4" descr="download (24).png"/>
          <p:cNvPicPr>
            <a:picLocks noGrp="1" noChangeAspect="1"/>
          </p:cNvPicPr>
          <p:nvPr>
            <p:ph type="pic" idx="1"/>
          </p:nvPr>
        </p:nvPicPr>
        <p:blipFill>
          <a:blip r:embed="rId2"/>
          <a:stretch>
            <a:fillRect/>
          </a:stretch>
        </p:blipFill>
        <p:spPr>
          <a:xfrm>
            <a:off x="1765949" y="612775"/>
            <a:ext cx="5916902" cy="4114800"/>
          </a:xfrm>
        </p:spPr>
      </p:pic>
      <p:sp>
        <p:nvSpPr>
          <p:cNvPr id="4" name="Text Placeholder 3"/>
          <p:cNvSpPr>
            <a:spLocks noGrp="1"/>
          </p:cNvSpPr>
          <p:nvPr>
            <p:ph type="body" sz="half" idx="2"/>
          </p:nvPr>
        </p:nvSpPr>
        <p:spPr/>
        <p:txBody>
          <a:bodyPr>
            <a:normAutofit fontScale="25000" lnSpcReduction="20000"/>
          </a:bodyPr>
          <a:lstStyle/>
          <a:p>
            <a:r>
              <a:rPr lang="en-US" sz="7000" b="1" i="1" dirty="0" smtClean="0">
                <a:solidFill>
                  <a:srgbClr val="FF0000"/>
                </a:solidFill>
              </a:rPr>
              <a:t>From the regression plot we can see that total income has small positive correlation </a:t>
            </a:r>
            <a:r>
              <a:rPr lang="en-US" sz="7000" b="1" i="1" dirty="0" err="1" smtClean="0">
                <a:solidFill>
                  <a:srgbClr val="FF0000"/>
                </a:solidFill>
              </a:rPr>
              <a:t>wrt</a:t>
            </a:r>
            <a:r>
              <a:rPr lang="en-US" sz="7000" b="1" i="1" dirty="0" smtClean="0">
                <a:solidFill>
                  <a:srgbClr val="FF0000"/>
                </a:solidFill>
              </a:rPr>
              <a:t> credit amount</a:t>
            </a:r>
          </a:p>
          <a:p>
            <a:r>
              <a:rPr lang="en-US" sz="7000" b="1" i="1" dirty="0" smtClean="0">
                <a:solidFill>
                  <a:srgbClr val="FF0000"/>
                </a:solidFill>
              </a:rPr>
              <a:t>more credit amount and more income means banks will give them higher chances of loan approval</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OF THE NUMBER OF DOCUMENTS SUBMITTED</a:t>
            </a:r>
            <a:endParaRPr lang="en-US" dirty="0"/>
          </a:p>
        </p:txBody>
      </p:sp>
      <p:pic>
        <p:nvPicPr>
          <p:cNvPr id="5" name="Picture Placeholder 4" descr="download (26).png"/>
          <p:cNvPicPr>
            <a:picLocks noGrp="1" noChangeAspect="1"/>
          </p:cNvPicPr>
          <p:nvPr>
            <p:ph type="pic" idx="1"/>
          </p:nvPr>
        </p:nvPicPr>
        <p:blipFill>
          <a:blip r:embed="rId2"/>
          <a:srcRect t="10065" b="10065"/>
          <a:stretch>
            <a:fillRect/>
          </a:stretch>
        </p:blipFill>
        <p:spPr/>
      </p:pic>
      <p:sp>
        <p:nvSpPr>
          <p:cNvPr id="4" name="Text Placeholder 3"/>
          <p:cNvSpPr>
            <a:spLocks noGrp="1"/>
          </p:cNvSpPr>
          <p:nvPr>
            <p:ph type="body" sz="half" idx="2"/>
          </p:nvPr>
        </p:nvSpPr>
        <p:spPr/>
        <p:txBody>
          <a:bodyPr>
            <a:noAutofit/>
          </a:bodyPr>
          <a:lstStyle/>
          <a:p>
            <a:r>
              <a:rPr lang="en-US" sz="2000" b="1" i="1" dirty="0" smtClean="0">
                <a:solidFill>
                  <a:schemeClr val="accent2"/>
                </a:solidFill>
              </a:rPr>
              <a:t>87.86% OF CLIENT HAVE SUBMITTED 1 DOCUMENT ,9.54% OF CLIENTS HAVE SUBMITTED 0 DOCUMENTS 2.5% CLIENTS HAVE SUBMITTED 2 DOCUMENTS</a:t>
            </a:r>
            <a:endParaRPr lang="en-US" sz="2000" b="1" i="1"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CONTRACT TYPE	</a:t>
            </a:r>
            <a:endParaRPr lang="en-US" dirty="0"/>
          </a:p>
        </p:txBody>
      </p:sp>
      <p:pic>
        <p:nvPicPr>
          <p:cNvPr id="5" name="Picture Placeholder 4" descr="download (3).png"/>
          <p:cNvPicPr>
            <a:picLocks noGrp="1" noChangeAspect="1"/>
          </p:cNvPicPr>
          <p:nvPr>
            <p:ph type="pic" idx="1"/>
          </p:nvPr>
        </p:nvPicPr>
        <p:blipFill>
          <a:blip r:embed="rId2"/>
          <a:srcRect l="-1362" r="3333"/>
          <a:stretch>
            <a:fillRect/>
          </a:stretch>
        </p:blipFill>
        <p:spPr>
          <a:xfrm>
            <a:off x="914400" y="612775"/>
            <a:ext cx="6364288" cy="4114800"/>
          </a:xfrm>
        </p:spPr>
      </p:pic>
      <p:sp>
        <p:nvSpPr>
          <p:cNvPr id="4" name="Text Placeholder 3"/>
          <p:cNvSpPr>
            <a:spLocks noGrp="1"/>
          </p:cNvSpPr>
          <p:nvPr>
            <p:ph type="body" sz="half" idx="2"/>
          </p:nvPr>
        </p:nvSpPr>
        <p:spPr/>
        <p:txBody>
          <a:bodyPr>
            <a:normAutofit fontScale="92500"/>
          </a:bodyPr>
          <a:lstStyle/>
          <a:p>
            <a:r>
              <a:rPr lang="en-US" sz="2000" b="1" dirty="0" smtClean="0">
                <a:solidFill>
                  <a:srgbClr val="003399"/>
                </a:solidFill>
              </a:rPr>
              <a:t>90.52% OF CLIENTS HAVE APPLIED FOR CASH LOANS AND 9.48% HAVE APPLIED  FOR REVOLVING LOANS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TOTAL DOCUMENTS SUBMITTED BY CLIENTS WITH RESPECT TO GENDER</a:t>
            </a:r>
            <a:endParaRPr lang="en-US" dirty="0"/>
          </a:p>
        </p:txBody>
      </p:sp>
      <p:pic>
        <p:nvPicPr>
          <p:cNvPr id="5" name="Picture Placeholder 4" descr="download (27).png"/>
          <p:cNvPicPr>
            <a:picLocks noGrp="1" noChangeAspect="1"/>
          </p:cNvPicPr>
          <p:nvPr>
            <p:ph type="pic" idx="1"/>
          </p:nvPr>
        </p:nvPicPr>
        <p:blipFill>
          <a:blip r:embed="rId2"/>
          <a:srcRect l="-495" t="-9336" r="-6525"/>
          <a:stretch>
            <a:fillRect/>
          </a:stretch>
        </p:blipFill>
        <p:spPr>
          <a:xfrm>
            <a:off x="1371600" y="228600"/>
            <a:ext cx="6705600" cy="4498975"/>
          </a:xfrm>
        </p:spPr>
      </p:pic>
      <p:sp>
        <p:nvSpPr>
          <p:cNvPr id="4" name="Text Placeholder 3"/>
          <p:cNvSpPr>
            <a:spLocks noGrp="1"/>
          </p:cNvSpPr>
          <p:nvPr>
            <p:ph type="body" sz="half" idx="2"/>
          </p:nvPr>
        </p:nvSpPr>
        <p:spPr/>
        <p:txBody>
          <a:bodyPr/>
          <a:lstStyle/>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While accepting loan applications bank should check that clients have given </a:t>
            </a:r>
            <a:r>
              <a:rPr lang="en-US" dirty="0" err="1" smtClean="0"/>
              <a:t>atlaeast</a:t>
            </a:r>
            <a:r>
              <a:rPr lang="en-US" dirty="0" smtClean="0"/>
              <a:t> 1 document</a:t>
            </a:r>
          </a:p>
          <a:p>
            <a:r>
              <a:rPr lang="en-US" dirty="0" smtClean="0"/>
              <a:t>9.5% Clients </a:t>
            </a:r>
            <a:r>
              <a:rPr lang="en-US" dirty="0" err="1" smtClean="0"/>
              <a:t>havent</a:t>
            </a:r>
            <a:r>
              <a:rPr lang="en-US" dirty="0" smtClean="0"/>
              <a:t> submitted any documents so bank should </a:t>
            </a:r>
            <a:r>
              <a:rPr lang="en-US" dirty="0" err="1" smtClean="0"/>
              <a:t>considr</a:t>
            </a:r>
            <a:r>
              <a:rPr lang="en-US" dirty="0" smtClean="0"/>
              <a:t> before approving their loan application</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tx2"/>
                </a:solidFill>
              </a:rPr>
              <a:t>CONCLUSION</a:t>
            </a:r>
            <a:endParaRPr lang="en-US" b="1" i="1" dirty="0">
              <a:solidFill>
                <a:schemeClr val="tx2"/>
              </a:solidFill>
            </a:endParaRPr>
          </a:p>
        </p:txBody>
      </p:sp>
      <p:sp>
        <p:nvSpPr>
          <p:cNvPr id="3" name="Content Placeholder 2"/>
          <p:cNvSpPr>
            <a:spLocks noGrp="1"/>
          </p:cNvSpPr>
          <p:nvPr>
            <p:ph idx="1"/>
          </p:nvPr>
        </p:nvSpPr>
        <p:spPr/>
        <p:txBody>
          <a:bodyPr>
            <a:normAutofit fontScale="92500"/>
          </a:bodyPr>
          <a:lstStyle/>
          <a:p>
            <a:r>
              <a:rPr lang="en-US" b="1" i="1" dirty="0" smtClean="0">
                <a:solidFill>
                  <a:srgbClr val="00B050"/>
                </a:solidFill>
              </a:rPr>
              <a:t>For approving Loan Applications it is very important for the bank to check all the details of the client very carefully.</a:t>
            </a:r>
          </a:p>
          <a:p>
            <a:r>
              <a:rPr lang="en-US" b="1" i="1" dirty="0" smtClean="0">
                <a:solidFill>
                  <a:srgbClr val="00B050"/>
                </a:solidFill>
              </a:rPr>
              <a:t>Monthly Income of the </a:t>
            </a:r>
            <a:r>
              <a:rPr lang="en-US" b="1" i="1" dirty="0" err="1" smtClean="0">
                <a:solidFill>
                  <a:srgbClr val="00B050"/>
                </a:solidFill>
              </a:rPr>
              <a:t>client,personal</a:t>
            </a:r>
            <a:r>
              <a:rPr lang="en-US" b="1" i="1" dirty="0" smtClean="0">
                <a:solidFill>
                  <a:srgbClr val="00B050"/>
                </a:solidFill>
              </a:rPr>
              <a:t> contact details(like phone-</a:t>
            </a:r>
            <a:r>
              <a:rPr lang="en-US" b="1" i="1" dirty="0" err="1" smtClean="0">
                <a:solidFill>
                  <a:srgbClr val="00B050"/>
                </a:solidFill>
              </a:rPr>
              <a:t>number,email</a:t>
            </a:r>
            <a:r>
              <a:rPr lang="en-US" b="1" i="1" dirty="0" smtClean="0">
                <a:solidFill>
                  <a:srgbClr val="00B050"/>
                </a:solidFill>
              </a:rPr>
              <a:t>),workplace contact details and documents(like salary </a:t>
            </a:r>
            <a:r>
              <a:rPr lang="en-US" b="1" i="1" dirty="0" err="1" smtClean="0">
                <a:solidFill>
                  <a:srgbClr val="00B050"/>
                </a:solidFill>
              </a:rPr>
              <a:t>slip,property</a:t>
            </a:r>
            <a:r>
              <a:rPr lang="en-US" b="1" i="1" dirty="0" smtClean="0">
                <a:solidFill>
                  <a:srgbClr val="00B050"/>
                </a:solidFill>
              </a:rPr>
              <a:t> </a:t>
            </a:r>
            <a:r>
              <a:rPr lang="en-US" b="1" i="1" dirty="0" err="1" smtClean="0">
                <a:solidFill>
                  <a:srgbClr val="00B050"/>
                </a:solidFill>
              </a:rPr>
              <a:t>details,aadhar</a:t>
            </a:r>
            <a:r>
              <a:rPr lang="en-US" b="1" i="1" dirty="0" smtClean="0">
                <a:solidFill>
                  <a:srgbClr val="00B050"/>
                </a:solidFill>
              </a:rPr>
              <a:t> </a:t>
            </a:r>
            <a:r>
              <a:rPr lang="en-US" b="1" i="1" dirty="0" err="1" smtClean="0">
                <a:solidFill>
                  <a:srgbClr val="00B050"/>
                </a:solidFill>
              </a:rPr>
              <a:t>card,pan</a:t>
            </a:r>
            <a:r>
              <a:rPr lang="en-US" b="1" i="1" dirty="0" smtClean="0">
                <a:solidFill>
                  <a:srgbClr val="00B050"/>
                </a:solidFill>
              </a:rPr>
              <a:t> card) should be checked thoroughly and carefully before approving Loans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tx2"/>
                </a:solidFill>
              </a:rPr>
              <a:t>THANK YOU</a:t>
            </a:r>
            <a:endParaRPr lang="en-US" b="1" i="1" dirty="0">
              <a:solidFill>
                <a:schemeClr val="tx2"/>
              </a:solidFill>
            </a:endParaRPr>
          </a:p>
        </p:txBody>
      </p:sp>
      <p:pic>
        <p:nvPicPr>
          <p:cNvPr id="48130" name="Picture 2"/>
          <p:cNvPicPr>
            <a:picLocks noGrp="1" noChangeAspect="1" noChangeArrowheads="1"/>
          </p:cNvPicPr>
          <p:nvPr>
            <p:ph idx="1"/>
          </p:nvPr>
        </p:nvPicPr>
        <p:blipFill>
          <a:blip r:embed="rId2"/>
          <a:srcRect/>
          <a:stretch>
            <a:fillRect/>
          </a:stretch>
        </p:blipFill>
        <p:spPr bwMode="auto">
          <a:xfrm>
            <a:off x="2309018" y="1600200"/>
            <a:ext cx="4525963"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ANALYSIS OF AVERAGE TOTAL INCOME WITH RESPECT TO GENDER</a:t>
            </a:r>
            <a:endParaRPr lang="en-US" sz="2400" dirty="0"/>
          </a:p>
        </p:txBody>
      </p:sp>
      <p:sp>
        <p:nvSpPr>
          <p:cNvPr id="4" name="Text Placeholder 3"/>
          <p:cNvSpPr>
            <a:spLocks noGrp="1"/>
          </p:cNvSpPr>
          <p:nvPr>
            <p:ph type="body" sz="half" idx="2"/>
          </p:nvPr>
        </p:nvSpPr>
        <p:spPr/>
        <p:txBody>
          <a:bodyPr/>
          <a:lstStyle/>
          <a:p>
            <a:r>
              <a:rPr lang="en-US" b="1" dirty="0" smtClean="0">
                <a:solidFill>
                  <a:srgbClr val="00B050"/>
                </a:solidFill>
              </a:rPr>
              <a:t>MALES HAVE HIGHER AVERAGE INCOME COMPARED TO FEMALES</a:t>
            </a:r>
            <a:endParaRPr lang="en-US" b="1" dirty="0">
              <a:solidFill>
                <a:srgbClr val="00B050"/>
              </a:solidFill>
            </a:endParaRPr>
          </a:p>
        </p:txBody>
      </p:sp>
      <p:pic>
        <p:nvPicPr>
          <p:cNvPr id="9" name="Picture Placeholder 8" descr="download (6).png"/>
          <p:cNvPicPr>
            <a:picLocks noGrp="1" noChangeAspect="1"/>
          </p:cNvPicPr>
          <p:nvPr>
            <p:ph type="pic" idx="1"/>
          </p:nvPr>
        </p:nvPicPr>
        <p:blipFill>
          <a:blip r:embed="rId2"/>
          <a:srcRect l="-7256" r="-4202"/>
          <a:stretch>
            <a:fillRect/>
          </a:stretch>
        </p:blipFill>
        <p:spPr>
          <a:xfrm>
            <a:off x="685800" y="612775"/>
            <a:ext cx="7010400" cy="4114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BOXPLOT OF TOTALINCOME WITH RESPECT TO GENDER</a:t>
            </a:r>
            <a:endParaRPr lang="en-US" sz="2400" dirty="0"/>
          </a:p>
        </p:txBody>
      </p:sp>
      <p:pic>
        <p:nvPicPr>
          <p:cNvPr id="5" name="Picture Placeholder 4" descr="download (7).png"/>
          <p:cNvPicPr>
            <a:picLocks noGrp="1" noChangeAspect="1"/>
          </p:cNvPicPr>
          <p:nvPr>
            <p:ph type="pic" idx="1"/>
          </p:nvPr>
        </p:nvPicPr>
        <p:blipFill>
          <a:blip r:embed="rId2"/>
          <a:srcRect l="-132" r="-2918"/>
          <a:stretch>
            <a:fillRect/>
          </a:stretch>
        </p:blipFill>
        <p:spPr>
          <a:xfrm>
            <a:off x="0" y="612775"/>
            <a:ext cx="8458200" cy="4114800"/>
          </a:xfrm>
        </p:spPr>
      </p:pic>
      <p:sp>
        <p:nvSpPr>
          <p:cNvPr id="4" name="Text Placeholder 3"/>
          <p:cNvSpPr>
            <a:spLocks noGrp="1"/>
          </p:cNvSpPr>
          <p:nvPr>
            <p:ph type="body" sz="half" idx="2"/>
          </p:nvPr>
        </p:nvSpPr>
        <p:spPr/>
        <p:txBody>
          <a:bodyPr/>
          <a:lstStyle/>
          <a:p>
            <a:r>
              <a:rPr lang="en-US" b="1" dirty="0" smtClean="0">
                <a:solidFill>
                  <a:schemeClr val="accent5">
                    <a:lumMod val="75000"/>
                  </a:schemeClr>
                </a:solidFill>
              </a:rPr>
              <a:t>MALE CLINETS HAVE A BETTER SPREAD THAN FEMALE CLIENTS</a:t>
            </a:r>
            <a:endParaRPr lang="en-US" b="1" dirty="0">
              <a:solidFill>
                <a:schemeClr val="accent5">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i="1" dirty="0">
                <a:solidFill>
                  <a:schemeClr val="accent6">
                    <a:lumMod val="75000"/>
                  </a:schemeClr>
                </a:solidFill>
              </a:rPr>
              <a:t>F</a:t>
            </a:r>
            <a:r>
              <a:rPr lang="en-US" i="1" dirty="0" smtClean="0">
                <a:solidFill>
                  <a:schemeClr val="accent6">
                    <a:lumMod val="75000"/>
                  </a:schemeClr>
                </a:solidFill>
              </a:rPr>
              <a:t>rom the box plot we can see that Male have a better spread of total income than females </a:t>
            </a:r>
          </a:p>
          <a:p>
            <a:pPr>
              <a:buFont typeface="Wingdings" pitchFamily="2" charset="2"/>
              <a:buChar char="Ø"/>
            </a:pPr>
            <a:r>
              <a:rPr lang="en-US" i="1" dirty="0" smtClean="0">
                <a:solidFill>
                  <a:schemeClr val="accent6">
                    <a:lumMod val="75000"/>
                  </a:schemeClr>
                </a:solidFill>
              </a:rPr>
              <a:t>Males have more income than </a:t>
            </a:r>
            <a:r>
              <a:rPr lang="en-US" i="1" dirty="0" err="1" smtClean="0">
                <a:solidFill>
                  <a:schemeClr val="accent6">
                    <a:lumMod val="75000"/>
                  </a:schemeClr>
                </a:solidFill>
              </a:rPr>
              <a:t>females,those</a:t>
            </a:r>
            <a:r>
              <a:rPr lang="en-US" i="1" dirty="0" smtClean="0">
                <a:solidFill>
                  <a:schemeClr val="accent6">
                    <a:lumMod val="75000"/>
                  </a:schemeClr>
                </a:solidFill>
              </a:rPr>
              <a:t> who have more income can have a chance to repay </a:t>
            </a:r>
          </a:p>
          <a:p>
            <a:pPr>
              <a:buFont typeface="Wingdings" pitchFamily="2" charset="2"/>
              <a:buChar char="Ø"/>
            </a:pPr>
            <a:r>
              <a:rPr lang="en-US" i="1" dirty="0" smtClean="0">
                <a:solidFill>
                  <a:schemeClr val="accent6">
                    <a:lumMod val="75000"/>
                  </a:schemeClr>
                </a:solidFill>
              </a:rPr>
              <a:t>So we can say male clients have a better chance to repay loan than female clients</a:t>
            </a:r>
            <a:endParaRPr lang="en-US" i="1" dirty="0">
              <a:solidFill>
                <a:schemeClr val="accent6">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MEAN TOTAL INCOME WITH RESPECT TO TYPE OF CONTRACT</a:t>
            </a:r>
            <a:endParaRPr lang="en-US" sz="2400" dirty="0"/>
          </a:p>
        </p:txBody>
      </p:sp>
      <p:pic>
        <p:nvPicPr>
          <p:cNvPr id="5" name="Picture Placeholder 4" descr="download (8).png"/>
          <p:cNvPicPr>
            <a:picLocks noGrp="1" noChangeAspect="1"/>
          </p:cNvPicPr>
          <p:nvPr>
            <p:ph type="pic" idx="1"/>
          </p:nvPr>
        </p:nvPicPr>
        <p:blipFill>
          <a:blip r:embed="rId2"/>
          <a:srcRect l="-9615" r="-12265"/>
          <a:stretch>
            <a:fillRect/>
          </a:stretch>
        </p:blipFill>
        <p:spPr>
          <a:xfrm>
            <a:off x="1143000" y="228600"/>
            <a:ext cx="7010400" cy="4114800"/>
          </a:xfrm>
        </p:spPr>
      </p:pic>
      <p:sp>
        <p:nvSpPr>
          <p:cNvPr id="4" name="Text Placeholder 3"/>
          <p:cNvSpPr>
            <a:spLocks noGrp="1"/>
          </p:cNvSpPr>
          <p:nvPr>
            <p:ph type="body" sz="half" idx="2"/>
          </p:nvPr>
        </p:nvSpPr>
        <p:spPr/>
        <p:txBody>
          <a:bodyPr/>
          <a:lstStyle/>
          <a:p>
            <a:r>
              <a:rPr lang="en-US" b="1" dirty="0" smtClean="0">
                <a:solidFill>
                  <a:srgbClr val="FF0000"/>
                </a:solidFill>
              </a:rPr>
              <a:t>Cash Loans and Revolving Loans have almost same Mean Total Income</a:t>
            </a:r>
          </a:p>
          <a:p>
            <a:r>
              <a:rPr lang="en-US" b="1" dirty="0" smtClean="0">
                <a:solidFill>
                  <a:srgbClr val="FF0000"/>
                </a:solidFill>
              </a:rPr>
              <a:t>,Cash Loans have a bit higher Mean Total Income</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i="1" dirty="0" smtClean="0"/>
              <a:t>BOXPLOT OF TOTAL INCOME WITH RSPECT TO CONTRACT TYPE</a:t>
            </a:r>
            <a:endParaRPr lang="en-US" sz="2400" i="1" dirty="0"/>
          </a:p>
        </p:txBody>
      </p:sp>
      <p:sp>
        <p:nvSpPr>
          <p:cNvPr id="4" name="Text Placeholder 3"/>
          <p:cNvSpPr>
            <a:spLocks noGrp="1"/>
          </p:cNvSpPr>
          <p:nvPr>
            <p:ph type="body" sz="half" idx="2"/>
          </p:nvPr>
        </p:nvSpPr>
        <p:spPr/>
        <p:txBody>
          <a:bodyPr>
            <a:normAutofit/>
          </a:bodyPr>
          <a:lstStyle/>
          <a:p>
            <a:r>
              <a:rPr lang="en-US" sz="2000" b="1" i="1" dirty="0" smtClean="0">
                <a:solidFill>
                  <a:schemeClr val="accent2">
                    <a:lumMod val="75000"/>
                  </a:schemeClr>
                </a:solidFill>
              </a:rPr>
              <a:t>CASH LOANS HAVE A BIT OF BETTER SPREAD OF TOTAL INCOME THAN REVOLVING LOANS</a:t>
            </a:r>
            <a:endParaRPr lang="en-US" sz="2000" b="1" i="1" dirty="0">
              <a:solidFill>
                <a:schemeClr val="accent2">
                  <a:lumMod val="75000"/>
                </a:schemeClr>
              </a:solidFill>
            </a:endParaRPr>
          </a:p>
        </p:txBody>
      </p:sp>
      <p:pic>
        <p:nvPicPr>
          <p:cNvPr id="9" name="Picture Placeholder 8" descr="download (9).png"/>
          <p:cNvPicPr>
            <a:picLocks noGrp="1" noChangeAspect="1"/>
          </p:cNvPicPr>
          <p:nvPr>
            <p:ph type="pic" idx="1"/>
          </p:nvPr>
        </p:nvPicPr>
        <p:blipFill>
          <a:blip r:embed="rId2"/>
          <a:srcRect l="-1314" r="1032"/>
          <a:stretch>
            <a:fillRect/>
          </a:stretch>
        </p:blipFill>
        <p:spPr bwMode="auto">
          <a:xfrm>
            <a:off x="609600" y="612777"/>
            <a:ext cx="7239000" cy="393192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4353</TotalTime>
  <Words>1258</Words>
  <Application>Microsoft Office PowerPoint</Application>
  <PresentationFormat>On-screen Show (4:3)</PresentationFormat>
  <Paragraphs>105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CREDIT REPAY HACKATHON</vt:lpstr>
      <vt:lpstr>COLUMNS CONSIDERED FOR THE  ANALYSIS</vt:lpstr>
      <vt:lpstr>ANALYSIS  OF GENDER COLUMN</vt:lpstr>
      <vt:lpstr>ANALYSIS OF CONTRACT TYPE </vt:lpstr>
      <vt:lpstr>ANALYSIS OF AVERAGE TOTAL INCOME WITH RESPECT TO GENDER</vt:lpstr>
      <vt:lpstr>BOXPLOT OF TOTALINCOME WITH RESPECT TO GENDER</vt:lpstr>
      <vt:lpstr>Slide 7</vt:lpstr>
      <vt:lpstr>MEAN TOTAL INCOME WITH RESPECT TO TYPE OF CONTRACT</vt:lpstr>
      <vt:lpstr>BOXPLOT OF TOTAL INCOME WITH RSPECT TO CONTRACT TYPE</vt:lpstr>
      <vt:lpstr>Slide 10</vt:lpstr>
      <vt:lpstr>HISTOGRAM OF TOTAL INCOME OF CLIENTS WHO HAVE BOTH HOUSES AND CARS</vt:lpstr>
      <vt:lpstr>HISTOGRAM OF TOTAL INCOME OF CLIENTSWHO DON’T HAVE CAR AND HOUSE</vt:lpstr>
      <vt:lpstr>Slide 13</vt:lpstr>
      <vt:lpstr>Slide 14</vt:lpstr>
      <vt:lpstr>Slide 15</vt:lpstr>
      <vt:lpstr>ANALYSIS OF REACHABLE MOBILE PHONES</vt:lpstr>
      <vt:lpstr>Slide 17</vt:lpstr>
      <vt:lpstr>Slide 18</vt:lpstr>
      <vt:lpstr>Slide 19</vt:lpstr>
      <vt:lpstr>ANALYSIS OF CUSTOMERS WHO HAVE GIVEN THEIR EMAIL_ID </vt:lpstr>
      <vt:lpstr>ANALYSIS OF CLIENTS WHO HAVE GIVEN THEIR HOME PHONE NUMBER</vt:lpstr>
      <vt:lpstr>ANALYSIS OF WORKPLACE PHONE NUMBER OF CLIENTS</vt:lpstr>
      <vt:lpstr>Slide 23</vt:lpstr>
      <vt:lpstr>Clients WHO HAVE GIVEN WORKPLACENUMBER MOBILE NUMBER AND HAVE REACHABLE MOBILE NUMBER</vt:lpstr>
      <vt:lpstr>Slide 25</vt:lpstr>
      <vt:lpstr>HISTOGRAM OF CREDIT AMOUNT OF CUSTOMERS HAVING CREDIT LIMIT GREATER THAN AVERAGE CREDIT LIMIT</vt:lpstr>
      <vt:lpstr>Slide 27</vt:lpstr>
      <vt:lpstr>Slide 28</vt:lpstr>
      <vt:lpstr>ANALYSIS OF CLIENTS WITH RESPEC TO THEIR OCCUPATION</vt:lpstr>
      <vt:lpstr>AVERAGE TOTAL INCOME OF CLIENTS BASED ON OCCUPATIONS</vt:lpstr>
      <vt:lpstr>Slide 31</vt:lpstr>
      <vt:lpstr>Slide 32</vt:lpstr>
      <vt:lpstr>Slide 33</vt:lpstr>
      <vt:lpstr>Slide 34</vt:lpstr>
      <vt:lpstr>Slide 35</vt:lpstr>
      <vt:lpstr>Slide 36</vt:lpstr>
      <vt:lpstr>Corelation Coeffiecient=0.01257</vt:lpstr>
      <vt:lpstr>Correlation Coefficient=0.097</vt:lpstr>
      <vt:lpstr>ANALYSIS OF THE NUMBER OF DOCUMENTS SUBMITTED</vt:lpstr>
      <vt:lpstr>TOTAL DOCUMENTS SUBMITTED BY CLIENTS WITH RESPECT TO GENDER</vt:lpstr>
      <vt:lpstr>Slide 41</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REPAY HACKATHON</dc:title>
  <dc:creator>Koustav</dc:creator>
  <cp:lastModifiedBy>Koustav</cp:lastModifiedBy>
  <cp:revision>2</cp:revision>
  <dcterms:created xsi:type="dcterms:W3CDTF">2022-08-23T11:55:59Z</dcterms:created>
  <dcterms:modified xsi:type="dcterms:W3CDTF">2022-08-26T12:29:26Z</dcterms:modified>
</cp:coreProperties>
</file>