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4" r:id="rId9"/>
    <p:sldId id="265" r:id="rId10"/>
    <p:sldId id="266" r:id="rId11"/>
    <p:sldId id="269" r:id="rId12"/>
    <p:sldId id="267" r:id="rId13"/>
    <p:sldId id="268" r:id="rId14"/>
    <p:sldId id="272" r:id="rId15"/>
    <p:sldId id="271"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7" r:id="rId30"/>
    <p:sldId id="286" r:id="rId31"/>
    <p:sldId id="288" r:id="rId32"/>
  </p:sldIdLst>
  <p:sldSz cx="14630400" cy="8229600"/>
  <p:notesSz cx="8229600" cy="14630400"/>
  <p:embeddedFontLst>
    <p:embeddedFont>
      <p:font typeface="Cabin" panose="020B0604020202020204" charset="0"/>
      <p:regular r:id="rId34"/>
    </p:embeddedFont>
    <p:embeddedFont>
      <p:font typeface="Unbounde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610"/>
  </p:normalViewPr>
  <p:slideViewPr>
    <p:cSldViewPr snapToGrid="0" snapToObjects="1">
      <p:cViewPr varScale="1">
        <p:scale>
          <a:sx n="69" d="100"/>
          <a:sy n="69" d="100"/>
        </p:scale>
        <p:origin x="4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28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1505416" y="870728"/>
            <a:ext cx="12188282" cy="2397512"/>
          </a:xfrm>
          <a:prstGeom prst="rect">
            <a:avLst/>
          </a:prstGeom>
          <a:noFill/>
          <a:ln/>
        </p:spPr>
        <p:txBody>
          <a:bodyPr wrap="squar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Comprehensive IPL Match Analysis Using Historical Data</a:t>
            </a:r>
            <a:endParaRPr lang="en-US" sz="4400" dirty="0"/>
          </a:p>
        </p:txBody>
      </p:sp>
      <p:sp>
        <p:nvSpPr>
          <p:cNvPr id="4" name="Text 1"/>
          <p:cNvSpPr/>
          <p:nvPr/>
        </p:nvSpPr>
        <p:spPr>
          <a:xfrm>
            <a:off x="6324124" y="4814768"/>
            <a:ext cx="7468553"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5" name="TextBox 4">
            <a:extLst>
              <a:ext uri="{FF2B5EF4-FFF2-40B4-BE49-F238E27FC236}">
                <a16:creationId xmlns:a16="http://schemas.microsoft.com/office/drawing/2014/main" id="{F5DDE9EF-4BE8-3BCD-54DE-50FC4F1C7DF1}"/>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
        <p:nvSpPr>
          <p:cNvPr id="6" name="TextBox 5">
            <a:extLst>
              <a:ext uri="{FF2B5EF4-FFF2-40B4-BE49-F238E27FC236}">
                <a16:creationId xmlns:a16="http://schemas.microsoft.com/office/drawing/2014/main" id="{7A6FE18D-B06D-6779-9996-F76902AFFA62}"/>
              </a:ext>
            </a:extLst>
          </p:cNvPr>
          <p:cNvSpPr txBox="1"/>
          <p:nvPr/>
        </p:nvSpPr>
        <p:spPr>
          <a:xfrm>
            <a:off x="3088888" y="2511897"/>
            <a:ext cx="7315200" cy="1207318"/>
          </a:xfrm>
          <a:prstGeom prst="rect">
            <a:avLst/>
          </a:prstGeom>
          <a:noFill/>
        </p:spPr>
        <p:txBody>
          <a:bodyPr wrap="square">
            <a:spAutoFit/>
          </a:bodyPr>
          <a:lstStyle/>
          <a:p>
            <a:pPr marL="0" indent="0" algn="ctr">
              <a:lnSpc>
                <a:spcPts val="3000"/>
              </a:lnSpc>
              <a:buNone/>
            </a:pPr>
            <a:r>
              <a:rPr lang="en-US" sz="2400" dirty="0">
                <a:solidFill>
                  <a:srgbClr val="CAD6DE"/>
                </a:solidFill>
                <a:latin typeface="Cabin" pitchFamily="34" charset="0"/>
              </a:rPr>
              <a:t>Under the guidance of </a:t>
            </a:r>
          </a:p>
          <a:p>
            <a:pPr marL="0" indent="0" algn="ctr">
              <a:lnSpc>
                <a:spcPts val="3000"/>
              </a:lnSpc>
              <a:buNone/>
            </a:pPr>
            <a:r>
              <a:rPr lang="en-US" sz="2400" dirty="0" err="1">
                <a:solidFill>
                  <a:srgbClr val="CAD6DE"/>
                </a:solidFill>
                <a:latin typeface="Cabin" pitchFamily="34" charset="0"/>
              </a:rPr>
              <a:t>Mr</a:t>
            </a:r>
            <a:r>
              <a:rPr lang="en-US" sz="2400" dirty="0">
                <a:solidFill>
                  <a:srgbClr val="CAD6DE"/>
                </a:solidFill>
                <a:latin typeface="Cabin" pitchFamily="34" charset="0"/>
              </a:rPr>
              <a:t> Santosh K Sahu</a:t>
            </a:r>
          </a:p>
          <a:p>
            <a:pPr marL="0" indent="0" algn="ctr">
              <a:lnSpc>
                <a:spcPts val="3000"/>
              </a:lnSpc>
              <a:buNone/>
            </a:pPr>
            <a:endParaRPr lang="en-US" dirty="0">
              <a:solidFill>
                <a:srgbClr val="CAD6DE"/>
              </a:solidFill>
              <a:latin typeface="Cabin" pitchFamily="34" charset="0"/>
            </a:endParaRPr>
          </a:p>
        </p:txBody>
      </p:sp>
      <p:sp>
        <p:nvSpPr>
          <p:cNvPr id="7" name="TextBox 6">
            <a:extLst>
              <a:ext uri="{FF2B5EF4-FFF2-40B4-BE49-F238E27FC236}">
                <a16:creationId xmlns:a16="http://schemas.microsoft.com/office/drawing/2014/main" id="{2953056D-750E-E4AC-15CB-20C3A0454B64}"/>
              </a:ext>
            </a:extLst>
          </p:cNvPr>
          <p:cNvSpPr txBox="1"/>
          <p:nvPr/>
        </p:nvSpPr>
        <p:spPr>
          <a:xfrm>
            <a:off x="959005" y="5208094"/>
            <a:ext cx="7315200" cy="1976760"/>
          </a:xfrm>
          <a:prstGeom prst="rect">
            <a:avLst/>
          </a:prstGeom>
          <a:noFill/>
        </p:spPr>
        <p:txBody>
          <a:bodyPr wrap="square">
            <a:spAutoFit/>
          </a:bodyPr>
          <a:lstStyle/>
          <a:p>
            <a:pPr marL="0" indent="0" algn="l" rtl="0" eaLnBrk="1" latinLnBrk="0" hangingPunct="1">
              <a:lnSpc>
                <a:spcPts val="3000"/>
              </a:lnSpc>
              <a:buNone/>
            </a:pPr>
            <a:r>
              <a:rPr lang="en-US" sz="2400" dirty="0">
                <a:solidFill>
                  <a:srgbClr val="CAD6DE"/>
                </a:solidFill>
                <a:latin typeface="Cabin" pitchFamily="34" charset="0"/>
              </a:rPr>
              <a:t>By</a:t>
            </a:r>
          </a:p>
          <a:p>
            <a:pPr marL="0" indent="0" algn="l" rtl="0" eaLnBrk="1" latinLnBrk="0" hangingPunct="1">
              <a:lnSpc>
                <a:spcPts val="3000"/>
              </a:lnSpc>
              <a:buNone/>
            </a:pPr>
            <a:r>
              <a:rPr lang="en-US" sz="1800" kern="1200" dirty="0">
                <a:solidFill>
                  <a:srgbClr val="CAD6DE"/>
                </a:solidFill>
                <a:effectLst/>
                <a:latin typeface="Cabin" panose="020B0604020202020204" charset="0"/>
                <a:ea typeface="+mn-ea"/>
                <a:cs typeface="+mn-cs"/>
              </a:rPr>
              <a:t>Kedar Mahajan BT23CSA033</a:t>
            </a:r>
            <a:endParaRPr lang="en-IN" dirty="0">
              <a:effectLst/>
            </a:endParaRPr>
          </a:p>
          <a:p>
            <a:pPr marL="0" indent="0" algn="l" rtl="0" eaLnBrk="1" latinLnBrk="0" hangingPunct="1">
              <a:lnSpc>
                <a:spcPts val="3000"/>
              </a:lnSpc>
              <a:buNone/>
            </a:pPr>
            <a:r>
              <a:rPr lang="en-US" sz="1800" kern="1200" dirty="0">
                <a:solidFill>
                  <a:srgbClr val="CAD6DE"/>
                </a:solidFill>
                <a:effectLst/>
                <a:latin typeface="Cabin" panose="020B0604020202020204" charset="0"/>
                <a:ea typeface="+mn-ea"/>
                <a:cs typeface="+mn-cs"/>
              </a:rPr>
              <a:t>Koustubh Gadekar BT23CSA039</a:t>
            </a:r>
            <a:endParaRPr lang="en-IN" dirty="0">
              <a:effectLst/>
            </a:endParaRPr>
          </a:p>
          <a:p>
            <a:pPr marL="0" indent="0" algn="l" rtl="0" eaLnBrk="1" latinLnBrk="0" hangingPunct="1">
              <a:lnSpc>
                <a:spcPts val="3000"/>
              </a:lnSpc>
            </a:pPr>
            <a:r>
              <a:rPr lang="en-US" sz="1800" kern="1200" dirty="0">
                <a:solidFill>
                  <a:srgbClr val="CAD6DE"/>
                </a:solidFill>
                <a:effectLst/>
                <a:latin typeface="Cabin" panose="020B0604020202020204" charset="0"/>
                <a:ea typeface="+mn-ea"/>
                <a:cs typeface="+mn-cs"/>
              </a:rPr>
              <a:t>Prakhar Kothari BT23CSA052</a:t>
            </a:r>
            <a:endParaRPr lang="en-IN" dirty="0">
              <a:effectLst/>
            </a:endParaRPr>
          </a:p>
          <a:p>
            <a:pPr marL="0" indent="0" algn="ctr">
              <a:lnSpc>
                <a:spcPts val="3000"/>
              </a:lnSpc>
              <a:buNone/>
            </a:pPr>
            <a:endParaRPr lang="en-US" dirty="0">
              <a:solidFill>
                <a:srgbClr val="CAD6DE"/>
              </a:solidFill>
              <a:latin typeface="Cabin" pitchFamily="34" charset="0"/>
            </a:endParaRPr>
          </a:p>
        </p:txBody>
      </p:sp>
      <p:pic>
        <p:nvPicPr>
          <p:cNvPr id="1026" name="Picture 2" descr="IPL Reveals New Logo After Dream11 Confirmed as Title Sponsor Replacing ...">
            <a:extLst>
              <a:ext uri="{FF2B5EF4-FFF2-40B4-BE49-F238E27FC236}">
                <a16:creationId xmlns:a16="http://schemas.microsoft.com/office/drawing/2014/main" id="{47BD0ABD-DDBE-816F-FF63-D20A6429C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100" y="3798962"/>
            <a:ext cx="6004667" cy="35599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A67BDD6-A7D0-5D02-F883-47F8539DC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7" y="1962329"/>
            <a:ext cx="11325225" cy="56197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E76365-2DC4-A61F-867B-5D6654A0AFDA}"/>
              </a:ext>
            </a:extLst>
          </p:cNvPr>
          <p:cNvSpPr txBox="1"/>
          <p:nvPr/>
        </p:nvSpPr>
        <p:spPr>
          <a:xfrm>
            <a:off x="1152526" y="762000"/>
            <a:ext cx="11010900" cy="1200329"/>
          </a:xfrm>
          <a:prstGeom prst="rect">
            <a:avLst/>
          </a:prstGeom>
          <a:noFill/>
        </p:spPr>
        <p:txBody>
          <a:bodyPr wrap="square" rtlCol="0">
            <a:spAutoFit/>
          </a:bodyPr>
          <a:lstStyle/>
          <a:p>
            <a:r>
              <a:rPr lang="en-US" sz="2400" dirty="0">
                <a:solidFill>
                  <a:schemeClr val="bg1"/>
                </a:solidFill>
              </a:rPr>
              <a:t>Q3. What is the distribution of runs scored by each team across the Powerplay, Middle Overs, and Death Overs in the IPL?                                       </a:t>
            </a:r>
          </a:p>
          <a:p>
            <a:endParaRPr lang="en-US" sz="2400" dirty="0"/>
          </a:p>
        </p:txBody>
      </p:sp>
      <p:sp>
        <p:nvSpPr>
          <p:cNvPr id="2" name="TextBox 1">
            <a:extLst>
              <a:ext uri="{FF2B5EF4-FFF2-40B4-BE49-F238E27FC236}">
                <a16:creationId xmlns:a16="http://schemas.microsoft.com/office/drawing/2014/main" id="{18052ADD-3B57-082A-19C6-EDF30154EBF4}"/>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344989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C499D-41D6-CCC4-4B70-08C76FAC926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A8EAD5-F88C-BFEC-99B6-7CD78557C799}"/>
              </a:ext>
            </a:extLst>
          </p:cNvPr>
          <p:cNvSpPr txBox="1"/>
          <p:nvPr/>
        </p:nvSpPr>
        <p:spPr>
          <a:xfrm>
            <a:off x="720403" y="933450"/>
            <a:ext cx="11010900" cy="830997"/>
          </a:xfrm>
          <a:prstGeom prst="rect">
            <a:avLst/>
          </a:prstGeom>
          <a:noFill/>
        </p:spPr>
        <p:txBody>
          <a:bodyPr wrap="square" rtlCol="0">
            <a:spAutoFit/>
          </a:bodyPr>
          <a:lstStyle/>
          <a:p>
            <a:r>
              <a:rPr lang="en-US" sz="2400" dirty="0">
                <a:solidFill>
                  <a:schemeClr val="bg1"/>
                </a:solidFill>
              </a:rPr>
              <a:t>Q4. what is the winning margin of across the season?</a:t>
            </a:r>
          </a:p>
          <a:p>
            <a:endParaRPr lang="en-US" sz="2400" dirty="0"/>
          </a:p>
        </p:txBody>
      </p:sp>
      <p:pic>
        <p:nvPicPr>
          <p:cNvPr id="6146" name="Picture 2">
            <a:extLst>
              <a:ext uri="{FF2B5EF4-FFF2-40B4-BE49-F238E27FC236}">
                <a16:creationId xmlns:a16="http://schemas.microsoft.com/office/drawing/2014/main" id="{630B0603-F4D5-C940-060B-54934A9A3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03" y="2229585"/>
            <a:ext cx="13189593" cy="489743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2E2FF5-F201-E33A-9EC4-DFDB13720F93}"/>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91221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1871D945-79D5-D8A7-D7C8-B1F0CD101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806" y="1821631"/>
            <a:ext cx="7062788" cy="562796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88E5C2D-69C9-66BE-BE09-8EA5D541A4A5}"/>
              </a:ext>
            </a:extLst>
          </p:cNvPr>
          <p:cNvSpPr txBox="1"/>
          <p:nvPr/>
        </p:nvSpPr>
        <p:spPr>
          <a:xfrm>
            <a:off x="1371600" y="904875"/>
            <a:ext cx="8486490" cy="461665"/>
          </a:xfrm>
          <a:prstGeom prst="rect">
            <a:avLst/>
          </a:prstGeom>
          <a:noFill/>
        </p:spPr>
        <p:txBody>
          <a:bodyPr wrap="none" rtlCol="0">
            <a:spAutoFit/>
          </a:bodyPr>
          <a:lstStyle/>
          <a:p>
            <a:r>
              <a:rPr lang="en-US" sz="2400" dirty="0">
                <a:solidFill>
                  <a:schemeClr val="bg1"/>
                </a:solidFill>
              </a:rPr>
              <a:t>Q5. What is  the difference in run scored in first and second graphs</a:t>
            </a:r>
          </a:p>
        </p:txBody>
      </p:sp>
      <p:sp>
        <p:nvSpPr>
          <p:cNvPr id="3" name="TextBox 2">
            <a:extLst>
              <a:ext uri="{FF2B5EF4-FFF2-40B4-BE49-F238E27FC236}">
                <a16:creationId xmlns:a16="http://schemas.microsoft.com/office/drawing/2014/main" id="{9D86C0EA-FAB0-0096-B804-19064D28BC19}"/>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316112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C4761-51C1-D12D-BAC3-7E9DDE54F3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FCA3B7-190E-4CEF-E00F-3D27EEE8C817}"/>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Q6. How many matches are played in each season of </a:t>
            </a:r>
            <a:r>
              <a:rPr lang="en-US" sz="2400" dirty="0" err="1">
                <a:solidFill>
                  <a:schemeClr val="bg1"/>
                </a:solidFill>
              </a:rPr>
              <a:t>ipl</a:t>
            </a:r>
            <a:r>
              <a:rPr lang="en-US" sz="2400" dirty="0">
                <a:solidFill>
                  <a:schemeClr val="bg1"/>
                </a:solidFill>
              </a:rPr>
              <a:t>?</a:t>
            </a:r>
          </a:p>
          <a:p>
            <a:endParaRPr lang="en-US" sz="2400" dirty="0"/>
          </a:p>
        </p:txBody>
      </p:sp>
      <p:pic>
        <p:nvPicPr>
          <p:cNvPr id="5122" name="Picture 2">
            <a:extLst>
              <a:ext uri="{FF2B5EF4-FFF2-40B4-BE49-F238E27FC236}">
                <a16:creationId xmlns:a16="http://schemas.microsoft.com/office/drawing/2014/main" id="{B308A59F-0B56-B31A-DF5C-37F3FF70B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404" y="1592997"/>
            <a:ext cx="8477250" cy="56197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FBD037A-23C8-9A42-EF5D-044B9744E245}"/>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148990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115BA-FBC3-3A22-460E-42163B6C68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5459AD-89DF-81EA-CABE-38F0BDD9DE38}"/>
              </a:ext>
            </a:extLst>
          </p:cNvPr>
          <p:cNvSpPr txBox="1"/>
          <p:nvPr/>
        </p:nvSpPr>
        <p:spPr>
          <a:xfrm>
            <a:off x="1152526" y="762000"/>
            <a:ext cx="11010900" cy="461665"/>
          </a:xfrm>
          <a:prstGeom prst="rect">
            <a:avLst/>
          </a:prstGeom>
          <a:noFill/>
        </p:spPr>
        <p:txBody>
          <a:bodyPr wrap="square" rtlCol="0">
            <a:spAutoFit/>
          </a:bodyPr>
          <a:lstStyle/>
          <a:p>
            <a:pPr algn="ctr"/>
            <a:r>
              <a:rPr lang="en-US" sz="2400" dirty="0">
                <a:solidFill>
                  <a:schemeClr val="bg1"/>
                </a:solidFill>
              </a:rPr>
              <a:t>Q7. What is the distribution of different types of dismissals in the IPL?</a:t>
            </a:r>
          </a:p>
        </p:txBody>
      </p:sp>
      <p:pic>
        <p:nvPicPr>
          <p:cNvPr id="7170" name="Picture 2">
            <a:extLst>
              <a:ext uri="{FF2B5EF4-FFF2-40B4-BE49-F238E27FC236}">
                <a16:creationId xmlns:a16="http://schemas.microsoft.com/office/drawing/2014/main" id="{195BEAEC-7DBA-2670-FA7E-B5044B1A5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3" y="1328389"/>
            <a:ext cx="6257925" cy="62674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8F6AA22-17A3-2B1E-12B1-4E92AC65AEE8}"/>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330558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92193-EA8B-AAA5-EF7C-CD886DFBC0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6A9F218-DDB7-24F8-E5F5-60DEBEF5539B}"/>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Q8. How many times each team have appeared in </a:t>
            </a:r>
            <a:r>
              <a:rPr lang="en-US" sz="2400" dirty="0" err="1">
                <a:solidFill>
                  <a:schemeClr val="bg1"/>
                </a:solidFill>
              </a:rPr>
              <a:t>superover</a:t>
            </a:r>
            <a:r>
              <a:rPr lang="en-US" sz="2400" dirty="0">
                <a:solidFill>
                  <a:schemeClr val="bg1"/>
                </a:solidFill>
              </a:rPr>
              <a:t> ?</a:t>
            </a:r>
          </a:p>
          <a:p>
            <a:endParaRPr lang="en-US" sz="2400" dirty="0"/>
          </a:p>
        </p:txBody>
      </p:sp>
      <p:pic>
        <p:nvPicPr>
          <p:cNvPr id="8194" name="Picture 2">
            <a:extLst>
              <a:ext uri="{FF2B5EF4-FFF2-40B4-BE49-F238E27FC236}">
                <a16:creationId xmlns:a16="http://schemas.microsoft.com/office/drawing/2014/main" id="{E2335F03-D5B7-F403-233E-3AEA4DB3E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5" y="1592997"/>
            <a:ext cx="5391150" cy="56197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FE6FDC-9FA2-3CBA-88A0-09D1A3D4BE2F}"/>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356746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38928-1D26-138B-966E-E824E296C2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BD562D-99A4-C9CF-D11F-C690C8FB97C8}"/>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Q9. Who are the top 10 run scorers and  their strike rates ?</a:t>
            </a:r>
          </a:p>
          <a:p>
            <a:endParaRPr lang="en-US" sz="2400" dirty="0"/>
          </a:p>
        </p:txBody>
      </p:sp>
      <p:pic>
        <p:nvPicPr>
          <p:cNvPr id="4" name="Picture 3">
            <a:extLst>
              <a:ext uri="{FF2B5EF4-FFF2-40B4-BE49-F238E27FC236}">
                <a16:creationId xmlns:a16="http://schemas.microsoft.com/office/drawing/2014/main" id="{7CF16F42-3F88-E25F-B8CF-D099C8D82DE2}"/>
              </a:ext>
            </a:extLst>
          </p:cNvPr>
          <p:cNvPicPr>
            <a:picLocks noChangeAspect="1"/>
          </p:cNvPicPr>
          <p:nvPr/>
        </p:nvPicPr>
        <p:blipFill>
          <a:blip r:embed="rId2"/>
          <a:stretch>
            <a:fillRect/>
          </a:stretch>
        </p:blipFill>
        <p:spPr>
          <a:xfrm>
            <a:off x="595633" y="1748751"/>
            <a:ext cx="13439133" cy="5220429"/>
          </a:xfrm>
          <a:prstGeom prst="rect">
            <a:avLst/>
          </a:prstGeom>
          <a:ln w="228600" cap="sq" cmpd="thickThin">
            <a:solidFill>
              <a:srgbClr val="000000"/>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id="{E49599BC-577C-21AF-7ACD-942835321BBF}"/>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3505629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DA034-B318-5447-8D7E-3C78D2E2C9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F3291D-76FE-E3FD-67F6-08C74F36080B}"/>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Q10. Who are the top 10 wicket takers and  their economy rates?</a:t>
            </a:r>
          </a:p>
          <a:p>
            <a:endParaRPr lang="en-US" sz="2400" dirty="0"/>
          </a:p>
        </p:txBody>
      </p:sp>
      <p:pic>
        <p:nvPicPr>
          <p:cNvPr id="5" name="Picture 4">
            <a:extLst>
              <a:ext uri="{FF2B5EF4-FFF2-40B4-BE49-F238E27FC236}">
                <a16:creationId xmlns:a16="http://schemas.microsoft.com/office/drawing/2014/main" id="{94B7B811-62BC-18F5-1A15-83C25346AE59}"/>
              </a:ext>
            </a:extLst>
          </p:cNvPr>
          <p:cNvPicPr>
            <a:picLocks noChangeAspect="1"/>
          </p:cNvPicPr>
          <p:nvPr/>
        </p:nvPicPr>
        <p:blipFill>
          <a:blip r:embed="rId2"/>
          <a:stretch>
            <a:fillRect/>
          </a:stretch>
        </p:blipFill>
        <p:spPr>
          <a:xfrm>
            <a:off x="855189" y="1592997"/>
            <a:ext cx="12920022" cy="5391902"/>
          </a:xfrm>
          <a:prstGeom prst="rect">
            <a:avLst/>
          </a:prstGeom>
          <a:ln w="228600" cap="sq" cmpd="thickThin">
            <a:solidFill>
              <a:srgbClr val="000000"/>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id="{431A9117-AF85-587C-7352-37425B9C24E1}"/>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419176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78B5A-8EF3-9D53-2332-851938FBD0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AC5819-DAFC-1FCF-6C3A-2B13232A1BE5}"/>
              </a:ext>
            </a:extLst>
          </p:cNvPr>
          <p:cNvSpPr txBox="1"/>
          <p:nvPr/>
        </p:nvSpPr>
        <p:spPr>
          <a:xfrm>
            <a:off x="1052165" y="762000"/>
            <a:ext cx="11010900" cy="830997"/>
          </a:xfrm>
          <a:prstGeom prst="rect">
            <a:avLst/>
          </a:prstGeom>
          <a:noFill/>
        </p:spPr>
        <p:txBody>
          <a:bodyPr wrap="square" rtlCol="0">
            <a:spAutoFit/>
          </a:bodyPr>
          <a:lstStyle/>
          <a:p>
            <a:pPr algn="ctr"/>
            <a:r>
              <a:rPr lang="en-US" sz="2400" dirty="0">
                <a:solidFill>
                  <a:schemeClr val="bg1"/>
                </a:solidFill>
              </a:rPr>
              <a:t>Q11. What is average runs scored in every over in IPL?</a:t>
            </a:r>
          </a:p>
          <a:p>
            <a:pPr algn="ctr"/>
            <a:endParaRPr lang="en-US" sz="2400" dirty="0"/>
          </a:p>
        </p:txBody>
      </p:sp>
      <p:pic>
        <p:nvPicPr>
          <p:cNvPr id="10244" name="Picture 4">
            <a:extLst>
              <a:ext uri="{FF2B5EF4-FFF2-40B4-BE49-F238E27FC236}">
                <a16:creationId xmlns:a16="http://schemas.microsoft.com/office/drawing/2014/main" id="{020C51EB-8804-A607-A9F3-3B4C52B53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7" y="2034400"/>
            <a:ext cx="9420225" cy="46672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D66DFD-0233-F1A6-116C-3AD563872A9D}"/>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301751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5A94D-C413-429A-B44F-E8D682A973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E07628-2A89-E779-D026-509321FF4320}"/>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Q12. Which team combo gives highest scoring matches?</a:t>
            </a:r>
          </a:p>
          <a:p>
            <a:endParaRPr lang="en-US" sz="2400" dirty="0"/>
          </a:p>
        </p:txBody>
      </p:sp>
      <p:pic>
        <p:nvPicPr>
          <p:cNvPr id="18434" name="Picture 2">
            <a:extLst>
              <a:ext uri="{FF2B5EF4-FFF2-40B4-BE49-F238E27FC236}">
                <a16:creationId xmlns:a16="http://schemas.microsoft.com/office/drawing/2014/main" id="{E5D1CD13-8AEE-71E3-75DF-F064689F0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1733550"/>
            <a:ext cx="11325225" cy="56197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85F543-960C-8B5D-4E33-D0A851FAC187}"/>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736866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2453959" y="626234"/>
            <a:ext cx="9722481" cy="1408033"/>
          </a:xfrm>
          <a:prstGeom prst="rect">
            <a:avLst/>
          </a:prstGeom>
          <a:noFill/>
          <a:ln/>
        </p:spPr>
        <p:txBody>
          <a:bodyPr wrap="squar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Project Problem Statement</a:t>
            </a:r>
            <a:endParaRPr lang="en-US" sz="4400" dirty="0"/>
          </a:p>
        </p:txBody>
      </p:sp>
      <p:sp>
        <p:nvSpPr>
          <p:cNvPr id="4" name="Shape 1"/>
          <p:cNvSpPr/>
          <p:nvPr/>
        </p:nvSpPr>
        <p:spPr>
          <a:xfrm>
            <a:off x="1094201" y="1899915"/>
            <a:ext cx="5061271" cy="3819058"/>
          </a:xfrm>
          <a:prstGeom prst="roundRect">
            <a:avLst>
              <a:gd name="adj" fmla="val 1716"/>
            </a:avLst>
          </a:prstGeom>
          <a:solidFill>
            <a:srgbClr val="304755"/>
          </a:solidFill>
          <a:ln/>
        </p:spPr>
      </p:sp>
      <p:sp>
        <p:nvSpPr>
          <p:cNvPr id="5" name="Text 2"/>
          <p:cNvSpPr/>
          <p:nvPr/>
        </p:nvSpPr>
        <p:spPr>
          <a:xfrm>
            <a:off x="1333517" y="2139230"/>
            <a:ext cx="3135987" cy="703898"/>
          </a:xfrm>
          <a:prstGeom prst="rect">
            <a:avLst/>
          </a:prstGeom>
          <a:noFill/>
          <a:ln/>
        </p:spPr>
        <p:txBody>
          <a:bodyPr wrap="squar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In-depth IPL Analysis</a:t>
            </a:r>
            <a:endParaRPr lang="en-US" sz="2200" dirty="0"/>
          </a:p>
        </p:txBody>
      </p:sp>
      <p:sp>
        <p:nvSpPr>
          <p:cNvPr id="6" name="Text 3"/>
          <p:cNvSpPr/>
          <p:nvPr/>
        </p:nvSpPr>
        <p:spPr>
          <a:xfrm>
            <a:off x="1333517" y="2986717"/>
            <a:ext cx="4442815" cy="2403278"/>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Utilize detailed historical IPL match data,</a:t>
            </a:r>
            <a:r>
              <a:rPr lang="en-US" sz="2000" dirty="0"/>
              <a:t> The project involves analyzing various match-level and ball-by-ball statistics of IPL datasets to uncover trends and insights. This analysis helps understand player performance, team strategies, and overall match dynamics.</a:t>
            </a:r>
            <a:endParaRPr lang="en-US" sz="1850" dirty="0"/>
          </a:p>
        </p:txBody>
      </p:sp>
      <p:sp>
        <p:nvSpPr>
          <p:cNvPr id="7" name="Shape 4"/>
          <p:cNvSpPr/>
          <p:nvPr/>
        </p:nvSpPr>
        <p:spPr>
          <a:xfrm>
            <a:off x="7421574" y="1954628"/>
            <a:ext cx="4588289" cy="3819058"/>
          </a:xfrm>
          <a:prstGeom prst="roundRect">
            <a:avLst>
              <a:gd name="adj" fmla="val 1716"/>
            </a:avLst>
          </a:prstGeom>
          <a:solidFill>
            <a:srgbClr val="304755"/>
          </a:solidFill>
          <a:ln/>
        </p:spPr>
      </p:sp>
      <p:sp>
        <p:nvSpPr>
          <p:cNvPr id="8" name="Text 5"/>
          <p:cNvSpPr/>
          <p:nvPr/>
        </p:nvSpPr>
        <p:spPr>
          <a:xfrm>
            <a:off x="7758242" y="2158543"/>
            <a:ext cx="3135987" cy="703898"/>
          </a:xfrm>
          <a:prstGeom prst="rect">
            <a:avLst/>
          </a:prstGeom>
          <a:noFill/>
          <a:ln/>
        </p:spPr>
        <p:txBody>
          <a:bodyPr wrap="squar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Pattern Recognition</a:t>
            </a:r>
            <a:endParaRPr lang="en-US" sz="2200" dirty="0"/>
          </a:p>
        </p:txBody>
      </p:sp>
      <p:sp>
        <p:nvSpPr>
          <p:cNvPr id="9" name="Text 6"/>
          <p:cNvSpPr/>
          <p:nvPr/>
        </p:nvSpPr>
        <p:spPr>
          <a:xfrm>
            <a:off x="7707120" y="2986717"/>
            <a:ext cx="4006294" cy="2421650"/>
          </a:xfrm>
          <a:prstGeom prst="rect">
            <a:avLst/>
          </a:prstGeom>
          <a:noFill/>
          <a:ln/>
        </p:spPr>
        <p:txBody>
          <a:bodyPr wrap="square" lIns="0" tIns="0" rIns="0" bIns="0" rtlCol="0" anchor="t"/>
          <a:lstStyle/>
          <a:p>
            <a:pPr marL="0" indent="0" algn="l">
              <a:lnSpc>
                <a:spcPts val="3000"/>
              </a:lnSpc>
              <a:buNone/>
            </a:pPr>
            <a:r>
              <a:rPr lang="en-US" sz="2000" dirty="0"/>
              <a:t>Through pattern recognition, the project identifies recurring trends or strategies in IPL matches, such as which players perform best under certain conditions or how teams adjust tactics based on opponent strengths and weaknesses.</a:t>
            </a:r>
            <a:endParaRPr lang="en-US" sz="1850" dirty="0"/>
          </a:p>
        </p:txBody>
      </p:sp>
      <p:sp>
        <p:nvSpPr>
          <p:cNvPr id="10" name="Shape 7"/>
          <p:cNvSpPr/>
          <p:nvPr/>
        </p:nvSpPr>
        <p:spPr>
          <a:xfrm>
            <a:off x="2527450" y="6162165"/>
            <a:ext cx="9036365" cy="1957265"/>
          </a:xfrm>
          <a:prstGeom prst="roundRect">
            <a:avLst>
              <a:gd name="adj" fmla="val 2646"/>
            </a:avLst>
          </a:prstGeom>
          <a:solidFill>
            <a:srgbClr val="304755"/>
          </a:solidFill>
          <a:ln/>
        </p:spPr>
      </p:sp>
      <p:sp>
        <p:nvSpPr>
          <p:cNvPr id="11" name="Text 8"/>
          <p:cNvSpPr/>
          <p:nvPr/>
        </p:nvSpPr>
        <p:spPr>
          <a:xfrm>
            <a:off x="2820321" y="619043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Visualization</a:t>
            </a:r>
            <a:endParaRPr lang="en-US" sz="2200" dirty="0"/>
          </a:p>
        </p:txBody>
      </p:sp>
      <p:sp>
        <p:nvSpPr>
          <p:cNvPr id="12" name="Text 9"/>
          <p:cNvSpPr/>
          <p:nvPr/>
        </p:nvSpPr>
        <p:spPr>
          <a:xfrm>
            <a:off x="2766765" y="6542382"/>
            <a:ext cx="8373303" cy="1453042"/>
          </a:xfrm>
          <a:prstGeom prst="rect">
            <a:avLst/>
          </a:prstGeom>
          <a:noFill/>
          <a:ln/>
        </p:spPr>
        <p:txBody>
          <a:bodyPr wrap="none" lIns="0" tIns="0" rIns="0" bIns="0" rtlCol="0" anchor="t"/>
          <a:lstStyle/>
          <a:p>
            <a:pPr marL="0" indent="0" algn="l">
              <a:lnSpc>
                <a:spcPts val="3000"/>
              </a:lnSpc>
              <a:buNone/>
            </a:pPr>
            <a:r>
              <a:rPr lang="en-US" sz="2000" dirty="0"/>
              <a:t>The project leverages data visualization techniques to present the</a:t>
            </a:r>
          </a:p>
          <a:p>
            <a:pPr marL="0" indent="0" algn="l">
              <a:lnSpc>
                <a:spcPts val="3000"/>
              </a:lnSpc>
              <a:buNone/>
            </a:pPr>
            <a:r>
              <a:rPr lang="en-US" sz="2000" dirty="0"/>
              <a:t> analysis results in an easily digestible format, utilizing charts, graphs, and </a:t>
            </a:r>
          </a:p>
          <a:p>
            <a:pPr marL="0" indent="0" algn="l">
              <a:lnSpc>
                <a:spcPts val="3000"/>
              </a:lnSpc>
              <a:buNone/>
            </a:pPr>
            <a:r>
              <a:rPr lang="en-US" sz="2000" dirty="0"/>
              <a:t>interactive dashboards to showcase insights into player performances, </a:t>
            </a:r>
          </a:p>
          <a:p>
            <a:pPr marL="0" indent="0" algn="l">
              <a:lnSpc>
                <a:spcPts val="3000"/>
              </a:lnSpc>
              <a:buNone/>
            </a:pPr>
            <a:r>
              <a:rPr lang="en-US" sz="2000" dirty="0"/>
              <a:t>match outcomes, and season trends</a:t>
            </a:r>
            <a:endParaRPr lang="en-US" sz="1850" dirty="0"/>
          </a:p>
        </p:txBody>
      </p:sp>
      <p:sp>
        <p:nvSpPr>
          <p:cNvPr id="13" name="TextBox 12">
            <a:extLst>
              <a:ext uri="{FF2B5EF4-FFF2-40B4-BE49-F238E27FC236}">
                <a16:creationId xmlns:a16="http://schemas.microsoft.com/office/drawing/2014/main" id="{7DBA69D3-0B64-6354-A7C0-15E7F467AA70}"/>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7A61D-8D0D-C8A1-2699-BEB4EB900B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3BC305-D819-5F15-6F75-C0B8C7F75F1D}"/>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Q13 How much toss affected the result of the game?</a:t>
            </a:r>
          </a:p>
          <a:p>
            <a:endParaRPr lang="en-US" sz="2400" dirty="0"/>
          </a:p>
        </p:txBody>
      </p:sp>
      <p:pic>
        <p:nvPicPr>
          <p:cNvPr id="17412" name="Picture 4">
            <a:extLst>
              <a:ext uri="{FF2B5EF4-FFF2-40B4-BE49-F238E27FC236}">
                <a16:creationId xmlns:a16="http://schemas.microsoft.com/office/drawing/2014/main" id="{7CF3E42A-E535-6248-457D-E69E30A9E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1" y="2000250"/>
            <a:ext cx="11563350" cy="46672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6AE865-BC80-623D-D0EF-1F2D9D20D0D5}"/>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1686193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1DD23-7F25-694A-8DBD-0E17C64230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C29293-46F1-9621-B0D6-FCA70DED153C}"/>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Q14. Who has won the most number of player of the match?</a:t>
            </a:r>
          </a:p>
          <a:p>
            <a:endParaRPr lang="en-US" sz="2400" dirty="0"/>
          </a:p>
        </p:txBody>
      </p:sp>
      <p:pic>
        <p:nvPicPr>
          <p:cNvPr id="16386" name="Picture 2">
            <a:extLst>
              <a:ext uri="{FF2B5EF4-FFF2-40B4-BE49-F238E27FC236}">
                <a16:creationId xmlns:a16="http://schemas.microsoft.com/office/drawing/2014/main" id="{7A0637AC-005F-5467-1B49-FCC432D3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49" y="1847849"/>
            <a:ext cx="11180989" cy="553402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A59DBCC-A9E4-E48D-3DF2-166532C291E0}"/>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250147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ABDE8-1FA7-7519-9CB5-0E67B76EC0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DADC4CE-1AE1-9575-01E9-B2602310DE99}"/>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Q15. What is the win distribution of teams over the years?</a:t>
            </a:r>
          </a:p>
          <a:p>
            <a:endParaRPr lang="en-US" sz="2400" dirty="0"/>
          </a:p>
        </p:txBody>
      </p:sp>
      <p:pic>
        <p:nvPicPr>
          <p:cNvPr id="15364" name="Picture 4">
            <a:extLst>
              <a:ext uri="{FF2B5EF4-FFF2-40B4-BE49-F238E27FC236}">
                <a16:creationId xmlns:a16="http://schemas.microsoft.com/office/drawing/2014/main" id="{A66754E7-2080-B390-F3BD-3A6AAAD93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6" y="2057400"/>
            <a:ext cx="11353800" cy="56197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EE8DBE1-79E2-4A08-7A42-C617A2196E2B}"/>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20401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C3DE9-C127-9F2C-952E-ADC89F21A9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806D3F-2596-C16F-87E8-405AC55A1777}"/>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Q16. Who has scored most half centuries and centuries, show its distribution.</a:t>
            </a:r>
          </a:p>
          <a:p>
            <a:endParaRPr lang="en-US" sz="2400" dirty="0"/>
          </a:p>
        </p:txBody>
      </p:sp>
      <p:sp>
        <p:nvSpPr>
          <p:cNvPr id="2" name="TextBox 1">
            <a:extLst>
              <a:ext uri="{FF2B5EF4-FFF2-40B4-BE49-F238E27FC236}">
                <a16:creationId xmlns:a16="http://schemas.microsoft.com/office/drawing/2014/main" id="{DDE33D42-968D-7F38-14E5-21575F37B97F}"/>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pic>
        <p:nvPicPr>
          <p:cNvPr id="2050" name="Picture 2">
            <a:extLst>
              <a:ext uri="{FF2B5EF4-FFF2-40B4-BE49-F238E27FC236}">
                <a16:creationId xmlns:a16="http://schemas.microsoft.com/office/drawing/2014/main" id="{F565D27C-AE71-6729-53A1-7407E5B48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1728671"/>
            <a:ext cx="11325225" cy="56197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359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0239B-4CE0-2CC4-8DA4-614B447B12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B5ED388-1B67-6677-356B-BB8814684F3B}"/>
              </a:ext>
            </a:extLst>
          </p:cNvPr>
          <p:cNvSpPr txBox="1"/>
          <p:nvPr/>
        </p:nvSpPr>
        <p:spPr>
          <a:xfrm>
            <a:off x="1152526" y="762000"/>
            <a:ext cx="11010900" cy="461665"/>
          </a:xfrm>
          <a:prstGeom prst="rect">
            <a:avLst/>
          </a:prstGeom>
          <a:noFill/>
        </p:spPr>
        <p:txBody>
          <a:bodyPr wrap="square" rtlCol="0">
            <a:spAutoFit/>
          </a:bodyPr>
          <a:lstStyle/>
          <a:p>
            <a:pPr algn="ctr"/>
            <a:r>
              <a:rPr lang="en-US" sz="2400" dirty="0">
                <a:solidFill>
                  <a:schemeClr val="bg1"/>
                </a:solidFill>
              </a:rPr>
              <a:t>Q17. How many boundaries did each team scored?</a:t>
            </a:r>
            <a:endParaRPr lang="en-US" sz="2400" dirty="0"/>
          </a:p>
        </p:txBody>
      </p:sp>
      <p:sp>
        <p:nvSpPr>
          <p:cNvPr id="2" name="TextBox 1">
            <a:extLst>
              <a:ext uri="{FF2B5EF4-FFF2-40B4-BE49-F238E27FC236}">
                <a16:creationId xmlns:a16="http://schemas.microsoft.com/office/drawing/2014/main" id="{061CD2E5-4552-51B3-5324-5100F928D281}"/>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pic>
        <p:nvPicPr>
          <p:cNvPr id="3074" name="Picture 2">
            <a:extLst>
              <a:ext uri="{FF2B5EF4-FFF2-40B4-BE49-F238E27FC236}">
                <a16:creationId xmlns:a16="http://schemas.microsoft.com/office/drawing/2014/main" id="{3390A90D-D438-2388-0243-FDB462F92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1847850"/>
            <a:ext cx="11325225" cy="56197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17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4575-1318-C89F-BBAB-A8949B690D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968D85-AB2E-275D-B24B-ECE3DB4BB991}"/>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Q18. How many matches did each team win on most played stadiums?</a:t>
            </a:r>
          </a:p>
          <a:p>
            <a:endParaRPr lang="en-US" sz="2400" dirty="0"/>
          </a:p>
        </p:txBody>
      </p:sp>
      <p:sp>
        <p:nvSpPr>
          <p:cNvPr id="2" name="TextBox 1">
            <a:extLst>
              <a:ext uri="{FF2B5EF4-FFF2-40B4-BE49-F238E27FC236}">
                <a16:creationId xmlns:a16="http://schemas.microsoft.com/office/drawing/2014/main" id="{30246646-EDB3-1A08-4344-82CB6BBE25A0}"/>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pic>
        <p:nvPicPr>
          <p:cNvPr id="4098" name="Picture 2">
            <a:extLst>
              <a:ext uri="{FF2B5EF4-FFF2-40B4-BE49-F238E27FC236}">
                <a16:creationId xmlns:a16="http://schemas.microsoft.com/office/drawing/2014/main" id="{E00AADF3-F8A9-DA71-5F22-5470BDC64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846" y="1464294"/>
            <a:ext cx="12662707" cy="628580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952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B5BF0-2E64-0805-4E70-EB013B54EE8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A002FF-404F-7798-63FA-F5D63A782DF2}"/>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Q19. After winning the toss, how many matches did each team win?</a:t>
            </a:r>
          </a:p>
          <a:p>
            <a:endParaRPr lang="en-US" sz="2400" dirty="0"/>
          </a:p>
        </p:txBody>
      </p:sp>
      <p:sp>
        <p:nvSpPr>
          <p:cNvPr id="2" name="TextBox 1">
            <a:extLst>
              <a:ext uri="{FF2B5EF4-FFF2-40B4-BE49-F238E27FC236}">
                <a16:creationId xmlns:a16="http://schemas.microsoft.com/office/drawing/2014/main" id="{65E10F78-D448-FF0A-220F-F4CE8710E6F7}"/>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pic>
        <p:nvPicPr>
          <p:cNvPr id="5122" name="Picture 2">
            <a:extLst>
              <a:ext uri="{FF2B5EF4-FFF2-40B4-BE49-F238E27FC236}">
                <a16:creationId xmlns:a16="http://schemas.microsoft.com/office/drawing/2014/main" id="{2580679B-DF6F-269D-292C-7A5152398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7" y="1592997"/>
            <a:ext cx="9420225" cy="56197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C48ED-83F0-3C0A-80D0-0ED41D0FF8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12F5207-14FC-FD43-E7FF-FDA93C25A14C}"/>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Q20. On an average how many runs are scored throughout the overs</a:t>
            </a:r>
          </a:p>
          <a:p>
            <a:endParaRPr lang="en-US" sz="2400" dirty="0"/>
          </a:p>
        </p:txBody>
      </p:sp>
      <p:sp>
        <p:nvSpPr>
          <p:cNvPr id="2" name="TextBox 1">
            <a:extLst>
              <a:ext uri="{FF2B5EF4-FFF2-40B4-BE49-F238E27FC236}">
                <a16:creationId xmlns:a16="http://schemas.microsoft.com/office/drawing/2014/main" id="{858A1F63-1859-1EA7-0B03-D56076D0EA90}"/>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pic>
        <p:nvPicPr>
          <p:cNvPr id="6146" name="Picture 2">
            <a:extLst>
              <a:ext uri="{FF2B5EF4-FFF2-40B4-BE49-F238E27FC236}">
                <a16:creationId xmlns:a16="http://schemas.microsoft.com/office/drawing/2014/main" id="{A600DD72-A793-80DA-42DB-09ED244FB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1781175"/>
            <a:ext cx="9420225" cy="46672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261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EC0AE-DE17-CF07-57FD-ACA0FD3778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9D1FF1-638A-7270-3796-0BE1411697AD}"/>
              </a:ext>
            </a:extLst>
          </p:cNvPr>
          <p:cNvSpPr txBox="1"/>
          <p:nvPr/>
        </p:nvSpPr>
        <p:spPr>
          <a:xfrm>
            <a:off x="1286341" y="203691"/>
            <a:ext cx="11010900" cy="461665"/>
          </a:xfrm>
          <a:prstGeom prst="rect">
            <a:avLst/>
          </a:prstGeom>
          <a:noFill/>
        </p:spPr>
        <p:txBody>
          <a:bodyPr wrap="square" rtlCol="0">
            <a:spAutoFit/>
          </a:bodyPr>
          <a:lstStyle/>
          <a:p>
            <a:pPr algn="ctr"/>
            <a:r>
              <a:rPr lang="en-US" sz="2400" dirty="0">
                <a:solidFill>
                  <a:schemeClr val="bg1"/>
                </a:solidFill>
              </a:rPr>
              <a:t>DASHBOARD 1</a:t>
            </a:r>
            <a:endParaRPr lang="en-US" sz="2400" dirty="0"/>
          </a:p>
        </p:txBody>
      </p:sp>
      <p:sp>
        <p:nvSpPr>
          <p:cNvPr id="2" name="TextBox 1">
            <a:extLst>
              <a:ext uri="{FF2B5EF4-FFF2-40B4-BE49-F238E27FC236}">
                <a16:creationId xmlns:a16="http://schemas.microsoft.com/office/drawing/2014/main" id="{CC8431C3-71FF-B339-4DE4-5E9C0CA72A51}"/>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pic>
        <p:nvPicPr>
          <p:cNvPr id="6" name="Picture 5">
            <a:extLst>
              <a:ext uri="{FF2B5EF4-FFF2-40B4-BE49-F238E27FC236}">
                <a16:creationId xmlns:a16="http://schemas.microsoft.com/office/drawing/2014/main" id="{3CBA52D5-ECA8-4D07-1870-E2C8F21D0758}"/>
              </a:ext>
            </a:extLst>
          </p:cNvPr>
          <p:cNvPicPr>
            <a:picLocks noChangeAspect="1"/>
          </p:cNvPicPr>
          <p:nvPr/>
        </p:nvPicPr>
        <p:blipFill>
          <a:blip r:embed="rId2"/>
          <a:stretch>
            <a:fillRect/>
          </a:stretch>
        </p:blipFill>
        <p:spPr>
          <a:xfrm>
            <a:off x="875401" y="847866"/>
            <a:ext cx="12879597" cy="7249537"/>
          </a:xfrm>
          <a:prstGeom prst="rect">
            <a:avLst/>
          </a:prstGeom>
        </p:spPr>
      </p:pic>
    </p:spTree>
    <p:extLst>
      <p:ext uri="{BB962C8B-B14F-4D97-AF65-F5344CB8AC3E}">
        <p14:creationId xmlns:p14="http://schemas.microsoft.com/office/powerpoint/2010/main" val="4157430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E32FB-872B-39DB-A40B-381FF653C3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8D92E88-7557-0E06-C841-F93A74B21F86}"/>
              </a:ext>
            </a:extLst>
          </p:cNvPr>
          <p:cNvSpPr txBox="1"/>
          <p:nvPr/>
        </p:nvSpPr>
        <p:spPr>
          <a:xfrm>
            <a:off x="1152526" y="762000"/>
            <a:ext cx="11010900" cy="830997"/>
          </a:xfrm>
          <a:prstGeom prst="rect">
            <a:avLst/>
          </a:prstGeom>
          <a:noFill/>
        </p:spPr>
        <p:txBody>
          <a:bodyPr wrap="square" rtlCol="0">
            <a:spAutoFit/>
          </a:bodyPr>
          <a:lstStyle/>
          <a:p>
            <a:pPr algn="ctr"/>
            <a:r>
              <a:rPr lang="en-US" sz="2400" dirty="0">
                <a:solidFill>
                  <a:schemeClr val="bg1"/>
                </a:solidFill>
              </a:rPr>
              <a:t>Q20. On an average how many runs are scored throughout the overs</a:t>
            </a:r>
          </a:p>
          <a:p>
            <a:endParaRPr lang="en-US" sz="2400" dirty="0"/>
          </a:p>
        </p:txBody>
      </p:sp>
      <p:sp>
        <p:nvSpPr>
          <p:cNvPr id="2" name="TextBox 1">
            <a:extLst>
              <a:ext uri="{FF2B5EF4-FFF2-40B4-BE49-F238E27FC236}">
                <a16:creationId xmlns:a16="http://schemas.microsoft.com/office/drawing/2014/main" id="{3EB788BB-A477-19A6-F276-767931B3C378}"/>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pic>
        <p:nvPicPr>
          <p:cNvPr id="5" name="Picture 4">
            <a:extLst>
              <a:ext uri="{FF2B5EF4-FFF2-40B4-BE49-F238E27FC236}">
                <a16:creationId xmlns:a16="http://schemas.microsoft.com/office/drawing/2014/main" id="{C562C6E7-B68F-5EED-AD1B-15C29DFDC4E3}"/>
              </a:ext>
            </a:extLst>
          </p:cNvPr>
          <p:cNvPicPr>
            <a:picLocks noChangeAspect="1"/>
          </p:cNvPicPr>
          <p:nvPr/>
        </p:nvPicPr>
        <p:blipFill>
          <a:blip r:embed="rId2"/>
          <a:stretch>
            <a:fillRect/>
          </a:stretch>
        </p:blipFill>
        <p:spPr>
          <a:xfrm>
            <a:off x="865875" y="762000"/>
            <a:ext cx="12898650" cy="7259063"/>
          </a:xfrm>
          <a:prstGeom prst="rect">
            <a:avLst/>
          </a:prstGeom>
        </p:spPr>
      </p:pic>
      <p:sp>
        <p:nvSpPr>
          <p:cNvPr id="7" name="TextBox 6">
            <a:extLst>
              <a:ext uri="{FF2B5EF4-FFF2-40B4-BE49-F238E27FC236}">
                <a16:creationId xmlns:a16="http://schemas.microsoft.com/office/drawing/2014/main" id="{D69279D3-94B1-1222-B44C-36A27E98A765}"/>
              </a:ext>
            </a:extLst>
          </p:cNvPr>
          <p:cNvSpPr txBox="1"/>
          <p:nvPr/>
        </p:nvSpPr>
        <p:spPr>
          <a:xfrm>
            <a:off x="1286341" y="203691"/>
            <a:ext cx="11010900" cy="461665"/>
          </a:xfrm>
          <a:prstGeom prst="rect">
            <a:avLst/>
          </a:prstGeom>
          <a:noFill/>
        </p:spPr>
        <p:txBody>
          <a:bodyPr wrap="square" rtlCol="0">
            <a:spAutoFit/>
          </a:bodyPr>
          <a:lstStyle/>
          <a:p>
            <a:pPr algn="ctr"/>
            <a:r>
              <a:rPr lang="en-US" sz="2400" dirty="0">
                <a:solidFill>
                  <a:schemeClr val="bg1"/>
                </a:solidFill>
              </a:rPr>
              <a:t>DASHBOARD 2</a:t>
            </a:r>
            <a:endParaRPr lang="en-US" sz="2400" dirty="0"/>
          </a:p>
        </p:txBody>
      </p:sp>
    </p:spTree>
    <p:extLst>
      <p:ext uri="{BB962C8B-B14F-4D97-AF65-F5344CB8AC3E}">
        <p14:creationId xmlns:p14="http://schemas.microsoft.com/office/powerpoint/2010/main" val="272094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6308169" y="645676"/>
            <a:ext cx="7500461" cy="1381125"/>
          </a:xfrm>
          <a:prstGeom prst="rect">
            <a:avLst/>
          </a:prstGeom>
          <a:noFill/>
          <a:ln/>
        </p:spPr>
        <p:txBody>
          <a:bodyPr wrap="square" lIns="0" tIns="0" rIns="0" bIns="0" rtlCol="0" anchor="t"/>
          <a:lstStyle/>
          <a:p>
            <a:pPr marL="0" indent="0" algn="l">
              <a:lnSpc>
                <a:spcPts val="5400"/>
              </a:lnSpc>
              <a:buNone/>
            </a:pPr>
            <a:r>
              <a:rPr lang="en-US" sz="4350" dirty="0">
                <a:solidFill>
                  <a:srgbClr val="FFFFFF"/>
                </a:solidFill>
                <a:latin typeface="Unbounded" pitchFamily="34" charset="0"/>
                <a:ea typeface="Unbounded" pitchFamily="34" charset="-122"/>
                <a:cs typeface="Unbounded" pitchFamily="34" charset="-120"/>
              </a:rPr>
              <a:t>Applications of the IPL Analysis Project</a:t>
            </a:r>
            <a:endParaRPr lang="en-US" sz="4350" dirty="0"/>
          </a:p>
        </p:txBody>
      </p:sp>
      <p:sp>
        <p:nvSpPr>
          <p:cNvPr id="4" name="Shape 1"/>
          <p:cNvSpPr/>
          <p:nvPr/>
        </p:nvSpPr>
        <p:spPr>
          <a:xfrm>
            <a:off x="6308169" y="2643068"/>
            <a:ext cx="528280" cy="528280"/>
          </a:xfrm>
          <a:prstGeom prst="roundRect">
            <a:avLst>
              <a:gd name="adj" fmla="val 6667"/>
            </a:avLst>
          </a:prstGeom>
          <a:solidFill>
            <a:srgbClr val="304755"/>
          </a:solidFill>
          <a:ln/>
        </p:spPr>
        <p:txBody>
          <a:bodyPr/>
          <a:lstStyle/>
          <a:p>
            <a:r>
              <a:rPr lang="en-US" sz="2400" b="1" dirty="0"/>
              <a:t>1.</a:t>
            </a:r>
            <a:endParaRPr lang="en-IN" sz="2400" b="1" dirty="0"/>
          </a:p>
        </p:txBody>
      </p:sp>
      <p:sp>
        <p:nvSpPr>
          <p:cNvPr id="5" name="Text 2"/>
          <p:cNvSpPr/>
          <p:nvPr/>
        </p:nvSpPr>
        <p:spPr>
          <a:xfrm>
            <a:off x="7071241" y="2643068"/>
            <a:ext cx="2762488" cy="345281"/>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Team Strategy</a:t>
            </a:r>
            <a:endParaRPr lang="en-US" sz="2150" dirty="0"/>
          </a:p>
        </p:txBody>
      </p:sp>
      <p:sp>
        <p:nvSpPr>
          <p:cNvPr id="6" name="Text 3"/>
          <p:cNvSpPr/>
          <p:nvPr/>
        </p:nvSpPr>
        <p:spPr>
          <a:xfrm>
            <a:off x="7071241" y="3129201"/>
            <a:ext cx="6737390" cy="375642"/>
          </a:xfrm>
          <a:prstGeom prst="rect">
            <a:avLst/>
          </a:prstGeom>
          <a:noFill/>
          <a:ln/>
        </p:spPr>
        <p:txBody>
          <a:bodyPr wrap="non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Inform tactical decisions from historical data</a:t>
            </a:r>
            <a:endParaRPr lang="en-US" sz="1800" dirty="0"/>
          </a:p>
        </p:txBody>
      </p:sp>
      <p:sp>
        <p:nvSpPr>
          <p:cNvPr id="7" name="Shape 4"/>
          <p:cNvSpPr/>
          <p:nvPr/>
        </p:nvSpPr>
        <p:spPr>
          <a:xfrm>
            <a:off x="6308169" y="4003715"/>
            <a:ext cx="528280" cy="528280"/>
          </a:xfrm>
          <a:prstGeom prst="roundRect">
            <a:avLst>
              <a:gd name="adj" fmla="val 6667"/>
            </a:avLst>
          </a:prstGeom>
          <a:solidFill>
            <a:srgbClr val="304755"/>
          </a:solidFill>
          <a:ln/>
        </p:spPr>
        <p:txBody>
          <a:bodyPr/>
          <a:lstStyle/>
          <a:p>
            <a:r>
              <a:rPr lang="en-US" sz="2400" b="1" dirty="0"/>
              <a:t>2.</a:t>
            </a:r>
            <a:endParaRPr lang="en-IN" sz="2400" b="1" dirty="0"/>
          </a:p>
        </p:txBody>
      </p:sp>
      <p:sp>
        <p:nvSpPr>
          <p:cNvPr id="8" name="Text 5"/>
          <p:cNvSpPr/>
          <p:nvPr/>
        </p:nvSpPr>
        <p:spPr>
          <a:xfrm>
            <a:off x="7071241" y="4003715"/>
            <a:ext cx="2762488" cy="345281"/>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Fantasy League</a:t>
            </a:r>
            <a:endParaRPr lang="en-US" sz="2150" dirty="0"/>
          </a:p>
        </p:txBody>
      </p:sp>
      <p:sp>
        <p:nvSpPr>
          <p:cNvPr id="9" name="Text 6"/>
          <p:cNvSpPr/>
          <p:nvPr/>
        </p:nvSpPr>
        <p:spPr>
          <a:xfrm>
            <a:off x="7071241" y="4489847"/>
            <a:ext cx="6737390" cy="375642"/>
          </a:xfrm>
          <a:prstGeom prst="rect">
            <a:avLst/>
          </a:prstGeom>
          <a:noFill/>
          <a:ln/>
        </p:spPr>
        <p:txBody>
          <a:bodyPr wrap="non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Predict player performance for enthusiasts</a:t>
            </a:r>
            <a:endParaRPr lang="en-US" sz="1800" dirty="0"/>
          </a:p>
        </p:txBody>
      </p:sp>
      <p:sp>
        <p:nvSpPr>
          <p:cNvPr id="10" name="Shape 7"/>
          <p:cNvSpPr/>
          <p:nvPr/>
        </p:nvSpPr>
        <p:spPr>
          <a:xfrm>
            <a:off x="6308169" y="5364361"/>
            <a:ext cx="528280" cy="528280"/>
          </a:xfrm>
          <a:prstGeom prst="roundRect">
            <a:avLst>
              <a:gd name="adj" fmla="val 6667"/>
            </a:avLst>
          </a:prstGeom>
          <a:solidFill>
            <a:srgbClr val="304755"/>
          </a:solidFill>
          <a:ln/>
        </p:spPr>
        <p:txBody>
          <a:bodyPr/>
          <a:lstStyle/>
          <a:p>
            <a:r>
              <a:rPr lang="en-US" sz="2400" b="1" dirty="0"/>
              <a:t>3.</a:t>
            </a:r>
            <a:endParaRPr lang="en-IN" sz="2400" b="1" dirty="0"/>
          </a:p>
        </p:txBody>
      </p:sp>
      <p:sp>
        <p:nvSpPr>
          <p:cNvPr id="11" name="Text 8"/>
          <p:cNvSpPr/>
          <p:nvPr/>
        </p:nvSpPr>
        <p:spPr>
          <a:xfrm>
            <a:off x="7071241" y="5364361"/>
            <a:ext cx="3159204" cy="345281"/>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Broadcast Insights</a:t>
            </a:r>
            <a:endParaRPr lang="en-US" sz="2150" dirty="0"/>
          </a:p>
        </p:txBody>
      </p:sp>
      <p:sp>
        <p:nvSpPr>
          <p:cNvPr id="12" name="Text 9"/>
          <p:cNvSpPr/>
          <p:nvPr/>
        </p:nvSpPr>
        <p:spPr>
          <a:xfrm>
            <a:off x="7071241" y="5850493"/>
            <a:ext cx="6737390" cy="375642"/>
          </a:xfrm>
          <a:prstGeom prst="rect">
            <a:avLst/>
          </a:prstGeom>
          <a:noFill/>
          <a:ln/>
        </p:spPr>
        <p:txBody>
          <a:bodyPr wrap="non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Data-driven commentary enhancements</a:t>
            </a:r>
            <a:endParaRPr lang="en-US" sz="1800" dirty="0"/>
          </a:p>
        </p:txBody>
      </p:sp>
      <p:sp>
        <p:nvSpPr>
          <p:cNvPr id="13" name="Shape 10"/>
          <p:cNvSpPr/>
          <p:nvPr/>
        </p:nvSpPr>
        <p:spPr>
          <a:xfrm>
            <a:off x="6308169" y="6725007"/>
            <a:ext cx="528280" cy="528280"/>
          </a:xfrm>
          <a:prstGeom prst="roundRect">
            <a:avLst>
              <a:gd name="adj" fmla="val 6667"/>
            </a:avLst>
          </a:prstGeom>
          <a:solidFill>
            <a:srgbClr val="304755"/>
          </a:solidFill>
          <a:ln/>
        </p:spPr>
        <p:txBody>
          <a:bodyPr/>
          <a:lstStyle/>
          <a:p>
            <a:r>
              <a:rPr lang="en-US" sz="2400" b="1" dirty="0"/>
              <a:t>4.</a:t>
            </a:r>
            <a:endParaRPr lang="en-IN" sz="2400" b="1" dirty="0"/>
          </a:p>
        </p:txBody>
      </p:sp>
      <p:sp>
        <p:nvSpPr>
          <p:cNvPr id="14" name="Text 11"/>
          <p:cNvSpPr/>
          <p:nvPr/>
        </p:nvSpPr>
        <p:spPr>
          <a:xfrm>
            <a:off x="7071241" y="6725007"/>
            <a:ext cx="2763441" cy="345281"/>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Sports Research</a:t>
            </a:r>
            <a:endParaRPr lang="en-US" sz="2150" dirty="0"/>
          </a:p>
        </p:txBody>
      </p:sp>
      <p:sp>
        <p:nvSpPr>
          <p:cNvPr id="15" name="Text 12"/>
          <p:cNvSpPr/>
          <p:nvPr/>
        </p:nvSpPr>
        <p:spPr>
          <a:xfrm>
            <a:off x="7071241" y="7211139"/>
            <a:ext cx="6737390" cy="375642"/>
          </a:xfrm>
          <a:prstGeom prst="rect">
            <a:avLst/>
          </a:prstGeom>
          <a:noFill/>
          <a:ln/>
        </p:spPr>
        <p:txBody>
          <a:bodyPr wrap="non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Support analytics-driven cricket research</a:t>
            </a:r>
            <a:endParaRPr lang="en-US" sz="1800" dirty="0"/>
          </a:p>
        </p:txBody>
      </p:sp>
      <p:sp>
        <p:nvSpPr>
          <p:cNvPr id="16" name="TextBox 15">
            <a:extLst>
              <a:ext uri="{FF2B5EF4-FFF2-40B4-BE49-F238E27FC236}">
                <a16:creationId xmlns:a16="http://schemas.microsoft.com/office/drawing/2014/main" id="{E3340FA6-7889-6897-E287-7C09A8793C74}"/>
              </a:ext>
            </a:extLst>
          </p:cNvPr>
          <p:cNvSpPr txBox="1"/>
          <p:nvPr/>
        </p:nvSpPr>
        <p:spPr>
          <a:xfrm>
            <a:off x="12812751" y="7761249"/>
            <a:ext cx="1828800" cy="369332"/>
          </a:xfrm>
          <a:prstGeom prst="rect">
            <a:avLst/>
          </a:prstGeom>
          <a:solidFill>
            <a:srgbClr val="112836"/>
          </a:solidFill>
        </p:spPr>
        <p:txBody>
          <a:bodyPr wrap="square" rtlCol="0">
            <a:spAutoFit/>
          </a:bodyPr>
          <a:lstStyle/>
          <a:p>
            <a:endParaRPr lang="en-IN" dirty="0">
              <a:solidFill>
                <a:srgbClr val="112836"/>
              </a:solidFill>
            </a:endParaRPr>
          </a:p>
        </p:txBody>
      </p:sp>
      <p:pic>
        <p:nvPicPr>
          <p:cNvPr id="1028" name="Picture 4" descr="Man Analysis Infographic and Data Stock Vector - Illustration of ...">
            <a:extLst>
              <a:ext uri="{FF2B5EF4-FFF2-40B4-BE49-F238E27FC236}">
                <a16:creationId xmlns:a16="http://schemas.microsoft.com/office/drawing/2014/main" id="{498DB67F-931B-B469-DE9C-7F9D541D1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076"/>
            <a:ext cx="6308169" cy="8265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1FC1D-CFFA-A9D4-B36A-56BD1515B3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E4E302D-D89B-C52B-E89A-C15B253DFF3C}"/>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pic>
        <p:nvPicPr>
          <p:cNvPr id="6" name="Picture 5">
            <a:extLst>
              <a:ext uri="{FF2B5EF4-FFF2-40B4-BE49-F238E27FC236}">
                <a16:creationId xmlns:a16="http://schemas.microsoft.com/office/drawing/2014/main" id="{85B9F227-F8F3-EE9D-61C6-21515AC25E6E}"/>
              </a:ext>
            </a:extLst>
          </p:cNvPr>
          <p:cNvPicPr>
            <a:picLocks noChangeAspect="1"/>
          </p:cNvPicPr>
          <p:nvPr/>
        </p:nvPicPr>
        <p:blipFill>
          <a:blip r:embed="rId2"/>
          <a:stretch>
            <a:fillRect/>
          </a:stretch>
        </p:blipFill>
        <p:spPr>
          <a:xfrm>
            <a:off x="690737" y="732859"/>
            <a:ext cx="12898650" cy="7201905"/>
          </a:xfrm>
          <a:prstGeom prst="rect">
            <a:avLst/>
          </a:prstGeom>
        </p:spPr>
      </p:pic>
      <p:sp>
        <p:nvSpPr>
          <p:cNvPr id="7" name="TextBox 6">
            <a:extLst>
              <a:ext uri="{FF2B5EF4-FFF2-40B4-BE49-F238E27FC236}">
                <a16:creationId xmlns:a16="http://schemas.microsoft.com/office/drawing/2014/main" id="{FD92332C-CE24-9B8A-DDBD-49262718E311}"/>
              </a:ext>
            </a:extLst>
          </p:cNvPr>
          <p:cNvSpPr txBox="1"/>
          <p:nvPr/>
        </p:nvSpPr>
        <p:spPr>
          <a:xfrm>
            <a:off x="1286341" y="203691"/>
            <a:ext cx="11010900" cy="461665"/>
          </a:xfrm>
          <a:prstGeom prst="rect">
            <a:avLst/>
          </a:prstGeom>
          <a:noFill/>
        </p:spPr>
        <p:txBody>
          <a:bodyPr wrap="square" rtlCol="0">
            <a:spAutoFit/>
          </a:bodyPr>
          <a:lstStyle/>
          <a:p>
            <a:pPr algn="ctr"/>
            <a:r>
              <a:rPr lang="en-US" sz="2400" dirty="0">
                <a:solidFill>
                  <a:schemeClr val="bg1"/>
                </a:solidFill>
              </a:rPr>
              <a:t>DASHBOARD 3</a:t>
            </a:r>
            <a:endParaRPr lang="en-US" sz="2400" dirty="0"/>
          </a:p>
        </p:txBody>
      </p:sp>
    </p:spTree>
    <p:extLst>
      <p:ext uri="{BB962C8B-B14F-4D97-AF65-F5344CB8AC3E}">
        <p14:creationId xmlns:p14="http://schemas.microsoft.com/office/powerpoint/2010/main" val="599884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EEEA3-8853-E00D-D73F-5AC6CF1E1E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214F7D-573D-99D0-7AE2-A25E15D41AAE}"/>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
        <p:nvSpPr>
          <p:cNvPr id="7" name="TextBox 6">
            <a:extLst>
              <a:ext uri="{FF2B5EF4-FFF2-40B4-BE49-F238E27FC236}">
                <a16:creationId xmlns:a16="http://schemas.microsoft.com/office/drawing/2014/main" id="{0CE920A4-3B1E-8FC9-6672-1ECAFE1510B2}"/>
              </a:ext>
            </a:extLst>
          </p:cNvPr>
          <p:cNvSpPr txBox="1"/>
          <p:nvPr/>
        </p:nvSpPr>
        <p:spPr>
          <a:xfrm>
            <a:off x="1286341" y="203691"/>
            <a:ext cx="11010900" cy="461665"/>
          </a:xfrm>
          <a:prstGeom prst="rect">
            <a:avLst/>
          </a:prstGeom>
          <a:noFill/>
        </p:spPr>
        <p:txBody>
          <a:bodyPr wrap="square" rtlCol="0">
            <a:spAutoFit/>
          </a:bodyPr>
          <a:lstStyle/>
          <a:p>
            <a:pPr algn="ctr"/>
            <a:r>
              <a:rPr lang="en-US" sz="2400" dirty="0">
                <a:solidFill>
                  <a:schemeClr val="bg1"/>
                </a:solidFill>
              </a:rPr>
              <a:t>DASHBOARD 4 for Venue Filtering</a:t>
            </a:r>
            <a:endParaRPr lang="en-US" sz="2400" dirty="0"/>
          </a:p>
        </p:txBody>
      </p:sp>
      <p:pic>
        <p:nvPicPr>
          <p:cNvPr id="4" name="Picture 3">
            <a:extLst>
              <a:ext uri="{FF2B5EF4-FFF2-40B4-BE49-F238E27FC236}">
                <a16:creationId xmlns:a16="http://schemas.microsoft.com/office/drawing/2014/main" id="{B050653B-E423-24E1-2FE5-71D2D7D3505D}"/>
              </a:ext>
            </a:extLst>
          </p:cNvPr>
          <p:cNvPicPr>
            <a:picLocks noChangeAspect="1"/>
          </p:cNvPicPr>
          <p:nvPr/>
        </p:nvPicPr>
        <p:blipFill>
          <a:blip r:embed="rId2"/>
          <a:stretch>
            <a:fillRect/>
          </a:stretch>
        </p:blipFill>
        <p:spPr>
          <a:xfrm>
            <a:off x="632480" y="669840"/>
            <a:ext cx="13365440" cy="7449590"/>
          </a:xfrm>
          <a:prstGeom prst="rect">
            <a:avLst/>
          </a:prstGeom>
        </p:spPr>
      </p:pic>
    </p:spTree>
    <p:extLst>
      <p:ext uri="{BB962C8B-B14F-4D97-AF65-F5344CB8AC3E}">
        <p14:creationId xmlns:p14="http://schemas.microsoft.com/office/powerpoint/2010/main" val="279995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1882497"/>
            <a:ext cx="12954952" cy="1408033"/>
          </a:xfrm>
          <a:prstGeom prst="rect">
            <a:avLst/>
          </a:prstGeom>
          <a:noFill/>
          <a:ln/>
        </p:spPr>
        <p:txBody>
          <a:bodyPr wrap="squar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Data Description: IPL Match &amp; Delivery Datasets</a:t>
            </a:r>
            <a:endParaRPr lang="en-US" sz="4400" dirty="0"/>
          </a:p>
        </p:txBody>
      </p:sp>
      <p:sp>
        <p:nvSpPr>
          <p:cNvPr id="3" name="Text 1"/>
          <p:cNvSpPr/>
          <p:nvPr/>
        </p:nvSpPr>
        <p:spPr>
          <a:xfrm>
            <a:off x="837724" y="3888819"/>
            <a:ext cx="2974896"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Unbounded" pitchFamily="34" charset="0"/>
                <a:ea typeface="Unbounded" pitchFamily="34" charset="-122"/>
                <a:cs typeface="Unbounded" pitchFamily="34" charset="-120"/>
              </a:rPr>
              <a:t>Matches Dataset</a:t>
            </a:r>
            <a:endParaRPr lang="en-US" sz="2200" dirty="0"/>
          </a:p>
        </p:txBody>
      </p:sp>
      <p:sp>
        <p:nvSpPr>
          <p:cNvPr id="4" name="Text 2"/>
          <p:cNvSpPr/>
          <p:nvPr/>
        </p:nvSpPr>
        <p:spPr>
          <a:xfrm>
            <a:off x="837724" y="448008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ID, City, Date, Season</a:t>
            </a:r>
            <a:endParaRPr lang="en-US" sz="1850" dirty="0"/>
          </a:p>
        </p:txBody>
      </p:sp>
      <p:sp>
        <p:nvSpPr>
          <p:cNvPr id="5" name="Text 3"/>
          <p:cNvSpPr/>
          <p:nvPr/>
        </p:nvSpPr>
        <p:spPr>
          <a:xfrm>
            <a:off x="837724" y="494680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Teams, Venue, Toss Info</a:t>
            </a:r>
            <a:endParaRPr lang="en-US" sz="1850" dirty="0"/>
          </a:p>
        </p:txBody>
      </p:sp>
      <p:sp>
        <p:nvSpPr>
          <p:cNvPr id="6" name="Text 4"/>
          <p:cNvSpPr/>
          <p:nvPr/>
        </p:nvSpPr>
        <p:spPr>
          <a:xfrm>
            <a:off x="837724" y="541353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SuperOver, Winners, Margin, Player of Match</a:t>
            </a:r>
            <a:endParaRPr lang="en-US" sz="1850" dirty="0"/>
          </a:p>
        </p:txBody>
      </p:sp>
      <p:sp>
        <p:nvSpPr>
          <p:cNvPr id="7" name="Text 5"/>
          <p:cNvSpPr/>
          <p:nvPr/>
        </p:nvSpPr>
        <p:spPr>
          <a:xfrm>
            <a:off x="837724" y="588025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Umpires and Player lists</a:t>
            </a:r>
            <a:endParaRPr lang="en-US" sz="1850" dirty="0"/>
          </a:p>
        </p:txBody>
      </p:sp>
      <p:sp>
        <p:nvSpPr>
          <p:cNvPr id="8" name="Text 6"/>
          <p:cNvSpPr/>
          <p:nvPr/>
        </p:nvSpPr>
        <p:spPr>
          <a:xfrm>
            <a:off x="7614761" y="3888819"/>
            <a:ext cx="3075623"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Unbounded" pitchFamily="34" charset="0"/>
                <a:ea typeface="Unbounded" pitchFamily="34" charset="-122"/>
                <a:cs typeface="Unbounded" pitchFamily="34" charset="-120"/>
              </a:rPr>
              <a:t>Deliveries Dataset</a:t>
            </a:r>
            <a:endParaRPr lang="en-US" sz="2200" dirty="0"/>
          </a:p>
        </p:txBody>
      </p:sp>
      <p:sp>
        <p:nvSpPr>
          <p:cNvPr id="9" name="Text 7"/>
          <p:cNvSpPr/>
          <p:nvPr/>
        </p:nvSpPr>
        <p:spPr>
          <a:xfrm>
            <a:off x="7614761" y="448008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Innings, overs, ball number</a:t>
            </a:r>
            <a:endParaRPr lang="en-US" sz="1850" dirty="0"/>
          </a:p>
        </p:txBody>
      </p:sp>
      <p:sp>
        <p:nvSpPr>
          <p:cNvPr id="10" name="Text 8"/>
          <p:cNvSpPr/>
          <p:nvPr/>
        </p:nvSpPr>
        <p:spPr>
          <a:xfrm>
            <a:off x="7614761" y="494680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Batsman, bowler, non-striker</a:t>
            </a:r>
            <a:endParaRPr lang="en-US" sz="1850" dirty="0"/>
          </a:p>
        </p:txBody>
      </p:sp>
      <p:sp>
        <p:nvSpPr>
          <p:cNvPr id="11" name="Text 9"/>
          <p:cNvSpPr/>
          <p:nvPr/>
        </p:nvSpPr>
        <p:spPr>
          <a:xfrm>
            <a:off x="7614761" y="541353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Runs, extras, wickets, fielders involved</a:t>
            </a:r>
            <a:endParaRPr lang="en-US" sz="1850" dirty="0"/>
          </a:p>
        </p:txBody>
      </p:sp>
      <p:sp>
        <p:nvSpPr>
          <p:cNvPr id="12" name="Text 10"/>
          <p:cNvSpPr/>
          <p:nvPr/>
        </p:nvSpPr>
        <p:spPr>
          <a:xfrm>
            <a:off x="7614761" y="588025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Batting team, dismissal details</a:t>
            </a:r>
            <a:endParaRPr lang="en-US" sz="1850" dirty="0"/>
          </a:p>
        </p:txBody>
      </p:sp>
      <p:sp>
        <p:nvSpPr>
          <p:cNvPr id="13" name="TextBox 12">
            <a:extLst>
              <a:ext uri="{FF2B5EF4-FFF2-40B4-BE49-F238E27FC236}">
                <a16:creationId xmlns:a16="http://schemas.microsoft.com/office/drawing/2014/main" id="{426D0102-C6B9-5863-26A8-B09D62A42944}"/>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2593" y="613767"/>
            <a:ext cx="7658814" cy="1248013"/>
          </a:xfrm>
          <a:prstGeom prst="rect">
            <a:avLst/>
          </a:prstGeom>
          <a:noFill/>
          <a:ln/>
        </p:spPr>
        <p:txBody>
          <a:bodyPr wrap="square" lIns="0" tIns="0" rIns="0" bIns="0" rtlCol="0" anchor="t"/>
          <a:lstStyle/>
          <a:p>
            <a:pPr marL="0" indent="0" algn="l">
              <a:lnSpc>
                <a:spcPts val="4900"/>
              </a:lnSpc>
              <a:buNone/>
            </a:pPr>
            <a:r>
              <a:rPr lang="en-US" sz="3900" dirty="0">
                <a:solidFill>
                  <a:srgbClr val="FFFFFF"/>
                </a:solidFill>
                <a:latin typeface="Unbounded" pitchFamily="34" charset="0"/>
                <a:ea typeface="Unbounded" pitchFamily="34" charset="-122"/>
                <a:cs typeface="Unbounded" pitchFamily="34" charset="-120"/>
              </a:rPr>
              <a:t>Data Preprocessing and Feature Engineering</a:t>
            </a:r>
            <a:endParaRPr lang="en-US" sz="3900" dirty="0"/>
          </a:p>
        </p:txBody>
      </p:sp>
      <p:pic>
        <p:nvPicPr>
          <p:cNvPr id="4" name="Image 1" descr="preencoded.png"/>
          <p:cNvPicPr>
            <a:picLocks noChangeAspect="1"/>
          </p:cNvPicPr>
          <p:nvPr/>
        </p:nvPicPr>
        <p:blipFill>
          <a:blip r:embed="rId4"/>
          <a:stretch>
            <a:fillRect/>
          </a:stretch>
        </p:blipFill>
        <p:spPr>
          <a:xfrm>
            <a:off x="742593" y="2180034"/>
            <a:ext cx="1060847" cy="1273016"/>
          </a:xfrm>
          <a:prstGeom prst="rect">
            <a:avLst/>
          </a:prstGeom>
        </p:spPr>
      </p:pic>
      <p:sp>
        <p:nvSpPr>
          <p:cNvPr id="5" name="Text 1"/>
          <p:cNvSpPr/>
          <p:nvPr/>
        </p:nvSpPr>
        <p:spPr>
          <a:xfrm>
            <a:off x="2121694" y="2392204"/>
            <a:ext cx="2496026" cy="311944"/>
          </a:xfrm>
          <a:prstGeom prst="rect">
            <a:avLst/>
          </a:prstGeom>
          <a:noFill/>
          <a:ln/>
        </p:spPr>
        <p:txBody>
          <a:bodyPr wrap="none" lIns="0" tIns="0" rIns="0" bIns="0" rtlCol="0" anchor="t"/>
          <a:lstStyle/>
          <a:p>
            <a:pPr marL="0" indent="0" algn="l">
              <a:lnSpc>
                <a:spcPts val="2450"/>
              </a:lnSpc>
              <a:buNone/>
            </a:pPr>
            <a:r>
              <a:rPr lang="en-US" sz="1950" dirty="0">
                <a:solidFill>
                  <a:srgbClr val="CAD6DE"/>
                </a:solidFill>
                <a:latin typeface="Unbounded" pitchFamily="34" charset="0"/>
                <a:ea typeface="Unbounded" pitchFamily="34" charset="-122"/>
                <a:cs typeface="Unbounded" pitchFamily="34" charset="-120"/>
              </a:rPr>
              <a:t>Cleaning</a:t>
            </a:r>
            <a:endParaRPr lang="en-US" sz="1950" dirty="0"/>
          </a:p>
        </p:txBody>
      </p:sp>
      <p:sp>
        <p:nvSpPr>
          <p:cNvPr id="6" name="Text 2"/>
          <p:cNvSpPr/>
          <p:nvPr/>
        </p:nvSpPr>
        <p:spPr>
          <a:xfrm>
            <a:off x="2121694" y="2831425"/>
            <a:ext cx="6279713" cy="339447"/>
          </a:xfrm>
          <a:prstGeom prst="rect">
            <a:avLst/>
          </a:prstGeom>
          <a:noFill/>
          <a:ln/>
        </p:spPr>
        <p:txBody>
          <a:bodyPr wrap="none" lIns="0" tIns="0" rIns="0" bIns="0" rtlCol="0" anchor="t"/>
          <a:lstStyle/>
          <a:p>
            <a:pPr marL="0" indent="0" algn="l">
              <a:lnSpc>
                <a:spcPts val="2650"/>
              </a:lnSpc>
              <a:buNone/>
            </a:pPr>
            <a:r>
              <a:rPr lang="en-US" sz="1650" dirty="0">
                <a:solidFill>
                  <a:srgbClr val="CAD6DE"/>
                </a:solidFill>
                <a:latin typeface="Cabin" pitchFamily="34" charset="0"/>
                <a:ea typeface="Cabin" pitchFamily="34" charset="-122"/>
                <a:cs typeface="Cabin" pitchFamily="34" charset="-120"/>
              </a:rPr>
              <a:t>Handled NaNs, typos, consistent team &amp; venue names</a:t>
            </a:r>
            <a:endParaRPr lang="en-US" sz="1650" dirty="0"/>
          </a:p>
        </p:txBody>
      </p:sp>
      <p:pic>
        <p:nvPicPr>
          <p:cNvPr id="7" name="Image 2" descr="preencoded.png"/>
          <p:cNvPicPr>
            <a:picLocks noChangeAspect="1"/>
          </p:cNvPicPr>
          <p:nvPr/>
        </p:nvPicPr>
        <p:blipFill>
          <a:blip r:embed="rId5"/>
          <a:stretch>
            <a:fillRect/>
          </a:stretch>
        </p:blipFill>
        <p:spPr>
          <a:xfrm>
            <a:off x="742593" y="3453051"/>
            <a:ext cx="1060847" cy="1273016"/>
          </a:xfrm>
          <a:prstGeom prst="rect">
            <a:avLst/>
          </a:prstGeom>
        </p:spPr>
      </p:pic>
      <p:sp>
        <p:nvSpPr>
          <p:cNvPr id="8" name="Text 3"/>
          <p:cNvSpPr/>
          <p:nvPr/>
        </p:nvSpPr>
        <p:spPr>
          <a:xfrm>
            <a:off x="2121694" y="3665220"/>
            <a:ext cx="2496026" cy="311944"/>
          </a:xfrm>
          <a:prstGeom prst="rect">
            <a:avLst/>
          </a:prstGeom>
          <a:noFill/>
          <a:ln/>
        </p:spPr>
        <p:txBody>
          <a:bodyPr wrap="none" lIns="0" tIns="0" rIns="0" bIns="0" rtlCol="0" anchor="t"/>
          <a:lstStyle/>
          <a:p>
            <a:pPr marL="0" indent="0" algn="l">
              <a:lnSpc>
                <a:spcPts val="2450"/>
              </a:lnSpc>
              <a:buNone/>
            </a:pPr>
            <a:r>
              <a:rPr lang="en-US" sz="1950" dirty="0">
                <a:solidFill>
                  <a:srgbClr val="CAD6DE"/>
                </a:solidFill>
                <a:latin typeface="Unbounded" pitchFamily="34" charset="0"/>
                <a:ea typeface="Unbounded" pitchFamily="34" charset="-122"/>
                <a:cs typeface="Unbounded" pitchFamily="34" charset="-120"/>
              </a:rPr>
              <a:t>Exclusions</a:t>
            </a:r>
            <a:endParaRPr lang="en-US" sz="1950" dirty="0"/>
          </a:p>
        </p:txBody>
      </p:sp>
      <p:sp>
        <p:nvSpPr>
          <p:cNvPr id="9" name="Text 4"/>
          <p:cNvSpPr/>
          <p:nvPr/>
        </p:nvSpPr>
        <p:spPr>
          <a:xfrm>
            <a:off x="2121694" y="4104442"/>
            <a:ext cx="6279713" cy="339447"/>
          </a:xfrm>
          <a:prstGeom prst="rect">
            <a:avLst/>
          </a:prstGeom>
          <a:noFill/>
          <a:ln/>
        </p:spPr>
        <p:txBody>
          <a:bodyPr wrap="none" lIns="0" tIns="0" rIns="0" bIns="0" rtlCol="0" anchor="t"/>
          <a:lstStyle/>
          <a:p>
            <a:pPr marL="0" indent="0" algn="l">
              <a:lnSpc>
                <a:spcPts val="2650"/>
              </a:lnSpc>
              <a:buNone/>
            </a:pPr>
            <a:r>
              <a:rPr lang="en-US" sz="1650" dirty="0">
                <a:solidFill>
                  <a:srgbClr val="CAD6DE"/>
                </a:solidFill>
                <a:latin typeface="Cabin" pitchFamily="34" charset="0"/>
                <a:ea typeface="Cabin" pitchFamily="34" charset="-122"/>
                <a:cs typeface="Cabin" pitchFamily="34" charset="-120"/>
              </a:rPr>
              <a:t>Dropped 'No Result' matches and deliveries</a:t>
            </a:r>
            <a:endParaRPr lang="en-US" sz="1650" dirty="0"/>
          </a:p>
        </p:txBody>
      </p:sp>
      <p:pic>
        <p:nvPicPr>
          <p:cNvPr id="10" name="Image 3" descr="preencoded.png"/>
          <p:cNvPicPr>
            <a:picLocks noChangeAspect="1"/>
          </p:cNvPicPr>
          <p:nvPr/>
        </p:nvPicPr>
        <p:blipFill>
          <a:blip r:embed="rId6"/>
          <a:stretch>
            <a:fillRect/>
          </a:stretch>
        </p:blipFill>
        <p:spPr>
          <a:xfrm>
            <a:off x="742593" y="4726067"/>
            <a:ext cx="1060847" cy="1273016"/>
          </a:xfrm>
          <a:prstGeom prst="rect">
            <a:avLst/>
          </a:prstGeom>
        </p:spPr>
      </p:pic>
      <p:sp>
        <p:nvSpPr>
          <p:cNvPr id="11" name="Text 5"/>
          <p:cNvSpPr/>
          <p:nvPr/>
        </p:nvSpPr>
        <p:spPr>
          <a:xfrm>
            <a:off x="2121694" y="4938236"/>
            <a:ext cx="2496026" cy="311944"/>
          </a:xfrm>
          <a:prstGeom prst="rect">
            <a:avLst/>
          </a:prstGeom>
          <a:noFill/>
          <a:ln/>
        </p:spPr>
        <p:txBody>
          <a:bodyPr wrap="none" lIns="0" tIns="0" rIns="0" bIns="0" rtlCol="0" anchor="t"/>
          <a:lstStyle/>
          <a:p>
            <a:pPr marL="0" indent="0" algn="l">
              <a:lnSpc>
                <a:spcPts val="2450"/>
              </a:lnSpc>
              <a:buNone/>
            </a:pPr>
            <a:r>
              <a:rPr lang="en-US" sz="1950" dirty="0">
                <a:solidFill>
                  <a:srgbClr val="CAD6DE"/>
                </a:solidFill>
                <a:latin typeface="Unbounded" pitchFamily="34" charset="0"/>
                <a:ea typeface="Unbounded" pitchFamily="34" charset="-122"/>
                <a:cs typeface="Unbounded" pitchFamily="34" charset="-120"/>
              </a:rPr>
              <a:t>Standardization</a:t>
            </a:r>
            <a:endParaRPr lang="en-US" sz="1950" dirty="0"/>
          </a:p>
        </p:txBody>
      </p:sp>
      <p:sp>
        <p:nvSpPr>
          <p:cNvPr id="12" name="Text 6"/>
          <p:cNvSpPr/>
          <p:nvPr/>
        </p:nvSpPr>
        <p:spPr>
          <a:xfrm>
            <a:off x="2121694" y="5377458"/>
            <a:ext cx="6279713" cy="339447"/>
          </a:xfrm>
          <a:prstGeom prst="rect">
            <a:avLst/>
          </a:prstGeom>
          <a:noFill/>
          <a:ln/>
        </p:spPr>
        <p:txBody>
          <a:bodyPr wrap="none" lIns="0" tIns="0" rIns="0" bIns="0" rtlCol="0" anchor="t"/>
          <a:lstStyle/>
          <a:p>
            <a:pPr marL="0" indent="0" algn="l">
              <a:lnSpc>
                <a:spcPts val="2650"/>
              </a:lnSpc>
              <a:buNone/>
            </a:pPr>
            <a:r>
              <a:rPr lang="en-US" sz="1650" dirty="0">
                <a:solidFill>
                  <a:srgbClr val="CAD6DE"/>
                </a:solidFill>
                <a:latin typeface="Cabin" pitchFamily="34" charset="0"/>
                <a:ea typeface="Cabin" pitchFamily="34" charset="-122"/>
                <a:cs typeface="Cabin" pitchFamily="34" charset="-120"/>
              </a:rPr>
              <a:t>Date formats and venue naming fixed</a:t>
            </a:r>
            <a:endParaRPr lang="en-US" sz="1650" dirty="0"/>
          </a:p>
        </p:txBody>
      </p:sp>
      <p:pic>
        <p:nvPicPr>
          <p:cNvPr id="13" name="Image 4" descr="preencoded.png"/>
          <p:cNvPicPr>
            <a:picLocks noChangeAspect="1"/>
          </p:cNvPicPr>
          <p:nvPr/>
        </p:nvPicPr>
        <p:blipFill>
          <a:blip r:embed="rId7"/>
          <a:stretch>
            <a:fillRect/>
          </a:stretch>
        </p:blipFill>
        <p:spPr>
          <a:xfrm>
            <a:off x="742593" y="5999083"/>
            <a:ext cx="1060847" cy="1616631"/>
          </a:xfrm>
          <a:prstGeom prst="rect">
            <a:avLst/>
          </a:prstGeom>
        </p:spPr>
      </p:pic>
      <p:sp>
        <p:nvSpPr>
          <p:cNvPr id="14" name="Text 7"/>
          <p:cNvSpPr/>
          <p:nvPr/>
        </p:nvSpPr>
        <p:spPr>
          <a:xfrm>
            <a:off x="2121694" y="6211253"/>
            <a:ext cx="2989421" cy="311944"/>
          </a:xfrm>
          <a:prstGeom prst="rect">
            <a:avLst/>
          </a:prstGeom>
          <a:noFill/>
          <a:ln/>
        </p:spPr>
        <p:txBody>
          <a:bodyPr wrap="none" lIns="0" tIns="0" rIns="0" bIns="0" rtlCol="0" anchor="t"/>
          <a:lstStyle/>
          <a:p>
            <a:pPr marL="0" indent="0" algn="l">
              <a:lnSpc>
                <a:spcPts val="2450"/>
              </a:lnSpc>
              <a:buNone/>
            </a:pPr>
            <a:r>
              <a:rPr lang="en-US" sz="1950" dirty="0">
                <a:solidFill>
                  <a:srgbClr val="CAD6DE"/>
                </a:solidFill>
                <a:latin typeface="Unbounded" pitchFamily="34" charset="0"/>
                <a:ea typeface="Unbounded" pitchFamily="34" charset="-122"/>
                <a:cs typeface="Unbounded" pitchFamily="34" charset="-120"/>
              </a:rPr>
              <a:t>Feature Engineering</a:t>
            </a:r>
            <a:endParaRPr lang="en-US" sz="1950" dirty="0"/>
          </a:p>
        </p:txBody>
      </p:sp>
      <p:sp>
        <p:nvSpPr>
          <p:cNvPr id="15" name="Text 8"/>
          <p:cNvSpPr/>
          <p:nvPr/>
        </p:nvSpPr>
        <p:spPr>
          <a:xfrm>
            <a:off x="2121694" y="6650474"/>
            <a:ext cx="6279713" cy="339447"/>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CAD6DE"/>
                </a:solidFill>
                <a:latin typeface="Cabin" pitchFamily="34" charset="0"/>
                <a:ea typeface="Cabin" pitchFamily="34" charset="-122"/>
                <a:cs typeface="Cabin" pitchFamily="34" charset="-120"/>
              </a:rPr>
              <a:t>WonByWickets</a:t>
            </a:r>
            <a:endParaRPr lang="en-US" sz="1650" dirty="0"/>
          </a:p>
        </p:txBody>
      </p:sp>
      <p:sp>
        <p:nvSpPr>
          <p:cNvPr id="16" name="Text 9"/>
          <p:cNvSpPr/>
          <p:nvPr/>
        </p:nvSpPr>
        <p:spPr>
          <a:xfrm>
            <a:off x="2121694" y="7064097"/>
            <a:ext cx="6279713" cy="339447"/>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CAD6DE"/>
                </a:solidFill>
                <a:latin typeface="Cabin" pitchFamily="34" charset="0"/>
                <a:ea typeface="Cabin" pitchFamily="34" charset="-122"/>
                <a:cs typeface="Cabin" pitchFamily="34" charset="-120"/>
              </a:rPr>
              <a:t>WonByRuns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2607945"/>
            <a:ext cx="12260104"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Exploratory Data Analysis Highlights</a:t>
            </a:r>
            <a:endParaRPr lang="en-US" sz="4400" dirty="0"/>
          </a:p>
        </p:txBody>
      </p:sp>
      <p:sp>
        <p:nvSpPr>
          <p:cNvPr id="3" name="Text 1"/>
          <p:cNvSpPr/>
          <p:nvPr/>
        </p:nvSpPr>
        <p:spPr>
          <a:xfrm>
            <a:off x="837724" y="3754636"/>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Seasons by match count</a:t>
            </a:r>
            <a:endParaRPr lang="en-US" sz="1850" dirty="0"/>
          </a:p>
        </p:txBody>
      </p:sp>
      <p:sp>
        <p:nvSpPr>
          <p:cNvPr id="4" name="Text 2"/>
          <p:cNvSpPr/>
          <p:nvPr/>
        </p:nvSpPr>
        <p:spPr>
          <a:xfrm>
            <a:off x="837724" y="4221361"/>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Top winning teams</a:t>
            </a:r>
            <a:endParaRPr lang="en-US" sz="1850" dirty="0"/>
          </a:p>
        </p:txBody>
      </p:sp>
      <p:sp>
        <p:nvSpPr>
          <p:cNvPr id="5" name="Text 3"/>
          <p:cNvSpPr/>
          <p:nvPr/>
        </p:nvSpPr>
        <p:spPr>
          <a:xfrm>
            <a:off x="837724" y="4688086"/>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Toss decisions &amp; success rates</a:t>
            </a:r>
            <a:endParaRPr lang="en-US" sz="1850" dirty="0"/>
          </a:p>
        </p:txBody>
      </p:sp>
      <p:sp>
        <p:nvSpPr>
          <p:cNvPr id="6" name="Text 4"/>
          <p:cNvSpPr/>
          <p:nvPr/>
        </p:nvSpPr>
        <p:spPr>
          <a:xfrm>
            <a:off x="7614761" y="3754636"/>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Highest runs by player</a:t>
            </a:r>
            <a:endParaRPr lang="en-US" sz="1850" dirty="0"/>
          </a:p>
        </p:txBody>
      </p:sp>
      <p:sp>
        <p:nvSpPr>
          <p:cNvPr id="7" name="Text 5"/>
          <p:cNvSpPr/>
          <p:nvPr/>
        </p:nvSpPr>
        <p:spPr>
          <a:xfrm>
            <a:off x="7614761" y="4221361"/>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Leading wicket-takers</a:t>
            </a:r>
            <a:endParaRPr lang="en-US" sz="1850" dirty="0"/>
          </a:p>
        </p:txBody>
      </p:sp>
      <p:sp>
        <p:nvSpPr>
          <p:cNvPr id="8" name="Text 6"/>
          <p:cNvSpPr/>
          <p:nvPr/>
        </p:nvSpPr>
        <p:spPr>
          <a:xfrm>
            <a:off x="7614761" y="4688086"/>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Super Over occurrence stats</a:t>
            </a:r>
            <a:endParaRPr lang="en-US" sz="1850" dirty="0"/>
          </a:p>
        </p:txBody>
      </p:sp>
      <p:sp>
        <p:nvSpPr>
          <p:cNvPr id="9" name="Text 7"/>
          <p:cNvSpPr/>
          <p:nvPr/>
        </p:nvSpPr>
        <p:spPr>
          <a:xfrm>
            <a:off x="7614761" y="5154811"/>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Venue-wise match distribution</a:t>
            </a:r>
            <a:endParaRPr lang="en-US" sz="1850" dirty="0"/>
          </a:p>
        </p:txBody>
      </p:sp>
      <p:sp>
        <p:nvSpPr>
          <p:cNvPr id="10" name="TextBox 9">
            <a:extLst>
              <a:ext uri="{FF2B5EF4-FFF2-40B4-BE49-F238E27FC236}">
                <a16:creationId xmlns:a16="http://schemas.microsoft.com/office/drawing/2014/main" id="{8D512A00-907F-8914-89D7-7C2CD291A5D0}"/>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2064425"/>
            <a:ext cx="11392853"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Key Conclusions from IPL Analysis</a:t>
            </a:r>
            <a:endParaRPr lang="en-US" sz="4400" dirty="0"/>
          </a:p>
        </p:txBody>
      </p:sp>
      <p:sp>
        <p:nvSpPr>
          <p:cNvPr id="3" name="Shape 1"/>
          <p:cNvSpPr/>
          <p:nvPr/>
        </p:nvSpPr>
        <p:spPr>
          <a:xfrm>
            <a:off x="837724" y="3516392"/>
            <a:ext cx="538520" cy="538520"/>
          </a:xfrm>
          <a:prstGeom prst="roundRect">
            <a:avLst>
              <a:gd name="adj" fmla="val 6668"/>
            </a:avLst>
          </a:prstGeom>
          <a:solidFill>
            <a:srgbClr val="304755"/>
          </a:solidFill>
          <a:ln/>
        </p:spPr>
        <p:txBody>
          <a:bodyPr/>
          <a:lstStyle/>
          <a:p>
            <a:r>
              <a:rPr lang="en-US" sz="2800" b="1" dirty="0"/>
              <a:t>1.</a:t>
            </a:r>
            <a:endParaRPr lang="en-IN" sz="2800" b="1" dirty="0"/>
          </a:p>
        </p:txBody>
      </p:sp>
      <p:sp>
        <p:nvSpPr>
          <p:cNvPr id="4" name="Text 2"/>
          <p:cNvSpPr/>
          <p:nvPr/>
        </p:nvSpPr>
        <p:spPr>
          <a:xfrm>
            <a:off x="1615559" y="351639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Toss Influence</a:t>
            </a:r>
            <a:endParaRPr lang="en-US" sz="2200" dirty="0"/>
          </a:p>
        </p:txBody>
      </p:sp>
      <p:sp>
        <p:nvSpPr>
          <p:cNvPr id="5" name="Text 3"/>
          <p:cNvSpPr/>
          <p:nvPr/>
        </p:nvSpPr>
        <p:spPr>
          <a:xfrm>
            <a:off x="1533881" y="3848398"/>
            <a:ext cx="3380899" cy="383024"/>
          </a:xfrm>
          <a:prstGeom prst="rect">
            <a:avLst/>
          </a:prstGeom>
          <a:noFill/>
          <a:ln/>
        </p:spPr>
        <p:txBody>
          <a:bodyPr wrap="none" lIns="0" tIns="0" rIns="0" bIns="0" rtlCol="0" anchor="t"/>
          <a:lstStyle/>
          <a:p>
            <a:pPr marL="0" indent="0" algn="l">
              <a:lnSpc>
                <a:spcPts val="3000"/>
              </a:lnSpc>
              <a:buNone/>
            </a:pPr>
            <a:r>
              <a:rPr lang="en-US" dirty="0">
                <a:solidFill>
                  <a:srgbClr val="CAD6DE"/>
                </a:solidFill>
                <a:latin typeface="Cabin" pitchFamily="34" charset="0"/>
                <a:ea typeface="Cabin" pitchFamily="34" charset="-122"/>
                <a:cs typeface="Cabin" pitchFamily="34" charset="-120"/>
              </a:rPr>
              <a:t>Significant in specific venues, </a:t>
            </a:r>
          </a:p>
          <a:p>
            <a:pPr marL="0" indent="0" algn="l">
              <a:lnSpc>
                <a:spcPts val="3000"/>
              </a:lnSpc>
              <a:buNone/>
            </a:pPr>
            <a:r>
              <a:rPr lang="en-US" dirty="0">
                <a:solidFill>
                  <a:srgbClr val="CAD6DE"/>
                </a:solidFill>
                <a:latin typeface="Cabin" pitchFamily="34" charset="0"/>
                <a:ea typeface="Cabin" pitchFamily="34" charset="-122"/>
                <a:cs typeface="Cabin" pitchFamily="34" charset="-120"/>
              </a:rPr>
              <a:t>depending on pitch and size of stadium </a:t>
            </a:r>
            <a:endParaRPr lang="en-US" dirty="0"/>
          </a:p>
        </p:txBody>
      </p:sp>
      <p:sp>
        <p:nvSpPr>
          <p:cNvPr id="6" name="Shape 4"/>
          <p:cNvSpPr/>
          <p:nvPr/>
        </p:nvSpPr>
        <p:spPr>
          <a:xfrm>
            <a:off x="5235773" y="3516392"/>
            <a:ext cx="538520" cy="538520"/>
          </a:xfrm>
          <a:prstGeom prst="roundRect">
            <a:avLst>
              <a:gd name="adj" fmla="val 6668"/>
            </a:avLst>
          </a:prstGeom>
          <a:solidFill>
            <a:srgbClr val="304755"/>
          </a:solidFill>
          <a:ln/>
        </p:spPr>
        <p:txBody>
          <a:bodyPr/>
          <a:lstStyle/>
          <a:p>
            <a:r>
              <a:rPr lang="en-US" sz="2800" b="1" dirty="0"/>
              <a:t>2.</a:t>
            </a:r>
            <a:endParaRPr lang="en-IN" sz="2800" b="1" dirty="0"/>
          </a:p>
        </p:txBody>
      </p:sp>
      <p:sp>
        <p:nvSpPr>
          <p:cNvPr id="7" name="Text 5"/>
          <p:cNvSpPr/>
          <p:nvPr/>
        </p:nvSpPr>
        <p:spPr>
          <a:xfrm>
            <a:off x="6013609" y="3516392"/>
            <a:ext cx="2978229"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Dominant Players</a:t>
            </a:r>
            <a:endParaRPr lang="en-US" sz="2200" dirty="0"/>
          </a:p>
        </p:txBody>
      </p:sp>
      <p:sp>
        <p:nvSpPr>
          <p:cNvPr id="8" name="Text 6"/>
          <p:cNvSpPr/>
          <p:nvPr/>
        </p:nvSpPr>
        <p:spPr>
          <a:xfrm>
            <a:off x="6013609" y="3870036"/>
            <a:ext cx="3380899" cy="766048"/>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Consistent performers across seasons, strike rate of top batsman</a:t>
            </a:r>
            <a:endParaRPr lang="en-US" sz="1850" dirty="0"/>
          </a:p>
        </p:txBody>
      </p:sp>
      <p:sp>
        <p:nvSpPr>
          <p:cNvPr id="9" name="Shape 7"/>
          <p:cNvSpPr/>
          <p:nvPr/>
        </p:nvSpPr>
        <p:spPr>
          <a:xfrm>
            <a:off x="9633823" y="3516392"/>
            <a:ext cx="538520" cy="538520"/>
          </a:xfrm>
          <a:prstGeom prst="roundRect">
            <a:avLst>
              <a:gd name="adj" fmla="val 6668"/>
            </a:avLst>
          </a:prstGeom>
          <a:solidFill>
            <a:srgbClr val="304755"/>
          </a:solidFill>
          <a:ln/>
        </p:spPr>
        <p:txBody>
          <a:bodyPr/>
          <a:lstStyle/>
          <a:p>
            <a:r>
              <a:rPr lang="en-US" sz="2800" b="1" dirty="0"/>
              <a:t>3.</a:t>
            </a:r>
            <a:endParaRPr lang="en-IN" sz="2800" b="1" dirty="0"/>
          </a:p>
        </p:txBody>
      </p:sp>
      <p:sp>
        <p:nvSpPr>
          <p:cNvPr id="10" name="Text 8"/>
          <p:cNvSpPr/>
          <p:nvPr/>
        </p:nvSpPr>
        <p:spPr>
          <a:xfrm>
            <a:off x="10411658" y="351639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Match Trends</a:t>
            </a:r>
            <a:endParaRPr lang="en-US" sz="2200" dirty="0"/>
          </a:p>
        </p:txBody>
      </p:sp>
      <p:sp>
        <p:nvSpPr>
          <p:cNvPr id="11" name="Text 9"/>
          <p:cNvSpPr/>
          <p:nvPr/>
        </p:nvSpPr>
        <p:spPr>
          <a:xfrm>
            <a:off x="10411658" y="4011930"/>
            <a:ext cx="3380899" cy="383024"/>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Highest targets, most dot balls,</a:t>
            </a:r>
          </a:p>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 innings stats differences</a:t>
            </a:r>
            <a:endParaRPr lang="en-US" sz="1850" dirty="0"/>
          </a:p>
        </p:txBody>
      </p:sp>
      <p:sp>
        <p:nvSpPr>
          <p:cNvPr id="12" name="Shape 10"/>
          <p:cNvSpPr/>
          <p:nvPr/>
        </p:nvSpPr>
        <p:spPr>
          <a:xfrm>
            <a:off x="837724" y="5286494"/>
            <a:ext cx="538520" cy="538520"/>
          </a:xfrm>
          <a:prstGeom prst="roundRect">
            <a:avLst>
              <a:gd name="adj" fmla="val 6668"/>
            </a:avLst>
          </a:prstGeom>
          <a:solidFill>
            <a:srgbClr val="304755"/>
          </a:solidFill>
          <a:ln/>
        </p:spPr>
        <p:txBody>
          <a:bodyPr/>
          <a:lstStyle/>
          <a:p>
            <a:r>
              <a:rPr lang="en-US" sz="2800" b="1" dirty="0"/>
              <a:t>4.</a:t>
            </a:r>
            <a:endParaRPr lang="en-IN" sz="2800" b="1" dirty="0"/>
          </a:p>
        </p:txBody>
      </p:sp>
      <p:sp>
        <p:nvSpPr>
          <p:cNvPr id="13" name="Text 11"/>
          <p:cNvSpPr/>
          <p:nvPr/>
        </p:nvSpPr>
        <p:spPr>
          <a:xfrm>
            <a:off x="1615559" y="5286494"/>
            <a:ext cx="3306366"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Excitement Factors</a:t>
            </a:r>
            <a:endParaRPr lang="en-US" sz="2200" dirty="0"/>
          </a:p>
        </p:txBody>
      </p:sp>
      <p:sp>
        <p:nvSpPr>
          <p:cNvPr id="14" name="Text 12"/>
          <p:cNvSpPr/>
          <p:nvPr/>
        </p:nvSpPr>
        <p:spPr>
          <a:xfrm>
            <a:off x="1615560" y="5782032"/>
            <a:ext cx="3435942" cy="1187480"/>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Super Overs add thrilling moments,</a:t>
            </a:r>
          </a:p>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 powerful knocks and </a:t>
            </a:r>
          </a:p>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deadly best bowling figures </a:t>
            </a:r>
            <a:endParaRPr lang="en-US" sz="1850" dirty="0"/>
          </a:p>
        </p:txBody>
      </p:sp>
      <p:sp>
        <p:nvSpPr>
          <p:cNvPr id="15" name="Shape 13"/>
          <p:cNvSpPr/>
          <p:nvPr/>
        </p:nvSpPr>
        <p:spPr>
          <a:xfrm>
            <a:off x="5235773" y="5223033"/>
            <a:ext cx="538520" cy="538520"/>
          </a:xfrm>
          <a:prstGeom prst="roundRect">
            <a:avLst>
              <a:gd name="adj" fmla="val 6668"/>
            </a:avLst>
          </a:prstGeom>
          <a:solidFill>
            <a:srgbClr val="304755"/>
          </a:solidFill>
          <a:ln/>
        </p:spPr>
        <p:txBody>
          <a:bodyPr/>
          <a:lstStyle/>
          <a:p>
            <a:r>
              <a:rPr lang="en-US" sz="2800" b="1" dirty="0"/>
              <a:t>5.</a:t>
            </a:r>
            <a:endParaRPr lang="en-IN" sz="2800" b="1" dirty="0"/>
          </a:p>
        </p:txBody>
      </p:sp>
      <p:sp>
        <p:nvSpPr>
          <p:cNvPr id="16" name="Text 14"/>
          <p:cNvSpPr/>
          <p:nvPr/>
        </p:nvSpPr>
        <p:spPr>
          <a:xfrm>
            <a:off x="5899844" y="5222378"/>
            <a:ext cx="3608427"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Venue &amp; Team Impact</a:t>
            </a:r>
            <a:endParaRPr lang="en-US" sz="2200" dirty="0"/>
          </a:p>
        </p:txBody>
      </p:sp>
      <p:sp>
        <p:nvSpPr>
          <p:cNvPr id="17" name="Text 15"/>
          <p:cNvSpPr/>
          <p:nvPr/>
        </p:nvSpPr>
        <p:spPr>
          <a:xfrm>
            <a:off x="6129837" y="5718571"/>
            <a:ext cx="3197299" cy="383024"/>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Critical in determining results</a:t>
            </a:r>
            <a:endParaRPr lang="en-US" sz="1850" dirty="0"/>
          </a:p>
        </p:txBody>
      </p:sp>
      <p:sp>
        <p:nvSpPr>
          <p:cNvPr id="18" name="TextBox 17">
            <a:extLst>
              <a:ext uri="{FF2B5EF4-FFF2-40B4-BE49-F238E27FC236}">
                <a16:creationId xmlns:a16="http://schemas.microsoft.com/office/drawing/2014/main" id="{00C9417C-5B21-8CC4-937A-48B7F95559FB}"/>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
        <p:nvSpPr>
          <p:cNvPr id="19" name="Shape 13">
            <a:extLst>
              <a:ext uri="{FF2B5EF4-FFF2-40B4-BE49-F238E27FC236}">
                <a16:creationId xmlns:a16="http://schemas.microsoft.com/office/drawing/2014/main" id="{8D4A3E2D-6AF0-3B4F-8BE4-578F76DD9CEC}"/>
              </a:ext>
            </a:extLst>
          </p:cNvPr>
          <p:cNvSpPr/>
          <p:nvPr/>
        </p:nvSpPr>
        <p:spPr>
          <a:xfrm>
            <a:off x="9633823" y="5180051"/>
            <a:ext cx="538520" cy="538520"/>
          </a:xfrm>
          <a:prstGeom prst="roundRect">
            <a:avLst>
              <a:gd name="adj" fmla="val 6668"/>
            </a:avLst>
          </a:prstGeom>
          <a:solidFill>
            <a:srgbClr val="304755"/>
          </a:solidFill>
          <a:ln/>
        </p:spPr>
        <p:txBody>
          <a:bodyPr/>
          <a:lstStyle/>
          <a:p>
            <a:r>
              <a:rPr lang="en-US" sz="2800" b="1" dirty="0"/>
              <a:t>6.</a:t>
            </a:r>
            <a:endParaRPr lang="en-IN" sz="2800" b="1" dirty="0"/>
          </a:p>
        </p:txBody>
      </p:sp>
      <p:sp>
        <p:nvSpPr>
          <p:cNvPr id="20" name="Text 14">
            <a:extLst>
              <a:ext uri="{FF2B5EF4-FFF2-40B4-BE49-F238E27FC236}">
                <a16:creationId xmlns:a16="http://schemas.microsoft.com/office/drawing/2014/main" id="{58F7F72C-E05D-744B-7B3A-C0264129C53F}"/>
              </a:ext>
            </a:extLst>
          </p:cNvPr>
          <p:cNvSpPr/>
          <p:nvPr/>
        </p:nvSpPr>
        <p:spPr>
          <a:xfrm>
            <a:off x="10297896" y="5180050"/>
            <a:ext cx="3847740" cy="1075783"/>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rPr>
              <a:t>Distribution of runs </a:t>
            </a:r>
          </a:p>
          <a:p>
            <a:pPr marL="0" indent="0" algn="l">
              <a:lnSpc>
                <a:spcPts val="2750"/>
              </a:lnSpc>
              <a:buNone/>
            </a:pPr>
            <a:r>
              <a:rPr lang="en-US" sz="2200" dirty="0">
                <a:solidFill>
                  <a:srgbClr val="CAD6DE"/>
                </a:solidFill>
                <a:latin typeface="Unbounded" pitchFamily="34" charset="0"/>
              </a:rPr>
              <a:t>and wickets </a:t>
            </a:r>
          </a:p>
          <a:p>
            <a:pPr marL="0" indent="0" algn="l">
              <a:lnSpc>
                <a:spcPts val="2750"/>
              </a:lnSpc>
              <a:buNone/>
            </a:pPr>
            <a:r>
              <a:rPr lang="en-US" sz="2200" dirty="0">
                <a:solidFill>
                  <a:srgbClr val="CAD6DE"/>
                </a:solidFill>
                <a:latin typeface="Unbounded" pitchFamily="34" charset="0"/>
              </a:rPr>
              <a:t>throughout the overs</a:t>
            </a:r>
            <a:endParaRPr lang="en-US" sz="2200" dirty="0"/>
          </a:p>
        </p:txBody>
      </p:sp>
      <p:sp>
        <p:nvSpPr>
          <p:cNvPr id="21" name="Text 15">
            <a:extLst>
              <a:ext uri="{FF2B5EF4-FFF2-40B4-BE49-F238E27FC236}">
                <a16:creationId xmlns:a16="http://schemas.microsoft.com/office/drawing/2014/main" id="{06D07C83-E5F1-6B45-AF12-AFBD18BDC96B}"/>
              </a:ext>
            </a:extLst>
          </p:cNvPr>
          <p:cNvSpPr/>
          <p:nvPr/>
        </p:nvSpPr>
        <p:spPr>
          <a:xfrm>
            <a:off x="10411658" y="6351309"/>
            <a:ext cx="3847740" cy="1075783"/>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Helps understand powerplay and </a:t>
            </a:r>
          </a:p>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death overs planning and strategies</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21E88DF-2458-9ECA-D237-A448953DD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80" y="2276474"/>
            <a:ext cx="12827551" cy="528637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AE17DC-9E22-B2C6-AB03-C2E36BF7C050}"/>
              </a:ext>
            </a:extLst>
          </p:cNvPr>
          <p:cNvSpPr txBox="1"/>
          <p:nvPr/>
        </p:nvSpPr>
        <p:spPr>
          <a:xfrm>
            <a:off x="804280" y="809625"/>
            <a:ext cx="9250353" cy="461665"/>
          </a:xfrm>
          <a:prstGeom prst="rect">
            <a:avLst/>
          </a:prstGeom>
          <a:noFill/>
        </p:spPr>
        <p:txBody>
          <a:bodyPr wrap="none" rtlCol="0">
            <a:spAutoFit/>
          </a:bodyPr>
          <a:lstStyle/>
          <a:p>
            <a:r>
              <a:rPr lang="en-US" sz="2400" dirty="0">
                <a:solidFill>
                  <a:schemeClr val="bg1"/>
                </a:solidFill>
              </a:rPr>
              <a:t>Q1. Which venue has hosted the most number of matches in IPL history?</a:t>
            </a:r>
          </a:p>
        </p:txBody>
      </p:sp>
      <p:sp>
        <p:nvSpPr>
          <p:cNvPr id="3" name="TextBox 2">
            <a:extLst>
              <a:ext uri="{FF2B5EF4-FFF2-40B4-BE49-F238E27FC236}">
                <a16:creationId xmlns:a16="http://schemas.microsoft.com/office/drawing/2014/main" id="{B7416A65-BEF0-622C-880F-37A28F9F1F4D}"/>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399714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0BF2746-7902-7BF5-9FCC-81B11729C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444" y="1812591"/>
            <a:ext cx="11125512" cy="551213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D5F6CC-1C16-F5EA-50FC-83E3BD13E43B}"/>
              </a:ext>
            </a:extLst>
          </p:cNvPr>
          <p:cNvSpPr txBox="1"/>
          <p:nvPr/>
        </p:nvSpPr>
        <p:spPr>
          <a:xfrm>
            <a:off x="1276350" y="904875"/>
            <a:ext cx="8813118" cy="461665"/>
          </a:xfrm>
          <a:prstGeom prst="rect">
            <a:avLst/>
          </a:prstGeom>
          <a:noFill/>
        </p:spPr>
        <p:txBody>
          <a:bodyPr wrap="none" rtlCol="0">
            <a:spAutoFit/>
          </a:bodyPr>
          <a:lstStyle/>
          <a:p>
            <a:r>
              <a:rPr lang="en-US" sz="2400" dirty="0">
                <a:solidFill>
                  <a:schemeClr val="bg1"/>
                </a:solidFill>
              </a:rPr>
              <a:t>Q2. Which team has won the most number of matches in IPL history?</a:t>
            </a:r>
          </a:p>
        </p:txBody>
      </p:sp>
      <p:sp>
        <p:nvSpPr>
          <p:cNvPr id="3" name="TextBox 2">
            <a:extLst>
              <a:ext uri="{FF2B5EF4-FFF2-40B4-BE49-F238E27FC236}">
                <a16:creationId xmlns:a16="http://schemas.microsoft.com/office/drawing/2014/main" id="{6A0B5399-5116-AA4E-A077-BC0F6DC458DF}"/>
              </a:ext>
            </a:extLst>
          </p:cNvPr>
          <p:cNvSpPr txBox="1"/>
          <p:nvPr/>
        </p:nvSpPr>
        <p:spPr>
          <a:xfrm>
            <a:off x="12801600" y="7750098"/>
            <a:ext cx="1828800" cy="369332"/>
          </a:xfrm>
          <a:prstGeom prst="rect">
            <a:avLst/>
          </a:prstGeom>
          <a:solidFill>
            <a:srgbClr val="112836"/>
          </a:solidFill>
        </p:spPr>
        <p:txBody>
          <a:bodyPr wrap="square" rtlCol="0">
            <a:spAutoFit/>
          </a:bodyPr>
          <a:lstStyle/>
          <a:p>
            <a:endParaRPr lang="en-IN" dirty="0">
              <a:solidFill>
                <a:srgbClr val="112836"/>
              </a:solidFill>
            </a:endParaRPr>
          </a:p>
        </p:txBody>
      </p:sp>
    </p:spTree>
    <p:extLst>
      <p:ext uri="{BB962C8B-B14F-4D97-AF65-F5344CB8AC3E}">
        <p14:creationId xmlns:p14="http://schemas.microsoft.com/office/powerpoint/2010/main" val="69654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468</TotalTime>
  <Words>721</Words>
  <Application>Microsoft Office PowerPoint</Application>
  <PresentationFormat>Custom</PresentationFormat>
  <Paragraphs>117</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Unbounded</vt:lpstr>
      <vt:lpstr>Cabin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Koustubh Gadekar</cp:lastModifiedBy>
  <cp:revision>9</cp:revision>
  <dcterms:created xsi:type="dcterms:W3CDTF">2025-04-26T17:58:12Z</dcterms:created>
  <dcterms:modified xsi:type="dcterms:W3CDTF">2025-04-28T20:26:36Z</dcterms:modified>
</cp:coreProperties>
</file>