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76" r:id="rId4"/>
    <p:sldId id="277" r:id="rId5"/>
    <p:sldId id="278" r:id="rId6"/>
    <p:sldId id="279" r:id="rId7"/>
    <p:sldId id="280" r:id="rId8"/>
    <p:sldId id="285" r:id="rId9"/>
    <p:sldId id="288" r:id="rId10"/>
    <p:sldId id="281" r:id="rId11"/>
    <p:sldId id="284" r:id="rId12"/>
    <p:sldId id="282" r:id="rId13"/>
    <p:sldId id="283"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p:cViewPr varScale="1">
        <p:scale>
          <a:sx n="104" d="100"/>
          <a:sy n="104" d="100"/>
        </p:scale>
        <p:origin x="138" y="32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RMSE(logarithmic)</c:v>
                </c:pt>
              </c:strCache>
            </c:strRef>
          </c:tx>
          <c:spPr>
            <a:solidFill>
              <a:schemeClr val="accent1"/>
            </a:solidFill>
            <a:ln>
              <a:noFill/>
            </a:ln>
            <a:effectLst/>
          </c:spPr>
          <c:invertIfNegative val="0"/>
          <c:cat>
            <c:strRef>
              <c:f>Sheet1!$A$2:$A$10</c:f>
              <c:strCache>
                <c:ptCount val="9"/>
                <c:pt idx="1">
                  <c:v>LightGBM</c:v>
                </c:pt>
                <c:pt idx="2">
                  <c:v>XGBoost</c:v>
                </c:pt>
                <c:pt idx="3">
                  <c:v>GradientBoost</c:v>
                </c:pt>
                <c:pt idx="4">
                  <c:v>Random Forest</c:v>
                </c:pt>
                <c:pt idx="5">
                  <c:v>Ridge</c:v>
                </c:pt>
                <c:pt idx="6">
                  <c:v>Lasso</c:v>
                </c:pt>
                <c:pt idx="7">
                  <c:v>Elastic net</c:v>
                </c:pt>
                <c:pt idx="8">
                  <c:v>Stacking</c:v>
                </c:pt>
              </c:strCache>
            </c:strRef>
          </c:cat>
          <c:val>
            <c:numRef>
              <c:f>Sheet1!$B$2:$B$10</c:f>
              <c:numCache>
                <c:formatCode>General</c:formatCode>
                <c:ptCount val="9"/>
                <c:pt idx="1">
                  <c:v>0.11700000000000001</c:v>
                </c:pt>
                <c:pt idx="2">
                  <c:v>0.12</c:v>
                </c:pt>
                <c:pt idx="3">
                  <c:v>0.11799999999999999</c:v>
                </c:pt>
                <c:pt idx="4">
                  <c:v>0.14699999999999999</c:v>
                </c:pt>
                <c:pt idx="5">
                  <c:v>0.113</c:v>
                </c:pt>
                <c:pt idx="6">
                  <c:v>0.114</c:v>
                </c:pt>
                <c:pt idx="7">
                  <c:v>0.114</c:v>
                </c:pt>
                <c:pt idx="8">
                  <c:v>0.111</c:v>
                </c:pt>
              </c:numCache>
            </c:numRef>
          </c:val>
          <c:extLst>
            <c:ext xmlns:c16="http://schemas.microsoft.com/office/drawing/2014/chart" uri="{C3380CC4-5D6E-409C-BE32-E72D297353CC}">
              <c16:uniqueId val="{00000000-745D-466B-8866-DBC02E1300E9}"/>
            </c:ext>
          </c:extLst>
        </c:ser>
        <c:dLbls>
          <c:showLegendKey val="0"/>
          <c:showVal val="0"/>
          <c:showCatName val="0"/>
          <c:showSerName val="0"/>
          <c:showPercent val="0"/>
          <c:showBubbleSize val="0"/>
        </c:dLbls>
        <c:gapWidth val="219"/>
        <c:overlap val="-27"/>
        <c:axId val="593634776"/>
        <c:axId val="593642648"/>
      </c:barChart>
      <c:catAx>
        <c:axId val="593634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642648"/>
        <c:crosses val="autoZero"/>
        <c:auto val="1"/>
        <c:lblAlgn val="ctr"/>
        <c:lblOffset val="100"/>
        <c:noMultiLvlLbl val="0"/>
      </c:catAx>
      <c:valAx>
        <c:axId val="593642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634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pred!$A$2</c:f>
              <c:strCache>
                <c:ptCount val="1"/>
                <c:pt idx="0">
                  <c:v>0</c:v>
                </c:pt>
              </c:strCache>
            </c:strRef>
          </c:tx>
          <c:spPr>
            <a:solidFill>
              <a:schemeClr val="accent1"/>
            </a:solidFill>
            <a:ln>
              <a:noFill/>
            </a:ln>
            <a:effectLst/>
          </c:spPr>
          <c:invertIfNegative val="0"/>
          <c:cat>
            <c:strRef>
              <c:f>pred!$B$1:$J$1</c:f>
              <c:strCache>
                <c:ptCount val="9"/>
                <c:pt idx="0">
                  <c:v>Actual_Price</c:v>
                </c:pt>
                <c:pt idx="1">
                  <c:v>LGBM</c:v>
                </c:pt>
                <c:pt idx="2">
                  <c:v>XGB</c:v>
                </c:pt>
                <c:pt idx="3">
                  <c:v>GB</c:v>
                </c:pt>
                <c:pt idx="4">
                  <c:v>RandomForest</c:v>
                </c:pt>
                <c:pt idx="5">
                  <c:v>Ridge</c:v>
                </c:pt>
                <c:pt idx="6">
                  <c:v>Lasso</c:v>
                </c:pt>
                <c:pt idx="7">
                  <c:v>Elasticnet</c:v>
                </c:pt>
                <c:pt idx="8">
                  <c:v>Stacking</c:v>
                </c:pt>
              </c:strCache>
            </c:strRef>
          </c:cat>
          <c:val>
            <c:numRef>
              <c:f>pred!$B$2:$J$2</c:f>
              <c:numCache>
                <c:formatCode>General</c:formatCode>
                <c:ptCount val="9"/>
                <c:pt idx="0">
                  <c:v>170000</c:v>
                </c:pt>
                <c:pt idx="1">
                  <c:v>172187.97810000001</c:v>
                </c:pt>
                <c:pt idx="2">
                  <c:v>165488.42000000001</c:v>
                </c:pt>
                <c:pt idx="3">
                  <c:v>169609.35010000001</c:v>
                </c:pt>
                <c:pt idx="4">
                  <c:v>166679.13500000001</c:v>
                </c:pt>
                <c:pt idx="5">
                  <c:v>167577.48310000001</c:v>
                </c:pt>
                <c:pt idx="6">
                  <c:v>167526.7144</c:v>
                </c:pt>
                <c:pt idx="7">
                  <c:v>167511.53330000001</c:v>
                </c:pt>
                <c:pt idx="8">
                  <c:v>171341.58</c:v>
                </c:pt>
              </c:numCache>
            </c:numRef>
          </c:val>
          <c:extLst>
            <c:ext xmlns:c16="http://schemas.microsoft.com/office/drawing/2014/chart" uri="{C3380CC4-5D6E-409C-BE32-E72D297353CC}">
              <c16:uniqueId val="{00000000-0EFE-4C36-A392-E20A25EA6847}"/>
            </c:ext>
          </c:extLst>
        </c:ser>
        <c:ser>
          <c:idx val="1"/>
          <c:order val="1"/>
          <c:tx>
            <c:strRef>
              <c:f>pred!$A$3</c:f>
              <c:strCache>
                <c:ptCount val="1"/>
                <c:pt idx="0">
                  <c:v>1</c:v>
                </c:pt>
              </c:strCache>
            </c:strRef>
          </c:tx>
          <c:spPr>
            <a:solidFill>
              <a:schemeClr val="accent2"/>
            </a:solidFill>
            <a:ln>
              <a:noFill/>
            </a:ln>
            <a:effectLst/>
          </c:spPr>
          <c:invertIfNegative val="0"/>
          <c:cat>
            <c:strRef>
              <c:f>pred!$B$1:$J$1</c:f>
              <c:strCache>
                <c:ptCount val="9"/>
                <c:pt idx="0">
                  <c:v>Actual_Price</c:v>
                </c:pt>
                <c:pt idx="1">
                  <c:v>LGBM</c:v>
                </c:pt>
                <c:pt idx="2">
                  <c:v>XGB</c:v>
                </c:pt>
                <c:pt idx="3">
                  <c:v>GB</c:v>
                </c:pt>
                <c:pt idx="4">
                  <c:v>RandomForest</c:v>
                </c:pt>
                <c:pt idx="5">
                  <c:v>Ridge</c:v>
                </c:pt>
                <c:pt idx="6">
                  <c:v>Lasso</c:v>
                </c:pt>
                <c:pt idx="7">
                  <c:v>Elasticnet</c:v>
                </c:pt>
                <c:pt idx="8">
                  <c:v>Stacking</c:v>
                </c:pt>
              </c:strCache>
            </c:strRef>
          </c:cat>
          <c:val>
            <c:numRef>
              <c:f>pred!$B$3:$J$3</c:f>
              <c:numCache>
                <c:formatCode>General</c:formatCode>
                <c:ptCount val="9"/>
                <c:pt idx="0">
                  <c:v>150000</c:v>
                </c:pt>
                <c:pt idx="1">
                  <c:v>135118.6238</c:v>
                </c:pt>
                <c:pt idx="2">
                  <c:v>130566.04</c:v>
                </c:pt>
                <c:pt idx="3">
                  <c:v>144029.3352</c:v>
                </c:pt>
                <c:pt idx="4">
                  <c:v>166746.9105</c:v>
                </c:pt>
                <c:pt idx="5">
                  <c:v>126819.9783</c:v>
                </c:pt>
                <c:pt idx="6">
                  <c:v>126429.4436</c:v>
                </c:pt>
                <c:pt idx="7">
                  <c:v>126412.5083</c:v>
                </c:pt>
                <c:pt idx="8">
                  <c:v>135188.94</c:v>
                </c:pt>
              </c:numCache>
            </c:numRef>
          </c:val>
          <c:extLst>
            <c:ext xmlns:c16="http://schemas.microsoft.com/office/drawing/2014/chart" uri="{C3380CC4-5D6E-409C-BE32-E72D297353CC}">
              <c16:uniqueId val="{00000001-0EFE-4C36-A392-E20A25EA6847}"/>
            </c:ext>
          </c:extLst>
        </c:ser>
        <c:ser>
          <c:idx val="2"/>
          <c:order val="2"/>
          <c:tx>
            <c:strRef>
              <c:f>pred!$A$4</c:f>
              <c:strCache>
                <c:ptCount val="1"/>
                <c:pt idx="0">
                  <c:v>2</c:v>
                </c:pt>
              </c:strCache>
            </c:strRef>
          </c:tx>
          <c:spPr>
            <a:solidFill>
              <a:schemeClr val="accent3"/>
            </a:solidFill>
            <a:ln>
              <a:noFill/>
            </a:ln>
            <a:effectLst/>
          </c:spPr>
          <c:invertIfNegative val="0"/>
          <c:cat>
            <c:strRef>
              <c:f>pred!$B$1:$J$1</c:f>
              <c:strCache>
                <c:ptCount val="9"/>
                <c:pt idx="0">
                  <c:v>Actual_Price</c:v>
                </c:pt>
                <c:pt idx="1">
                  <c:v>LGBM</c:v>
                </c:pt>
                <c:pt idx="2">
                  <c:v>XGB</c:v>
                </c:pt>
                <c:pt idx="3">
                  <c:v>GB</c:v>
                </c:pt>
                <c:pt idx="4">
                  <c:v>RandomForest</c:v>
                </c:pt>
                <c:pt idx="5">
                  <c:v>Ridge</c:v>
                </c:pt>
                <c:pt idx="6">
                  <c:v>Lasso</c:v>
                </c:pt>
                <c:pt idx="7">
                  <c:v>Elasticnet</c:v>
                </c:pt>
                <c:pt idx="8">
                  <c:v>Stacking</c:v>
                </c:pt>
              </c:strCache>
            </c:strRef>
          </c:cat>
          <c:val>
            <c:numRef>
              <c:f>pred!$B$4:$J$4</c:f>
              <c:numCache>
                <c:formatCode>General</c:formatCode>
                <c:ptCount val="9"/>
                <c:pt idx="0">
                  <c:v>83000</c:v>
                </c:pt>
                <c:pt idx="1">
                  <c:v>95964.408389999997</c:v>
                </c:pt>
                <c:pt idx="2">
                  <c:v>99244.33</c:v>
                </c:pt>
                <c:pt idx="3">
                  <c:v>98299.079180000001</c:v>
                </c:pt>
                <c:pt idx="4">
                  <c:v>99189.038660000006</c:v>
                </c:pt>
                <c:pt idx="5">
                  <c:v>99752.822119999997</c:v>
                </c:pt>
                <c:pt idx="6">
                  <c:v>101499.7083</c:v>
                </c:pt>
                <c:pt idx="7">
                  <c:v>101491.2996</c:v>
                </c:pt>
                <c:pt idx="8">
                  <c:v>95710.733999999997</c:v>
                </c:pt>
              </c:numCache>
            </c:numRef>
          </c:val>
          <c:extLst>
            <c:ext xmlns:c16="http://schemas.microsoft.com/office/drawing/2014/chart" uri="{C3380CC4-5D6E-409C-BE32-E72D297353CC}">
              <c16:uniqueId val="{00000002-0EFE-4C36-A392-E20A25EA6847}"/>
            </c:ext>
          </c:extLst>
        </c:ser>
        <c:ser>
          <c:idx val="3"/>
          <c:order val="3"/>
          <c:tx>
            <c:strRef>
              <c:f>pred!$A$5</c:f>
              <c:strCache>
                <c:ptCount val="1"/>
                <c:pt idx="0">
                  <c:v>3</c:v>
                </c:pt>
              </c:strCache>
            </c:strRef>
          </c:tx>
          <c:spPr>
            <a:solidFill>
              <a:schemeClr val="accent4"/>
            </a:solidFill>
            <a:ln>
              <a:noFill/>
            </a:ln>
            <a:effectLst/>
          </c:spPr>
          <c:invertIfNegative val="0"/>
          <c:cat>
            <c:strRef>
              <c:f>pred!$B$1:$J$1</c:f>
              <c:strCache>
                <c:ptCount val="9"/>
                <c:pt idx="0">
                  <c:v>Actual_Price</c:v>
                </c:pt>
                <c:pt idx="1">
                  <c:v>LGBM</c:v>
                </c:pt>
                <c:pt idx="2">
                  <c:v>XGB</c:v>
                </c:pt>
                <c:pt idx="3">
                  <c:v>GB</c:v>
                </c:pt>
                <c:pt idx="4">
                  <c:v>RandomForest</c:v>
                </c:pt>
                <c:pt idx="5">
                  <c:v>Ridge</c:v>
                </c:pt>
                <c:pt idx="6">
                  <c:v>Lasso</c:v>
                </c:pt>
                <c:pt idx="7">
                  <c:v>Elasticnet</c:v>
                </c:pt>
                <c:pt idx="8">
                  <c:v>Stacking</c:v>
                </c:pt>
              </c:strCache>
            </c:strRef>
          </c:cat>
          <c:val>
            <c:numRef>
              <c:f>pred!$B$5:$J$5</c:f>
              <c:numCache>
                <c:formatCode>General</c:formatCode>
                <c:ptCount val="9"/>
                <c:pt idx="0">
                  <c:v>160000</c:v>
                </c:pt>
                <c:pt idx="1">
                  <c:v>165012.71660000001</c:v>
                </c:pt>
                <c:pt idx="2">
                  <c:v>167468.70000000001</c:v>
                </c:pt>
                <c:pt idx="3">
                  <c:v>169193.05809999999</c:v>
                </c:pt>
                <c:pt idx="4">
                  <c:v>158117.61809999999</c:v>
                </c:pt>
                <c:pt idx="5">
                  <c:v>153849.20069999999</c:v>
                </c:pt>
                <c:pt idx="6">
                  <c:v>160494.815</c:v>
                </c:pt>
                <c:pt idx="7">
                  <c:v>160521.60310000001</c:v>
                </c:pt>
                <c:pt idx="8">
                  <c:v>159176.4</c:v>
                </c:pt>
              </c:numCache>
            </c:numRef>
          </c:val>
          <c:extLst>
            <c:ext xmlns:c16="http://schemas.microsoft.com/office/drawing/2014/chart" uri="{C3380CC4-5D6E-409C-BE32-E72D297353CC}">
              <c16:uniqueId val="{00000003-0EFE-4C36-A392-E20A25EA6847}"/>
            </c:ext>
          </c:extLst>
        </c:ser>
        <c:ser>
          <c:idx val="4"/>
          <c:order val="4"/>
          <c:tx>
            <c:strRef>
              <c:f>pred!$A$6</c:f>
              <c:strCache>
                <c:ptCount val="1"/>
                <c:pt idx="0">
                  <c:v>4</c:v>
                </c:pt>
              </c:strCache>
            </c:strRef>
          </c:tx>
          <c:spPr>
            <a:solidFill>
              <a:schemeClr val="accent5"/>
            </a:solidFill>
            <a:ln>
              <a:noFill/>
            </a:ln>
            <a:effectLst/>
          </c:spPr>
          <c:invertIfNegative val="0"/>
          <c:cat>
            <c:strRef>
              <c:f>pred!$B$1:$J$1</c:f>
              <c:strCache>
                <c:ptCount val="9"/>
                <c:pt idx="0">
                  <c:v>Actual_Price</c:v>
                </c:pt>
                <c:pt idx="1">
                  <c:v>LGBM</c:v>
                </c:pt>
                <c:pt idx="2">
                  <c:v>XGB</c:v>
                </c:pt>
                <c:pt idx="3">
                  <c:v>GB</c:v>
                </c:pt>
                <c:pt idx="4">
                  <c:v>RandomForest</c:v>
                </c:pt>
                <c:pt idx="5">
                  <c:v>Ridge</c:v>
                </c:pt>
                <c:pt idx="6">
                  <c:v>Lasso</c:v>
                </c:pt>
                <c:pt idx="7">
                  <c:v>Elasticnet</c:v>
                </c:pt>
                <c:pt idx="8">
                  <c:v>Stacking</c:v>
                </c:pt>
              </c:strCache>
            </c:strRef>
          </c:cat>
          <c:val>
            <c:numRef>
              <c:f>pred!$B$6:$J$6</c:f>
              <c:numCache>
                <c:formatCode>General</c:formatCode>
                <c:ptCount val="9"/>
                <c:pt idx="0">
                  <c:v>142000</c:v>
                </c:pt>
                <c:pt idx="1">
                  <c:v>139462.42230000001</c:v>
                </c:pt>
                <c:pt idx="2">
                  <c:v>137373</c:v>
                </c:pt>
                <c:pt idx="3">
                  <c:v>134795.09529999999</c:v>
                </c:pt>
                <c:pt idx="4">
                  <c:v>135793.23360000001</c:v>
                </c:pt>
                <c:pt idx="5">
                  <c:v>139970.72719999999</c:v>
                </c:pt>
                <c:pt idx="6">
                  <c:v>139378.5834</c:v>
                </c:pt>
                <c:pt idx="7">
                  <c:v>139392.97820000001</c:v>
                </c:pt>
                <c:pt idx="8">
                  <c:v>140001.26999999999</c:v>
                </c:pt>
              </c:numCache>
            </c:numRef>
          </c:val>
          <c:extLst>
            <c:ext xmlns:c16="http://schemas.microsoft.com/office/drawing/2014/chart" uri="{C3380CC4-5D6E-409C-BE32-E72D297353CC}">
              <c16:uniqueId val="{00000004-0EFE-4C36-A392-E20A25EA6847}"/>
            </c:ext>
          </c:extLst>
        </c:ser>
        <c:ser>
          <c:idx val="5"/>
          <c:order val="5"/>
          <c:tx>
            <c:strRef>
              <c:f>pred!$A$7</c:f>
              <c:strCache>
                <c:ptCount val="1"/>
                <c:pt idx="0">
                  <c:v>5</c:v>
                </c:pt>
              </c:strCache>
            </c:strRef>
          </c:tx>
          <c:spPr>
            <a:solidFill>
              <a:schemeClr val="accent6"/>
            </a:solidFill>
            <a:ln>
              <a:noFill/>
            </a:ln>
            <a:effectLst/>
          </c:spPr>
          <c:invertIfNegative val="0"/>
          <c:cat>
            <c:strRef>
              <c:f>pred!$B$1:$J$1</c:f>
              <c:strCache>
                <c:ptCount val="9"/>
                <c:pt idx="0">
                  <c:v>Actual_Price</c:v>
                </c:pt>
                <c:pt idx="1">
                  <c:v>LGBM</c:v>
                </c:pt>
                <c:pt idx="2">
                  <c:v>XGB</c:v>
                </c:pt>
                <c:pt idx="3">
                  <c:v>GB</c:v>
                </c:pt>
                <c:pt idx="4">
                  <c:v>RandomForest</c:v>
                </c:pt>
                <c:pt idx="5">
                  <c:v>Ridge</c:v>
                </c:pt>
                <c:pt idx="6">
                  <c:v>Lasso</c:v>
                </c:pt>
                <c:pt idx="7">
                  <c:v>Elasticnet</c:v>
                </c:pt>
                <c:pt idx="8">
                  <c:v>Stacking</c:v>
                </c:pt>
              </c:strCache>
            </c:strRef>
          </c:cat>
          <c:val>
            <c:numRef>
              <c:f>pred!$B$7:$J$7</c:f>
              <c:numCache>
                <c:formatCode>General</c:formatCode>
                <c:ptCount val="9"/>
                <c:pt idx="0">
                  <c:v>125500</c:v>
                </c:pt>
                <c:pt idx="1">
                  <c:v>107105.7239</c:v>
                </c:pt>
                <c:pt idx="2">
                  <c:v>112527.99</c:v>
                </c:pt>
                <c:pt idx="3">
                  <c:v>112995.8763</c:v>
                </c:pt>
                <c:pt idx="4">
                  <c:v>119326.01330000001</c:v>
                </c:pt>
                <c:pt idx="5">
                  <c:v>114432.5077</c:v>
                </c:pt>
                <c:pt idx="6">
                  <c:v>115521.89139999999</c:v>
                </c:pt>
                <c:pt idx="7">
                  <c:v>115500.45450000001</c:v>
                </c:pt>
                <c:pt idx="8">
                  <c:v>112097.836</c:v>
                </c:pt>
              </c:numCache>
            </c:numRef>
          </c:val>
          <c:extLst>
            <c:ext xmlns:c16="http://schemas.microsoft.com/office/drawing/2014/chart" uri="{C3380CC4-5D6E-409C-BE32-E72D297353CC}">
              <c16:uniqueId val="{00000005-0EFE-4C36-A392-E20A25EA6847}"/>
            </c:ext>
          </c:extLst>
        </c:ser>
        <c:ser>
          <c:idx val="6"/>
          <c:order val="6"/>
          <c:tx>
            <c:strRef>
              <c:f>pred!$A$8</c:f>
              <c:strCache>
                <c:ptCount val="1"/>
                <c:pt idx="0">
                  <c:v>6</c:v>
                </c:pt>
              </c:strCache>
            </c:strRef>
          </c:tx>
          <c:spPr>
            <a:solidFill>
              <a:schemeClr val="accent1">
                <a:lumMod val="60000"/>
              </a:schemeClr>
            </a:solidFill>
            <a:ln>
              <a:noFill/>
            </a:ln>
            <a:effectLst/>
          </c:spPr>
          <c:invertIfNegative val="0"/>
          <c:cat>
            <c:strRef>
              <c:f>pred!$B$1:$J$1</c:f>
              <c:strCache>
                <c:ptCount val="9"/>
                <c:pt idx="0">
                  <c:v>Actual_Price</c:v>
                </c:pt>
                <c:pt idx="1">
                  <c:v>LGBM</c:v>
                </c:pt>
                <c:pt idx="2">
                  <c:v>XGB</c:v>
                </c:pt>
                <c:pt idx="3">
                  <c:v>GB</c:v>
                </c:pt>
                <c:pt idx="4">
                  <c:v>RandomForest</c:v>
                </c:pt>
                <c:pt idx="5">
                  <c:v>Ridge</c:v>
                </c:pt>
                <c:pt idx="6">
                  <c:v>Lasso</c:v>
                </c:pt>
                <c:pt idx="7">
                  <c:v>Elasticnet</c:v>
                </c:pt>
                <c:pt idx="8">
                  <c:v>Stacking</c:v>
                </c:pt>
              </c:strCache>
            </c:strRef>
          </c:cat>
          <c:val>
            <c:numRef>
              <c:f>pred!$B$8:$J$8</c:f>
              <c:numCache>
                <c:formatCode>General</c:formatCode>
                <c:ptCount val="9"/>
                <c:pt idx="0">
                  <c:v>210000</c:v>
                </c:pt>
                <c:pt idx="1">
                  <c:v>219448.79879999999</c:v>
                </c:pt>
                <c:pt idx="2">
                  <c:v>219260.92</c:v>
                </c:pt>
                <c:pt idx="3">
                  <c:v>227305.7634</c:v>
                </c:pt>
                <c:pt idx="4">
                  <c:v>192807.70250000001</c:v>
                </c:pt>
                <c:pt idx="5">
                  <c:v>202390.51610000001</c:v>
                </c:pt>
                <c:pt idx="6">
                  <c:v>203176.00880000001</c:v>
                </c:pt>
                <c:pt idx="7">
                  <c:v>203204.0558</c:v>
                </c:pt>
                <c:pt idx="8">
                  <c:v>214190.3</c:v>
                </c:pt>
              </c:numCache>
            </c:numRef>
          </c:val>
          <c:extLst>
            <c:ext xmlns:c16="http://schemas.microsoft.com/office/drawing/2014/chart" uri="{C3380CC4-5D6E-409C-BE32-E72D297353CC}">
              <c16:uniqueId val="{00000006-0EFE-4C36-A392-E20A25EA6847}"/>
            </c:ext>
          </c:extLst>
        </c:ser>
        <c:dLbls>
          <c:showLegendKey val="0"/>
          <c:showVal val="0"/>
          <c:showCatName val="0"/>
          <c:showSerName val="0"/>
          <c:showPercent val="0"/>
          <c:showBubbleSize val="0"/>
        </c:dLbls>
        <c:gapWidth val="219"/>
        <c:overlap val="-27"/>
        <c:axId val="435239672"/>
        <c:axId val="435241640"/>
      </c:barChart>
      <c:catAx>
        <c:axId val="435239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241640"/>
        <c:crosses val="autoZero"/>
        <c:auto val="1"/>
        <c:lblAlgn val="ctr"/>
        <c:lblOffset val="100"/>
        <c:noMultiLvlLbl val="0"/>
      </c:catAx>
      <c:valAx>
        <c:axId val="435241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239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11/14/2021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11/14/2021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ction.io/engineering-education/house-price-prediction/" TargetMode="External"/><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2.xml"/><Relationship Id="rId4" Type="http://schemas.openxmlformats.org/officeDocument/2006/relationships/hyperlink" Target="https://escholarship.org/uc/item/3ft2m7z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Housing Price Prediction Using Machine Learning</a:t>
            </a:r>
            <a:endParaRPr dirty="0"/>
          </a:p>
        </p:txBody>
      </p:sp>
      <p:sp>
        <p:nvSpPr>
          <p:cNvPr id="3" name="Subtitle 2"/>
          <p:cNvSpPr>
            <a:spLocks noGrp="1"/>
          </p:cNvSpPr>
          <p:nvPr>
            <p:ph type="subTitle" idx="1"/>
          </p:nvPr>
        </p:nvSpPr>
        <p:spPr/>
        <p:txBody>
          <a:bodyPr/>
          <a:lstStyle/>
          <a:p>
            <a:r>
              <a:rPr lang="en-US" dirty="0"/>
              <a:t>Guided by: </a:t>
            </a:r>
            <a:r>
              <a:rPr lang="en-US" dirty="0" err="1"/>
              <a:t>Prof.S.A</a:t>
            </a:r>
            <a:r>
              <a:rPr lang="en-US" dirty="0"/>
              <a:t>. </a:t>
            </a:r>
            <a:r>
              <a:rPr lang="en-US" dirty="0" err="1"/>
              <a:t>Thorat</a:t>
            </a:r>
            <a:r>
              <a:rPr lang="en-US" dirty="0"/>
              <a:t> </a:t>
            </a:r>
            <a:endParaRPr dirty="0"/>
          </a:p>
        </p:txBody>
      </p:sp>
      <p:pic>
        <p:nvPicPr>
          <p:cNvPr id="4" name="Picture 3" descr="925718610s.jpg">
            <a:extLst>
              <a:ext uri="{FF2B5EF4-FFF2-40B4-BE49-F238E27FC236}">
                <a16:creationId xmlns:a16="http://schemas.microsoft.com/office/drawing/2014/main" id="{2D881CF1-00D4-4B42-B516-05F44608CBDD}"/>
              </a:ext>
            </a:extLst>
          </p:cNvPr>
          <p:cNvPicPr>
            <a:picLocks noChangeAspect="1"/>
          </p:cNvPicPr>
          <p:nvPr/>
        </p:nvPicPr>
        <p:blipFill>
          <a:blip r:embed="rId2"/>
          <a:stretch>
            <a:fillRect/>
          </a:stretch>
        </p:blipFill>
        <p:spPr>
          <a:xfrm>
            <a:off x="10820400" y="76200"/>
            <a:ext cx="1238251" cy="1194661"/>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3469-28D4-496B-AB62-7E731468000E}"/>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VALIDATION : Model Evaluation and Accuracy - RESULTS</a:t>
            </a:r>
            <a:endParaRPr lang="en-US" dirty="0"/>
          </a:p>
        </p:txBody>
      </p:sp>
      <p:graphicFrame>
        <p:nvGraphicFramePr>
          <p:cNvPr id="8" name="Table 8">
            <a:extLst>
              <a:ext uri="{FF2B5EF4-FFF2-40B4-BE49-F238E27FC236}">
                <a16:creationId xmlns:a16="http://schemas.microsoft.com/office/drawing/2014/main" id="{5D04F33A-9C76-470F-8F0A-C5C4202993E4}"/>
              </a:ext>
            </a:extLst>
          </p:cNvPr>
          <p:cNvGraphicFramePr>
            <a:graphicFrameLocks noGrp="1"/>
          </p:cNvGraphicFramePr>
          <p:nvPr>
            <p:ph idx="1"/>
            <p:extLst>
              <p:ext uri="{D42A27DB-BD31-4B8C-83A1-F6EECF244321}">
                <p14:modId xmlns:p14="http://schemas.microsoft.com/office/powerpoint/2010/main" val="608520669"/>
              </p:ext>
            </p:extLst>
          </p:nvPr>
        </p:nvGraphicFramePr>
        <p:xfrm>
          <a:off x="1524000" y="1828800"/>
          <a:ext cx="9144000" cy="377190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825013748"/>
                    </a:ext>
                  </a:extLst>
                </a:gridCol>
                <a:gridCol w="4572000">
                  <a:extLst>
                    <a:ext uri="{9D8B030D-6E8A-4147-A177-3AD203B41FA5}">
                      <a16:colId xmlns:a16="http://schemas.microsoft.com/office/drawing/2014/main" val="1202310293"/>
                    </a:ext>
                  </a:extLst>
                </a:gridCol>
              </a:tblGrid>
              <a:tr h="419100">
                <a:tc>
                  <a:txBody>
                    <a:bodyPr/>
                    <a:lstStyle/>
                    <a:p>
                      <a:r>
                        <a:rPr lang="en-US" dirty="0"/>
                        <a:t>Model</a:t>
                      </a:r>
                    </a:p>
                  </a:txBody>
                  <a:tcPr/>
                </a:tc>
                <a:tc>
                  <a:txBody>
                    <a:bodyPr/>
                    <a:lstStyle/>
                    <a:p>
                      <a:r>
                        <a:rPr lang="en-US" dirty="0"/>
                        <a:t>RMSE(Logarithmic)</a:t>
                      </a:r>
                    </a:p>
                  </a:txBody>
                  <a:tcPr/>
                </a:tc>
                <a:extLst>
                  <a:ext uri="{0D108BD9-81ED-4DB2-BD59-A6C34878D82A}">
                    <a16:rowId xmlns:a16="http://schemas.microsoft.com/office/drawing/2014/main" val="1121513780"/>
                  </a:ext>
                </a:extLst>
              </a:tr>
              <a:tr h="419100">
                <a:tc>
                  <a:txBody>
                    <a:bodyPr/>
                    <a:lstStyle/>
                    <a:p>
                      <a:r>
                        <a:rPr lang="en-US" dirty="0" err="1"/>
                        <a:t>LightGBM</a:t>
                      </a:r>
                      <a:endParaRPr lang="en-US" dirty="0"/>
                    </a:p>
                  </a:txBody>
                  <a:tcPr/>
                </a:tc>
                <a:tc>
                  <a:txBody>
                    <a:bodyPr/>
                    <a:lstStyle/>
                    <a:p>
                      <a:r>
                        <a:rPr lang="en-US" dirty="0"/>
                        <a:t>0.117</a:t>
                      </a:r>
                    </a:p>
                  </a:txBody>
                  <a:tcPr/>
                </a:tc>
                <a:extLst>
                  <a:ext uri="{0D108BD9-81ED-4DB2-BD59-A6C34878D82A}">
                    <a16:rowId xmlns:a16="http://schemas.microsoft.com/office/drawing/2014/main" val="1232253122"/>
                  </a:ext>
                </a:extLst>
              </a:tr>
              <a:tr h="419100">
                <a:tc>
                  <a:txBody>
                    <a:bodyPr/>
                    <a:lstStyle/>
                    <a:p>
                      <a:r>
                        <a:rPr lang="en-US" dirty="0" err="1"/>
                        <a:t>XGBoost</a:t>
                      </a:r>
                      <a:endParaRPr lang="en-US" dirty="0"/>
                    </a:p>
                  </a:txBody>
                  <a:tcPr/>
                </a:tc>
                <a:tc>
                  <a:txBody>
                    <a:bodyPr/>
                    <a:lstStyle/>
                    <a:p>
                      <a:r>
                        <a:rPr lang="en-US" dirty="0"/>
                        <a:t>0.12</a:t>
                      </a:r>
                    </a:p>
                  </a:txBody>
                  <a:tcPr/>
                </a:tc>
                <a:extLst>
                  <a:ext uri="{0D108BD9-81ED-4DB2-BD59-A6C34878D82A}">
                    <a16:rowId xmlns:a16="http://schemas.microsoft.com/office/drawing/2014/main" val="3463731011"/>
                  </a:ext>
                </a:extLst>
              </a:tr>
              <a:tr h="419100">
                <a:tc>
                  <a:txBody>
                    <a:bodyPr/>
                    <a:lstStyle/>
                    <a:p>
                      <a:r>
                        <a:rPr lang="en-US" dirty="0" err="1"/>
                        <a:t>GradientBoost</a:t>
                      </a:r>
                      <a:endParaRPr lang="en-US" dirty="0"/>
                    </a:p>
                  </a:txBody>
                  <a:tcPr/>
                </a:tc>
                <a:tc>
                  <a:txBody>
                    <a:bodyPr/>
                    <a:lstStyle/>
                    <a:p>
                      <a:r>
                        <a:rPr lang="en-US" dirty="0"/>
                        <a:t>0.118</a:t>
                      </a:r>
                    </a:p>
                  </a:txBody>
                  <a:tcPr/>
                </a:tc>
                <a:extLst>
                  <a:ext uri="{0D108BD9-81ED-4DB2-BD59-A6C34878D82A}">
                    <a16:rowId xmlns:a16="http://schemas.microsoft.com/office/drawing/2014/main" val="4050702169"/>
                  </a:ext>
                </a:extLst>
              </a:tr>
              <a:tr h="419100">
                <a:tc>
                  <a:txBody>
                    <a:bodyPr/>
                    <a:lstStyle/>
                    <a:p>
                      <a:r>
                        <a:rPr lang="en-US" dirty="0"/>
                        <a:t>Random Forest</a:t>
                      </a:r>
                    </a:p>
                  </a:txBody>
                  <a:tcPr/>
                </a:tc>
                <a:tc>
                  <a:txBody>
                    <a:bodyPr/>
                    <a:lstStyle/>
                    <a:p>
                      <a:r>
                        <a:rPr lang="en-US" dirty="0"/>
                        <a:t>0.147</a:t>
                      </a:r>
                    </a:p>
                  </a:txBody>
                  <a:tcPr/>
                </a:tc>
                <a:extLst>
                  <a:ext uri="{0D108BD9-81ED-4DB2-BD59-A6C34878D82A}">
                    <a16:rowId xmlns:a16="http://schemas.microsoft.com/office/drawing/2014/main" val="339277955"/>
                  </a:ext>
                </a:extLst>
              </a:tr>
              <a:tr h="419100">
                <a:tc>
                  <a:txBody>
                    <a:bodyPr/>
                    <a:lstStyle/>
                    <a:p>
                      <a:r>
                        <a:rPr lang="en-US" dirty="0"/>
                        <a:t>Ridge</a:t>
                      </a:r>
                    </a:p>
                  </a:txBody>
                  <a:tcPr/>
                </a:tc>
                <a:tc>
                  <a:txBody>
                    <a:bodyPr/>
                    <a:lstStyle/>
                    <a:p>
                      <a:r>
                        <a:rPr lang="en-US" dirty="0"/>
                        <a:t>0.113</a:t>
                      </a:r>
                    </a:p>
                  </a:txBody>
                  <a:tcPr/>
                </a:tc>
                <a:extLst>
                  <a:ext uri="{0D108BD9-81ED-4DB2-BD59-A6C34878D82A}">
                    <a16:rowId xmlns:a16="http://schemas.microsoft.com/office/drawing/2014/main" val="2379069687"/>
                  </a:ext>
                </a:extLst>
              </a:tr>
              <a:tr h="419100">
                <a:tc>
                  <a:txBody>
                    <a:bodyPr/>
                    <a:lstStyle/>
                    <a:p>
                      <a:r>
                        <a:rPr lang="en-US" dirty="0"/>
                        <a:t>Lasso</a:t>
                      </a:r>
                    </a:p>
                  </a:txBody>
                  <a:tcPr/>
                </a:tc>
                <a:tc>
                  <a:txBody>
                    <a:bodyPr/>
                    <a:lstStyle/>
                    <a:p>
                      <a:r>
                        <a:rPr lang="en-US" dirty="0"/>
                        <a:t>0.114</a:t>
                      </a:r>
                    </a:p>
                  </a:txBody>
                  <a:tcPr/>
                </a:tc>
                <a:extLst>
                  <a:ext uri="{0D108BD9-81ED-4DB2-BD59-A6C34878D82A}">
                    <a16:rowId xmlns:a16="http://schemas.microsoft.com/office/drawing/2014/main" val="3414331498"/>
                  </a:ext>
                </a:extLst>
              </a:tr>
              <a:tr h="419100">
                <a:tc>
                  <a:txBody>
                    <a:bodyPr/>
                    <a:lstStyle/>
                    <a:p>
                      <a:r>
                        <a:rPr lang="en-US" dirty="0" err="1"/>
                        <a:t>Elasticnet</a:t>
                      </a:r>
                      <a:endParaRPr lang="en-US" dirty="0"/>
                    </a:p>
                  </a:txBody>
                  <a:tcPr/>
                </a:tc>
                <a:tc>
                  <a:txBody>
                    <a:bodyPr/>
                    <a:lstStyle/>
                    <a:p>
                      <a:r>
                        <a:rPr lang="en-US" dirty="0"/>
                        <a:t>0.114</a:t>
                      </a:r>
                    </a:p>
                  </a:txBody>
                  <a:tcPr/>
                </a:tc>
                <a:extLst>
                  <a:ext uri="{0D108BD9-81ED-4DB2-BD59-A6C34878D82A}">
                    <a16:rowId xmlns:a16="http://schemas.microsoft.com/office/drawing/2014/main" val="19123033"/>
                  </a:ext>
                </a:extLst>
              </a:tr>
              <a:tr h="419100">
                <a:tc>
                  <a:txBody>
                    <a:bodyPr/>
                    <a:lstStyle/>
                    <a:p>
                      <a:r>
                        <a:rPr lang="en-US" dirty="0"/>
                        <a:t>Stacking</a:t>
                      </a:r>
                    </a:p>
                  </a:txBody>
                  <a:tcPr/>
                </a:tc>
                <a:tc>
                  <a:txBody>
                    <a:bodyPr/>
                    <a:lstStyle/>
                    <a:p>
                      <a:r>
                        <a:rPr lang="en-US" dirty="0"/>
                        <a:t>0.111</a:t>
                      </a:r>
                    </a:p>
                  </a:txBody>
                  <a:tcPr/>
                </a:tc>
                <a:extLst>
                  <a:ext uri="{0D108BD9-81ED-4DB2-BD59-A6C34878D82A}">
                    <a16:rowId xmlns:a16="http://schemas.microsoft.com/office/drawing/2014/main" val="1638765261"/>
                  </a:ext>
                </a:extLst>
              </a:tr>
            </a:tbl>
          </a:graphicData>
        </a:graphic>
      </p:graphicFrame>
    </p:spTree>
    <p:extLst>
      <p:ext uri="{BB962C8B-B14F-4D97-AF65-F5344CB8AC3E}">
        <p14:creationId xmlns:p14="http://schemas.microsoft.com/office/powerpoint/2010/main" val="22780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440C-741D-43EE-916A-97488A92928B}"/>
              </a:ext>
            </a:extLst>
          </p:cNvPr>
          <p:cNvSpPr>
            <a:spLocks noGrp="1"/>
          </p:cNvSpPr>
          <p:nvPr>
            <p:ph type="title"/>
          </p:nvPr>
        </p:nvSpPr>
        <p:spPr/>
        <p:txBody>
          <a:bodyPr/>
          <a:lstStyle/>
          <a:p>
            <a:r>
              <a:rPr lang="en-US" dirty="0" err="1"/>
              <a:t>Grapgh</a:t>
            </a:r>
            <a:r>
              <a:rPr lang="en-US" dirty="0"/>
              <a:t>:</a:t>
            </a:r>
          </a:p>
        </p:txBody>
      </p:sp>
      <p:graphicFrame>
        <p:nvGraphicFramePr>
          <p:cNvPr id="4" name="Content Placeholder 3">
            <a:extLst>
              <a:ext uri="{FF2B5EF4-FFF2-40B4-BE49-F238E27FC236}">
                <a16:creationId xmlns:a16="http://schemas.microsoft.com/office/drawing/2014/main" id="{5BBDA796-B10B-4CF4-8FFB-C532C1F2F592}"/>
              </a:ext>
            </a:extLst>
          </p:cNvPr>
          <p:cNvGraphicFramePr>
            <a:graphicFrameLocks noGrp="1"/>
          </p:cNvGraphicFramePr>
          <p:nvPr>
            <p:ph idx="1"/>
          </p:nvPr>
        </p:nvGraphicFramePr>
        <p:xfrm>
          <a:off x="1524000" y="1828800"/>
          <a:ext cx="91440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303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6AAA-0021-4BB6-9D06-D70241F144BF}"/>
              </a:ext>
            </a:extLst>
          </p:cNvPr>
          <p:cNvSpPr>
            <a:spLocks noGrp="1"/>
          </p:cNvSpPr>
          <p:nvPr>
            <p:ph type="title"/>
          </p:nvPr>
        </p:nvSpPr>
        <p:spPr/>
        <p:txBody>
          <a:bodyPr/>
          <a:lstStyle/>
          <a:p>
            <a:r>
              <a:rPr lang="en-US" dirty="0" err="1"/>
              <a:t>Validation:Prediction</a:t>
            </a:r>
            <a:endParaRPr lang="en-US" dirty="0"/>
          </a:p>
        </p:txBody>
      </p:sp>
      <p:pic>
        <p:nvPicPr>
          <p:cNvPr id="4" name="Content Placeholder 4" descr="A picture containing text, newspaper&#10;&#10;Description automatically generated">
            <a:extLst>
              <a:ext uri="{FF2B5EF4-FFF2-40B4-BE49-F238E27FC236}">
                <a16:creationId xmlns:a16="http://schemas.microsoft.com/office/drawing/2014/main" id="{9B05784D-1C1A-464F-8F4C-6238CD866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3094434"/>
            <a:ext cx="9144000" cy="1735931"/>
          </a:xfrm>
        </p:spPr>
      </p:pic>
    </p:spTree>
    <p:extLst>
      <p:ext uri="{BB962C8B-B14F-4D97-AF65-F5344CB8AC3E}">
        <p14:creationId xmlns:p14="http://schemas.microsoft.com/office/powerpoint/2010/main" val="185793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B3A0-6050-4E59-B182-FFAC3FB29F9B}"/>
              </a:ext>
            </a:extLst>
          </p:cNvPr>
          <p:cNvSpPr>
            <a:spLocks noGrp="1"/>
          </p:cNvSpPr>
          <p:nvPr>
            <p:ph type="title"/>
          </p:nvPr>
        </p:nvSpPr>
        <p:spPr/>
        <p:txBody>
          <a:bodyPr/>
          <a:lstStyle/>
          <a:p>
            <a:r>
              <a:rPr lang="en-US" dirty="0"/>
              <a:t>GRAPH:</a:t>
            </a:r>
          </a:p>
        </p:txBody>
      </p:sp>
      <p:graphicFrame>
        <p:nvGraphicFramePr>
          <p:cNvPr id="5" name="Content Placeholder 4">
            <a:extLst>
              <a:ext uri="{FF2B5EF4-FFF2-40B4-BE49-F238E27FC236}">
                <a16:creationId xmlns:a16="http://schemas.microsoft.com/office/drawing/2014/main" id="{11C165E6-0FC1-4468-AF60-46A9AB5F28F6}"/>
              </a:ext>
            </a:extLst>
          </p:cNvPr>
          <p:cNvGraphicFramePr>
            <a:graphicFrameLocks noGrp="1"/>
          </p:cNvGraphicFramePr>
          <p:nvPr>
            <p:ph idx="1"/>
          </p:nvPr>
        </p:nvGraphicFramePr>
        <p:xfrm>
          <a:off x="1524000" y="1828800"/>
          <a:ext cx="91440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875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837C-6893-4860-8A17-76947B8F421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D203AE0-046A-4E0A-BA30-D18E6DAF1AA6}"/>
              </a:ext>
            </a:extLst>
          </p:cNvPr>
          <p:cNvSpPr>
            <a:spLocks noGrp="1"/>
          </p:cNvSpPr>
          <p:nvPr>
            <p:ph idx="1"/>
          </p:nvPr>
        </p:nvSpPr>
        <p:spPr/>
        <p:txBody>
          <a:bodyPr/>
          <a:lstStyle/>
          <a:p>
            <a:r>
              <a:rPr lang="en-US" dirty="0">
                <a:hlinkClick r:id="rId2"/>
              </a:rPr>
              <a:t>https://www.kaggle.com/c/house-prices-advanced-regression-techniques/data</a:t>
            </a:r>
            <a:endParaRPr lang="en-US" dirty="0"/>
          </a:p>
          <a:p>
            <a:r>
              <a:rPr lang="en-US" dirty="0">
                <a:hlinkClick r:id="rId3"/>
              </a:rPr>
              <a:t>https://www.section.io/engineering-education/house-price-prediction/</a:t>
            </a:r>
            <a:endParaRPr lang="en-US" dirty="0"/>
          </a:p>
          <a:p>
            <a:r>
              <a:rPr lang="en-US" dirty="0">
                <a:hlinkClick r:id="rId4"/>
              </a:rPr>
              <a:t>https://escholarship.org/uc/item/3ft2m7z5</a:t>
            </a:r>
            <a:endParaRPr lang="en-US" dirty="0"/>
          </a:p>
          <a:p>
            <a:r>
              <a:rPr lang="en-US" dirty="0"/>
              <a:t>https://blog.hubspot.com/marketing/how-to-build-excel-graph</a:t>
            </a:r>
          </a:p>
          <a:p>
            <a:endParaRPr lang="en-US" dirty="0"/>
          </a:p>
          <a:p>
            <a:endParaRPr lang="en-US" dirty="0"/>
          </a:p>
        </p:txBody>
      </p:sp>
    </p:spTree>
    <p:extLst>
      <p:ext uri="{BB962C8B-B14F-4D97-AF65-F5344CB8AC3E}">
        <p14:creationId xmlns:p14="http://schemas.microsoft.com/office/powerpoint/2010/main" val="356132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B567-F996-40FA-9113-539C4E792F87}"/>
              </a:ext>
            </a:extLst>
          </p:cNvPr>
          <p:cNvSpPr>
            <a:spLocks noGrp="1"/>
          </p:cNvSpPr>
          <p:nvPr>
            <p:ph type="title"/>
          </p:nvPr>
        </p:nvSpPr>
        <p:spPr>
          <a:xfrm>
            <a:off x="4343400" y="2819400"/>
            <a:ext cx="9144000" cy="1143000"/>
          </a:xfrm>
        </p:spPr>
        <p:txBody>
          <a:bodyPr/>
          <a:lstStyle/>
          <a:p>
            <a:r>
              <a:rPr lang="en-US" dirty="0"/>
              <a:t>THANK YOU!!!</a:t>
            </a:r>
          </a:p>
        </p:txBody>
      </p:sp>
    </p:spTree>
    <p:extLst>
      <p:ext uri="{BB962C8B-B14F-4D97-AF65-F5344CB8AC3E}">
        <p14:creationId xmlns:p14="http://schemas.microsoft.com/office/powerpoint/2010/main" val="333847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Presented BY:</a:t>
            </a:r>
            <a:br>
              <a:rPr lang="en-US" dirty="0"/>
            </a:br>
            <a:endParaRPr dirty="0"/>
          </a:p>
        </p:txBody>
      </p:sp>
      <p:sp>
        <p:nvSpPr>
          <p:cNvPr id="14" name="Content Placeholder 13"/>
          <p:cNvSpPr>
            <a:spLocks noGrp="1"/>
          </p:cNvSpPr>
          <p:nvPr>
            <p:ph idx="1"/>
          </p:nvPr>
        </p:nvSpPr>
        <p:spPr/>
        <p:txBody>
          <a:bodyPr/>
          <a:lstStyle/>
          <a:p>
            <a:r>
              <a:rPr lang="en-US" dirty="0" err="1">
                <a:latin typeface="+mj-lt"/>
              </a:rPr>
              <a:t>Dnyanesh</a:t>
            </a:r>
            <a:r>
              <a:rPr lang="en-US" dirty="0">
                <a:latin typeface="+mj-lt"/>
              </a:rPr>
              <a:t> Ramesh Kulkarni (1801039)</a:t>
            </a:r>
          </a:p>
          <a:p>
            <a:r>
              <a:rPr lang="en-US" dirty="0" err="1">
                <a:latin typeface="+mj-lt"/>
              </a:rPr>
              <a:t>Koustubh</a:t>
            </a:r>
            <a:r>
              <a:rPr lang="en-US" dirty="0">
                <a:latin typeface="+mj-lt"/>
              </a:rPr>
              <a:t> Rajendra </a:t>
            </a:r>
            <a:r>
              <a:rPr lang="en-US" dirty="0" err="1">
                <a:latin typeface="+mj-lt"/>
              </a:rPr>
              <a:t>Bhushinge</a:t>
            </a:r>
            <a:r>
              <a:rPr lang="en-US" dirty="0">
                <a:latin typeface="+mj-lt"/>
              </a:rPr>
              <a:t>(1803054)</a:t>
            </a:r>
          </a:p>
          <a:p>
            <a:r>
              <a:rPr lang="en-US" dirty="0">
                <a:latin typeface="+mj-lt"/>
              </a:rPr>
              <a:t>Rajat Parmeshwar </a:t>
            </a:r>
            <a:r>
              <a:rPr lang="en-US" dirty="0" err="1">
                <a:latin typeface="+mj-lt"/>
              </a:rPr>
              <a:t>Halkude</a:t>
            </a:r>
            <a:r>
              <a:rPr lang="en-US" dirty="0">
                <a:latin typeface="+mj-lt"/>
              </a:rPr>
              <a:t>(1803056)</a:t>
            </a:r>
          </a:p>
          <a:p>
            <a:r>
              <a:rPr lang="en-US" dirty="0">
                <a:latin typeface="+mj-lt"/>
              </a:rPr>
              <a:t>Prajwal </a:t>
            </a:r>
            <a:r>
              <a:rPr lang="en-US" dirty="0" err="1">
                <a:latin typeface="+mj-lt"/>
              </a:rPr>
              <a:t>Annasaheb</a:t>
            </a:r>
            <a:r>
              <a:rPr lang="en-US" dirty="0">
                <a:latin typeface="+mj-lt"/>
              </a:rPr>
              <a:t> </a:t>
            </a:r>
            <a:r>
              <a:rPr lang="en-US" dirty="0" err="1">
                <a:latin typeface="+mj-lt"/>
              </a:rPr>
              <a:t>Ghogare</a:t>
            </a:r>
            <a:r>
              <a:rPr lang="en-US" dirty="0">
                <a:latin typeface="+mj-lt"/>
              </a:rPr>
              <a:t>(1804064)</a:t>
            </a:r>
          </a:p>
          <a:p>
            <a:r>
              <a:rPr lang="en-US" dirty="0">
                <a:latin typeface="+mj-lt"/>
              </a:rPr>
              <a:t>Pratik Pravin Gaikwad(1803062</a:t>
            </a:r>
            <a:r>
              <a:rPr lang="en-US" dirty="0"/>
              <a:t>)</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4E99-FC55-44DD-AF20-4848E42EDA59}"/>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OUTLINE:</a:t>
            </a:r>
            <a:br>
              <a:rPr lang="en-IN" dirty="0">
                <a:latin typeface="Calibri" panose="020F0502020204030204" pitchFamily="34" charset="0"/>
                <a:cs typeface="Calibri" panose="020F0502020204030204" pitchFamily="34" charset="0"/>
              </a:rPr>
            </a:br>
            <a:endParaRPr lang="en-US" dirty="0"/>
          </a:p>
        </p:txBody>
      </p:sp>
      <p:sp>
        <p:nvSpPr>
          <p:cNvPr id="4" name="Content Placeholder 3">
            <a:extLst>
              <a:ext uri="{FF2B5EF4-FFF2-40B4-BE49-F238E27FC236}">
                <a16:creationId xmlns:a16="http://schemas.microsoft.com/office/drawing/2014/main" id="{6A091CCC-C7EB-4D9C-BA94-CFB133456637}"/>
              </a:ext>
            </a:extLst>
          </p:cNvPr>
          <p:cNvSpPr txBox="1">
            <a:spLocks noGrp="1"/>
          </p:cNvSpPr>
          <p:nvPr>
            <p:ph idx="1"/>
          </p:nvPr>
        </p:nvSpPr>
        <p:spPr>
          <a:xfrm>
            <a:off x="1524000" y="1828800"/>
            <a:ext cx="9144000" cy="4267200"/>
          </a:xfrm>
          <a:prstGeom prst="rect">
            <a:avLst/>
          </a:prstGeom>
          <a:noFill/>
        </p:spPr>
        <p:txBody>
          <a:bodyPr wrap="square" rtlCol="0">
            <a:spAutoFit/>
          </a:bodyPr>
          <a:lstStyle/>
          <a:p>
            <a:pPr marL="342900" indent="-342900">
              <a:lnSpc>
                <a:spcPct val="150000"/>
              </a:lnSpc>
              <a:buFont typeface="+mj-lt"/>
              <a:buAutoNum type="arabicPeriod"/>
            </a:pPr>
            <a:r>
              <a:rPr lang="en-US" sz="1800" b="1" dirty="0">
                <a:latin typeface="Calibri" pitchFamily="34" charset="0"/>
                <a:cs typeface="Calibri" pitchFamily="34" charset="0"/>
              </a:rPr>
              <a:t>Introduction and Motivation</a:t>
            </a:r>
          </a:p>
          <a:p>
            <a:pPr marL="342900" indent="-342900">
              <a:lnSpc>
                <a:spcPct val="150000"/>
              </a:lnSpc>
              <a:buFont typeface="+mj-lt"/>
              <a:buAutoNum type="arabicPeriod"/>
            </a:pPr>
            <a:r>
              <a:rPr lang="en-US" sz="1800" b="1" dirty="0">
                <a:latin typeface="Calibri" pitchFamily="34" charset="0"/>
                <a:cs typeface="Calibri" pitchFamily="34" charset="0"/>
              </a:rPr>
              <a:t>Data Source</a:t>
            </a:r>
          </a:p>
          <a:p>
            <a:pPr marL="342900" indent="-342900">
              <a:lnSpc>
                <a:spcPct val="150000"/>
              </a:lnSpc>
              <a:buFont typeface="+mj-lt"/>
              <a:buAutoNum type="arabicPeriod"/>
            </a:pPr>
            <a:r>
              <a:rPr lang="en-US" sz="1800" b="1" dirty="0">
                <a:latin typeface="Calibri" pitchFamily="34" charset="0"/>
                <a:cs typeface="Calibri" pitchFamily="34" charset="0"/>
              </a:rPr>
              <a:t>Proposed Architecture</a:t>
            </a:r>
          </a:p>
          <a:p>
            <a:pPr marL="342900" indent="-342900">
              <a:lnSpc>
                <a:spcPct val="150000"/>
              </a:lnSpc>
              <a:buFont typeface="+mj-lt"/>
              <a:buAutoNum type="arabicPeriod"/>
            </a:pPr>
            <a:r>
              <a:rPr lang="en-US" sz="1800" b="1" dirty="0">
                <a:latin typeface="Calibri" pitchFamily="34" charset="0"/>
                <a:cs typeface="Calibri" pitchFamily="34" charset="0"/>
              </a:rPr>
              <a:t>Model Demonstration</a:t>
            </a:r>
          </a:p>
          <a:p>
            <a:pPr marL="342900" indent="-342900">
              <a:lnSpc>
                <a:spcPct val="150000"/>
              </a:lnSpc>
              <a:buFont typeface="+mj-lt"/>
              <a:buAutoNum type="arabicPeriod"/>
            </a:pPr>
            <a:r>
              <a:rPr lang="en-US" sz="1800" b="1" dirty="0">
                <a:latin typeface="Calibri" pitchFamily="34" charset="0"/>
                <a:cs typeface="Calibri" pitchFamily="34" charset="0"/>
              </a:rPr>
              <a:t>Testing the model</a:t>
            </a:r>
          </a:p>
          <a:p>
            <a:pPr marL="342900" indent="-342900">
              <a:lnSpc>
                <a:spcPct val="150000"/>
              </a:lnSpc>
              <a:buFont typeface="+mj-lt"/>
              <a:buAutoNum type="arabicPeriod"/>
            </a:pPr>
            <a:r>
              <a:rPr lang="en-US" sz="1800" b="1" dirty="0">
                <a:latin typeface="Calibri" pitchFamily="34" charset="0"/>
                <a:cs typeface="Calibri" pitchFamily="34" charset="0"/>
              </a:rPr>
              <a:t>Results and Discussion</a:t>
            </a:r>
          </a:p>
          <a:p>
            <a:pPr marL="342900" indent="-342900">
              <a:lnSpc>
                <a:spcPct val="150000"/>
              </a:lnSpc>
              <a:buFont typeface="+mj-lt"/>
              <a:buAutoNum type="arabicPeriod"/>
            </a:pPr>
            <a:r>
              <a:rPr lang="en-US" sz="1800" b="1" dirty="0">
                <a:latin typeface="Calibri" pitchFamily="34" charset="0"/>
                <a:cs typeface="Calibri" pitchFamily="34" charset="0"/>
              </a:rPr>
              <a:t>Conclusion and Future Scope </a:t>
            </a:r>
          </a:p>
          <a:p>
            <a:pPr marL="342900" indent="-342900">
              <a:lnSpc>
                <a:spcPct val="150000"/>
              </a:lnSpc>
              <a:buFont typeface="+mj-lt"/>
              <a:buAutoNum type="arabicPeriod"/>
            </a:pPr>
            <a:r>
              <a:rPr lang="en-US" sz="1800" b="1" dirty="0">
                <a:latin typeface="Calibri" pitchFamily="34" charset="0"/>
                <a:cs typeface="Calibri" pitchFamily="34" charset="0"/>
              </a:rPr>
              <a:t>References</a:t>
            </a:r>
          </a:p>
          <a:p>
            <a:pPr marL="342900" indent="-342900">
              <a:buFont typeface="+mj-lt"/>
              <a:buAutoNum type="arabicPeriod"/>
            </a:pPr>
            <a:endParaRPr lang="en-US" dirty="0">
              <a:latin typeface="Calibri" panose="020F0502020204030204" pitchFamily="34" charset="0"/>
              <a:cs typeface="Calibri" panose="020F0502020204030204" pitchFamily="34" charset="0"/>
            </a:endParaRPr>
          </a:p>
          <a:p>
            <a:pPr marL="342900" indent="-342900">
              <a:buFont typeface="+mj-lt"/>
              <a:buAutoNum type="arabicPeriod"/>
            </a:pPr>
            <a:endParaRPr lang="en-US" dirty="0">
              <a:latin typeface="Calibri" panose="020F0502020204030204" pitchFamily="34" charset="0"/>
              <a:cs typeface="Calibri" panose="020F0502020204030204" pitchFamily="34" charset="0"/>
            </a:endParaRPr>
          </a:p>
          <a:p>
            <a:pPr marL="342900" indent="-342900"/>
            <a:endParaRPr lang="en-US" dirty="0">
              <a:latin typeface="Calibri" panose="020F0502020204030204" pitchFamily="34" charset="0"/>
              <a:cs typeface="Calibri" panose="020F0502020204030204" pitchFamily="34" charset="0"/>
            </a:endParaRPr>
          </a:p>
          <a:p>
            <a:pPr marL="342900" indent="-342900"/>
            <a:r>
              <a:rPr lang="en-US" dirty="0">
                <a:latin typeface="Calibri" panose="020F0502020204030204" pitchFamily="34" charset="0"/>
                <a:cs typeface="Calibri" panose="020F0502020204030204" pitchFamily="34" charset="0"/>
              </a:rPr>
              <a:t> </a:t>
            </a:r>
          </a:p>
        </p:txBody>
      </p:sp>
      <p:pic>
        <p:nvPicPr>
          <p:cNvPr id="6" name="Picture 5" descr="A picture containing text, indoor&#10;&#10;Description automatically generated">
            <a:extLst>
              <a:ext uri="{FF2B5EF4-FFF2-40B4-BE49-F238E27FC236}">
                <a16:creationId xmlns:a16="http://schemas.microsoft.com/office/drawing/2014/main" id="{1C68AF42-CD46-488F-A61E-75725B36A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981200"/>
            <a:ext cx="5659672" cy="3533775"/>
          </a:xfrm>
          <a:prstGeom prst="rect">
            <a:avLst/>
          </a:prstGeom>
        </p:spPr>
      </p:pic>
    </p:spTree>
    <p:extLst>
      <p:ext uri="{BB962C8B-B14F-4D97-AF65-F5344CB8AC3E}">
        <p14:creationId xmlns:p14="http://schemas.microsoft.com/office/powerpoint/2010/main" val="298975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88AD-E04B-446C-84BE-7F8CAC0A7B53}"/>
              </a:ext>
            </a:extLst>
          </p:cNvPr>
          <p:cNvSpPr>
            <a:spLocks noGrp="1"/>
          </p:cNvSpPr>
          <p:nvPr>
            <p:ph type="title"/>
          </p:nvPr>
        </p:nvSpPr>
        <p:spPr/>
        <p:txBody>
          <a:bodyPr/>
          <a:lstStyle/>
          <a:p>
            <a:r>
              <a:rPr lang="en-US" dirty="0"/>
              <a:t>INTRODUCTION AND MOTIVATION:</a:t>
            </a:r>
          </a:p>
        </p:txBody>
      </p:sp>
      <p:sp>
        <p:nvSpPr>
          <p:cNvPr id="3" name="Content Placeholder 2">
            <a:extLst>
              <a:ext uri="{FF2B5EF4-FFF2-40B4-BE49-F238E27FC236}">
                <a16:creationId xmlns:a16="http://schemas.microsoft.com/office/drawing/2014/main" id="{1640DB66-C155-4D69-BE8F-AB41BB85D39D}"/>
              </a:ext>
            </a:extLst>
          </p:cNvPr>
          <p:cNvSpPr>
            <a:spLocks noGrp="1"/>
          </p:cNvSpPr>
          <p:nvPr>
            <p:ph idx="1"/>
          </p:nvPr>
        </p:nvSpPr>
        <p:spPr/>
        <p:txBody>
          <a:bodyPr/>
          <a:lstStyle/>
          <a:p>
            <a:r>
              <a:rPr lang="en-US" dirty="0"/>
              <a:t>Traditional models for processing and </a:t>
            </a:r>
            <a:r>
              <a:rPr lang="en-US" dirty="0" err="1"/>
              <a:t>analysing</a:t>
            </a:r>
            <a:r>
              <a:rPr lang="en-US" dirty="0"/>
              <a:t> housing  data have helped us in all these years.</a:t>
            </a:r>
          </a:p>
          <a:p>
            <a:r>
              <a:rPr lang="en-US" dirty="0"/>
              <a:t>Bur modern </a:t>
            </a:r>
            <a:r>
              <a:rPr lang="en-US" dirty="0" err="1"/>
              <a:t>techworthy</a:t>
            </a:r>
            <a:r>
              <a:rPr lang="en-US" dirty="0"/>
              <a:t> race makes us liable to keep up with the competition in all sectors, traditional or  not.</a:t>
            </a:r>
            <a:br>
              <a:rPr lang="en-US" dirty="0"/>
            </a:br>
            <a:endParaRPr lang="en-US" dirty="0"/>
          </a:p>
          <a:p>
            <a:r>
              <a:rPr lang="en-US" dirty="0"/>
              <a:t> Because of these new circumstances, traditional data processing and analytical tools may not be able to capture, process and </a:t>
            </a:r>
            <a:r>
              <a:rPr lang="en-US" dirty="0" err="1"/>
              <a:t>analyse</a:t>
            </a:r>
            <a:r>
              <a:rPr lang="en-US" dirty="0"/>
              <a:t> highly complex information in the social and economic worlds.</a:t>
            </a:r>
          </a:p>
          <a:p>
            <a:endParaRPr lang="en-US" dirty="0"/>
          </a:p>
        </p:txBody>
      </p:sp>
    </p:spTree>
    <p:extLst>
      <p:ext uri="{BB962C8B-B14F-4D97-AF65-F5344CB8AC3E}">
        <p14:creationId xmlns:p14="http://schemas.microsoft.com/office/powerpoint/2010/main" val="274227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52075F-22B1-4C7C-9CEF-63FE7E00E0A3}"/>
              </a:ext>
            </a:extLst>
          </p:cNvPr>
          <p:cNvSpPr>
            <a:spLocks noGrp="1"/>
          </p:cNvSpPr>
          <p:nvPr>
            <p:ph idx="1"/>
          </p:nvPr>
        </p:nvSpPr>
        <p:spPr>
          <a:xfrm>
            <a:off x="1219200" y="990600"/>
            <a:ext cx="9144000" cy="4267200"/>
          </a:xfrm>
        </p:spPr>
        <p:txBody>
          <a:bodyPr>
            <a:noAutofit/>
          </a:bodyPr>
          <a:lstStyle/>
          <a:p>
            <a:r>
              <a:rPr lang="en-US" dirty="0"/>
              <a:t>Also, existing literature in this </a:t>
            </a:r>
            <a:r>
              <a:rPr lang="en-US" dirty="0" err="1"/>
              <a:t>secors</a:t>
            </a:r>
            <a:r>
              <a:rPr lang="en-US" dirty="0"/>
              <a:t> proved to be a prime motivator for this project.</a:t>
            </a:r>
          </a:p>
          <a:p>
            <a:r>
              <a:rPr lang="en-US" b="1" dirty="0"/>
              <a:t>               Support Vector Machine (SVM)  -</a:t>
            </a:r>
            <a:r>
              <a:rPr lang="en-US" b="1" dirty="0" err="1"/>
              <a:t>Vapnik</a:t>
            </a:r>
            <a:r>
              <a:rPr lang="en-US" dirty="0"/>
              <a:t> (1995)</a:t>
            </a:r>
          </a:p>
          <a:p>
            <a:r>
              <a:rPr lang="en-US" dirty="0"/>
              <a:t>            		   - Foundation</a:t>
            </a:r>
          </a:p>
          <a:p>
            <a:pPr marL="1005840" lvl="3" indent="0">
              <a:buNone/>
            </a:pPr>
            <a:r>
              <a:rPr lang="en-US" sz="2000" dirty="0"/>
              <a:t>	-SVM can provide non linear transformation.</a:t>
            </a:r>
          </a:p>
          <a:p>
            <a:pPr marL="1005840" lvl="3" indent="0">
              <a:buNone/>
            </a:pPr>
            <a:r>
              <a:rPr lang="en-US" sz="2000" dirty="0"/>
              <a:t>	- Those separating planes should have a maximal margin to contain all the points with a very small error, and to provide spaces for new coming data</a:t>
            </a:r>
          </a:p>
          <a:p>
            <a:r>
              <a:rPr lang="en-US" b="1" dirty="0"/>
              <a:t>              </a:t>
            </a:r>
            <a:r>
              <a:rPr lang="en-US" b="1" dirty="0" err="1"/>
              <a:t>Rafiei</a:t>
            </a:r>
            <a:r>
              <a:rPr lang="en-US" b="1" dirty="0"/>
              <a:t> and </a:t>
            </a:r>
            <a:r>
              <a:rPr lang="en-US" b="1" dirty="0" err="1"/>
              <a:t>Adeli</a:t>
            </a:r>
            <a:r>
              <a:rPr lang="en-US" b="1" dirty="0"/>
              <a:t> (2016) </a:t>
            </a:r>
            <a:r>
              <a:rPr lang="en-US" dirty="0"/>
              <a:t>have used SVR to determine decisions regarding      	property developers.</a:t>
            </a:r>
          </a:p>
          <a:p>
            <a:r>
              <a:rPr lang="en-US" dirty="0"/>
              <a:t>         		  -350 condos in Tehran</a:t>
            </a:r>
          </a:p>
          <a:p>
            <a:r>
              <a:rPr lang="en-US" dirty="0"/>
              <a:t>          		  -26 models</a:t>
            </a:r>
          </a:p>
          <a:p>
            <a:pPr marL="1828800" lvl="6" indent="0">
              <a:buNone/>
            </a:pPr>
            <a:r>
              <a:rPr lang="en-US" sz="2000" dirty="0"/>
              <a:t>  - </a:t>
            </a:r>
            <a:r>
              <a:rPr lang="en-US" sz="2000" dirty="0">
                <a:solidFill>
                  <a:schemeClr val="tx2"/>
                </a:solidFill>
              </a:rPr>
              <a:t>Prediction loss error=3.6%</a:t>
            </a:r>
            <a:endParaRPr lang="en-US" sz="2000" dirty="0"/>
          </a:p>
        </p:txBody>
      </p:sp>
    </p:spTree>
    <p:extLst>
      <p:ext uri="{BB962C8B-B14F-4D97-AF65-F5344CB8AC3E}">
        <p14:creationId xmlns:p14="http://schemas.microsoft.com/office/powerpoint/2010/main" val="312353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EB24-C895-48DF-B403-55CE897F92D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DAC22A7-FA5D-4A1A-A777-1526CF3F670F}"/>
              </a:ext>
            </a:extLst>
          </p:cNvPr>
          <p:cNvSpPr>
            <a:spLocks noGrp="1"/>
          </p:cNvSpPr>
          <p:nvPr>
            <p:ph idx="1"/>
          </p:nvPr>
        </p:nvSpPr>
        <p:spPr/>
        <p:txBody>
          <a:bodyPr/>
          <a:lstStyle/>
          <a:p>
            <a:pPr algn="ctr"/>
            <a:endParaRPr lang="en-US" dirty="0"/>
          </a:p>
          <a:p>
            <a:pPr algn="ctr"/>
            <a:endParaRPr lang="en-US" dirty="0"/>
          </a:p>
          <a:p>
            <a:pPr algn="ctr"/>
            <a:r>
              <a:rPr lang="en-US" sz="2400" b="1" dirty="0"/>
              <a:t>Design and implement the digital tool model for prediction of the housing prices and sales cost using machine learning algorithms  and existing data by as little as possible or no margin of error.</a:t>
            </a:r>
          </a:p>
          <a:p>
            <a:pPr algn="ctr"/>
            <a:endParaRPr lang="en-US" sz="2400" b="1" dirty="0"/>
          </a:p>
        </p:txBody>
      </p:sp>
      <p:pic>
        <p:nvPicPr>
          <p:cNvPr id="4" name="Picture 3">
            <a:extLst>
              <a:ext uri="{FF2B5EF4-FFF2-40B4-BE49-F238E27FC236}">
                <a16:creationId xmlns:a16="http://schemas.microsoft.com/office/drawing/2014/main" id="{D576882A-E36D-4E24-9083-C51FAEC8A0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4191000"/>
            <a:ext cx="2221748" cy="1929821"/>
          </a:xfrm>
          <a:prstGeom prst="rect">
            <a:avLst/>
          </a:prstGeom>
        </p:spPr>
      </p:pic>
    </p:spTree>
    <p:extLst>
      <p:ext uri="{BB962C8B-B14F-4D97-AF65-F5344CB8AC3E}">
        <p14:creationId xmlns:p14="http://schemas.microsoft.com/office/powerpoint/2010/main" val="73337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ADD1-9EEB-4BB2-A6B9-38C781A5B2A4}"/>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D5DFB544-5F4B-4329-8D50-E98C1328D32A}"/>
              </a:ext>
            </a:extLst>
          </p:cNvPr>
          <p:cNvSpPr>
            <a:spLocks noGrp="1"/>
          </p:cNvSpPr>
          <p:nvPr>
            <p:ph idx="1"/>
          </p:nvPr>
        </p:nvSpPr>
        <p:spPr/>
        <p:txBody>
          <a:bodyPr/>
          <a:lstStyle/>
          <a:p>
            <a:r>
              <a:rPr lang="en-US" dirty="0">
                <a:latin typeface="+mj-lt"/>
              </a:rPr>
              <a:t>KAGGLE</a:t>
            </a:r>
          </a:p>
          <a:p>
            <a:pPr algn="l" fontAlgn="base"/>
            <a:r>
              <a:rPr lang="en-US" dirty="0">
                <a:latin typeface="+mj-lt"/>
              </a:rPr>
              <a:t>        Competition name:</a:t>
            </a:r>
          </a:p>
          <a:p>
            <a:pPr lvl="1" fontAlgn="base"/>
            <a:r>
              <a:rPr lang="en-US" sz="2000" b="1" i="0" dirty="0">
                <a:solidFill>
                  <a:srgbClr val="FFFFFF"/>
                </a:solidFill>
                <a:effectLst/>
                <a:latin typeface="+mj-lt"/>
              </a:rPr>
              <a:t>House Prices - Advanced Regression Techniques</a:t>
            </a:r>
          </a:p>
          <a:p>
            <a:pPr algn="l" fontAlgn="base"/>
            <a:r>
              <a:rPr lang="en-US" b="1" i="0" dirty="0">
                <a:solidFill>
                  <a:srgbClr val="FFFFFF"/>
                </a:solidFill>
                <a:effectLst/>
                <a:latin typeface="+mj-lt"/>
              </a:rPr>
              <a:t>Predict sales prices and practice feature engineering, RFs, and gradient boosting</a:t>
            </a:r>
          </a:p>
          <a:p>
            <a:endParaRPr lang="en-US" dirty="0"/>
          </a:p>
        </p:txBody>
      </p:sp>
      <p:pic>
        <p:nvPicPr>
          <p:cNvPr id="6" name="Picture 5">
            <a:extLst>
              <a:ext uri="{FF2B5EF4-FFF2-40B4-BE49-F238E27FC236}">
                <a16:creationId xmlns:a16="http://schemas.microsoft.com/office/drawing/2014/main" id="{19F993D7-45C1-44E7-BBC1-D4088BB348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4267200"/>
            <a:ext cx="1790139" cy="676036"/>
          </a:xfrm>
          <a:prstGeom prst="rect">
            <a:avLst/>
          </a:prstGeom>
        </p:spPr>
      </p:pic>
      <p:pic>
        <p:nvPicPr>
          <p:cNvPr id="7" name="Picture 6">
            <a:extLst>
              <a:ext uri="{FF2B5EF4-FFF2-40B4-BE49-F238E27FC236}">
                <a16:creationId xmlns:a16="http://schemas.microsoft.com/office/drawing/2014/main" id="{64D6699B-3E6B-4BB2-AADA-CC9A75305C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0" y="5257800"/>
            <a:ext cx="1130548" cy="11054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5130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FDFE-575F-4630-96E8-3EEB038C234C}"/>
              </a:ext>
            </a:extLst>
          </p:cNvPr>
          <p:cNvSpPr>
            <a:spLocks noGrp="1"/>
          </p:cNvSpPr>
          <p:nvPr>
            <p:ph type="title"/>
          </p:nvPr>
        </p:nvSpPr>
        <p:spPr/>
        <p:txBody>
          <a:bodyPr/>
          <a:lstStyle/>
          <a:p>
            <a:r>
              <a:rPr lang="en-US" dirty="0"/>
              <a:t>FILE DESCRIPTIONS:</a:t>
            </a:r>
          </a:p>
        </p:txBody>
      </p:sp>
      <p:sp>
        <p:nvSpPr>
          <p:cNvPr id="3" name="Content Placeholder 2">
            <a:extLst>
              <a:ext uri="{FF2B5EF4-FFF2-40B4-BE49-F238E27FC236}">
                <a16:creationId xmlns:a16="http://schemas.microsoft.com/office/drawing/2014/main" id="{165952B6-C4C8-45D1-95CE-81DA6807F267}"/>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inherit"/>
              </a:rPr>
              <a:t>train.csv</a:t>
            </a:r>
            <a:r>
              <a:rPr lang="en-US" b="0" i="0" dirty="0">
                <a:effectLst/>
                <a:latin typeface="Inter"/>
              </a:rPr>
              <a:t> - the training set</a:t>
            </a:r>
          </a:p>
          <a:p>
            <a:pPr algn="l" fontAlgn="base">
              <a:buFont typeface="Arial" panose="020B0604020202020204" pitchFamily="34" charset="0"/>
              <a:buChar char="•"/>
            </a:pPr>
            <a:r>
              <a:rPr lang="en-US" b="0" i="0" dirty="0">
                <a:effectLst/>
                <a:latin typeface="inherit"/>
              </a:rPr>
              <a:t>test.csv</a:t>
            </a:r>
            <a:r>
              <a:rPr lang="en-US" b="0" i="0" dirty="0">
                <a:effectLst/>
                <a:latin typeface="Inter"/>
              </a:rPr>
              <a:t> - the test set</a:t>
            </a:r>
          </a:p>
          <a:p>
            <a:pPr algn="l" fontAlgn="base">
              <a:buFont typeface="Arial" panose="020B0604020202020204" pitchFamily="34" charset="0"/>
              <a:buChar char="•"/>
            </a:pPr>
            <a:r>
              <a:rPr lang="en-US" b="0" i="0" dirty="0">
                <a:effectLst/>
                <a:latin typeface="inherit"/>
              </a:rPr>
              <a:t>data_description.txt</a:t>
            </a:r>
            <a:r>
              <a:rPr lang="en-US" b="0" i="0" dirty="0">
                <a:effectLst/>
                <a:latin typeface="Inter"/>
              </a:rPr>
              <a:t> - full description of each column, originally prepared by Dean De Cock but lightly edited to match the column names used here</a:t>
            </a:r>
          </a:p>
          <a:p>
            <a:pPr algn="l" fontAlgn="base">
              <a:buFont typeface="Arial" panose="020B0604020202020204" pitchFamily="34" charset="0"/>
              <a:buChar char="•"/>
            </a:pPr>
            <a:r>
              <a:rPr lang="en-US" b="0" i="0" dirty="0">
                <a:effectLst/>
                <a:latin typeface="inherit"/>
              </a:rPr>
              <a:t>sample_submission.csv</a:t>
            </a:r>
            <a:r>
              <a:rPr lang="en-US" b="0" i="0" dirty="0">
                <a:effectLst/>
                <a:latin typeface="Inter"/>
              </a:rPr>
              <a:t> - a benchmark submission from a linear regression on year and month of sale, lot square footage, and number of bedrooms</a:t>
            </a:r>
          </a:p>
          <a:p>
            <a:endParaRPr lang="en-US" dirty="0"/>
          </a:p>
        </p:txBody>
      </p:sp>
    </p:spTree>
    <p:extLst>
      <p:ext uri="{BB962C8B-B14F-4D97-AF65-F5344CB8AC3E}">
        <p14:creationId xmlns:p14="http://schemas.microsoft.com/office/powerpoint/2010/main" val="86568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BB1A-8D0F-41AC-99FC-EBF4FB0C81DE}"/>
              </a:ext>
            </a:extLst>
          </p:cNvPr>
          <p:cNvSpPr>
            <a:spLocks noGrp="1"/>
          </p:cNvSpPr>
          <p:nvPr>
            <p:ph type="title"/>
          </p:nvPr>
        </p:nvSpPr>
        <p:spPr/>
        <p:txBody>
          <a:bodyPr/>
          <a:lstStyle/>
          <a:p>
            <a:r>
              <a:rPr lang="en-US" dirty="0"/>
              <a:t>PROPOSED ARCHITECTURE:</a:t>
            </a:r>
          </a:p>
        </p:txBody>
      </p:sp>
      <p:pic>
        <p:nvPicPr>
          <p:cNvPr id="5" name="Content Placeholder 4" descr="Diagram&#10;&#10;Description automatically generated">
            <a:extLst>
              <a:ext uri="{FF2B5EF4-FFF2-40B4-BE49-F238E27FC236}">
                <a16:creationId xmlns:a16="http://schemas.microsoft.com/office/drawing/2014/main" id="{125E26CB-2467-4833-BF10-0A33164AC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065" y="1828800"/>
            <a:ext cx="8723869" cy="4267200"/>
          </a:xfrm>
        </p:spPr>
      </p:pic>
    </p:spTree>
    <p:extLst>
      <p:ext uri="{BB962C8B-B14F-4D97-AF65-F5344CB8AC3E}">
        <p14:creationId xmlns:p14="http://schemas.microsoft.com/office/powerpoint/2010/main" val="295094043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114</TotalTime>
  <Words>499</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Candara</vt:lpstr>
      <vt:lpstr>Consolas</vt:lpstr>
      <vt:lpstr>inherit</vt:lpstr>
      <vt:lpstr>Inter</vt:lpstr>
      <vt:lpstr>Tech Computer 16x9</vt:lpstr>
      <vt:lpstr>Housing Price Prediction Using Machine Learning</vt:lpstr>
      <vt:lpstr>Presented BY: </vt:lpstr>
      <vt:lpstr>OUTLINE: </vt:lpstr>
      <vt:lpstr>INTRODUCTION AND MOTIVATION:</vt:lpstr>
      <vt:lpstr>PowerPoint Presentation</vt:lpstr>
      <vt:lpstr>PROBLEM STATEMENT:</vt:lpstr>
      <vt:lpstr>DATA SOURCE:</vt:lpstr>
      <vt:lpstr>FILE DESCRIPTIONS:</vt:lpstr>
      <vt:lpstr>PROPOSED ARCHITECTURE:</vt:lpstr>
      <vt:lpstr>VALIDATION : Model Evaluation and Accuracy - RESULTS</vt:lpstr>
      <vt:lpstr>Grapgh:</vt:lpstr>
      <vt:lpstr>Validation:Prediction</vt:lpstr>
      <vt:lpstr>GRAPH:</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Using Machine Learning</dc:title>
  <dc:creator>OM MIRJE</dc:creator>
  <cp:lastModifiedBy>OM MIRJE</cp:lastModifiedBy>
  <cp:revision>5</cp:revision>
  <dcterms:created xsi:type="dcterms:W3CDTF">2021-11-14T12:44:48Z</dcterms:created>
  <dcterms:modified xsi:type="dcterms:W3CDTF">2021-11-14T14:39:36Z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