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2"/>
  </p:notesMasterIdLst>
  <p:sldIdLst>
    <p:sldId id="256" r:id="rId2"/>
    <p:sldId id="303" r:id="rId3"/>
    <p:sldId id="258" r:id="rId4"/>
    <p:sldId id="259" r:id="rId5"/>
    <p:sldId id="260" r:id="rId6"/>
    <p:sldId id="357" r:id="rId7"/>
    <p:sldId id="365" r:id="rId8"/>
    <p:sldId id="358" r:id="rId9"/>
    <p:sldId id="369" r:id="rId10"/>
    <p:sldId id="284" r:id="rId11"/>
    <p:sldId id="264" r:id="rId12"/>
    <p:sldId id="285" r:id="rId13"/>
    <p:sldId id="300" r:id="rId14"/>
    <p:sldId id="287" r:id="rId15"/>
    <p:sldId id="286" r:id="rId16"/>
    <p:sldId id="290" r:id="rId17"/>
    <p:sldId id="301" r:id="rId18"/>
    <p:sldId id="364" r:id="rId19"/>
    <p:sldId id="312" r:id="rId20"/>
    <p:sldId id="288" r:id="rId21"/>
    <p:sldId id="268" r:id="rId22"/>
    <p:sldId id="269" r:id="rId23"/>
    <p:sldId id="296" r:id="rId24"/>
    <p:sldId id="297" r:id="rId25"/>
    <p:sldId id="270" r:id="rId26"/>
    <p:sldId id="298" r:id="rId27"/>
    <p:sldId id="313" r:id="rId28"/>
    <p:sldId id="359" r:id="rId29"/>
    <p:sldId id="361" r:id="rId30"/>
    <p:sldId id="356" r:id="rId31"/>
    <p:sldId id="366" r:id="rId32"/>
    <p:sldId id="280" r:id="rId33"/>
    <p:sldId id="331" r:id="rId34"/>
    <p:sldId id="333" r:id="rId35"/>
    <p:sldId id="309" r:id="rId36"/>
    <p:sldId id="340" r:id="rId37"/>
    <p:sldId id="343" r:id="rId38"/>
    <p:sldId id="370" r:id="rId39"/>
    <p:sldId id="323" r:id="rId40"/>
    <p:sldId id="367" r:id="rId41"/>
    <p:sldId id="322" r:id="rId42"/>
    <p:sldId id="376" r:id="rId43"/>
    <p:sldId id="368" r:id="rId44"/>
    <p:sldId id="371" r:id="rId45"/>
    <p:sldId id="372" r:id="rId46"/>
    <p:sldId id="373" r:id="rId47"/>
    <p:sldId id="374" r:id="rId48"/>
    <p:sldId id="282" r:id="rId49"/>
    <p:sldId id="377" r:id="rId50"/>
    <p:sldId id="315" r:id="rId5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28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297"/>
    <a:srgbClr val="68A09D"/>
    <a:srgbClr val="809E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55"/>
    <p:restoredTop sz="94671"/>
  </p:normalViewPr>
  <p:slideViewPr>
    <p:cSldViewPr snapToGrid="0" snapToObjects="1" showGuides="1">
      <p:cViewPr>
        <p:scale>
          <a:sx n="87" d="100"/>
          <a:sy n="87" d="100"/>
        </p:scale>
        <p:origin x="784" y="304"/>
      </p:cViewPr>
      <p:guideLst>
        <p:guide orient="horz" pos="2137"/>
        <p:guide pos="28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___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___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売上高</c:v>
                </c:pt>
              </c:strCache>
            </c:strRef>
          </c:tx>
          <c:spPr>
            <a:solidFill>
              <a:srgbClr val="00A297"/>
            </a:solidFill>
            <a:ln>
              <a:noFill/>
            </a:ln>
          </c:spPr>
          <c:dPt>
            <c:idx val="0"/>
            <c:bubble3D val="0"/>
            <c:spPr>
              <a:solidFill>
                <a:srgbClr val="00A297"/>
              </a:solidFill>
              <a:ln w="19050">
                <a:noFill/>
              </a:ln>
              <a:effectLst/>
            </c:spPr>
            <c:extLst>
              <c:ext xmlns:c16="http://schemas.microsoft.com/office/drawing/2014/chart" uri="{C3380CC4-5D6E-409C-BE32-E72D297353CC}">
                <c16:uniqueId val="{00000001-EEBD-5944-9EC1-0F32E9BD8ED6}"/>
              </c:ext>
            </c:extLst>
          </c:dPt>
          <c:dPt>
            <c:idx val="1"/>
            <c:bubble3D val="0"/>
            <c:spPr>
              <a:solidFill>
                <a:schemeClr val="bg1">
                  <a:lumMod val="85000"/>
                </a:schemeClr>
              </a:solidFill>
              <a:ln w="19050">
                <a:noFill/>
              </a:ln>
              <a:effectLst/>
            </c:spPr>
            <c:extLst>
              <c:ext xmlns:c16="http://schemas.microsoft.com/office/drawing/2014/chart" uri="{C3380CC4-5D6E-409C-BE32-E72D297353CC}">
                <c16:uniqueId val="{00000002-EEBD-5944-9EC1-0F32E9BD8ED6}"/>
              </c:ext>
            </c:extLst>
          </c:dPt>
          <c:dPt>
            <c:idx val="2"/>
            <c:bubble3D val="0"/>
            <c:spPr>
              <a:solidFill>
                <a:schemeClr val="bg1">
                  <a:lumMod val="65000"/>
                </a:schemeClr>
              </a:solidFill>
              <a:ln w="19050">
                <a:noFill/>
              </a:ln>
              <a:effectLst/>
            </c:spPr>
            <c:extLst>
              <c:ext xmlns:c16="http://schemas.microsoft.com/office/drawing/2014/chart" uri="{C3380CC4-5D6E-409C-BE32-E72D297353CC}">
                <c16:uniqueId val="{00000003-EEBD-5944-9EC1-0F32E9BD8ED6}"/>
              </c:ext>
            </c:extLst>
          </c:dPt>
          <c:dLbls>
            <c:dLbl>
              <c:idx val="0"/>
              <c:layout>
                <c:manualLayout>
                  <c:x val="-0.23642358801452171"/>
                  <c:y val="-7.1223959573729165E-2"/>
                </c:manualLayout>
              </c:layout>
              <c:tx>
                <c:rich>
                  <a:bodyPr/>
                  <a:lstStyle/>
                  <a:p>
                    <a:fld id="{60E4F342-A47B-AA4A-A5B3-9E7664A6406F}" type="CATEGORYNAME">
                      <a:rPr lang="ja-JP" altLang="en-US" sz="2800">
                        <a:solidFill>
                          <a:schemeClr val="bg1"/>
                        </a:solidFill>
                      </a:rPr>
                      <a:pPr/>
                      <a:t>[分類名]</a:t>
                    </a:fld>
                    <a:r>
                      <a:rPr lang="ja-JP" altLang="en-US" sz="2800" baseline="0">
                        <a:solidFill>
                          <a:schemeClr val="bg1"/>
                        </a:solidFill>
                      </a:rPr>
                      <a:t>
</a:t>
                    </a:r>
                    <a:fld id="{6947CB3A-07C4-2F44-94BB-4CFC3E61DF54}" type="PERCENTAGE">
                      <a:rPr lang="en-US" altLang="ja-JP" sz="4000" b="1" baseline="0">
                        <a:solidFill>
                          <a:schemeClr val="bg1"/>
                        </a:solidFill>
                      </a:rPr>
                      <a:pPr/>
                      <a:t>[パーセンテージ]</a:t>
                    </a:fld>
                    <a:endParaRPr lang="ja-JP" altLang="en-US" sz="2800" baseline="0">
                      <a:solidFill>
                        <a:schemeClr val="bg1"/>
                      </a:solidFill>
                    </a:endParaRPr>
                  </a:p>
                </c:rich>
              </c:tx>
              <c:showLegendKey val="0"/>
              <c:showVal val="0"/>
              <c:showCatName val="1"/>
              <c:showSerName val="0"/>
              <c:showPercent val="1"/>
              <c:showBubbleSize val="0"/>
              <c:extLst>
                <c:ext xmlns:c15="http://schemas.microsoft.com/office/drawing/2012/chart" uri="{CE6537A1-D6FC-4f65-9D91-7224C49458BB}">
                  <c15:layout>
                    <c:manualLayout>
                      <c:w val="0.52423563342088797"/>
                      <c:h val="0.41809558113794271"/>
                    </c:manualLayout>
                  </c15:layout>
                  <c15:dlblFieldTable/>
                  <c15:showDataLabelsRange val="0"/>
                </c:ext>
                <c:ext xmlns:c16="http://schemas.microsoft.com/office/drawing/2014/chart" uri="{C3380CC4-5D6E-409C-BE32-E72D297353CC}">
                  <c16:uniqueId val="{00000001-EEBD-5944-9EC1-0F32E9BD8ED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グループワーク</c:v>
                </c:pt>
                <c:pt idx="1">
                  <c:v>どちらでもない</c:v>
                </c:pt>
                <c:pt idx="2">
                  <c:v>個人ワーク</c:v>
                </c:pt>
              </c:strCache>
            </c:strRef>
          </c:cat>
          <c:val>
            <c:numRef>
              <c:f>Sheet1!$B$2:$B$4</c:f>
              <c:numCache>
                <c:formatCode>0.00%</c:formatCode>
                <c:ptCount val="3"/>
                <c:pt idx="0">
                  <c:v>0.85</c:v>
                </c:pt>
                <c:pt idx="1">
                  <c:v>0.1</c:v>
                </c:pt>
                <c:pt idx="2">
                  <c:v>0.05</c:v>
                </c:pt>
              </c:numCache>
            </c:numRef>
          </c:val>
          <c:extLst>
            <c:ext xmlns:c16="http://schemas.microsoft.com/office/drawing/2014/chart" uri="{C3380CC4-5D6E-409C-BE32-E72D297353CC}">
              <c16:uniqueId val="{00000000-EEBD-5944-9EC1-0F32E9BD8ED6}"/>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ltLang="ja-JP" dirty="0"/>
          </a:p>
          <a:p>
            <a:pPr>
              <a:defRPr/>
            </a:pPr>
            <a:endParaRPr lang="en-US" altLang="ja-JP"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4912563604274012"/>
          <c:y val="0.30364343108367714"/>
          <c:w val="0.69745761981694543"/>
          <c:h val="0.69466684906622034"/>
        </c:manualLayout>
      </c:layout>
      <c:pieChart>
        <c:varyColors val="1"/>
        <c:ser>
          <c:idx val="0"/>
          <c:order val="0"/>
          <c:tx>
            <c:strRef>
              <c:f>Sheet1!$B$1</c:f>
              <c:strCache>
                <c:ptCount val="1"/>
                <c:pt idx="0">
                  <c:v>列2</c:v>
                </c:pt>
              </c:strCache>
            </c:strRef>
          </c:tx>
          <c:spPr>
            <a:ln>
              <a:noFill/>
            </a:ln>
          </c:spPr>
          <c:dPt>
            <c:idx val="0"/>
            <c:bubble3D val="0"/>
            <c:spPr>
              <a:solidFill>
                <a:srgbClr val="00A297"/>
              </a:solidFill>
              <a:ln w="19050">
                <a:noFill/>
              </a:ln>
              <a:effectLst/>
            </c:spPr>
            <c:extLst>
              <c:ext xmlns:c16="http://schemas.microsoft.com/office/drawing/2014/chart" uri="{C3380CC4-5D6E-409C-BE32-E72D297353CC}">
                <c16:uniqueId val="{00000001-B123-444A-871D-928C065AFDDB}"/>
              </c:ext>
            </c:extLst>
          </c:dPt>
          <c:dPt>
            <c:idx val="1"/>
            <c:bubble3D val="0"/>
            <c:spPr>
              <a:solidFill>
                <a:schemeClr val="bg1">
                  <a:lumMod val="75000"/>
                </a:schemeClr>
              </a:solidFill>
              <a:ln w="19050">
                <a:noFill/>
              </a:ln>
              <a:effectLst/>
            </c:spPr>
            <c:extLst>
              <c:ext xmlns:c16="http://schemas.microsoft.com/office/drawing/2014/chart" uri="{C3380CC4-5D6E-409C-BE32-E72D297353CC}">
                <c16:uniqueId val="{00000002-B123-444A-871D-928C065AFDDB}"/>
              </c:ext>
            </c:extLst>
          </c:dPt>
          <c:dLbls>
            <c:dLbl>
              <c:idx val="0"/>
              <c:layout>
                <c:manualLayout>
                  <c:x val="-0.11475503630772813"/>
                  <c:y val="-7.1285017122673005E-3"/>
                </c:manualLayout>
              </c:layout>
              <c:tx>
                <c:rich>
                  <a:bodyPr rot="0" spcFirstLastPara="1" vertOverflow="ellipsis" vert="horz" wrap="square" lIns="38100" tIns="19050" rIns="38100" bIns="19050" anchor="ctr" anchorCtr="1">
                    <a:spAutoFit/>
                  </a:bodyPr>
                  <a:lstStyle/>
                  <a:p>
                    <a:pPr>
                      <a:defRPr sz="3200" b="0" i="0" u="none" strike="noStrike" kern="1200" baseline="0">
                        <a:solidFill>
                          <a:schemeClr val="bg1"/>
                        </a:solidFill>
                        <a:latin typeface="+mn-lt"/>
                        <a:ea typeface="+mn-ea"/>
                        <a:cs typeface="+mn-cs"/>
                      </a:defRPr>
                    </a:pPr>
                    <a:fld id="{08EA9C1E-C9DC-1A4E-8E44-A5FF8B2461AE}" type="CATEGORYNAME">
                      <a:rPr lang="ja-JP" altLang="en-US"/>
                      <a:pPr>
                        <a:defRPr sz="3200">
                          <a:solidFill>
                            <a:schemeClr val="bg1"/>
                          </a:solidFill>
                        </a:defRPr>
                      </a:pPr>
                      <a:t>[分類名]</a:t>
                    </a:fld>
                    <a:r>
                      <a:rPr lang="ja-JP" altLang="en-US" baseline="0"/>
                      <a:t>
</a:t>
                    </a:r>
                    <a:fld id="{97735857-C891-B044-8511-B36D5891DBAF}" type="PERCENTAGE">
                      <a:rPr lang="en-US" altLang="ja-JP" sz="4000" b="1" baseline="0">
                        <a:solidFill>
                          <a:schemeClr val="bg1"/>
                        </a:solidFill>
                      </a:rPr>
                      <a:pPr>
                        <a:defRPr sz="3200">
                          <a:solidFill>
                            <a:schemeClr val="bg1"/>
                          </a:solidFill>
                        </a:defRPr>
                      </a:pPr>
                      <a:t>[パーセンテージ]</a:t>
                    </a:fld>
                    <a:endParaRPr lang="ja-JP" altLang="en-US" baseline="0"/>
                  </a:p>
                </c:rich>
              </c:tx>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bg1"/>
                      </a:solidFill>
                      <a:latin typeface="+mn-lt"/>
                      <a:ea typeface="+mn-ea"/>
                      <a:cs typeface="+mn-cs"/>
                    </a:defRPr>
                  </a:pPr>
                  <a:endParaRPr lang="ja-JP"/>
                </a:p>
              </c:txPr>
              <c:showLegendKey val="0"/>
              <c:showVal val="0"/>
              <c:showCatName val="1"/>
              <c:showSerName val="0"/>
              <c:showPercent val="1"/>
              <c:showBubbleSize val="0"/>
              <c:extLst>
                <c:ext xmlns:c15="http://schemas.microsoft.com/office/drawing/2012/chart" uri="{CE6537A1-D6FC-4f65-9D91-7224C49458BB}">
                  <c15:layout>
                    <c:manualLayout>
                      <c:w val="0.38152251209788324"/>
                      <c:h val="0.4527953122644286"/>
                    </c:manualLayout>
                  </c15:layout>
                  <c15:dlblFieldTable/>
                  <c15:showDataLabelsRange val="0"/>
                </c:ext>
                <c:ext xmlns:c16="http://schemas.microsoft.com/office/drawing/2014/chart" uri="{C3380CC4-5D6E-409C-BE32-E72D297353CC}">
                  <c16:uniqueId val="{00000001-B123-444A-871D-928C065AFDDB}"/>
                </c:ext>
              </c:extLst>
            </c:dLbl>
            <c:dLbl>
              <c:idx val="1"/>
              <c:tx>
                <c:rich>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fld id="{12771169-3B3A-F04B-B4F7-BDD468D08709}" type="CATEGORYNAME">
                      <a:rPr lang="ja-JP" altLang="en-US" sz="1800"/>
                      <a:pPr>
                        <a:defRPr sz="1800"/>
                      </a:pPr>
                      <a:t>[分類名]</a:t>
                    </a:fld>
                    <a:r>
                      <a:rPr lang="ja-JP" altLang="en-US" sz="1800" baseline="0"/>
                      <a:t>
</a:t>
                    </a:r>
                    <a:fld id="{C5658EA5-A92B-A442-A25B-2542196263EF}" type="PERCENTAGE">
                      <a:rPr lang="en-US" altLang="ja-JP" sz="1800" baseline="0"/>
                      <a:pPr>
                        <a:defRPr sz="1800"/>
                      </a:pPr>
                      <a:t>[パーセンテージ]</a:t>
                    </a:fld>
                    <a:endParaRPr lang="ja-JP" altLang="en-US" sz="1800" baseline="0"/>
                  </a:p>
                </c:rich>
              </c:tx>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B123-444A-871D-928C065AFDDB}"/>
                </c:ext>
              </c:extLst>
            </c:dLbl>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ja-JP"/>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はい</c:v>
                </c:pt>
                <c:pt idx="1">
                  <c:v>いいえ</c:v>
                </c:pt>
              </c:strCache>
            </c:strRef>
          </c:cat>
          <c:val>
            <c:numRef>
              <c:f>Sheet1!$B$2:$B$3</c:f>
              <c:numCache>
                <c:formatCode>General</c:formatCode>
                <c:ptCount val="2"/>
                <c:pt idx="0">
                  <c:v>96</c:v>
                </c:pt>
                <c:pt idx="1">
                  <c:v>4</c:v>
                </c:pt>
              </c:numCache>
            </c:numRef>
          </c:val>
          <c:extLst>
            <c:ext xmlns:c16="http://schemas.microsoft.com/office/drawing/2014/chart" uri="{C3380CC4-5D6E-409C-BE32-E72D297353CC}">
              <c16:uniqueId val="{00000000-B123-444A-871D-928C065AFDDB}"/>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列2</c:v>
                </c:pt>
              </c:strCache>
            </c:strRef>
          </c:tx>
          <c:spPr>
            <a:solidFill>
              <a:srgbClr val="00A297"/>
            </a:solidFill>
            <a:ln w="9525" cap="flat" cmpd="sng" algn="ctr">
              <a:noFill/>
              <a:round/>
            </a:ln>
            <a:effectLst/>
          </c:spPr>
          <c:invertIfNegative val="0"/>
          <c:cat>
            <c:strRef>
              <c:f>Sheet1!$A$2:$A$5</c:f>
              <c:strCache>
                <c:ptCount val="4"/>
                <c:pt idx="0">
                  <c:v>その他</c:v>
                </c:pt>
                <c:pt idx="1">
                  <c:v>作業の効率が上がる</c:v>
                </c:pt>
                <c:pt idx="2">
                  <c:v>作業の幅が広がる</c:v>
                </c:pt>
                <c:pt idx="3">
                  <c:v>視野が広がる</c:v>
                </c:pt>
              </c:strCache>
            </c:strRef>
          </c:cat>
          <c:val>
            <c:numRef>
              <c:f>Sheet1!$B$2:$B$5</c:f>
              <c:numCache>
                <c:formatCode>General</c:formatCode>
                <c:ptCount val="4"/>
                <c:pt idx="0">
                  <c:v>4</c:v>
                </c:pt>
                <c:pt idx="1">
                  <c:v>4</c:v>
                </c:pt>
                <c:pt idx="2">
                  <c:v>22</c:v>
                </c:pt>
                <c:pt idx="3">
                  <c:v>33</c:v>
                </c:pt>
              </c:numCache>
            </c:numRef>
          </c:val>
          <c:extLst>
            <c:ext xmlns:c16="http://schemas.microsoft.com/office/drawing/2014/chart" uri="{C3380CC4-5D6E-409C-BE32-E72D297353CC}">
              <c16:uniqueId val="{00000000-D6C4-2E45-9535-A5351A23A7A3}"/>
            </c:ext>
          </c:extLst>
        </c:ser>
        <c:dLbls>
          <c:showLegendKey val="0"/>
          <c:showVal val="0"/>
          <c:showCatName val="0"/>
          <c:showSerName val="0"/>
          <c:showPercent val="0"/>
          <c:showBubbleSize val="0"/>
        </c:dLbls>
        <c:gapWidth val="100"/>
        <c:axId val="1452380496"/>
        <c:axId val="1455311264"/>
      </c:barChart>
      <c:catAx>
        <c:axId val="14523804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75000"/>
                    <a:lumOff val="25000"/>
                  </a:schemeClr>
                </a:solidFill>
                <a:latin typeface="Hiragino Kaku Gothic Pro W3" panose="020B0300000000000000" pitchFamily="34" charset="-128"/>
                <a:ea typeface="Hiragino Kaku Gothic Pro W3" panose="020B0300000000000000" pitchFamily="34" charset="-128"/>
                <a:cs typeface="+mn-cs"/>
              </a:defRPr>
            </a:pPr>
            <a:endParaRPr lang="ja-JP"/>
          </a:p>
        </c:txPr>
        <c:crossAx val="1455311264"/>
        <c:crosses val="autoZero"/>
        <c:auto val="1"/>
        <c:lblAlgn val="ctr"/>
        <c:lblOffset val="100"/>
        <c:noMultiLvlLbl val="0"/>
      </c:catAx>
      <c:valAx>
        <c:axId val="14553112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ja-JP"/>
          </a:p>
        </c:txPr>
        <c:crossAx val="14523804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売上高</c:v>
                </c:pt>
              </c:strCache>
            </c:strRef>
          </c:tx>
          <c:spPr>
            <a:solidFill>
              <a:srgbClr val="00A297"/>
            </a:solidFill>
          </c:spPr>
          <c:dPt>
            <c:idx val="0"/>
            <c:bubble3D val="0"/>
            <c:spPr>
              <a:solidFill>
                <a:srgbClr val="00A297"/>
              </a:solidFill>
              <a:ln w="19050">
                <a:solidFill>
                  <a:schemeClr val="lt1"/>
                </a:solidFill>
              </a:ln>
              <a:effectLst/>
            </c:spPr>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1-24EF-7540-8236-0695E86EC46B}"/>
              </c:ext>
            </c:extLst>
          </c:dPt>
          <c:cat>
            <c:strRef>
              <c:f>Sheet1!$A$2:$A$3</c:f>
              <c:strCache>
                <c:ptCount val="2"/>
                <c:pt idx="0">
                  <c:v>はい</c:v>
                </c:pt>
                <c:pt idx="1">
                  <c:v>いいえ</c:v>
                </c:pt>
              </c:strCache>
            </c:strRef>
          </c:cat>
          <c:val>
            <c:numRef>
              <c:f>Sheet1!$B$2:$B$3</c:f>
              <c:numCache>
                <c:formatCode>General</c:formatCode>
                <c:ptCount val="2"/>
                <c:pt idx="0">
                  <c:v>67</c:v>
                </c:pt>
                <c:pt idx="1">
                  <c:v>33</c:v>
                </c:pt>
              </c:numCache>
            </c:numRef>
          </c:val>
          <c:extLst>
            <c:ext xmlns:c16="http://schemas.microsoft.com/office/drawing/2014/chart" uri="{C3380CC4-5D6E-409C-BE32-E72D297353CC}">
              <c16:uniqueId val="{00000000-24EF-7540-8236-0695E86EC46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売上高</c:v>
                </c:pt>
              </c:strCache>
            </c:strRef>
          </c:tx>
          <c:dPt>
            <c:idx val="0"/>
            <c:bubble3D val="0"/>
            <c:spPr>
              <a:solidFill>
                <a:srgbClr val="00A297"/>
              </a:solidFill>
              <a:ln w="19050">
                <a:solidFill>
                  <a:schemeClr val="lt1"/>
                </a:solidFill>
              </a:ln>
              <a:effectLst/>
            </c:spPr>
            <c:extLst>
              <c:ext xmlns:c16="http://schemas.microsoft.com/office/drawing/2014/chart" uri="{C3380CC4-5D6E-409C-BE32-E72D297353CC}">
                <c16:uniqueId val="{00000001-5C7D-674C-A463-B2C6041CB92F}"/>
              </c:ext>
            </c:extLst>
          </c:dPt>
          <c:dPt>
            <c:idx val="1"/>
            <c:bubble3D val="0"/>
            <c:spPr>
              <a:solidFill>
                <a:srgbClr val="68A09D"/>
              </a:solidFill>
              <a:ln w="19050">
                <a:solidFill>
                  <a:schemeClr val="lt1"/>
                </a:solidFill>
              </a:ln>
              <a:effectLst/>
            </c:spPr>
            <c:extLst>
              <c:ext xmlns:c16="http://schemas.microsoft.com/office/drawing/2014/chart" uri="{C3380CC4-5D6E-409C-BE32-E72D297353CC}">
                <c16:uniqueId val="{00000002-5C7D-674C-A463-B2C6041CB92F}"/>
              </c:ext>
            </c:extLst>
          </c:dPt>
          <c:dPt>
            <c:idx val="2"/>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5C7D-674C-A463-B2C6041CB92F}"/>
              </c:ext>
            </c:extLst>
          </c:dPt>
          <c:dPt>
            <c:idx val="3"/>
            <c:bubble3D val="0"/>
            <c:spPr>
              <a:solidFill>
                <a:schemeClr val="bg1">
                  <a:lumMod val="65000"/>
                </a:schemeClr>
              </a:solidFill>
              <a:ln w="19050">
                <a:solidFill>
                  <a:schemeClr val="lt1"/>
                </a:solidFill>
              </a:ln>
              <a:effectLst/>
            </c:spPr>
            <c:extLst>
              <c:ext xmlns:c16="http://schemas.microsoft.com/office/drawing/2014/chart" uri="{C3380CC4-5D6E-409C-BE32-E72D297353CC}">
                <c16:uniqueId val="{00000004-5C7D-674C-A463-B2C6041CB92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とても深まった</c:v>
                </c:pt>
                <c:pt idx="1">
                  <c:v>深まった</c:v>
                </c:pt>
                <c:pt idx="2">
                  <c:v>どちらでもない</c:v>
                </c:pt>
                <c:pt idx="3">
                  <c:v>深まらなかった</c:v>
                </c:pt>
              </c:strCache>
            </c:strRef>
          </c:cat>
          <c:val>
            <c:numRef>
              <c:f>Sheet1!$B$2:$B$5</c:f>
              <c:numCache>
                <c:formatCode>General</c:formatCode>
                <c:ptCount val="4"/>
                <c:pt idx="0">
                  <c:v>17</c:v>
                </c:pt>
                <c:pt idx="1">
                  <c:v>61</c:v>
                </c:pt>
                <c:pt idx="2">
                  <c:v>17</c:v>
                </c:pt>
                <c:pt idx="3">
                  <c:v>5</c:v>
                </c:pt>
              </c:numCache>
            </c:numRef>
          </c:val>
          <c:extLst>
            <c:ext xmlns:c16="http://schemas.microsoft.com/office/drawing/2014/chart" uri="{C3380CC4-5D6E-409C-BE32-E72D297353CC}">
              <c16:uniqueId val="{00000000-5C7D-674C-A463-B2C6041CB92F}"/>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売上高</c:v>
                </c:pt>
              </c:strCache>
            </c:strRef>
          </c:tx>
          <c:dPt>
            <c:idx val="0"/>
            <c:bubble3D val="0"/>
            <c:spPr>
              <a:solidFill>
                <a:srgbClr val="00A297"/>
              </a:solidFill>
              <a:ln w="19050">
                <a:solidFill>
                  <a:schemeClr val="lt1"/>
                </a:solidFill>
              </a:ln>
              <a:effectLst/>
            </c:spPr>
            <c:extLst>
              <c:ext xmlns:c16="http://schemas.microsoft.com/office/drawing/2014/chart" uri="{C3380CC4-5D6E-409C-BE32-E72D297353CC}">
                <c16:uniqueId val="{00000001-F7D6-4142-8842-ABA6FE56DDB9}"/>
              </c:ext>
            </c:extLst>
          </c:dPt>
          <c:dPt>
            <c:idx val="1"/>
            <c:bubble3D val="0"/>
            <c:spPr>
              <a:solidFill>
                <a:srgbClr val="68A09D"/>
              </a:solidFill>
              <a:ln w="19050">
                <a:solidFill>
                  <a:schemeClr val="lt1"/>
                </a:solidFill>
              </a:ln>
              <a:effectLst/>
            </c:spPr>
            <c:extLst>
              <c:ext xmlns:c16="http://schemas.microsoft.com/office/drawing/2014/chart" uri="{C3380CC4-5D6E-409C-BE32-E72D297353CC}">
                <c16:uniqueId val="{00000002-F7D6-4142-8842-ABA6FE56DDB9}"/>
              </c:ext>
            </c:extLst>
          </c:dPt>
          <c:dPt>
            <c:idx val="2"/>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F7D6-4142-8842-ABA6FE56DDB9}"/>
              </c:ext>
            </c:extLst>
          </c:dPt>
          <c:dPt>
            <c:idx val="3"/>
            <c:bubble3D val="0"/>
            <c:spPr>
              <a:solidFill>
                <a:schemeClr val="bg1">
                  <a:lumMod val="65000"/>
                </a:schemeClr>
              </a:solidFill>
              <a:ln w="19050">
                <a:solidFill>
                  <a:schemeClr val="lt1"/>
                </a:solidFill>
              </a:ln>
              <a:effectLst/>
            </c:spPr>
            <c:extLst>
              <c:ext xmlns:c16="http://schemas.microsoft.com/office/drawing/2014/chart" uri="{C3380CC4-5D6E-409C-BE32-E72D297353CC}">
                <c16:uniqueId val="{00000004-F7D6-4142-8842-ABA6FE56DDB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非常にそう思う</c:v>
                </c:pt>
                <c:pt idx="1">
                  <c:v>そう思う</c:v>
                </c:pt>
                <c:pt idx="2">
                  <c:v>どちらでもない</c:v>
                </c:pt>
                <c:pt idx="3">
                  <c:v>そう思わない</c:v>
                </c:pt>
              </c:strCache>
            </c:strRef>
          </c:cat>
          <c:val>
            <c:numRef>
              <c:f>Sheet1!$B$2:$B$5</c:f>
              <c:numCache>
                <c:formatCode>General</c:formatCode>
                <c:ptCount val="4"/>
                <c:pt idx="0">
                  <c:v>22</c:v>
                </c:pt>
                <c:pt idx="1">
                  <c:v>56</c:v>
                </c:pt>
                <c:pt idx="2">
                  <c:v>17</c:v>
                </c:pt>
                <c:pt idx="3">
                  <c:v>5</c:v>
                </c:pt>
              </c:numCache>
            </c:numRef>
          </c:val>
          <c:extLst>
            <c:ext xmlns:c16="http://schemas.microsoft.com/office/drawing/2014/chart" uri="{C3380CC4-5D6E-409C-BE32-E72D297353CC}">
              <c16:uniqueId val="{00000000-F7D6-4142-8842-ABA6FE56DDB9}"/>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9">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CDB4BB-6B61-B140-98C9-6BB9CFE83341}" type="datetimeFigureOut">
              <a:rPr kumimoji="1" lang="ja-JP" altLang="en-US" smtClean="0"/>
              <a:t>2019/1/27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185AC-03C2-5240-9C2F-929CA5147729}" type="slidenum">
              <a:rPr kumimoji="1" lang="ja-JP" altLang="en-US" smtClean="0"/>
              <a:t>‹#›</a:t>
            </a:fld>
            <a:endParaRPr kumimoji="1" lang="ja-JP" altLang="en-US"/>
          </a:p>
        </p:txBody>
      </p:sp>
    </p:spTree>
    <p:extLst>
      <p:ext uri="{BB962C8B-B14F-4D97-AF65-F5344CB8AC3E}">
        <p14:creationId xmlns:p14="http://schemas.microsoft.com/office/powerpoint/2010/main" val="333996326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39185AC-03C2-5240-9C2F-929CA5147729}" type="slidenum">
              <a:rPr kumimoji="1" lang="ja-JP" altLang="en-US" smtClean="0"/>
              <a:t>1</a:t>
            </a:fld>
            <a:endParaRPr kumimoji="1" lang="ja-JP" altLang="en-US"/>
          </a:p>
        </p:txBody>
      </p:sp>
    </p:spTree>
    <p:extLst>
      <p:ext uri="{BB962C8B-B14F-4D97-AF65-F5344CB8AC3E}">
        <p14:creationId xmlns:p14="http://schemas.microsoft.com/office/powerpoint/2010/main" val="39612612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39185AC-03C2-5240-9C2F-929CA5147729}" type="slidenum">
              <a:rPr kumimoji="1" lang="ja-JP" altLang="en-US" smtClean="0"/>
              <a:t>36</a:t>
            </a:fld>
            <a:endParaRPr kumimoji="1" lang="ja-JP" altLang="en-US"/>
          </a:p>
        </p:txBody>
      </p:sp>
    </p:spTree>
    <p:extLst>
      <p:ext uri="{BB962C8B-B14F-4D97-AF65-F5344CB8AC3E}">
        <p14:creationId xmlns:p14="http://schemas.microsoft.com/office/powerpoint/2010/main" val="1536875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a:t>技術かくしんや社会の多様化などで</a:t>
            </a:r>
          </a:p>
        </p:txBody>
      </p:sp>
      <p:sp>
        <p:nvSpPr>
          <p:cNvPr id="4" name="スライド番号プレースホルダー 3"/>
          <p:cNvSpPr>
            <a:spLocks noGrp="1"/>
          </p:cNvSpPr>
          <p:nvPr>
            <p:ph type="sldNum" sz="quarter" idx="10"/>
          </p:nvPr>
        </p:nvSpPr>
        <p:spPr/>
        <p:txBody>
          <a:bodyPr/>
          <a:lstStyle/>
          <a:p>
            <a:fld id="{439185AC-03C2-5240-9C2F-929CA5147729}" type="slidenum">
              <a:rPr kumimoji="1" lang="ja-JP" altLang="en-US" smtClean="0"/>
              <a:t>4</a:t>
            </a:fld>
            <a:endParaRPr kumimoji="1" lang="ja-JP" altLang="en-US"/>
          </a:p>
        </p:txBody>
      </p:sp>
    </p:spTree>
    <p:extLst>
      <p:ext uri="{BB962C8B-B14F-4D97-AF65-F5344CB8AC3E}">
        <p14:creationId xmlns:p14="http://schemas.microsoft.com/office/powerpoint/2010/main" val="2458563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個人の創造性だけではなく、</a:t>
            </a:r>
            <a:r>
              <a:rPr kumimoji="1" lang="ja-JP" altLang="ja-JP" sz="1200" kern="1200">
                <a:solidFill>
                  <a:schemeClr val="tx1"/>
                </a:solidFill>
                <a:effectLst/>
                <a:latin typeface="+mn-lt"/>
                <a:ea typeface="+mn-ea"/>
                <a:cs typeface="+mn-cs"/>
              </a:rPr>
              <a:t>多角的な方面からより創造的な解を生み出すために多様な専門性を持つチームによる組織的なデザイン行為．</a:t>
            </a:r>
            <a:r>
              <a:rPr lang="ja-JP" altLang="ja-JP">
                <a:effectLst/>
              </a:rPr>
              <a:t> </a:t>
            </a:r>
            <a:endParaRPr kumimoji="1" lang="ja-JP" altLang="en-US"/>
          </a:p>
        </p:txBody>
      </p:sp>
      <p:sp>
        <p:nvSpPr>
          <p:cNvPr id="4" name="スライド番号プレースホルダー 3"/>
          <p:cNvSpPr>
            <a:spLocks noGrp="1"/>
          </p:cNvSpPr>
          <p:nvPr>
            <p:ph type="sldNum" sz="quarter" idx="10"/>
          </p:nvPr>
        </p:nvSpPr>
        <p:spPr/>
        <p:txBody>
          <a:bodyPr/>
          <a:lstStyle/>
          <a:p>
            <a:fld id="{439185AC-03C2-5240-9C2F-929CA5147729}" type="slidenum">
              <a:rPr kumimoji="1" lang="ja-JP" altLang="en-US" smtClean="0"/>
              <a:t>5</a:t>
            </a:fld>
            <a:endParaRPr kumimoji="1" lang="ja-JP" altLang="en-US"/>
          </a:p>
        </p:txBody>
      </p:sp>
    </p:spTree>
    <p:extLst>
      <p:ext uri="{BB962C8B-B14F-4D97-AF65-F5344CB8AC3E}">
        <p14:creationId xmlns:p14="http://schemas.microsoft.com/office/powerpoint/2010/main" val="1146091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a:t>それらの要素を振る舞いから抽出する</a:t>
            </a:r>
          </a:p>
        </p:txBody>
      </p:sp>
      <p:sp>
        <p:nvSpPr>
          <p:cNvPr id="4" name="スライド番号プレースホルダー 3"/>
          <p:cNvSpPr>
            <a:spLocks noGrp="1"/>
          </p:cNvSpPr>
          <p:nvPr>
            <p:ph type="sldNum" sz="quarter" idx="10"/>
          </p:nvPr>
        </p:nvSpPr>
        <p:spPr/>
        <p:txBody>
          <a:bodyPr/>
          <a:lstStyle/>
          <a:p>
            <a:fld id="{439185AC-03C2-5240-9C2F-929CA5147729}" type="slidenum">
              <a:rPr kumimoji="1" lang="ja-JP" altLang="en-US" smtClean="0"/>
              <a:t>11</a:t>
            </a:fld>
            <a:endParaRPr kumimoji="1" lang="ja-JP" altLang="en-US"/>
          </a:p>
        </p:txBody>
      </p:sp>
    </p:spTree>
    <p:extLst>
      <p:ext uri="{BB962C8B-B14F-4D97-AF65-F5344CB8AC3E}">
        <p14:creationId xmlns:p14="http://schemas.microsoft.com/office/powerpoint/2010/main" val="2076433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DTMP</a:t>
            </a:r>
            <a:r>
              <a:rPr kumimoji="1" lang="ja-JP" altLang="en-US"/>
              <a:t>メソッドとは知識経済に次に到来する創造経済社会における人材を区政する理念から慶應義塾大学メディアデザイン研究科で使用されている</a:t>
            </a:r>
            <a:endParaRPr kumimoji="1" lang="en-US" altLang="ja-JP" dirty="0"/>
          </a:p>
          <a:p>
            <a:r>
              <a:rPr kumimoji="1" lang="en-US" altLang="ja-JP" dirty="0" err="1"/>
              <a:t>Design,Technology,management,policy</a:t>
            </a:r>
            <a:r>
              <a:rPr kumimoji="1" lang="ja-JP" altLang="en-US"/>
              <a:t>の</a:t>
            </a:r>
          </a:p>
        </p:txBody>
      </p:sp>
      <p:sp>
        <p:nvSpPr>
          <p:cNvPr id="4" name="スライド番号プレースホルダー 3"/>
          <p:cNvSpPr>
            <a:spLocks noGrp="1"/>
          </p:cNvSpPr>
          <p:nvPr>
            <p:ph type="sldNum" sz="quarter" idx="10"/>
          </p:nvPr>
        </p:nvSpPr>
        <p:spPr/>
        <p:txBody>
          <a:bodyPr/>
          <a:lstStyle/>
          <a:p>
            <a:fld id="{439185AC-03C2-5240-9C2F-929CA5147729}" type="slidenum">
              <a:rPr kumimoji="1" lang="ja-JP" altLang="en-US" smtClean="0"/>
              <a:t>12</a:t>
            </a:fld>
            <a:endParaRPr kumimoji="1" lang="ja-JP" altLang="en-US"/>
          </a:p>
        </p:txBody>
      </p:sp>
    </p:spTree>
    <p:extLst>
      <p:ext uri="{BB962C8B-B14F-4D97-AF65-F5344CB8AC3E}">
        <p14:creationId xmlns:p14="http://schemas.microsoft.com/office/powerpoint/2010/main" val="2582843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39185AC-03C2-5240-9C2F-929CA5147729}" type="slidenum">
              <a:rPr kumimoji="1" lang="ja-JP" altLang="en-US" smtClean="0"/>
              <a:t>19</a:t>
            </a:fld>
            <a:endParaRPr kumimoji="1" lang="ja-JP" altLang="en-US"/>
          </a:p>
        </p:txBody>
      </p:sp>
    </p:spTree>
    <p:extLst>
      <p:ext uri="{BB962C8B-B14F-4D97-AF65-F5344CB8AC3E}">
        <p14:creationId xmlns:p14="http://schemas.microsoft.com/office/powerpoint/2010/main" val="2192045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ツールを作成するにあたりアンケート調査を行いました</a:t>
            </a:r>
          </a:p>
        </p:txBody>
      </p:sp>
      <p:sp>
        <p:nvSpPr>
          <p:cNvPr id="4" name="スライド番号プレースホルダー 3"/>
          <p:cNvSpPr>
            <a:spLocks noGrp="1"/>
          </p:cNvSpPr>
          <p:nvPr>
            <p:ph type="sldNum" sz="quarter" idx="10"/>
          </p:nvPr>
        </p:nvSpPr>
        <p:spPr/>
        <p:txBody>
          <a:bodyPr/>
          <a:lstStyle/>
          <a:p>
            <a:fld id="{439185AC-03C2-5240-9C2F-929CA5147729}" type="slidenum">
              <a:rPr kumimoji="1" lang="ja-JP" altLang="en-US" smtClean="0"/>
              <a:t>20</a:t>
            </a:fld>
            <a:endParaRPr kumimoji="1" lang="ja-JP" altLang="en-US"/>
          </a:p>
        </p:txBody>
      </p:sp>
    </p:spTree>
    <p:extLst>
      <p:ext uri="{BB962C8B-B14F-4D97-AF65-F5344CB8AC3E}">
        <p14:creationId xmlns:p14="http://schemas.microsoft.com/office/powerpoint/2010/main" val="3051271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39185AC-03C2-5240-9C2F-929CA5147729}" type="slidenum">
              <a:rPr kumimoji="1" lang="ja-JP" altLang="en-US" smtClean="0"/>
              <a:t>24</a:t>
            </a:fld>
            <a:endParaRPr kumimoji="1" lang="ja-JP" altLang="en-US"/>
          </a:p>
        </p:txBody>
      </p:sp>
    </p:spTree>
    <p:extLst>
      <p:ext uri="{BB962C8B-B14F-4D97-AF65-F5344CB8AC3E}">
        <p14:creationId xmlns:p14="http://schemas.microsoft.com/office/powerpoint/2010/main" val="2009238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 私の研究ではスキルを可視化することでユーザの視点を与えます</a:t>
            </a:r>
          </a:p>
        </p:txBody>
      </p:sp>
      <p:sp>
        <p:nvSpPr>
          <p:cNvPr id="4" name="スライド番号プレースホルダー 3"/>
          <p:cNvSpPr>
            <a:spLocks noGrp="1"/>
          </p:cNvSpPr>
          <p:nvPr>
            <p:ph type="sldNum" sz="quarter" idx="10"/>
          </p:nvPr>
        </p:nvSpPr>
        <p:spPr/>
        <p:txBody>
          <a:bodyPr/>
          <a:lstStyle/>
          <a:p>
            <a:fld id="{439185AC-03C2-5240-9C2F-929CA5147729}" type="slidenum">
              <a:rPr kumimoji="1" lang="ja-JP" altLang="en-US" smtClean="0"/>
              <a:t>29</a:t>
            </a:fld>
            <a:endParaRPr kumimoji="1" lang="ja-JP" altLang="en-US"/>
          </a:p>
        </p:txBody>
      </p:sp>
    </p:spTree>
    <p:extLst>
      <p:ext uri="{BB962C8B-B14F-4D97-AF65-F5344CB8AC3E}">
        <p14:creationId xmlns:p14="http://schemas.microsoft.com/office/powerpoint/2010/main" val="3003561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A0FF650-FF8D-704E-9A9C-6A2340CCFE14}" type="datetime1">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1BB286-AD32-BF45-AFC8-533FC212CD35}" type="slidenum">
              <a:rPr kumimoji="1" lang="ja-JP" altLang="en-US" smtClean="0"/>
              <a:t>‹#›</a:t>
            </a:fld>
            <a:endParaRPr kumimoji="1" lang="ja-JP" altLang="en-US"/>
          </a:p>
        </p:txBody>
      </p:sp>
    </p:spTree>
    <p:extLst>
      <p:ext uri="{BB962C8B-B14F-4D97-AF65-F5344CB8AC3E}">
        <p14:creationId xmlns:p14="http://schemas.microsoft.com/office/powerpoint/2010/main" val="407946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649C3AE-D7A1-834C-AC89-21951843461F}" type="datetime1">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1BB286-AD32-BF45-AFC8-533FC212CD35}" type="slidenum">
              <a:rPr kumimoji="1" lang="ja-JP" altLang="en-US" smtClean="0"/>
              <a:t>‹#›</a:t>
            </a:fld>
            <a:endParaRPr kumimoji="1" lang="ja-JP" altLang="en-US"/>
          </a:p>
        </p:txBody>
      </p:sp>
    </p:spTree>
    <p:extLst>
      <p:ext uri="{BB962C8B-B14F-4D97-AF65-F5344CB8AC3E}">
        <p14:creationId xmlns:p14="http://schemas.microsoft.com/office/powerpoint/2010/main" val="210032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C0F25C4-9C80-6349-8007-EE32F49C3EA4}" type="datetime1">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1BB286-AD32-BF45-AFC8-533FC212CD35}" type="slidenum">
              <a:rPr kumimoji="1" lang="ja-JP" altLang="en-US" smtClean="0"/>
              <a:t>‹#›</a:t>
            </a:fld>
            <a:endParaRPr kumimoji="1" lang="ja-JP" altLang="en-US"/>
          </a:p>
        </p:txBody>
      </p:sp>
    </p:spTree>
    <p:extLst>
      <p:ext uri="{BB962C8B-B14F-4D97-AF65-F5344CB8AC3E}">
        <p14:creationId xmlns:p14="http://schemas.microsoft.com/office/powerpoint/2010/main" val="3659546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50449E8-8A05-4148-A8CA-D03F55343861}" type="datetime1">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1BB286-AD32-BF45-AFC8-533FC212CD35}" type="slidenum">
              <a:rPr kumimoji="1" lang="ja-JP" altLang="en-US" smtClean="0"/>
              <a:t>‹#›</a:t>
            </a:fld>
            <a:endParaRPr kumimoji="1" lang="ja-JP" altLang="en-US"/>
          </a:p>
        </p:txBody>
      </p:sp>
    </p:spTree>
    <p:extLst>
      <p:ext uri="{BB962C8B-B14F-4D97-AF65-F5344CB8AC3E}">
        <p14:creationId xmlns:p14="http://schemas.microsoft.com/office/powerpoint/2010/main" val="1938502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4492635-5729-C24C-9EAB-2DF9C5CB72EE}" type="datetime1">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1BB286-AD32-BF45-AFC8-533FC212CD35}" type="slidenum">
              <a:rPr kumimoji="1" lang="ja-JP" altLang="en-US" smtClean="0"/>
              <a:t>‹#›</a:t>
            </a:fld>
            <a:endParaRPr kumimoji="1" lang="ja-JP" altLang="en-US"/>
          </a:p>
        </p:txBody>
      </p:sp>
    </p:spTree>
    <p:extLst>
      <p:ext uri="{BB962C8B-B14F-4D97-AF65-F5344CB8AC3E}">
        <p14:creationId xmlns:p14="http://schemas.microsoft.com/office/powerpoint/2010/main" val="4066995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303F497-992F-5B40-9BAC-CCE56A762631}" type="datetime1">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11BB286-AD32-BF45-AFC8-533FC212CD35}" type="slidenum">
              <a:rPr kumimoji="1" lang="ja-JP" altLang="en-US" smtClean="0"/>
              <a:t>‹#›</a:t>
            </a:fld>
            <a:endParaRPr kumimoji="1" lang="ja-JP" altLang="en-US"/>
          </a:p>
        </p:txBody>
      </p:sp>
    </p:spTree>
    <p:extLst>
      <p:ext uri="{BB962C8B-B14F-4D97-AF65-F5344CB8AC3E}">
        <p14:creationId xmlns:p14="http://schemas.microsoft.com/office/powerpoint/2010/main" val="2717367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891CCED-1017-A54C-B6FD-B05B0BB97180}" type="datetime1">
              <a:rPr kumimoji="1" lang="ja-JP" altLang="en-US" smtClean="0"/>
              <a:t>2019/1/27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11BB286-AD32-BF45-AFC8-533FC212CD35}" type="slidenum">
              <a:rPr kumimoji="1" lang="ja-JP" altLang="en-US" smtClean="0"/>
              <a:t>‹#›</a:t>
            </a:fld>
            <a:endParaRPr kumimoji="1" lang="ja-JP" altLang="en-US"/>
          </a:p>
        </p:txBody>
      </p:sp>
    </p:spTree>
    <p:extLst>
      <p:ext uri="{BB962C8B-B14F-4D97-AF65-F5344CB8AC3E}">
        <p14:creationId xmlns:p14="http://schemas.microsoft.com/office/powerpoint/2010/main" val="2811872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178CDE1-4A5B-7045-952C-F3F06DA0A960}" type="datetime1">
              <a:rPr kumimoji="1" lang="ja-JP" altLang="en-US" smtClean="0"/>
              <a:t>2019/1/27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11BB286-AD32-BF45-AFC8-533FC212CD35}" type="slidenum">
              <a:rPr kumimoji="1" lang="ja-JP" altLang="en-US" smtClean="0"/>
              <a:t>‹#›</a:t>
            </a:fld>
            <a:endParaRPr kumimoji="1" lang="ja-JP" altLang="en-US"/>
          </a:p>
        </p:txBody>
      </p:sp>
    </p:spTree>
    <p:extLst>
      <p:ext uri="{BB962C8B-B14F-4D97-AF65-F5344CB8AC3E}">
        <p14:creationId xmlns:p14="http://schemas.microsoft.com/office/powerpoint/2010/main" val="2211362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AA8DC5-8936-9540-9952-822F17925743}" type="datetime1">
              <a:rPr kumimoji="1" lang="ja-JP" altLang="en-US" smtClean="0"/>
              <a:t>2019/1/27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11BB286-AD32-BF45-AFC8-533FC212CD35}" type="slidenum">
              <a:rPr kumimoji="1" lang="ja-JP" altLang="en-US" smtClean="0"/>
              <a:t>‹#›</a:t>
            </a:fld>
            <a:endParaRPr kumimoji="1" lang="ja-JP" altLang="en-US"/>
          </a:p>
        </p:txBody>
      </p:sp>
    </p:spTree>
    <p:extLst>
      <p:ext uri="{BB962C8B-B14F-4D97-AF65-F5344CB8AC3E}">
        <p14:creationId xmlns:p14="http://schemas.microsoft.com/office/powerpoint/2010/main" val="4136505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069DB06-AD2A-FB44-893F-A2CB6B0236A5}" type="datetime1">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11BB286-AD32-BF45-AFC8-533FC212CD35}" type="slidenum">
              <a:rPr kumimoji="1" lang="ja-JP" altLang="en-US" smtClean="0"/>
              <a:t>‹#›</a:t>
            </a:fld>
            <a:endParaRPr kumimoji="1" lang="ja-JP" altLang="en-US"/>
          </a:p>
        </p:txBody>
      </p:sp>
    </p:spTree>
    <p:extLst>
      <p:ext uri="{BB962C8B-B14F-4D97-AF65-F5344CB8AC3E}">
        <p14:creationId xmlns:p14="http://schemas.microsoft.com/office/powerpoint/2010/main" val="551188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AB1AA58-ED6F-CD46-86EC-E7BEB43898BE}" type="datetime1">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11BB286-AD32-BF45-AFC8-533FC212CD35}" type="slidenum">
              <a:rPr kumimoji="1" lang="ja-JP" altLang="en-US" smtClean="0"/>
              <a:t>‹#›</a:t>
            </a:fld>
            <a:endParaRPr kumimoji="1" lang="ja-JP" altLang="en-US"/>
          </a:p>
        </p:txBody>
      </p:sp>
    </p:spTree>
    <p:extLst>
      <p:ext uri="{BB962C8B-B14F-4D97-AF65-F5344CB8AC3E}">
        <p14:creationId xmlns:p14="http://schemas.microsoft.com/office/powerpoint/2010/main" val="4203140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8C6611-90E2-FD4D-A7F1-AEC625BDDCBE}" type="datetime1">
              <a:rPr kumimoji="1" lang="ja-JP" altLang="en-US" smtClean="0"/>
              <a:t>2019/1/27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1BB286-AD32-BF45-AFC8-533FC212CD35}" type="slidenum">
              <a:rPr kumimoji="1" lang="ja-JP" altLang="en-US" smtClean="0"/>
              <a:t>‹#›</a:t>
            </a:fld>
            <a:endParaRPr kumimoji="1" lang="ja-JP" altLang="en-US"/>
          </a:p>
        </p:txBody>
      </p:sp>
    </p:spTree>
    <p:extLst>
      <p:ext uri="{BB962C8B-B14F-4D97-AF65-F5344CB8AC3E}">
        <p14:creationId xmlns:p14="http://schemas.microsoft.com/office/powerpoint/2010/main" val="2470123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sv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sv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297"/>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A3D553-FF86-8F4F-A838-B6A0CB41543D}"/>
              </a:ext>
            </a:extLst>
          </p:cNvPr>
          <p:cNvSpPr>
            <a:spLocks noGrp="1"/>
          </p:cNvSpPr>
          <p:nvPr>
            <p:ph type="ctrTitle"/>
          </p:nvPr>
        </p:nvSpPr>
        <p:spPr>
          <a:xfrm>
            <a:off x="851910" y="2192338"/>
            <a:ext cx="7367155" cy="1790700"/>
          </a:xfrm>
        </p:spPr>
        <p:txBody>
          <a:bodyPr>
            <a:normAutofit/>
          </a:bodyPr>
          <a:lstStyle/>
          <a:p>
            <a:r>
              <a:rPr lang="ja-JP" altLang="en-US" sz="3600" b="1">
                <a:solidFill>
                  <a:schemeClr val="bg1"/>
                </a:solidFill>
                <a:latin typeface="Hiragino Kaku Gothic Pro W3" panose="020B0300000000000000" pitchFamily="34" charset="-128"/>
                <a:ea typeface="Hiragino Kaku Gothic Pro W3" panose="020B0300000000000000" pitchFamily="34" charset="-128"/>
              </a:rPr>
              <a:t>創造活動における</a:t>
            </a:r>
            <a:br>
              <a:rPr lang="en-US" altLang="ja-JP" sz="3600" b="1" dirty="0">
                <a:solidFill>
                  <a:schemeClr val="bg1"/>
                </a:solidFill>
                <a:latin typeface="Hiragino Kaku Gothic Pro W3" panose="020B0300000000000000" pitchFamily="34" charset="-128"/>
                <a:ea typeface="Hiragino Kaku Gothic Pro W3" panose="020B0300000000000000" pitchFamily="34" charset="-128"/>
              </a:rPr>
            </a:br>
            <a:r>
              <a:rPr lang="ja-JP" altLang="en-US" sz="3600" b="1">
                <a:solidFill>
                  <a:schemeClr val="bg1"/>
                </a:solidFill>
                <a:latin typeface="Hiragino Kaku Gothic Pro W3" panose="020B0300000000000000" pitchFamily="34" charset="-128"/>
                <a:ea typeface="Hiragino Kaku Gothic Pro W3" panose="020B0300000000000000" pitchFamily="34" charset="-128"/>
              </a:rPr>
              <a:t>グループ編成支援ツールの提案</a:t>
            </a:r>
            <a:endParaRPr lang="ja-JP" altLang="ja-JP" sz="3600" b="1">
              <a:solidFill>
                <a:schemeClr val="bg1"/>
              </a:solidFill>
              <a:latin typeface="Hiragino Kaku Gothic Pro W3" panose="020B0300000000000000" pitchFamily="34" charset="-128"/>
              <a:ea typeface="Hiragino Kaku Gothic Pro W3" panose="020B0300000000000000" pitchFamily="34" charset="-128"/>
            </a:endParaRPr>
          </a:p>
        </p:txBody>
      </p:sp>
      <p:sp>
        <p:nvSpPr>
          <p:cNvPr id="3" name="字幕 2">
            <a:extLst>
              <a:ext uri="{FF2B5EF4-FFF2-40B4-BE49-F238E27FC236}">
                <a16:creationId xmlns:a16="http://schemas.microsoft.com/office/drawing/2014/main" id="{5523FD93-13C6-3E4A-BFF5-85040778979B}"/>
              </a:ext>
            </a:extLst>
          </p:cNvPr>
          <p:cNvSpPr>
            <a:spLocks noGrp="1"/>
          </p:cNvSpPr>
          <p:nvPr>
            <p:ph type="subTitle" idx="1"/>
          </p:nvPr>
        </p:nvSpPr>
        <p:spPr>
          <a:xfrm>
            <a:off x="6123708" y="5365984"/>
            <a:ext cx="2909813" cy="1241822"/>
          </a:xfrm>
        </p:spPr>
        <p:txBody>
          <a:bodyPr>
            <a:normAutofit fontScale="70000" lnSpcReduction="20000"/>
          </a:bodyPr>
          <a:lstStyle/>
          <a:p>
            <a:r>
              <a:rPr lang="ja-JP" altLang="en-US">
                <a:solidFill>
                  <a:schemeClr val="bg1"/>
                </a:solidFill>
                <a:latin typeface="Hiragino Kaku Gothic Pro W3" panose="020B0300000000000000" pitchFamily="34" charset="-128"/>
                <a:ea typeface="Hiragino Kaku Gothic Pro W3" panose="020B0300000000000000" pitchFamily="34" charset="-128"/>
              </a:rPr>
              <a:t>　</a:t>
            </a:r>
            <a:endParaRPr lang="en-US" altLang="ja-JP" dirty="0">
              <a:solidFill>
                <a:schemeClr val="bg1"/>
              </a:solidFill>
              <a:latin typeface="Hiragino Kaku Gothic Pro W3" panose="020B0300000000000000" pitchFamily="34" charset="-128"/>
              <a:ea typeface="Hiragino Kaku Gothic Pro W3" panose="020B0300000000000000" pitchFamily="34" charset="-128"/>
            </a:endParaRPr>
          </a:p>
          <a:p>
            <a:r>
              <a:rPr lang="ja-JP" altLang="en-US">
                <a:solidFill>
                  <a:schemeClr val="bg1"/>
                </a:solidFill>
                <a:latin typeface="Hiragino Kaku Gothic Pro W3" panose="020B0300000000000000" pitchFamily="34" charset="-128"/>
                <a:ea typeface="Hiragino Kaku Gothic Pro W3" panose="020B0300000000000000" pitchFamily="34" charset="-128"/>
              </a:rPr>
              <a:t>公立はこだて未来大学　</a:t>
            </a:r>
            <a:endParaRPr lang="en-US" altLang="ja-JP" dirty="0">
              <a:solidFill>
                <a:schemeClr val="bg1"/>
              </a:solidFill>
              <a:latin typeface="Hiragino Kaku Gothic Pro W3" panose="020B0300000000000000" pitchFamily="34" charset="-128"/>
              <a:ea typeface="Hiragino Kaku Gothic Pro W3" panose="020B0300000000000000" pitchFamily="34" charset="-128"/>
            </a:endParaRPr>
          </a:p>
          <a:p>
            <a:r>
              <a:rPr lang="ja-JP" altLang="en-US">
                <a:solidFill>
                  <a:schemeClr val="bg1"/>
                </a:solidFill>
                <a:latin typeface="Hiragino Kaku Gothic Pro W3" panose="020B0300000000000000" pitchFamily="34" charset="-128"/>
                <a:ea typeface="Hiragino Kaku Gothic Pro W3" panose="020B0300000000000000" pitchFamily="34" charset="-128"/>
              </a:rPr>
              <a:t>情報アーキテクチャ学科</a:t>
            </a:r>
            <a:endParaRPr lang="en-US" altLang="ja-JP" dirty="0">
              <a:solidFill>
                <a:schemeClr val="bg1"/>
              </a:solidFill>
              <a:latin typeface="Hiragino Kaku Gothic Pro W3" panose="020B0300000000000000" pitchFamily="34" charset="-128"/>
              <a:ea typeface="Hiragino Kaku Gothic Pro W3" panose="020B0300000000000000" pitchFamily="34" charset="-128"/>
            </a:endParaRPr>
          </a:p>
          <a:p>
            <a:r>
              <a:rPr lang="ja-JP" altLang="en-US">
                <a:solidFill>
                  <a:schemeClr val="bg1"/>
                </a:solidFill>
                <a:latin typeface="Hiragino Kaku Gothic Pro W3" panose="020B0300000000000000" pitchFamily="34" charset="-128"/>
                <a:ea typeface="Hiragino Kaku Gothic Pro W3" panose="020B0300000000000000" pitchFamily="34" charset="-128"/>
              </a:rPr>
              <a:t>姜研究</a:t>
            </a:r>
            <a:r>
              <a:rPr lang="en-US" altLang="ja-JP" dirty="0">
                <a:solidFill>
                  <a:schemeClr val="bg1"/>
                </a:solidFill>
                <a:latin typeface="Hiragino Kaku Gothic Pro W3" panose="020B0300000000000000" pitchFamily="34" charset="-128"/>
                <a:ea typeface="Hiragino Kaku Gothic Pro W3" panose="020B0300000000000000" pitchFamily="34" charset="-128"/>
              </a:rPr>
              <a:t>  </a:t>
            </a:r>
            <a:r>
              <a:rPr lang="ja-JP" altLang="en-US">
                <a:solidFill>
                  <a:schemeClr val="bg1"/>
                </a:solidFill>
                <a:latin typeface="Hiragino Kaku Gothic Pro W3" panose="020B0300000000000000" pitchFamily="34" charset="-128"/>
                <a:ea typeface="Hiragino Kaku Gothic Pro W3" panose="020B0300000000000000" pitchFamily="34" charset="-128"/>
              </a:rPr>
              <a:t>田中康介　</a:t>
            </a:r>
            <a:endParaRPr lang="en-US" altLang="ja-JP" dirty="0">
              <a:solidFill>
                <a:schemeClr val="bg1"/>
              </a:solidFill>
              <a:latin typeface="Hiragino Kaku Gothic Pro W3" panose="020B0300000000000000" pitchFamily="34" charset="-128"/>
              <a:ea typeface="Hiragino Kaku Gothic Pro W3" panose="020B0300000000000000" pitchFamily="34" charset="-128"/>
            </a:endParaRPr>
          </a:p>
          <a:p>
            <a:endParaRPr kumimoji="1" lang="ja-JP" altLang="en-US">
              <a:solidFill>
                <a:schemeClr val="bg1"/>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1503843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A297"/>
        </a:solidFill>
        <a:effectLst/>
      </p:bgPr>
    </p:bg>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312112C-16C7-E046-A490-0E3455C31868}"/>
              </a:ext>
            </a:extLst>
          </p:cNvPr>
          <p:cNvSpPr>
            <a:spLocks noGrp="1"/>
          </p:cNvSpPr>
          <p:nvPr>
            <p:ph type="title"/>
          </p:nvPr>
        </p:nvSpPr>
        <p:spPr>
          <a:xfrm>
            <a:off x="628650" y="2931914"/>
            <a:ext cx="7886700" cy="994172"/>
          </a:xfrm>
        </p:spPr>
        <p:txBody>
          <a:bodyPr>
            <a:normAutofit/>
          </a:bodyPr>
          <a:lstStyle/>
          <a:p>
            <a:pPr algn="ctr"/>
            <a:r>
              <a:rPr lang="en-US" altLang="ja-JP" sz="2700" b="1" dirty="0">
                <a:solidFill>
                  <a:schemeClr val="bg1"/>
                </a:solidFill>
                <a:latin typeface="Hiragino Kaku Gothic Pro W3" panose="020B0300000000000000" pitchFamily="34" charset="-128"/>
                <a:ea typeface="Hiragino Kaku Gothic Pro W3" panose="020B0300000000000000" pitchFamily="34" charset="-128"/>
              </a:rPr>
              <a:t>DTMP</a:t>
            </a:r>
            <a:r>
              <a:rPr lang="ja-JP" altLang="en-US" sz="2700" b="1">
                <a:solidFill>
                  <a:schemeClr val="bg1"/>
                </a:solidFill>
                <a:latin typeface="Hiragino Kaku Gothic Pro W3" panose="020B0300000000000000" pitchFamily="34" charset="-128"/>
                <a:ea typeface="Hiragino Kaku Gothic Pro W3" panose="020B0300000000000000" pitchFamily="34" charset="-128"/>
              </a:rPr>
              <a:t>メソッドを利用したグループ編成システム</a:t>
            </a:r>
            <a:endParaRPr lang="ja-JP" altLang="en-US" sz="2700">
              <a:solidFill>
                <a:schemeClr val="bg1"/>
              </a:solidFill>
            </a:endParaRPr>
          </a:p>
        </p:txBody>
      </p:sp>
      <p:sp>
        <p:nvSpPr>
          <p:cNvPr id="7" name="テキスト ボックス 6">
            <a:extLst>
              <a:ext uri="{FF2B5EF4-FFF2-40B4-BE49-F238E27FC236}">
                <a16:creationId xmlns:a16="http://schemas.microsoft.com/office/drawing/2014/main" id="{76355394-EBAC-DA4E-AADD-8DE585EF3B84}"/>
              </a:ext>
            </a:extLst>
          </p:cNvPr>
          <p:cNvSpPr txBox="1"/>
          <p:nvPr/>
        </p:nvSpPr>
        <p:spPr>
          <a:xfrm>
            <a:off x="628650" y="6189662"/>
            <a:ext cx="8158162" cy="400110"/>
          </a:xfrm>
          <a:prstGeom prst="rect">
            <a:avLst/>
          </a:prstGeom>
          <a:noFill/>
        </p:spPr>
        <p:txBody>
          <a:bodyPr wrap="square" rtlCol="0">
            <a:spAutoFit/>
          </a:bodyPr>
          <a:lstStyle/>
          <a:p>
            <a:r>
              <a:rPr lang="en-US" altLang="ja-JP" sz="1000" dirty="0">
                <a:solidFill>
                  <a:schemeClr val="bg1">
                    <a:lumMod val="85000"/>
                  </a:schemeClr>
                </a:solidFill>
                <a:latin typeface="Hiragino Kaku Gothic Pro W3" panose="020B0300000000000000" pitchFamily="34" charset="-128"/>
                <a:ea typeface="Hiragino Kaku Gothic Pro W3" panose="020B0300000000000000" pitchFamily="34" charset="-128"/>
              </a:rPr>
              <a:t> </a:t>
            </a:r>
            <a:r>
              <a:rPr lang="ja-JP" altLang="ja-JP" sz="1000">
                <a:solidFill>
                  <a:schemeClr val="bg1">
                    <a:lumMod val="85000"/>
                  </a:schemeClr>
                </a:solidFill>
                <a:latin typeface="Hiragino Kaku Gothic Pro W3" panose="020B0300000000000000" pitchFamily="34" charset="-128"/>
                <a:ea typeface="Hiragino Kaku Gothic Pro W3" panose="020B0300000000000000" pitchFamily="34" charset="-128"/>
              </a:rPr>
              <a:t>相島雅樹</a:t>
            </a:r>
            <a:r>
              <a:rPr lang="en-US" altLang="ja-JP" sz="1000" dirty="0">
                <a:solidFill>
                  <a:schemeClr val="bg1">
                    <a:lumMod val="85000"/>
                  </a:schemeClr>
                </a:solidFill>
                <a:latin typeface="Hiragino Kaku Gothic Pro W3" panose="020B0300000000000000" pitchFamily="34" charset="-128"/>
                <a:ea typeface="Hiragino Kaku Gothic Pro W3" panose="020B0300000000000000" pitchFamily="34" charset="-128"/>
              </a:rPr>
              <a:t>, </a:t>
            </a:r>
            <a:r>
              <a:rPr lang="ja-JP" altLang="ja-JP" sz="1000">
                <a:solidFill>
                  <a:schemeClr val="bg1">
                    <a:lumMod val="85000"/>
                  </a:schemeClr>
                </a:solidFill>
                <a:latin typeface="Hiragino Kaku Gothic Pro W3" panose="020B0300000000000000" pitchFamily="34" charset="-128"/>
                <a:ea typeface="Hiragino Kaku Gothic Pro W3" panose="020B0300000000000000" pitchFamily="34" charset="-128"/>
              </a:rPr>
              <a:t>塚原康仁</a:t>
            </a:r>
            <a:r>
              <a:rPr lang="en-US" altLang="ja-JP" sz="1000" dirty="0">
                <a:solidFill>
                  <a:schemeClr val="bg1">
                    <a:lumMod val="85000"/>
                  </a:schemeClr>
                </a:solidFill>
                <a:latin typeface="Hiragino Kaku Gothic Pro W3" panose="020B0300000000000000" pitchFamily="34" charset="-128"/>
                <a:ea typeface="Hiragino Kaku Gothic Pro W3" panose="020B0300000000000000" pitchFamily="34" charset="-128"/>
              </a:rPr>
              <a:t>, </a:t>
            </a:r>
            <a:r>
              <a:rPr lang="ja-JP" altLang="ja-JP" sz="1000">
                <a:solidFill>
                  <a:schemeClr val="bg1">
                    <a:lumMod val="85000"/>
                  </a:schemeClr>
                </a:solidFill>
                <a:latin typeface="Hiragino Kaku Gothic Pro W3" panose="020B0300000000000000" pitchFamily="34" charset="-128"/>
                <a:ea typeface="Hiragino Kaku Gothic Pro W3" panose="020B0300000000000000" pitchFamily="34" charset="-128"/>
              </a:rPr>
              <a:t>植木淳郎</a:t>
            </a:r>
            <a:r>
              <a:rPr lang="en-US" altLang="ja-JP" sz="1000" dirty="0">
                <a:solidFill>
                  <a:schemeClr val="bg1">
                    <a:lumMod val="85000"/>
                  </a:schemeClr>
                </a:solidFill>
                <a:latin typeface="Hiragino Kaku Gothic Pro W3" panose="020B0300000000000000" pitchFamily="34" charset="-128"/>
                <a:ea typeface="Hiragino Kaku Gothic Pro W3" panose="020B0300000000000000" pitchFamily="34" charset="-128"/>
              </a:rPr>
              <a:t>, </a:t>
            </a:r>
            <a:r>
              <a:rPr lang="ja-JP" altLang="ja-JP" sz="1000">
                <a:solidFill>
                  <a:schemeClr val="bg1">
                    <a:lumMod val="85000"/>
                  </a:schemeClr>
                </a:solidFill>
                <a:latin typeface="Hiragino Kaku Gothic Pro W3" panose="020B0300000000000000" pitchFamily="34" charset="-128"/>
                <a:ea typeface="Hiragino Kaku Gothic Pro W3" panose="020B0300000000000000" pitchFamily="34" charset="-128"/>
              </a:rPr>
              <a:t>杉浦一徳：</a:t>
            </a:r>
            <a:r>
              <a:rPr lang="en-US" altLang="ja-JP" sz="1000" dirty="0">
                <a:solidFill>
                  <a:schemeClr val="bg1">
                    <a:lumMod val="85000"/>
                  </a:schemeClr>
                </a:solidFill>
                <a:latin typeface="Hiragino Kaku Gothic Pro W3" panose="020B0300000000000000" pitchFamily="34" charset="-128"/>
                <a:ea typeface="Hiragino Kaku Gothic Pro W3" panose="020B0300000000000000" pitchFamily="34" charset="-128"/>
              </a:rPr>
              <a:t>DTMP</a:t>
            </a:r>
            <a:r>
              <a:rPr lang="ja-JP" altLang="ja-JP" sz="1000">
                <a:solidFill>
                  <a:schemeClr val="bg1">
                    <a:lumMod val="85000"/>
                  </a:schemeClr>
                </a:solidFill>
                <a:latin typeface="Hiragino Kaku Gothic Pro W3" panose="020B0300000000000000" pitchFamily="34" charset="-128"/>
                <a:ea typeface="Hiragino Kaku Gothic Pro W3" panose="020B0300000000000000" pitchFamily="34" charset="-128"/>
              </a:rPr>
              <a:t>メソッドを用いたグループ編成システムの提案</a:t>
            </a:r>
            <a:r>
              <a:rPr lang="en-US" altLang="ja-JP" sz="1000" dirty="0">
                <a:solidFill>
                  <a:schemeClr val="bg1">
                    <a:lumMod val="85000"/>
                  </a:schemeClr>
                </a:solidFill>
                <a:latin typeface="Hiragino Kaku Gothic Pro W3" panose="020B0300000000000000" pitchFamily="34" charset="-128"/>
                <a:ea typeface="Hiragino Kaku Gothic Pro W3" panose="020B0300000000000000" pitchFamily="34" charset="-128"/>
              </a:rPr>
              <a:t>, </a:t>
            </a:r>
            <a:r>
              <a:rPr lang="ja-JP" altLang="ja-JP" sz="1000">
                <a:solidFill>
                  <a:schemeClr val="bg1">
                    <a:lumMod val="85000"/>
                  </a:schemeClr>
                </a:solidFill>
                <a:latin typeface="Hiragino Kaku Gothic Pro W3" panose="020B0300000000000000" pitchFamily="34" charset="-128"/>
                <a:ea typeface="Hiragino Kaku Gothic Pro W3" panose="020B0300000000000000" pitchFamily="34" charset="-128"/>
              </a:rPr>
              <a:t>研究報告情報システムと社会環境</a:t>
            </a:r>
            <a:r>
              <a:rPr lang="en-US" altLang="ja-JP" sz="1000" dirty="0">
                <a:solidFill>
                  <a:schemeClr val="bg1">
                    <a:lumMod val="85000"/>
                  </a:schemeClr>
                </a:solidFill>
                <a:latin typeface="Hiragino Kaku Gothic Pro W3" panose="020B0300000000000000" pitchFamily="34" charset="-128"/>
                <a:ea typeface="Hiragino Kaku Gothic Pro W3" panose="020B0300000000000000" pitchFamily="34" charset="-128"/>
              </a:rPr>
              <a:t>,</a:t>
            </a:r>
          </a:p>
          <a:p>
            <a:r>
              <a:rPr lang="en-US" altLang="ja-JP" sz="1000" dirty="0">
                <a:solidFill>
                  <a:schemeClr val="bg1">
                    <a:lumMod val="85000"/>
                  </a:schemeClr>
                </a:solidFill>
                <a:latin typeface="Hiragino Kaku Gothic Pro W3" panose="020B0300000000000000" pitchFamily="34" charset="-128"/>
                <a:ea typeface="Hiragino Kaku Gothic Pro W3" panose="020B0300000000000000" pitchFamily="34" charset="-128"/>
              </a:rPr>
              <a:t> Vol</a:t>
            </a:r>
            <a:r>
              <a:rPr lang="ja-JP" altLang="ja-JP" sz="1000">
                <a:solidFill>
                  <a:schemeClr val="bg1">
                    <a:lumMod val="85000"/>
                  </a:schemeClr>
                </a:solidFill>
                <a:latin typeface="Hiragino Kaku Gothic Pro W3" panose="020B0300000000000000" pitchFamily="34" charset="-128"/>
                <a:ea typeface="Hiragino Kaku Gothic Pro W3" panose="020B0300000000000000" pitchFamily="34" charset="-128"/>
              </a:rPr>
              <a:t>．</a:t>
            </a:r>
            <a:r>
              <a:rPr lang="en-US" altLang="ja-JP" sz="1000" dirty="0">
                <a:solidFill>
                  <a:schemeClr val="bg1">
                    <a:lumMod val="85000"/>
                  </a:schemeClr>
                </a:solidFill>
                <a:latin typeface="Hiragino Kaku Gothic Pro W3" panose="020B0300000000000000" pitchFamily="34" charset="-128"/>
                <a:ea typeface="Hiragino Kaku Gothic Pro W3" panose="020B0300000000000000" pitchFamily="34" charset="-128"/>
              </a:rPr>
              <a:t>2011-IS-115, No</a:t>
            </a:r>
            <a:r>
              <a:rPr lang="ja-JP" altLang="ja-JP" sz="1000">
                <a:solidFill>
                  <a:schemeClr val="bg1">
                    <a:lumMod val="85000"/>
                  </a:schemeClr>
                </a:solidFill>
                <a:latin typeface="Hiragino Kaku Gothic Pro W3" panose="020B0300000000000000" pitchFamily="34" charset="-128"/>
                <a:ea typeface="Hiragino Kaku Gothic Pro W3" panose="020B0300000000000000" pitchFamily="34" charset="-128"/>
              </a:rPr>
              <a:t>．</a:t>
            </a:r>
            <a:r>
              <a:rPr lang="en-US" altLang="ja-JP" sz="1000" dirty="0">
                <a:solidFill>
                  <a:schemeClr val="bg1">
                    <a:lumMod val="85000"/>
                  </a:schemeClr>
                </a:solidFill>
                <a:latin typeface="Hiragino Kaku Gothic Pro W3" panose="020B0300000000000000" pitchFamily="34" charset="-128"/>
                <a:ea typeface="Hiragino Kaku Gothic Pro W3" panose="020B0300000000000000" pitchFamily="34" charset="-128"/>
              </a:rPr>
              <a:t>2, pp</a:t>
            </a:r>
            <a:r>
              <a:rPr lang="ja-JP" altLang="ja-JP" sz="1000">
                <a:solidFill>
                  <a:schemeClr val="bg1">
                    <a:lumMod val="85000"/>
                  </a:schemeClr>
                </a:solidFill>
                <a:latin typeface="Hiragino Kaku Gothic Pro W3" panose="020B0300000000000000" pitchFamily="34" charset="-128"/>
                <a:ea typeface="Hiragino Kaku Gothic Pro W3" panose="020B0300000000000000" pitchFamily="34" charset="-128"/>
              </a:rPr>
              <a:t>．</a:t>
            </a:r>
            <a:r>
              <a:rPr lang="en-US" altLang="ja-JP" sz="1000" dirty="0">
                <a:solidFill>
                  <a:schemeClr val="bg1">
                    <a:lumMod val="85000"/>
                  </a:schemeClr>
                </a:solidFill>
                <a:latin typeface="Hiragino Kaku Gothic Pro W3" panose="020B0300000000000000" pitchFamily="34" charset="-128"/>
                <a:ea typeface="Hiragino Kaku Gothic Pro W3" panose="020B0300000000000000" pitchFamily="34" charset="-128"/>
              </a:rPr>
              <a:t>1-8, 2011</a:t>
            </a:r>
            <a:r>
              <a:rPr lang="ja-JP" altLang="ja-JP" sz="1000">
                <a:solidFill>
                  <a:schemeClr val="bg1">
                    <a:lumMod val="85000"/>
                  </a:schemeClr>
                </a:solidFill>
                <a:latin typeface="Hiragino Kaku Gothic Pro W3" panose="020B0300000000000000" pitchFamily="34" charset="-128"/>
                <a:ea typeface="Hiragino Kaku Gothic Pro W3" panose="020B0300000000000000" pitchFamily="34" charset="-128"/>
              </a:rPr>
              <a:t>．</a:t>
            </a:r>
          </a:p>
        </p:txBody>
      </p:sp>
      <p:sp>
        <p:nvSpPr>
          <p:cNvPr id="4" name="テキスト ボックス 3">
            <a:extLst>
              <a:ext uri="{FF2B5EF4-FFF2-40B4-BE49-F238E27FC236}">
                <a16:creationId xmlns:a16="http://schemas.microsoft.com/office/drawing/2014/main" id="{F359D6D5-0A37-FA4A-B300-5BC0F8BF83F6}"/>
              </a:ext>
            </a:extLst>
          </p:cNvPr>
          <p:cNvSpPr txBox="1"/>
          <p:nvPr/>
        </p:nvSpPr>
        <p:spPr>
          <a:xfrm>
            <a:off x="628650" y="2624137"/>
            <a:ext cx="2984501" cy="307777"/>
          </a:xfrm>
          <a:prstGeom prst="rect">
            <a:avLst/>
          </a:prstGeom>
          <a:noFill/>
        </p:spPr>
        <p:txBody>
          <a:bodyPr wrap="square" rtlCol="0">
            <a:spAutoFit/>
          </a:bodyPr>
          <a:lstStyle/>
          <a:p>
            <a:r>
              <a:rPr lang="ja-JP" altLang="en-US" sz="1400">
                <a:solidFill>
                  <a:schemeClr val="bg1"/>
                </a:solidFill>
                <a:latin typeface="Hiragino Kaku Gothic Pro W3" panose="020B0300000000000000" pitchFamily="34" charset="-128"/>
                <a:ea typeface="Hiragino Kaku Gothic Pro W3" panose="020B0300000000000000" pitchFamily="34" charset="-128"/>
              </a:rPr>
              <a:t>先行研究</a:t>
            </a:r>
            <a:r>
              <a:rPr lang="en-US" altLang="ja-JP" sz="1400" dirty="0">
                <a:solidFill>
                  <a:schemeClr val="bg1"/>
                </a:solidFill>
                <a:latin typeface="Hiragino Kaku Gothic Pro W3" panose="020B0300000000000000" pitchFamily="34" charset="-128"/>
                <a:ea typeface="Hiragino Kaku Gothic Pro W3" panose="020B0300000000000000" pitchFamily="34" charset="-128"/>
              </a:rPr>
              <a:t> </a:t>
            </a:r>
            <a:r>
              <a:rPr lang="ja-JP" altLang="en-US" sz="1400">
                <a:solidFill>
                  <a:schemeClr val="bg1"/>
                </a:solidFill>
                <a:latin typeface="Hiragino Kaku Gothic Pro W3" panose="020B0300000000000000" pitchFamily="34" charset="-128"/>
                <a:ea typeface="Hiragino Kaku Gothic Pro W3" panose="020B0300000000000000" pitchFamily="34" charset="-128"/>
              </a:rPr>
              <a:t>①</a:t>
            </a:r>
            <a:r>
              <a:rPr lang="ja-JP" altLang="ja-JP" sz="1400">
                <a:solidFill>
                  <a:schemeClr val="bg1"/>
                </a:solidFill>
                <a:latin typeface="Hiragino Kaku Gothic Pro W3" panose="020B0300000000000000" pitchFamily="34" charset="-128"/>
                <a:ea typeface="Hiragino Kaku Gothic Pro W3" panose="020B0300000000000000" pitchFamily="34" charset="-128"/>
              </a:rPr>
              <a:t> </a:t>
            </a:r>
            <a:endParaRPr lang="ja-JP" altLang="en-US" sz="1400">
              <a:solidFill>
                <a:schemeClr val="bg1"/>
              </a:solidFill>
              <a:latin typeface="Hiragino Kaku Gothic Pro W3" panose="020B0300000000000000" pitchFamily="34" charset="-128"/>
              <a:ea typeface="Hiragino Kaku Gothic Pro W3" panose="020B0300000000000000" pitchFamily="34" charset="-128"/>
            </a:endParaRPr>
          </a:p>
        </p:txBody>
      </p:sp>
      <p:sp>
        <p:nvSpPr>
          <p:cNvPr id="5" name="テキスト ボックス 4">
            <a:extLst>
              <a:ext uri="{FF2B5EF4-FFF2-40B4-BE49-F238E27FC236}">
                <a16:creationId xmlns:a16="http://schemas.microsoft.com/office/drawing/2014/main" id="{37EA7773-EAD8-A345-979F-5324919BAB1B}"/>
              </a:ext>
            </a:extLst>
          </p:cNvPr>
          <p:cNvSpPr txBox="1"/>
          <p:nvPr/>
        </p:nvSpPr>
        <p:spPr>
          <a:xfrm>
            <a:off x="8515350" y="6488668"/>
            <a:ext cx="484909" cy="369332"/>
          </a:xfrm>
          <a:prstGeom prst="rect">
            <a:avLst/>
          </a:prstGeom>
          <a:noFill/>
        </p:spPr>
        <p:txBody>
          <a:bodyPr wrap="square" rtlCol="0">
            <a:spAutoFit/>
          </a:bodyPr>
          <a:lstStyle/>
          <a:p>
            <a:r>
              <a:rPr kumimoji="1"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15</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3267367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DC549142-03A5-DE40-8F0B-F858E08686EE}"/>
              </a:ext>
            </a:extLst>
          </p:cNvPr>
          <p:cNvSpPr>
            <a:spLocks noGrp="1"/>
          </p:cNvSpPr>
          <p:nvPr>
            <p:ph idx="1"/>
          </p:nvPr>
        </p:nvSpPr>
        <p:spPr>
          <a:xfrm>
            <a:off x="987499" y="2524377"/>
            <a:ext cx="3088409" cy="2571247"/>
          </a:xfrm>
        </p:spPr>
        <p:txBody>
          <a:bodyPr>
            <a:noAutofit/>
          </a:bodyPr>
          <a:lstStyle/>
          <a:p>
            <a:pPr marL="0" indent="0">
              <a:lnSpc>
                <a:spcPct val="150000"/>
              </a:lnSpc>
              <a:buNone/>
            </a:pPr>
            <a:r>
              <a:rPr lang="en-US" altLang="ja-JP" sz="2400" b="1"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Design</a:t>
            </a:r>
          </a:p>
          <a:p>
            <a:pPr marL="0" indent="0">
              <a:lnSpc>
                <a:spcPct val="150000"/>
              </a:lnSpc>
              <a:buNone/>
            </a:pPr>
            <a:r>
              <a:rPr lang="en-US" altLang="ja-JP" sz="2400" b="1"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Technology</a:t>
            </a:r>
          </a:p>
          <a:p>
            <a:pPr marL="0" indent="0">
              <a:lnSpc>
                <a:spcPct val="150000"/>
              </a:lnSpc>
              <a:buNone/>
            </a:pPr>
            <a:r>
              <a:rPr lang="en-US" altLang="ja-JP" sz="2400" b="1"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Management</a:t>
            </a:r>
          </a:p>
          <a:p>
            <a:pPr marL="0" indent="0">
              <a:lnSpc>
                <a:spcPct val="150000"/>
              </a:lnSpc>
              <a:buNone/>
            </a:pPr>
            <a:r>
              <a:rPr lang="en-US" altLang="ja-JP" sz="2400" b="1"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Policy  </a:t>
            </a:r>
            <a:endParaRPr lang="ja-JP" altLang="en-US" sz="2400" b="1">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p:txBody>
      </p:sp>
      <p:sp>
        <p:nvSpPr>
          <p:cNvPr id="8" name="テキスト ボックス 7">
            <a:extLst>
              <a:ext uri="{FF2B5EF4-FFF2-40B4-BE49-F238E27FC236}">
                <a16:creationId xmlns:a16="http://schemas.microsoft.com/office/drawing/2014/main" id="{48AED952-5BB8-7E42-97E8-8F5DDDBA58B2}"/>
              </a:ext>
            </a:extLst>
          </p:cNvPr>
          <p:cNvSpPr txBox="1"/>
          <p:nvPr/>
        </p:nvSpPr>
        <p:spPr>
          <a:xfrm>
            <a:off x="4129052" y="3359875"/>
            <a:ext cx="849168" cy="923330"/>
          </a:xfrm>
          <a:prstGeom prst="rect">
            <a:avLst/>
          </a:prstGeom>
          <a:noFill/>
        </p:spPr>
        <p:txBody>
          <a:bodyPr wrap="square" rtlCol="0">
            <a:spAutoFit/>
          </a:bodyPr>
          <a:lstStyle/>
          <a:p>
            <a:r>
              <a:rPr lang="ja-JP" altLang="en-US" sz="5400">
                <a:solidFill>
                  <a:schemeClr val="bg1">
                    <a:lumMod val="50000"/>
                  </a:schemeClr>
                </a:solidFill>
                <a:latin typeface="Hiragino Kaku Gothic Pro W3" panose="020B0300000000000000" pitchFamily="34" charset="-128"/>
                <a:ea typeface="Hiragino Kaku Gothic Pro W3" panose="020B0300000000000000" pitchFamily="34" charset="-128"/>
              </a:rPr>
              <a:t>＋</a:t>
            </a:r>
          </a:p>
        </p:txBody>
      </p:sp>
      <p:sp>
        <p:nvSpPr>
          <p:cNvPr id="9" name="テキスト ボックス 8">
            <a:extLst>
              <a:ext uri="{FF2B5EF4-FFF2-40B4-BE49-F238E27FC236}">
                <a16:creationId xmlns:a16="http://schemas.microsoft.com/office/drawing/2014/main" id="{9563C49D-F24D-DD4F-8C0A-0BE56A43AD83}"/>
              </a:ext>
            </a:extLst>
          </p:cNvPr>
          <p:cNvSpPr txBox="1"/>
          <p:nvPr/>
        </p:nvSpPr>
        <p:spPr>
          <a:xfrm>
            <a:off x="5950311" y="1794895"/>
            <a:ext cx="2885210" cy="600164"/>
          </a:xfrm>
          <a:prstGeom prst="rect">
            <a:avLst/>
          </a:prstGeom>
          <a:noFill/>
        </p:spPr>
        <p:txBody>
          <a:bodyPr wrap="square" rtlCol="0">
            <a:spAutoFit/>
          </a:bodyPr>
          <a:lstStyle/>
          <a:p>
            <a:r>
              <a:rPr lang="ja-JP" altLang="en-US" sz="3300" b="1">
                <a:solidFill>
                  <a:srgbClr val="00A297"/>
                </a:solidFill>
                <a:latin typeface="Hiragino Kaku Gothic Pro W3" panose="020B0300000000000000" pitchFamily="34" charset="-128"/>
                <a:ea typeface="Hiragino Kaku Gothic Pro W3" panose="020B0300000000000000" pitchFamily="34" charset="-128"/>
              </a:rPr>
              <a:t>ふるまい</a:t>
            </a:r>
          </a:p>
        </p:txBody>
      </p:sp>
      <p:sp>
        <p:nvSpPr>
          <p:cNvPr id="14" name="コンテンツ プレースホルダー 5">
            <a:extLst>
              <a:ext uri="{FF2B5EF4-FFF2-40B4-BE49-F238E27FC236}">
                <a16:creationId xmlns:a16="http://schemas.microsoft.com/office/drawing/2014/main" id="{08E8CB64-4787-1343-8598-D315D611B932}"/>
              </a:ext>
            </a:extLst>
          </p:cNvPr>
          <p:cNvSpPr txBox="1">
            <a:spLocks/>
          </p:cNvSpPr>
          <p:nvPr/>
        </p:nvSpPr>
        <p:spPr>
          <a:xfrm>
            <a:off x="5950311" y="2881404"/>
            <a:ext cx="3088409" cy="2530225"/>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buNone/>
            </a:pPr>
            <a:r>
              <a:rPr lang="ja-JP" altLang="en-US" sz="24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習慣</a:t>
            </a:r>
            <a:endParaRPr lang="en-US" altLang="ja-JP" sz="2400" b="1"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a:p>
            <a:pPr marL="0" indent="0">
              <a:lnSpc>
                <a:spcPct val="150000"/>
              </a:lnSpc>
              <a:buNone/>
            </a:pPr>
            <a:r>
              <a:rPr lang="ja-JP" altLang="en-US" sz="24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行動特性</a:t>
            </a:r>
            <a:endParaRPr lang="en-US" altLang="ja-JP" sz="2400" b="1"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a:p>
            <a:pPr marL="0" indent="0">
              <a:lnSpc>
                <a:spcPct val="150000"/>
              </a:lnSpc>
              <a:buNone/>
            </a:pPr>
            <a:r>
              <a:rPr lang="ja-JP" altLang="en-US" sz="24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癖</a:t>
            </a:r>
            <a:endParaRPr lang="en-US" altLang="ja-JP" sz="2400" b="1"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a:p>
            <a:pPr marL="0" indent="0">
              <a:lnSpc>
                <a:spcPct val="150000"/>
              </a:lnSpc>
              <a:buNone/>
            </a:pPr>
            <a:r>
              <a:rPr lang="en-US" altLang="ja-JP" sz="2400" b="1"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 </a:t>
            </a:r>
            <a:endParaRPr lang="ja-JP" altLang="en-US" sz="2400" b="1">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p:txBody>
      </p:sp>
      <p:sp>
        <p:nvSpPr>
          <p:cNvPr id="12" name="テキスト ボックス 11">
            <a:extLst>
              <a:ext uri="{FF2B5EF4-FFF2-40B4-BE49-F238E27FC236}">
                <a16:creationId xmlns:a16="http://schemas.microsoft.com/office/drawing/2014/main" id="{145D2E4E-FE91-5E41-9A07-04C584BDABCF}"/>
              </a:ext>
            </a:extLst>
          </p:cNvPr>
          <p:cNvSpPr txBox="1"/>
          <p:nvPr/>
        </p:nvSpPr>
        <p:spPr>
          <a:xfrm>
            <a:off x="987499" y="1794896"/>
            <a:ext cx="3530924" cy="600164"/>
          </a:xfrm>
          <a:prstGeom prst="rect">
            <a:avLst/>
          </a:prstGeom>
          <a:noFill/>
        </p:spPr>
        <p:txBody>
          <a:bodyPr wrap="square" rtlCol="0">
            <a:spAutoFit/>
          </a:bodyPr>
          <a:lstStyle/>
          <a:p>
            <a:r>
              <a:rPr lang="en-US" altLang="ja-JP" sz="3300" b="1" dirty="0">
                <a:solidFill>
                  <a:srgbClr val="00A297"/>
                </a:solidFill>
                <a:latin typeface="Hiragino Kaku Gothic Pro W3" panose="020B0300000000000000" pitchFamily="34" charset="-128"/>
                <a:ea typeface="Hiragino Kaku Gothic Pro W3" panose="020B0300000000000000" pitchFamily="34" charset="-128"/>
              </a:rPr>
              <a:t>DTMP</a:t>
            </a:r>
            <a:r>
              <a:rPr lang="ja-JP" altLang="en-US" sz="3300" b="1">
                <a:solidFill>
                  <a:srgbClr val="00A297"/>
                </a:solidFill>
                <a:latin typeface="Hiragino Kaku Gothic Pro W3" panose="020B0300000000000000" pitchFamily="34" charset="-128"/>
                <a:ea typeface="Hiragino Kaku Gothic Pro W3" panose="020B0300000000000000" pitchFamily="34" charset="-128"/>
              </a:rPr>
              <a:t>メソッド</a:t>
            </a:r>
          </a:p>
        </p:txBody>
      </p:sp>
      <p:sp>
        <p:nvSpPr>
          <p:cNvPr id="7" name="テキスト ボックス 6">
            <a:extLst>
              <a:ext uri="{FF2B5EF4-FFF2-40B4-BE49-F238E27FC236}">
                <a16:creationId xmlns:a16="http://schemas.microsoft.com/office/drawing/2014/main" id="{B9095152-401F-4943-B51F-EF3D9BAD89C8}"/>
              </a:ext>
            </a:extLst>
          </p:cNvPr>
          <p:cNvSpPr txBox="1"/>
          <p:nvPr/>
        </p:nvSpPr>
        <p:spPr>
          <a:xfrm>
            <a:off x="8515350" y="6488668"/>
            <a:ext cx="484909" cy="369332"/>
          </a:xfrm>
          <a:prstGeom prst="rect">
            <a:avLst/>
          </a:prstGeom>
          <a:noFill/>
        </p:spPr>
        <p:txBody>
          <a:bodyPr wrap="square" rtlCol="0">
            <a:spAutoFit/>
          </a:bodyPr>
          <a:lstStyle/>
          <a:p>
            <a:r>
              <a:rPr kumimoji="1"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16</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1473973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DC549142-03A5-DE40-8F0B-F858E08686EE}"/>
              </a:ext>
            </a:extLst>
          </p:cNvPr>
          <p:cNvSpPr>
            <a:spLocks noGrp="1"/>
          </p:cNvSpPr>
          <p:nvPr>
            <p:ph idx="1"/>
          </p:nvPr>
        </p:nvSpPr>
        <p:spPr>
          <a:xfrm>
            <a:off x="508579" y="2398872"/>
            <a:ext cx="3088409" cy="2571247"/>
          </a:xfrm>
        </p:spPr>
        <p:txBody>
          <a:bodyPr>
            <a:noAutofit/>
          </a:bodyPr>
          <a:lstStyle/>
          <a:p>
            <a:pPr marL="0" indent="0">
              <a:lnSpc>
                <a:spcPct val="150000"/>
              </a:lnSpc>
              <a:buNone/>
            </a:pPr>
            <a:r>
              <a:rPr lang="en-US" altLang="ja-JP" sz="2400" b="1"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Design</a:t>
            </a:r>
          </a:p>
          <a:p>
            <a:pPr marL="0" indent="0">
              <a:lnSpc>
                <a:spcPct val="150000"/>
              </a:lnSpc>
              <a:buNone/>
            </a:pPr>
            <a:r>
              <a:rPr lang="en-US" altLang="ja-JP" sz="2400" b="1"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Technology</a:t>
            </a:r>
          </a:p>
          <a:p>
            <a:pPr marL="0" indent="0">
              <a:lnSpc>
                <a:spcPct val="150000"/>
              </a:lnSpc>
              <a:buNone/>
            </a:pPr>
            <a:r>
              <a:rPr lang="en-US" altLang="ja-JP" sz="2400" b="1"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Management</a:t>
            </a:r>
          </a:p>
          <a:p>
            <a:pPr marL="0" indent="0">
              <a:lnSpc>
                <a:spcPct val="150000"/>
              </a:lnSpc>
              <a:buNone/>
            </a:pPr>
            <a:r>
              <a:rPr lang="en-US" altLang="ja-JP" sz="2400" b="1"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Policy  </a:t>
            </a:r>
            <a:endParaRPr lang="ja-JP" altLang="en-US" sz="2400" b="1">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p:txBody>
      </p:sp>
      <p:sp>
        <p:nvSpPr>
          <p:cNvPr id="10" name="コンテンツ プレースホルダー 5">
            <a:extLst>
              <a:ext uri="{FF2B5EF4-FFF2-40B4-BE49-F238E27FC236}">
                <a16:creationId xmlns:a16="http://schemas.microsoft.com/office/drawing/2014/main" id="{5741EFEE-4534-B14C-A72C-8AC0315690FE}"/>
              </a:ext>
            </a:extLst>
          </p:cNvPr>
          <p:cNvSpPr txBox="1">
            <a:spLocks/>
          </p:cNvSpPr>
          <p:nvPr/>
        </p:nvSpPr>
        <p:spPr>
          <a:xfrm>
            <a:off x="4013199" y="2398871"/>
            <a:ext cx="4927601" cy="257124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buNone/>
            </a:pPr>
            <a:r>
              <a:rPr lang="ja-JP" altLang="en-US" sz="24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主観的に物事の共通点を見つける</a:t>
            </a:r>
            <a:endParaRPr lang="en-US" altLang="ja-JP" sz="2400" b="1"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a:p>
            <a:pPr marL="0" indent="0">
              <a:lnSpc>
                <a:spcPct val="150000"/>
              </a:lnSpc>
              <a:buNone/>
            </a:pPr>
            <a:r>
              <a:rPr lang="ja-JP" altLang="en-US" sz="24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手をひたすら動かす</a:t>
            </a:r>
            <a:endParaRPr lang="en-US" altLang="ja-JP" sz="2400" b="1"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a:p>
            <a:pPr marL="0" indent="0">
              <a:lnSpc>
                <a:spcPct val="150000"/>
              </a:lnSpc>
              <a:buNone/>
            </a:pPr>
            <a:r>
              <a:rPr lang="ja-JP" altLang="en-US" sz="24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人の気持ちがわかる</a:t>
            </a:r>
            <a:endParaRPr lang="en-US" altLang="ja-JP" sz="2400" b="1"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a:p>
            <a:pPr marL="0" indent="0">
              <a:lnSpc>
                <a:spcPct val="150000"/>
              </a:lnSpc>
              <a:buNone/>
            </a:pPr>
            <a:r>
              <a:rPr lang="ja-JP" altLang="en-US" sz="24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目を見て話すことができる</a:t>
            </a:r>
          </a:p>
        </p:txBody>
      </p:sp>
      <p:sp>
        <p:nvSpPr>
          <p:cNvPr id="15" name="右矢印 14">
            <a:extLst>
              <a:ext uri="{FF2B5EF4-FFF2-40B4-BE49-F238E27FC236}">
                <a16:creationId xmlns:a16="http://schemas.microsoft.com/office/drawing/2014/main" id="{EF9E6604-CCF8-EA45-998C-91DC1119717A}"/>
              </a:ext>
            </a:extLst>
          </p:cNvPr>
          <p:cNvSpPr/>
          <p:nvPr/>
        </p:nvSpPr>
        <p:spPr>
          <a:xfrm>
            <a:off x="2928794" y="3099139"/>
            <a:ext cx="780761" cy="117071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schemeClr val="bg1">
                  <a:lumMod val="50000"/>
                </a:schemeClr>
              </a:solidFill>
            </a:endParaRPr>
          </a:p>
        </p:txBody>
      </p:sp>
      <p:sp>
        <p:nvSpPr>
          <p:cNvPr id="8" name="テキスト ボックス 7">
            <a:extLst>
              <a:ext uri="{FF2B5EF4-FFF2-40B4-BE49-F238E27FC236}">
                <a16:creationId xmlns:a16="http://schemas.microsoft.com/office/drawing/2014/main" id="{8D3AA62D-6680-7B4B-9A43-834000E22492}"/>
              </a:ext>
            </a:extLst>
          </p:cNvPr>
          <p:cNvSpPr txBox="1"/>
          <p:nvPr/>
        </p:nvSpPr>
        <p:spPr>
          <a:xfrm>
            <a:off x="508579" y="1821790"/>
            <a:ext cx="1476085" cy="507831"/>
          </a:xfrm>
          <a:prstGeom prst="rect">
            <a:avLst/>
          </a:prstGeom>
          <a:noFill/>
        </p:spPr>
        <p:txBody>
          <a:bodyPr wrap="square" rtlCol="0">
            <a:spAutoFit/>
          </a:bodyPr>
          <a:lstStyle/>
          <a:p>
            <a:r>
              <a:rPr lang="en-US" altLang="ja-JP" sz="2700" b="1" dirty="0">
                <a:solidFill>
                  <a:srgbClr val="00A297"/>
                </a:solidFill>
                <a:latin typeface="Hiragino Kaku Gothic Pro W3" panose="020B0300000000000000" pitchFamily="34" charset="-128"/>
                <a:ea typeface="Hiragino Kaku Gothic Pro W3" panose="020B0300000000000000" pitchFamily="34" charset="-128"/>
              </a:rPr>
              <a:t>DTMP</a:t>
            </a:r>
            <a:endParaRPr lang="ja-JP" altLang="en-US" sz="2700" b="1">
              <a:solidFill>
                <a:srgbClr val="00A297"/>
              </a:solidFill>
              <a:latin typeface="Hiragino Kaku Gothic Pro W3" panose="020B0300000000000000" pitchFamily="34" charset="-128"/>
              <a:ea typeface="Hiragino Kaku Gothic Pro W3" panose="020B0300000000000000" pitchFamily="34" charset="-128"/>
            </a:endParaRPr>
          </a:p>
        </p:txBody>
      </p:sp>
      <p:sp>
        <p:nvSpPr>
          <p:cNvPr id="9" name="テキスト ボックス 8">
            <a:extLst>
              <a:ext uri="{FF2B5EF4-FFF2-40B4-BE49-F238E27FC236}">
                <a16:creationId xmlns:a16="http://schemas.microsoft.com/office/drawing/2014/main" id="{EC6024BE-EE93-3340-9068-299EB0060CC2}"/>
              </a:ext>
            </a:extLst>
          </p:cNvPr>
          <p:cNvSpPr txBox="1"/>
          <p:nvPr/>
        </p:nvSpPr>
        <p:spPr>
          <a:xfrm>
            <a:off x="4013199" y="1821790"/>
            <a:ext cx="2885210" cy="507831"/>
          </a:xfrm>
          <a:prstGeom prst="rect">
            <a:avLst/>
          </a:prstGeom>
          <a:noFill/>
        </p:spPr>
        <p:txBody>
          <a:bodyPr wrap="square" rtlCol="0">
            <a:spAutoFit/>
          </a:bodyPr>
          <a:lstStyle/>
          <a:p>
            <a:r>
              <a:rPr lang="ja-JP" altLang="en-US" sz="2700" b="1">
                <a:solidFill>
                  <a:srgbClr val="00A297"/>
                </a:solidFill>
                <a:latin typeface="Hiragino Kaku Gothic Pro W3" panose="020B0300000000000000" pitchFamily="34" charset="-128"/>
                <a:ea typeface="Hiragino Kaku Gothic Pro W3" panose="020B0300000000000000" pitchFamily="34" charset="-128"/>
              </a:rPr>
              <a:t>ふるまい</a:t>
            </a:r>
          </a:p>
        </p:txBody>
      </p:sp>
      <p:sp>
        <p:nvSpPr>
          <p:cNvPr id="7" name="テキスト ボックス 6">
            <a:extLst>
              <a:ext uri="{FF2B5EF4-FFF2-40B4-BE49-F238E27FC236}">
                <a16:creationId xmlns:a16="http://schemas.microsoft.com/office/drawing/2014/main" id="{A5A86356-DDF5-EC4B-A109-D3568C6EF528}"/>
              </a:ext>
            </a:extLst>
          </p:cNvPr>
          <p:cNvSpPr txBox="1"/>
          <p:nvPr/>
        </p:nvSpPr>
        <p:spPr>
          <a:xfrm>
            <a:off x="8515350" y="6488668"/>
            <a:ext cx="484909" cy="369332"/>
          </a:xfrm>
          <a:prstGeom prst="rect">
            <a:avLst/>
          </a:prstGeom>
          <a:noFill/>
        </p:spPr>
        <p:txBody>
          <a:bodyPr wrap="square" rtlCol="0">
            <a:spAutoFit/>
          </a:bodyPr>
          <a:lstStyle/>
          <a:p>
            <a:r>
              <a:rPr kumimoji="1"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17</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1804671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下矢印 1">
            <a:extLst>
              <a:ext uri="{FF2B5EF4-FFF2-40B4-BE49-F238E27FC236}">
                <a16:creationId xmlns:a16="http://schemas.microsoft.com/office/drawing/2014/main" id="{B4559209-9FAA-EC47-BFBE-12A779ACD50B}"/>
              </a:ext>
            </a:extLst>
          </p:cNvPr>
          <p:cNvSpPr/>
          <p:nvPr/>
        </p:nvSpPr>
        <p:spPr>
          <a:xfrm>
            <a:off x="3290842" y="2013641"/>
            <a:ext cx="474335" cy="2891174"/>
          </a:xfrm>
          <a:prstGeom prst="downArrow">
            <a:avLst/>
          </a:prstGeom>
          <a:solidFill>
            <a:srgbClr val="00A2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a:p>
        </p:txBody>
      </p:sp>
      <p:sp>
        <p:nvSpPr>
          <p:cNvPr id="4" name="タイトル 3">
            <a:extLst>
              <a:ext uri="{FF2B5EF4-FFF2-40B4-BE49-F238E27FC236}">
                <a16:creationId xmlns:a16="http://schemas.microsoft.com/office/drawing/2014/main" id="{852E0CF0-5887-B549-B0F0-E55493244302}"/>
              </a:ext>
            </a:extLst>
          </p:cNvPr>
          <p:cNvSpPr>
            <a:spLocks noGrp="1"/>
          </p:cNvSpPr>
          <p:nvPr>
            <p:ph type="title"/>
          </p:nvPr>
        </p:nvSpPr>
        <p:spPr>
          <a:xfrm>
            <a:off x="-309608" y="1156495"/>
            <a:ext cx="7886700" cy="994172"/>
          </a:xfrm>
        </p:spPr>
        <p:txBody>
          <a:bodyPr>
            <a:normAutofit/>
          </a:bodyPr>
          <a:lstStyle/>
          <a:p>
            <a:pPr algn="ctr"/>
            <a:r>
              <a:rPr lang="ja-JP" altLang="en-US" sz="24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質問項目に答える</a:t>
            </a:r>
          </a:p>
        </p:txBody>
      </p:sp>
      <p:sp>
        <p:nvSpPr>
          <p:cNvPr id="6" name="タイトル 3">
            <a:extLst>
              <a:ext uri="{FF2B5EF4-FFF2-40B4-BE49-F238E27FC236}">
                <a16:creationId xmlns:a16="http://schemas.microsoft.com/office/drawing/2014/main" id="{3F65E1AC-3501-5F40-8164-F13C889467C0}"/>
              </a:ext>
            </a:extLst>
          </p:cNvPr>
          <p:cNvSpPr txBox="1">
            <a:spLocks/>
          </p:cNvSpPr>
          <p:nvPr/>
        </p:nvSpPr>
        <p:spPr>
          <a:xfrm>
            <a:off x="-140142" y="3660974"/>
            <a:ext cx="7886700" cy="702000"/>
          </a:xfrm>
          <a:prstGeom prst="rect">
            <a:avLst/>
          </a:prstGeom>
          <a:solidFill>
            <a:schemeClr val="bg1"/>
          </a:solidFill>
        </p:spPr>
        <p:txBody>
          <a:bodyPr vert="horz" lIns="68580" tIns="34290" rIns="68580" bIns="3429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24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系統を元に平等にグループを作成</a:t>
            </a:r>
          </a:p>
        </p:txBody>
      </p:sp>
      <p:sp>
        <p:nvSpPr>
          <p:cNvPr id="11" name="タイトル 3">
            <a:extLst>
              <a:ext uri="{FF2B5EF4-FFF2-40B4-BE49-F238E27FC236}">
                <a16:creationId xmlns:a16="http://schemas.microsoft.com/office/drawing/2014/main" id="{C4BA1A51-4DE6-7844-9E31-91D63E3D2F15}"/>
              </a:ext>
            </a:extLst>
          </p:cNvPr>
          <p:cNvSpPr txBox="1">
            <a:spLocks/>
          </p:cNvSpPr>
          <p:nvPr/>
        </p:nvSpPr>
        <p:spPr>
          <a:xfrm>
            <a:off x="-140142" y="4788892"/>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24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全体的なグループの平均点が上がった</a:t>
            </a:r>
          </a:p>
        </p:txBody>
      </p:sp>
      <p:sp>
        <p:nvSpPr>
          <p:cNvPr id="12" name="正方形/長方形 11">
            <a:extLst>
              <a:ext uri="{FF2B5EF4-FFF2-40B4-BE49-F238E27FC236}">
                <a16:creationId xmlns:a16="http://schemas.microsoft.com/office/drawing/2014/main" id="{47032E19-DF02-9A4A-BFCB-5D687B64FDAA}"/>
              </a:ext>
            </a:extLst>
          </p:cNvPr>
          <p:cNvSpPr/>
          <p:nvPr/>
        </p:nvSpPr>
        <p:spPr>
          <a:xfrm>
            <a:off x="7301753" y="0"/>
            <a:ext cx="1829646" cy="6858000"/>
          </a:xfrm>
          <a:prstGeom prst="rect">
            <a:avLst/>
          </a:prstGeom>
          <a:solidFill>
            <a:srgbClr val="00A297"/>
          </a:solidFill>
          <a:ln>
            <a:solidFill>
              <a:srgbClr val="00A2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a:p>
        </p:txBody>
      </p:sp>
      <p:sp>
        <p:nvSpPr>
          <p:cNvPr id="13" name="テキスト ボックス 12">
            <a:extLst>
              <a:ext uri="{FF2B5EF4-FFF2-40B4-BE49-F238E27FC236}">
                <a16:creationId xmlns:a16="http://schemas.microsoft.com/office/drawing/2014/main" id="{2CFADF2B-1FB2-5D4A-82FE-ACEC56BC8E96}"/>
              </a:ext>
            </a:extLst>
          </p:cNvPr>
          <p:cNvSpPr txBox="1"/>
          <p:nvPr/>
        </p:nvSpPr>
        <p:spPr>
          <a:xfrm>
            <a:off x="7712083" y="2013642"/>
            <a:ext cx="1689299" cy="323165"/>
          </a:xfrm>
          <a:prstGeom prst="rect">
            <a:avLst/>
          </a:prstGeom>
          <a:noFill/>
        </p:spPr>
        <p:txBody>
          <a:bodyPr wrap="square" rtlCol="0">
            <a:spAutoFit/>
          </a:bodyPr>
          <a:lstStyle/>
          <a:p>
            <a:pPr algn="ctr"/>
            <a:r>
              <a:rPr lang="ja-JP" altLang="en-US" sz="1500">
                <a:solidFill>
                  <a:schemeClr val="bg1"/>
                </a:solidFill>
                <a:latin typeface="Hiragino Kaku Gothic Pro W3" panose="020B0300000000000000" pitchFamily="34" charset="-128"/>
                <a:ea typeface="Hiragino Kaku Gothic Pro W3" panose="020B0300000000000000" pitchFamily="34" charset="-128"/>
              </a:rPr>
              <a:t>システム化</a:t>
            </a:r>
          </a:p>
        </p:txBody>
      </p:sp>
      <p:sp>
        <p:nvSpPr>
          <p:cNvPr id="15" name="テキスト ボックス 14">
            <a:extLst>
              <a:ext uri="{FF2B5EF4-FFF2-40B4-BE49-F238E27FC236}">
                <a16:creationId xmlns:a16="http://schemas.microsoft.com/office/drawing/2014/main" id="{F7053DD7-1B2E-5441-9474-A12B7A476380}"/>
              </a:ext>
            </a:extLst>
          </p:cNvPr>
          <p:cNvSpPr txBox="1"/>
          <p:nvPr/>
        </p:nvSpPr>
        <p:spPr>
          <a:xfrm>
            <a:off x="7577092" y="3903043"/>
            <a:ext cx="1689299" cy="323165"/>
          </a:xfrm>
          <a:prstGeom prst="rect">
            <a:avLst/>
          </a:prstGeom>
          <a:noFill/>
        </p:spPr>
        <p:txBody>
          <a:bodyPr wrap="square" rtlCol="0">
            <a:spAutoFit/>
          </a:bodyPr>
          <a:lstStyle/>
          <a:p>
            <a:pPr algn="ctr"/>
            <a:r>
              <a:rPr lang="ja-JP" altLang="en-US" sz="1500">
                <a:solidFill>
                  <a:schemeClr val="bg1"/>
                </a:solidFill>
                <a:latin typeface="Hiragino Kaku Gothic Pro W3" panose="020B0300000000000000" pitchFamily="34" charset="-128"/>
                <a:ea typeface="Hiragino Kaku Gothic Pro W3" panose="020B0300000000000000" pitchFamily="34" charset="-128"/>
              </a:rPr>
              <a:t>手作業</a:t>
            </a:r>
          </a:p>
        </p:txBody>
      </p:sp>
      <p:pic>
        <p:nvPicPr>
          <p:cNvPr id="17" name="グラフィックス 16" descr="Computer">
            <a:extLst>
              <a:ext uri="{FF2B5EF4-FFF2-40B4-BE49-F238E27FC236}">
                <a16:creationId xmlns:a16="http://schemas.microsoft.com/office/drawing/2014/main" id="{E61AB7F4-5E28-934D-B750-8D0319BCC1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42734" y="1894334"/>
            <a:ext cx="538697" cy="538697"/>
          </a:xfrm>
          <a:prstGeom prst="rect">
            <a:avLst/>
          </a:prstGeom>
        </p:spPr>
      </p:pic>
      <p:pic>
        <p:nvPicPr>
          <p:cNvPr id="19" name="グラフィックス 18" descr="List_LTR">
            <a:extLst>
              <a:ext uri="{FF2B5EF4-FFF2-40B4-BE49-F238E27FC236}">
                <a16:creationId xmlns:a16="http://schemas.microsoft.com/office/drawing/2014/main" id="{8F4A50E2-875F-FA4D-828D-F62826B87C7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77182" y="3830885"/>
            <a:ext cx="469801" cy="469801"/>
          </a:xfrm>
          <a:prstGeom prst="rect">
            <a:avLst/>
          </a:prstGeom>
        </p:spPr>
      </p:pic>
      <p:sp>
        <p:nvSpPr>
          <p:cNvPr id="5" name="タイトル 3">
            <a:extLst>
              <a:ext uri="{FF2B5EF4-FFF2-40B4-BE49-F238E27FC236}">
                <a16:creationId xmlns:a16="http://schemas.microsoft.com/office/drawing/2014/main" id="{B615F5DF-2948-864E-B10E-ACB47BF1973F}"/>
              </a:ext>
            </a:extLst>
          </p:cNvPr>
          <p:cNvSpPr txBox="1">
            <a:spLocks/>
          </p:cNvSpPr>
          <p:nvPr/>
        </p:nvSpPr>
        <p:spPr>
          <a:xfrm>
            <a:off x="-174618" y="2485980"/>
            <a:ext cx="7341380" cy="702000"/>
          </a:xfrm>
          <a:prstGeom prst="rect">
            <a:avLst/>
          </a:prstGeom>
          <a:solidFill>
            <a:schemeClr val="bg1"/>
          </a:solidFill>
        </p:spPr>
        <p:txBody>
          <a:bodyPr vert="horz" lIns="68580" tIns="34290" rIns="68580" bIns="3429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2400" b="1"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D,T,M,P</a:t>
            </a:r>
            <a:r>
              <a:rPr lang="ja-JP" altLang="en-US" sz="24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のうちどの系統か判断</a:t>
            </a:r>
          </a:p>
        </p:txBody>
      </p:sp>
      <p:sp>
        <p:nvSpPr>
          <p:cNvPr id="14" name="テキスト ボックス 13">
            <a:extLst>
              <a:ext uri="{FF2B5EF4-FFF2-40B4-BE49-F238E27FC236}">
                <a16:creationId xmlns:a16="http://schemas.microsoft.com/office/drawing/2014/main" id="{977193E7-AFC4-B747-BD2D-CEBF6D34325B}"/>
              </a:ext>
            </a:extLst>
          </p:cNvPr>
          <p:cNvSpPr txBox="1"/>
          <p:nvPr/>
        </p:nvSpPr>
        <p:spPr>
          <a:xfrm>
            <a:off x="8515350" y="6488668"/>
            <a:ext cx="484909" cy="369332"/>
          </a:xfrm>
          <a:prstGeom prst="rect">
            <a:avLst/>
          </a:prstGeom>
          <a:noFill/>
        </p:spPr>
        <p:txBody>
          <a:bodyPr wrap="square" rtlCol="0">
            <a:spAutoFit/>
          </a:bodyPr>
          <a:lstStyle/>
          <a:p>
            <a:r>
              <a:rPr kumimoji="1"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18</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192980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A297"/>
        </a:solidFill>
        <a:effectLst/>
      </p:bgPr>
    </p:bg>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312112C-16C7-E046-A490-0E3455C31868}"/>
              </a:ext>
            </a:extLst>
          </p:cNvPr>
          <p:cNvSpPr>
            <a:spLocks noGrp="1"/>
          </p:cNvSpPr>
          <p:nvPr>
            <p:ph type="title"/>
          </p:nvPr>
        </p:nvSpPr>
        <p:spPr>
          <a:xfrm>
            <a:off x="628650" y="2931914"/>
            <a:ext cx="7886700" cy="994172"/>
          </a:xfrm>
        </p:spPr>
        <p:txBody>
          <a:bodyPr>
            <a:normAutofit/>
          </a:bodyPr>
          <a:lstStyle/>
          <a:p>
            <a:pPr algn="ctr"/>
            <a:r>
              <a:rPr lang="ja-JP" altLang="en-US" sz="2700" b="1">
                <a:solidFill>
                  <a:schemeClr val="bg1"/>
                </a:solidFill>
                <a:latin typeface="Hiragino Kaku Gothic Pro W3" panose="020B0300000000000000" pitchFamily="34" charset="-128"/>
                <a:ea typeface="Hiragino Kaku Gothic Pro W3" panose="020B0300000000000000" pitchFamily="34" charset="-128"/>
              </a:rPr>
              <a:t>ソフトウェア開発グループ演習のための</a:t>
            </a:r>
            <a:br>
              <a:rPr lang="en-US" altLang="ja-JP" sz="2700" b="1" dirty="0">
                <a:solidFill>
                  <a:schemeClr val="bg1"/>
                </a:solidFill>
                <a:latin typeface="Hiragino Kaku Gothic Pro W3" panose="020B0300000000000000" pitchFamily="34" charset="-128"/>
                <a:ea typeface="Hiragino Kaku Gothic Pro W3" panose="020B0300000000000000" pitchFamily="34" charset="-128"/>
              </a:rPr>
            </a:br>
            <a:r>
              <a:rPr lang="ja-JP" altLang="en-US" sz="2700" b="1">
                <a:solidFill>
                  <a:schemeClr val="bg1"/>
                </a:solidFill>
                <a:latin typeface="Hiragino Kaku Gothic Pro W3" panose="020B0300000000000000" pitchFamily="34" charset="-128"/>
                <a:ea typeface="Hiragino Kaku Gothic Pro W3" panose="020B0300000000000000" pitchFamily="34" charset="-128"/>
              </a:rPr>
              <a:t>グループ編成の最適化支援</a:t>
            </a:r>
            <a:endParaRPr lang="ja-JP" altLang="en-US" sz="2700">
              <a:solidFill>
                <a:schemeClr val="bg1"/>
              </a:solidFill>
            </a:endParaRPr>
          </a:p>
        </p:txBody>
      </p:sp>
      <p:sp>
        <p:nvSpPr>
          <p:cNvPr id="7" name="テキスト ボックス 6">
            <a:extLst>
              <a:ext uri="{FF2B5EF4-FFF2-40B4-BE49-F238E27FC236}">
                <a16:creationId xmlns:a16="http://schemas.microsoft.com/office/drawing/2014/main" id="{76355394-EBAC-DA4E-AADD-8DE585EF3B84}"/>
              </a:ext>
            </a:extLst>
          </p:cNvPr>
          <p:cNvSpPr txBox="1"/>
          <p:nvPr/>
        </p:nvSpPr>
        <p:spPr>
          <a:xfrm>
            <a:off x="401637" y="6303962"/>
            <a:ext cx="8742363" cy="400110"/>
          </a:xfrm>
          <a:prstGeom prst="rect">
            <a:avLst/>
          </a:prstGeom>
          <a:noFill/>
        </p:spPr>
        <p:txBody>
          <a:bodyPr wrap="square" rtlCol="0">
            <a:spAutoFit/>
          </a:bodyPr>
          <a:lstStyle/>
          <a:p>
            <a:r>
              <a:rPr lang="en-US" altLang="ja-JP" sz="1000" dirty="0">
                <a:solidFill>
                  <a:schemeClr val="bg1">
                    <a:lumMod val="85000"/>
                  </a:schemeClr>
                </a:solidFill>
                <a:latin typeface="Hiragino Kaku Gothic Pro W3" panose="020B0300000000000000" pitchFamily="34" charset="-128"/>
                <a:ea typeface="Hiragino Kaku Gothic Pro W3" panose="020B0300000000000000" pitchFamily="34" charset="-128"/>
              </a:rPr>
              <a:t>] </a:t>
            </a:r>
            <a:r>
              <a:rPr lang="ja-JP" altLang="ja-JP" sz="1000">
                <a:solidFill>
                  <a:schemeClr val="bg1">
                    <a:lumMod val="85000"/>
                  </a:schemeClr>
                </a:solidFill>
                <a:latin typeface="Hiragino Kaku Gothic Pro W3" panose="020B0300000000000000" pitchFamily="34" charset="-128"/>
                <a:ea typeface="Hiragino Kaku Gothic Pro W3" panose="020B0300000000000000" pitchFamily="34" charset="-128"/>
              </a:rPr>
              <a:t>橋本弘明</a:t>
            </a:r>
            <a:r>
              <a:rPr lang="en-US" altLang="ja-JP" sz="1000" dirty="0">
                <a:solidFill>
                  <a:schemeClr val="bg1">
                    <a:lumMod val="85000"/>
                  </a:schemeClr>
                </a:solidFill>
                <a:latin typeface="Hiragino Kaku Gothic Pro W3" panose="020B0300000000000000" pitchFamily="34" charset="-128"/>
                <a:ea typeface="Hiragino Kaku Gothic Pro W3" panose="020B0300000000000000" pitchFamily="34" charset="-128"/>
              </a:rPr>
              <a:t>, </a:t>
            </a:r>
            <a:r>
              <a:rPr lang="ja-JP" altLang="ja-JP" sz="1000">
                <a:solidFill>
                  <a:schemeClr val="bg1">
                    <a:lumMod val="85000"/>
                  </a:schemeClr>
                </a:solidFill>
                <a:latin typeface="Hiragino Kaku Gothic Pro W3" panose="020B0300000000000000" pitchFamily="34" charset="-128"/>
                <a:ea typeface="Hiragino Kaku Gothic Pro W3" panose="020B0300000000000000" pitchFamily="34" charset="-128"/>
              </a:rPr>
              <a:t>桑原徹</a:t>
            </a:r>
            <a:r>
              <a:rPr lang="en-US" altLang="ja-JP" sz="1000" dirty="0">
                <a:solidFill>
                  <a:schemeClr val="bg1">
                    <a:lumMod val="85000"/>
                  </a:schemeClr>
                </a:solidFill>
                <a:latin typeface="Hiragino Kaku Gothic Pro W3" panose="020B0300000000000000" pitchFamily="34" charset="-128"/>
                <a:ea typeface="Hiragino Kaku Gothic Pro W3" panose="020B0300000000000000" pitchFamily="34" charset="-128"/>
              </a:rPr>
              <a:t>, </a:t>
            </a:r>
            <a:r>
              <a:rPr lang="ja-JP" altLang="ja-JP" sz="1000">
                <a:solidFill>
                  <a:schemeClr val="bg1">
                    <a:lumMod val="85000"/>
                  </a:schemeClr>
                </a:solidFill>
                <a:latin typeface="Hiragino Kaku Gothic Pro W3" panose="020B0300000000000000" pitchFamily="34" charset="-128"/>
                <a:ea typeface="Hiragino Kaku Gothic Pro W3" panose="020B0300000000000000" pitchFamily="34" charset="-128"/>
              </a:rPr>
              <a:t>秋玉梅</a:t>
            </a:r>
            <a:r>
              <a:rPr lang="en-US" altLang="ja-JP" sz="1000" dirty="0">
                <a:solidFill>
                  <a:schemeClr val="bg1">
                    <a:lumMod val="85000"/>
                  </a:schemeClr>
                </a:solidFill>
                <a:latin typeface="Hiragino Kaku Gothic Pro W3" panose="020B0300000000000000" pitchFamily="34" charset="-128"/>
                <a:ea typeface="Hiragino Kaku Gothic Pro W3" panose="020B0300000000000000" pitchFamily="34" charset="-128"/>
              </a:rPr>
              <a:t>, </a:t>
            </a:r>
            <a:r>
              <a:rPr lang="ja-JP" altLang="ja-JP" sz="1000">
                <a:solidFill>
                  <a:schemeClr val="bg1">
                    <a:lumMod val="85000"/>
                  </a:schemeClr>
                </a:solidFill>
                <a:latin typeface="Hiragino Kaku Gothic Pro W3" panose="020B0300000000000000" pitchFamily="34" charset="-128"/>
                <a:ea typeface="Hiragino Kaku Gothic Pro W3" panose="020B0300000000000000" pitchFamily="34" charset="-128"/>
              </a:rPr>
              <a:t>石川達也</a:t>
            </a:r>
            <a:r>
              <a:rPr lang="en-US" altLang="ja-JP" sz="1000" dirty="0">
                <a:solidFill>
                  <a:schemeClr val="bg1">
                    <a:lumMod val="85000"/>
                  </a:schemeClr>
                </a:solidFill>
                <a:latin typeface="Hiragino Kaku Gothic Pro W3" panose="020B0300000000000000" pitchFamily="34" charset="-128"/>
                <a:ea typeface="Hiragino Kaku Gothic Pro W3" panose="020B0300000000000000" pitchFamily="34" charset="-128"/>
              </a:rPr>
              <a:t>, </a:t>
            </a:r>
            <a:r>
              <a:rPr lang="ja-JP" altLang="ja-JP" sz="1000">
                <a:solidFill>
                  <a:schemeClr val="bg1">
                    <a:lumMod val="85000"/>
                  </a:schemeClr>
                </a:solidFill>
                <a:latin typeface="Hiragino Kaku Gothic Pro W3" panose="020B0300000000000000" pitchFamily="34" charset="-128"/>
                <a:ea typeface="Hiragino Kaku Gothic Pro W3" panose="020B0300000000000000" pitchFamily="34" charset="-128"/>
              </a:rPr>
              <a:t>山下公太郎</a:t>
            </a:r>
            <a:r>
              <a:rPr lang="en-US" altLang="ja-JP" sz="1000" dirty="0">
                <a:solidFill>
                  <a:schemeClr val="bg1">
                    <a:lumMod val="85000"/>
                  </a:schemeClr>
                </a:solidFill>
                <a:latin typeface="Hiragino Kaku Gothic Pro W3" panose="020B0300000000000000" pitchFamily="34" charset="-128"/>
                <a:ea typeface="Hiragino Kaku Gothic Pro W3" panose="020B0300000000000000" pitchFamily="34" charset="-128"/>
              </a:rPr>
              <a:t>, </a:t>
            </a:r>
            <a:r>
              <a:rPr lang="ja-JP" altLang="ja-JP" sz="1000">
                <a:solidFill>
                  <a:schemeClr val="bg1">
                    <a:lumMod val="85000"/>
                  </a:schemeClr>
                </a:solidFill>
                <a:latin typeface="Hiragino Kaku Gothic Pro W3" panose="020B0300000000000000" pitchFamily="34" charset="-128"/>
                <a:ea typeface="Hiragino Kaku Gothic Pro W3" panose="020B0300000000000000" pitchFamily="34" charset="-128"/>
              </a:rPr>
              <a:t>古宮誠一：ソフトウェア開発グループ演習のためのチーム編成の最適化支援</a:t>
            </a:r>
            <a:r>
              <a:rPr lang="en-US" altLang="ja-JP" sz="1000" dirty="0">
                <a:solidFill>
                  <a:schemeClr val="bg1">
                    <a:lumMod val="85000"/>
                  </a:schemeClr>
                </a:solidFill>
                <a:latin typeface="Hiragino Kaku Gothic Pro W3" panose="020B0300000000000000" pitchFamily="34" charset="-128"/>
                <a:ea typeface="Hiragino Kaku Gothic Pro W3" panose="020B0300000000000000" pitchFamily="34" charset="-128"/>
              </a:rPr>
              <a:t>, </a:t>
            </a:r>
          </a:p>
          <a:p>
            <a:r>
              <a:rPr lang="ja-JP" altLang="ja-JP" sz="1000">
                <a:solidFill>
                  <a:schemeClr val="bg1">
                    <a:lumMod val="85000"/>
                  </a:schemeClr>
                </a:solidFill>
                <a:latin typeface="Hiragino Kaku Gothic Pro W3" panose="020B0300000000000000" pitchFamily="34" charset="-128"/>
                <a:ea typeface="Hiragino Kaku Gothic Pro W3" panose="020B0300000000000000" pitchFamily="34" charset="-128"/>
              </a:rPr>
              <a:t>メディア教育研究</a:t>
            </a:r>
            <a:r>
              <a:rPr lang="en-US" altLang="ja-JP" sz="1000" dirty="0">
                <a:solidFill>
                  <a:schemeClr val="bg1">
                    <a:lumMod val="85000"/>
                  </a:schemeClr>
                </a:solidFill>
                <a:latin typeface="Hiragino Kaku Gothic Pro W3" panose="020B0300000000000000" pitchFamily="34" charset="-128"/>
                <a:ea typeface="Hiragino Kaku Gothic Pro W3" panose="020B0300000000000000" pitchFamily="34" charset="-128"/>
              </a:rPr>
              <a:t>, Vol</a:t>
            </a:r>
            <a:r>
              <a:rPr lang="ja-JP" altLang="ja-JP" sz="1000">
                <a:solidFill>
                  <a:schemeClr val="bg1">
                    <a:lumMod val="85000"/>
                  </a:schemeClr>
                </a:solidFill>
                <a:latin typeface="Hiragino Kaku Gothic Pro W3" panose="020B0300000000000000" pitchFamily="34" charset="-128"/>
                <a:ea typeface="Hiragino Kaku Gothic Pro W3" panose="020B0300000000000000" pitchFamily="34" charset="-128"/>
              </a:rPr>
              <a:t>．</a:t>
            </a:r>
            <a:r>
              <a:rPr lang="en-US" altLang="ja-JP" sz="1000" dirty="0">
                <a:solidFill>
                  <a:schemeClr val="bg1">
                    <a:lumMod val="85000"/>
                  </a:schemeClr>
                </a:solidFill>
                <a:latin typeface="Hiragino Kaku Gothic Pro W3" panose="020B0300000000000000" pitchFamily="34" charset="-128"/>
                <a:ea typeface="Hiragino Kaku Gothic Pro W3" panose="020B0300000000000000" pitchFamily="34" charset="-128"/>
              </a:rPr>
              <a:t>3, No</a:t>
            </a:r>
            <a:r>
              <a:rPr lang="ja-JP" altLang="ja-JP" sz="1000">
                <a:solidFill>
                  <a:schemeClr val="bg1">
                    <a:lumMod val="85000"/>
                  </a:schemeClr>
                </a:solidFill>
                <a:latin typeface="Hiragino Kaku Gothic Pro W3" panose="020B0300000000000000" pitchFamily="34" charset="-128"/>
                <a:ea typeface="Hiragino Kaku Gothic Pro W3" panose="020B0300000000000000" pitchFamily="34" charset="-128"/>
              </a:rPr>
              <a:t>．</a:t>
            </a:r>
            <a:r>
              <a:rPr lang="en-US" altLang="ja-JP" sz="1000" dirty="0">
                <a:solidFill>
                  <a:schemeClr val="bg1">
                    <a:lumMod val="85000"/>
                  </a:schemeClr>
                </a:solidFill>
                <a:latin typeface="Hiragino Kaku Gothic Pro W3" panose="020B0300000000000000" pitchFamily="34" charset="-128"/>
                <a:ea typeface="Hiragino Kaku Gothic Pro W3" panose="020B0300000000000000" pitchFamily="34" charset="-128"/>
              </a:rPr>
              <a:t>2, pp</a:t>
            </a:r>
            <a:r>
              <a:rPr lang="ja-JP" altLang="ja-JP" sz="1000">
                <a:solidFill>
                  <a:schemeClr val="bg1">
                    <a:lumMod val="85000"/>
                  </a:schemeClr>
                </a:solidFill>
                <a:latin typeface="Hiragino Kaku Gothic Pro W3" panose="020B0300000000000000" pitchFamily="34" charset="-128"/>
                <a:ea typeface="Hiragino Kaku Gothic Pro W3" panose="020B0300000000000000" pitchFamily="34" charset="-128"/>
              </a:rPr>
              <a:t>．</a:t>
            </a:r>
            <a:r>
              <a:rPr lang="en-US" altLang="ja-JP" sz="1000" dirty="0">
                <a:solidFill>
                  <a:schemeClr val="bg1">
                    <a:lumMod val="85000"/>
                  </a:schemeClr>
                </a:solidFill>
                <a:latin typeface="Hiragino Kaku Gothic Pro W3" panose="020B0300000000000000" pitchFamily="34" charset="-128"/>
                <a:ea typeface="Hiragino Kaku Gothic Pro W3" panose="020B0300000000000000" pitchFamily="34" charset="-128"/>
              </a:rPr>
              <a:t>61-69, 2007</a:t>
            </a:r>
            <a:r>
              <a:rPr lang="ja-JP" altLang="ja-JP" sz="1000">
                <a:solidFill>
                  <a:schemeClr val="bg1">
                    <a:lumMod val="85000"/>
                  </a:schemeClr>
                </a:solidFill>
                <a:latin typeface="Hiragino Kaku Gothic Pro W3" panose="020B0300000000000000" pitchFamily="34" charset="-128"/>
                <a:ea typeface="Hiragino Kaku Gothic Pro W3" panose="020B0300000000000000" pitchFamily="34" charset="-128"/>
              </a:rPr>
              <a:t>． </a:t>
            </a:r>
          </a:p>
        </p:txBody>
      </p:sp>
      <p:sp>
        <p:nvSpPr>
          <p:cNvPr id="4" name="テキスト ボックス 3">
            <a:extLst>
              <a:ext uri="{FF2B5EF4-FFF2-40B4-BE49-F238E27FC236}">
                <a16:creationId xmlns:a16="http://schemas.microsoft.com/office/drawing/2014/main" id="{9A8B4001-B6FD-934D-9081-0C088E20FC72}"/>
              </a:ext>
            </a:extLst>
          </p:cNvPr>
          <p:cNvSpPr txBox="1"/>
          <p:nvPr/>
        </p:nvSpPr>
        <p:spPr>
          <a:xfrm>
            <a:off x="1390650" y="2624137"/>
            <a:ext cx="2984501" cy="307777"/>
          </a:xfrm>
          <a:prstGeom prst="rect">
            <a:avLst/>
          </a:prstGeom>
          <a:noFill/>
        </p:spPr>
        <p:txBody>
          <a:bodyPr wrap="square" rtlCol="0">
            <a:spAutoFit/>
          </a:bodyPr>
          <a:lstStyle/>
          <a:p>
            <a:r>
              <a:rPr lang="ja-JP" altLang="en-US" sz="1400">
                <a:solidFill>
                  <a:schemeClr val="bg1"/>
                </a:solidFill>
                <a:latin typeface="Hiragino Kaku Gothic Pro W3" panose="020B0300000000000000" pitchFamily="34" charset="-128"/>
                <a:ea typeface="Hiragino Kaku Gothic Pro W3" panose="020B0300000000000000" pitchFamily="34" charset="-128"/>
              </a:rPr>
              <a:t>先行研究</a:t>
            </a:r>
            <a:r>
              <a:rPr lang="en-US" altLang="ja-JP" sz="1400" dirty="0">
                <a:solidFill>
                  <a:schemeClr val="bg1"/>
                </a:solidFill>
                <a:latin typeface="Hiragino Kaku Gothic Pro W3" panose="020B0300000000000000" pitchFamily="34" charset="-128"/>
                <a:ea typeface="Hiragino Kaku Gothic Pro W3" panose="020B0300000000000000" pitchFamily="34" charset="-128"/>
              </a:rPr>
              <a:t> </a:t>
            </a:r>
            <a:r>
              <a:rPr lang="ja-JP" altLang="en-US" sz="1400">
                <a:solidFill>
                  <a:schemeClr val="bg1"/>
                </a:solidFill>
                <a:latin typeface="Hiragino Kaku Gothic Pro W3" panose="020B0300000000000000" pitchFamily="34" charset="-128"/>
                <a:ea typeface="Hiragino Kaku Gothic Pro W3" panose="020B0300000000000000" pitchFamily="34" charset="-128"/>
              </a:rPr>
              <a:t>②</a:t>
            </a:r>
            <a:r>
              <a:rPr lang="ja-JP" altLang="ja-JP" sz="1400">
                <a:solidFill>
                  <a:schemeClr val="bg1"/>
                </a:solidFill>
                <a:latin typeface="Hiragino Kaku Gothic Pro W3" panose="020B0300000000000000" pitchFamily="34" charset="-128"/>
                <a:ea typeface="Hiragino Kaku Gothic Pro W3" panose="020B0300000000000000" pitchFamily="34" charset="-128"/>
              </a:rPr>
              <a:t> </a:t>
            </a:r>
            <a:endParaRPr lang="ja-JP" altLang="en-US" sz="1400">
              <a:solidFill>
                <a:schemeClr val="bg1"/>
              </a:solidFill>
              <a:latin typeface="Hiragino Kaku Gothic Pro W3" panose="020B0300000000000000" pitchFamily="34" charset="-128"/>
              <a:ea typeface="Hiragino Kaku Gothic Pro W3" panose="020B0300000000000000" pitchFamily="34" charset="-128"/>
            </a:endParaRPr>
          </a:p>
        </p:txBody>
      </p:sp>
      <p:sp>
        <p:nvSpPr>
          <p:cNvPr id="5" name="テキスト ボックス 4">
            <a:extLst>
              <a:ext uri="{FF2B5EF4-FFF2-40B4-BE49-F238E27FC236}">
                <a16:creationId xmlns:a16="http://schemas.microsoft.com/office/drawing/2014/main" id="{6CFBD0AA-2417-A94D-B3FF-2AD1D7CBE145}"/>
              </a:ext>
            </a:extLst>
          </p:cNvPr>
          <p:cNvSpPr txBox="1"/>
          <p:nvPr/>
        </p:nvSpPr>
        <p:spPr>
          <a:xfrm>
            <a:off x="8515350" y="6488668"/>
            <a:ext cx="484909" cy="369332"/>
          </a:xfrm>
          <a:prstGeom prst="rect">
            <a:avLst/>
          </a:prstGeom>
          <a:noFill/>
        </p:spPr>
        <p:txBody>
          <a:bodyPr wrap="square" rtlCol="0">
            <a:spAutoFit/>
          </a:bodyPr>
          <a:lstStyle/>
          <a:p>
            <a:r>
              <a:rPr kumimoji="1"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19</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1364199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9FC2B8-5157-254E-8AA3-F7D52CAED96B}"/>
              </a:ext>
            </a:extLst>
          </p:cNvPr>
          <p:cNvSpPr>
            <a:spLocks noGrp="1"/>
          </p:cNvSpPr>
          <p:nvPr>
            <p:ph type="title"/>
          </p:nvPr>
        </p:nvSpPr>
        <p:spPr>
          <a:xfrm>
            <a:off x="450851" y="1289252"/>
            <a:ext cx="2368550" cy="994172"/>
          </a:xfrm>
        </p:spPr>
        <p:txBody>
          <a:bodyPr>
            <a:normAutofit/>
          </a:bodyPr>
          <a:lstStyle/>
          <a:p>
            <a:r>
              <a:rPr lang="ja-JP" altLang="en-US" sz="3200" b="1">
                <a:solidFill>
                  <a:srgbClr val="00A297"/>
                </a:solidFill>
                <a:latin typeface="Hiragino Kaku Gothic Pro W3" panose="020B0300000000000000" pitchFamily="34" charset="-128"/>
                <a:ea typeface="Hiragino Kaku Gothic Pro W3" panose="020B0300000000000000" pitchFamily="34" charset="-128"/>
              </a:rPr>
              <a:t>役割</a:t>
            </a:r>
            <a:endParaRPr kumimoji="1" lang="ja-JP" altLang="en-US" sz="3200" b="1">
              <a:solidFill>
                <a:srgbClr val="00A297"/>
              </a:solidFill>
              <a:latin typeface="Hiragino Kaku Gothic Pro W3" panose="020B0300000000000000" pitchFamily="34" charset="-128"/>
              <a:ea typeface="Hiragino Kaku Gothic Pro W3" panose="020B0300000000000000" pitchFamily="34" charset="-128"/>
            </a:endParaRPr>
          </a:p>
        </p:txBody>
      </p:sp>
      <p:sp>
        <p:nvSpPr>
          <p:cNvPr id="3" name="タイトル 1">
            <a:extLst>
              <a:ext uri="{FF2B5EF4-FFF2-40B4-BE49-F238E27FC236}">
                <a16:creationId xmlns:a16="http://schemas.microsoft.com/office/drawing/2014/main" id="{5C19E26E-C661-374A-99C5-F2EC4CD3424E}"/>
              </a:ext>
            </a:extLst>
          </p:cNvPr>
          <p:cNvSpPr txBox="1">
            <a:spLocks/>
          </p:cNvSpPr>
          <p:nvPr/>
        </p:nvSpPr>
        <p:spPr>
          <a:xfrm>
            <a:off x="450851" y="2454180"/>
            <a:ext cx="1403350" cy="59888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リーダー</a:t>
            </a:r>
          </a:p>
        </p:txBody>
      </p:sp>
      <p:sp>
        <p:nvSpPr>
          <p:cNvPr id="4" name="タイトル 1">
            <a:extLst>
              <a:ext uri="{FF2B5EF4-FFF2-40B4-BE49-F238E27FC236}">
                <a16:creationId xmlns:a16="http://schemas.microsoft.com/office/drawing/2014/main" id="{4D9CEC2D-B164-F043-AB17-80FC2F58BC37}"/>
              </a:ext>
            </a:extLst>
          </p:cNvPr>
          <p:cNvSpPr txBox="1">
            <a:spLocks/>
          </p:cNvSpPr>
          <p:nvPr/>
        </p:nvSpPr>
        <p:spPr>
          <a:xfrm>
            <a:off x="450851" y="3179369"/>
            <a:ext cx="1403350" cy="59888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設計担当</a:t>
            </a:r>
          </a:p>
        </p:txBody>
      </p:sp>
      <p:sp>
        <p:nvSpPr>
          <p:cNvPr id="6" name="タイトル 1">
            <a:extLst>
              <a:ext uri="{FF2B5EF4-FFF2-40B4-BE49-F238E27FC236}">
                <a16:creationId xmlns:a16="http://schemas.microsoft.com/office/drawing/2014/main" id="{E2FBF394-7687-7245-AD0E-B149EC1E26AD}"/>
              </a:ext>
            </a:extLst>
          </p:cNvPr>
          <p:cNvSpPr txBox="1">
            <a:spLocks/>
          </p:cNvSpPr>
          <p:nvPr/>
        </p:nvSpPr>
        <p:spPr>
          <a:xfrm>
            <a:off x="450851" y="4629748"/>
            <a:ext cx="1949450" cy="598884"/>
          </a:xfrm>
          <a:prstGeom prst="rect">
            <a:avLst/>
          </a:prstGeom>
        </p:spPr>
        <p:txBody>
          <a:bodyPr vert="horz" lIns="68580" tIns="34290" rIns="68580" bIns="34290" rtlCol="0" anchor="ct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品質保証担当</a:t>
            </a:r>
          </a:p>
        </p:txBody>
      </p:sp>
      <p:sp>
        <p:nvSpPr>
          <p:cNvPr id="7" name="タイトル 1">
            <a:extLst>
              <a:ext uri="{FF2B5EF4-FFF2-40B4-BE49-F238E27FC236}">
                <a16:creationId xmlns:a16="http://schemas.microsoft.com/office/drawing/2014/main" id="{D4260738-1DDD-214E-8A7D-6F6FF0E878FC}"/>
              </a:ext>
            </a:extLst>
          </p:cNvPr>
          <p:cNvSpPr txBox="1">
            <a:spLocks/>
          </p:cNvSpPr>
          <p:nvPr/>
        </p:nvSpPr>
        <p:spPr>
          <a:xfrm>
            <a:off x="450851" y="3904559"/>
            <a:ext cx="2800350" cy="59888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コーディング担当</a:t>
            </a:r>
          </a:p>
        </p:txBody>
      </p:sp>
      <p:sp>
        <p:nvSpPr>
          <p:cNvPr id="8" name="タイトル 1">
            <a:extLst>
              <a:ext uri="{FF2B5EF4-FFF2-40B4-BE49-F238E27FC236}">
                <a16:creationId xmlns:a16="http://schemas.microsoft.com/office/drawing/2014/main" id="{A7A35570-268C-8841-A5A0-DC45A7C106C8}"/>
              </a:ext>
            </a:extLst>
          </p:cNvPr>
          <p:cNvSpPr txBox="1">
            <a:spLocks/>
          </p:cNvSpPr>
          <p:nvPr/>
        </p:nvSpPr>
        <p:spPr>
          <a:xfrm>
            <a:off x="3702049" y="1289252"/>
            <a:ext cx="187325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300" b="1">
                <a:solidFill>
                  <a:srgbClr val="00A297"/>
                </a:solidFill>
                <a:latin typeface="Hiragino Kaku Gothic Pro W3" panose="020B0300000000000000" pitchFamily="34" charset="-128"/>
                <a:ea typeface="Hiragino Kaku Gothic Pro W3" panose="020B0300000000000000" pitchFamily="34" charset="-128"/>
              </a:rPr>
              <a:t>適正</a:t>
            </a:r>
          </a:p>
        </p:txBody>
      </p:sp>
      <p:sp>
        <p:nvSpPr>
          <p:cNvPr id="9" name="タイトル 1">
            <a:extLst>
              <a:ext uri="{FF2B5EF4-FFF2-40B4-BE49-F238E27FC236}">
                <a16:creationId xmlns:a16="http://schemas.microsoft.com/office/drawing/2014/main" id="{ED8C386B-E61A-AF4E-ADF4-4D2D78D83912}"/>
              </a:ext>
            </a:extLst>
          </p:cNvPr>
          <p:cNvSpPr txBox="1">
            <a:spLocks/>
          </p:cNvSpPr>
          <p:nvPr/>
        </p:nvSpPr>
        <p:spPr>
          <a:xfrm>
            <a:off x="3733800" y="2454180"/>
            <a:ext cx="1403350" cy="59888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PM</a:t>
            </a:r>
            <a:r>
              <a:rPr lang="ja-JP" altLang="en-US" sz="24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能力</a:t>
            </a:r>
          </a:p>
        </p:txBody>
      </p:sp>
      <p:sp>
        <p:nvSpPr>
          <p:cNvPr id="10" name="タイトル 1">
            <a:extLst>
              <a:ext uri="{FF2B5EF4-FFF2-40B4-BE49-F238E27FC236}">
                <a16:creationId xmlns:a16="http://schemas.microsoft.com/office/drawing/2014/main" id="{07BD2BD2-DEDE-1E41-B534-EEEC08242456}"/>
              </a:ext>
            </a:extLst>
          </p:cNvPr>
          <p:cNvSpPr txBox="1">
            <a:spLocks/>
          </p:cNvSpPr>
          <p:nvPr/>
        </p:nvSpPr>
        <p:spPr>
          <a:xfrm>
            <a:off x="3733800" y="3179369"/>
            <a:ext cx="2171700" cy="598884"/>
          </a:xfrm>
          <a:prstGeom prst="rect">
            <a:avLst/>
          </a:prstGeom>
        </p:spPr>
        <p:txBody>
          <a:bodyPr vert="horz" lIns="68580" tIns="34290" rIns="68580" bIns="34290" rtlCol="0" anchor="ct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分析・設計能力</a:t>
            </a:r>
            <a:endParaRPr lang="en-US" altLang="ja-JP" sz="24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p:txBody>
      </p:sp>
      <p:sp>
        <p:nvSpPr>
          <p:cNvPr id="11" name="タイトル 1">
            <a:extLst>
              <a:ext uri="{FF2B5EF4-FFF2-40B4-BE49-F238E27FC236}">
                <a16:creationId xmlns:a16="http://schemas.microsoft.com/office/drawing/2014/main" id="{75E59A61-B2D6-BA42-B0B5-1167D917FDAA}"/>
              </a:ext>
            </a:extLst>
          </p:cNvPr>
          <p:cNvSpPr txBox="1">
            <a:spLocks/>
          </p:cNvSpPr>
          <p:nvPr/>
        </p:nvSpPr>
        <p:spPr>
          <a:xfrm>
            <a:off x="3733801" y="4629748"/>
            <a:ext cx="1949450" cy="598884"/>
          </a:xfrm>
          <a:prstGeom prst="rect">
            <a:avLst/>
          </a:prstGeom>
        </p:spPr>
        <p:txBody>
          <a:bodyPr vert="horz" lIns="68580" tIns="34290" rIns="68580" bIns="34290" rtlCol="0" anchor="ct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品質管理能力</a:t>
            </a:r>
          </a:p>
        </p:txBody>
      </p:sp>
      <p:sp>
        <p:nvSpPr>
          <p:cNvPr id="12" name="タイトル 1">
            <a:extLst>
              <a:ext uri="{FF2B5EF4-FFF2-40B4-BE49-F238E27FC236}">
                <a16:creationId xmlns:a16="http://schemas.microsoft.com/office/drawing/2014/main" id="{7B45D554-D270-254C-A865-C6716473C791}"/>
              </a:ext>
            </a:extLst>
          </p:cNvPr>
          <p:cNvSpPr txBox="1">
            <a:spLocks/>
          </p:cNvSpPr>
          <p:nvPr/>
        </p:nvSpPr>
        <p:spPr>
          <a:xfrm>
            <a:off x="3733800" y="3904559"/>
            <a:ext cx="2800350" cy="598884"/>
          </a:xfrm>
          <a:prstGeom prst="rect">
            <a:avLst/>
          </a:prstGeom>
        </p:spPr>
        <p:txBody>
          <a:bodyPr vert="horz" lIns="68580" tIns="34290" rIns="68580" bIns="34290" rtlCol="0" anchor="ct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プログラミング能力</a:t>
            </a:r>
          </a:p>
        </p:txBody>
      </p:sp>
      <p:sp>
        <p:nvSpPr>
          <p:cNvPr id="14" name="テキスト ボックス 13">
            <a:extLst>
              <a:ext uri="{FF2B5EF4-FFF2-40B4-BE49-F238E27FC236}">
                <a16:creationId xmlns:a16="http://schemas.microsoft.com/office/drawing/2014/main" id="{179BCA75-E904-7D48-9172-1C0FE5E8B143}"/>
              </a:ext>
            </a:extLst>
          </p:cNvPr>
          <p:cNvSpPr txBox="1"/>
          <p:nvPr/>
        </p:nvSpPr>
        <p:spPr>
          <a:xfrm>
            <a:off x="8515350" y="6488668"/>
            <a:ext cx="484909" cy="369332"/>
          </a:xfrm>
          <a:prstGeom prst="rect">
            <a:avLst/>
          </a:prstGeom>
          <a:noFill/>
        </p:spPr>
        <p:txBody>
          <a:bodyPr wrap="square" rtlCol="0">
            <a:spAutoFit/>
          </a:bodyPr>
          <a:lstStyle/>
          <a:p>
            <a:r>
              <a:rPr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20</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2561583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9FC2B8-5157-254E-8AA3-F7D52CAED96B}"/>
              </a:ext>
            </a:extLst>
          </p:cNvPr>
          <p:cNvSpPr>
            <a:spLocks noGrp="1"/>
          </p:cNvSpPr>
          <p:nvPr>
            <p:ph type="title"/>
          </p:nvPr>
        </p:nvSpPr>
        <p:spPr>
          <a:xfrm>
            <a:off x="450851" y="1289252"/>
            <a:ext cx="2368550" cy="994172"/>
          </a:xfrm>
        </p:spPr>
        <p:txBody>
          <a:bodyPr>
            <a:normAutofit/>
          </a:bodyPr>
          <a:lstStyle/>
          <a:p>
            <a:r>
              <a:rPr lang="ja-JP" altLang="en-US" sz="3200" b="1">
                <a:solidFill>
                  <a:srgbClr val="00A297"/>
                </a:solidFill>
                <a:latin typeface="Hiragino Kaku Gothic Pro W3" panose="020B0300000000000000" pitchFamily="34" charset="-128"/>
                <a:ea typeface="Hiragino Kaku Gothic Pro W3" panose="020B0300000000000000" pitchFamily="34" charset="-128"/>
              </a:rPr>
              <a:t>役割</a:t>
            </a:r>
            <a:endParaRPr kumimoji="1" lang="ja-JP" altLang="en-US" sz="3200" b="1">
              <a:solidFill>
                <a:srgbClr val="00A297"/>
              </a:solidFill>
              <a:latin typeface="Hiragino Kaku Gothic Pro W3" panose="020B0300000000000000" pitchFamily="34" charset="-128"/>
              <a:ea typeface="Hiragino Kaku Gothic Pro W3" panose="020B0300000000000000" pitchFamily="34" charset="-128"/>
            </a:endParaRPr>
          </a:p>
        </p:txBody>
      </p:sp>
      <p:sp>
        <p:nvSpPr>
          <p:cNvPr id="3" name="タイトル 1">
            <a:extLst>
              <a:ext uri="{FF2B5EF4-FFF2-40B4-BE49-F238E27FC236}">
                <a16:creationId xmlns:a16="http://schemas.microsoft.com/office/drawing/2014/main" id="{5C19E26E-C661-374A-99C5-F2EC4CD3424E}"/>
              </a:ext>
            </a:extLst>
          </p:cNvPr>
          <p:cNvSpPr txBox="1">
            <a:spLocks/>
          </p:cNvSpPr>
          <p:nvPr/>
        </p:nvSpPr>
        <p:spPr>
          <a:xfrm>
            <a:off x="450851" y="2454180"/>
            <a:ext cx="1403350" cy="59888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リーダー</a:t>
            </a:r>
          </a:p>
        </p:txBody>
      </p:sp>
      <p:sp>
        <p:nvSpPr>
          <p:cNvPr id="4" name="タイトル 1">
            <a:extLst>
              <a:ext uri="{FF2B5EF4-FFF2-40B4-BE49-F238E27FC236}">
                <a16:creationId xmlns:a16="http://schemas.microsoft.com/office/drawing/2014/main" id="{4D9CEC2D-B164-F043-AB17-80FC2F58BC37}"/>
              </a:ext>
            </a:extLst>
          </p:cNvPr>
          <p:cNvSpPr txBox="1">
            <a:spLocks/>
          </p:cNvSpPr>
          <p:nvPr/>
        </p:nvSpPr>
        <p:spPr>
          <a:xfrm>
            <a:off x="450851" y="3179369"/>
            <a:ext cx="1403350" cy="59888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設計担当</a:t>
            </a:r>
          </a:p>
        </p:txBody>
      </p:sp>
      <p:sp>
        <p:nvSpPr>
          <p:cNvPr id="6" name="タイトル 1">
            <a:extLst>
              <a:ext uri="{FF2B5EF4-FFF2-40B4-BE49-F238E27FC236}">
                <a16:creationId xmlns:a16="http://schemas.microsoft.com/office/drawing/2014/main" id="{E2FBF394-7687-7245-AD0E-B149EC1E26AD}"/>
              </a:ext>
            </a:extLst>
          </p:cNvPr>
          <p:cNvSpPr txBox="1">
            <a:spLocks/>
          </p:cNvSpPr>
          <p:nvPr/>
        </p:nvSpPr>
        <p:spPr>
          <a:xfrm>
            <a:off x="450851" y="4629748"/>
            <a:ext cx="1949450" cy="598884"/>
          </a:xfrm>
          <a:prstGeom prst="rect">
            <a:avLst/>
          </a:prstGeom>
        </p:spPr>
        <p:txBody>
          <a:bodyPr vert="horz" lIns="68580" tIns="34290" rIns="68580" bIns="34290" rtlCol="0" anchor="ct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品質保証担当</a:t>
            </a:r>
          </a:p>
        </p:txBody>
      </p:sp>
      <p:sp>
        <p:nvSpPr>
          <p:cNvPr id="7" name="タイトル 1">
            <a:extLst>
              <a:ext uri="{FF2B5EF4-FFF2-40B4-BE49-F238E27FC236}">
                <a16:creationId xmlns:a16="http://schemas.microsoft.com/office/drawing/2014/main" id="{D4260738-1DDD-214E-8A7D-6F6FF0E878FC}"/>
              </a:ext>
            </a:extLst>
          </p:cNvPr>
          <p:cNvSpPr txBox="1">
            <a:spLocks/>
          </p:cNvSpPr>
          <p:nvPr/>
        </p:nvSpPr>
        <p:spPr>
          <a:xfrm>
            <a:off x="450851" y="3904559"/>
            <a:ext cx="2800350" cy="59888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コーディング担当</a:t>
            </a:r>
          </a:p>
        </p:txBody>
      </p:sp>
      <p:sp>
        <p:nvSpPr>
          <p:cNvPr id="8" name="タイトル 1">
            <a:extLst>
              <a:ext uri="{FF2B5EF4-FFF2-40B4-BE49-F238E27FC236}">
                <a16:creationId xmlns:a16="http://schemas.microsoft.com/office/drawing/2014/main" id="{A7A35570-268C-8841-A5A0-DC45A7C106C8}"/>
              </a:ext>
            </a:extLst>
          </p:cNvPr>
          <p:cNvSpPr txBox="1">
            <a:spLocks/>
          </p:cNvSpPr>
          <p:nvPr/>
        </p:nvSpPr>
        <p:spPr>
          <a:xfrm>
            <a:off x="3702049" y="1289252"/>
            <a:ext cx="187325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300" b="1">
                <a:solidFill>
                  <a:srgbClr val="00A297"/>
                </a:solidFill>
                <a:latin typeface="Hiragino Kaku Gothic Pro W3" panose="020B0300000000000000" pitchFamily="34" charset="-128"/>
                <a:ea typeface="Hiragino Kaku Gothic Pro W3" panose="020B0300000000000000" pitchFamily="34" charset="-128"/>
              </a:rPr>
              <a:t>適正</a:t>
            </a:r>
          </a:p>
        </p:txBody>
      </p:sp>
      <p:sp>
        <p:nvSpPr>
          <p:cNvPr id="9" name="タイトル 1">
            <a:extLst>
              <a:ext uri="{FF2B5EF4-FFF2-40B4-BE49-F238E27FC236}">
                <a16:creationId xmlns:a16="http://schemas.microsoft.com/office/drawing/2014/main" id="{ED8C386B-E61A-AF4E-ADF4-4D2D78D83912}"/>
              </a:ext>
            </a:extLst>
          </p:cNvPr>
          <p:cNvSpPr txBox="1">
            <a:spLocks/>
          </p:cNvSpPr>
          <p:nvPr/>
        </p:nvSpPr>
        <p:spPr>
          <a:xfrm>
            <a:off x="3733800" y="2454180"/>
            <a:ext cx="1403350" cy="59888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PM</a:t>
            </a:r>
            <a:r>
              <a:rPr lang="ja-JP" altLang="en-US" sz="24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能力</a:t>
            </a:r>
          </a:p>
        </p:txBody>
      </p:sp>
      <p:sp>
        <p:nvSpPr>
          <p:cNvPr id="10" name="タイトル 1">
            <a:extLst>
              <a:ext uri="{FF2B5EF4-FFF2-40B4-BE49-F238E27FC236}">
                <a16:creationId xmlns:a16="http://schemas.microsoft.com/office/drawing/2014/main" id="{07BD2BD2-DEDE-1E41-B534-EEEC08242456}"/>
              </a:ext>
            </a:extLst>
          </p:cNvPr>
          <p:cNvSpPr txBox="1">
            <a:spLocks/>
          </p:cNvSpPr>
          <p:nvPr/>
        </p:nvSpPr>
        <p:spPr>
          <a:xfrm>
            <a:off x="3733800" y="3179369"/>
            <a:ext cx="2171700" cy="598884"/>
          </a:xfrm>
          <a:prstGeom prst="rect">
            <a:avLst/>
          </a:prstGeom>
        </p:spPr>
        <p:txBody>
          <a:bodyPr vert="horz" lIns="68580" tIns="34290" rIns="68580" bIns="34290" rtlCol="0" anchor="ct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分析・設計能力</a:t>
            </a:r>
            <a:endParaRPr lang="en-US" altLang="ja-JP" sz="24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p:txBody>
      </p:sp>
      <p:sp>
        <p:nvSpPr>
          <p:cNvPr id="11" name="タイトル 1">
            <a:extLst>
              <a:ext uri="{FF2B5EF4-FFF2-40B4-BE49-F238E27FC236}">
                <a16:creationId xmlns:a16="http://schemas.microsoft.com/office/drawing/2014/main" id="{75E59A61-B2D6-BA42-B0B5-1167D917FDAA}"/>
              </a:ext>
            </a:extLst>
          </p:cNvPr>
          <p:cNvSpPr txBox="1">
            <a:spLocks/>
          </p:cNvSpPr>
          <p:nvPr/>
        </p:nvSpPr>
        <p:spPr>
          <a:xfrm>
            <a:off x="3733801" y="4629748"/>
            <a:ext cx="1949450" cy="598884"/>
          </a:xfrm>
          <a:prstGeom prst="rect">
            <a:avLst/>
          </a:prstGeom>
        </p:spPr>
        <p:txBody>
          <a:bodyPr vert="horz" lIns="68580" tIns="34290" rIns="68580" bIns="34290" rtlCol="0" anchor="ct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品質管理能力</a:t>
            </a:r>
          </a:p>
        </p:txBody>
      </p:sp>
      <p:sp>
        <p:nvSpPr>
          <p:cNvPr id="12" name="タイトル 1">
            <a:extLst>
              <a:ext uri="{FF2B5EF4-FFF2-40B4-BE49-F238E27FC236}">
                <a16:creationId xmlns:a16="http://schemas.microsoft.com/office/drawing/2014/main" id="{7B45D554-D270-254C-A865-C6716473C791}"/>
              </a:ext>
            </a:extLst>
          </p:cNvPr>
          <p:cNvSpPr txBox="1">
            <a:spLocks/>
          </p:cNvSpPr>
          <p:nvPr/>
        </p:nvSpPr>
        <p:spPr>
          <a:xfrm>
            <a:off x="3733800" y="3904559"/>
            <a:ext cx="2800350" cy="598884"/>
          </a:xfrm>
          <a:prstGeom prst="rect">
            <a:avLst/>
          </a:prstGeom>
        </p:spPr>
        <p:txBody>
          <a:bodyPr vert="horz" lIns="68580" tIns="34290" rIns="68580" bIns="34290" rtlCol="0" anchor="ct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プログラミング能力</a:t>
            </a:r>
          </a:p>
        </p:txBody>
      </p:sp>
      <p:sp>
        <p:nvSpPr>
          <p:cNvPr id="13" name="正方形/長方形 12">
            <a:extLst>
              <a:ext uri="{FF2B5EF4-FFF2-40B4-BE49-F238E27FC236}">
                <a16:creationId xmlns:a16="http://schemas.microsoft.com/office/drawing/2014/main" id="{F8097317-28D2-A74B-A58E-619D070B0E01}"/>
              </a:ext>
            </a:extLst>
          </p:cNvPr>
          <p:cNvSpPr/>
          <p:nvPr/>
        </p:nvSpPr>
        <p:spPr>
          <a:xfrm>
            <a:off x="3438525" y="2283424"/>
            <a:ext cx="3079750" cy="3055845"/>
          </a:xfrm>
          <a:prstGeom prst="rect">
            <a:avLst/>
          </a:pr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4" name="右矢印 13">
            <a:extLst>
              <a:ext uri="{FF2B5EF4-FFF2-40B4-BE49-F238E27FC236}">
                <a16:creationId xmlns:a16="http://schemas.microsoft.com/office/drawing/2014/main" id="{5477772B-9AF6-4E4D-A003-059C657811AB}"/>
              </a:ext>
            </a:extLst>
          </p:cNvPr>
          <p:cNvSpPr/>
          <p:nvPr/>
        </p:nvSpPr>
        <p:spPr>
          <a:xfrm>
            <a:off x="6765924" y="3701512"/>
            <a:ext cx="403226" cy="153481"/>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schemeClr val="bg1">
                  <a:lumMod val="65000"/>
                </a:schemeClr>
              </a:solidFill>
            </a:endParaRPr>
          </a:p>
        </p:txBody>
      </p:sp>
      <p:sp>
        <p:nvSpPr>
          <p:cNvPr id="15" name="タイトル 1">
            <a:extLst>
              <a:ext uri="{FF2B5EF4-FFF2-40B4-BE49-F238E27FC236}">
                <a16:creationId xmlns:a16="http://schemas.microsoft.com/office/drawing/2014/main" id="{AE550AE6-1FA9-2B4A-ABB5-EBFC227F1956}"/>
              </a:ext>
            </a:extLst>
          </p:cNvPr>
          <p:cNvSpPr txBox="1">
            <a:spLocks/>
          </p:cNvSpPr>
          <p:nvPr/>
        </p:nvSpPr>
        <p:spPr>
          <a:xfrm>
            <a:off x="7416799" y="3473020"/>
            <a:ext cx="1244600" cy="59888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300" b="1">
                <a:solidFill>
                  <a:schemeClr val="accent4"/>
                </a:solidFill>
                <a:latin typeface="Hiragino Kaku Gothic Pro W3" panose="020B0300000000000000" pitchFamily="34" charset="-128"/>
                <a:ea typeface="Hiragino Kaku Gothic Pro W3" panose="020B0300000000000000" pitchFamily="34" charset="-128"/>
              </a:rPr>
              <a:t>成績</a:t>
            </a:r>
            <a:endParaRPr lang="en-US" altLang="ja-JP" sz="3300" b="1" dirty="0">
              <a:solidFill>
                <a:schemeClr val="accent4"/>
              </a:solidFill>
              <a:latin typeface="Hiragino Kaku Gothic Pro W3" panose="020B0300000000000000" pitchFamily="34" charset="-128"/>
              <a:ea typeface="Hiragino Kaku Gothic Pro W3" panose="020B0300000000000000" pitchFamily="34" charset="-128"/>
            </a:endParaRPr>
          </a:p>
        </p:txBody>
      </p:sp>
      <p:sp>
        <p:nvSpPr>
          <p:cNvPr id="16" name="タイトル 1">
            <a:extLst>
              <a:ext uri="{FF2B5EF4-FFF2-40B4-BE49-F238E27FC236}">
                <a16:creationId xmlns:a16="http://schemas.microsoft.com/office/drawing/2014/main" id="{5C1F22C7-E02C-E64C-BF67-50B2D5FE92AD}"/>
              </a:ext>
            </a:extLst>
          </p:cNvPr>
          <p:cNvSpPr txBox="1">
            <a:spLocks/>
          </p:cNvSpPr>
          <p:nvPr/>
        </p:nvSpPr>
        <p:spPr>
          <a:xfrm>
            <a:off x="7416799" y="1289252"/>
            <a:ext cx="236855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300" b="1">
                <a:solidFill>
                  <a:srgbClr val="00A297"/>
                </a:solidFill>
                <a:latin typeface="Hiragino Kaku Gothic Pro W3" panose="020B0300000000000000" pitchFamily="34" charset="-128"/>
                <a:ea typeface="Hiragino Kaku Gothic Pro W3" panose="020B0300000000000000" pitchFamily="34" charset="-128"/>
              </a:rPr>
              <a:t>代用</a:t>
            </a:r>
          </a:p>
        </p:txBody>
      </p:sp>
      <p:sp>
        <p:nvSpPr>
          <p:cNvPr id="17" name="テキスト ボックス 16">
            <a:extLst>
              <a:ext uri="{FF2B5EF4-FFF2-40B4-BE49-F238E27FC236}">
                <a16:creationId xmlns:a16="http://schemas.microsoft.com/office/drawing/2014/main" id="{6E079CDB-F1F9-AA45-B3F3-33D3FED56402}"/>
              </a:ext>
            </a:extLst>
          </p:cNvPr>
          <p:cNvSpPr txBox="1"/>
          <p:nvPr/>
        </p:nvSpPr>
        <p:spPr>
          <a:xfrm>
            <a:off x="8515350" y="6488668"/>
            <a:ext cx="484909" cy="369332"/>
          </a:xfrm>
          <a:prstGeom prst="rect">
            <a:avLst/>
          </a:prstGeom>
          <a:noFill/>
        </p:spPr>
        <p:txBody>
          <a:bodyPr wrap="square" rtlCol="0">
            <a:spAutoFit/>
          </a:bodyPr>
          <a:lstStyle/>
          <a:p>
            <a:r>
              <a:rPr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21</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327981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下矢印 15">
            <a:extLst>
              <a:ext uri="{FF2B5EF4-FFF2-40B4-BE49-F238E27FC236}">
                <a16:creationId xmlns:a16="http://schemas.microsoft.com/office/drawing/2014/main" id="{7F8C9DC2-2554-BA48-B215-2809820592AF}"/>
              </a:ext>
            </a:extLst>
          </p:cNvPr>
          <p:cNvSpPr/>
          <p:nvPr/>
        </p:nvSpPr>
        <p:spPr>
          <a:xfrm>
            <a:off x="3396574" y="2013641"/>
            <a:ext cx="474335" cy="2891174"/>
          </a:xfrm>
          <a:prstGeom prst="downArrow">
            <a:avLst/>
          </a:prstGeom>
          <a:solidFill>
            <a:srgbClr val="00A2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a:p>
        </p:txBody>
      </p:sp>
      <p:sp>
        <p:nvSpPr>
          <p:cNvPr id="4" name="タイトル 3">
            <a:extLst>
              <a:ext uri="{FF2B5EF4-FFF2-40B4-BE49-F238E27FC236}">
                <a16:creationId xmlns:a16="http://schemas.microsoft.com/office/drawing/2014/main" id="{852E0CF0-5887-B549-B0F0-E55493244302}"/>
              </a:ext>
            </a:extLst>
          </p:cNvPr>
          <p:cNvSpPr>
            <a:spLocks noGrp="1"/>
          </p:cNvSpPr>
          <p:nvPr>
            <p:ph type="title"/>
          </p:nvPr>
        </p:nvSpPr>
        <p:spPr>
          <a:xfrm>
            <a:off x="-309608" y="1156495"/>
            <a:ext cx="7886700" cy="994172"/>
          </a:xfrm>
        </p:spPr>
        <p:txBody>
          <a:bodyPr>
            <a:normAutofit/>
          </a:bodyPr>
          <a:lstStyle/>
          <a:p>
            <a:pPr algn="ctr"/>
            <a:r>
              <a:rPr lang="ja-JP" altLang="en-US" sz="24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個人の能力を計算</a:t>
            </a:r>
          </a:p>
        </p:txBody>
      </p:sp>
      <p:sp>
        <p:nvSpPr>
          <p:cNvPr id="5" name="タイトル 3">
            <a:extLst>
              <a:ext uri="{FF2B5EF4-FFF2-40B4-BE49-F238E27FC236}">
                <a16:creationId xmlns:a16="http://schemas.microsoft.com/office/drawing/2014/main" id="{B615F5DF-2948-864E-B10E-ACB47BF1973F}"/>
              </a:ext>
            </a:extLst>
          </p:cNvPr>
          <p:cNvSpPr txBox="1">
            <a:spLocks/>
          </p:cNvSpPr>
          <p:nvPr/>
        </p:nvSpPr>
        <p:spPr>
          <a:xfrm>
            <a:off x="241593" y="2465857"/>
            <a:ext cx="6784298" cy="703346"/>
          </a:xfrm>
          <a:prstGeom prst="rect">
            <a:avLst/>
          </a:prstGeom>
          <a:solidFill>
            <a:schemeClr val="bg1"/>
          </a:solidFill>
        </p:spPr>
        <p:txBody>
          <a:bodyPr vert="horz" lIns="68580" tIns="34290" rIns="68580" bIns="3429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24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適正を元にチーム編成</a:t>
            </a:r>
          </a:p>
        </p:txBody>
      </p:sp>
      <p:sp>
        <p:nvSpPr>
          <p:cNvPr id="6" name="タイトル 3">
            <a:extLst>
              <a:ext uri="{FF2B5EF4-FFF2-40B4-BE49-F238E27FC236}">
                <a16:creationId xmlns:a16="http://schemas.microsoft.com/office/drawing/2014/main" id="{3F65E1AC-3501-5F40-8164-F13C889467C0}"/>
              </a:ext>
            </a:extLst>
          </p:cNvPr>
          <p:cNvSpPr txBox="1">
            <a:spLocks/>
          </p:cNvSpPr>
          <p:nvPr/>
        </p:nvSpPr>
        <p:spPr>
          <a:xfrm>
            <a:off x="42303" y="3597776"/>
            <a:ext cx="7149190" cy="702000"/>
          </a:xfrm>
          <a:prstGeom prst="rect">
            <a:avLst/>
          </a:prstGeom>
          <a:solidFill>
            <a:schemeClr val="bg1"/>
          </a:solidFill>
        </p:spPr>
        <p:txBody>
          <a:bodyPr vert="horz" lIns="68580" tIns="34290" rIns="68580" bIns="3429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24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最適なチームを導き出す</a:t>
            </a:r>
          </a:p>
        </p:txBody>
      </p:sp>
      <p:sp>
        <p:nvSpPr>
          <p:cNvPr id="11" name="タイトル 3">
            <a:extLst>
              <a:ext uri="{FF2B5EF4-FFF2-40B4-BE49-F238E27FC236}">
                <a16:creationId xmlns:a16="http://schemas.microsoft.com/office/drawing/2014/main" id="{C4BA1A51-4DE6-7844-9E31-91D63E3D2F15}"/>
              </a:ext>
            </a:extLst>
          </p:cNvPr>
          <p:cNvSpPr txBox="1">
            <a:spLocks/>
          </p:cNvSpPr>
          <p:nvPr/>
        </p:nvSpPr>
        <p:spPr>
          <a:xfrm>
            <a:off x="-140142" y="4788892"/>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24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チーム間のばらつきが軽減</a:t>
            </a:r>
          </a:p>
        </p:txBody>
      </p:sp>
      <p:sp>
        <p:nvSpPr>
          <p:cNvPr id="12" name="正方形/長方形 11">
            <a:extLst>
              <a:ext uri="{FF2B5EF4-FFF2-40B4-BE49-F238E27FC236}">
                <a16:creationId xmlns:a16="http://schemas.microsoft.com/office/drawing/2014/main" id="{47032E19-DF02-9A4A-BFCB-5D687B64FDAA}"/>
              </a:ext>
            </a:extLst>
          </p:cNvPr>
          <p:cNvSpPr/>
          <p:nvPr/>
        </p:nvSpPr>
        <p:spPr>
          <a:xfrm>
            <a:off x="7288306" y="-1"/>
            <a:ext cx="1833818" cy="7232073"/>
          </a:xfrm>
          <a:prstGeom prst="rect">
            <a:avLst/>
          </a:prstGeom>
          <a:solidFill>
            <a:srgbClr val="00A297"/>
          </a:solidFill>
          <a:ln>
            <a:solidFill>
              <a:srgbClr val="00A2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a:p>
        </p:txBody>
      </p:sp>
      <p:sp>
        <p:nvSpPr>
          <p:cNvPr id="13" name="テキスト ボックス 12">
            <a:extLst>
              <a:ext uri="{FF2B5EF4-FFF2-40B4-BE49-F238E27FC236}">
                <a16:creationId xmlns:a16="http://schemas.microsoft.com/office/drawing/2014/main" id="{2CFADF2B-1FB2-5D4A-82FE-ACEC56BC8E96}"/>
              </a:ext>
            </a:extLst>
          </p:cNvPr>
          <p:cNvSpPr txBox="1"/>
          <p:nvPr/>
        </p:nvSpPr>
        <p:spPr>
          <a:xfrm>
            <a:off x="7638342" y="1977776"/>
            <a:ext cx="1689299" cy="323165"/>
          </a:xfrm>
          <a:prstGeom prst="rect">
            <a:avLst/>
          </a:prstGeom>
          <a:noFill/>
        </p:spPr>
        <p:txBody>
          <a:bodyPr wrap="square" rtlCol="0">
            <a:spAutoFit/>
          </a:bodyPr>
          <a:lstStyle/>
          <a:p>
            <a:pPr algn="ctr"/>
            <a:r>
              <a:rPr lang="ja-JP" altLang="en-US" sz="1500">
                <a:solidFill>
                  <a:schemeClr val="bg1"/>
                </a:solidFill>
                <a:latin typeface="Hiragino Kaku Gothic Pro W3" panose="020B0300000000000000" pitchFamily="34" charset="-128"/>
                <a:ea typeface="Hiragino Kaku Gothic Pro W3" panose="020B0300000000000000" pitchFamily="34" charset="-128"/>
              </a:rPr>
              <a:t>システム化</a:t>
            </a:r>
          </a:p>
        </p:txBody>
      </p:sp>
      <p:sp>
        <p:nvSpPr>
          <p:cNvPr id="15" name="テキスト ボックス 14">
            <a:extLst>
              <a:ext uri="{FF2B5EF4-FFF2-40B4-BE49-F238E27FC236}">
                <a16:creationId xmlns:a16="http://schemas.microsoft.com/office/drawing/2014/main" id="{F7053DD7-1B2E-5441-9474-A12B7A476380}"/>
              </a:ext>
            </a:extLst>
          </p:cNvPr>
          <p:cNvSpPr txBox="1"/>
          <p:nvPr/>
        </p:nvSpPr>
        <p:spPr>
          <a:xfrm>
            <a:off x="7081702" y="3620054"/>
            <a:ext cx="2247026" cy="553998"/>
          </a:xfrm>
          <a:prstGeom prst="rect">
            <a:avLst/>
          </a:prstGeom>
          <a:noFill/>
        </p:spPr>
        <p:txBody>
          <a:bodyPr wrap="square" rtlCol="0">
            <a:spAutoFit/>
          </a:bodyPr>
          <a:lstStyle/>
          <a:p>
            <a:pPr algn="ctr"/>
            <a:r>
              <a:rPr lang="ja-JP" altLang="en-US" sz="1500">
                <a:solidFill>
                  <a:schemeClr val="bg1"/>
                </a:solidFill>
                <a:latin typeface="Hiragino Kaku Gothic Pro W3" panose="020B0300000000000000" pitchFamily="34" charset="-128"/>
                <a:ea typeface="Hiragino Kaku Gothic Pro W3" panose="020B0300000000000000" pitchFamily="34" charset="-128"/>
              </a:rPr>
              <a:t>遺伝的</a:t>
            </a:r>
            <a:endParaRPr lang="en-US" altLang="ja-JP" sz="1500" dirty="0">
              <a:solidFill>
                <a:schemeClr val="bg1"/>
              </a:solidFill>
              <a:latin typeface="Hiragino Kaku Gothic Pro W3" panose="020B0300000000000000" pitchFamily="34" charset="-128"/>
              <a:ea typeface="Hiragino Kaku Gothic Pro W3" panose="020B0300000000000000" pitchFamily="34" charset="-128"/>
            </a:endParaRPr>
          </a:p>
          <a:p>
            <a:pPr algn="ctr"/>
            <a:r>
              <a:rPr lang="ja-JP" altLang="en-US" sz="1500">
                <a:solidFill>
                  <a:schemeClr val="bg1"/>
                </a:solidFill>
                <a:latin typeface="Hiragino Kaku Gothic Pro W3" panose="020B0300000000000000" pitchFamily="34" charset="-128"/>
                <a:ea typeface="Hiragino Kaku Gothic Pro W3" panose="020B0300000000000000" pitchFamily="34" charset="-128"/>
              </a:rPr>
              <a:t>アルゴリズム</a:t>
            </a:r>
          </a:p>
        </p:txBody>
      </p:sp>
      <p:pic>
        <p:nvPicPr>
          <p:cNvPr id="17" name="グラフィックス 16" descr="Computer">
            <a:extLst>
              <a:ext uri="{FF2B5EF4-FFF2-40B4-BE49-F238E27FC236}">
                <a16:creationId xmlns:a16="http://schemas.microsoft.com/office/drawing/2014/main" id="{E61AB7F4-5E28-934D-B750-8D0319BCC1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74262" y="1873343"/>
            <a:ext cx="538697" cy="538697"/>
          </a:xfrm>
          <a:prstGeom prst="rect">
            <a:avLst/>
          </a:prstGeom>
        </p:spPr>
      </p:pic>
      <p:sp>
        <p:nvSpPr>
          <p:cNvPr id="14" name="テキスト ボックス 13">
            <a:extLst>
              <a:ext uri="{FF2B5EF4-FFF2-40B4-BE49-F238E27FC236}">
                <a16:creationId xmlns:a16="http://schemas.microsoft.com/office/drawing/2014/main" id="{96031A9E-9965-D346-82E3-53C3376714E4}"/>
              </a:ext>
            </a:extLst>
          </p:cNvPr>
          <p:cNvSpPr txBox="1"/>
          <p:nvPr/>
        </p:nvSpPr>
        <p:spPr>
          <a:xfrm>
            <a:off x="7912959" y="2812123"/>
            <a:ext cx="849168" cy="461665"/>
          </a:xfrm>
          <a:prstGeom prst="rect">
            <a:avLst/>
          </a:prstGeom>
          <a:noFill/>
        </p:spPr>
        <p:txBody>
          <a:bodyPr wrap="square" rtlCol="0">
            <a:spAutoFit/>
          </a:bodyPr>
          <a:lstStyle/>
          <a:p>
            <a:r>
              <a:rPr lang="ja-JP" altLang="en-US" sz="2400">
                <a:solidFill>
                  <a:schemeClr val="bg1">
                    <a:lumMod val="85000"/>
                  </a:schemeClr>
                </a:solidFill>
                <a:latin typeface="Hiragino Kaku Gothic Pro W3" panose="020B0300000000000000" pitchFamily="34" charset="-128"/>
                <a:ea typeface="Hiragino Kaku Gothic Pro W3" panose="020B0300000000000000" pitchFamily="34" charset="-128"/>
              </a:rPr>
              <a:t>＋</a:t>
            </a:r>
          </a:p>
        </p:txBody>
      </p:sp>
      <p:sp>
        <p:nvSpPr>
          <p:cNvPr id="18" name="テキスト ボックス 17">
            <a:extLst>
              <a:ext uri="{FF2B5EF4-FFF2-40B4-BE49-F238E27FC236}">
                <a16:creationId xmlns:a16="http://schemas.microsoft.com/office/drawing/2014/main" id="{47A6BC5B-F63F-7547-8474-E3C5F9B7B349}"/>
              </a:ext>
            </a:extLst>
          </p:cNvPr>
          <p:cNvSpPr txBox="1"/>
          <p:nvPr/>
        </p:nvSpPr>
        <p:spPr>
          <a:xfrm>
            <a:off x="8515350" y="6488668"/>
            <a:ext cx="484909" cy="369332"/>
          </a:xfrm>
          <a:prstGeom prst="rect">
            <a:avLst/>
          </a:prstGeom>
          <a:noFill/>
        </p:spPr>
        <p:txBody>
          <a:bodyPr wrap="square" rtlCol="0">
            <a:spAutoFit/>
          </a:bodyPr>
          <a:lstStyle/>
          <a:p>
            <a:r>
              <a:rPr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22</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188405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E2E50E-ABE7-004D-B7FC-253AA9D7993D}"/>
              </a:ext>
            </a:extLst>
          </p:cNvPr>
          <p:cNvSpPr>
            <a:spLocks noGrp="1"/>
          </p:cNvSpPr>
          <p:nvPr>
            <p:ph type="title"/>
          </p:nvPr>
        </p:nvSpPr>
        <p:spPr/>
        <p:txBody>
          <a:bodyPr/>
          <a:lstStyle/>
          <a:p>
            <a:r>
              <a:rPr kumimoji="1" lang="ja-JP" altLang="en-US" b="1">
                <a:solidFill>
                  <a:srgbClr val="00A297"/>
                </a:solidFill>
                <a:latin typeface="Hiragino Kaku Gothic Pro W3" panose="020B0300000000000000" pitchFamily="34" charset="-128"/>
                <a:ea typeface="Hiragino Kaku Gothic Pro W3" panose="020B0300000000000000" pitchFamily="34" charset="-128"/>
              </a:rPr>
              <a:t>先行研究まとめ</a:t>
            </a:r>
          </a:p>
        </p:txBody>
      </p:sp>
    </p:spTree>
    <p:extLst>
      <p:ext uri="{BB962C8B-B14F-4D97-AF65-F5344CB8AC3E}">
        <p14:creationId xmlns:p14="http://schemas.microsoft.com/office/powerpoint/2010/main" val="344676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390762D-CA84-1442-8FB2-B3CDB65739FB}"/>
              </a:ext>
            </a:extLst>
          </p:cNvPr>
          <p:cNvSpPr>
            <a:spLocks noGrp="1"/>
          </p:cNvSpPr>
          <p:nvPr>
            <p:ph idx="1"/>
          </p:nvPr>
        </p:nvSpPr>
        <p:spPr>
          <a:xfrm>
            <a:off x="628650" y="3011487"/>
            <a:ext cx="7886700" cy="2117726"/>
          </a:xfrm>
        </p:spPr>
        <p:txBody>
          <a:bodyPr/>
          <a:lstStyle/>
          <a:p>
            <a:pPr marL="0" indent="0" algn="ctr">
              <a:buNone/>
            </a:pPr>
            <a:r>
              <a:rPr kumimoji="1" lang="ja-JP" altLang="en-US">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グループワークにおいて</a:t>
            </a:r>
            <a:r>
              <a:rPr lang="ja-JP" altLang="en-US" b="1">
                <a:solidFill>
                  <a:srgbClr val="00A297"/>
                </a:solidFill>
                <a:latin typeface="Hiragino Kaku Gothic Pro W3" panose="020B0300000000000000" pitchFamily="34" charset="-128"/>
                <a:ea typeface="Hiragino Kaku Gothic Pro W3" panose="020B0300000000000000" pitchFamily="34" charset="-128"/>
              </a:rPr>
              <a:t>創造性</a:t>
            </a:r>
            <a:r>
              <a:rPr lang="ja-JP" altLang="en-US">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に着目し、</a:t>
            </a:r>
            <a:endParaRPr lang="en-US" altLang="ja-JP"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a:p>
            <a:pPr marL="0" indent="0" algn="ctr">
              <a:buNone/>
            </a:pPr>
            <a:r>
              <a:rPr kumimoji="1" lang="ja-JP" altLang="en-US">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より</a:t>
            </a:r>
            <a:r>
              <a:rPr kumimoji="1" lang="ja-JP" altLang="en-US" b="1">
                <a:solidFill>
                  <a:srgbClr val="00A297"/>
                </a:solidFill>
                <a:latin typeface="Hiragino Kaku Gothic Pro W3" panose="020B0300000000000000" pitchFamily="34" charset="-128"/>
                <a:ea typeface="Hiragino Kaku Gothic Pro W3" panose="020B0300000000000000" pitchFamily="34" charset="-128"/>
              </a:rPr>
              <a:t>多種多様</a:t>
            </a:r>
            <a:r>
              <a:rPr kumimoji="1" lang="ja-JP" altLang="en-US">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なメンバーで</a:t>
            </a:r>
            <a:endParaRPr kumimoji="1" lang="en-US" altLang="ja-JP"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a:p>
            <a:pPr marL="0" indent="0" algn="ctr">
              <a:buNone/>
            </a:pPr>
            <a:r>
              <a:rPr kumimoji="1" lang="ja-JP" altLang="en-US">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グループを編成する支援ツールを作成する</a:t>
            </a:r>
            <a:endParaRPr kumimoji="1" lang="en-US" altLang="ja-JP"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p:txBody>
      </p:sp>
      <p:sp>
        <p:nvSpPr>
          <p:cNvPr id="4" name="テキスト ボックス 3">
            <a:extLst>
              <a:ext uri="{FF2B5EF4-FFF2-40B4-BE49-F238E27FC236}">
                <a16:creationId xmlns:a16="http://schemas.microsoft.com/office/drawing/2014/main" id="{7DAFCFA9-7299-2446-B6AE-1CAD2BBC09E5}"/>
              </a:ext>
            </a:extLst>
          </p:cNvPr>
          <p:cNvSpPr txBox="1"/>
          <p:nvPr/>
        </p:nvSpPr>
        <p:spPr>
          <a:xfrm>
            <a:off x="8515350" y="6488668"/>
            <a:ext cx="484909" cy="369332"/>
          </a:xfrm>
          <a:prstGeom prst="rect">
            <a:avLst/>
          </a:prstGeom>
          <a:noFill/>
        </p:spPr>
        <p:txBody>
          <a:bodyPr wrap="square" rtlCol="0">
            <a:spAutoFit/>
          </a:bodyPr>
          <a:lstStyle/>
          <a:p>
            <a:r>
              <a:rPr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25</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
        <p:nvSpPr>
          <p:cNvPr id="6" name="タイトル 5">
            <a:extLst>
              <a:ext uri="{FF2B5EF4-FFF2-40B4-BE49-F238E27FC236}">
                <a16:creationId xmlns:a16="http://schemas.microsoft.com/office/drawing/2014/main" id="{AA6ECA32-BEFB-0F43-B86B-4C8A5E6C71D1}"/>
              </a:ext>
            </a:extLst>
          </p:cNvPr>
          <p:cNvSpPr>
            <a:spLocks noGrp="1"/>
          </p:cNvSpPr>
          <p:nvPr>
            <p:ph type="title"/>
          </p:nvPr>
        </p:nvSpPr>
        <p:spPr/>
        <p:txBody>
          <a:bodyPr/>
          <a:lstStyle/>
          <a:p>
            <a:endParaRPr lang="ja-JP" altLang="en-US"/>
          </a:p>
        </p:txBody>
      </p:sp>
    </p:spTree>
    <p:extLst>
      <p:ext uri="{BB962C8B-B14F-4D97-AF65-F5344CB8AC3E}">
        <p14:creationId xmlns:p14="http://schemas.microsoft.com/office/powerpoint/2010/main" val="1024848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8D73E8-C996-4D4A-A949-D5223D51F709}"/>
              </a:ext>
            </a:extLst>
          </p:cNvPr>
          <p:cNvSpPr>
            <a:spLocks noGrp="1"/>
          </p:cNvSpPr>
          <p:nvPr>
            <p:ph type="title"/>
          </p:nvPr>
        </p:nvSpPr>
        <p:spPr/>
        <p:txBody>
          <a:bodyPr/>
          <a:lstStyle/>
          <a:p>
            <a:pPr algn="just"/>
            <a:r>
              <a:rPr kumimoji="1" lang="ja-JP" altLang="en-US" b="1">
                <a:solidFill>
                  <a:srgbClr val="00A297"/>
                </a:solidFill>
                <a:latin typeface="Hiragino Kaku Gothic Pro W3" panose="020B0300000000000000" pitchFamily="34" charset="-128"/>
                <a:ea typeface="Hiragino Kaku Gothic Pro W3" panose="020B0300000000000000" pitchFamily="34" charset="-128"/>
              </a:rPr>
              <a:t>目次</a:t>
            </a:r>
          </a:p>
        </p:txBody>
      </p:sp>
      <p:sp>
        <p:nvSpPr>
          <p:cNvPr id="3" name="コンテンツ プレースホルダー 2">
            <a:extLst>
              <a:ext uri="{FF2B5EF4-FFF2-40B4-BE49-F238E27FC236}">
                <a16:creationId xmlns:a16="http://schemas.microsoft.com/office/drawing/2014/main" id="{70A8AA39-5274-824B-A2E2-28A4BF279FC1}"/>
              </a:ext>
            </a:extLst>
          </p:cNvPr>
          <p:cNvSpPr>
            <a:spLocks noGrp="1"/>
          </p:cNvSpPr>
          <p:nvPr>
            <p:ph idx="1"/>
          </p:nvPr>
        </p:nvSpPr>
        <p:spPr>
          <a:xfrm>
            <a:off x="628650" y="1806611"/>
            <a:ext cx="3136526" cy="5051389"/>
          </a:xfrm>
        </p:spPr>
        <p:txBody>
          <a:bodyPr>
            <a:noAutofit/>
          </a:bodyPr>
          <a:lstStyle/>
          <a:p>
            <a:pPr>
              <a:lnSpc>
                <a:spcPct val="150000"/>
              </a:lnSpc>
              <a:buFont typeface="Wingdings" pitchFamily="2" charset="2"/>
              <a:buChar char="n"/>
            </a:pPr>
            <a:r>
              <a:rPr lang="ja-JP" altLang="en-US" sz="24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　背景</a:t>
            </a:r>
            <a:endParaRPr lang="en-US" altLang="ja-JP" sz="24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a:p>
            <a:pPr>
              <a:lnSpc>
                <a:spcPct val="150000"/>
              </a:lnSpc>
              <a:buFont typeface="Wingdings" pitchFamily="2" charset="2"/>
              <a:buChar char="n"/>
            </a:pPr>
            <a:r>
              <a:rPr lang="ja-JP" altLang="en-US" sz="24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　先行研究</a:t>
            </a:r>
            <a:endParaRPr lang="en-US" altLang="ja-JP" sz="24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a:p>
            <a:pPr>
              <a:lnSpc>
                <a:spcPct val="150000"/>
              </a:lnSpc>
              <a:buFont typeface="Wingdings" pitchFamily="2" charset="2"/>
              <a:buChar char="n"/>
            </a:pPr>
            <a:r>
              <a:rPr lang="ja-JP" altLang="en-US" sz="24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　目的</a:t>
            </a:r>
            <a:endParaRPr lang="en-US" altLang="ja-JP" sz="24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a:p>
            <a:pPr>
              <a:lnSpc>
                <a:spcPct val="150000"/>
              </a:lnSpc>
              <a:buFont typeface="Wingdings" pitchFamily="2" charset="2"/>
              <a:buChar char="n"/>
            </a:pPr>
            <a:r>
              <a:rPr lang="ja-JP" altLang="en-US" sz="24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　調査</a:t>
            </a:r>
            <a:endParaRPr lang="en-US" altLang="ja-JP" sz="24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a:p>
            <a:pPr>
              <a:lnSpc>
                <a:spcPct val="150000"/>
              </a:lnSpc>
              <a:buFont typeface="Wingdings" pitchFamily="2" charset="2"/>
              <a:buChar char="n"/>
            </a:pPr>
            <a:r>
              <a:rPr lang="ja-JP" altLang="en-US" sz="24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　提案</a:t>
            </a:r>
            <a:endParaRPr lang="en-US" altLang="ja-JP" sz="24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a:p>
            <a:pPr>
              <a:lnSpc>
                <a:spcPct val="150000"/>
              </a:lnSpc>
              <a:buFont typeface="Wingdings" pitchFamily="2" charset="2"/>
              <a:buChar char="n"/>
            </a:pPr>
            <a:r>
              <a:rPr lang="ja-JP" altLang="en-US" sz="24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　実験</a:t>
            </a:r>
            <a:endParaRPr lang="en-US" altLang="ja-JP" sz="24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a:p>
            <a:pPr>
              <a:lnSpc>
                <a:spcPct val="150000"/>
              </a:lnSpc>
              <a:buFont typeface="Wingdings" pitchFamily="2" charset="2"/>
              <a:buChar char="n"/>
            </a:pPr>
            <a:r>
              <a:rPr lang="ja-JP" altLang="en-US" sz="24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　今後の展望</a:t>
            </a:r>
          </a:p>
        </p:txBody>
      </p:sp>
      <p:sp>
        <p:nvSpPr>
          <p:cNvPr id="6" name="テキスト ボックス 5">
            <a:extLst>
              <a:ext uri="{FF2B5EF4-FFF2-40B4-BE49-F238E27FC236}">
                <a16:creationId xmlns:a16="http://schemas.microsoft.com/office/drawing/2014/main" id="{29D0CACB-6C38-834E-BC68-82F25CA78AD9}"/>
              </a:ext>
            </a:extLst>
          </p:cNvPr>
          <p:cNvSpPr txBox="1"/>
          <p:nvPr/>
        </p:nvSpPr>
        <p:spPr>
          <a:xfrm>
            <a:off x="8515350" y="6488668"/>
            <a:ext cx="484909" cy="369332"/>
          </a:xfrm>
          <a:prstGeom prst="rect">
            <a:avLst/>
          </a:prstGeom>
          <a:noFill/>
        </p:spPr>
        <p:txBody>
          <a:bodyPr wrap="square" rtlCol="0">
            <a:spAutoFit/>
          </a:bodyPr>
          <a:lstStyle/>
          <a:p>
            <a:r>
              <a:rPr kumimoji="1"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1</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
        <p:nvSpPr>
          <p:cNvPr id="8" name="正方形/長方形 7">
            <a:extLst>
              <a:ext uri="{FF2B5EF4-FFF2-40B4-BE49-F238E27FC236}">
                <a16:creationId xmlns:a16="http://schemas.microsoft.com/office/drawing/2014/main" id="{36367A10-777E-FA44-8AAA-ED1113D60ADD}"/>
              </a:ext>
            </a:extLst>
          </p:cNvPr>
          <p:cNvSpPr/>
          <p:nvPr/>
        </p:nvSpPr>
        <p:spPr>
          <a:xfrm>
            <a:off x="6725265" y="-191370"/>
            <a:ext cx="2418734" cy="7167716"/>
          </a:xfrm>
          <a:prstGeom prst="rect">
            <a:avLst/>
          </a:prstGeom>
          <a:solidFill>
            <a:srgbClr val="00A2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51183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A297"/>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41F967-EE68-7E45-8B63-4E068D0D8EB2}"/>
              </a:ext>
            </a:extLst>
          </p:cNvPr>
          <p:cNvSpPr>
            <a:spLocks noGrp="1"/>
          </p:cNvSpPr>
          <p:nvPr>
            <p:ph type="title"/>
          </p:nvPr>
        </p:nvSpPr>
        <p:spPr>
          <a:xfrm>
            <a:off x="628650" y="2931914"/>
            <a:ext cx="7886700" cy="994172"/>
          </a:xfrm>
        </p:spPr>
        <p:txBody>
          <a:bodyPr>
            <a:normAutofit/>
          </a:bodyPr>
          <a:lstStyle/>
          <a:p>
            <a:pPr algn="ctr"/>
            <a:r>
              <a:rPr lang="ja-JP" altLang="en-US" sz="4050" b="1">
                <a:solidFill>
                  <a:schemeClr val="bg1"/>
                </a:solidFill>
                <a:latin typeface="Hiragino Kaku Gothic Pro W3" panose="020B0300000000000000" pitchFamily="34" charset="-128"/>
                <a:ea typeface="Hiragino Kaku Gothic Pro W3" panose="020B0300000000000000" pitchFamily="34" charset="-128"/>
              </a:rPr>
              <a:t>調査</a:t>
            </a:r>
          </a:p>
        </p:txBody>
      </p:sp>
      <p:sp>
        <p:nvSpPr>
          <p:cNvPr id="4" name="テキスト ボックス 3">
            <a:extLst>
              <a:ext uri="{FF2B5EF4-FFF2-40B4-BE49-F238E27FC236}">
                <a16:creationId xmlns:a16="http://schemas.microsoft.com/office/drawing/2014/main" id="{E01C81D4-F855-B447-801A-7648B0BE8609}"/>
              </a:ext>
            </a:extLst>
          </p:cNvPr>
          <p:cNvSpPr txBox="1"/>
          <p:nvPr/>
        </p:nvSpPr>
        <p:spPr>
          <a:xfrm>
            <a:off x="8515350" y="6488668"/>
            <a:ext cx="484909" cy="369332"/>
          </a:xfrm>
          <a:prstGeom prst="rect">
            <a:avLst/>
          </a:prstGeom>
          <a:noFill/>
        </p:spPr>
        <p:txBody>
          <a:bodyPr wrap="square" rtlCol="0">
            <a:spAutoFit/>
          </a:bodyPr>
          <a:lstStyle/>
          <a:p>
            <a:r>
              <a:rPr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26</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2503407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78EC84-E843-9546-AB27-E492953D1E65}"/>
              </a:ext>
            </a:extLst>
          </p:cNvPr>
          <p:cNvSpPr>
            <a:spLocks noGrp="1"/>
          </p:cNvSpPr>
          <p:nvPr>
            <p:ph type="title"/>
          </p:nvPr>
        </p:nvSpPr>
        <p:spPr/>
        <p:txBody>
          <a:bodyPr>
            <a:normAutofit/>
          </a:bodyPr>
          <a:lstStyle/>
          <a:p>
            <a:r>
              <a:rPr lang="ja-JP" altLang="en-US" sz="3600" b="1">
                <a:solidFill>
                  <a:srgbClr val="00A297"/>
                </a:solidFill>
                <a:latin typeface="Hiragino Kaku Gothic Pro W3" panose="020B0300000000000000" pitchFamily="34" charset="-128"/>
                <a:ea typeface="Hiragino Kaku Gothic Pro W3" panose="020B0300000000000000" pitchFamily="34" charset="-128"/>
              </a:rPr>
              <a:t>アンケート調査</a:t>
            </a:r>
            <a:endParaRPr kumimoji="1" lang="ja-JP" altLang="en-US" sz="3600" b="1">
              <a:solidFill>
                <a:srgbClr val="00A297"/>
              </a:solidFill>
              <a:latin typeface="Hiragino Kaku Gothic Pro W3" panose="020B0300000000000000" pitchFamily="34" charset="-128"/>
              <a:ea typeface="Hiragino Kaku Gothic Pro W3" panose="020B0300000000000000" pitchFamily="34" charset="-128"/>
            </a:endParaRPr>
          </a:p>
        </p:txBody>
      </p:sp>
      <p:sp>
        <p:nvSpPr>
          <p:cNvPr id="7" name="コンテンツ プレースホルダー 6">
            <a:extLst>
              <a:ext uri="{FF2B5EF4-FFF2-40B4-BE49-F238E27FC236}">
                <a16:creationId xmlns:a16="http://schemas.microsoft.com/office/drawing/2014/main" id="{A82960D2-90E1-AA4F-BB49-C97830E6A644}"/>
              </a:ext>
            </a:extLst>
          </p:cNvPr>
          <p:cNvSpPr>
            <a:spLocks noGrp="1"/>
          </p:cNvSpPr>
          <p:nvPr>
            <p:ph idx="1"/>
          </p:nvPr>
        </p:nvSpPr>
        <p:spPr/>
        <p:txBody>
          <a:bodyPr>
            <a:normAutofit/>
          </a:bodyPr>
          <a:lstStyle/>
          <a:p>
            <a:pPr>
              <a:lnSpc>
                <a:spcPct val="150000"/>
              </a:lnSpc>
              <a:buFont typeface="Wingdings" pitchFamily="2" charset="2"/>
              <a:buChar char="n"/>
            </a:pPr>
            <a:r>
              <a:rPr lang="ja-JP" altLang="en-US" sz="24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　対象者：公立はこだて未来大学の学生</a:t>
            </a:r>
            <a:r>
              <a:rPr lang="en-US" altLang="ja-JP" sz="24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61</a:t>
            </a:r>
            <a:r>
              <a:rPr lang="ja-JP" altLang="en-US" sz="24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名</a:t>
            </a:r>
            <a:endParaRPr lang="en-US" altLang="ja-JP" sz="24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a:p>
            <a:pPr>
              <a:lnSpc>
                <a:spcPct val="100000"/>
              </a:lnSpc>
              <a:buFont typeface="Wingdings" pitchFamily="2" charset="2"/>
              <a:buChar char="n"/>
            </a:pPr>
            <a:r>
              <a:rPr lang="ja-JP" altLang="en-US" sz="24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　目的：創造活動におけるグループワークの実情を</a:t>
            </a:r>
            <a:endParaRPr lang="en-US" altLang="ja-JP" sz="24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a:p>
            <a:pPr marL="0" indent="0">
              <a:lnSpc>
                <a:spcPct val="100000"/>
              </a:lnSpc>
              <a:buNone/>
            </a:pPr>
            <a:r>
              <a:rPr lang="ja-JP" altLang="en-US" sz="24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　</a:t>
            </a:r>
            <a:r>
              <a:rPr lang="en-US" altLang="ja-JP" sz="24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  </a:t>
            </a:r>
            <a:r>
              <a:rPr lang="ja-JP" altLang="en-US" sz="24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調査する　　　　　　　　　　　　　　　　　　　　　　　　　　</a:t>
            </a:r>
          </a:p>
        </p:txBody>
      </p:sp>
      <p:pic>
        <p:nvPicPr>
          <p:cNvPr id="11" name="図 10">
            <a:extLst>
              <a:ext uri="{FF2B5EF4-FFF2-40B4-BE49-F238E27FC236}">
                <a16:creationId xmlns:a16="http://schemas.microsoft.com/office/drawing/2014/main" id="{A48B34B5-5873-D54E-8142-52695F37503A}"/>
              </a:ext>
            </a:extLst>
          </p:cNvPr>
          <p:cNvPicPr>
            <a:picLocks noChangeAspect="1"/>
          </p:cNvPicPr>
          <p:nvPr/>
        </p:nvPicPr>
        <p:blipFill>
          <a:blip r:embed="rId2"/>
          <a:stretch>
            <a:fillRect/>
          </a:stretch>
        </p:blipFill>
        <p:spPr>
          <a:xfrm>
            <a:off x="4008293" y="4021351"/>
            <a:ext cx="5135707" cy="2836649"/>
          </a:xfrm>
          <a:prstGeom prst="rect">
            <a:avLst/>
          </a:prstGeom>
          <a:effectLst>
            <a:outerShdw blurRad="50800" dist="38100" dir="10800000" algn="r" rotWithShape="0">
              <a:prstClr val="black">
                <a:alpha val="40000"/>
              </a:prstClr>
            </a:outerShdw>
          </a:effectLst>
        </p:spPr>
      </p:pic>
      <p:sp>
        <p:nvSpPr>
          <p:cNvPr id="5" name="テキスト ボックス 4">
            <a:extLst>
              <a:ext uri="{FF2B5EF4-FFF2-40B4-BE49-F238E27FC236}">
                <a16:creationId xmlns:a16="http://schemas.microsoft.com/office/drawing/2014/main" id="{E4E31A6E-B16C-A149-910A-CA21B2209CC2}"/>
              </a:ext>
            </a:extLst>
          </p:cNvPr>
          <p:cNvSpPr txBox="1"/>
          <p:nvPr/>
        </p:nvSpPr>
        <p:spPr>
          <a:xfrm>
            <a:off x="8515350" y="6488668"/>
            <a:ext cx="484909" cy="369332"/>
          </a:xfrm>
          <a:prstGeom prst="rect">
            <a:avLst/>
          </a:prstGeom>
          <a:noFill/>
        </p:spPr>
        <p:txBody>
          <a:bodyPr wrap="square" rtlCol="0">
            <a:spAutoFit/>
          </a:bodyPr>
          <a:lstStyle/>
          <a:p>
            <a:r>
              <a:rPr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27</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827806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E074C9-24B3-D642-AEEE-8F4286C03ED3}"/>
              </a:ext>
            </a:extLst>
          </p:cNvPr>
          <p:cNvSpPr>
            <a:spLocks noGrp="1"/>
          </p:cNvSpPr>
          <p:nvPr>
            <p:ph type="title"/>
          </p:nvPr>
        </p:nvSpPr>
        <p:spPr>
          <a:xfrm>
            <a:off x="601266" y="605730"/>
            <a:ext cx="7886700" cy="994172"/>
          </a:xfrm>
        </p:spPr>
        <p:txBody>
          <a:bodyPr>
            <a:normAutofit/>
          </a:bodyPr>
          <a:lstStyle/>
          <a:p>
            <a:pPr algn="ctr"/>
            <a:r>
              <a:rPr lang="ja-JP" altLang="en-US" sz="21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創造活動において</a:t>
            </a:r>
            <a:r>
              <a:rPr lang="ja-JP" altLang="en-US" sz="2100" b="1">
                <a:solidFill>
                  <a:srgbClr val="00A297"/>
                </a:solidFill>
                <a:latin typeface="Hiragino Kaku Gothic Pro W3" panose="020B0300000000000000" pitchFamily="34" charset="-128"/>
                <a:ea typeface="Hiragino Kaku Gothic Pro W3" panose="020B0300000000000000" pitchFamily="34" charset="-128"/>
              </a:rPr>
              <a:t>良い結果</a:t>
            </a:r>
            <a:r>
              <a:rPr lang="ja-JP" altLang="en-US" sz="21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が得られるのは</a:t>
            </a:r>
            <a:br>
              <a:rPr lang="en-US" altLang="ja-JP" sz="21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br>
            <a:r>
              <a:rPr lang="ja-JP" altLang="en-US" sz="21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グループワークか個人ワーク、どちらだと考えるか</a:t>
            </a:r>
          </a:p>
        </p:txBody>
      </p:sp>
      <p:graphicFrame>
        <p:nvGraphicFramePr>
          <p:cNvPr id="6" name="コンテンツ プレースホルダー 5">
            <a:extLst>
              <a:ext uri="{FF2B5EF4-FFF2-40B4-BE49-F238E27FC236}">
                <a16:creationId xmlns:a16="http://schemas.microsoft.com/office/drawing/2014/main" id="{04A8B89B-CD58-F544-B9B7-5AE953E767A9}"/>
              </a:ext>
            </a:extLst>
          </p:cNvPr>
          <p:cNvGraphicFramePr>
            <a:graphicFrameLocks noGrp="1"/>
          </p:cNvGraphicFramePr>
          <p:nvPr>
            <p:ph idx="1"/>
            <p:extLst>
              <p:ext uri="{D42A27DB-BD31-4B8C-83A1-F6EECF244321}">
                <p14:modId xmlns:p14="http://schemas.microsoft.com/office/powerpoint/2010/main" val="3475374872"/>
              </p:ext>
            </p:extLst>
          </p:nvPr>
        </p:nvGraphicFramePr>
        <p:xfrm>
          <a:off x="1224289" y="1599902"/>
          <a:ext cx="6640654" cy="4601441"/>
        </p:xfrm>
        <a:graphic>
          <a:graphicData uri="http://schemas.openxmlformats.org/drawingml/2006/chart">
            <c:chart xmlns:c="http://schemas.openxmlformats.org/drawingml/2006/chart" xmlns:r="http://schemas.openxmlformats.org/officeDocument/2006/relationships" r:id="rId2"/>
          </a:graphicData>
        </a:graphic>
      </p:graphicFrame>
      <p:sp>
        <p:nvSpPr>
          <p:cNvPr id="4" name="テキスト ボックス 3">
            <a:extLst>
              <a:ext uri="{FF2B5EF4-FFF2-40B4-BE49-F238E27FC236}">
                <a16:creationId xmlns:a16="http://schemas.microsoft.com/office/drawing/2014/main" id="{978E15A2-ADCD-9546-AD30-C58115C4A0AB}"/>
              </a:ext>
            </a:extLst>
          </p:cNvPr>
          <p:cNvSpPr txBox="1"/>
          <p:nvPr/>
        </p:nvSpPr>
        <p:spPr>
          <a:xfrm>
            <a:off x="8515350" y="6488668"/>
            <a:ext cx="484909" cy="369332"/>
          </a:xfrm>
          <a:prstGeom prst="rect">
            <a:avLst/>
          </a:prstGeom>
          <a:noFill/>
        </p:spPr>
        <p:txBody>
          <a:bodyPr wrap="square" rtlCol="0">
            <a:spAutoFit/>
          </a:bodyPr>
          <a:lstStyle/>
          <a:p>
            <a:r>
              <a:rPr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28</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3488891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E074C9-24B3-D642-AEEE-8F4286C03ED3}"/>
              </a:ext>
            </a:extLst>
          </p:cNvPr>
          <p:cNvSpPr>
            <a:spLocks noGrp="1"/>
          </p:cNvSpPr>
          <p:nvPr>
            <p:ph type="title"/>
          </p:nvPr>
        </p:nvSpPr>
        <p:spPr>
          <a:xfrm>
            <a:off x="574675" y="412345"/>
            <a:ext cx="7886700" cy="994172"/>
          </a:xfrm>
        </p:spPr>
        <p:txBody>
          <a:bodyPr>
            <a:normAutofit/>
          </a:bodyPr>
          <a:lstStyle/>
          <a:p>
            <a:pPr algn="ctr"/>
            <a:r>
              <a:rPr lang="ja-JP" altLang="en-US" sz="21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自分と</a:t>
            </a:r>
            <a:r>
              <a:rPr lang="ja-JP" altLang="en-US" sz="2100" b="1">
                <a:solidFill>
                  <a:srgbClr val="00A297"/>
                </a:solidFill>
                <a:latin typeface="Hiragino Kaku Gothic Pro W3" panose="020B0300000000000000" pitchFamily="34" charset="-128"/>
                <a:ea typeface="Hiragino Kaku Gothic Pro W3" panose="020B0300000000000000" pitchFamily="34" charset="-128"/>
              </a:rPr>
              <a:t>異なるスキル</a:t>
            </a:r>
            <a:r>
              <a:rPr lang="ja-JP" altLang="en-US" sz="21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を持つ人とチームを組みたいか</a:t>
            </a:r>
          </a:p>
        </p:txBody>
      </p:sp>
      <p:graphicFrame>
        <p:nvGraphicFramePr>
          <p:cNvPr id="4" name="コンテンツ プレースホルダー 3">
            <a:extLst>
              <a:ext uri="{FF2B5EF4-FFF2-40B4-BE49-F238E27FC236}">
                <a16:creationId xmlns:a16="http://schemas.microsoft.com/office/drawing/2014/main" id="{C8F220AD-8380-004E-917D-550C15C67631}"/>
              </a:ext>
            </a:extLst>
          </p:cNvPr>
          <p:cNvGraphicFramePr>
            <a:graphicFrameLocks noGrp="1"/>
          </p:cNvGraphicFramePr>
          <p:nvPr>
            <p:ph idx="1"/>
            <p:extLst>
              <p:ext uri="{D42A27DB-BD31-4B8C-83A1-F6EECF244321}">
                <p14:modId xmlns:p14="http://schemas.microsoft.com/office/powerpoint/2010/main" val="2712754354"/>
              </p:ext>
            </p:extLst>
          </p:nvPr>
        </p:nvGraphicFramePr>
        <p:xfrm>
          <a:off x="1698683" y="381344"/>
          <a:ext cx="5638684" cy="5435951"/>
        </p:xfrm>
        <a:graphic>
          <a:graphicData uri="http://schemas.openxmlformats.org/drawingml/2006/chart">
            <c:chart xmlns:c="http://schemas.openxmlformats.org/drawingml/2006/chart" xmlns:r="http://schemas.openxmlformats.org/officeDocument/2006/relationships" r:id="rId2"/>
          </a:graphicData>
        </a:graphic>
      </p:graphicFrame>
      <p:sp>
        <p:nvSpPr>
          <p:cNvPr id="5" name="テキスト ボックス 4">
            <a:extLst>
              <a:ext uri="{FF2B5EF4-FFF2-40B4-BE49-F238E27FC236}">
                <a16:creationId xmlns:a16="http://schemas.microsoft.com/office/drawing/2014/main" id="{C2D30D80-1EB7-D849-A2EA-AB652EA5AFAC}"/>
              </a:ext>
            </a:extLst>
          </p:cNvPr>
          <p:cNvSpPr txBox="1"/>
          <p:nvPr/>
        </p:nvSpPr>
        <p:spPr>
          <a:xfrm>
            <a:off x="8515350" y="6488668"/>
            <a:ext cx="484909" cy="369332"/>
          </a:xfrm>
          <a:prstGeom prst="rect">
            <a:avLst/>
          </a:prstGeom>
          <a:noFill/>
        </p:spPr>
        <p:txBody>
          <a:bodyPr wrap="square" rtlCol="0">
            <a:spAutoFit/>
          </a:bodyPr>
          <a:lstStyle/>
          <a:p>
            <a:r>
              <a:rPr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29</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1401254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E074C9-24B3-D642-AEEE-8F4286C03ED3}"/>
              </a:ext>
            </a:extLst>
          </p:cNvPr>
          <p:cNvSpPr>
            <a:spLocks noGrp="1"/>
          </p:cNvSpPr>
          <p:nvPr>
            <p:ph type="title"/>
          </p:nvPr>
        </p:nvSpPr>
        <p:spPr>
          <a:xfrm>
            <a:off x="574675" y="647293"/>
            <a:ext cx="7886700" cy="994172"/>
          </a:xfrm>
        </p:spPr>
        <p:txBody>
          <a:bodyPr>
            <a:normAutofit/>
          </a:bodyPr>
          <a:lstStyle/>
          <a:p>
            <a:pPr algn="ctr"/>
            <a:r>
              <a:rPr lang="ja-JP" altLang="en-US" sz="21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自分と</a:t>
            </a:r>
            <a:r>
              <a:rPr lang="ja-JP" altLang="en-US" sz="2100" b="1">
                <a:solidFill>
                  <a:srgbClr val="00A297"/>
                </a:solidFill>
                <a:latin typeface="Hiragino Kaku Gothic Pro W3" panose="020B0300000000000000" pitchFamily="34" charset="-128"/>
                <a:ea typeface="Hiragino Kaku Gothic Pro W3" panose="020B0300000000000000" pitchFamily="34" charset="-128"/>
              </a:rPr>
              <a:t>異なるスキル</a:t>
            </a:r>
            <a:r>
              <a:rPr lang="ja-JP" altLang="en-US" sz="21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を持つ人とチームを組みたい理由</a:t>
            </a:r>
          </a:p>
        </p:txBody>
      </p:sp>
      <p:graphicFrame>
        <p:nvGraphicFramePr>
          <p:cNvPr id="6" name="コンテンツ プレースホルダー 5">
            <a:extLst>
              <a:ext uri="{FF2B5EF4-FFF2-40B4-BE49-F238E27FC236}">
                <a16:creationId xmlns:a16="http://schemas.microsoft.com/office/drawing/2014/main" id="{17DF735F-7186-7744-BC45-9A56CE39DC30}"/>
              </a:ext>
            </a:extLst>
          </p:cNvPr>
          <p:cNvGraphicFramePr>
            <a:graphicFrameLocks noGrp="1"/>
          </p:cNvGraphicFramePr>
          <p:nvPr>
            <p:ph idx="1"/>
            <p:extLst>
              <p:ext uri="{D42A27DB-BD31-4B8C-83A1-F6EECF244321}">
                <p14:modId xmlns:p14="http://schemas.microsoft.com/office/powerpoint/2010/main" val="3491989633"/>
              </p:ext>
            </p:extLst>
          </p:nvPr>
        </p:nvGraphicFramePr>
        <p:xfrm>
          <a:off x="342359" y="2119746"/>
          <a:ext cx="8404514" cy="3799718"/>
        </p:xfrm>
        <a:graphic>
          <a:graphicData uri="http://schemas.openxmlformats.org/drawingml/2006/chart">
            <c:chart xmlns:c="http://schemas.openxmlformats.org/drawingml/2006/chart" xmlns:r="http://schemas.openxmlformats.org/officeDocument/2006/relationships" r:id="rId3"/>
          </a:graphicData>
        </a:graphic>
      </p:graphicFrame>
      <p:sp>
        <p:nvSpPr>
          <p:cNvPr id="3" name="テキスト ボックス 2">
            <a:extLst>
              <a:ext uri="{FF2B5EF4-FFF2-40B4-BE49-F238E27FC236}">
                <a16:creationId xmlns:a16="http://schemas.microsoft.com/office/drawing/2014/main" id="{ECB0C6DB-8649-0E4B-A944-8F17CD87F8A0}"/>
              </a:ext>
            </a:extLst>
          </p:cNvPr>
          <p:cNvSpPr txBox="1"/>
          <p:nvPr/>
        </p:nvSpPr>
        <p:spPr>
          <a:xfrm>
            <a:off x="8285018" y="2438399"/>
            <a:ext cx="858982" cy="369332"/>
          </a:xfrm>
          <a:prstGeom prst="rect">
            <a:avLst/>
          </a:prstGeom>
          <a:noFill/>
        </p:spPr>
        <p:txBody>
          <a:bodyPr wrap="square" rtlCol="0">
            <a:spAutoFit/>
          </a:bodyPr>
          <a:lstStyle/>
          <a:p>
            <a:r>
              <a:rPr kumimoji="1" lang="en-US" altLang="ja-JP" b="1"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34</a:t>
            </a:r>
            <a:r>
              <a:rPr kumimoji="1" lang="ja-JP" altLang="en-US"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人</a:t>
            </a:r>
          </a:p>
        </p:txBody>
      </p:sp>
      <p:sp>
        <p:nvSpPr>
          <p:cNvPr id="5" name="テキスト ボックス 4">
            <a:extLst>
              <a:ext uri="{FF2B5EF4-FFF2-40B4-BE49-F238E27FC236}">
                <a16:creationId xmlns:a16="http://schemas.microsoft.com/office/drawing/2014/main" id="{A270024A-7B05-284C-8FC0-5FEEBF35BB0D}"/>
              </a:ext>
            </a:extLst>
          </p:cNvPr>
          <p:cNvSpPr txBox="1"/>
          <p:nvPr/>
        </p:nvSpPr>
        <p:spPr>
          <a:xfrm>
            <a:off x="3686752" y="5011399"/>
            <a:ext cx="858982" cy="369332"/>
          </a:xfrm>
          <a:prstGeom prst="rect">
            <a:avLst/>
          </a:prstGeom>
          <a:noFill/>
        </p:spPr>
        <p:txBody>
          <a:bodyPr wrap="square" rtlCol="0">
            <a:spAutoFit/>
          </a:bodyPr>
          <a:lstStyle/>
          <a:p>
            <a:r>
              <a:rPr lang="en-US" altLang="ja-JP" b="1"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4</a:t>
            </a:r>
            <a:r>
              <a:rPr kumimoji="1" lang="ja-JP" altLang="en-US"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人</a:t>
            </a:r>
          </a:p>
        </p:txBody>
      </p:sp>
      <p:sp>
        <p:nvSpPr>
          <p:cNvPr id="7" name="テキスト ボックス 6">
            <a:extLst>
              <a:ext uri="{FF2B5EF4-FFF2-40B4-BE49-F238E27FC236}">
                <a16:creationId xmlns:a16="http://schemas.microsoft.com/office/drawing/2014/main" id="{A3DCE434-6561-5448-98D7-8872145CEBDC}"/>
              </a:ext>
            </a:extLst>
          </p:cNvPr>
          <p:cNvSpPr txBox="1"/>
          <p:nvPr/>
        </p:nvSpPr>
        <p:spPr>
          <a:xfrm>
            <a:off x="6580909" y="3360222"/>
            <a:ext cx="858982" cy="369332"/>
          </a:xfrm>
          <a:prstGeom prst="rect">
            <a:avLst/>
          </a:prstGeom>
          <a:noFill/>
        </p:spPr>
        <p:txBody>
          <a:bodyPr wrap="square" rtlCol="0">
            <a:spAutoFit/>
          </a:bodyPr>
          <a:lstStyle/>
          <a:p>
            <a:r>
              <a:rPr kumimoji="1" lang="en-US" altLang="ja-JP" b="1"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22</a:t>
            </a:r>
            <a:r>
              <a:rPr kumimoji="1" lang="ja-JP" altLang="en-US"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人</a:t>
            </a:r>
          </a:p>
        </p:txBody>
      </p:sp>
      <p:sp>
        <p:nvSpPr>
          <p:cNvPr id="8" name="テキスト ボックス 7">
            <a:extLst>
              <a:ext uri="{FF2B5EF4-FFF2-40B4-BE49-F238E27FC236}">
                <a16:creationId xmlns:a16="http://schemas.microsoft.com/office/drawing/2014/main" id="{9C22A6D7-D024-8848-AD6D-B83E8A08F382}"/>
              </a:ext>
            </a:extLst>
          </p:cNvPr>
          <p:cNvSpPr txBox="1"/>
          <p:nvPr/>
        </p:nvSpPr>
        <p:spPr>
          <a:xfrm>
            <a:off x="3686752" y="4163786"/>
            <a:ext cx="858982" cy="369332"/>
          </a:xfrm>
          <a:prstGeom prst="rect">
            <a:avLst/>
          </a:prstGeom>
          <a:noFill/>
        </p:spPr>
        <p:txBody>
          <a:bodyPr wrap="square" rtlCol="0">
            <a:spAutoFit/>
          </a:bodyPr>
          <a:lstStyle/>
          <a:p>
            <a:r>
              <a:rPr lang="en-US" altLang="ja-JP" b="1"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4</a:t>
            </a:r>
            <a:r>
              <a:rPr kumimoji="1" lang="ja-JP" altLang="en-US"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人</a:t>
            </a:r>
          </a:p>
        </p:txBody>
      </p:sp>
      <p:sp>
        <p:nvSpPr>
          <p:cNvPr id="9" name="テキスト ボックス 8">
            <a:extLst>
              <a:ext uri="{FF2B5EF4-FFF2-40B4-BE49-F238E27FC236}">
                <a16:creationId xmlns:a16="http://schemas.microsoft.com/office/drawing/2014/main" id="{0EC18445-3D2A-0B4E-85D1-EE1D28A19AFA}"/>
              </a:ext>
            </a:extLst>
          </p:cNvPr>
          <p:cNvSpPr txBox="1"/>
          <p:nvPr/>
        </p:nvSpPr>
        <p:spPr>
          <a:xfrm>
            <a:off x="8515350" y="6488668"/>
            <a:ext cx="484909" cy="369332"/>
          </a:xfrm>
          <a:prstGeom prst="rect">
            <a:avLst/>
          </a:prstGeom>
          <a:noFill/>
        </p:spPr>
        <p:txBody>
          <a:bodyPr wrap="square" rtlCol="0">
            <a:spAutoFit/>
          </a:bodyPr>
          <a:lstStyle/>
          <a:p>
            <a:r>
              <a:rPr kumimoji="1"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30</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3276007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C54851-A559-1A4D-A3B0-820ADCFC206C}"/>
              </a:ext>
            </a:extLst>
          </p:cNvPr>
          <p:cNvSpPr>
            <a:spLocks noGrp="1"/>
          </p:cNvSpPr>
          <p:nvPr>
            <p:ph type="title"/>
          </p:nvPr>
        </p:nvSpPr>
        <p:spPr>
          <a:xfrm>
            <a:off x="2143523" y="1888729"/>
            <a:ext cx="6762750" cy="481806"/>
          </a:xfrm>
        </p:spPr>
        <p:txBody>
          <a:bodyPr>
            <a:normAutofit/>
          </a:bodyPr>
          <a:lstStyle/>
          <a:p>
            <a:r>
              <a:rPr lang="ja-JP" altLang="en-US" sz="24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グループワークを支持</a:t>
            </a:r>
          </a:p>
        </p:txBody>
      </p:sp>
      <p:sp>
        <p:nvSpPr>
          <p:cNvPr id="5" name="タイトル 1">
            <a:extLst>
              <a:ext uri="{FF2B5EF4-FFF2-40B4-BE49-F238E27FC236}">
                <a16:creationId xmlns:a16="http://schemas.microsoft.com/office/drawing/2014/main" id="{BEC8329C-5131-2B4E-B9BD-21A0457B3CD1}"/>
              </a:ext>
            </a:extLst>
          </p:cNvPr>
          <p:cNvSpPr txBox="1">
            <a:spLocks/>
          </p:cNvSpPr>
          <p:nvPr/>
        </p:nvSpPr>
        <p:spPr>
          <a:xfrm>
            <a:off x="2143523" y="2370535"/>
            <a:ext cx="6762750" cy="48180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b="1">
                <a:solidFill>
                  <a:srgbClr val="00A297"/>
                </a:solidFill>
                <a:latin typeface="Hiragino Kaku Gothic Pro W3" panose="020B0300000000000000" pitchFamily="34" charset="-128"/>
                <a:ea typeface="Hiragino Kaku Gothic Pro W3" panose="020B0300000000000000" pitchFamily="34" charset="-128"/>
              </a:rPr>
              <a:t>異なるスキル</a:t>
            </a:r>
            <a:r>
              <a:rPr lang="ja-JP" altLang="en-US" sz="24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を持った人とグループを組みたい</a:t>
            </a:r>
          </a:p>
        </p:txBody>
      </p:sp>
      <p:sp>
        <p:nvSpPr>
          <p:cNvPr id="6" name="タイトル 1">
            <a:extLst>
              <a:ext uri="{FF2B5EF4-FFF2-40B4-BE49-F238E27FC236}">
                <a16:creationId xmlns:a16="http://schemas.microsoft.com/office/drawing/2014/main" id="{B6A4614E-8FF5-A74C-83B9-AF118CE21018}"/>
              </a:ext>
            </a:extLst>
          </p:cNvPr>
          <p:cNvSpPr txBox="1">
            <a:spLocks/>
          </p:cNvSpPr>
          <p:nvPr/>
        </p:nvSpPr>
        <p:spPr>
          <a:xfrm>
            <a:off x="702072" y="4485879"/>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3300" b="1">
                <a:solidFill>
                  <a:schemeClr val="accent4"/>
                </a:solidFill>
                <a:latin typeface="Hiragino Kaku Gothic Pro W3" panose="020B0300000000000000" pitchFamily="34" charset="-128"/>
                <a:ea typeface="Hiragino Kaku Gothic Pro W3" panose="020B0300000000000000" pitchFamily="34" charset="-128"/>
              </a:rPr>
              <a:t>スキルを可視化</a:t>
            </a:r>
            <a:r>
              <a:rPr lang="ja-JP" altLang="en-US" sz="33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することが必要</a:t>
            </a:r>
          </a:p>
        </p:txBody>
      </p:sp>
      <p:pic>
        <p:nvPicPr>
          <p:cNvPr id="8" name="グラフィックス 7" descr="Group">
            <a:extLst>
              <a:ext uri="{FF2B5EF4-FFF2-40B4-BE49-F238E27FC236}">
                <a16:creationId xmlns:a16="http://schemas.microsoft.com/office/drawing/2014/main" id="{3925F813-2CE2-704A-A7FD-D4E7F5C467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35472" y="2227263"/>
            <a:ext cx="768350" cy="768350"/>
          </a:xfrm>
          <a:prstGeom prst="rect">
            <a:avLst/>
          </a:prstGeom>
        </p:spPr>
      </p:pic>
      <p:pic>
        <p:nvPicPr>
          <p:cNvPr id="11" name="グラフィックス 10" descr="Group">
            <a:extLst>
              <a:ext uri="{FF2B5EF4-FFF2-40B4-BE49-F238E27FC236}">
                <a16:creationId xmlns:a16="http://schemas.microsoft.com/office/drawing/2014/main" id="{F1CA4623-30B0-CE45-97C4-40E32B70D4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35471" y="1745457"/>
            <a:ext cx="768350" cy="768350"/>
          </a:xfrm>
          <a:prstGeom prst="rect">
            <a:avLst/>
          </a:prstGeom>
        </p:spPr>
      </p:pic>
      <p:sp>
        <p:nvSpPr>
          <p:cNvPr id="12" name="フローチャート: 組合せ 11">
            <a:extLst>
              <a:ext uri="{FF2B5EF4-FFF2-40B4-BE49-F238E27FC236}">
                <a16:creationId xmlns:a16="http://schemas.microsoft.com/office/drawing/2014/main" id="{3F64AEAB-7721-4F4F-AFC5-87CDBFC913D5}"/>
              </a:ext>
            </a:extLst>
          </p:cNvPr>
          <p:cNvSpPr/>
          <p:nvPr/>
        </p:nvSpPr>
        <p:spPr>
          <a:xfrm>
            <a:off x="3680222" y="3456385"/>
            <a:ext cx="1676400" cy="584201"/>
          </a:xfrm>
          <a:prstGeom prst="flowChartMerg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 name="テキスト ボックス 8">
            <a:extLst>
              <a:ext uri="{FF2B5EF4-FFF2-40B4-BE49-F238E27FC236}">
                <a16:creationId xmlns:a16="http://schemas.microsoft.com/office/drawing/2014/main" id="{8E0531B2-96EA-7E4D-AF62-A485E24791D0}"/>
              </a:ext>
            </a:extLst>
          </p:cNvPr>
          <p:cNvSpPr txBox="1"/>
          <p:nvPr/>
        </p:nvSpPr>
        <p:spPr>
          <a:xfrm>
            <a:off x="8515350" y="6488668"/>
            <a:ext cx="484909" cy="369332"/>
          </a:xfrm>
          <a:prstGeom prst="rect">
            <a:avLst/>
          </a:prstGeom>
          <a:noFill/>
        </p:spPr>
        <p:txBody>
          <a:bodyPr wrap="square" rtlCol="0">
            <a:spAutoFit/>
          </a:bodyPr>
          <a:lstStyle/>
          <a:p>
            <a:r>
              <a:rPr kumimoji="1"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31</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282419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A297"/>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41F967-EE68-7E45-8B63-4E068D0D8EB2}"/>
              </a:ext>
            </a:extLst>
          </p:cNvPr>
          <p:cNvSpPr>
            <a:spLocks noGrp="1"/>
          </p:cNvSpPr>
          <p:nvPr>
            <p:ph type="title"/>
          </p:nvPr>
        </p:nvSpPr>
        <p:spPr>
          <a:xfrm>
            <a:off x="628650" y="2931914"/>
            <a:ext cx="7886700" cy="994172"/>
          </a:xfrm>
        </p:spPr>
        <p:txBody>
          <a:bodyPr>
            <a:normAutofit/>
          </a:bodyPr>
          <a:lstStyle/>
          <a:p>
            <a:pPr algn="ctr"/>
            <a:r>
              <a:rPr lang="ja-JP" altLang="en-US" sz="4050" b="1">
                <a:solidFill>
                  <a:schemeClr val="bg1"/>
                </a:solidFill>
                <a:latin typeface="Hiragino Kaku Gothic Pro W3" panose="020B0300000000000000" pitchFamily="34" charset="-128"/>
                <a:ea typeface="Hiragino Kaku Gothic Pro W3" panose="020B0300000000000000" pitchFamily="34" charset="-128"/>
              </a:rPr>
              <a:t>提案</a:t>
            </a:r>
          </a:p>
        </p:txBody>
      </p:sp>
      <p:sp>
        <p:nvSpPr>
          <p:cNvPr id="5" name="コンテンツ プレースホルダー 4">
            <a:extLst>
              <a:ext uri="{FF2B5EF4-FFF2-40B4-BE49-F238E27FC236}">
                <a16:creationId xmlns:a16="http://schemas.microsoft.com/office/drawing/2014/main" id="{2F1C2CC9-79EF-9845-8833-06D0EF736643}"/>
              </a:ext>
            </a:extLst>
          </p:cNvPr>
          <p:cNvSpPr>
            <a:spLocks noGrp="1"/>
          </p:cNvSpPr>
          <p:nvPr>
            <p:ph idx="1"/>
          </p:nvPr>
        </p:nvSpPr>
        <p:spPr/>
        <p:txBody>
          <a:bodyPr/>
          <a:lstStyle/>
          <a:p>
            <a:endParaRPr lang="ja-JP" altLang="en-US"/>
          </a:p>
        </p:txBody>
      </p:sp>
      <p:sp>
        <p:nvSpPr>
          <p:cNvPr id="4" name="テキスト ボックス 3">
            <a:extLst>
              <a:ext uri="{FF2B5EF4-FFF2-40B4-BE49-F238E27FC236}">
                <a16:creationId xmlns:a16="http://schemas.microsoft.com/office/drawing/2014/main" id="{CB72A470-9503-B64F-9847-4B7982D09258}"/>
              </a:ext>
            </a:extLst>
          </p:cNvPr>
          <p:cNvSpPr txBox="1"/>
          <p:nvPr/>
        </p:nvSpPr>
        <p:spPr>
          <a:xfrm>
            <a:off x="8515350" y="6488668"/>
            <a:ext cx="484909" cy="369332"/>
          </a:xfrm>
          <a:prstGeom prst="rect">
            <a:avLst/>
          </a:prstGeom>
          <a:noFill/>
        </p:spPr>
        <p:txBody>
          <a:bodyPr wrap="square" rtlCol="0">
            <a:spAutoFit/>
          </a:bodyPr>
          <a:lstStyle/>
          <a:p>
            <a:r>
              <a:rPr kumimoji="1"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32</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906430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C2DF4-0E80-0C41-9D45-9093CEF4938E}"/>
              </a:ext>
            </a:extLst>
          </p:cNvPr>
          <p:cNvSpPr>
            <a:spLocks noGrp="1"/>
          </p:cNvSpPr>
          <p:nvPr>
            <p:ph type="title"/>
          </p:nvPr>
        </p:nvSpPr>
        <p:spPr>
          <a:xfrm>
            <a:off x="231198" y="1203830"/>
            <a:ext cx="8681605" cy="994172"/>
          </a:xfrm>
        </p:spPr>
        <p:txBody>
          <a:bodyPr>
            <a:normAutofit/>
          </a:bodyPr>
          <a:lstStyle/>
          <a:p>
            <a:pPr algn="ctr"/>
            <a:r>
              <a:rPr lang="ja-JP" altLang="en-US" sz="27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スキル可視化によるグループ編成支援ツール</a:t>
            </a:r>
          </a:p>
        </p:txBody>
      </p:sp>
      <p:pic>
        <p:nvPicPr>
          <p:cNvPr id="5" name="コンテンツ プレースホルダー 4">
            <a:extLst>
              <a:ext uri="{FF2B5EF4-FFF2-40B4-BE49-F238E27FC236}">
                <a16:creationId xmlns:a16="http://schemas.microsoft.com/office/drawing/2014/main" id="{BC3BB0F4-28DC-7740-A11D-4DEF9A89FC0C}"/>
              </a:ext>
            </a:extLst>
          </p:cNvPr>
          <p:cNvPicPr>
            <a:picLocks noGrp="1" noChangeAspect="1"/>
          </p:cNvPicPr>
          <p:nvPr>
            <p:ph idx="1"/>
          </p:nvPr>
        </p:nvPicPr>
        <p:blipFill>
          <a:blip r:embed="rId2"/>
          <a:stretch>
            <a:fillRect/>
          </a:stretch>
        </p:blipFill>
        <p:spPr>
          <a:xfrm>
            <a:off x="706155" y="1293885"/>
            <a:ext cx="7731689" cy="5498090"/>
          </a:xfrm>
        </p:spPr>
      </p:pic>
      <p:sp>
        <p:nvSpPr>
          <p:cNvPr id="3" name="テキスト ボックス 2">
            <a:extLst>
              <a:ext uri="{FF2B5EF4-FFF2-40B4-BE49-F238E27FC236}">
                <a16:creationId xmlns:a16="http://schemas.microsoft.com/office/drawing/2014/main" id="{C0C62369-8118-9A40-A1C3-AE756E3A8C35}"/>
              </a:ext>
            </a:extLst>
          </p:cNvPr>
          <p:cNvSpPr txBox="1"/>
          <p:nvPr/>
        </p:nvSpPr>
        <p:spPr>
          <a:xfrm>
            <a:off x="540327" y="1731818"/>
            <a:ext cx="184731" cy="369332"/>
          </a:xfrm>
          <a:prstGeom prst="rect">
            <a:avLst/>
          </a:prstGeom>
          <a:noFill/>
        </p:spPr>
        <p:txBody>
          <a:bodyPr wrap="none" rtlCol="0">
            <a:spAutoFit/>
          </a:bodyPr>
          <a:lstStyle/>
          <a:p>
            <a:endParaRPr kumimoji="1" lang="ja-JP" altLang="en-US"/>
          </a:p>
        </p:txBody>
      </p:sp>
      <p:sp>
        <p:nvSpPr>
          <p:cNvPr id="6" name="テキスト ボックス 5">
            <a:extLst>
              <a:ext uri="{FF2B5EF4-FFF2-40B4-BE49-F238E27FC236}">
                <a16:creationId xmlns:a16="http://schemas.microsoft.com/office/drawing/2014/main" id="{8F43BDAD-1F77-0E4E-AE48-071914565284}"/>
              </a:ext>
            </a:extLst>
          </p:cNvPr>
          <p:cNvSpPr txBox="1"/>
          <p:nvPr/>
        </p:nvSpPr>
        <p:spPr>
          <a:xfrm>
            <a:off x="8515350" y="6488668"/>
            <a:ext cx="484909" cy="369332"/>
          </a:xfrm>
          <a:prstGeom prst="rect">
            <a:avLst/>
          </a:prstGeom>
          <a:noFill/>
        </p:spPr>
        <p:txBody>
          <a:bodyPr wrap="square" rtlCol="0">
            <a:spAutoFit/>
          </a:bodyPr>
          <a:lstStyle/>
          <a:p>
            <a:r>
              <a:rPr kumimoji="1"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33</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1019822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CC224-945F-B14D-8603-0780C28C6E93}"/>
              </a:ext>
            </a:extLst>
          </p:cNvPr>
          <p:cNvSpPr>
            <a:spLocks noGrp="1"/>
          </p:cNvSpPr>
          <p:nvPr>
            <p:ph type="title"/>
          </p:nvPr>
        </p:nvSpPr>
        <p:spPr>
          <a:xfrm>
            <a:off x="557213" y="2009487"/>
            <a:ext cx="7886700" cy="2766001"/>
          </a:xfrm>
        </p:spPr>
        <p:txBody>
          <a:bodyPr>
            <a:normAutofit/>
          </a:bodyPr>
          <a:lstStyle/>
          <a:p>
            <a:pPr algn="ctr"/>
            <a:r>
              <a:rPr kumimoji="1" lang="ja-JP" altLang="en-US" sz="36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教育者視点のみで</a:t>
            </a:r>
            <a:br>
              <a:rPr kumimoji="1" lang="en-US" altLang="ja-JP" sz="3600" b="1"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br>
            <a:r>
              <a:rPr kumimoji="1" lang="ja-JP" altLang="en-US" sz="36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学生のスキル分配をする</a:t>
            </a:r>
          </a:p>
        </p:txBody>
      </p:sp>
      <p:sp>
        <p:nvSpPr>
          <p:cNvPr id="10" name="テキスト ボックス 9">
            <a:extLst>
              <a:ext uri="{FF2B5EF4-FFF2-40B4-BE49-F238E27FC236}">
                <a16:creationId xmlns:a16="http://schemas.microsoft.com/office/drawing/2014/main" id="{1DBFE438-D130-194D-88EC-AEFE7D4AFE76}"/>
              </a:ext>
            </a:extLst>
          </p:cNvPr>
          <p:cNvSpPr txBox="1"/>
          <p:nvPr/>
        </p:nvSpPr>
        <p:spPr>
          <a:xfrm>
            <a:off x="8515350" y="6488668"/>
            <a:ext cx="484909" cy="369332"/>
          </a:xfrm>
          <a:prstGeom prst="rect">
            <a:avLst/>
          </a:prstGeom>
          <a:noFill/>
        </p:spPr>
        <p:txBody>
          <a:bodyPr wrap="square" rtlCol="0">
            <a:spAutoFit/>
          </a:bodyPr>
          <a:lstStyle/>
          <a:p>
            <a:r>
              <a:rPr kumimoji="1"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34</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1000432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CC224-945F-B14D-8603-0780C28C6E93}"/>
              </a:ext>
            </a:extLst>
          </p:cNvPr>
          <p:cNvSpPr>
            <a:spLocks noGrp="1"/>
          </p:cNvSpPr>
          <p:nvPr>
            <p:ph type="title"/>
          </p:nvPr>
        </p:nvSpPr>
        <p:spPr>
          <a:xfrm>
            <a:off x="557213" y="776433"/>
            <a:ext cx="7886700" cy="2766001"/>
          </a:xfrm>
        </p:spPr>
        <p:txBody>
          <a:bodyPr>
            <a:normAutofit/>
          </a:bodyPr>
          <a:lstStyle/>
          <a:p>
            <a:pPr algn="ctr"/>
            <a:r>
              <a:rPr kumimoji="1" lang="ja-JP" altLang="en-US" sz="36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教育者視点のみで</a:t>
            </a:r>
            <a:br>
              <a:rPr kumimoji="1" lang="en-US" altLang="ja-JP" sz="3600" b="1"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br>
            <a:r>
              <a:rPr kumimoji="1" lang="ja-JP" altLang="en-US" sz="36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学生のスキル分配をする</a:t>
            </a:r>
          </a:p>
        </p:txBody>
      </p:sp>
      <p:sp>
        <p:nvSpPr>
          <p:cNvPr id="5" name="テキスト ボックス 4">
            <a:extLst>
              <a:ext uri="{FF2B5EF4-FFF2-40B4-BE49-F238E27FC236}">
                <a16:creationId xmlns:a16="http://schemas.microsoft.com/office/drawing/2014/main" id="{153A121A-0E60-E040-BF86-9123B6D52846}"/>
              </a:ext>
            </a:extLst>
          </p:cNvPr>
          <p:cNvSpPr txBox="1"/>
          <p:nvPr/>
        </p:nvSpPr>
        <p:spPr>
          <a:xfrm>
            <a:off x="4239491" y="3190462"/>
            <a:ext cx="2078182" cy="1015663"/>
          </a:xfrm>
          <a:prstGeom prst="rect">
            <a:avLst/>
          </a:prstGeom>
          <a:noFill/>
        </p:spPr>
        <p:txBody>
          <a:bodyPr wrap="square" rtlCol="0">
            <a:spAutoFit/>
          </a:bodyPr>
          <a:lstStyle/>
          <a:p>
            <a:r>
              <a:rPr lang="en-US" altLang="ja-JP" sz="6000" b="1"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a:t>
            </a:r>
            <a:endParaRPr kumimoji="1" lang="ja-JP" altLang="en-US" sz="6000" b="1">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p:txBody>
      </p:sp>
      <p:sp>
        <p:nvSpPr>
          <p:cNvPr id="8" name="タイトル 1">
            <a:extLst>
              <a:ext uri="{FF2B5EF4-FFF2-40B4-BE49-F238E27FC236}">
                <a16:creationId xmlns:a16="http://schemas.microsoft.com/office/drawing/2014/main" id="{B66ABA31-80A6-B649-A24E-BDC15A138649}"/>
              </a:ext>
            </a:extLst>
          </p:cNvPr>
          <p:cNvSpPr txBox="1">
            <a:spLocks/>
          </p:cNvSpPr>
          <p:nvPr/>
        </p:nvSpPr>
        <p:spPr>
          <a:xfrm>
            <a:off x="557213" y="3854153"/>
            <a:ext cx="7886700" cy="27660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a:solidFill>
                  <a:srgbClr val="00A297"/>
                </a:solidFill>
                <a:latin typeface="Hiragino Kaku Gothic Pro W3" panose="020B0300000000000000" pitchFamily="34" charset="-128"/>
                <a:ea typeface="Hiragino Kaku Gothic Pro W3" panose="020B0300000000000000" pitchFamily="34" charset="-128"/>
              </a:rPr>
              <a:t>ユーザ視点</a:t>
            </a:r>
            <a:endParaRPr lang="en-US" altLang="ja-JP" b="1" dirty="0">
              <a:solidFill>
                <a:srgbClr val="00A297"/>
              </a:solidFill>
              <a:latin typeface="Hiragino Kaku Gothic Pro W3" panose="020B0300000000000000" pitchFamily="34" charset="-128"/>
              <a:ea typeface="Hiragino Kaku Gothic Pro W3" panose="020B0300000000000000" pitchFamily="34" charset="-128"/>
            </a:endParaRPr>
          </a:p>
        </p:txBody>
      </p:sp>
      <p:sp>
        <p:nvSpPr>
          <p:cNvPr id="6" name="テキスト ボックス 5">
            <a:extLst>
              <a:ext uri="{FF2B5EF4-FFF2-40B4-BE49-F238E27FC236}">
                <a16:creationId xmlns:a16="http://schemas.microsoft.com/office/drawing/2014/main" id="{255D883E-4EB5-5D48-80F5-EF107F0C11C1}"/>
              </a:ext>
            </a:extLst>
          </p:cNvPr>
          <p:cNvSpPr txBox="1"/>
          <p:nvPr/>
        </p:nvSpPr>
        <p:spPr>
          <a:xfrm>
            <a:off x="8515350" y="6488668"/>
            <a:ext cx="484909" cy="369332"/>
          </a:xfrm>
          <a:prstGeom prst="rect">
            <a:avLst/>
          </a:prstGeom>
          <a:noFill/>
        </p:spPr>
        <p:txBody>
          <a:bodyPr wrap="square" rtlCol="0">
            <a:spAutoFit/>
          </a:bodyPr>
          <a:lstStyle/>
          <a:p>
            <a:r>
              <a:rPr kumimoji="1"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35</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2150937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A297"/>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41F967-EE68-7E45-8B63-4E068D0D8EB2}"/>
              </a:ext>
            </a:extLst>
          </p:cNvPr>
          <p:cNvSpPr>
            <a:spLocks noGrp="1"/>
          </p:cNvSpPr>
          <p:nvPr>
            <p:ph type="title"/>
          </p:nvPr>
        </p:nvSpPr>
        <p:spPr>
          <a:xfrm>
            <a:off x="628650" y="2931914"/>
            <a:ext cx="7886700" cy="994172"/>
          </a:xfrm>
        </p:spPr>
        <p:txBody>
          <a:bodyPr>
            <a:normAutofit/>
          </a:bodyPr>
          <a:lstStyle/>
          <a:p>
            <a:pPr algn="ctr"/>
            <a:r>
              <a:rPr lang="ja-JP" altLang="en-US" sz="4050" b="1">
                <a:solidFill>
                  <a:schemeClr val="bg1"/>
                </a:solidFill>
                <a:latin typeface="Hiragino Kaku Gothic Pro W3" panose="020B0300000000000000" pitchFamily="34" charset="-128"/>
                <a:ea typeface="Hiragino Kaku Gothic Pro W3" panose="020B0300000000000000" pitchFamily="34" charset="-128"/>
              </a:rPr>
              <a:t>背景</a:t>
            </a:r>
          </a:p>
        </p:txBody>
      </p:sp>
      <p:sp>
        <p:nvSpPr>
          <p:cNvPr id="3" name="テキスト ボックス 2">
            <a:extLst>
              <a:ext uri="{FF2B5EF4-FFF2-40B4-BE49-F238E27FC236}">
                <a16:creationId xmlns:a16="http://schemas.microsoft.com/office/drawing/2014/main" id="{0092579D-A904-1544-B133-5FFFF84A16F8}"/>
              </a:ext>
            </a:extLst>
          </p:cNvPr>
          <p:cNvSpPr txBox="1"/>
          <p:nvPr/>
        </p:nvSpPr>
        <p:spPr>
          <a:xfrm>
            <a:off x="8515350" y="6488668"/>
            <a:ext cx="484909" cy="369332"/>
          </a:xfrm>
          <a:prstGeom prst="rect">
            <a:avLst/>
          </a:prstGeom>
          <a:noFill/>
        </p:spPr>
        <p:txBody>
          <a:bodyPr wrap="square" rtlCol="0">
            <a:spAutoFit/>
          </a:bodyPr>
          <a:lstStyle/>
          <a:p>
            <a:r>
              <a:rPr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2</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2930557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94EADF-54B6-DE42-AC1F-84698EFF2271}"/>
              </a:ext>
            </a:extLst>
          </p:cNvPr>
          <p:cNvSpPr>
            <a:spLocks noGrp="1"/>
          </p:cNvSpPr>
          <p:nvPr>
            <p:ph type="title"/>
          </p:nvPr>
        </p:nvSpPr>
        <p:spPr/>
        <p:txBody>
          <a:bodyPr/>
          <a:lstStyle/>
          <a:p>
            <a:r>
              <a:rPr kumimoji="1" lang="ja-JP" altLang="en-US" b="1">
                <a:solidFill>
                  <a:srgbClr val="00A297"/>
                </a:solidFill>
                <a:latin typeface="Hiragino Kaku Gothic Pro W3" panose="020B0300000000000000" pitchFamily="34" charset="-128"/>
                <a:ea typeface="Hiragino Kaku Gothic Pro W3" panose="020B0300000000000000" pitchFamily="34" charset="-128"/>
              </a:rPr>
              <a:t>可視化する意義</a:t>
            </a:r>
          </a:p>
        </p:txBody>
      </p:sp>
      <p:sp>
        <p:nvSpPr>
          <p:cNvPr id="3" name="コンテンツ プレースホルダー 2">
            <a:extLst>
              <a:ext uri="{FF2B5EF4-FFF2-40B4-BE49-F238E27FC236}">
                <a16:creationId xmlns:a16="http://schemas.microsoft.com/office/drawing/2014/main" id="{E1753943-F060-BA4B-88D7-DD6408BE0AB6}"/>
              </a:ext>
            </a:extLst>
          </p:cNvPr>
          <p:cNvSpPr>
            <a:spLocks noGrp="1"/>
          </p:cNvSpPr>
          <p:nvPr>
            <p:ph idx="1"/>
          </p:nvPr>
        </p:nvSpPr>
        <p:spPr>
          <a:xfrm>
            <a:off x="588696" y="2816290"/>
            <a:ext cx="3871913" cy="512660"/>
          </a:xfrm>
        </p:spPr>
        <p:txBody>
          <a:bodyPr/>
          <a:lstStyle/>
          <a:p>
            <a:pPr marL="0" indent="0" algn="ctr">
              <a:buNone/>
            </a:pPr>
            <a:r>
              <a:rPr kumimoji="1" lang="ja-JP" altLang="en-US"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情報取得</a:t>
            </a:r>
            <a:endParaRPr kumimoji="1" lang="en-US" altLang="ja-JP" b="1"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a:p>
            <a:pPr marL="0" indent="0" algn="ctr">
              <a:buNone/>
            </a:pPr>
            <a:endParaRPr kumimoji="1" lang="ja-JP" altLang="en-US" b="1">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p:txBody>
      </p:sp>
      <p:pic>
        <p:nvPicPr>
          <p:cNvPr id="4" name="図 3">
            <a:extLst>
              <a:ext uri="{FF2B5EF4-FFF2-40B4-BE49-F238E27FC236}">
                <a16:creationId xmlns:a16="http://schemas.microsoft.com/office/drawing/2014/main" id="{81135DAC-09B4-B940-AF68-1BFE86837C2C}"/>
              </a:ext>
            </a:extLst>
          </p:cNvPr>
          <p:cNvPicPr>
            <a:picLocks noChangeAspect="1"/>
          </p:cNvPicPr>
          <p:nvPr/>
        </p:nvPicPr>
        <p:blipFill>
          <a:blip r:embed="rId2"/>
          <a:stretch>
            <a:fillRect/>
          </a:stretch>
        </p:blipFill>
        <p:spPr>
          <a:xfrm>
            <a:off x="4460612" y="2066594"/>
            <a:ext cx="4683388" cy="3869399"/>
          </a:xfrm>
          <a:prstGeom prst="rect">
            <a:avLst/>
          </a:prstGeom>
        </p:spPr>
      </p:pic>
      <p:sp>
        <p:nvSpPr>
          <p:cNvPr id="6" name="コンテンツ プレースホルダー 2">
            <a:extLst>
              <a:ext uri="{FF2B5EF4-FFF2-40B4-BE49-F238E27FC236}">
                <a16:creationId xmlns:a16="http://schemas.microsoft.com/office/drawing/2014/main" id="{8A359D99-2936-A648-9718-EB254356B81B}"/>
              </a:ext>
            </a:extLst>
          </p:cNvPr>
          <p:cNvSpPr txBox="1">
            <a:spLocks/>
          </p:cNvSpPr>
          <p:nvPr/>
        </p:nvSpPr>
        <p:spPr>
          <a:xfrm>
            <a:off x="588699" y="4497656"/>
            <a:ext cx="3871913" cy="5126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互いの理解が深まる</a:t>
            </a:r>
            <a:endParaRPr lang="en-US" altLang="ja-JP" b="1"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a:p>
            <a:pPr marL="0" indent="0" algn="ctr">
              <a:buFont typeface="Arial" panose="020B0604020202020204" pitchFamily="34" charset="0"/>
              <a:buNone/>
            </a:pPr>
            <a:endParaRPr lang="ja-JP" altLang="en-US" b="1">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p:txBody>
      </p:sp>
      <p:sp>
        <p:nvSpPr>
          <p:cNvPr id="8" name="下矢印 7">
            <a:extLst>
              <a:ext uri="{FF2B5EF4-FFF2-40B4-BE49-F238E27FC236}">
                <a16:creationId xmlns:a16="http://schemas.microsoft.com/office/drawing/2014/main" id="{6D00209D-201B-8046-8F8C-F206FD71580B}"/>
              </a:ext>
            </a:extLst>
          </p:cNvPr>
          <p:cNvSpPr/>
          <p:nvPr/>
        </p:nvSpPr>
        <p:spPr>
          <a:xfrm>
            <a:off x="2281497" y="3516902"/>
            <a:ext cx="486313" cy="756885"/>
          </a:xfrm>
          <a:prstGeom prst="downArrow">
            <a:avLst/>
          </a:prstGeom>
          <a:solidFill>
            <a:srgbClr val="00A2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b="1"/>
          </a:p>
        </p:txBody>
      </p:sp>
      <p:sp>
        <p:nvSpPr>
          <p:cNvPr id="7" name="テキスト ボックス 6">
            <a:extLst>
              <a:ext uri="{FF2B5EF4-FFF2-40B4-BE49-F238E27FC236}">
                <a16:creationId xmlns:a16="http://schemas.microsoft.com/office/drawing/2014/main" id="{D77A910B-6B59-4C46-A967-7A80B7721FB1}"/>
              </a:ext>
            </a:extLst>
          </p:cNvPr>
          <p:cNvSpPr txBox="1"/>
          <p:nvPr/>
        </p:nvSpPr>
        <p:spPr>
          <a:xfrm>
            <a:off x="8515350" y="6488668"/>
            <a:ext cx="484909" cy="369332"/>
          </a:xfrm>
          <a:prstGeom prst="rect">
            <a:avLst/>
          </a:prstGeom>
          <a:noFill/>
        </p:spPr>
        <p:txBody>
          <a:bodyPr wrap="square" rtlCol="0">
            <a:spAutoFit/>
          </a:bodyPr>
          <a:lstStyle/>
          <a:p>
            <a:r>
              <a:rPr kumimoji="1"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36</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cxnSp>
        <p:nvCxnSpPr>
          <p:cNvPr id="9" name="直線コネクタ 8">
            <a:extLst>
              <a:ext uri="{FF2B5EF4-FFF2-40B4-BE49-F238E27FC236}">
                <a16:creationId xmlns:a16="http://schemas.microsoft.com/office/drawing/2014/main" id="{C3B27CA0-3B04-ED4A-99D0-BABBB0679767}"/>
              </a:ext>
            </a:extLst>
          </p:cNvPr>
          <p:cNvCxnSpPr/>
          <p:nvPr/>
        </p:nvCxnSpPr>
        <p:spPr>
          <a:xfrm>
            <a:off x="858982" y="4973782"/>
            <a:ext cx="3214254"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974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9EE65A-FB18-224A-961E-3FCD950DA728}"/>
              </a:ext>
            </a:extLst>
          </p:cNvPr>
          <p:cNvSpPr>
            <a:spLocks noGrp="1"/>
          </p:cNvSpPr>
          <p:nvPr>
            <p:ph type="title"/>
          </p:nvPr>
        </p:nvSpPr>
        <p:spPr/>
        <p:txBody>
          <a:bodyPr/>
          <a:lstStyle/>
          <a:p>
            <a:r>
              <a:rPr kumimoji="1" lang="ja-JP" altLang="en-US" b="1">
                <a:solidFill>
                  <a:srgbClr val="00A297"/>
                </a:solidFill>
                <a:latin typeface="Hiragino Kaku Gothic Pro W3" panose="020B0300000000000000" pitchFamily="34" charset="-128"/>
                <a:ea typeface="Hiragino Kaku Gothic Pro W3" panose="020B0300000000000000" pitchFamily="34" charset="-128"/>
              </a:rPr>
              <a:t>提案コンセプト</a:t>
            </a:r>
            <a:endParaRPr kumimoji="1" lang="ja-JP" altLang="en-US"/>
          </a:p>
        </p:txBody>
      </p:sp>
      <p:sp>
        <p:nvSpPr>
          <p:cNvPr id="3" name="コンテンツ プレースホルダー 2">
            <a:extLst>
              <a:ext uri="{FF2B5EF4-FFF2-40B4-BE49-F238E27FC236}">
                <a16:creationId xmlns:a16="http://schemas.microsoft.com/office/drawing/2014/main" id="{D2CC968E-D1A4-104A-99BA-A6598ED4F15A}"/>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4803952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28B7AA7C-54FA-8344-BCC1-1B4B4A0FADEB}"/>
              </a:ext>
            </a:extLst>
          </p:cNvPr>
          <p:cNvPicPr>
            <a:picLocks noGrp="1" noChangeAspect="1"/>
          </p:cNvPicPr>
          <p:nvPr>
            <p:ph idx="1"/>
          </p:nvPr>
        </p:nvPicPr>
        <p:blipFill>
          <a:blip r:embed="rId2"/>
          <a:stretch>
            <a:fillRect/>
          </a:stretch>
        </p:blipFill>
        <p:spPr>
          <a:xfrm>
            <a:off x="628650" y="1027907"/>
            <a:ext cx="7886700" cy="4732020"/>
          </a:xfrm>
        </p:spPr>
      </p:pic>
      <p:sp>
        <p:nvSpPr>
          <p:cNvPr id="3" name="テキスト ボックス 2">
            <a:extLst>
              <a:ext uri="{FF2B5EF4-FFF2-40B4-BE49-F238E27FC236}">
                <a16:creationId xmlns:a16="http://schemas.microsoft.com/office/drawing/2014/main" id="{D40863D6-2B8B-AE49-9C07-3B6B09FB0F37}"/>
              </a:ext>
            </a:extLst>
          </p:cNvPr>
          <p:cNvSpPr txBox="1"/>
          <p:nvPr/>
        </p:nvSpPr>
        <p:spPr>
          <a:xfrm>
            <a:off x="8515350" y="6488668"/>
            <a:ext cx="484909" cy="369332"/>
          </a:xfrm>
          <a:prstGeom prst="rect">
            <a:avLst/>
          </a:prstGeom>
          <a:noFill/>
        </p:spPr>
        <p:txBody>
          <a:bodyPr wrap="square" rtlCol="0">
            <a:spAutoFit/>
          </a:bodyPr>
          <a:lstStyle/>
          <a:p>
            <a:r>
              <a:rPr kumimoji="1"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37</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839736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28B7AA7C-54FA-8344-BCC1-1B4B4A0FADEB}"/>
              </a:ext>
            </a:extLst>
          </p:cNvPr>
          <p:cNvPicPr>
            <a:picLocks noGrp="1" noChangeAspect="1"/>
          </p:cNvPicPr>
          <p:nvPr>
            <p:ph idx="1"/>
          </p:nvPr>
        </p:nvPicPr>
        <p:blipFill>
          <a:blip r:embed="rId2"/>
          <a:stretch>
            <a:fillRect/>
          </a:stretch>
        </p:blipFill>
        <p:spPr>
          <a:xfrm>
            <a:off x="628650" y="1027907"/>
            <a:ext cx="7886700" cy="4732020"/>
          </a:xfrm>
        </p:spPr>
      </p:pic>
      <p:sp>
        <p:nvSpPr>
          <p:cNvPr id="2" name="正方形/長方形 1">
            <a:extLst>
              <a:ext uri="{FF2B5EF4-FFF2-40B4-BE49-F238E27FC236}">
                <a16:creationId xmlns:a16="http://schemas.microsoft.com/office/drawing/2014/main" id="{D8033529-4DB6-3640-A036-6858E78AD641}"/>
              </a:ext>
            </a:extLst>
          </p:cNvPr>
          <p:cNvSpPr/>
          <p:nvPr/>
        </p:nvSpPr>
        <p:spPr>
          <a:xfrm>
            <a:off x="3990109" y="1925782"/>
            <a:ext cx="2258291" cy="942109"/>
          </a:xfrm>
          <a:prstGeom prst="rect">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0426C2DF-0A84-CC47-BC56-9D377DA25EE6}"/>
              </a:ext>
            </a:extLst>
          </p:cNvPr>
          <p:cNvSpPr/>
          <p:nvPr/>
        </p:nvSpPr>
        <p:spPr>
          <a:xfrm>
            <a:off x="6661223" y="1849822"/>
            <a:ext cx="338667" cy="351512"/>
          </a:xfrm>
          <a:prstGeom prst="rect">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642D5EC-8AE2-5D41-901E-02DEA71DA316}"/>
              </a:ext>
            </a:extLst>
          </p:cNvPr>
          <p:cNvSpPr/>
          <p:nvPr/>
        </p:nvSpPr>
        <p:spPr>
          <a:xfrm>
            <a:off x="4518025" y="3102429"/>
            <a:ext cx="1376589" cy="1233597"/>
          </a:xfrm>
          <a:prstGeom prst="rect">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4B6E988B-5541-8F43-A5D2-739BCE718DAD}"/>
              </a:ext>
            </a:extLst>
          </p:cNvPr>
          <p:cNvCxnSpPr/>
          <p:nvPr/>
        </p:nvCxnSpPr>
        <p:spPr>
          <a:xfrm flipV="1">
            <a:off x="5274129" y="1240971"/>
            <a:ext cx="0" cy="684811"/>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FE17ACEA-2270-CE40-AD0D-EECA7ADEDD1D}"/>
              </a:ext>
            </a:extLst>
          </p:cNvPr>
          <p:cNvCxnSpPr>
            <a:cxnSpLocks/>
          </p:cNvCxnSpPr>
          <p:nvPr/>
        </p:nvCxnSpPr>
        <p:spPr>
          <a:xfrm flipV="1">
            <a:off x="5246915" y="4336027"/>
            <a:ext cx="0" cy="142390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4613098E-BD3B-B04D-8AF7-6C7A8DC65290}"/>
              </a:ext>
            </a:extLst>
          </p:cNvPr>
          <p:cNvCxnSpPr>
            <a:cxnSpLocks/>
          </p:cNvCxnSpPr>
          <p:nvPr/>
        </p:nvCxnSpPr>
        <p:spPr>
          <a:xfrm flipV="1">
            <a:off x="6999890" y="2038884"/>
            <a:ext cx="635603" cy="1"/>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2D080CB9-558D-6341-89D8-123177410AB6}"/>
              </a:ext>
            </a:extLst>
          </p:cNvPr>
          <p:cNvSpPr txBox="1"/>
          <p:nvPr/>
        </p:nvSpPr>
        <p:spPr>
          <a:xfrm>
            <a:off x="4171950" y="806378"/>
            <a:ext cx="2204357" cy="400110"/>
          </a:xfrm>
          <a:prstGeom prst="rect">
            <a:avLst/>
          </a:prstGeom>
          <a:noFill/>
        </p:spPr>
        <p:txBody>
          <a:bodyPr wrap="square" rtlCol="0">
            <a:spAutoFit/>
          </a:bodyPr>
          <a:lstStyle/>
          <a:p>
            <a:pPr algn="ctr"/>
            <a:r>
              <a:rPr kumimoji="1" lang="ja-JP" altLang="en-US" sz="20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プロフィール</a:t>
            </a:r>
          </a:p>
        </p:txBody>
      </p:sp>
      <p:sp>
        <p:nvSpPr>
          <p:cNvPr id="17" name="テキスト ボックス 16">
            <a:extLst>
              <a:ext uri="{FF2B5EF4-FFF2-40B4-BE49-F238E27FC236}">
                <a16:creationId xmlns:a16="http://schemas.microsoft.com/office/drawing/2014/main" id="{88B52652-4D0B-B345-A8EA-E4074994C960}"/>
              </a:ext>
            </a:extLst>
          </p:cNvPr>
          <p:cNvSpPr txBox="1"/>
          <p:nvPr/>
        </p:nvSpPr>
        <p:spPr>
          <a:xfrm>
            <a:off x="7532420" y="1854515"/>
            <a:ext cx="1436914" cy="400110"/>
          </a:xfrm>
          <a:prstGeom prst="rect">
            <a:avLst/>
          </a:prstGeom>
          <a:noFill/>
        </p:spPr>
        <p:txBody>
          <a:bodyPr wrap="square" rtlCol="0">
            <a:spAutoFit/>
          </a:bodyPr>
          <a:lstStyle/>
          <a:p>
            <a:pPr algn="ctr"/>
            <a:r>
              <a:rPr kumimoji="1" lang="ja-JP" altLang="en-US" sz="20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メニュー</a:t>
            </a:r>
          </a:p>
        </p:txBody>
      </p:sp>
      <p:sp>
        <p:nvSpPr>
          <p:cNvPr id="18" name="テキスト ボックス 17">
            <a:extLst>
              <a:ext uri="{FF2B5EF4-FFF2-40B4-BE49-F238E27FC236}">
                <a16:creationId xmlns:a16="http://schemas.microsoft.com/office/drawing/2014/main" id="{E5507954-C123-7F48-9CD8-0FC17B3D0FA8}"/>
              </a:ext>
            </a:extLst>
          </p:cNvPr>
          <p:cNvSpPr txBox="1"/>
          <p:nvPr/>
        </p:nvSpPr>
        <p:spPr>
          <a:xfrm>
            <a:off x="4024805" y="5806680"/>
            <a:ext cx="2444219" cy="400110"/>
          </a:xfrm>
          <a:prstGeom prst="rect">
            <a:avLst/>
          </a:prstGeom>
          <a:noFill/>
        </p:spPr>
        <p:txBody>
          <a:bodyPr wrap="square" rtlCol="0">
            <a:spAutoFit/>
          </a:bodyPr>
          <a:lstStyle/>
          <a:p>
            <a:pPr algn="ctr"/>
            <a:r>
              <a:rPr kumimoji="1" lang="ja-JP" altLang="en-US" sz="20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スキルチャート</a:t>
            </a:r>
          </a:p>
        </p:txBody>
      </p:sp>
      <p:sp>
        <p:nvSpPr>
          <p:cNvPr id="12" name="テキスト ボックス 11">
            <a:extLst>
              <a:ext uri="{FF2B5EF4-FFF2-40B4-BE49-F238E27FC236}">
                <a16:creationId xmlns:a16="http://schemas.microsoft.com/office/drawing/2014/main" id="{25F2B952-6136-4442-8E5F-5FC538178EC0}"/>
              </a:ext>
            </a:extLst>
          </p:cNvPr>
          <p:cNvSpPr txBox="1"/>
          <p:nvPr/>
        </p:nvSpPr>
        <p:spPr>
          <a:xfrm>
            <a:off x="8515350" y="6488668"/>
            <a:ext cx="484909" cy="369332"/>
          </a:xfrm>
          <a:prstGeom prst="rect">
            <a:avLst/>
          </a:prstGeom>
          <a:noFill/>
        </p:spPr>
        <p:txBody>
          <a:bodyPr wrap="square" rtlCol="0">
            <a:spAutoFit/>
          </a:bodyPr>
          <a:lstStyle/>
          <a:p>
            <a:r>
              <a:rPr kumimoji="1"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38</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4066595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28B7AA7C-54FA-8344-BCC1-1B4B4A0FADEB}"/>
              </a:ext>
            </a:extLst>
          </p:cNvPr>
          <p:cNvPicPr>
            <a:picLocks noGrp="1" noChangeAspect="1"/>
          </p:cNvPicPr>
          <p:nvPr>
            <p:ph idx="1"/>
          </p:nvPr>
        </p:nvPicPr>
        <p:blipFill>
          <a:blip r:embed="rId2"/>
          <a:stretch>
            <a:fillRect/>
          </a:stretch>
        </p:blipFill>
        <p:spPr>
          <a:xfrm>
            <a:off x="628650" y="1027907"/>
            <a:ext cx="7886700" cy="4732020"/>
          </a:xfrm>
        </p:spPr>
      </p:pic>
      <p:sp>
        <p:nvSpPr>
          <p:cNvPr id="2" name="正方形/長方形 1">
            <a:extLst>
              <a:ext uri="{FF2B5EF4-FFF2-40B4-BE49-F238E27FC236}">
                <a16:creationId xmlns:a16="http://schemas.microsoft.com/office/drawing/2014/main" id="{D8033529-4DB6-3640-A036-6858E78AD641}"/>
              </a:ext>
            </a:extLst>
          </p:cNvPr>
          <p:cNvSpPr/>
          <p:nvPr/>
        </p:nvSpPr>
        <p:spPr>
          <a:xfrm>
            <a:off x="3990109" y="1925782"/>
            <a:ext cx="2258291" cy="942109"/>
          </a:xfrm>
          <a:prstGeom prst="rect">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0426C2DF-0A84-CC47-BC56-9D377DA25EE6}"/>
              </a:ext>
            </a:extLst>
          </p:cNvPr>
          <p:cNvSpPr/>
          <p:nvPr/>
        </p:nvSpPr>
        <p:spPr>
          <a:xfrm>
            <a:off x="6661223" y="1849822"/>
            <a:ext cx="338667" cy="351512"/>
          </a:xfrm>
          <a:prstGeom prst="rect">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642D5EC-8AE2-5D41-901E-02DEA71DA316}"/>
              </a:ext>
            </a:extLst>
          </p:cNvPr>
          <p:cNvSpPr/>
          <p:nvPr/>
        </p:nvSpPr>
        <p:spPr>
          <a:xfrm>
            <a:off x="4518025" y="3102429"/>
            <a:ext cx="1376589" cy="1233597"/>
          </a:xfrm>
          <a:prstGeom prst="rect">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4B6E988B-5541-8F43-A5D2-739BCE718DAD}"/>
              </a:ext>
            </a:extLst>
          </p:cNvPr>
          <p:cNvCxnSpPr/>
          <p:nvPr/>
        </p:nvCxnSpPr>
        <p:spPr>
          <a:xfrm flipV="1">
            <a:off x="5274129" y="1240971"/>
            <a:ext cx="0" cy="684811"/>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FE17ACEA-2270-CE40-AD0D-EECA7ADEDD1D}"/>
              </a:ext>
            </a:extLst>
          </p:cNvPr>
          <p:cNvCxnSpPr>
            <a:cxnSpLocks/>
          </p:cNvCxnSpPr>
          <p:nvPr/>
        </p:nvCxnSpPr>
        <p:spPr>
          <a:xfrm flipV="1">
            <a:off x="5246915" y="4336027"/>
            <a:ext cx="0" cy="142390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4613098E-BD3B-B04D-8AF7-6C7A8DC65290}"/>
              </a:ext>
            </a:extLst>
          </p:cNvPr>
          <p:cNvCxnSpPr>
            <a:cxnSpLocks/>
          </p:cNvCxnSpPr>
          <p:nvPr/>
        </p:nvCxnSpPr>
        <p:spPr>
          <a:xfrm flipV="1">
            <a:off x="6999890" y="2038884"/>
            <a:ext cx="635603" cy="1"/>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2D080CB9-558D-6341-89D8-123177410AB6}"/>
              </a:ext>
            </a:extLst>
          </p:cNvPr>
          <p:cNvSpPr txBox="1"/>
          <p:nvPr/>
        </p:nvSpPr>
        <p:spPr>
          <a:xfrm>
            <a:off x="4171950" y="806378"/>
            <a:ext cx="2204357" cy="400110"/>
          </a:xfrm>
          <a:prstGeom prst="rect">
            <a:avLst/>
          </a:prstGeom>
          <a:noFill/>
        </p:spPr>
        <p:txBody>
          <a:bodyPr wrap="square" rtlCol="0">
            <a:spAutoFit/>
          </a:bodyPr>
          <a:lstStyle/>
          <a:p>
            <a:pPr algn="ctr"/>
            <a:r>
              <a:rPr kumimoji="1" lang="ja-JP" altLang="en-US" sz="20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プロフィール</a:t>
            </a:r>
          </a:p>
        </p:txBody>
      </p:sp>
      <p:sp>
        <p:nvSpPr>
          <p:cNvPr id="17" name="テキスト ボックス 16">
            <a:extLst>
              <a:ext uri="{FF2B5EF4-FFF2-40B4-BE49-F238E27FC236}">
                <a16:creationId xmlns:a16="http://schemas.microsoft.com/office/drawing/2014/main" id="{88B52652-4D0B-B345-A8EA-E4074994C960}"/>
              </a:ext>
            </a:extLst>
          </p:cNvPr>
          <p:cNvSpPr txBox="1"/>
          <p:nvPr/>
        </p:nvSpPr>
        <p:spPr>
          <a:xfrm>
            <a:off x="7532420" y="1854515"/>
            <a:ext cx="1436914" cy="400110"/>
          </a:xfrm>
          <a:prstGeom prst="rect">
            <a:avLst/>
          </a:prstGeom>
          <a:noFill/>
        </p:spPr>
        <p:txBody>
          <a:bodyPr wrap="square" rtlCol="0">
            <a:spAutoFit/>
          </a:bodyPr>
          <a:lstStyle/>
          <a:p>
            <a:pPr algn="ctr"/>
            <a:r>
              <a:rPr kumimoji="1" lang="ja-JP" altLang="en-US" sz="2000" b="1">
                <a:solidFill>
                  <a:schemeClr val="accent4"/>
                </a:solidFill>
                <a:latin typeface="Hiragino Kaku Gothic Pro W3" panose="020B0300000000000000" pitchFamily="34" charset="-128"/>
                <a:ea typeface="Hiragino Kaku Gothic Pro W3" panose="020B0300000000000000" pitchFamily="34" charset="-128"/>
              </a:rPr>
              <a:t>メニュー</a:t>
            </a:r>
          </a:p>
        </p:txBody>
      </p:sp>
      <p:sp>
        <p:nvSpPr>
          <p:cNvPr id="18" name="テキスト ボックス 17">
            <a:extLst>
              <a:ext uri="{FF2B5EF4-FFF2-40B4-BE49-F238E27FC236}">
                <a16:creationId xmlns:a16="http://schemas.microsoft.com/office/drawing/2014/main" id="{E5507954-C123-7F48-9CD8-0FC17B3D0FA8}"/>
              </a:ext>
            </a:extLst>
          </p:cNvPr>
          <p:cNvSpPr txBox="1"/>
          <p:nvPr/>
        </p:nvSpPr>
        <p:spPr>
          <a:xfrm>
            <a:off x="4024805" y="5806680"/>
            <a:ext cx="2444219" cy="400110"/>
          </a:xfrm>
          <a:prstGeom prst="rect">
            <a:avLst/>
          </a:prstGeom>
          <a:noFill/>
        </p:spPr>
        <p:txBody>
          <a:bodyPr wrap="square" rtlCol="0">
            <a:spAutoFit/>
          </a:bodyPr>
          <a:lstStyle/>
          <a:p>
            <a:pPr algn="ctr"/>
            <a:r>
              <a:rPr kumimoji="1" lang="ja-JP" altLang="en-US" sz="20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スキルチャート</a:t>
            </a:r>
          </a:p>
        </p:txBody>
      </p:sp>
      <p:sp>
        <p:nvSpPr>
          <p:cNvPr id="12" name="テキスト ボックス 11">
            <a:extLst>
              <a:ext uri="{FF2B5EF4-FFF2-40B4-BE49-F238E27FC236}">
                <a16:creationId xmlns:a16="http://schemas.microsoft.com/office/drawing/2014/main" id="{5AEF6E44-2431-6D44-B65C-81CB1E00341B}"/>
              </a:ext>
            </a:extLst>
          </p:cNvPr>
          <p:cNvSpPr txBox="1"/>
          <p:nvPr/>
        </p:nvSpPr>
        <p:spPr>
          <a:xfrm>
            <a:off x="8515350" y="6488668"/>
            <a:ext cx="484909" cy="369332"/>
          </a:xfrm>
          <a:prstGeom prst="rect">
            <a:avLst/>
          </a:prstGeom>
          <a:noFill/>
        </p:spPr>
        <p:txBody>
          <a:bodyPr wrap="square" rtlCol="0">
            <a:spAutoFit/>
          </a:bodyPr>
          <a:lstStyle/>
          <a:p>
            <a:r>
              <a:rPr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40</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4176364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D9C010-E9C3-6547-A628-74791885B86F}"/>
              </a:ext>
            </a:extLst>
          </p:cNvPr>
          <p:cNvSpPr>
            <a:spLocks noGrp="1"/>
          </p:cNvSpPr>
          <p:nvPr>
            <p:ph type="title"/>
          </p:nvPr>
        </p:nvSpPr>
        <p:spPr/>
        <p:txBody>
          <a:bodyPr/>
          <a:lstStyle/>
          <a:p>
            <a:endParaRPr kumimoji="1" lang="ja-JP" altLang="en-US"/>
          </a:p>
        </p:txBody>
      </p:sp>
      <p:pic>
        <p:nvPicPr>
          <p:cNvPr id="5" name="コンテンツ プレースホルダー 4">
            <a:extLst>
              <a:ext uri="{FF2B5EF4-FFF2-40B4-BE49-F238E27FC236}">
                <a16:creationId xmlns:a16="http://schemas.microsoft.com/office/drawing/2014/main" id="{EA278F7D-4E39-3E49-B11C-66DE3F3AD33B}"/>
              </a:ext>
            </a:extLst>
          </p:cNvPr>
          <p:cNvPicPr>
            <a:picLocks noGrp="1" noChangeAspect="1"/>
          </p:cNvPicPr>
          <p:nvPr>
            <p:ph idx="1"/>
          </p:nvPr>
        </p:nvPicPr>
        <p:blipFill>
          <a:blip r:embed="rId2"/>
          <a:stretch>
            <a:fillRect/>
          </a:stretch>
        </p:blipFill>
        <p:spPr>
          <a:xfrm>
            <a:off x="628650" y="1027907"/>
            <a:ext cx="7886700" cy="4732020"/>
          </a:xfrm>
        </p:spPr>
      </p:pic>
      <p:sp>
        <p:nvSpPr>
          <p:cNvPr id="4" name="テキスト ボックス 3">
            <a:extLst>
              <a:ext uri="{FF2B5EF4-FFF2-40B4-BE49-F238E27FC236}">
                <a16:creationId xmlns:a16="http://schemas.microsoft.com/office/drawing/2014/main" id="{B288036F-AE39-1941-840A-856000B2A147}"/>
              </a:ext>
            </a:extLst>
          </p:cNvPr>
          <p:cNvSpPr txBox="1"/>
          <p:nvPr/>
        </p:nvSpPr>
        <p:spPr>
          <a:xfrm>
            <a:off x="8515350" y="6488668"/>
            <a:ext cx="484909" cy="369332"/>
          </a:xfrm>
          <a:prstGeom prst="rect">
            <a:avLst/>
          </a:prstGeom>
          <a:noFill/>
        </p:spPr>
        <p:txBody>
          <a:bodyPr wrap="square" rtlCol="0">
            <a:spAutoFit/>
          </a:bodyPr>
          <a:lstStyle/>
          <a:p>
            <a:r>
              <a:rPr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41</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2412429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67B0E365-0C5D-C747-9282-BB37712BB065}"/>
              </a:ext>
            </a:extLst>
          </p:cNvPr>
          <p:cNvPicPr>
            <a:picLocks noChangeAspect="1"/>
          </p:cNvPicPr>
          <p:nvPr/>
        </p:nvPicPr>
        <p:blipFill>
          <a:blip r:embed="rId3"/>
          <a:stretch>
            <a:fillRect/>
          </a:stretch>
        </p:blipFill>
        <p:spPr>
          <a:xfrm>
            <a:off x="4305752" y="-5457"/>
            <a:ext cx="2966585" cy="6863457"/>
          </a:xfrm>
          <a:prstGeom prst="rect">
            <a:avLst/>
          </a:prstGeom>
          <a:effectLst/>
        </p:spPr>
      </p:pic>
      <p:sp>
        <p:nvSpPr>
          <p:cNvPr id="6" name="正方形/長方形 5">
            <a:extLst>
              <a:ext uri="{FF2B5EF4-FFF2-40B4-BE49-F238E27FC236}">
                <a16:creationId xmlns:a16="http://schemas.microsoft.com/office/drawing/2014/main" id="{AA9BE693-002B-AB48-BEE4-B05067288BF4}"/>
              </a:ext>
            </a:extLst>
          </p:cNvPr>
          <p:cNvSpPr/>
          <p:nvPr/>
        </p:nvSpPr>
        <p:spPr>
          <a:xfrm>
            <a:off x="4842416" y="781730"/>
            <a:ext cx="2113555" cy="457200"/>
          </a:xfrm>
          <a:prstGeom prst="rect">
            <a:avLst/>
          </a:prstGeom>
          <a:no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solidFill>
                <a:schemeClr val="tx1">
                  <a:lumMod val="75000"/>
                  <a:lumOff val="25000"/>
                </a:schemeClr>
              </a:solidFill>
            </a:endParaRPr>
          </a:p>
        </p:txBody>
      </p:sp>
      <p:sp>
        <p:nvSpPr>
          <p:cNvPr id="7" name="正方形/長方形 6">
            <a:extLst>
              <a:ext uri="{FF2B5EF4-FFF2-40B4-BE49-F238E27FC236}">
                <a16:creationId xmlns:a16="http://schemas.microsoft.com/office/drawing/2014/main" id="{ECB3665D-473F-BA48-93D3-63DECE8EA7D7}"/>
              </a:ext>
            </a:extLst>
          </p:cNvPr>
          <p:cNvSpPr/>
          <p:nvPr/>
        </p:nvSpPr>
        <p:spPr>
          <a:xfrm>
            <a:off x="4842415" y="1305772"/>
            <a:ext cx="2113555" cy="457200"/>
          </a:xfrm>
          <a:prstGeom prst="rect">
            <a:avLst/>
          </a:prstGeom>
          <a:no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solidFill>
                <a:schemeClr val="tx1">
                  <a:lumMod val="75000"/>
                  <a:lumOff val="25000"/>
                </a:schemeClr>
              </a:solidFill>
            </a:endParaRPr>
          </a:p>
        </p:txBody>
      </p:sp>
      <p:sp>
        <p:nvSpPr>
          <p:cNvPr id="8" name="正方形/長方形 7">
            <a:extLst>
              <a:ext uri="{FF2B5EF4-FFF2-40B4-BE49-F238E27FC236}">
                <a16:creationId xmlns:a16="http://schemas.microsoft.com/office/drawing/2014/main" id="{03722C70-8956-FB48-86FA-4C3B67324F04}"/>
              </a:ext>
            </a:extLst>
          </p:cNvPr>
          <p:cNvSpPr/>
          <p:nvPr/>
        </p:nvSpPr>
        <p:spPr>
          <a:xfrm>
            <a:off x="4842416" y="1829815"/>
            <a:ext cx="2113555" cy="456766"/>
          </a:xfrm>
          <a:prstGeom prst="rect">
            <a:avLst/>
          </a:prstGeom>
          <a:no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solidFill>
                <a:schemeClr val="tx1">
                  <a:lumMod val="75000"/>
                  <a:lumOff val="25000"/>
                </a:schemeClr>
              </a:solidFill>
            </a:endParaRPr>
          </a:p>
        </p:txBody>
      </p:sp>
      <p:sp>
        <p:nvSpPr>
          <p:cNvPr id="9" name="正方形/長方形 8">
            <a:extLst>
              <a:ext uri="{FF2B5EF4-FFF2-40B4-BE49-F238E27FC236}">
                <a16:creationId xmlns:a16="http://schemas.microsoft.com/office/drawing/2014/main" id="{0DA35A44-6A1C-024A-A476-99571919065C}"/>
              </a:ext>
            </a:extLst>
          </p:cNvPr>
          <p:cNvSpPr/>
          <p:nvPr/>
        </p:nvSpPr>
        <p:spPr>
          <a:xfrm>
            <a:off x="4842415" y="4532133"/>
            <a:ext cx="2113555" cy="457200"/>
          </a:xfrm>
          <a:prstGeom prst="rect">
            <a:avLst/>
          </a:prstGeom>
          <a:no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solidFill>
                <a:schemeClr val="tx1">
                  <a:lumMod val="75000"/>
                  <a:lumOff val="25000"/>
                </a:schemeClr>
              </a:solidFill>
            </a:endParaRPr>
          </a:p>
        </p:txBody>
      </p:sp>
      <p:cxnSp>
        <p:nvCxnSpPr>
          <p:cNvPr id="3" name="直線コネクタ 2">
            <a:extLst>
              <a:ext uri="{FF2B5EF4-FFF2-40B4-BE49-F238E27FC236}">
                <a16:creationId xmlns:a16="http://schemas.microsoft.com/office/drawing/2014/main" id="{4AAFB590-145A-944D-8C2E-99215F4D68B0}"/>
              </a:ext>
            </a:extLst>
          </p:cNvPr>
          <p:cNvCxnSpPr/>
          <p:nvPr/>
        </p:nvCxnSpPr>
        <p:spPr>
          <a:xfrm flipH="1">
            <a:off x="4033157" y="1042194"/>
            <a:ext cx="809258"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5E795551-E457-7740-92AD-160E0D3FAE6B}"/>
              </a:ext>
            </a:extLst>
          </p:cNvPr>
          <p:cNvCxnSpPr/>
          <p:nvPr/>
        </p:nvCxnSpPr>
        <p:spPr>
          <a:xfrm flipH="1">
            <a:off x="4022724" y="1537494"/>
            <a:ext cx="809258"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401E271-E171-1D48-9C95-B5280A29CF75}"/>
              </a:ext>
            </a:extLst>
          </p:cNvPr>
          <p:cNvCxnSpPr/>
          <p:nvPr/>
        </p:nvCxnSpPr>
        <p:spPr>
          <a:xfrm flipH="1">
            <a:off x="4022724" y="2065451"/>
            <a:ext cx="809258"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2D41C62-1152-C34D-8DD9-13328F3DF0CE}"/>
              </a:ext>
            </a:extLst>
          </p:cNvPr>
          <p:cNvCxnSpPr/>
          <p:nvPr/>
        </p:nvCxnSpPr>
        <p:spPr>
          <a:xfrm flipH="1">
            <a:off x="4022724" y="3257550"/>
            <a:ext cx="809258"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CD551E3-6454-254E-BD74-2AE80B118A2E}"/>
              </a:ext>
            </a:extLst>
          </p:cNvPr>
          <p:cNvCxnSpPr/>
          <p:nvPr/>
        </p:nvCxnSpPr>
        <p:spPr>
          <a:xfrm flipH="1">
            <a:off x="4033157" y="4789278"/>
            <a:ext cx="809258"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860C3FC2-1E77-4344-8751-386D14C11040}"/>
              </a:ext>
            </a:extLst>
          </p:cNvPr>
          <p:cNvSpPr txBox="1"/>
          <p:nvPr/>
        </p:nvSpPr>
        <p:spPr>
          <a:xfrm>
            <a:off x="1784502" y="842139"/>
            <a:ext cx="2204357" cy="400110"/>
          </a:xfrm>
          <a:prstGeom prst="rect">
            <a:avLst/>
          </a:prstGeom>
          <a:noFill/>
        </p:spPr>
        <p:txBody>
          <a:bodyPr wrap="square" rtlCol="0">
            <a:spAutoFit/>
          </a:bodyPr>
          <a:lstStyle/>
          <a:p>
            <a:pPr algn="r"/>
            <a:r>
              <a:rPr lang="ja-JP" altLang="en-US" sz="20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ホーム画面</a:t>
            </a:r>
            <a:endParaRPr kumimoji="1" lang="ja-JP" altLang="en-US" sz="2000" b="1">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p:txBody>
      </p:sp>
      <p:sp>
        <p:nvSpPr>
          <p:cNvPr id="15" name="テキスト ボックス 14">
            <a:extLst>
              <a:ext uri="{FF2B5EF4-FFF2-40B4-BE49-F238E27FC236}">
                <a16:creationId xmlns:a16="http://schemas.microsoft.com/office/drawing/2014/main" id="{03F7A30B-F496-A542-8BC6-92831C82C021}"/>
              </a:ext>
            </a:extLst>
          </p:cNvPr>
          <p:cNvSpPr txBox="1"/>
          <p:nvPr/>
        </p:nvSpPr>
        <p:spPr>
          <a:xfrm>
            <a:off x="1784502" y="1363059"/>
            <a:ext cx="2204357" cy="400110"/>
          </a:xfrm>
          <a:prstGeom prst="rect">
            <a:avLst/>
          </a:prstGeom>
          <a:noFill/>
        </p:spPr>
        <p:txBody>
          <a:bodyPr wrap="square" rtlCol="0">
            <a:spAutoFit/>
          </a:bodyPr>
          <a:lstStyle/>
          <a:p>
            <a:pPr algn="r"/>
            <a:r>
              <a:rPr lang="ja-JP" altLang="en-US" sz="20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設定画面</a:t>
            </a:r>
            <a:endParaRPr kumimoji="1" lang="ja-JP" altLang="en-US" sz="2000" b="1">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p:txBody>
      </p:sp>
      <p:sp>
        <p:nvSpPr>
          <p:cNvPr id="16" name="テキスト ボックス 15">
            <a:extLst>
              <a:ext uri="{FF2B5EF4-FFF2-40B4-BE49-F238E27FC236}">
                <a16:creationId xmlns:a16="http://schemas.microsoft.com/office/drawing/2014/main" id="{760BE8F8-E619-B549-83E5-4CB6706ECD94}"/>
              </a:ext>
            </a:extLst>
          </p:cNvPr>
          <p:cNvSpPr txBox="1"/>
          <p:nvPr/>
        </p:nvSpPr>
        <p:spPr>
          <a:xfrm>
            <a:off x="1343178" y="1887838"/>
            <a:ext cx="2645680" cy="400110"/>
          </a:xfrm>
          <a:prstGeom prst="rect">
            <a:avLst/>
          </a:prstGeom>
          <a:noFill/>
        </p:spPr>
        <p:txBody>
          <a:bodyPr wrap="square" rtlCol="0">
            <a:spAutoFit/>
          </a:bodyPr>
          <a:lstStyle/>
          <a:p>
            <a:pPr algn="r"/>
            <a:r>
              <a:rPr lang="ja-JP" altLang="en-US" sz="20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グループ作成画面</a:t>
            </a:r>
            <a:endParaRPr kumimoji="1" lang="ja-JP" altLang="en-US" sz="2000" b="1">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p:txBody>
      </p:sp>
      <p:sp>
        <p:nvSpPr>
          <p:cNvPr id="17" name="テキスト ボックス 16">
            <a:extLst>
              <a:ext uri="{FF2B5EF4-FFF2-40B4-BE49-F238E27FC236}">
                <a16:creationId xmlns:a16="http://schemas.microsoft.com/office/drawing/2014/main" id="{5292397E-20C6-394D-9AE0-124B4AF8516B}"/>
              </a:ext>
            </a:extLst>
          </p:cNvPr>
          <p:cNvSpPr txBox="1"/>
          <p:nvPr/>
        </p:nvSpPr>
        <p:spPr>
          <a:xfrm>
            <a:off x="1784501" y="3057495"/>
            <a:ext cx="2204357" cy="400110"/>
          </a:xfrm>
          <a:prstGeom prst="rect">
            <a:avLst/>
          </a:prstGeom>
          <a:noFill/>
        </p:spPr>
        <p:txBody>
          <a:bodyPr wrap="square" rtlCol="0">
            <a:spAutoFit/>
          </a:bodyPr>
          <a:lstStyle/>
          <a:p>
            <a:pPr algn="r"/>
            <a:r>
              <a:rPr lang="ja-JP" altLang="en-US" sz="2000" b="1">
                <a:solidFill>
                  <a:schemeClr val="accent4"/>
                </a:solidFill>
                <a:latin typeface="Hiragino Kaku Gothic Pro W3" panose="020B0300000000000000" pitchFamily="34" charset="-128"/>
                <a:ea typeface="Hiragino Kaku Gothic Pro W3" panose="020B0300000000000000" pitchFamily="34" charset="-128"/>
              </a:rPr>
              <a:t>グループ画面</a:t>
            </a:r>
            <a:endParaRPr lang="en-US" altLang="ja-JP" sz="2000" b="1" dirty="0">
              <a:solidFill>
                <a:schemeClr val="accent4"/>
              </a:solidFill>
              <a:latin typeface="Hiragino Kaku Gothic Pro W3" panose="020B0300000000000000" pitchFamily="34" charset="-128"/>
              <a:ea typeface="Hiragino Kaku Gothic Pro W3" panose="020B0300000000000000" pitchFamily="34" charset="-128"/>
            </a:endParaRPr>
          </a:p>
        </p:txBody>
      </p:sp>
      <p:sp>
        <p:nvSpPr>
          <p:cNvPr id="18" name="テキスト ボックス 17">
            <a:extLst>
              <a:ext uri="{FF2B5EF4-FFF2-40B4-BE49-F238E27FC236}">
                <a16:creationId xmlns:a16="http://schemas.microsoft.com/office/drawing/2014/main" id="{52186713-7EAE-8B49-B5CE-1FB9953EC0FF}"/>
              </a:ext>
            </a:extLst>
          </p:cNvPr>
          <p:cNvSpPr txBox="1"/>
          <p:nvPr/>
        </p:nvSpPr>
        <p:spPr>
          <a:xfrm>
            <a:off x="1784501" y="4560678"/>
            <a:ext cx="2204357" cy="400110"/>
          </a:xfrm>
          <a:prstGeom prst="rect">
            <a:avLst/>
          </a:prstGeom>
          <a:noFill/>
        </p:spPr>
        <p:txBody>
          <a:bodyPr wrap="square" rtlCol="0">
            <a:spAutoFit/>
          </a:bodyPr>
          <a:lstStyle/>
          <a:p>
            <a:pPr algn="r"/>
            <a:r>
              <a:rPr lang="ja-JP" altLang="en-US" sz="20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ログアウト</a:t>
            </a:r>
            <a:endParaRPr kumimoji="1" lang="ja-JP" altLang="en-US" sz="2000" b="1">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p:txBody>
      </p:sp>
      <p:sp>
        <p:nvSpPr>
          <p:cNvPr id="21" name="正方形/長方形 20">
            <a:extLst>
              <a:ext uri="{FF2B5EF4-FFF2-40B4-BE49-F238E27FC236}">
                <a16:creationId xmlns:a16="http://schemas.microsoft.com/office/drawing/2014/main" id="{597ACEFB-E4C5-EE48-B01E-EFDEC9F7D996}"/>
              </a:ext>
            </a:extLst>
          </p:cNvPr>
          <p:cNvSpPr/>
          <p:nvPr/>
        </p:nvSpPr>
        <p:spPr>
          <a:xfrm>
            <a:off x="4831982" y="2549469"/>
            <a:ext cx="2113555" cy="1519031"/>
          </a:xfrm>
          <a:prstGeom prst="rect">
            <a:avLst/>
          </a:prstGeom>
          <a:no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solidFill>
                <a:schemeClr val="tx1">
                  <a:lumMod val="75000"/>
                  <a:lumOff val="25000"/>
                </a:schemeClr>
              </a:solidFill>
            </a:endParaRPr>
          </a:p>
        </p:txBody>
      </p:sp>
      <p:sp>
        <p:nvSpPr>
          <p:cNvPr id="19" name="テキスト ボックス 18">
            <a:extLst>
              <a:ext uri="{FF2B5EF4-FFF2-40B4-BE49-F238E27FC236}">
                <a16:creationId xmlns:a16="http://schemas.microsoft.com/office/drawing/2014/main" id="{76989DE0-AAC1-8E47-AD88-9A6D1519A3FF}"/>
              </a:ext>
            </a:extLst>
          </p:cNvPr>
          <p:cNvSpPr txBox="1"/>
          <p:nvPr/>
        </p:nvSpPr>
        <p:spPr>
          <a:xfrm>
            <a:off x="8515350" y="6488668"/>
            <a:ext cx="484909" cy="369332"/>
          </a:xfrm>
          <a:prstGeom prst="rect">
            <a:avLst/>
          </a:prstGeom>
          <a:noFill/>
        </p:spPr>
        <p:txBody>
          <a:bodyPr wrap="square" rtlCol="0">
            <a:spAutoFit/>
          </a:bodyPr>
          <a:lstStyle/>
          <a:p>
            <a:r>
              <a:rPr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46</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3991755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グラフィックス 4" descr="User">
            <a:extLst>
              <a:ext uri="{FF2B5EF4-FFF2-40B4-BE49-F238E27FC236}">
                <a16:creationId xmlns:a16="http://schemas.microsoft.com/office/drawing/2014/main" id="{BFFE58EF-1DED-5142-8CA1-6A373F8AF8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4805" y="4396059"/>
            <a:ext cx="1070185" cy="1070185"/>
          </a:xfrm>
          <a:prstGeom prst="rect">
            <a:avLst/>
          </a:prstGeom>
        </p:spPr>
      </p:pic>
      <p:pic>
        <p:nvPicPr>
          <p:cNvPr id="8" name="グラフィックス 7" descr="Laptop">
            <a:extLst>
              <a:ext uri="{FF2B5EF4-FFF2-40B4-BE49-F238E27FC236}">
                <a16:creationId xmlns:a16="http://schemas.microsoft.com/office/drawing/2014/main" id="{6979E0A1-4B09-C244-8272-B44C9DEFAC8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37505" y="4326390"/>
            <a:ext cx="1326116" cy="1326116"/>
          </a:xfrm>
          <a:prstGeom prst="rect">
            <a:avLst/>
          </a:prstGeom>
        </p:spPr>
      </p:pic>
      <p:sp>
        <p:nvSpPr>
          <p:cNvPr id="9" name="テキスト ボックス 8">
            <a:extLst>
              <a:ext uri="{FF2B5EF4-FFF2-40B4-BE49-F238E27FC236}">
                <a16:creationId xmlns:a16="http://schemas.microsoft.com/office/drawing/2014/main" id="{1D3EC64B-F2E8-FE48-850D-DFA92704E153}"/>
              </a:ext>
            </a:extLst>
          </p:cNvPr>
          <p:cNvSpPr txBox="1"/>
          <p:nvPr/>
        </p:nvSpPr>
        <p:spPr>
          <a:xfrm>
            <a:off x="509009" y="3864725"/>
            <a:ext cx="1505321" cy="461665"/>
          </a:xfrm>
          <a:prstGeom prst="rect">
            <a:avLst/>
          </a:prstGeom>
          <a:noFill/>
        </p:spPr>
        <p:txBody>
          <a:bodyPr wrap="square" rtlCol="0">
            <a:spAutoFit/>
          </a:bodyPr>
          <a:lstStyle/>
          <a:p>
            <a:r>
              <a:rPr lang="ja-JP" altLang="en-US" sz="24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ユーザー</a:t>
            </a:r>
            <a:endParaRPr kumimoji="1" lang="ja-JP" altLang="en-US" sz="2400" b="1">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p:txBody>
      </p:sp>
      <p:sp>
        <p:nvSpPr>
          <p:cNvPr id="10" name="テキスト ボックス 9">
            <a:extLst>
              <a:ext uri="{FF2B5EF4-FFF2-40B4-BE49-F238E27FC236}">
                <a16:creationId xmlns:a16="http://schemas.microsoft.com/office/drawing/2014/main" id="{85B880E2-8C50-BB4F-9CBF-E7C43288615F}"/>
              </a:ext>
            </a:extLst>
          </p:cNvPr>
          <p:cNvSpPr txBox="1"/>
          <p:nvPr/>
        </p:nvSpPr>
        <p:spPr>
          <a:xfrm>
            <a:off x="3747902" y="3864725"/>
            <a:ext cx="1505321" cy="461665"/>
          </a:xfrm>
          <a:prstGeom prst="rect">
            <a:avLst/>
          </a:prstGeom>
          <a:noFill/>
        </p:spPr>
        <p:txBody>
          <a:bodyPr wrap="square" rtlCol="0">
            <a:spAutoFit/>
          </a:bodyPr>
          <a:lstStyle/>
          <a:p>
            <a:pPr algn="ctr"/>
            <a:r>
              <a:rPr kumimoji="1" lang="ja-JP" altLang="en-US" sz="24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システム</a:t>
            </a:r>
          </a:p>
        </p:txBody>
      </p:sp>
      <p:cxnSp>
        <p:nvCxnSpPr>
          <p:cNvPr id="11" name="直線矢印コネクタ 10">
            <a:extLst>
              <a:ext uri="{FF2B5EF4-FFF2-40B4-BE49-F238E27FC236}">
                <a16:creationId xmlns:a16="http://schemas.microsoft.com/office/drawing/2014/main" id="{8AF9F441-0276-DE43-9B7B-D00542DC93EE}"/>
              </a:ext>
            </a:extLst>
          </p:cNvPr>
          <p:cNvCxnSpPr>
            <a:cxnSpLocks/>
          </p:cNvCxnSpPr>
          <p:nvPr/>
        </p:nvCxnSpPr>
        <p:spPr>
          <a:xfrm>
            <a:off x="1970786" y="5055554"/>
            <a:ext cx="1418233" cy="0"/>
          </a:xfrm>
          <a:prstGeom prst="straightConnector1">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01D754DD-8EB0-F84D-9BC4-8BA047E8FE39}"/>
              </a:ext>
            </a:extLst>
          </p:cNvPr>
          <p:cNvSpPr txBox="1"/>
          <p:nvPr/>
        </p:nvSpPr>
        <p:spPr>
          <a:xfrm>
            <a:off x="1970786" y="4540729"/>
            <a:ext cx="1505321" cy="461665"/>
          </a:xfrm>
          <a:prstGeom prst="rect">
            <a:avLst/>
          </a:prstGeom>
          <a:noFill/>
        </p:spPr>
        <p:txBody>
          <a:bodyPr wrap="square" rtlCol="0">
            <a:spAutoFit/>
          </a:bodyPr>
          <a:lstStyle/>
          <a:p>
            <a:r>
              <a:rPr kumimoji="1" lang="ja-JP" altLang="en-US" sz="24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ログイン</a:t>
            </a:r>
          </a:p>
        </p:txBody>
      </p:sp>
      <p:pic>
        <p:nvPicPr>
          <p:cNvPr id="14" name="図 13">
            <a:extLst>
              <a:ext uri="{FF2B5EF4-FFF2-40B4-BE49-F238E27FC236}">
                <a16:creationId xmlns:a16="http://schemas.microsoft.com/office/drawing/2014/main" id="{41FFF508-5A10-524D-B346-46A7CD3F38B0}"/>
              </a:ext>
            </a:extLst>
          </p:cNvPr>
          <p:cNvPicPr>
            <a:picLocks noChangeAspect="1"/>
          </p:cNvPicPr>
          <p:nvPr/>
        </p:nvPicPr>
        <p:blipFill>
          <a:blip r:embed="rId6"/>
          <a:stretch>
            <a:fillRect/>
          </a:stretch>
        </p:blipFill>
        <p:spPr>
          <a:xfrm>
            <a:off x="4028440" y="1246142"/>
            <a:ext cx="944246" cy="944246"/>
          </a:xfrm>
          <a:prstGeom prst="rect">
            <a:avLst/>
          </a:prstGeom>
        </p:spPr>
      </p:pic>
      <p:sp>
        <p:nvSpPr>
          <p:cNvPr id="15" name="テキスト ボックス 14">
            <a:extLst>
              <a:ext uri="{FF2B5EF4-FFF2-40B4-BE49-F238E27FC236}">
                <a16:creationId xmlns:a16="http://schemas.microsoft.com/office/drawing/2014/main" id="{C801B9A5-8798-F740-A59C-4EFAE66D2EF6}"/>
              </a:ext>
            </a:extLst>
          </p:cNvPr>
          <p:cNvSpPr txBox="1"/>
          <p:nvPr/>
        </p:nvSpPr>
        <p:spPr>
          <a:xfrm>
            <a:off x="3227431" y="705412"/>
            <a:ext cx="2526494" cy="461665"/>
          </a:xfrm>
          <a:prstGeom prst="rect">
            <a:avLst/>
          </a:prstGeom>
          <a:noFill/>
        </p:spPr>
        <p:txBody>
          <a:bodyPr wrap="square" rtlCol="0">
            <a:spAutoFit/>
          </a:bodyPr>
          <a:lstStyle/>
          <a:p>
            <a:pPr algn="ctr"/>
            <a:r>
              <a:rPr lang="ja-JP" altLang="en-US" sz="24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データベース</a:t>
            </a:r>
            <a:endParaRPr kumimoji="1" lang="ja-JP" altLang="en-US" sz="2400" b="1">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p:txBody>
      </p:sp>
      <p:pic>
        <p:nvPicPr>
          <p:cNvPr id="16" name="図 15">
            <a:extLst>
              <a:ext uri="{FF2B5EF4-FFF2-40B4-BE49-F238E27FC236}">
                <a16:creationId xmlns:a16="http://schemas.microsoft.com/office/drawing/2014/main" id="{5BFD23BA-B6F0-074C-9F16-E7B6FBDB7389}"/>
              </a:ext>
            </a:extLst>
          </p:cNvPr>
          <p:cNvPicPr>
            <a:picLocks noChangeAspect="1"/>
          </p:cNvPicPr>
          <p:nvPr/>
        </p:nvPicPr>
        <p:blipFill>
          <a:blip r:embed="rId7"/>
          <a:stretch>
            <a:fillRect/>
          </a:stretch>
        </p:blipFill>
        <p:spPr>
          <a:xfrm>
            <a:off x="3227431" y="1826422"/>
            <a:ext cx="2341132" cy="1200763"/>
          </a:xfrm>
          <a:prstGeom prst="rect">
            <a:avLst/>
          </a:prstGeom>
        </p:spPr>
      </p:pic>
      <p:cxnSp>
        <p:nvCxnSpPr>
          <p:cNvPr id="17" name="直線矢印コネクタ 16">
            <a:extLst>
              <a:ext uri="{FF2B5EF4-FFF2-40B4-BE49-F238E27FC236}">
                <a16:creationId xmlns:a16="http://schemas.microsoft.com/office/drawing/2014/main" id="{2EBC8DE7-8356-5C42-94D2-2D5526FE7EA9}"/>
              </a:ext>
            </a:extLst>
          </p:cNvPr>
          <p:cNvCxnSpPr>
            <a:cxnSpLocks/>
          </p:cNvCxnSpPr>
          <p:nvPr/>
        </p:nvCxnSpPr>
        <p:spPr>
          <a:xfrm>
            <a:off x="4726676" y="2769704"/>
            <a:ext cx="0" cy="960921"/>
          </a:xfrm>
          <a:prstGeom prst="straightConnector1">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4F092D0F-F410-7C42-A850-8B1D02F836E9}"/>
              </a:ext>
            </a:extLst>
          </p:cNvPr>
          <p:cNvCxnSpPr>
            <a:cxnSpLocks/>
          </p:cNvCxnSpPr>
          <p:nvPr/>
        </p:nvCxnSpPr>
        <p:spPr>
          <a:xfrm flipV="1">
            <a:off x="4332909" y="2769704"/>
            <a:ext cx="0" cy="960921"/>
          </a:xfrm>
          <a:prstGeom prst="straightConnector1">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1" name="図 20">
            <a:extLst>
              <a:ext uri="{FF2B5EF4-FFF2-40B4-BE49-F238E27FC236}">
                <a16:creationId xmlns:a16="http://schemas.microsoft.com/office/drawing/2014/main" id="{4C07AD19-5CE1-3E47-AF2D-99DC8E21AD4E}"/>
              </a:ext>
            </a:extLst>
          </p:cNvPr>
          <p:cNvPicPr>
            <a:picLocks noChangeAspect="1"/>
          </p:cNvPicPr>
          <p:nvPr/>
        </p:nvPicPr>
        <p:blipFill>
          <a:blip r:embed="rId8"/>
          <a:stretch>
            <a:fillRect/>
          </a:stretch>
        </p:blipFill>
        <p:spPr>
          <a:xfrm>
            <a:off x="3908232" y="5715797"/>
            <a:ext cx="1184661" cy="888575"/>
          </a:xfrm>
          <a:prstGeom prst="rect">
            <a:avLst/>
          </a:prstGeom>
        </p:spPr>
      </p:pic>
      <p:cxnSp>
        <p:nvCxnSpPr>
          <p:cNvPr id="24" name="直線矢印コネクタ 23">
            <a:extLst>
              <a:ext uri="{FF2B5EF4-FFF2-40B4-BE49-F238E27FC236}">
                <a16:creationId xmlns:a16="http://schemas.microsoft.com/office/drawing/2014/main" id="{2816DE4F-409A-7B41-ADAF-E6D014EFA499}"/>
              </a:ext>
            </a:extLst>
          </p:cNvPr>
          <p:cNvCxnSpPr>
            <a:cxnSpLocks/>
          </p:cNvCxnSpPr>
          <p:nvPr/>
        </p:nvCxnSpPr>
        <p:spPr>
          <a:xfrm>
            <a:off x="5568563" y="5055554"/>
            <a:ext cx="1418233" cy="0"/>
          </a:xfrm>
          <a:prstGeom prst="straightConnector1">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6" name="図 25">
            <a:extLst>
              <a:ext uri="{FF2B5EF4-FFF2-40B4-BE49-F238E27FC236}">
                <a16:creationId xmlns:a16="http://schemas.microsoft.com/office/drawing/2014/main" id="{91F357AB-3DF6-1443-B276-E7253549498F}"/>
              </a:ext>
            </a:extLst>
          </p:cNvPr>
          <p:cNvPicPr>
            <a:picLocks noChangeAspect="1"/>
          </p:cNvPicPr>
          <p:nvPr/>
        </p:nvPicPr>
        <p:blipFill>
          <a:blip r:embed="rId9"/>
          <a:stretch>
            <a:fillRect/>
          </a:stretch>
        </p:blipFill>
        <p:spPr>
          <a:xfrm>
            <a:off x="7451674" y="4425103"/>
            <a:ext cx="1012095" cy="1012095"/>
          </a:xfrm>
          <a:prstGeom prst="rect">
            <a:avLst/>
          </a:prstGeom>
        </p:spPr>
      </p:pic>
      <p:sp>
        <p:nvSpPr>
          <p:cNvPr id="27" name="テキスト ボックス 26">
            <a:extLst>
              <a:ext uri="{FF2B5EF4-FFF2-40B4-BE49-F238E27FC236}">
                <a16:creationId xmlns:a16="http://schemas.microsoft.com/office/drawing/2014/main" id="{DE29BC8D-F443-8C49-B034-E46AA7D0AA35}"/>
              </a:ext>
            </a:extLst>
          </p:cNvPr>
          <p:cNvSpPr txBox="1"/>
          <p:nvPr/>
        </p:nvSpPr>
        <p:spPr>
          <a:xfrm>
            <a:off x="7225938" y="3934394"/>
            <a:ext cx="1505321" cy="461665"/>
          </a:xfrm>
          <a:prstGeom prst="rect">
            <a:avLst/>
          </a:prstGeom>
          <a:noFill/>
        </p:spPr>
        <p:txBody>
          <a:bodyPr wrap="square" rtlCol="0">
            <a:spAutoFit/>
          </a:bodyPr>
          <a:lstStyle/>
          <a:p>
            <a:pPr algn="ctr"/>
            <a:r>
              <a:rPr kumimoji="1" lang="ja-JP" altLang="en-US" sz="24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表示</a:t>
            </a:r>
          </a:p>
        </p:txBody>
      </p:sp>
      <p:pic>
        <p:nvPicPr>
          <p:cNvPr id="28" name="コンテンツ プレースホルダー 4">
            <a:extLst>
              <a:ext uri="{FF2B5EF4-FFF2-40B4-BE49-F238E27FC236}">
                <a16:creationId xmlns:a16="http://schemas.microsoft.com/office/drawing/2014/main" id="{406564FA-23FD-914B-A0B1-2AD316435E27}"/>
              </a:ext>
            </a:extLst>
          </p:cNvPr>
          <p:cNvPicPr>
            <a:picLocks noGrp="1" noChangeAspect="1"/>
          </p:cNvPicPr>
          <p:nvPr>
            <p:ph idx="1"/>
          </p:nvPr>
        </p:nvPicPr>
        <p:blipFill>
          <a:blip r:embed="rId10"/>
          <a:stretch>
            <a:fillRect/>
          </a:stretch>
        </p:blipFill>
        <p:spPr>
          <a:xfrm>
            <a:off x="7147022" y="5715797"/>
            <a:ext cx="1621401" cy="979077"/>
          </a:xfrm>
        </p:spPr>
      </p:pic>
      <p:sp>
        <p:nvSpPr>
          <p:cNvPr id="18" name="テキスト ボックス 17">
            <a:extLst>
              <a:ext uri="{FF2B5EF4-FFF2-40B4-BE49-F238E27FC236}">
                <a16:creationId xmlns:a16="http://schemas.microsoft.com/office/drawing/2014/main" id="{EB13AC2F-0410-4A46-8141-15785F477D2A}"/>
              </a:ext>
            </a:extLst>
          </p:cNvPr>
          <p:cNvSpPr txBox="1"/>
          <p:nvPr/>
        </p:nvSpPr>
        <p:spPr>
          <a:xfrm>
            <a:off x="8515350" y="6488668"/>
            <a:ext cx="484909" cy="369332"/>
          </a:xfrm>
          <a:prstGeom prst="rect">
            <a:avLst/>
          </a:prstGeom>
          <a:noFill/>
        </p:spPr>
        <p:txBody>
          <a:bodyPr wrap="square" rtlCol="0">
            <a:spAutoFit/>
          </a:bodyPr>
          <a:lstStyle/>
          <a:p>
            <a:r>
              <a:rPr kumimoji="1"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53</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3268633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4">
            <a:extLst>
              <a:ext uri="{FF2B5EF4-FFF2-40B4-BE49-F238E27FC236}">
                <a16:creationId xmlns:a16="http://schemas.microsoft.com/office/drawing/2014/main" id="{499DF115-32A8-AE4D-884F-A798AA187536}"/>
              </a:ext>
            </a:extLst>
          </p:cNvPr>
          <p:cNvPicPr>
            <a:picLocks noChangeAspect="1"/>
          </p:cNvPicPr>
          <p:nvPr/>
        </p:nvPicPr>
        <p:blipFill>
          <a:blip r:embed="rId2"/>
          <a:stretch>
            <a:fillRect/>
          </a:stretch>
        </p:blipFill>
        <p:spPr>
          <a:xfrm>
            <a:off x="1287934" y="3469501"/>
            <a:ext cx="7239080" cy="3175034"/>
          </a:xfrm>
          <a:prstGeom prst="rect">
            <a:avLst/>
          </a:prstGeom>
        </p:spPr>
      </p:pic>
      <p:pic>
        <p:nvPicPr>
          <p:cNvPr id="5" name="図 4">
            <a:extLst>
              <a:ext uri="{FF2B5EF4-FFF2-40B4-BE49-F238E27FC236}">
                <a16:creationId xmlns:a16="http://schemas.microsoft.com/office/drawing/2014/main" id="{9FE1DC7C-48EE-EF4A-8868-8976A2061F8F}"/>
              </a:ext>
            </a:extLst>
          </p:cNvPr>
          <p:cNvPicPr>
            <a:picLocks noChangeAspect="1"/>
          </p:cNvPicPr>
          <p:nvPr/>
        </p:nvPicPr>
        <p:blipFill>
          <a:blip r:embed="rId3"/>
          <a:stretch>
            <a:fillRect/>
          </a:stretch>
        </p:blipFill>
        <p:spPr>
          <a:xfrm>
            <a:off x="1287934" y="198591"/>
            <a:ext cx="6495108" cy="2957923"/>
          </a:xfrm>
          <a:prstGeom prst="rect">
            <a:avLst/>
          </a:prstGeom>
        </p:spPr>
      </p:pic>
      <p:sp>
        <p:nvSpPr>
          <p:cNvPr id="6" name="下矢印 5">
            <a:extLst>
              <a:ext uri="{FF2B5EF4-FFF2-40B4-BE49-F238E27FC236}">
                <a16:creationId xmlns:a16="http://schemas.microsoft.com/office/drawing/2014/main" id="{E09A5FCB-CA5A-094E-8C30-EE3F07A929B6}"/>
              </a:ext>
            </a:extLst>
          </p:cNvPr>
          <p:cNvSpPr/>
          <p:nvPr/>
        </p:nvSpPr>
        <p:spPr>
          <a:xfrm>
            <a:off x="4120705" y="3194924"/>
            <a:ext cx="829565" cy="549154"/>
          </a:xfrm>
          <a:prstGeom prst="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3293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A297"/>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41F967-EE68-7E45-8B63-4E068D0D8EB2}"/>
              </a:ext>
            </a:extLst>
          </p:cNvPr>
          <p:cNvSpPr>
            <a:spLocks noGrp="1"/>
          </p:cNvSpPr>
          <p:nvPr>
            <p:ph type="title"/>
          </p:nvPr>
        </p:nvSpPr>
        <p:spPr>
          <a:xfrm>
            <a:off x="628650" y="2931914"/>
            <a:ext cx="7886700" cy="994172"/>
          </a:xfrm>
        </p:spPr>
        <p:txBody>
          <a:bodyPr>
            <a:normAutofit/>
          </a:bodyPr>
          <a:lstStyle/>
          <a:p>
            <a:pPr algn="ctr"/>
            <a:r>
              <a:rPr lang="ja-JP" altLang="en-US" sz="4050" b="1">
                <a:solidFill>
                  <a:schemeClr val="bg1"/>
                </a:solidFill>
                <a:latin typeface="Hiragino Kaku Gothic Pro W3" panose="020B0300000000000000" pitchFamily="34" charset="-128"/>
                <a:ea typeface="Hiragino Kaku Gothic Pro W3" panose="020B0300000000000000" pitchFamily="34" charset="-128"/>
              </a:rPr>
              <a:t>実験</a:t>
            </a:r>
          </a:p>
        </p:txBody>
      </p:sp>
      <p:sp>
        <p:nvSpPr>
          <p:cNvPr id="3" name="テキスト ボックス 2">
            <a:extLst>
              <a:ext uri="{FF2B5EF4-FFF2-40B4-BE49-F238E27FC236}">
                <a16:creationId xmlns:a16="http://schemas.microsoft.com/office/drawing/2014/main" id="{FBC39FC3-651E-7B45-B8A4-FA3C598C46AA}"/>
              </a:ext>
            </a:extLst>
          </p:cNvPr>
          <p:cNvSpPr txBox="1"/>
          <p:nvPr/>
        </p:nvSpPr>
        <p:spPr>
          <a:xfrm>
            <a:off x="8515350" y="6488668"/>
            <a:ext cx="484909" cy="369332"/>
          </a:xfrm>
          <a:prstGeom prst="rect">
            <a:avLst/>
          </a:prstGeom>
          <a:noFill/>
        </p:spPr>
        <p:txBody>
          <a:bodyPr wrap="square" rtlCol="0">
            <a:spAutoFit/>
          </a:bodyPr>
          <a:lstStyle/>
          <a:p>
            <a:r>
              <a:rPr kumimoji="1"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54</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4291984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0EC45E7-F5C2-9740-AE75-75C7FB7E6057}"/>
              </a:ext>
            </a:extLst>
          </p:cNvPr>
          <p:cNvSpPr>
            <a:spLocks noGrp="1"/>
          </p:cNvSpPr>
          <p:nvPr>
            <p:ph idx="1"/>
          </p:nvPr>
        </p:nvSpPr>
        <p:spPr>
          <a:xfrm>
            <a:off x="692034" y="1623732"/>
            <a:ext cx="7705164" cy="457201"/>
          </a:xfrm>
          <a:ln>
            <a:noFill/>
          </a:ln>
        </p:spPr>
        <p:txBody>
          <a:bodyPr>
            <a:noAutofit/>
          </a:bodyPr>
          <a:lstStyle/>
          <a:p>
            <a:pPr marL="0" indent="0" algn="ctr">
              <a:buNone/>
            </a:pPr>
            <a:r>
              <a:rPr lang="ja-JP" altLang="en-US" sz="27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デザイナーの活動領域が広がっている</a:t>
            </a:r>
            <a:endParaRPr lang="en-US" altLang="ja-JP" sz="27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p:txBody>
      </p:sp>
      <p:sp>
        <p:nvSpPr>
          <p:cNvPr id="7" name="コンテンツ プレースホルダー 2">
            <a:extLst>
              <a:ext uri="{FF2B5EF4-FFF2-40B4-BE49-F238E27FC236}">
                <a16:creationId xmlns:a16="http://schemas.microsoft.com/office/drawing/2014/main" id="{FF074C60-93EC-214F-A466-4408D5AF5F8A}"/>
              </a:ext>
            </a:extLst>
          </p:cNvPr>
          <p:cNvSpPr txBox="1">
            <a:spLocks/>
          </p:cNvSpPr>
          <p:nvPr/>
        </p:nvSpPr>
        <p:spPr>
          <a:xfrm>
            <a:off x="477960" y="4069877"/>
            <a:ext cx="8133311" cy="1116104"/>
          </a:xfrm>
          <a:prstGeom prst="rect">
            <a:avLst/>
          </a:prstGeom>
          <a:ln w="38100">
            <a:solidFill>
              <a:srgbClr val="00A297"/>
            </a:solid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None/>
            </a:pPr>
            <a:r>
              <a:rPr lang="ja-JP" altLang="en-US" sz="2700" b="1">
                <a:solidFill>
                  <a:srgbClr val="00A297"/>
                </a:solidFill>
                <a:latin typeface="Hiragino Kaku Gothic Pro W3" panose="020B0300000000000000" pitchFamily="34" charset="-128"/>
                <a:ea typeface="Hiragino Kaku Gothic Pro W3" panose="020B0300000000000000" pitchFamily="34" charset="-128"/>
              </a:rPr>
              <a:t>個人の感性、創造性</a:t>
            </a:r>
            <a:r>
              <a:rPr lang="ja-JP" altLang="en-US" sz="27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だけでは</a:t>
            </a:r>
            <a:endParaRPr lang="en-US" altLang="ja-JP" sz="27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a:p>
            <a:pPr marL="0" indent="0" algn="ctr">
              <a:lnSpc>
                <a:spcPct val="100000"/>
              </a:lnSpc>
              <a:buNone/>
            </a:pPr>
            <a:r>
              <a:rPr lang="ja-JP" altLang="en-US" sz="27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最適な答えを導き出すことが難しくなっている</a:t>
            </a:r>
            <a:r>
              <a:rPr lang="en-US" altLang="ja-JP" sz="27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[1]</a:t>
            </a:r>
          </a:p>
        </p:txBody>
      </p:sp>
      <p:sp>
        <p:nvSpPr>
          <p:cNvPr id="8" name="フローチャート: 組合せ 7">
            <a:extLst>
              <a:ext uri="{FF2B5EF4-FFF2-40B4-BE49-F238E27FC236}">
                <a16:creationId xmlns:a16="http://schemas.microsoft.com/office/drawing/2014/main" id="{10B69140-8BA5-C542-BCE9-2336B4F859B9}"/>
              </a:ext>
            </a:extLst>
          </p:cNvPr>
          <p:cNvSpPr/>
          <p:nvPr/>
        </p:nvSpPr>
        <p:spPr>
          <a:xfrm>
            <a:off x="3509682" y="2793626"/>
            <a:ext cx="2151530" cy="662759"/>
          </a:xfrm>
          <a:prstGeom prst="flowChartMerg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 name="正方形/長方形 1">
            <a:extLst>
              <a:ext uri="{FF2B5EF4-FFF2-40B4-BE49-F238E27FC236}">
                <a16:creationId xmlns:a16="http://schemas.microsoft.com/office/drawing/2014/main" id="{4C0B6B67-2D8D-294A-B8AA-0729DC89CBBC}"/>
              </a:ext>
            </a:extLst>
          </p:cNvPr>
          <p:cNvSpPr/>
          <p:nvPr/>
        </p:nvSpPr>
        <p:spPr>
          <a:xfrm>
            <a:off x="29766" y="6418215"/>
            <a:ext cx="9029700" cy="246221"/>
          </a:xfrm>
          <a:prstGeom prst="rect">
            <a:avLst/>
          </a:prstGeom>
        </p:spPr>
        <p:txBody>
          <a:bodyPr wrap="square">
            <a:spAutoFit/>
          </a:bodyPr>
          <a:lstStyle/>
          <a:p>
            <a:pPr lvl="0" algn="ctr"/>
            <a:r>
              <a:rPr lang="en-US" altLang="ja-JP" sz="10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1]</a:t>
            </a:r>
            <a:r>
              <a:rPr lang="ja-JP" altLang="ja-JP" sz="10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上平崇仁：協調的デザイン学習における人間中心設 計プロセスの適用</a:t>
            </a:r>
            <a:r>
              <a:rPr lang="en-US" altLang="ja-JP" sz="10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 </a:t>
            </a:r>
            <a:r>
              <a:rPr lang="ja-JP" altLang="ja-JP" sz="10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専修大学情報科学研究所所報</a:t>
            </a:r>
            <a:r>
              <a:rPr lang="en-US" altLang="ja-JP" sz="10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 2011</a:t>
            </a:r>
            <a:endParaRPr lang="ja-JP" altLang="ja-JP" sz="1000">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p:txBody>
      </p:sp>
      <p:sp>
        <p:nvSpPr>
          <p:cNvPr id="6" name="テキスト ボックス 5">
            <a:extLst>
              <a:ext uri="{FF2B5EF4-FFF2-40B4-BE49-F238E27FC236}">
                <a16:creationId xmlns:a16="http://schemas.microsoft.com/office/drawing/2014/main" id="{D778E379-7176-654B-A257-26A8F8E2A699}"/>
              </a:ext>
            </a:extLst>
          </p:cNvPr>
          <p:cNvSpPr txBox="1"/>
          <p:nvPr/>
        </p:nvSpPr>
        <p:spPr>
          <a:xfrm>
            <a:off x="8515350" y="6488668"/>
            <a:ext cx="484909" cy="369332"/>
          </a:xfrm>
          <a:prstGeom prst="rect">
            <a:avLst/>
          </a:prstGeom>
          <a:noFill/>
        </p:spPr>
        <p:txBody>
          <a:bodyPr wrap="square" rtlCol="0">
            <a:spAutoFit/>
          </a:bodyPr>
          <a:lstStyle/>
          <a:p>
            <a:r>
              <a:rPr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3</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4059717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523728-B02C-3342-8489-B2EA80AC388E}"/>
              </a:ext>
            </a:extLst>
          </p:cNvPr>
          <p:cNvSpPr>
            <a:spLocks noGrp="1"/>
          </p:cNvSpPr>
          <p:nvPr>
            <p:ph type="title"/>
          </p:nvPr>
        </p:nvSpPr>
        <p:spPr/>
        <p:txBody>
          <a:bodyPr/>
          <a:lstStyle/>
          <a:p>
            <a:r>
              <a:rPr kumimoji="1" lang="ja-JP" altLang="en-US" b="1">
                <a:solidFill>
                  <a:srgbClr val="00A297"/>
                </a:solidFill>
                <a:latin typeface="Hiragino Kaku Gothic Pro W3" panose="020B0300000000000000" pitchFamily="34" charset="-128"/>
                <a:ea typeface="Hiragino Kaku Gothic Pro W3" panose="020B0300000000000000" pitchFamily="34" charset="-128"/>
              </a:rPr>
              <a:t>実験目的</a:t>
            </a:r>
          </a:p>
        </p:txBody>
      </p:sp>
      <p:sp>
        <p:nvSpPr>
          <p:cNvPr id="3" name="コンテンツ プレースホルダー 2">
            <a:extLst>
              <a:ext uri="{FF2B5EF4-FFF2-40B4-BE49-F238E27FC236}">
                <a16:creationId xmlns:a16="http://schemas.microsoft.com/office/drawing/2014/main" id="{7327A48F-3687-8F4D-B827-783D8DA8E67E}"/>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09296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右矢印 9">
            <a:extLst>
              <a:ext uri="{FF2B5EF4-FFF2-40B4-BE49-F238E27FC236}">
                <a16:creationId xmlns:a16="http://schemas.microsoft.com/office/drawing/2014/main" id="{F4D0010E-9781-A84D-8135-A36D631D0C4E}"/>
              </a:ext>
            </a:extLst>
          </p:cNvPr>
          <p:cNvSpPr/>
          <p:nvPr/>
        </p:nvSpPr>
        <p:spPr>
          <a:xfrm>
            <a:off x="613901" y="2934259"/>
            <a:ext cx="7813964" cy="137160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b="1"/>
          </a:p>
        </p:txBody>
      </p:sp>
      <p:sp>
        <p:nvSpPr>
          <p:cNvPr id="9" name="テキスト ボックス 8">
            <a:extLst>
              <a:ext uri="{FF2B5EF4-FFF2-40B4-BE49-F238E27FC236}">
                <a16:creationId xmlns:a16="http://schemas.microsoft.com/office/drawing/2014/main" id="{B890179C-0E61-C04C-A7C3-56D7CD8E5A1E}"/>
              </a:ext>
            </a:extLst>
          </p:cNvPr>
          <p:cNvSpPr txBox="1"/>
          <p:nvPr/>
        </p:nvSpPr>
        <p:spPr>
          <a:xfrm>
            <a:off x="8500601" y="5869236"/>
            <a:ext cx="484909" cy="646331"/>
          </a:xfrm>
          <a:prstGeom prst="rect">
            <a:avLst/>
          </a:prstGeom>
          <a:noFill/>
        </p:spPr>
        <p:txBody>
          <a:bodyPr wrap="square" rtlCol="0">
            <a:spAutoFit/>
          </a:bodyPr>
          <a:lstStyle/>
          <a:p>
            <a:r>
              <a:rPr kumimoji="1" lang="en-US" altLang="ja-JP" b="1"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56</a:t>
            </a:r>
            <a:endParaRPr kumimoji="1" lang="ja-JP" altLang="en-US" b="1">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
        <p:nvSpPr>
          <p:cNvPr id="13" name="角丸四角形 12">
            <a:extLst>
              <a:ext uri="{FF2B5EF4-FFF2-40B4-BE49-F238E27FC236}">
                <a16:creationId xmlns:a16="http://schemas.microsoft.com/office/drawing/2014/main" id="{AEA5BF66-F726-004A-93F2-7FD90D223022}"/>
              </a:ext>
            </a:extLst>
          </p:cNvPr>
          <p:cNvSpPr/>
          <p:nvPr/>
        </p:nvSpPr>
        <p:spPr>
          <a:xfrm>
            <a:off x="2312815" y="1625004"/>
            <a:ext cx="581891" cy="3990110"/>
          </a:xfrm>
          <a:prstGeom prst="roundRect">
            <a:avLst/>
          </a:prstGeom>
          <a:solidFill>
            <a:srgbClr val="00A2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4" name="テキスト ボックス 13">
            <a:extLst>
              <a:ext uri="{FF2B5EF4-FFF2-40B4-BE49-F238E27FC236}">
                <a16:creationId xmlns:a16="http://schemas.microsoft.com/office/drawing/2014/main" id="{A8CC7993-B741-E344-920F-8D90067DE6ED}"/>
              </a:ext>
            </a:extLst>
          </p:cNvPr>
          <p:cNvSpPr txBox="1"/>
          <p:nvPr/>
        </p:nvSpPr>
        <p:spPr>
          <a:xfrm>
            <a:off x="2295983" y="1625004"/>
            <a:ext cx="615553" cy="3990110"/>
          </a:xfrm>
          <a:prstGeom prst="rect">
            <a:avLst/>
          </a:prstGeom>
          <a:noFill/>
        </p:spPr>
        <p:txBody>
          <a:bodyPr vert="eaVert" wrap="square" rtlCol="0">
            <a:spAutoFit/>
          </a:bodyPr>
          <a:lstStyle/>
          <a:p>
            <a:pPr algn="ctr"/>
            <a:r>
              <a:rPr lang="ja-JP" altLang="en-US" sz="2800" b="1">
                <a:solidFill>
                  <a:schemeClr val="bg1"/>
                </a:solidFill>
                <a:latin typeface="Hiragino Kaku Gothic Pro W3" panose="020B0300000000000000" pitchFamily="34" charset="-128"/>
                <a:ea typeface="Hiragino Kaku Gothic Pro W3" panose="020B0300000000000000" pitchFamily="34" charset="-128"/>
              </a:rPr>
              <a:t>スキル入力</a:t>
            </a:r>
            <a:endParaRPr kumimoji="1" lang="ja-JP" altLang="en-US" sz="2800" b="1">
              <a:solidFill>
                <a:schemeClr val="bg1"/>
              </a:solidFill>
              <a:latin typeface="Hiragino Kaku Gothic Pro W3" panose="020B0300000000000000" pitchFamily="34" charset="-128"/>
              <a:ea typeface="Hiragino Kaku Gothic Pro W3" panose="020B0300000000000000" pitchFamily="34" charset="-128"/>
            </a:endParaRPr>
          </a:p>
        </p:txBody>
      </p:sp>
      <p:sp>
        <p:nvSpPr>
          <p:cNvPr id="19" name="角丸四角形 18">
            <a:extLst>
              <a:ext uri="{FF2B5EF4-FFF2-40B4-BE49-F238E27FC236}">
                <a16:creationId xmlns:a16="http://schemas.microsoft.com/office/drawing/2014/main" id="{D1B0F110-5694-A14D-A450-983692474518}"/>
              </a:ext>
            </a:extLst>
          </p:cNvPr>
          <p:cNvSpPr/>
          <p:nvPr/>
        </p:nvSpPr>
        <p:spPr>
          <a:xfrm>
            <a:off x="3654839" y="1625004"/>
            <a:ext cx="581891" cy="3990110"/>
          </a:xfrm>
          <a:prstGeom prst="roundRect">
            <a:avLst/>
          </a:prstGeom>
          <a:solidFill>
            <a:srgbClr val="00A2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20" name="テキスト ボックス 19">
            <a:extLst>
              <a:ext uri="{FF2B5EF4-FFF2-40B4-BE49-F238E27FC236}">
                <a16:creationId xmlns:a16="http://schemas.microsoft.com/office/drawing/2014/main" id="{F3E58E80-7727-B449-82C5-1C59A7D839D1}"/>
              </a:ext>
            </a:extLst>
          </p:cNvPr>
          <p:cNvSpPr txBox="1"/>
          <p:nvPr/>
        </p:nvSpPr>
        <p:spPr>
          <a:xfrm>
            <a:off x="3638007" y="1625004"/>
            <a:ext cx="615553" cy="3990110"/>
          </a:xfrm>
          <a:prstGeom prst="rect">
            <a:avLst/>
          </a:prstGeom>
          <a:noFill/>
        </p:spPr>
        <p:txBody>
          <a:bodyPr vert="eaVert" wrap="square" rtlCol="0">
            <a:spAutoFit/>
          </a:bodyPr>
          <a:lstStyle/>
          <a:p>
            <a:pPr algn="ctr"/>
            <a:r>
              <a:rPr kumimoji="1" lang="ja-JP" altLang="en-US" sz="2800" b="1">
                <a:solidFill>
                  <a:schemeClr val="bg1"/>
                </a:solidFill>
                <a:latin typeface="Hiragino Kaku Gothic Pro W3" panose="020B0300000000000000" pitchFamily="34" charset="-128"/>
                <a:ea typeface="Hiragino Kaku Gothic Pro W3" panose="020B0300000000000000" pitchFamily="34" charset="-128"/>
              </a:rPr>
              <a:t>グループワーク１</a:t>
            </a:r>
          </a:p>
        </p:txBody>
      </p:sp>
      <p:sp>
        <p:nvSpPr>
          <p:cNvPr id="22" name="角丸四角形 21">
            <a:extLst>
              <a:ext uri="{FF2B5EF4-FFF2-40B4-BE49-F238E27FC236}">
                <a16:creationId xmlns:a16="http://schemas.microsoft.com/office/drawing/2014/main" id="{A89BD069-5DD0-984F-8701-A52452CD2DE4}"/>
              </a:ext>
            </a:extLst>
          </p:cNvPr>
          <p:cNvSpPr/>
          <p:nvPr/>
        </p:nvSpPr>
        <p:spPr>
          <a:xfrm>
            <a:off x="1034667" y="1625004"/>
            <a:ext cx="581891" cy="3990110"/>
          </a:xfrm>
          <a:prstGeom prst="roundRect">
            <a:avLst/>
          </a:prstGeom>
          <a:solidFill>
            <a:srgbClr val="00A2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23" name="テキスト ボックス 22">
            <a:extLst>
              <a:ext uri="{FF2B5EF4-FFF2-40B4-BE49-F238E27FC236}">
                <a16:creationId xmlns:a16="http://schemas.microsoft.com/office/drawing/2014/main" id="{AC0CF094-4616-0E4E-B484-12098F98FBCD}"/>
              </a:ext>
            </a:extLst>
          </p:cNvPr>
          <p:cNvSpPr txBox="1"/>
          <p:nvPr/>
        </p:nvSpPr>
        <p:spPr>
          <a:xfrm>
            <a:off x="1017835" y="1625004"/>
            <a:ext cx="615553" cy="3990110"/>
          </a:xfrm>
          <a:prstGeom prst="rect">
            <a:avLst/>
          </a:prstGeom>
          <a:noFill/>
        </p:spPr>
        <p:txBody>
          <a:bodyPr vert="eaVert" wrap="square" rtlCol="0">
            <a:spAutoFit/>
          </a:bodyPr>
          <a:lstStyle/>
          <a:p>
            <a:pPr algn="ctr"/>
            <a:r>
              <a:rPr kumimoji="1" lang="ja-JP" altLang="en-US" sz="2800" b="1">
                <a:solidFill>
                  <a:schemeClr val="bg1"/>
                </a:solidFill>
                <a:latin typeface="Hiragino Kaku Gothic Pro W3" panose="020B0300000000000000" pitchFamily="34" charset="-128"/>
                <a:ea typeface="Hiragino Kaku Gothic Pro W3" panose="020B0300000000000000" pitchFamily="34" charset="-128"/>
              </a:rPr>
              <a:t>ユーザー登録</a:t>
            </a:r>
          </a:p>
        </p:txBody>
      </p:sp>
      <p:sp>
        <p:nvSpPr>
          <p:cNvPr id="24" name="テキスト ボックス 23">
            <a:extLst>
              <a:ext uri="{FF2B5EF4-FFF2-40B4-BE49-F238E27FC236}">
                <a16:creationId xmlns:a16="http://schemas.microsoft.com/office/drawing/2014/main" id="{B85884F4-E6DA-484D-B42B-D5C434C1B877}"/>
              </a:ext>
            </a:extLst>
          </p:cNvPr>
          <p:cNvSpPr txBox="1"/>
          <p:nvPr/>
        </p:nvSpPr>
        <p:spPr>
          <a:xfrm>
            <a:off x="704024" y="1514168"/>
            <a:ext cx="184731" cy="369332"/>
          </a:xfrm>
          <a:prstGeom prst="rect">
            <a:avLst/>
          </a:prstGeom>
          <a:noFill/>
        </p:spPr>
        <p:txBody>
          <a:bodyPr wrap="none" rtlCol="0">
            <a:spAutoFit/>
          </a:bodyPr>
          <a:lstStyle/>
          <a:p>
            <a:endParaRPr kumimoji="1" lang="ja-JP" altLang="en-US" b="1"/>
          </a:p>
        </p:txBody>
      </p:sp>
      <p:sp>
        <p:nvSpPr>
          <p:cNvPr id="25" name="角丸四角形 24">
            <a:extLst>
              <a:ext uri="{FF2B5EF4-FFF2-40B4-BE49-F238E27FC236}">
                <a16:creationId xmlns:a16="http://schemas.microsoft.com/office/drawing/2014/main" id="{14A47CA4-3353-2F48-A182-F9F9D5C0E63B}"/>
              </a:ext>
            </a:extLst>
          </p:cNvPr>
          <p:cNvSpPr/>
          <p:nvPr/>
        </p:nvSpPr>
        <p:spPr>
          <a:xfrm>
            <a:off x="4958830" y="1625004"/>
            <a:ext cx="581891" cy="3990110"/>
          </a:xfrm>
          <a:prstGeom prst="roundRect">
            <a:avLst/>
          </a:prstGeom>
          <a:solidFill>
            <a:srgbClr val="00A2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26" name="テキスト ボックス 25">
            <a:extLst>
              <a:ext uri="{FF2B5EF4-FFF2-40B4-BE49-F238E27FC236}">
                <a16:creationId xmlns:a16="http://schemas.microsoft.com/office/drawing/2014/main" id="{9D2E1DAF-25EA-6C4A-B8CF-01C92DC061F4}"/>
              </a:ext>
            </a:extLst>
          </p:cNvPr>
          <p:cNvSpPr txBox="1"/>
          <p:nvPr/>
        </p:nvSpPr>
        <p:spPr>
          <a:xfrm>
            <a:off x="4941998" y="1625004"/>
            <a:ext cx="615553" cy="3990110"/>
          </a:xfrm>
          <a:prstGeom prst="rect">
            <a:avLst/>
          </a:prstGeom>
          <a:noFill/>
        </p:spPr>
        <p:txBody>
          <a:bodyPr vert="eaVert" wrap="square" rtlCol="0">
            <a:spAutoFit/>
          </a:bodyPr>
          <a:lstStyle/>
          <a:p>
            <a:pPr algn="ctr"/>
            <a:r>
              <a:rPr kumimoji="1" lang="ja-JP" altLang="en-US" sz="2800" b="1">
                <a:solidFill>
                  <a:schemeClr val="bg1"/>
                </a:solidFill>
                <a:latin typeface="Hiragino Kaku Gothic Pro W3" panose="020B0300000000000000" pitchFamily="34" charset="-128"/>
                <a:ea typeface="Hiragino Kaku Gothic Pro W3" panose="020B0300000000000000" pitchFamily="34" charset="-128"/>
              </a:rPr>
              <a:t>グループワーク２</a:t>
            </a:r>
          </a:p>
        </p:txBody>
      </p:sp>
      <p:sp>
        <p:nvSpPr>
          <p:cNvPr id="27" name="テキスト ボックス 26">
            <a:extLst>
              <a:ext uri="{FF2B5EF4-FFF2-40B4-BE49-F238E27FC236}">
                <a16:creationId xmlns:a16="http://schemas.microsoft.com/office/drawing/2014/main" id="{146A8134-F012-5F4A-B61B-248F80774A77}"/>
              </a:ext>
            </a:extLst>
          </p:cNvPr>
          <p:cNvSpPr txBox="1"/>
          <p:nvPr/>
        </p:nvSpPr>
        <p:spPr>
          <a:xfrm>
            <a:off x="4628187" y="1514168"/>
            <a:ext cx="184731" cy="369332"/>
          </a:xfrm>
          <a:prstGeom prst="rect">
            <a:avLst/>
          </a:prstGeom>
          <a:noFill/>
        </p:spPr>
        <p:txBody>
          <a:bodyPr wrap="none" rtlCol="0">
            <a:spAutoFit/>
          </a:bodyPr>
          <a:lstStyle/>
          <a:p>
            <a:endParaRPr kumimoji="1" lang="ja-JP" altLang="en-US" b="1"/>
          </a:p>
        </p:txBody>
      </p:sp>
      <p:sp>
        <p:nvSpPr>
          <p:cNvPr id="28" name="角丸四角形 27">
            <a:extLst>
              <a:ext uri="{FF2B5EF4-FFF2-40B4-BE49-F238E27FC236}">
                <a16:creationId xmlns:a16="http://schemas.microsoft.com/office/drawing/2014/main" id="{255139FE-D657-8F44-A603-C48C30AF4CE6}"/>
              </a:ext>
            </a:extLst>
          </p:cNvPr>
          <p:cNvSpPr/>
          <p:nvPr/>
        </p:nvSpPr>
        <p:spPr>
          <a:xfrm>
            <a:off x="6276120" y="1625004"/>
            <a:ext cx="581891" cy="3990110"/>
          </a:xfrm>
          <a:prstGeom prst="roundRect">
            <a:avLst/>
          </a:prstGeom>
          <a:solidFill>
            <a:srgbClr val="00A2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29" name="テキスト ボックス 28">
            <a:extLst>
              <a:ext uri="{FF2B5EF4-FFF2-40B4-BE49-F238E27FC236}">
                <a16:creationId xmlns:a16="http://schemas.microsoft.com/office/drawing/2014/main" id="{3CB1C70F-610A-8F4F-A4AD-A190AA15CBCF}"/>
              </a:ext>
            </a:extLst>
          </p:cNvPr>
          <p:cNvSpPr txBox="1"/>
          <p:nvPr/>
        </p:nvSpPr>
        <p:spPr>
          <a:xfrm>
            <a:off x="6259288" y="1625004"/>
            <a:ext cx="615553" cy="3990110"/>
          </a:xfrm>
          <a:prstGeom prst="rect">
            <a:avLst/>
          </a:prstGeom>
          <a:noFill/>
        </p:spPr>
        <p:txBody>
          <a:bodyPr vert="eaVert" wrap="square" rtlCol="0">
            <a:spAutoFit/>
          </a:bodyPr>
          <a:lstStyle/>
          <a:p>
            <a:pPr algn="ctr"/>
            <a:r>
              <a:rPr kumimoji="1" lang="ja-JP" altLang="en-US" sz="2800" b="1">
                <a:solidFill>
                  <a:schemeClr val="bg1"/>
                </a:solidFill>
                <a:latin typeface="Hiragino Kaku Gothic Pro W3" panose="020B0300000000000000" pitchFamily="34" charset="-128"/>
                <a:ea typeface="Hiragino Kaku Gothic Pro W3" panose="020B0300000000000000" pitchFamily="34" charset="-128"/>
              </a:rPr>
              <a:t>アンケート</a:t>
            </a:r>
          </a:p>
        </p:txBody>
      </p:sp>
      <p:sp>
        <p:nvSpPr>
          <p:cNvPr id="30" name="テキスト ボックス 29">
            <a:extLst>
              <a:ext uri="{FF2B5EF4-FFF2-40B4-BE49-F238E27FC236}">
                <a16:creationId xmlns:a16="http://schemas.microsoft.com/office/drawing/2014/main" id="{0C8DE484-C01C-3140-BFC3-23CEA805C773}"/>
              </a:ext>
            </a:extLst>
          </p:cNvPr>
          <p:cNvSpPr txBox="1"/>
          <p:nvPr/>
        </p:nvSpPr>
        <p:spPr>
          <a:xfrm>
            <a:off x="5945477" y="1514168"/>
            <a:ext cx="184731" cy="369332"/>
          </a:xfrm>
          <a:prstGeom prst="rect">
            <a:avLst/>
          </a:prstGeom>
          <a:noFill/>
        </p:spPr>
        <p:txBody>
          <a:bodyPr wrap="none" rtlCol="0">
            <a:spAutoFit/>
          </a:bodyPr>
          <a:lstStyle/>
          <a:p>
            <a:endParaRPr kumimoji="1" lang="ja-JP" altLang="en-US" b="1"/>
          </a:p>
        </p:txBody>
      </p:sp>
    </p:spTree>
    <p:extLst>
      <p:ext uri="{BB962C8B-B14F-4D97-AF65-F5344CB8AC3E}">
        <p14:creationId xmlns:p14="http://schemas.microsoft.com/office/powerpoint/2010/main" val="2347276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a:extLst>
              <a:ext uri="{FF2B5EF4-FFF2-40B4-BE49-F238E27FC236}">
                <a16:creationId xmlns:a16="http://schemas.microsoft.com/office/drawing/2014/main" id="{690765C7-447F-814A-9A6F-F79E03254CAF}"/>
              </a:ext>
            </a:extLst>
          </p:cNvPr>
          <p:cNvSpPr/>
          <p:nvPr/>
        </p:nvSpPr>
        <p:spPr>
          <a:xfrm>
            <a:off x="1238865" y="4034120"/>
            <a:ext cx="7182464" cy="811161"/>
          </a:xfrm>
          <a:prstGeom prst="roundRect">
            <a:avLst/>
          </a:prstGeom>
          <a:solidFill>
            <a:srgbClr val="00A2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9" name="角丸四角形 8">
            <a:extLst>
              <a:ext uri="{FF2B5EF4-FFF2-40B4-BE49-F238E27FC236}">
                <a16:creationId xmlns:a16="http://schemas.microsoft.com/office/drawing/2014/main" id="{7AC6BC1D-3138-DA49-A456-0727D76CE454}"/>
              </a:ext>
            </a:extLst>
          </p:cNvPr>
          <p:cNvSpPr/>
          <p:nvPr/>
        </p:nvSpPr>
        <p:spPr>
          <a:xfrm>
            <a:off x="1238865" y="1887793"/>
            <a:ext cx="7182464" cy="811161"/>
          </a:xfrm>
          <a:prstGeom prst="roundRect">
            <a:avLst/>
          </a:prstGeom>
          <a:solidFill>
            <a:srgbClr val="00A2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5" name="タイトル 4">
            <a:extLst>
              <a:ext uri="{FF2B5EF4-FFF2-40B4-BE49-F238E27FC236}">
                <a16:creationId xmlns:a16="http://schemas.microsoft.com/office/drawing/2014/main" id="{773A0C24-C02C-7840-956F-59B5EF28BD9A}"/>
              </a:ext>
            </a:extLst>
          </p:cNvPr>
          <p:cNvSpPr>
            <a:spLocks noGrp="1"/>
          </p:cNvSpPr>
          <p:nvPr>
            <p:ph type="title"/>
          </p:nvPr>
        </p:nvSpPr>
        <p:spPr>
          <a:xfrm>
            <a:off x="717140" y="1721978"/>
            <a:ext cx="7886700" cy="1325563"/>
          </a:xfrm>
        </p:spPr>
        <p:txBody>
          <a:bodyPr>
            <a:normAutofit/>
          </a:bodyPr>
          <a:lstStyle/>
          <a:p>
            <a:pPr algn="ctr"/>
            <a:r>
              <a:rPr lang="ja-JP" altLang="en-US" sz="3600" b="1">
                <a:solidFill>
                  <a:schemeClr val="bg1"/>
                </a:solidFill>
                <a:latin typeface="Hiragino Kaku Gothic Pro W3" panose="020B0300000000000000" pitchFamily="34" charset="-128"/>
                <a:ea typeface="Hiragino Kaku Gothic Pro W3" panose="020B0300000000000000" pitchFamily="34" charset="-128"/>
              </a:rPr>
              <a:t>アンケートによる主観評価</a:t>
            </a:r>
          </a:p>
        </p:txBody>
      </p:sp>
      <p:sp>
        <p:nvSpPr>
          <p:cNvPr id="7" name="タイトル 4">
            <a:extLst>
              <a:ext uri="{FF2B5EF4-FFF2-40B4-BE49-F238E27FC236}">
                <a16:creationId xmlns:a16="http://schemas.microsoft.com/office/drawing/2014/main" id="{0103452D-1996-9143-9ECD-AC196F0F9C5A}"/>
              </a:ext>
            </a:extLst>
          </p:cNvPr>
          <p:cNvSpPr txBox="1">
            <a:spLocks/>
          </p:cNvSpPr>
          <p:nvPr/>
        </p:nvSpPr>
        <p:spPr>
          <a:xfrm>
            <a:off x="717140" y="3880159"/>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3600" b="1">
                <a:solidFill>
                  <a:schemeClr val="bg1"/>
                </a:solidFill>
                <a:latin typeface="Hiragino Kaku Gothic Pro W3" panose="020B0300000000000000" pitchFamily="34" charset="-128"/>
                <a:ea typeface="Hiragino Kaku Gothic Pro W3" panose="020B0300000000000000" pitchFamily="34" charset="-128"/>
              </a:rPr>
              <a:t>成果物の客観評価</a:t>
            </a:r>
          </a:p>
        </p:txBody>
      </p:sp>
      <p:sp>
        <p:nvSpPr>
          <p:cNvPr id="12" name="正方形/長方形 11">
            <a:extLst>
              <a:ext uri="{FF2B5EF4-FFF2-40B4-BE49-F238E27FC236}">
                <a16:creationId xmlns:a16="http://schemas.microsoft.com/office/drawing/2014/main" id="{F135811A-9E11-C840-AE83-31163F788584}"/>
              </a:ext>
            </a:extLst>
          </p:cNvPr>
          <p:cNvSpPr/>
          <p:nvPr/>
        </p:nvSpPr>
        <p:spPr>
          <a:xfrm>
            <a:off x="29766" y="6418215"/>
            <a:ext cx="9029700" cy="246221"/>
          </a:xfrm>
          <a:prstGeom prst="rect">
            <a:avLst/>
          </a:prstGeom>
        </p:spPr>
        <p:txBody>
          <a:bodyPr wrap="square">
            <a:spAutoFit/>
          </a:bodyPr>
          <a:lstStyle/>
          <a:p>
            <a:pPr lvl="0" algn="ctr"/>
            <a:r>
              <a:rPr lang="ja-JP" altLang="ja-JP" sz="10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上平崇仁：協調的デザイン学習における人間中心設 計プロセスの適用</a:t>
            </a:r>
            <a:r>
              <a:rPr lang="en-US" altLang="ja-JP" sz="10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 </a:t>
            </a:r>
            <a:r>
              <a:rPr lang="ja-JP" altLang="ja-JP" sz="10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専修大学情報科学研究所所報</a:t>
            </a:r>
            <a:r>
              <a:rPr lang="en-US" altLang="ja-JP" sz="10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 2011</a:t>
            </a:r>
            <a:endParaRPr lang="ja-JP" altLang="ja-JP" sz="1000">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16738933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8D52420C-6C3A-8F45-A000-9E802F1B943B}"/>
              </a:ext>
            </a:extLst>
          </p:cNvPr>
          <p:cNvSpPr/>
          <p:nvPr/>
        </p:nvSpPr>
        <p:spPr>
          <a:xfrm>
            <a:off x="-132735" y="-250723"/>
            <a:ext cx="9571703" cy="74626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コンテンツ プレースホルダー 6">
            <a:extLst>
              <a:ext uri="{FF2B5EF4-FFF2-40B4-BE49-F238E27FC236}">
                <a16:creationId xmlns:a16="http://schemas.microsoft.com/office/drawing/2014/main" id="{D65E3674-2F57-6A44-B4F7-6CD1EF4236B3}"/>
              </a:ext>
            </a:extLst>
          </p:cNvPr>
          <p:cNvPicPr>
            <a:picLocks noGrp="1" noChangeAspect="1"/>
          </p:cNvPicPr>
          <p:nvPr>
            <p:ph idx="1"/>
          </p:nvPr>
        </p:nvPicPr>
        <p:blipFill rotWithShape="1">
          <a:blip r:embed="rId2">
            <a:alphaModFix amt="78000"/>
          </a:blip>
          <a:srcRect l="5710"/>
          <a:stretch/>
        </p:blipFill>
        <p:spPr>
          <a:xfrm>
            <a:off x="-904661" y="0"/>
            <a:ext cx="10953321" cy="6858000"/>
          </a:xfrm>
        </p:spPr>
      </p:pic>
      <p:sp>
        <p:nvSpPr>
          <p:cNvPr id="5" name="タイトル 4">
            <a:extLst>
              <a:ext uri="{FF2B5EF4-FFF2-40B4-BE49-F238E27FC236}">
                <a16:creationId xmlns:a16="http://schemas.microsoft.com/office/drawing/2014/main" id="{F66F39E8-8B72-0048-A515-D29D472F1AB4}"/>
              </a:ext>
            </a:extLst>
          </p:cNvPr>
          <p:cNvSpPr>
            <a:spLocks noGrp="1"/>
          </p:cNvSpPr>
          <p:nvPr>
            <p:ph type="title"/>
          </p:nvPr>
        </p:nvSpPr>
        <p:spPr>
          <a:xfrm>
            <a:off x="265471" y="2521974"/>
            <a:ext cx="7886700" cy="5961932"/>
          </a:xfrm>
        </p:spPr>
        <p:txBody>
          <a:bodyPr/>
          <a:lstStyle/>
          <a:p>
            <a:r>
              <a:rPr lang="ja-JP" altLang="en-US" b="1">
                <a:solidFill>
                  <a:schemeClr val="bg1"/>
                </a:solidFill>
                <a:latin typeface="Hiragino Kaku Gothic Pro W3" panose="020B0300000000000000" pitchFamily="34" charset="-128"/>
                <a:ea typeface="Hiragino Kaku Gothic Pro W3" panose="020B0300000000000000" pitchFamily="34" charset="-128"/>
              </a:rPr>
              <a:t>実験の様子</a:t>
            </a:r>
          </a:p>
        </p:txBody>
      </p:sp>
    </p:spTree>
    <p:extLst>
      <p:ext uri="{BB962C8B-B14F-4D97-AF65-F5344CB8AC3E}">
        <p14:creationId xmlns:p14="http://schemas.microsoft.com/office/powerpoint/2010/main" val="8651558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912E3A-4456-C34F-8BDC-10C1B81BF1DB}"/>
              </a:ext>
            </a:extLst>
          </p:cNvPr>
          <p:cNvSpPr>
            <a:spLocks noGrp="1"/>
          </p:cNvSpPr>
          <p:nvPr>
            <p:ph type="title"/>
          </p:nvPr>
        </p:nvSpPr>
        <p:spPr/>
        <p:txBody>
          <a:bodyPr>
            <a:normAutofit/>
          </a:bodyPr>
          <a:lstStyle/>
          <a:p>
            <a:pPr algn="ctr"/>
            <a:r>
              <a:rPr lang="ja-JP" altLang="en-US" sz="28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システムを使用した場合と</a:t>
            </a:r>
            <a:br>
              <a:rPr lang="en-US" altLang="ja-JP" sz="28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br>
            <a:r>
              <a:rPr lang="ja-JP" altLang="en-US" sz="28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使用していない場合のどちら</a:t>
            </a:r>
            <a:r>
              <a:rPr kumimoji="1" lang="ja-JP" altLang="en-US" sz="28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が円滑に進んだか</a:t>
            </a:r>
          </a:p>
        </p:txBody>
      </p:sp>
      <p:graphicFrame>
        <p:nvGraphicFramePr>
          <p:cNvPr id="4" name="コンテンツ プレースホルダー 3">
            <a:extLst>
              <a:ext uri="{FF2B5EF4-FFF2-40B4-BE49-F238E27FC236}">
                <a16:creationId xmlns:a16="http://schemas.microsoft.com/office/drawing/2014/main" id="{22CCA271-CC57-7148-8D0E-AC09F7606BF7}"/>
              </a:ext>
            </a:extLst>
          </p:cNvPr>
          <p:cNvGraphicFramePr>
            <a:graphicFrameLocks noGrp="1"/>
          </p:cNvGraphicFramePr>
          <p:nvPr>
            <p:ph idx="1"/>
            <p:extLst>
              <p:ext uri="{D42A27DB-BD31-4B8C-83A1-F6EECF244321}">
                <p14:modId xmlns:p14="http://schemas.microsoft.com/office/powerpoint/2010/main" val="2569922472"/>
              </p:ext>
            </p:extLst>
          </p:nvPr>
        </p:nvGraphicFramePr>
        <p:xfrm>
          <a:off x="628650" y="1825625"/>
          <a:ext cx="78867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タイトル 1">
            <a:extLst>
              <a:ext uri="{FF2B5EF4-FFF2-40B4-BE49-F238E27FC236}">
                <a16:creationId xmlns:a16="http://schemas.microsoft.com/office/drawing/2014/main" id="{C88FB4F6-8CE3-174E-A2AA-808B3975B9FC}"/>
              </a:ext>
            </a:extLst>
          </p:cNvPr>
          <p:cNvSpPr txBox="1">
            <a:spLocks/>
          </p:cNvSpPr>
          <p:nvPr/>
        </p:nvSpPr>
        <p:spPr>
          <a:xfrm>
            <a:off x="3554361" y="4263617"/>
            <a:ext cx="31174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2000">
                <a:solidFill>
                  <a:schemeClr val="bg1"/>
                </a:solidFill>
                <a:latin typeface="Hiragino Kaku Gothic Pro W3" panose="020B0300000000000000" pitchFamily="34" charset="-128"/>
                <a:ea typeface="Hiragino Kaku Gothic Pro W3" panose="020B0300000000000000" pitchFamily="34" charset="-128"/>
              </a:rPr>
              <a:t>使用した方</a:t>
            </a:r>
            <a:endParaRPr lang="en-US" altLang="ja-JP" sz="2000" dirty="0">
              <a:solidFill>
                <a:schemeClr val="bg1"/>
              </a:solidFill>
              <a:latin typeface="Hiragino Kaku Gothic Pro W3" panose="020B0300000000000000" pitchFamily="34" charset="-128"/>
              <a:ea typeface="Hiragino Kaku Gothic Pro W3" panose="020B0300000000000000" pitchFamily="34" charset="-128"/>
            </a:endParaRPr>
          </a:p>
          <a:p>
            <a:pPr algn="ctr"/>
            <a:r>
              <a:rPr lang="en-US" altLang="ja-JP" b="1" dirty="0">
                <a:solidFill>
                  <a:schemeClr val="bg1"/>
                </a:solidFill>
                <a:latin typeface="Hiragino Kaku Gothic Pro W3" panose="020B0300000000000000" pitchFamily="34" charset="-128"/>
                <a:ea typeface="Hiragino Kaku Gothic Pro W3" panose="020B0300000000000000" pitchFamily="34" charset="-128"/>
              </a:rPr>
              <a:t>67%</a:t>
            </a:r>
            <a:endParaRPr lang="ja-JP" altLang="en-US" b="1">
              <a:solidFill>
                <a:schemeClr val="bg1"/>
              </a:solidFill>
              <a:latin typeface="Hiragino Kaku Gothic Pro W3" panose="020B0300000000000000" pitchFamily="34" charset="-128"/>
              <a:ea typeface="Hiragino Kaku Gothic Pro W3" panose="020B0300000000000000" pitchFamily="34" charset="-128"/>
            </a:endParaRPr>
          </a:p>
        </p:txBody>
      </p:sp>
      <p:sp>
        <p:nvSpPr>
          <p:cNvPr id="6" name="タイトル 1">
            <a:extLst>
              <a:ext uri="{FF2B5EF4-FFF2-40B4-BE49-F238E27FC236}">
                <a16:creationId xmlns:a16="http://schemas.microsoft.com/office/drawing/2014/main" id="{CAF68EC8-A34C-6F46-9795-3F0CFAC2EE37}"/>
              </a:ext>
            </a:extLst>
          </p:cNvPr>
          <p:cNvSpPr txBox="1">
            <a:spLocks/>
          </p:cNvSpPr>
          <p:nvPr/>
        </p:nvSpPr>
        <p:spPr>
          <a:xfrm>
            <a:off x="2047619" y="2803118"/>
            <a:ext cx="31174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8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使用していない方</a:t>
            </a:r>
            <a:endParaRPr lang="en-US" altLang="ja-JP" sz="18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a:p>
            <a:pPr algn="ctr"/>
            <a:r>
              <a:rPr lang="en-US" altLang="ja-JP" sz="18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34%</a:t>
            </a:r>
            <a:endParaRPr lang="ja-JP" altLang="en-US" sz="1800">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29680555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912E3A-4456-C34F-8BDC-10C1B81BF1DB}"/>
              </a:ext>
            </a:extLst>
          </p:cNvPr>
          <p:cNvSpPr>
            <a:spLocks noGrp="1"/>
          </p:cNvSpPr>
          <p:nvPr>
            <p:ph type="title"/>
          </p:nvPr>
        </p:nvSpPr>
        <p:spPr/>
        <p:txBody>
          <a:bodyPr>
            <a:normAutofit/>
          </a:bodyPr>
          <a:lstStyle/>
          <a:p>
            <a:pPr algn="ctr"/>
            <a:r>
              <a:rPr kumimoji="1" lang="ja-JP" altLang="en-US" sz="28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スキルチャートを見ることにより</a:t>
            </a:r>
            <a:br>
              <a:rPr kumimoji="1" lang="en-US" altLang="ja-JP" sz="28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br>
            <a:r>
              <a:rPr kumimoji="1" lang="ja-JP" altLang="en-US" sz="28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メンバーへの理解が深まったか</a:t>
            </a:r>
          </a:p>
        </p:txBody>
      </p:sp>
      <p:graphicFrame>
        <p:nvGraphicFramePr>
          <p:cNvPr id="4" name="コンテンツ プレースホルダー 3">
            <a:extLst>
              <a:ext uri="{FF2B5EF4-FFF2-40B4-BE49-F238E27FC236}">
                <a16:creationId xmlns:a16="http://schemas.microsoft.com/office/drawing/2014/main" id="{3DB694B8-1D5C-B84E-BC21-10EC3571C288}"/>
              </a:ext>
            </a:extLst>
          </p:cNvPr>
          <p:cNvGraphicFramePr>
            <a:graphicFrameLocks noGrp="1"/>
          </p:cNvGraphicFramePr>
          <p:nvPr>
            <p:ph idx="1"/>
            <p:extLst>
              <p:ext uri="{D42A27DB-BD31-4B8C-83A1-F6EECF244321}">
                <p14:modId xmlns:p14="http://schemas.microsoft.com/office/powerpoint/2010/main" val="348900456"/>
              </p:ext>
            </p:extLst>
          </p:nvPr>
        </p:nvGraphicFramePr>
        <p:xfrm>
          <a:off x="397745" y="1578078"/>
          <a:ext cx="8348509" cy="48817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64727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912E3A-4456-C34F-8BDC-10C1B81BF1DB}"/>
              </a:ext>
            </a:extLst>
          </p:cNvPr>
          <p:cNvSpPr>
            <a:spLocks noGrp="1"/>
          </p:cNvSpPr>
          <p:nvPr>
            <p:ph type="title"/>
          </p:nvPr>
        </p:nvSpPr>
        <p:spPr/>
        <p:txBody>
          <a:bodyPr>
            <a:normAutofit/>
          </a:bodyPr>
          <a:lstStyle/>
          <a:p>
            <a:pPr algn="ctr"/>
            <a:r>
              <a:rPr kumimoji="1" lang="ja-JP" altLang="en-US" sz="28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システムをまた使用したいか</a:t>
            </a:r>
          </a:p>
        </p:txBody>
      </p:sp>
      <p:graphicFrame>
        <p:nvGraphicFramePr>
          <p:cNvPr id="4" name="コンテンツ プレースホルダー 3">
            <a:extLst>
              <a:ext uri="{FF2B5EF4-FFF2-40B4-BE49-F238E27FC236}">
                <a16:creationId xmlns:a16="http://schemas.microsoft.com/office/drawing/2014/main" id="{58032FD6-51E4-2A44-9615-B75811E970BD}"/>
              </a:ext>
            </a:extLst>
          </p:cNvPr>
          <p:cNvGraphicFramePr>
            <a:graphicFrameLocks noGrp="1"/>
          </p:cNvGraphicFramePr>
          <p:nvPr>
            <p:ph idx="1"/>
            <p:extLst>
              <p:ext uri="{D42A27DB-BD31-4B8C-83A1-F6EECF244321}">
                <p14:modId xmlns:p14="http://schemas.microsoft.com/office/powerpoint/2010/main" val="3192407665"/>
              </p:ext>
            </p:extLst>
          </p:nvPr>
        </p:nvGraphicFramePr>
        <p:xfrm>
          <a:off x="330635" y="1401096"/>
          <a:ext cx="8482729" cy="50958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896135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912E3A-4456-C34F-8BDC-10C1B81BF1DB}"/>
              </a:ext>
            </a:extLst>
          </p:cNvPr>
          <p:cNvSpPr>
            <a:spLocks noGrp="1"/>
          </p:cNvSpPr>
          <p:nvPr>
            <p:ph type="title"/>
          </p:nvPr>
        </p:nvSpPr>
        <p:spPr/>
        <p:txBody>
          <a:bodyPr/>
          <a:lstStyle/>
          <a:p>
            <a:r>
              <a:rPr kumimoji="1" lang="ja-JP" altLang="en-US"/>
              <a:t>実験結果１</a:t>
            </a:r>
          </a:p>
        </p:txBody>
      </p:sp>
      <p:sp>
        <p:nvSpPr>
          <p:cNvPr id="3" name="コンテンツ プレースホルダー 2">
            <a:extLst>
              <a:ext uri="{FF2B5EF4-FFF2-40B4-BE49-F238E27FC236}">
                <a16:creationId xmlns:a16="http://schemas.microsoft.com/office/drawing/2014/main" id="{CA101F37-3C2D-7546-9E92-2ED328B22818}"/>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5692353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9261BA-9DC8-944C-BA6D-58B1A3997134}"/>
              </a:ext>
            </a:extLst>
          </p:cNvPr>
          <p:cNvSpPr>
            <a:spLocks noGrp="1"/>
          </p:cNvSpPr>
          <p:nvPr>
            <p:ph type="title"/>
          </p:nvPr>
        </p:nvSpPr>
        <p:spPr/>
        <p:txBody>
          <a:bodyPr/>
          <a:lstStyle/>
          <a:p>
            <a:r>
              <a:rPr kumimoji="1" lang="ja-JP" altLang="en-US" b="1">
                <a:solidFill>
                  <a:srgbClr val="00A297"/>
                </a:solidFill>
                <a:latin typeface="Hiragino Kaku Gothic Pro W3" panose="020B0300000000000000" pitchFamily="34" charset="-128"/>
                <a:ea typeface="Hiragino Kaku Gothic Pro W3" panose="020B0300000000000000" pitchFamily="34" charset="-128"/>
              </a:rPr>
              <a:t>今後の展望</a:t>
            </a:r>
          </a:p>
        </p:txBody>
      </p:sp>
      <p:sp>
        <p:nvSpPr>
          <p:cNvPr id="3" name="コンテンツ プレースホルダー 2">
            <a:extLst>
              <a:ext uri="{FF2B5EF4-FFF2-40B4-BE49-F238E27FC236}">
                <a16:creationId xmlns:a16="http://schemas.microsoft.com/office/drawing/2014/main" id="{E2777F47-3369-274D-96F4-84F41AA9E42C}"/>
              </a:ext>
            </a:extLst>
          </p:cNvPr>
          <p:cNvSpPr>
            <a:spLocks noGrp="1"/>
          </p:cNvSpPr>
          <p:nvPr>
            <p:ph idx="1"/>
          </p:nvPr>
        </p:nvSpPr>
        <p:spPr/>
        <p:txBody>
          <a:bodyPr/>
          <a:lstStyle/>
          <a:p>
            <a:pPr>
              <a:lnSpc>
                <a:spcPct val="250000"/>
              </a:lnSpc>
              <a:buFont typeface="Wingdings" pitchFamily="2" charset="2"/>
              <a:buChar char="n"/>
            </a:pPr>
            <a:r>
              <a:rPr kumimoji="1" lang="ja-JP" altLang="en-US">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長期的な実験の実施</a:t>
            </a:r>
            <a:endParaRPr kumimoji="1" lang="en-US" altLang="ja-JP"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a:p>
            <a:pPr>
              <a:lnSpc>
                <a:spcPct val="250000"/>
              </a:lnSpc>
              <a:buFont typeface="Wingdings" pitchFamily="2" charset="2"/>
              <a:buChar char="n"/>
            </a:pPr>
            <a:r>
              <a:rPr lang="ja-JP" altLang="en-US">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システムの改善案の実行</a:t>
            </a:r>
            <a:endParaRPr lang="en-US" altLang="ja-JP"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a:p>
            <a:pPr marL="0" indent="0">
              <a:lnSpc>
                <a:spcPct val="250000"/>
              </a:lnSpc>
              <a:buNone/>
            </a:pPr>
            <a:endParaRPr kumimoji="1" lang="en-US" altLang="ja-JP"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a:p>
            <a:pPr>
              <a:lnSpc>
                <a:spcPct val="250000"/>
              </a:lnSpc>
              <a:buFont typeface="Wingdings" pitchFamily="2" charset="2"/>
              <a:buChar char="n"/>
            </a:pPr>
            <a:endParaRPr kumimoji="1" lang="ja-JP" altLang="en-US">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p:txBody>
      </p:sp>
      <p:sp>
        <p:nvSpPr>
          <p:cNvPr id="4" name="テキスト ボックス 3">
            <a:extLst>
              <a:ext uri="{FF2B5EF4-FFF2-40B4-BE49-F238E27FC236}">
                <a16:creationId xmlns:a16="http://schemas.microsoft.com/office/drawing/2014/main" id="{CDB47252-9170-D54C-897F-8C6ECF18E9DB}"/>
              </a:ext>
            </a:extLst>
          </p:cNvPr>
          <p:cNvSpPr txBox="1"/>
          <p:nvPr/>
        </p:nvSpPr>
        <p:spPr>
          <a:xfrm>
            <a:off x="8515350" y="6488668"/>
            <a:ext cx="484909" cy="369332"/>
          </a:xfrm>
          <a:prstGeom prst="rect">
            <a:avLst/>
          </a:prstGeom>
          <a:noFill/>
        </p:spPr>
        <p:txBody>
          <a:bodyPr wrap="square" rtlCol="0">
            <a:spAutoFit/>
          </a:bodyPr>
          <a:lstStyle/>
          <a:p>
            <a:r>
              <a:rPr kumimoji="1"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57</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4298999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9261BA-9DC8-944C-BA6D-58B1A3997134}"/>
              </a:ext>
            </a:extLst>
          </p:cNvPr>
          <p:cNvSpPr>
            <a:spLocks noGrp="1"/>
          </p:cNvSpPr>
          <p:nvPr>
            <p:ph type="title"/>
          </p:nvPr>
        </p:nvSpPr>
        <p:spPr/>
        <p:txBody>
          <a:bodyPr/>
          <a:lstStyle/>
          <a:p>
            <a:r>
              <a:rPr kumimoji="1" lang="ja-JP" altLang="en-US" b="1">
                <a:solidFill>
                  <a:srgbClr val="00A297"/>
                </a:solidFill>
                <a:latin typeface="Hiragino Kaku Gothic Pro W3" panose="020B0300000000000000" pitchFamily="34" charset="-128"/>
                <a:ea typeface="Hiragino Kaku Gothic Pro W3" panose="020B0300000000000000" pitchFamily="34" charset="-128"/>
              </a:rPr>
              <a:t>備考</a:t>
            </a:r>
          </a:p>
        </p:txBody>
      </p:sp>
      <p:sp>
        <p:nvSpPr>
          <p:cNvPr id="3" name="コンテンツ プレースホルダー 2">
            <a:extLst>
              <a:ext uri="{FF2B5EF4-FFF2-40B4-BE49-F238E27FC236}">
                <a16:creationId xmlns:a16="http://schemas.microsoft.com/office/drawing/2014/main" id="{E2777F47-3369-274D-96F4-84F41AA9E42C}"/>
              </a:ext>
            </a:extLst>
          </p:cNvPr>
          <p:cNvSpPr>
            <a:spLocks noGrp="1"/>
          </p:cNvSpPr>
          <p:nvPr>
            <p:ph idx="1"/>
          </p:nvPr>
        </p:nvSpPr>
        <p:spPr>
          <a:xfrm>
            <a:off x="628650" y="1825626"/>
            <a:ext cx="7886700" cy="1124052"/>
          </a:xfrm>
        </p:spPr>
        <p:txBody>
          <a:bodyPr>
            <a:normAutofit fontScale="55000" lnSpcReduction="20000"/>
          </a:bodyPr>
          <a:lstStyle/>
          <a:p>
            <a:pPr marL="0" indent="0">
              <a:lnSpc>
                <a:spcPct val="250000"/>
              </a:lnSpc>
              <a:buNone/>
            </a:pPr>
            <a:r>
              <a:rPr kumimoji="1" lang="ja-JP" altLang="en-US">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本研究は１１月２３日，２４日に行われた生命ソフトウェア学会にて発表しました</a:t>
            </a:r>
          </a:p>
        </p:txBody>
      </p:sp>
      <p:sp>
        <p:nvSpPr>
          <p:cNvPr id="4" name="テキスト ボックス 3">
            <a:extLst>
              <a:ext uri="{FF2B5EF4-FFF2-40B4-BE49-F238E27FC236}">
                <a16:creationId xmlns:a16="http://schemas.microsoft.com/office/drawing/2014/main" id="{CDB47252-9170-D54C-897F-8C6ECF18E9DB}"/>
              </a:ext>
            </a:extLst>
          </p:cNvPr>
          <p:cNvSpPr txBox="1"/>
          <p:nvPr/>
        </p:nvSpPr>
        <p:spPr>
          <a:xfrm>
            <a:off x="8515350" y="6488668"/>
            <a:ext cx="484909" cy="369332"/>
          </a:xfrm>
          <a:prstGeom prst="rect">
            <a:avLst/>
          </a:prstGeom>
          <a:noFill/>
        </p:spPr>
        <p:txBody>
          <a:bodyPr wrap="square" rtlCol="0">
            <a:spAutoFit/>
          </a:bodyPr>
          <a:lstStyle/>
          <a:p>
            <a:r>
              <a:rPr kumimoji="1"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57</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86339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円/楕円 8">
            <a:extLst>
              <a:ext uri="{FF2B5EF4-FFF2-40B4-BE49-F238E27FC236}">
                <a16:creationId xmlns:a16="http://schemas.microsoft.com/office/drawing/2014/main" id="{BEA90734-ED69-BA48-A7C5-B6AEC1ED55E8}"/>
              </a:ext>
            </a:extLst>
          </p:cNvPr>
          <p:cNvSpPr/>
          <p:nvPr/>
        </p:nvSpPr>
        <p:spPr>
          <a:xfrm>
            <a:off x="800012" y="2861121"/>
            <a:ext cx="3321424" cy="3321424"/>
          </a:xfrm>
          <a:prstGeom prst="ellipse">
            <a:avLst/>
          </a:prstGeom>
          <a:solidFill>
            <a:srgbClr val="00A2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b="1">
              <a:ln w="22225">
                <a:solidFill>
                  <a:schemeClr val="accent2"/>
                </a:solidFill>
                <a:prstDash val="solid"/>
              </a:ln>
              <a:solidFill>
                <a:srgbClr val="68A09D"/>
              </a:solidFill>
              <a:latin typeface="Hiragino Kaku Gothic Pro W3" panose="020B0300000000000000" pitchFamily="34" charset="-128"/>
              <a:ea typeface="Hiragino Kaku Gothic Pro W3" panose="020B0300000000000000" pitchFamily="34" charset="-128"/>
            </a:endParaRPr>
          </a:p>
        </p:txBody>
      </p:sp>
      <p:sp>
        <p:nvSpPr>
          <p:cNvPr id="4" name="円/楕円 3">
            <a:extLst>
              <a:ext uri="{FF2B5EF4-FFF2-40B4-BE49-F238E27FC236}">
                <a16:creationId xmlns:a16="http://schemas.microsoft.com/office/drawing/2014/main" id="{B854BB05-63B2-7747-844A-616C657840B7}"/>
              </a:ext>
            </a:extLst>
          </p:cNvPr>
          <p:cNvSpPr/>
          <p:nvPr/>
        </p:nvSpPr>
        <p:spPr>
          <a:xfrm>
            <a:off x="1544162" y="558584"/>
            <a:ext cx="1833124" cy="1762577"/>
          </a:xfrm>
          <a:prstGeom prst="ellipse">
            <a:avLst/>
          </a:prstGeom>
          <a:solidFill>
            <a:srgbClr val="809E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latin typeface="Hiragino Kaku Gothic Pro W3" panose="020B0300000000000000" pitchFamily="34" charset="-128"/>
              <a:ea typeface="Hiragino Kaku Gothic Pro W3" panose="020B0300000000000000" pitchFamily="34" charset="-128"/>
            </a:endParaRPr>
          </a:p>
        </p:txBody>
      </p:sp>
      <p:sp>
        <p:nvSpPr>
          <p:cNvPr id="2" name="タイトル 1">
            <a:extLst>
              <a:ext uri="{FF2B5EF4-FFF2-40B4-BE49-F238E27FC236}">
                <a16:creationId xmlns:a16="http://schemas.microsoft.com/office/drawing/2014/main" id="{0E8B9653-0B9D-3646-8C0A-41416C97CC48}"/>
              </a:ext>
            </a:extLst>
          </p:cNvPr>
          <p:cNvSpPr>
            <a:spLocks noGrp="1"/>
          </p:cNvSpPr>
          <p:nvPr>
            <p:ph type="title"/>
          </p:nvPr>
        </p:nvSpPr>
        <p:spPr>
          <a:xfrm>
            <a:off x="1736981" y="942786"/>
            <a:ext cx="1447485" cy="994172"/>
          </a:xfrm>
        </p:spPr>
        <p:txBody>
          <a:bodyPr>
            <a:normAutofit/>
          </a:bodyPr>
          <a:lstStyle/>
          <a:p>
            <a:pPr algn="ctr"/>
            <a:r>
              <a:rPr kumimoji="1" lang="ja-JP" altLang="en-US" sz="2400" b="1">
                <a:solidFill>
                  <a:schemeClr val="bg1"/>
                </a:solidFill>
                <a:latin typeface="Hiragino Kaku Gothic Pro W3" panose="020B0300000000000000" pitchFamily="34" charset="-128"/>
                <a:ea typeface="Hiragino Kaku Gothic Pro W3" panose="020B0300000000000000" pitchFamily="34" charset="-128"/>
              </a:rPr>
              <a:t>創造性</a:t>
            </a:r>
          </a:p>
        </p:txBody>
      </p:sp>
      <p:pic>
        <p:nvPicPr>
          <p:cNvPr id="6" name="グラフィックス 5" descr="Group">
            <a:extLst>
              <a:ext uri="{FF2B5EF4-FFF2-40B4-BE49-F238E27FC236}">
                <a16:creationId xmlns:a16="http://schemas.microsoft.com/office/drawing/2014/main" id="{482661C8-2826-254A-B61B-84A5B30F8F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92717" y="3925346"/>
            <a:ext cx="1192972" cy="1192972"/>
          </a:xfrm>
          <a:prstGeom prst="rect">
            <a:avLst/>
          </a:prstGeom>
        </p:spPr>
      </p:pic>
      <p:pic>
        <p:nvPicPr>
          <p:cNvPr id="11" name="グラフィックス 10" descr="Man">
            <a:extLst>
              <a:ext uri="{FF2B5EF4-FFF2-40B4-BE49-F238E27FC236}">
                <a16:creationId xmlns:a16="http://schemas.microsoft.com/office/drawing/2014/main" id="{21D57FE7-3C36-0B4F-973A-B11449CC673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46303" y="1053851"/>
            <a:ext cx="685800" cy="685800"/>
          </a:xfrm>
          <a:prstGeom prst="rect">
            <a:avLst/>
          </a:prstGeom>
        </p:spPr>
      </p:pic>
      <p:sp>
        <p:nvSpPr>
          <p:cNvPr id="12" name="テキスト ボックス 11">
            <a:extLst>
              <a:ext uri="{FF2B5EF4-FFF2-40B4-BE49-F238E27FC236}">
                <a16:creationId xmlns:a16="http://schemas.microsoft.com/office/drawing/2014/main" id="{4D280379-9CA1-AC4B-8D70-CD22024C7273}"/>
              </a:ext>
            </a:extLst>
          </p:cNvPr>
          <p:cNvSpPr txBox="1"/>
          <p:nvPr/>
        </p:nvSpPr>
        <p:spPr>
          <a:xfrm>
            <a:off x="6427993" y="1189002"/>
            <a:ext cx="2420471" cy="415498"/>
          </a:xfrm>
          <a:prstGeom prst="rect">
            <a:avLst/>
          </a:prstGeom>
          <a:noFill/>
          <a:ln>
            <a:noFill/>
          </a:ln>
        </p:spPr>
        <p:txBody>
          <a:bodyPr wrap="square" rtlCol="0">
            <a:spAutoFit/>
          </a:bodyPr>
          <a:lstStyle/>
          <a:p>
            <a:r>
              <a:rPr lang="ja-JP" altLang="en-US" sz="2100" b="1">
                <a:solidFill>
                  <a:srgbClr val="809E9D"/>
                </a:solidFill>
                <a:latin typeface="Hiragino Kaku Gothic Pro W3" panose="020B0300000000000000" pitchFamily="34" charset="-128"/>
                <a:ea typeface="Hiragino Kaku Gothic Pro W3" panose="020B0300000000000000" pitchFamily="34" charset="-128"/>
              </a:rPr>
              <a:t>個人の創造性</a:t>
            </a:r>
          </a:p>
        </p:txBody>
      </p:sp>
      <p:sp>
        <p:nvSpPr>
          <p:cNvPr id="13" name="テキスト ボックス 12">
            <a:extLst>
              <a:ext uri="{FF2B5EF4-FFF2-40B4-BE49-F238E27FC236}">
                <a16:creationId xmlns:a16="http://schemas.microsoft.com/office/drawing/2014/main" id="{3DABD82A-19D9-1E4B-99D3-6C0F6142F549}"/>
              </a:ext>
            </a:extLst>
          </p:cNvPr>
          <p:cNvSpPr txBox="1"/>
          <p:nvPr/>
        </p:nvSpPr>
        <p:spPr>
          <a:xfrm>
            <a:off x="6427993" y="4314083"/>
            <a:ext cx="2420471" cy="415498"/>
          </a:xfrm>
          <a:prstGeom prst="rect">
            <a:avLst/>
          </a:prstGeom>
          <a:noFill/>
        </p:spPr>
        <p:txBody>
          <a:bodyPr wrap="square" rtlCol="0">
            <a:spAutoFit/>
          </a:bodyPr>
          <a:lstStyle/>
          <a:p>
            <a:r>
              <a:rPr lang="ja-JP" altLang="en-US" sz="2100" b="1">
                <a:solidFill>
                  <a:srgbClr val="00A297"/>
                </a:solidFill>
                <a:latin typeface="Hiragino Kaku Gothic Pro W3" panose="020B0300000000000000" pitchFamily="34" charset="-128"/>
                <a:ea typeface="Hiragino Kaku Gothic Pro W3" panose="020B0300000000000000" pitchFamily="34" charset="-128"/>
              </a:rPr>
              <a:t>チームの創造性</a:t>
            </a:r>
          </a:p>
        </p:txBody>
      </p:sp>
      <p:cxnSp>
        <p:nvCxnSpPr>
          <p:cNvPr id="15" name="直線コネクタ 14">
            <a:extLst>
              <a:ext uri="{FF2B5EF4-FFF2-40B4-BE49-F238E27FC236}">
                <a16:creationId xmlns:a16="http://schemas.microsoft.com/office/drawing/2014/main" id="{34B4C2D3-3D0C-1C41-9BBD-76A1B115F5CC}"/>
              </a:ext>
            </a:extLst>
          </p:cNvPr>
          <p:cNvCxnSpPr>
            <a:cxnSpLocks/>
          </p:cNvCxnSpPr>
          <p:nvPr/>
        </p:nvCxnSpPr>
        <p:spPr>
          <a:xfrm flipH="1">
            <a:off x="3243022" y="1396751"/>
            <a:ext cx="1539718" cy="0"/>
          </a:xfrm>
          <a:prstGeom prst="line">
            <a:avLst/>
          </a:prstGeom>
          <a:ln w="38100">
            <a:solidFill>
              <a:srgbClr val="809E9D"/>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C95D410-AD58-A844-9D8E-AFF56D336EA2}"/>
              </a:ext>
            </a:extLst>
          </p:cNvPr>
          <p:cNvCxnSpPr>
            <a:cxnSpLocks/>
          </p:cNvCxnSpPr>
          <p:nvPr/>
        </p:nvCxnSpPr>
        <p:spPr>
          <a:xfrm flipH="1" flipV="1">
            <a:off x="4121435" y="4521832"/>
            <a:ext cx="661305" cy="1"/>
          </a:xfrm>
          <a:prstGeom prst="line">
            <a:avLst/>
          </a:prstGeom>
          <a:ln w="38100">
            <a:solidFill>
              <a:srgbClr val="00A297"/>
            </a:solidFill>
          </a:ln>
        </p:spPr>
        <p:style>
          <a:lnRef idx="1">
            <a:schemeClr val="accent1"/>
          </a:lnRef>
          <a:fillRef idx="0">
            <a:schemeClr val="accent1"/>
          </a:fillRef>
          <a:effectRef idx="0">
            <a:schemeClr val="accent1"/>
          </a:effectRef>
          <a:fontRef idx="minor">
            <a:schemeClr val="tx1"/>
          </a:fontRef>
        </p:style>
      </p:cxnSp>
      <p:sp>
        <p:nvSpPr>
          <p:cNvPr id="18" name="タイトル 1">
            <a:extLst>
              <a:ext uri="{FF2B5EF4-FFF2-40B4-BE49-F238E27FC236}">
                <a16:creationId xmlns:a16="http://schemas.microsoft.com/office/drawing/2014/main" id="{12C8DA88-C789-904F-8DFC-ED6E0339E0C3}"/>
              </a:ext>
            </a:extLst>
          </p:cNvPr>
          <p:cNvSpPr txBox="1">
            <a:spLocks/>
          </p:cNvSpPr>
          <p:nvPr/>
        </p:nvSpPr>
        <p:spPr>
          <a:xfrm>
            <a:off x="1736981" y="4024747"/>
            <a:ext cx="1447485" cy="994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200" b="1">
                <a:solidFill>
                  <a:schemeClr val="bg1"/>
                </a:solidFill>
                <a:latin typeface="Hiragino Kaku Gothic Pro W3" panose="020B0300000000000000" pitchFamily="34" charset="-128"/>
                <a:ea typeface="Hiragino Kaku Gothic Pro W3" panose="020B0300000000000000" pitchFamily="34" charset="-128"/>
              </a:rPr>
              <a:t>創造性</a:t>
            </a:r>
          </a:p>
        </p:txBody>
      </p:sp>
      <p:sp>
        <p:nvSpPr>
          <p:cNvPr id="19" name="正方形/長方形 18">
            <a:extLst>
              <a:ext uri="{FF2B5EF4-FFF2-40B4-BE49-F238E27FC236}">
                <a16:creationId xmlns:a16="http://schemas.microsoft.com/office/drawing/2014/main" id="{7C9613DB-1808-0A4C-B567-06A5A0091C38}"/>
              </a:ext>
            </a:extLst>
          </p:cNvPr>
          <p:cNvSpPr/>
          <p:nvPr/>
        </p:nvSpPr>
        <p:spPr>
          <a:xfrm>
            <a:off x="29766" y="6418215"/>
            <a:ext cx="9029700" cy="246221"/>
          </a:xfrm>
          <a:prstGeom prst="rect">
            <a:avLst/>
          </a:prstGeom>
        </p:spPr>
        <p:txBody>
          <a:bodyPr wrap="square">
            <a:spAutoFit/>
          </a:bodyPr>
          <a:lstStyle/>
          <a:p>
            <a:pPr lvl="0" algn="ctr"/>
            <a:r>
              <a:rPr lang="en-US" altLang="ja-JP" sz="10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1]</a:t>
            </a:r>
            <a:r>
              <a:rPr lang="ja-JP" altLang="ja-JP" sz="10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上平崇仁：協調的デザイン学習における人間中心設 計プロセスの適用</a:t>
            </a:r>
            <a:r>
              <a:rPr lang="en-US" altLang="ja-JP" sz="10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 </a:t>
            </a:r>
            <a:r>
              <a:rPr lang="ja-JP" altLang="ja-JP" sz="10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専修大学情報科学研究所所報</a:t>
            </a:r>
            <a:r>
              <a:rPr lang="en-US" altLang="ja-JP" sz="10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 2011</a:t>
            </a:r>
            <a:endParaRPr lang="ja-JP" altLang="ja-JP" sz="1000">
              <a:solidFill>
                <a:schemeClr val="tx1">
                  <a:lumMod val="75000"/>
                  <a:lumOff val="25000"/>
                </a:schemeClr>
              </a:solidFill>
              <a:latin typeface="Hiragino Kaku Gothic Pro W3" panose="020B0300000000000000" pitchFamily="34" charset="-128"/>
              <a:ea typeface="Hiragino Kaku Gothic Pro W3" panose="020B0300000000000000" pitchFamily="34" charset="-128"/>
            </a:endParaRPr>
          </a:p>
        </p:txBody>
      </p:sp>
      <p:sp>
        <p:nvSpPr>
          <p:cNvPr id="20" name="テキスト ボックス 19">
            <a:extLst>
              <a:ext uri="{FF2B5EF4-FFF2-40B4-BE49-F238E27FC236}">
                <a16:creationId xmlns:a16="http://schemas.microsoft.com/office/drawing/2014/main" id="{50993994-A45F-554E-80CB-C033CF0D762B}"/>
              </a:ext>
            </a:extLst>
          </p:cNvPr>
          <p:cNvSpPr txBox="1"/>
          <p:nvPr/>
        </p:nvSpPr>
        <p:spPr>
          <a:xfrm>
            <a:off x="8515350" y="6488668"/>
            <a:ext cx="484909" cy="369332"/>
          </a:xfrm>
          <a:prstGeom prst="rect">
            <a:avLst/>
          </a:prstGeom>
          <a:noFill/>
        </p:spPr>
        <p:txBody>
          <a:bodyPr wrap="square" rtlCol="0">
            <a:spAutoFit/>
          </a:bodyPr>
          <a:lstStyle/>
          <a:p>
            <a:r>
              <a:rPr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4</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15704419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50223-5ADB-694D-902C-A0B569851399}"/>
              </a:ext>
            </a:extLst>
          </p:cNvPr>
          <p:cNvSpPr>
            <a:spLocks noGrp="1"/>
          </p:cNvSpPr>
          <p:nvPr>
            <p:ph type="title"/>
          </p:nvPr>
        </p:nvSpPr>
        <p:spPr/>
        <p:txBody>
          <a:bodyPr/>
          <a:lstStyle/>
          <a:p>
            <a:r>
              <a:rPr kumimoji="1" lang="ja-JP" altLang="en-US" b="1">
                <a:solidFill>
                  <a:srgbClr val="00A297"/>
                </a:solidFill>
                <a:latin typeface="Hiragino Kaku Gothic Pro W3" panose="020B0300000000000000" pitchFamily="34" charset="-128"/>
                <a:ea typeface="Hiragino Kaku Gothic Pro W3" panose="020B0300000000000000" pitchFamily="34" charset="-128"/>
              </a:rPr>
              <a:t>参考文献</a:t>
            </a:r>
          </a:p>
        </p:txBody>
      </p:sp>
      <p:sp>
        <p:nvSpPr>
          <p:cNvPr id="3" name="コンテンツ プレースホルダー 2">
            <a:extLst>
              <a:ext uri="{FF2B5EF4-FFF2-40B4-BE49-F238E27FC236}">
                <a16:creationId xmlns:a16="http://schemas.microsoft.com/office/drawing/2014/main" id="{81A5901A-1528-3D44-AB3E-97694C6DFA6E}"/>
              </a:ext>
            </a:extLst>
          </p:cNvPr>
          <p:cNvSpPr>
            <a:spLocks noGrp="1"/>
          </p:cNvSpPr>
          <p:nvPr>
            <p:ph idx="1"/>
          </p:nvPr>
        </p:nvSpPr>
        <p:spPr/>
        <p:txBody>
          <a:bodyPr>
            <a:noAutofit/>
          </a:bodyPr>
          <a:lstStyle/>
          <a:p>
            <a:pPr marL="0" lvl="0" indent="0">
              <a:buNone/>
            </a:pPr>
            <a:r>
              <a:rPr lang="en-US" altLang="ja-JP" sz="2000" dirty="0">
                <a:latin typeface="Hiragino Kaku Gothic Pro W3" panose="020B0300000000000000" pitchFamily="34" charset="-128"/>
                <a:ea typeface="Hiragino Kaku Gothic Pro W3" panose="020B0300000000000000" pitchFamily="34" charset="-128"/>
              </a:rPr>
              <a:t>[1]</a:t>
            </a:r>
            <a:r>
              <a:rPr lang="ja-JP" altLang="ja-JP" sz="2000">
                <a:latin typeface="Hiragino Kaku Gothic Pro W3" panose="020B0300000000000000" pitchFamily="34" charset="-128"/>
                <a:ea typeface="Hiragino Kaku Gothic Pro W3" panose="020B0300000000000000" pitchFamily="34" charset="-128"/>
              </a:rPr>
              <a:t>上平崇仁：協調的デザイン学習における人間中心設 計プロ</a:t>
            </a:r>
            <a:r>
              <a:rPr lang="en-US" altLang="ja-JP" sz="2000" dirty="0">
                <a:latin typeface="Hiragino Kaku Gothic Pro W3" panose="020B0300000000000000" pitchFamily="34" charset="-128"/>
                <a:ea typeface="Hiragino Kaku Gothic Pro W3" panose="020B0300000000000000" pitchFamily="34" charset="-128"/>
              </a:rPr>
              <a:t>  </a:t>
            </a:r>
            <a:r>
              <a:rPr lang="ja-JP" altLang="ja-JP" sz="2000">
                <a:latin typeface="Hiragino Kaku Gothic Pro W3" panose="020B0300000000000000" pitchFamily="34" charset="-128"/>
                <a:ea typeface="Hiragino Kaku Gothic Pro W3" panose="020B0300000000000000" pitchFamily="34" charset="-128"/>
              </a:rPr>
              <a:t>セスの適用</a:t>
            </a:r>
            <a:r>
              <a:rPr lang="en-US" altLang="ja-JP" sz="2000" dirty="0">
                <a:latin typeface="Hiragino Kaku Gothic Pro W3" panose="020B0300000000000000" pitchFamily="34" charset="-128"/>
                <a:ea typeface="Hiragino Kaku Gothic Pro W3" panose="020B0300000000000000" pitchFamily="34" charset="-128"/>
              </a:rPr>
              <a:t>, </a:t>
            </a:r>
            <a:r>
              <a:rPr lang="ja-JP" altLang="ja-JP" sz="2000">
                <a:latin typeface="Hiragino Kaku Gothic Pro W3" panose="020B0300000000000000" pitchFamily="34" charset="-128"/>
                <a:ea typeface="Hiragino Kaku Gothic Pro W3" panose="020B0300000000000000" pitchFamily="34" charset="-128"/>
              </a:rPr>
              <a:t>専修大学情報科学研究所所報</a:t>
            </a:r>
            <a:r>
              <a:rPr lang="en-US" altLang="ja-JP" sz="2000" dirty="0">
                <a:latin typeface="Hiragino Kaku Gothic Pro W3" panose="020B0300000000000000" pitchFamily="34" charset="-128"/>
                <a:ea typeface="Hiragino Kaku Gothic Pro W3" panose="020B0300000000000000" pitchFamily="34" charset="-128"/>
              </a:rPr>
              <a:t>, 2011</a:t>
            </a:r>
            <a:endParaRPr lang="ja-JP" altLang="ja-JP" sz="2000">
              <a:latin typeface="Hiragino Kaku Gothic Pro W3" panose="020B0300000000000000" pitchFamily="34" charset="-128"/>
              <a:ea typeface="Hiragino Kaku Gothic Pro W3" panose="020B0300000000000000" pitchFamily="34" charset="-128"/>
            </a:endParaRPr>
          </a:p>
          <a:p>
            <a:pPr marL="0" lvl="0" indent="0">
              <a:buNone/>
            </a:pPr>
            <a:r>
              <a:rPr lang="en-US" altLang="ja-JP" sz="2000" dirty="0">
                <a:latin typeface="Hiragino Kaku Gothic Pro W3" panose="020B0300000000000000" pitchFamily="34" charset="-128"/>
                <a:ea typeface="Hiragino Kaku Gothic Pro W3" panose="020B0300000000000000" pitchFamily="34" charset="-128"/>
              </a:rPr>
              <a:t>[2]</a:t>
            </a:r>
            <a:r>
              <a:rPr lang="en-US" altLang="ja-JP" sz="2000" dirty="0" err="1">
                <a:latin typeface="Hiragino Kaku Gothic Pro W3" panose="020B0300000000000000" pitchFamily="34" charset="-128"/>
                <a:ea typeface="Hiragino Kaku Gothic Pro W3" panose="020B0300000000000000" pitchFamily="34" charset="-128"/>
              </a:rPr>
              <a:t>Kang,N</a:t>
            </a:r>
            <a:r>
              <a:rPr lang="en-US" altLang="ja-JP" sz="2000" dirty="0">
                <a:latin typeface="Hiragino Kaku Gothic Pro W3" panose="020B0300000000000000" pitchFamily="34" charset="-128"/>
                <a:ea typeface="Hiragino Kaku Gothic Pro W3" panose="020B0300000000000000" pitchFamily="34" charset="-128"/>
              </a:rPr>
              <a:t> : Proposal and Evaluation of Design Support Tools for Logical Collaborative Design Process, Archives of design research 2015, vol28, No</a:t>
            </a:r>
            <a:r>
              <a:rPr lang="ja-JP" altLang="ja-JP" sz="2000">
                <a:latin typeface="Hiragino Kaku Gothic Pro W3" panose="020B0300000000000000" pitchFamily="34" charset="-128"/>
                <a:ea typeface="Hiragino Kaku Gothic Pro W3" panose="020B0300000000000000" pitchFamily="34" charset="-128"/>
              </a:rPr>
              <a:t>．</a:t>
            </a:r>
            <a:r>
              <a:rPr lang="en-US" altLang="ja-JP" sz="2000" dirty="0">
                <a:latin typeface="Hiragino Kaku Gothic Pro W3" panose="020B0300000000000000" pitchFamily="34" charset="-128"/>
                <a:ea typeface="Hiragino Kaku Gothic Pro W3" panose="020B0300000000000000" pitchFamily="34" charset="-128"/>
              </a:rPr>
              <a:t>4, pp</a:t>
            </a:r>
            <a:r>
              <a:rPr lang="ja-JP" altLang="ja-JP" sz="2000">
                <a:latin typeface="Hiragino Kaku Gothic Pro W3" panose="020B0300000000000000" pitchFamily="34" charset="-128"/>
                <a:ea typeface="Hiragino Kaku Gothic Pro W3" panose="020B0300000000000000" pitchFamily="34" charset="-128"/>
              </a:rPr>
              <a:t>．</a:t>
            </a:r>
            <a:r>
              <a:rPr lang="en-US" altLang="ja-JP" sz="2000" dirty="0">
                <a:latin typeface="Hiragino Kaku Gothic Pro W3" panose="020B0300000000000000" pitchFamily="34" charset="-128"/>
                <a:ea typeface="Hiragino Kaku Gothic Pro W3" panose="020B0300000000000000" pitchFamily="34" charset="-128"/>
              </a:rPr>
              <a:t>63-75, 2015</a:t>
            </a:r>
            <a:r>
              <a:rPr lang="ja-JP" altLang="ja-JP" sz="2000">
                <a:latin typeface="Hiragino Kaku Gothic Pro W3" panose="020B0300000000000000" pitchFamily="34" charset="-128"/>
                <a:ea typeface="Hiragino Kaku Gothic Pro W3" panose="020B0300000000000000" pitchFamily="34" charset="-128"/>
              </a:rPr>
              <a:t>．</a:t>
            </a:r>
          </a:p>
          <a:p>
            <a:pPr marL="0" indent="0">
              <a:buNone/>
            </a:pPr>
            <a:r>
              <a:rPr lang="en-US" altLang="ja-JP" sz="2000" dirty="0">
                <a:latin typeface="Hiragino Kaku Gothic Pro W3" panose="020B0300000000000000" pitchFamily="34" charset="-128"/>
                <a:ea typeface="Hiragino Kaku Gothic Pro W3" panose="020B0300000000000000" pitchFamily="34" charset="-128"/>
              </a:rPr>
              <a:t>[3] </a:t>
            </a:r>
            <a:r>
              <a:rPr lang="ja-JP" altLang="ja-JP" sz="2000">
                <a:latin typeface="Hiragino Kaku Gothic Pro W3" panose="020B0300000000000000" pitchFamily="34" charset="-128"/>
                <a:ea typeface="Hiragino Kaku Gothic Pro W3" panose="020B0300000000000000" pitchFamily="34" charset="-128"/>
              </a:rPr>
              <a:t>相島雅樹</a:t>
            </a:r>
            <a:r>
              <a:rPr lang="en-US" altLang="ja-JP" sz="2000" dirty="0">
                <a:latin typeface="Hiragino Kaku Gothic Pro W3" panose="020B0300000000000000" pitchFamily="34" charset="-128"/>
                <a:ea typeface="Hiragino Kaku Gothic Pro W3" panose="020B0300000000000000" pitchFamily="34" charset="-128"/>
              </a:rPr>
              <a:t>, </a:t>
            </a:r>
            <a:r>
              <a:rPr lang="ja-JP" altLang="ja-JP" sz="2000">
                <a:latin typeface="Hiragino Kaku Gothic Pro W3" panose="020B0300000000000000" pitchFamily="34" charset="-128"/>
                <a:ea typeface="Hiragino Kaku Gothic Pro W3" panose="020B0300000000000000" pitchFamily="34" charset="-128"/>
              </a:rPr>
              <a:t>塚原康仁</a:t>
            </a:r>
            <a:r>
              <a:rPr lang="en-US" altLang="ja-JP" sz="2000" dirty="0">
                <a:latin typeface="Hiragino Kaku Gothic Pro W3" panose="020B0300000000000000" pitchFamily="34" charset="-128"/>
                <a:ea typeface="Hiragino Kaku Gothic Pro W3" panose="020B0300000000000000" pitchFamily="34" charset="-128"/>
              </a:rPr>
              <a:t>, </a:t>
            </a:r>
            <a:r>
              <a:rPr lang="ja-JP" altLang="ja-JP" sz="2000">
                <a:latin typeface="Hiragino Kaku Gothic Pro W3" panose="020B0300000000000000" pitchFamily="34" charset="-128"/>
                <a:ea typeface="Hiragino Kaku Gothic Pro W3" panose="020B0300000000000000" pitchFamily="34" charset="-128"/>
              </a:rPr>
              <a:t>植木淳郎</a:t>
            </a:r>
            <a:r>
              <a:rPr lang="en-US" altLang="ja-JP" sz="2000" dirty="0">
                <a:latin typeface="Hiragino Kaku Gothic Pro W3" panose="020B0300000000000000" pitchFamily="34" charset="-128"/>
                <a:ea typeface="Hiragino Kaku Gothic Pro W3" panose="020B0300000000000000" pitchFamily="34" charset="-128"/>
              </a:rPr>
              <a:t>, </a:t>
            </a:r>
            <a:r>
              <a:rPr lang="ja-JP" altLang="ja-JP" sz="2000">
                <a:latin typeface="Hiragino Kaku Gothic Pro W3" panose="020B0300000000000000" pitchFamily="34" charset="-128"/>
                <a:ea typeface="Hiragino Kaku Gothic Pro W3" panose="020B0300000000000000" pitchFamily="34" charset="-128"/>
              </a:rPr>
              <a:t>杉浦一徳：</a:t>
            </a:r>
            <a:r>
              <a:rPr lang="en-US" altLang="ja-JP" sz="2000" dirty="0">
                <a:latin typeface="Hiragino Kaku Gothic Pro W3" panose="020B0300000000000000" pitchFamily="34" charset="-128"/>
                <a:ea typeface="Hiragino Kaku Gothic Pro W3" panose="020B0300000000000000" pitchFamily="34" charset="-128"/>
              </a:rPr>
              <a:t>DTMP</a:t>
            </a:r>
            <a:r>
              <a:rPr lang="ja-JP" altLang="ja-JP" sz="2000">
                <a:latin typeface="Hiragino Kaku Gothic Pro W3" panose="020B0300000000000000" pitchFamily="34" charset="-128"/>
                <a:ea typeface="Hiragino Kaku Gothic Pro W3" panose="020B0300000000000000" pitchFamily="34" charset="-128"/>
              </a:rPr>
              <a:t>メソッドを用いたグループ編成システムの提案</a:t>
            </a:r>
            <a:r>
              <a:rPr lang="en-US" altLang="ja-JP" sz="2000" dirty="0">
                <a:latin typeface="Hiragino Kaku Gothic Pro W3" panose="020B0300000000000000" pitchFamily="34" charset="-128"/>
                <a:ea typeface="Hiragino Kaku Gothic Pro W3" panose="020B0300000000000000" pitchFamily="34" charset="-128"/>
              </a:rPr>
              <a:t>, </a:t>
            </a:r>
            <a:r>
              <a:rPr lang="ja-JP" altLang="ja-JP" sz="2000">
                <a:latin typeface="Hiragino Kaku Gothic Pro W3" panose="020B0300000000000000" pitchFamily="34" charset="-128"/>
                <a:ea typeface="Hiragino Kaku Gothic Pro W3" panose="020B0300000000000000" pitchFamily="34" charset="-128"/>
              </a:rPr>
              <a:t>研究報告情報システムと社会環境</a:t>
            </a:r>
            <a:r>
              <a:rPr lang="en-US" altLang="ja-JP" sz="2000" dirty="0">
                <a:latin typeface="Hiragino Kaku Gothic Pro W3" panose="020B0300000000000000" pitchFamily="34" charset="-128"/>
                <a:ea typeface="Hiragino Kaku Gothic Pro W3" panose="020B0300000000000000" pitchFamily="34" charset="-128"/>
              </a:rPr>
              <a:t>, Vol</a:t>
            </a:r>
            <a:r>
              <a:rPr lang="ja-JP" altLang="ja-JP" sz="2000">
                <a:latin typeface="Hiragino Kaku Gothic Pro W3" panose="020B0300000000000000" pitchFamily="34" charset="-128"/>
                <a:ea typeface="Hiragino Kaku Gothic Pro W3" panose="020B0300000000000000" pitchFamily="34" charset="-128"/>
              </a:rPr>
              <a:t>．</a:t>
            </a:r>
            <a:r>
              <a:rPr lang="en-US" altLang="ja-JP" sz="2000" dirty="0">
                <a:latin typeface="Hiragino Kaku Gothic Pro W3" panose="020B0300000000000000" pitchFamily="34" charset="-128"/>
                <a:ea typeface="Hiragino Kaku Gothic Pro W3" panose="020B0300000000000000" pitchFamily="34" charset="-128"/>
              </a:rPr>
              <a:t>2011-IS-115, No</a:t>
            </a:r>
            <a:r>
              <a:rPr lang="ja-JP" altLang="ja-JP" sz="2000">
                <a:latin typeface="Hiragino Kaku Gothic Pro W3" panose="020B0300000000000000" pitchFamily="34" charset="-128"/>
                <a:ea typeface="Hiragino Kaku Gothic Pro W3" panose="020B0300000000000000" pitchFamily="34" charset="-128"/>
              </a:rPr>
              <a:t>．</a:t>
            </a:r>
            <a:r>
              <a:rPr lang="en-US" altLang="ja-JP" sz="2000" dirty="0">
                <a:latin typeface="Hiragino Kaku Gothic Pro W3" panose="020B0300000000000000" pitchFamily="34" charset="-128"/>
                <a:ea typeface="Hiragino Kaku Gothic Pro W3" panose="020B0300000000000000" pitchFamily="34" charset="-128"/>
              </a:rPr>
              <a:t>2, pp</a:t>
            </a:r>
            <a:r>
              <a:rPr lang="ja-JP" altLang="ja-JP" sz="2000">
                <a:latin typeface="Hiragino Kaku Gothic Pro W3" panose="020B0300000000000000" pitchFamily="34" charset="-128"/>
                <a:ea typeface="Hiragino Kaku Gothic Pro W3" panose="020B0300000000000000" pitchFamily="34" charset="-128"/>
              </a:rPr>
              <a:t>．</a:t>
            </a:r>
            <a:r>
              <a:rPr lang="en-US" altLang="ja-JP" sz="2000" dirty="0">
                <a:latin typeface="Hiragino Kaku Gothic Pro W3" panose="020B0300000000000000" pitchFamily="34" charset="-128"/>
                <a:ea typeface="Hiragino Kaku Gothic Pro W3" panose="020B0300000000000000" pitchFamily="34" charset="-128"/>
              </a:rPr>
              <a:t>1-8, 2011</a:t>
            </a:r>
            <a:r>
              <a:rPr lang="ja-JP" altLang="ja-JP" sz="2000">
                <a:latin typeface="Hiragino Kaku Gothic Pro W3" panose="020B0300000000000000" pitchFamily="34" charset="-128"/>
                <a:ea typeface="Hiragino Kaku Gothic Pro W3" panose="020B0300000000000000" pitchFamily="34" charset="-128"/>
              </a:rPr>
              <a:t>．</a:t>
            </a:r>
          </a:p>
          <a:p>
            <a:pPr marL="0" indent="0">
              <a:buNone/>
            </a:pPr>
            <a:r>
              <a:rPr lang="en-US" altLang="ja-JP" sz="2000" dirty="0">
                <a:latin typeface="Hiragino Kaku Gothic Pro W3" panose="020B0300000000000000" pitchFamily="34" charset="-128"/>
                <a:ea typeface="Hiragino Kaku Gothic Pro W3" panose="020B0300000000000000" pitchFamily="34" charset="-128"/>
              </a:rPr>
              <a:t>[4] </a:t>
            </a:r>
            <a:r>
              <a:rPr lang="ja-JP" altLang="ja-JP" sz="2000">
                <a:latin typeface="Hiragino Kaku Gothic Pro W3" panose="020B0300000000000000" pitchFamily="34" charset="-128"/>
                <a:ea typeface="Hiragino Kaku Gothic Pro W3" panose="020B0300000000000000" pitchFamily="34" charset="-128"/>
              </a:rPr>
              <a:t>橋本弘明</a:t>
            </a:r>
            <a:r>
              <a:rPr lang="en-US" altLang="ja-JP" sz="2000" dirty="0">
                <a:latin typeface="Hiragino Kaku Gothic Pro W3" panose="020B0300000000000000" pitchFamily="34" charset="-128"/>
                <a:ea typeface="Hiragino Kaku Gothic Pro W3" panose="020B0300000000000000" pitchFamily="34" charset="-128"/>
              </a:rPr>
              <a:t>, </a:t>
            </a:r>
            <a:r>
              <a:rPr lang="ja-JP" altLang="ja-JP" sz="2000">
                <a:latin typeface="Hiragino Kaku Gothic Pro W3" panose="020B0300000000000000" pitchFamily="34" charset="-128"/>
                <a:ea typeface="Hiragino Kaku Gothic Pro W3" panose="020B0300000000000000" pitchFamily="34" charset="-128"/>
              </a:rPr>
              <a:t>桑原徹</a:t>
            </a:r>
            <a:r>
              <a:rPr lang="en-US" altLang="ja-JP" sz="2000" dirty="0">
                <a:latin typeface="Hiragino Kaku Gothic Pro W3" panose="020B0300000000000000" pitchFamily="34" charset="-128"/>
                <a:ea typeface="Hiragino Kaku Gothic Pro W3" panose="020B0300000000000000" pitchFamily="34" charset="-128"/>
              </a:rPr>
              <a:t>, </a:t>
            </a:r>
            <a:r>
              <a:rPr lang="ja-JP" altLang="ja-JP" sz="2000">
                <a:latin typeface="Hiragino Kaku Gothic Pro W3" panose="020B0300000000000000" pitchFamily="34" charset="-128"/>
                <a:ea typeface="Hiragino Kaku Gothic Pro W3" panose="020B0300000000000000" pitchFamily="34" charset="-128"/>
              </a:rPr>
              <a:t>秋玉梅</a:t>
            </a:r>
            <a:r>
              <a:rPr lang="en-US" altLang="ja-JP" sz="2000" dirty="0">
                <a:latin typeface="Hiragino Kaku Gothic Pro W3" panose="020B0300000000000000" pitchFamily="34" charset="-128"/>
                <a:ea typeface="Hiragino Kaku Gothic Pro W3" panose="020B0300000000000000" pitchFamily="34" charset="-128"/>
              </a:rPr>
              <a:t>, </a:t>
            </a:r>
            <a:r>
              <a:rPr lang="ja-JP" altLang="ja-JP" sz="2000">
                <a:latin typeface="Hiragino Kaku Gothic Pro W3" panose="020B0300000000000000" pitchFamily="34" charset="-128"/>
                <a:ea typeface="Hiragino Kaku Gothic Pro W3" panose="020B0300000000000000" pitchFamily="34" charset="-128"/>
              </a:rPr>
              <a:t>石川達也</a:t>
            </a:r>
            <a:r>
              <a:rPr lang="en-US" altLang="ja-JP" sz="2000" dirty="0">
                <a:latin typeface="Hiragino Kaku Gothic Pro W3" panose="020B0300000000000000" pitchFamily="34" charset="-128"/>
                <a:ea typeface="Hiragino Kaku Gothic Pro W3" panose="020B0300000000000000" pitchFamily="34" charset="-128"/>
              </a:rPr>
              <a:t>, </a:t>
            </a:r>
            <a:r>
              <a:rPr lang="ja-JP" altLang="ja-JP" sz="2000">
                <a:latin typeface="Hiragino Kaku Gothic Pro W3" panose="020B0300000000000000" pitchFamily="34" charset="-128"/>
                <a:ea typeface="Hiragino Kaku Gothic Pro W3" panose="020B0300000000000000" pitchFamily="34" charset="-128"/>
              </a:rPr>
              <a:t>山下公太郎</a:t>
            </a:r>
            <a:r>
              <a:rPr lang="en-US" altLang="ja-JP" sz="2000" dirty="0">
                <a:latin typeface="Hiragino Kaku Gothic Pro W3" panose="020B0300000000000000" pitchFamily="34" charset="-128"/>
                <a:ea typeface="Hiragino Kaku Gothic Pro W3" panose="020B0300000000000000" pitchFamily="34" charset="-128"/>
              </a:rPr>
              <a:t>, </a:t>
            </a:r>
            <a:r>
              <a:rPr lang="ja-JP" altLang="ja-JP" sz="2000">
                <a:latin typeface="Hiragino Kaku Gothic Pro W3" panose="020B0300000000000000" pitchFamily="34" charset="-128"/>
                <a:ea typeface="Hiragino Kaku Gothic Pro W3" panose="020B0300000000000000" pitchFamily="34" charset="-128"/>
              </a:rPr>
              <a:t>古宮誠一：ソフトウェア開発グループ演習のためのチーム編成の最適化支援</a:t>
            </a:r>
            <a:r>
              <a:rPr lang="en-US" altLang="ja-JP" sz="2000" dirty="0">
                <a:latin typeface="Hiragino Kaku Gothic Pro W3" panose="020B0300000000000000" pitchFamily="34" charset="-128"/>
                <a:ea typeface="Hiragino Kaku Gothic Pro W3" panose="020B0300000000000000" pitchFamily="34" charset="-128"/>
              </a:rPr>
              <a:t>, </a:t>
            </a:r>
            <a:r>
              <a:rPr lang="ja-JP" altLang="ja-JP" sz="2000">
                <a:latin typeface="Hiragino Kaku Gothic Pro W3" panose="020B0300000000000000" pitchFamily="34" charset="-128"/>
                <a:ea typeface="Hiragino Kaku Gothic Pro W3" panose="020B0300000000000000" pitchFamily="34" charset="-128"/>
              </a:rPr>
              <a:t>メディア教育研究</a:t>
            </a:r>
            <a:r>
              <a:rPr lang="en-US" altLang="ja-JP" sz="2000" dirty="0">
                <a:latin typeface="Hiragino Kaku Gothic Pro W3" panose="020B0300000000000000" pitchFamily="34" charset="-128"/>
                <a:ea typeface="Hiragino Kaku Gothic Pro W3" panose="020B0300000000000000" pitchFamily="34" charset="-128"/>
              </a:rPr>
              <a:t>, Vol</a:t>
            </a:r>
            <a:r>
              <a:rPr lang="ja-JP" altLang="ja-JP" sz="2000">
                <a:latin typeface="Hiragino Kaku Gothic Pro W3" panose="020B0300000000000000" pitchFamily="34" charset="-128"/>
                <a:ea typeface="Hiragino Kaku Gothic Pro W3" panose="020B0300000000000000" pitchFamily="34" charset="-128"/>
              </a:rPr>
              <a:t>．</a:t>
            </a:r>
            <a:r>
              <a:rPr lang="en-US" altLang="ja-JP" sz="2000" dirty="0">
                <a:latin typeface="Hiragino Kaku Gothic Pro W3" panose="020B0300000000000000" pitchFamily="34" charset="-128"/>
                <a:ea typeface="Hiragino Kaku Gothic Pro W3" panose="020B0300000000000000" pitchFamily="34" charset="-128"/>
              </a:rPr>
              <a:t>3, No</a:t>
            </a:r>
            <a:r>
              <a:rPr lang="ja-JP" altLang="ja-JP" sz="2000">
                <a:latin typeface="Hiragino Kaku Gothic Pro W3" panose="020B0300000000000000" pitchFamily="34" charset="-128"/>
                <a:ea typeface="Hiragino Kaku Gothic Pro W3" panose="020B0300000000000000" pitchFamily="34" charset="-128"/>
              </a:rPr>
              <a:t>．</a:t>
            </a:r>
            <a:r>
              <a:rPr lang="en-US" altLang="ja-JP" sz="2000" dirty="0">
                <a:latin typeface="Hiragino Kaku Gothic Pro W3" panose="020B0300000000000000" pitchFamily="34" charset="-128"/>
                <a:ea typeface="Hiragino Kaku Gothic Pro W3" panose="020B0300000000000000" pitchFamily="34" charset="-128"/>
              </a:rPr>
              <a:t>2, pp</a:t>
            </a:r>
            <a:r>
              <a:rPr lang="ja-JP" altLang="ja-JP" sz="2000">
                <a:latin typeface="Hiragino Kaku Gothic Pro W3" panose="020B0300000000000000" pitchFamily="34" charset="-128"/>
                <a:ea typeface="Hiragino Kaku Gothic Pro W3" panose="020B0300000000000000" pitchFamily="34" charset="-128"/>
              </a:rPr>
              <a:t>．</a:t>
            </a:r>
            <a:r>
              <a:rPr lang="en-US" altLang="ja-JP" sz="2000" dirty="0">
                <a:latin typeface="Hiragino Kaku Gothic Pro W3" panose="020B0300000000000000" pitchFamily="34" charset="-128"/>
                <a:ea typeface="Hiragino Kaku Gothic Pro W3" panose="020B0300000000000000" pitchFamily="34" charset="-128"/>
              </a:rPr>
              <a:t>61-69, 2007</a:t>
            </a:r>
            <a:r>
              <a:rPr lang="ja-JP" altLang="ja-JP" sz="2000">
                <a:latin typeface="Hiragino Kaku Gothic Pro W3" panose="020B0300000000000000" pitchFamily="34" charset="-128"/>
                <a:ea typeface="Hiragino Kaku Gothic Pro W3" panose="020B0300000000000000" pitchFamily="34" charset="-128"/>
              </a:rPr>
              <a:t>．</a:t>
            </a:r>
            <a:endParaRPr lang="en-US" altLang="ja-JP" sz="2000" dirty="0">
              <a:latin typeface="Hiragino Kaku Gothic Pro W3" panose="020B0300000000000000" pitchFamily="34" charset="-128"/>
              <a:ea typeface="Hiragino Kaku Gothic Pro W3" panose="020B0300000000000000" pitchFamily="34" charset="-128"/>
            </a:endParaRPr>
          </a:p>
          <a:p>
            <a:pPr marL="0" indent="0">
              <a:buNone/>
            </a:pPr>
            <a:r>
              <a:rPr lang="ja-JP" altLang="ja-JP" sz="2000">
                <a:latin typeface="Hiragino Kaku Gothic Pro W3" panose="020B0300000000000000" pitchFamily="34" charset="-128"/>
                <a:ea typeface="Hiragino Kaku Gothic Pro W3" panose="020B0300000000000000" pitchFamily="34" charset="-128"/>
              </a:rPr>
              <a:t> </a:t>
            </a:r>
          </a:p>
          <a:p>
            <a:endParaRPr kumimoji="1" lang="ja-JP" altLang="en-US" sz="2000">
              <a:latin typeface="Hiragino Kaku Gothic Pro W3" panose="020B0300000000000000" pitchFamily="34" charset="-128"/>
              <a:ea typeface="Hiragino Kaku Gothic Pro W3" panose="020B0300000000000000" pitchFamily="34" charset="-128"/>
            </a:endParaRPr>
          </a:p>
        </p:txBody>
      </p:sp>
      <p:sp>
        <p:nvSpPr>
          <p:cNvPr id="4" name="テキスト ボックス 3">
            <a:extLst>
              <a:ext uri="{FF2B5EF4-FFF2-40B4-BE49-F238E27FC236}">
                <a16:creationId xmlns:a16="http://schemas.microsoft.com/office/drawing/2014/main" id="{E43D1D5A-4294-034A-8901-F451FDF5ABF4}"/>
              </a:ext>
            </a:extLst>
          </p:cNvPr>
          <p:cNvSpPr txBox="1"/>
          <p:nvPr/>
        </p:nvSpPr>
        <p:spPr>
          <a:xfrm>
            <a:off x="8515350" y="6488668"/>
            <a:ext cx="484909" cy="369332"/>
          </a:xfrm>
          <a:prstGeom prst="rect">
            <a:avLst/>
          </a:prstGeom>
          <a:noFill/>
        </p:spPr>
        <p:txBody>
          <a:bodyPr wrap="square" rtlCol="0">
            <a:spAutoFit/>
          </a:bodyPr>
          <a:lstStyle/>
          <a:p>
            <a:r>
              <a:rPr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61</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2826642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5E467F-1336-5240-979D-70EA3EA85653}"/>
              </a:ext>
            </a:extLst>
          </p:cNvPr>
          <p:cNvSpPr>
            <a:spLocks noGrp="1"/>
          </p:cNvSpPr>
          <p:nvPr>
            <p:ph type="title"/>
          </p:nvPr>
        </p:nvSpPr>
        <p:spPr/>
        <p:txBody>
          <a:bodyPr/>
          <a:lstStyle/>
          <a:p>
            <a:endParaRPr kumimoji="1" lang="ja-JP" altLang="en-US"/>
          </a:p>
        </p:txBody>
      </p:sp>
      <p:sp>
        <p:nvSpPr>
          <p:cNvPr id="3" name="タイトル 1">
            <a:extLst>
              <a:ext uri="{FF2B5EF4-FFF2-40B4-BE49-F238E27FC236}">
                <a16:creationId xmlns:a16="http://schemas.microsoft.com/office/drawing/2014/main" id="{8235BD39-3BCF-1B47-B383-6A97AED20F03}"/>
              </a:ext>
            </a:extLst>
          </p:cNvPr>
          <p:cNvSpPr txBox="1">
            <a:spLocks/>
          </p:cNvSpPr>
          <p:nvPr/>
        </p:nvSpPr>
        <p:spPr>
          <a:xfrm>
            <a:off x="309282" y="2800219"/>
            <a:ext cx="8525435" cy="1184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lnSpc>
                <a:spcPct val="100000"/>
              </a:lnSpc>
            </a:pPr>
            <a:r>
              <a:rPr lang="ja-JP" altLang="en-US" sz="2700">
                <a:latin typeface="Hiragino Kaku Gothic Pro W3" panose="020B0300000000000000" pitchFamily="34" charset="-128"/>
                <a:ea typeface="Hiragino Kaku Gothic Pro W3" panose="020B0300000000000000" pitchFamily="34" charset="-128"/>
              </a:rPr>
              <a:t>異なる背景を持つ人との協同的な作業が</a:t>
            </a:r>
            <a:br>
              <a:rPr lang="en-US" altLang="ja-JP" sz="2700" dirty="0">
                <a:latin typeface="Hiragino Kaku Gothic Pro W3" panose="020B0300000000000000" pitchFamily="34" charset="-128"/>
                <a:ea typeface="Hiragino Kaku Gothic Pro W3" panose="020B0300000000000000" pitchFamily="34" charset="-128"/>
              </a:rPr>
            </a:br>
            <a:r>
              <a:rPr lang="ja-JP" altLang="en-US" sz="2700" b="1">
                <a:solidFill>
                  <a:srgbClr val="00A297"/>
                </a:solidFill>
                <a:latin typeface="Hiragino Kaku Gothic Pro W3" panose="020B0300000000000000" pitchFamily="34" charset="-128"/>
                <a:ea typeface="Hiragino Kaku Gothic Pro W3" panose="020B0300000000000000" pitchFamily="34" charset="-128"/>
              </a:rPr>
              <a:t>大きな創造性</a:t>
            </a:r>
            <a:r>
              <a:rPr lang="ja-JP" altLang="en-US" sz="2700">
                <a:latin typeface="Hiragino Kaku Gothic Pro W3" panose="020B0300000000000000" pitchFamily="34" charset="-128"/>
                <a:ea typeface="Hiragino Kaku Gothic Pro W3" panose="020B0300000000000000" pitchFamily="34" charset="-128"/>
              </a:rPr>
              <a:t>を生み出す可能性がある</a:t>
            </a:r>
          </a:p>
        </p:txBody>
      </p:sp>
      <p:sp>
        <p:nvSpPr>
          <p:cNvPr id="4" name="正方形/長方形 3">
            <a:extLst>
              <a:ext uri="{FF2B5EF4-FFF2-40B4-BE49-F238E27FC236}">
                <a16:creationId xmlns:a16="http://schemas.microsoft.com/office/drawing/2014/main" id="{2AE60FDF-0268-3345-9CB6-6D4978074343}"/>
              </a:ext>
            </a:extLst>
          </p:cNvPr>
          <p:cNvSpPr/>
          <p:nvPr/>
        </p:nvSpPr>
        <p:spPr>
          <a:xfrm>
            <a:off x="921326" y="6271924"/>
            <a:ext cx="7301345" cy="400110"/>
          </a:xfrm>
          <a:prstGeom prst="rect">
            <a:avLst/>
          </a:prstGeom>
        </p:spPr>
        <p:txBody>
          <a:bodyPr wrap="square">
            <a:spAutoFit/>
          </a:bodyPr>
          <a:lstStyle/>
          <a:p>
            <a:pPr algn="ctr"/>
            <a:r>
              <a:rPr lang="en-US" altLang="ja-JP" sz="1000" dirty="0" err="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Kang,N</a:t>
            </a:r>
            <a:r>
              <a:rPr lang="en-US" altLang="ja-JP" sz="10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 : Proposal and Evaluation of Design Support Tools for Logical Collaborative Design Process, Archives of design research 2015, vol28, No</a:t>
            </a:r>
            <a:r>
              <a:rPr lang="ja-JP" altLang="ja-JP" sz="10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a:t>
            </a:r>
            <a:r>
              <a:rPr lang="en-US" altLang="ja-JP" sz="10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4, pp</a:t>
            </a:r>
            <a:r>
              <a:rPr lang="ja-JP" altLang="ja-JP" sz="100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a:t>
            </a:r>
            <a:r>
              <a:rPr lang="en-US" altLang="ja-JP" sz="1000"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63-75, 2015</a:t>
            </a:r>
            <a:endParaRPr lang="ja-JP" altLang="en-US" sz="1000">
              <a:solidFill>
                <a:schemeClr val="tx1">
                  <a:lumMod val="75000"/>
                  <a:lumOff val="25000"/>
                </a:schemeClr>
              </a:solidFill>
            </a:endParaRPr>
          </a:p>
        </p:txBody>
      </p:sp>
      <p:sp>
        <p:nvSpPr>
          <p:cNvPr id="5" name="テキスト ボックス 4">
            <a:extLst>
              <a:ext uri="{FF2B5EF4-FFF2-40B4-BE49-F238E27FC236}">
                <a16:creationId xmlns:a16="http://schemas.microsoft.com/office/drawing/2014/main" id="{DBF91573-7FFF-694D-B8AD-5775F9DB2AC2}"/>
              </a:ext>
            </a:extLst>
          </p:cNvPr>
          <p:cNvSpPr txBox="1"/>
          <p:nvPr/>
        </p:nvSpPr>
        <p:spPr>
          <a:xfrm>
            <a:off x="8515350" y="6488668"/>
            <a:ext cx="484909" cy="369332"/>
          </a:xfrm>
          <a:prstGeom prst="rect">
            <a:avLst/>
          </a:prstGeom>
          <a:noFill/>
        </p:spPr>
        <p:txBody>
          <a:bodyPr wrap="square" rtlCol="0">
            <a:spAutoFit/>
          </a:bodyPr>
          <a:lstStyle/>
          <a:p>
            <a:r>
              <a:rPr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5</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1375464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C300BA-4AD1-1440-BE76-824712AA4EF5}"/>
              </a:ext>
            </a:extLst>
          </p:cNvPr>
          <p:cNvSpPr>
            <a:spLocks noGrp="1"/>
          </p:cNvSpPr>
          <p:nvPr>
            <p:ph type="title"/>
          </p:nvPr>
        </p:nvSpPr>
        <p:spPr>
          <a:xfrm>
            <a:off x="753341" y="2729706"/>
            <a:ext cx="7886700" cy="1325563"/>
          </a:xfrm>
        </p:spPr>
        <p:txBody>
          <a:bodyPr>
            <a:normAutofit/>
          </a:bodyPr>
          <a:lstStyle/>
          <a:p>
            <a:pPr algn="ctr"/>
            <a:r>
              <a:rPr kumimoji="1" lang="ja-JP" altLang="en-US" sz="27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グループメンバーによっては</a:t>
            </a:r>
            <a:br>
              <a:rPr kumimoji="1" lang="en-US" altLang="ja-JP" sz="2700" b="1" dirty="0">
                <a:solidFill>
                  <a:schemeClr val="tx1">
                    <a:lumMod val="75000"/>
                    <a:lumOff val="25000"/>
                  </a:schemeClr>
                </a:solidFill>
                <a:latin typeface="Hiragino Kaku Gothic Pro W3" panose="020B0300000000000000" pitchFamily="34" charset="-128"/>
                <a:ea typeface="Hiragino Kaku Gothic Pro W3" panose="020B0300000000000000" pitchFamily="34" charset="-128"/>
              </a:rPr>
            </a:br>
            <a:r>
              <a:rPr kumimoji="1" lang="ja-JP" altLang="en-US" sz="2700" b="1">
                <a:solidFill>
                  <a:schemeClr val="tx1">
                    <a:lumMod val="75000"/>
                    <a:lumOff val="25000"/>
                  </a:schemeClr>
                </a:solidFill>
                <a:latin typeface="Hiragino Kaku Gothic Pro W3" panose="020B0300000000000000" pitchFamily="34" charset="-128"/>
                <a:ea typeface="Hiragino Kaku Gothic Pro W3" panose="020B0300000000000000" pitchFamily="34" charset="-128"/>
              </a:rPr>
              <a:t>創造性は発揮できない</a:t>
            </a:r>
          </a:p>
        </p:txBody>
      </p:sp>
    </p:spTree>
    <p:extLst>
      <p:ext uri="{BB962C8B-B14F-4D97-AF65-F5344CB8AC3E}">
        <p14:creationId xmlns:p14="http://schemas.microsoft.com/office/powerpoint/2010/main" val="706030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5D15EF63-0501-EA4C-B76B-F7F3E4A93E80}"/>
              </a:ext>
            </a:extLst>
          </p:cNvPr>
          <p:cNvSpPr/>
          <p:nvPr/>
        </p:nvSpPr>
        <p:spPr>
          <a:xfrm>
            <a:off x="0" y="-273209"/>
            <a:ext cx="9144000" cy="713120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6B708660-1510-B642-970D-ADE55C337855}"/>
              </a:ext>
            </a:extLst>
          </p:cNvPr>
          <p:cNvPicPr>
            <a:picLocks noChangeAspect="1"/>
          </p:cNvPicPr>
          <p:nvPr/>
        </p:nvPicPr>
        <p:blipFill>
          <a:blip r:embed="rId2">
            <a:alphaModFix amt="80000"/>
          </a:blip>
          <a:stretch>
            <a:fillRect/>
          </a:stretch>
        </p:blipFill>
        <p:spPr>
          <a:xfrm>
            <a:off x="0" y="-273209"/>
            <a:ext cx="9535744" cy="7709217"/>
          </a:xfrm>
          <a:prstGeom prst="rect">
            <a:avLst/>
          </a:prstGeom>
          <a:effectLst>
            <a:softEdge rad="0"/>
          </a:effectLst>
        </p:spPr>
      </p:pic>
      <p:sp>
        <p:nvSpPr>
          <p:cNvPr id="3" name="タイトル 1">
            <a:extLst>
              <a:ext uri="{FF2B5EF4-FFF2-40B4-BE49-F238E27FC236}">
                <a16:creationId xmlns:a16="http://schemas.microsoft.com/office/drawing/2014/main" id="{9AA28A44-B420-FA42-9E72-85BF7DE0C0D4}"/>
              </a:ext>
            </a:extLst>
          </p:cNvPr>
          <p:cNvSpPr txBox="1">
            <a:spLocks/>
          </p:cNvSpPr>
          <p:nvPr/>
        </p:nvSpPr>
        <p:spPr>
          <a:xfrm>
            <a:off x="237845" y="2229506"/>
            <a:ext cx="8525435" cy="23259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lnSpc>
                <a:spcPct val="100000"/>
              </a:lnSpc>
            </a:pPr>
            <a:r>
              <a:rPr lang="ja-JP" altLang="en-US" sz="4000" b="1">
                <a:solidFill>
                  <a:schemeClr val="bg1"/>
                </a:solidFill>
                <a:latin typeface="Hiragino Kaku Gothic Pro W3" panose="020B0300000000000000" pitchFamily="34" charset="-128"/>
                <a:ea typeface="Hiragino Kaku Gothic Pro W3" panose="020B0300000000000000" pitchFamily="34" charset="-128"/>
              </a:rPr>
              <a:t>創造性</a:t>
            </a:r>
            <a:endParaRPr lang="en-US" altLang="ja-JP" sz="4000" b="1" dirty="0">
              <a:solidFill>
                <a:schemeClr val="bg1"/>
              </a:solidFill>
              <a:latin typeface="Hiragino Kaku Gothic Pro W3" panose="020B0300000000000000" pitchFamily="34" charset="-128"/>
              <a:ea typeface="Hiragino Kaku Gothic Pro W3" panose="020B0300000000000000" pitchFamily="34" charset="-128"/>
            </a:endParaRPr>
          </a:p>
          <a:p>
            <a:pPr algn="ctr">
              <a:lnSpc>
                <a:spcPct val="100000"/>
              </a:lnSpc>
            </a:pPr>
            <a:endParaRPr lang="en-US" altLang="ja-JP" sz="1400" b="1" dirty="0">
              <a:solidFill>
                <a:schemeClr val="bg1"/>
              </a:solidFill>
              <a:latin typeface="Hiragino Kaku Gothic Pro W3" panose="020B0300000000000000" pitchFamily="34" charset="-128"/>
              <a:ea typeface="Hiragino Kaku Gothic Pro W3" panose="020B0300000000000000" pitchFamily="34" charset="-128"/>
            </a:endParaRPr>
          </a:p>
          <a:p>
            <a:pPr algn="ctr">
              <a:lnSpc>
                <a:spcPct val="100000"/>
              </a:lnSpc>
            </a:pPr>
            <a:endParaRPr lang="en-US" altLang="ja-JP" sz="4000" b="1" dirty="0">
              <a:solidFill>
                <a:schemeClr val="bg1"/>
              </a:solidFill>
              <a:latin typeface="Hiragino Kaku Gothic Pro W3" panose="020B0300000000000000" pitchFamily="34" charset="-128"/>
              <a:ea typeface="Hiragino Kaku Gothic Pro W3" panose="020B0300000000000000" pitchFamily="34" charset="-128"/>
            </a:endParaRPr>
          </a:p>
          <a:p>
            <a:pPr algn="ctr">
              <a:lnSpc>
                <a:spcPct val="100000"/>
              </a:lnSpc>
            </a:pPr>
            <a:endParaRPr lang="en-US" altLang="ja-JP" sz="1400" b="1" dirty="0">
              <a:solidFill>
                <a:schemeClr val="bg1"/>
              </a:solidFill>
              <a:latin typeface="Hiragino Kaku Gothic Pro W3" panose="020B0300000000000000" pitchFamily="34" charset="-128"/>
              <a:ea typeface="Hiragino Kaku Gothic Pro W3" panose="020B0300000000000000" pitchFamily="34" charset="-128"/>
            </a:endParaRPr>
          </a:p>
          <a:p>
            <a:pPr algn="ctr">
              <a:lnSpc>
                <a:spcPct val="100000"/>
              </a:lnSpc>
            </a:pPr>
            <a:r>
              <a:rPr lang="ja-JP" altLang="en-US" sz="4000" b="1">
                <a:solidFill>
                  <a:schemeClr val="bg1"/>
                </a:solidFill>
                <a:latin typeface="Hiragino Kaku Gothic Pro W3" panose="020B0300000000000000" pitchFamily="34" charset="-128"/>
                <a:ea typeface="Hiragino Kaku Gothic Pro W3" panose="020B0300000000000000" pitchFamily="34" charset="-128"/>
              </a:rPr>
              <a:t>グループワーク</a:t>
            </a:r>
            <a:endParaRPr lang="en-US" altLang="ja-JP" sz="4000" b="1" dirty="0">
              <a:solidFill>
                <a:schemeClr val="bg1"/>
              </a:solidFill>
              <a:latin typeface="Hiragino Kaku Gothic Pro W3" panose="020B0300000000000000" pitchFamily="34" charset="-128"/>
              <a:ea typeface="Hiragino Kaku Gothic Pro W3" panose="020B0300000000000000" pitchFamily="34" charset="-128"/>
            </a:endParaRPr>
          </a:p>
          <a:p>
            <a:pPr algn="ctr">
              <a:lnSpc>
                <a:spcPct val="100000"/>
              </a:lnSpc>
            </a:pPr>
            <a:endParaRPr lang="en-US" altLang="ja-JP" sz="1400" b="1" dirty="0">
              <a:solidFill>
                <a:schemeClr val="bg1"/>
              </a:solidFill>
              <a:latin typeface="Hiragino Kaku Gothic Pro W3" panose="020B0300000000000000" pitchFamily="34" charset="-128"/>
              <a:ea typeface="Hiragino Kaku Gothic Pro W3" panose="020B0300000000000000" pitchFamily="34" charset="-128"/>
            </a:endParaRPr>
          </a:p>
          <a:p>
            <a:pPr algn="ctr">
              <a:lnSpc>
                <a:spcPct val="100000"/>
              </a:lnSpc>
            </a:pPr>
            <a:endParaRPr lang="en-US" altLang="ja-JP" sz="4000" b="1" dirty="0">
              <a:solidFill>
                <a:schemeClr val="bg1"/>
              </a:solidFill>
              <a:latin typeface="Hiragino Kaku Gothic Pro W3" panose="020B0300000000000000" pitchFamily="34" charset="-128"/>
              <a:ea typeface="Hiragino Kaku Gothic Pro W3" panose="020B0300000000000000" pitchFamily="34" charset="-128"/>
            </a:endParaRPr>
          </a:p>
          <a:p>
            <a:pPr algn="ctr">
              <a:lnSpc>
                <a:spcPct val="100000"/>
              </a:lnSpc>
            </a:pPr>
            <a:endParaRPr lang="en-US" altLang="ja-JP" sz="1400" b="1" dirty="0">
              <a:solidFill>
                <a:schemeClr val="bg1"/>
              </a:solidFill>
              <a:latin typeface="Hiragino Kaku Gothic Pro W3" panose="020B0300000000000000" pitchFamily="34" charset="-128"/>
              <a:ea typeface="Hiragino Kaku Gothic Pro W3" panose="020B0300000000000000" pitchFamily="34" charset="-128"/>
            </a:endParaRPr>
          </a:p>
          <a:p>
            <a:pPr algn="ctr">
              <a:lnSpc>
                <a:spcPct val="100000"/>
              </a:lnSpc>
            </a:pPr>
            <a:r>
              <a:rPr lang="ja-JP" altLang="en-US" sz="4000" b="1">
                <a:solidFill>
                  <a:schemeClr val="bg1"/>
                </a:solidFill>
                <a:latin typeface="Hiragino Kaku Gothic Pro W3" panose="020B0300000000000000" pitchFamily="34" charset="-128"/>
                <a:ea typeface="Hiragino Kaku Gothic Pro W3" panose="020B0300000000000000" pitchFamily="34" charset="-128"/>
              </a:rPr>
              <a:t>チーム編成</a:t>
            </a:r>
          </a:p>
        </p:txBody>
      </p:sp>
      <p:sp>
        <p:nvSpPr>
          <p:cNvPr id="7" name="テキスト ボックス 6">
            <a:extLst>
              <a:ext uri="{FF2B5EF4-FFF2-40B4-BE49-F238E27FC236}">
                <a16:creationId xmlns:a16="http://schemas.microsoft.com/office/drawing/2014/main" id="{C541D8A8-7037-3045-A136-E23FE72DF0A4}"/>
              </a:ext>
            </a:extLst>
          </p:cNvPr>
          <p:cNvSpPr txBox="1"/>
          <p:nvPr/>
        </p:nvSpPr>
        <p:spPr>
          <a:xfrm>
            <a:off x="8515350" y="6488668"/>
            <a:ext cx="484909" cy="369332"/>
          </a:xfrm>
          <a:prstGeom prst="rect">
            <a:avLst/>
          </a:prstGeom>
          <a:noFill/>
        </p:spPr>
        <p:txBody>
          <a:bodyPr wrap="square" rtlCol="0">
            <a:spAutoFit/>
          </a:bodyPr>
          <a:lstStyle/>
          <a:p>
            <a:r>
              <a:rPr lang="en-US" altLang="ja-JP" dirty="0">
                <a:solidFill>
                  <a:schemeClr val="tx1">
                    <a:lumMod val="65000"/>
                    <a:lumOff val="35000"/>
                  </a:schemeClr>
                </a:solidFill>
                <a:latin typeface="Hiragino Kaku Gothic Pro W3" panose="020B0300000000000000" pitchFamily="34" charset="-128"/>
                <a:ea typeface="Hiragino Kaku Gothic Pro W3" panose="020B0300000000000000" pitchFamily="34" charset="-128"/>
              </a:rPr>
              <a:t>6</a:t>
            </a:r>
            <a:endParaRPr kumimoji="1" lang="ja-JP" altLang="en-US">
              <a:solidFill>
                <a:schemeClr val="tx1">
                  <a:lumMod val="65000"/>
                  <a:lumOff val="35000"/>
                </a:schemeClr>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1273493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A297"/>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41F967-EE68-7E45-8B63-4E068D0D8EB2}"/>
              </a:ext>
            </a:extLst>
          </p:cNvPr>
          <p:cNvSpPr>
            <a:spLocks noGrp="1"/>
          </p:cNvSpPr>
          <p:nvPr>
            <p:ph type="title"/>
          </p:nvPr>
        </p:nvSpPr>
        <p:spPr>
          <a:xfrm>
            <a:off x="628650" y="2931914"/>
            <a:ext cx="7886700" cy="994172"/>
          </a:xfrm>
        </p:spPr>
        <p:txBody>
          <a:bodyPr>
            <a:normAutofit/>
          </a:bodyPr>
          <a:lstStyle/>
          <a:p>
            <a:pPr algn="ctr"/>
            <a:r>
              <a:rPr lang="ja-JP" altLang="en-US" sz="4050" b="1">
                <a:solidFill>
                  <a:schemeClr val="bg1"/>
                </a:solidFill>
                <a:latin typeface="Hiragino Kaku Gothic Pro W3" panose="020B0300000000000000" pitchFamily="34" charset="-128"/>
                <a:ea typeface="Hiragino Kaku Gothic Pro W3" panose="020B0300000000000000" pitchFamily="34" charset="-128"/>
              </a:rPr>
              <a:t>先行研究</a:t>
            </a:r>
          </a:p>
        </p:txBody>
      </p:sp>
      <p:sp>
        <p:nvSpPr>
          <p:cNvPr id="3" name="テキスト ボックス 2">
            <a:extLst>
              <a:ext uri="{FF2B5EF4-FFF2-40B4-BE49-F238E27FC236}">
                <a16:creationId xmlns:a16="http://schemas.microsoft.com/office/drawing/2014/main" id="{0092579D-A904-1544-B133-5FFFF84A16F8}"/>
              </a:ext>
            </a:extLst>
          </p:cNvPr>
          <p:cNvSpPr txBox="1"/>
          <p:nvPr/>
        </p:nvSpPr>
        <p:spPr>
          <a:xfrm>
            <a:off x="8515350" y="6488668"/>
            <a:ext cx="48490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lumMod val="65000"/>
                    <a:lumOff val="35000"/>
                  </a:prstClr>
                </a:solidFill>
                <a:effectLst/>
                <a:uLnTx/>
                <a:uFillTx/>
                <a:latin typeface="Hiragino Kaku Gothic Pro W3" panose="020B0300000000000000" pitchFamily="34" charset="-128"/>
                <a:ea typeface="Hiragino Kaku Gothic Pro W3" panose="020B0300000000000000" pitchFamily="34" charset="-128"/>
                <a:cs typeface="+mn-cs"/>
              </a:rPr>
              <a:t>2</a:t>
            </a:r>
            <a:endParaRPr kumimoji="1" lang="ja-JP" altLang="en-US" sz="1800" b="0" i="0" u="none" strike="noStrike" kern="1200" cap="none" spc="0" normalizeH="0" baseline="0" noProof="0">
              <a:ln>
                <a:noFill/>
              </a:ln>
              <a:solidFill>
                <a:prstClr val="black">
                  <a:lumMod val="65000"/>
                  <a:lumOff val="35000"/>
                </a:prstClr>
              </a:solidFill>
              <a:effectLst/>
              <a:uLnTx/>
              <a:uFillTx/>
              <a:latin typeface="Hiragino Kaku Gothic Pro W3" panose="020B0300000000000000" pitchFamily="34" charset="-128"/>
              <a:ea typeface="Hiragino Kaku Gothic Pro W3" panose="020B0300000000000000" pitchFamily="34" charset="-128"/>
              <a:cs typeface="+mn-cs"/>
            </a:endParaRPr>
          </a:p>
        </p:txBody>
      </p:sp>
    </p:spTree>
    <p:extLst>
      <p:ext uri="{BB962C8B-B14F-4D97-AF65-F5344CB8AC3E}">
        <p14:creationId xmlns:p14="http://schemas.microsoft.com/office/powerpoint/2010/main" val="422718227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12408</TotalTime>
  <Words>996</Words>
  <Application>Microsoft Macintosh PowerPoint</Application>
  <PresentationFormat>画面に合わせる (4:3)</PresentationFormat>
  <Paragraphs>234</Paragraphs>
  <Slides>50</Slides>
  <Notes>10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50</vt:i4>
      </vt:variant>
    </vt:vector>
  </HeadingPairs>
  <TitlesOfParts>
    <vt:vector size="58" baseType="lpstr">
      <vt:lpstr>Hiragino Kaku Gothic Pro W3</vt:lpstr>
      <vt:lpstr>游ゴシック</vt:lpstr>
      <vt:lpstr>游ゴシック Light</vt:lpstr>
      <vt:lpstr>Arial</vt:lpstr>
      <vt:lpstr>Calibri</vt:lpstr>
      <vt:lpstr>Calibri Light</vt:lpstr>
      <vt:lpstr>Wingdings</vt:lpstr>
      <vt:lpstr>Office テーマ</vt:lpstr>
      <vt:lpstr>創造活動における グループ編成支援ツールの提案</vt:lpstr>
      <vt:lpstr>目次</vt:lpstr>
      <vt:lpstr>背景</vt:lpstr>
      <vt:lpstr>PowerPoint プレゼンテーション</vt:lpstr>
      <vt:lpstr>創造性</vt:lpstr>
      <vt:lpstr>PowerPoint プレゼンテーション</vt:lpstr>
      <vt:lpstr>グループメンバーによっては 創造性は発揮できない</vt:lpstr>
      <vt:lpstr>PowerPoint プレゼンテーション</vt:lpstr>
      <vt:lpstr>先行研究</vt:lpstr>
      <vt:lpstr>DTMPメソッドを利用したグループ編成システム</vt:lpstr>
      <vt:lpstr>PowerPoint プレゼンテーション</vt:lpstr>
      <vt:lpstr>PowerPoint プレゼンテーション</vt:lpstr>
      <vt:lpstr>質問項目に答える</vt:lpstr>
      <vt:lpstr>ソフトウェア開発グループ演習のための グループ編成の最適化支援</vt:lpstr>
      <vt:lpstr>役割</vt:lpstr>
      <vt:lpstr>役割</vt:lpstr>
      <vt:lpstr>個人の能力を計算</vt:lpstr>
      <vt:lpstr>先行研究まとめ</vt:lpstr>
      <vt:lpstr>PowerPoint プレゼンテーション</vt:lpstr>
      <vt:lpstr>調査</vt:lpstr>
      <vt:lpstr>アンケート調査</vt:lpstr>
      <vt:lpstr>創造活動において良い結果が得られるのは グループワークか個人ワーク、どちらだと考えるか</vt:lpstr>
      <vt:lpstr>自分と異なるスキルを持つ人とチームを組みたいか</vt:lpstr>
      <vt:lpstr>自分と異なるスキルを持つ人とチームを組みたい理由</vt:lpstr>
      <vt:lpstr>グループワークを支持</vt:lpstr>
      <vt:lpstr>提案</vt:lpstr>
      <vt:lpstr>スキル可視化によるグループ編成支援ツール</vt:lpstr>
      <vt:lpstr>教育者視点のみで 学生のスキル分配をする</vt:lpstr>
      <vt:lpstr>教育者視点のみで 学生のスキル分配をする</vt:lpstr>
      <vt:lpstr>可視化する意義</vt:lpstr>
      <vt:lpstr>提案コンセプト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実験</vt:lpstr>
      <vt:lpstr>実験目的</vt:lpstr>
      <vt:lpstr>PowerPoint プレゼンテーション</vt:lpstr>
      <vt:lpstr>アンケートによる主観評価</vt:lpstr>
      <vt:lpstr>実験の様子</vt:lpstr>
      <vt:lpstr>システムを使用した場合と 使用していない場合のどちらが円滑に進んだか</vt:lpstr>
      <vt:lpstr>スキルチャートを見ることにより メンバーへの理解が深まったか</vt:lpstr>
      <vt:lpstr>システムをまた使用したいか</vt:lpstr>
      <vt:lpstr>実験結果１</vt:lpstr>
      <vt:lpstr>今後の展望</vt:lpstr>
      <vt:lpstr>備考</vt:lpstr>
      <vt:lpstr>参考文献</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デザインプロセスにおける グループワーク支援ツールの作成のための基礎研究</dc:title>
  <dc:creator>田中康介</dc:creator>
  <cp:lastModifiedBy>田中康介</cp:lastModifiedBy>
  <cp:revision>222</cp:revision>
  <cp:lastPrinted>2018-11-20T05:30:11Z</cp:lastPrinted>
  <dcterms:created xsi:type="dcterms:W3CDTF">2018-10-31T06:11:08Z</dcterms:created>
  <dcterms:modified xsi:type="dcterms:W3CDTF">2019-01-27T15:40:17Z</dcterms:modified>
</cp:coreProperties>
</file>