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71"/>
  </p:notesMasterIdLst>
  <p:sldIdLst>
    <p:sldId id="256" r:id="rId4"/>
    <p:sldId id="587" r:id="rId5"/>
    <p:sldId id="289" r:id="rId6"/>
    <p:sldId id="275" r:id="rId7"/>
    <p:sldId id="276" r:id="rId8"/>
    <p:sldId id="280" r:id="rId9"/>
    <p:sldId id="323" r:id="rId10"/>
    <p:sldId id="322" r:id="rId11"/>
    <p:sldId id="432" r:id="rId12"/>
    <p:sldId id="454" r:id="rId13"/>
    <p:sldId id="468" r:id="rId14"/>
    <p:sldId id="455" r:id="rId15"/>
    <p:sldId id="469" r:id="rId16"/>
    <p:sldId id="433" r:id="rId17"/>
    <p:sldId id="548" r:id="rId18"/>
    <p:sldId id="549" r:id="rId19"/>
    <p:sldId id="550" r:id="rId20"/>
    <p:sldId id="551" r:id="rId21"/>
    <p:sldId id="552" r:id="rId22"/>
    <p:sldId id="538" r:id="rId23"/>
    <p:sldId id="539" r:id="rId24"/>
    <p:sldId id="540" r:id="rId25"/>
    <p:sldId id="537" r:id="rId26"/>
    <p:sldId id="502" r:id="rId27"/>
    <p:sldId id="546" r:id="rId28"/>
    <p:sldId id="505" r:id="rId29"/>
    <p:sldId id="506" r:id="rId30"/>
    <p:sldId id="507" r:id="rId31"/>
    <p:sldId id="508" r:id="rId32"/>
    <p:sldId id="511" r:id="rId33"/>
    <p:sldId id="524" r:id="rId34"/>
    <p:sldId id="512" r:id="rId35"/>
    <p:sldId id="513" r:id="rId36"/>
    <p:sldId id="514" r:id="rId37"/>
    <p:sldId id="515" r:id="rId38"/>
    <p:sldId id="523" r:id="rId39"/>
    <p:sldId id="525" r:id="rId40"/>
    <p:sldId id="553" r:id="rId41"/>
    <p:sldId id="563" r:id="rId42"/>
    <p:sldId id="554" r:id="rId43"/>
    <p:sldId id="556" r:id="rId44"/>
    <p:sldId id="558" r:id="rId45"/>
    <p:sldId id="559" r:id="rId46"/>
    <p:sldId id="560" r:id="rId47"/>
    <p:sldId id="561" r:id="rId48"/>
    <p:sldId id="562" r:id="rId49"/>
    <p:sldId id="564" r:id="rId50"/>
    <p:sldId id="565" r:id="rId51"/>
    <p:sldId id="570" r:id="rId52"/>
    <p:sldId id="566" r:id="rId53"/>
    <p:sldId id="569" r:id="rId54"/>
    <p:sldId id="567" r:id="rId55"/>
    <p:sldId id="571" r:id="rId56"/>
    <p:sldId id="568" r:id="rId57"/>
    <p:sldId id="573" r:id="rId58"/>
    <p:sldId id="575" r:id="rId59"/>
    <p:sldId id="576" r:id="rId60"/>
    <p:sldId id="577" r:id="rId61"/>
    <p:sldId id="578" r:id="rId62"/>
    <p:sldId id="579" r:id="rId63"/>
    <p:sldId id="580" r:id="rId64"/>
    <p:sldId id="582" r:id="rId65"/>
    <p:sldId id="572" r:id="rId66"/>
    <p:sldId id="585" r:id="rId67"/>
    <p:sldId id="583" r:id="rId68"/>
    <p:sldId id="586" r:id="rId69"/>
    <p:sldId id="584" r:id="rId7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569292B-B929-4914-A6C3-BDC25601CCAF}">
          <p14:sldIdLst>
            <p14:sldId id="256"/>
          </p14:sldIdLst>
        </p14:section>
        <p14:section name="本日の予定" id="{BD55118C-3B1B-4EB7-9984-B0F90EC6AF34}">
          <p14:sldIdLst>
            <p14:sldId id="587"/>
            <p14:sldId id="289"/>
            <p14:sldId id="275"/>
            <p14:sldId id="276"/>
            <p14:sldId id="280"/>
            <p14:sldId id="323"/>
            <p14:sldId id="322"/>
          </p14:sldIdLst>
        </p14:section>
        <p14:section name="アンケート" id="{E4C652C5-0222-45FE-9020-7BAA2C7BEB0B}">
          <p14:sldIdLst>
            <p14:sldId id="432"/>
            <p14:sldId id="454"/>
            <p14:sldId id="468"/>
            <p14:sldId id="455"/>
            <p14:sldId id="469"/>
            <p14:sldId id="433"/>
            <p14:sldId id="548"/>
            <p14:sldId id="549"/>
            <p14:sldId id="550"/>
            <p14:sldId id="551"/>
            <p14:sldId id="552"/>
          </p14:sldIdLst>
        </p14:section>
        <p14:section name="復習" id="{0AEAB9C0-FE80-C441-9336-55079513262F}">
          <p14:sldIdLst>
            <p14:sldId id="538"/>
            <p14:sldId id="539"/>
            <p14:sldId id="540"/>
            <p14:sldId id="537"/>
            <p14:sldId id="502"/>
            <p14:sldId id="546"/>
            <p14:sldId id="505"/>
            <p14:sldId id="506"/>
            <p14:sldId id="507"/>
            <p14:sldId id="508"/>
            <p14:sldId id="511"/>
            <p14:sldId id="524"/>
            <p14:sldId id="512"/>
            <p14:sldId id="513"/>
            <p14:sldId id="514"/>
            <p14:sldId id="515"/>
            <p14:sldId id="523"/>
            <p14:sldId id="525"/>
          </p14:sldIdLst>
        </p14:section>
        <p14:section name="MySQL基礎" id="{B0EF0F2D-1F1C-7B41-9EAD-79F7C805C4CB}">
          <p14:sldIdLst>
            <p14:sldId id="553"/>
            <p14:sldId id="563"/>
            <p14:sldId id="554"/>
            <p14:sldId id="556"/>
            <p14:sldId id="558"/>
            <p14:sldId id="559"/>
            <p14:sldId id="560"/>
            <p14:sldId id="561"/>
            <p14:sldId id="562"/>
            <p14:sldId id="564"/>
            <p14:sldId id="565"/>
            <p14:sldId id="570"/>
            <p14:sldId id="566"/>
            <p14:sldId id="569"/>
            <p14:sldId id="567"/>
            <p14:sldId id="571"/>
            <p14:sldId id="568"/>
            <p14:sldId id="573"/>
            <p14:sldId id="575"/>
            <p14:sldId id="576"/>
            <p14:sldId id="577"/>
            <p14:sldId id="578"/>
            <p14:sldId id="579"/>
            <p14:sldId id="580"/>
            <p14:sldId id="582"/>
            <p14:sldId id="572"/>
            <p14:sldId id="585"/>
          </p14:sldIdLst>
        </p14:section>
        <p14:section name="PHP" id="{181BAAEA-F31D-CD49-8356-270A05A12308}">
          <p14:sldIdLst>
            <p14:sldId id="583"/>
            <p14:sldId id="586"/>
            <p14:sldId id="5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490"/>
    <a:srgbClr val="FEF6E3"/>
    <a:srgbClr val="3E4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6439" autoAdjust="0"/>
  </p:normalViewPr>
  <p:slideViewPr>
    <p:cSldViewPr showGuides="1">
      <p:cViewPr varScale="1">
        <p:scale>
          <a:sx n="94" d="100"/>
          <a:sy n="94" d="100"/>
        </p:scale>
        <p:origin x="-1784" y="-96"/>
      </p:cViewPr>
      <p:guideLst>
        <p:guide orient="horz" pos="3067"/>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4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slide" Target="slides/slide67.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6A8109-CCB6-4EE0-89C8-B930DAA4A3F8}" type="datetimeFigureOut">
              <a:rPr kumimoji="1" lang="ja-JP" altLang="en-US" smtClean="0"/>
              <a:t>16/11/28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BE79A-CCF6-4249-B583-4165A3BBCEF8}" type="slidenum">
              <a:rPr kumimoji="1" lang="ja-JP" altLang="en-US" smtClean="0"/>
              <a:t>‹#›</a:t>
            </a:fld>
            <a:endParaRPr kumimoji="1" lang="ja-JP" altLang="en-US"/>
          </a:p>
        </p:txBody>
      </p:sp>
    </p:spTree>
    <p:extLst>
      <p:ext uri="{BB962C8B-B14F-4D97-AF65-F5344CB8AC3E}">
        <p14:creationId xmlns:p14="http://schemas.microsoft.com/office/powerpoint/2010/main" val="2061447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22</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クライアント</a:t>
            </a:r>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赤字の箇所を打つ</a:t>
            </a:r>
            <a:endParaRPr kumimoji="1" lang="en-US" altLang="ja-JP" dirty="0" smtClean="0"/>
          </a:p>
          <a:p>
            <a:r>
              <a:rPr kumimoji="1" lang="ja-JP" altLang="en-US" dirty="0" smtClean="0"/>
              <a:t>途中で間違えたら「</a:t>
            </a:r>
            <a:r>
              <a:rPr kumimoji="1" lang="en-US" altLang="ja-JP" dirty="0" smtClean="0"/>
              <a:t>¥c</a:t>
            </a:r>
            <a:r>
              <a:rPr kumimoji="1" lang="ja-JP" altLang="en-US" dirty="0" smtClean="0"/>
              <a:t>」でやめる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https://dev.mysql.com/doc/refman/5.6/ja/data-types.html</a:t>
            </a:r>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7</a:t>
            </a:fld>
            <a:endParaRPr kumimoji="1" lang="ja-JP" altLang="en-US"/>
          </a:p>
        </p:txBody>
      </p:sp>
    </p:spTree>
    <p:extLst>
      <p:ext uri="{BB962C8B-B14F-4D97-AF65-F5344CB8AC3E}">
        <p14:creationId xmlns:p14="http://schemas.microsoft.com/office/powerpoint/2010/main" val="487319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37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8</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49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55</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成績には直接影響しないが、</a:t>
            </a:r>
            <a:endParaRPr kumimoji="1" lang="en-US" altLang="ja-JP" dirty="0" smtClean="0"/>
          </a:p>
          <a:p>
            <a:r>
              <a:rPr kumimoji="1" lang="ja-JP" altLang="en-US" dirty="0" smtClean="0"/>
              <a:t>テスト勉強にもなり一石二鳥なので、積極的に参加することをおすすめする。</a:t>
            </a:r>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10</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58</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59</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60</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61</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62</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63</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64</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66</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11</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67</a:t>
            </a:fld>
            <a:endParaRPr kumimoji="1" lang="ja-JP" altLang="en-US"/>
          </a:p>
        </p:txBody>
      </p:sp>
    </p:spTree>
    <p:extLst>
      <p:ext uri="{BB962C8B-B14F-4D97-AF65-F5344CB8AC3E}">
        <p14:creationId xmlns:p14="http://schemas.microsoft.com/office/powerpoint/2010/main" val="391943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返却しなかった物は年度末にシュレッダーにかけます。</a:t>
            </a:r>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12</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13</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14</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短縮</a:t>
            </a:r>
            <a:r>
              <a:rPr kumimoji="1" lang="en-US" altLang="ja-JP" dirty="0"/>
              <a:t>URL</a:t>
            </a:r>
          </a:p>
          <a:p>
            <a:r>
              <a:rPr kumimoji="1" lang="en-US" altLang="ja-JP" dirty="0"/>
              <a:t>https://github.com/katsube/neec/tree/master/sample/BBS</a:t>
            </a:r>
            <a:endParaRPr kumimoji="1" lang="ja-JP" altLang="en-US" dirty="0"/>
          </a:p>
        </p:txBody>
      </p:sp>
      <p:sp>
        <p:nvSpPr>
          <p:cNvPr id="4" name="スライド番号プレースホルダー 3"/>
          <p:cNvSpPr>
            <a:spLocks noGrp="1"/>
          </p:cNvSpPr>
          <p:nvPr>
            <p:ph type="sldNum" sz="quarter" idx="10"/>
          </p:nvPr>
        </p:nvSpPr>
        <p:spPr/>
        <p:txBody>
          <a:bodyPr/>
          <a:lstStyle/>
          <a:p>
            <a:fld id="{68BBE79A-CCF6-4249-B583-4165A3BBCEF8}" type="slidenum">
              <a:rPr kumimoji="1" lang="ja-JP" altLang="en-US" smtClean="0"/>
              <a:t>21</a:t>
            </a:fld>
            <a:endParaRPr kumimoji="1" lang="ja-JP" altLang="en-US"/>
          </a:p>
        </p:txBody>
      </p:sp>
    </p:spTree>
    <p:extLst>
      <p:ext uri="{BB962C8B-B14F-4D97-AF65-F5344CB8AC3E}">
        <p14:creationId xmlns:p14="http://schemas.microsoft.com/office/powerpoint/2010/main" val="207243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32B49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44936875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81031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05162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57550775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FEF6E3"/>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a:t>
            </a:r>
          </a:p>
          <a:p>
            <a:r>
              <a:rPr kumimoji="1" lang="ja-JP" altLang="en-US" dirty="0" smtClean="0"/>
              <a:t>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7193211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B490"/>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solidFill>
                  <a:srgbClr val="3E4057"/>
                </a:solidFill>
              </a:defRPr>
            </a:lvl1pPr>
            <a:lvl2pPr>
              <a:defRPr>
                <a:solidFill>
                  <a:srgbClr val="3E4057"/>
                </a:solidFill>
              </a:defRPr>
            </a:lvl2pPr>
            <a:lvl3pPr>
              <a:defRPr>
                <a:solidFill>
                  <a:srgbClr val="3E4057"/>
                </a:solidFill>
              </a:defRPr>
            </a:lvl3pPr>
            <a:lvl4pPr>
              <a:defRPr>
                <a:solidFill>
                  <a:srgbClr val="3E4057"/>
                </a:solidFill>
              </a:defRPr>
            </a:lvl4pPr>
            <a:lvl5pPr>
              <a:defRPr>
                <a:solidFill>
                  <a:srgbClr val="3E4057"/>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5013359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1379935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631889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57742691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00274492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69820101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bg>
      <p:bgPr>
        <a:solidFill>
          <a:srgbClr val="32B49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54411648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42327038"/>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11144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30025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55582627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rgbClr val="3E4057"/>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lvl1pPr>
              <a:defRPr>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マスター サブタイトルの</a:t>
            </a:r>
          </a:p>
          <a:p>
            <a:r>
              <a:rPr kumimoji="1" lang="ja-JP" altLang="en-US" dirty="0" smtClean="0"/>
              <a:t>書式設定</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602990209"/>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rgbClr val="32B490"/>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lvl1pPr>
              <a:defRPr>
                <a:solidFill>
                  <a:srgbClr val="FEF6E3"/>
                </a:solidFill>
              </a:defRPr>
            </a:lvl1pPr>
            <a:lvl2pPr>
              <a:defRPr>
                <a:solidFill>
                  <a:srgbClr val="FEF6E3"/>
                </a:solidFill>
              </a:defRPr>
            </a:lvl2pPr>
            <a:lvl3pPr>
              <a:defRPr>
                <a:solidFill>
                  <a:srgbClr val="FEF6E3"/>
                </a:solidFill>
              </a:defRPr>
            </a:lvl3pPr>
            <a:lvl4pPr>
              <a:defRPr>
                <a:solidFill>
                  <a:srgbClr val="FEF6E3"/>
                </a:solidFill>
              </a:defRPr>
            </a:lvl4pPr>
            <a:lvl5pPr>
              <a:defRPr>
                <a:solidFill>
                  <a:srgbClr val="FEF6E3"/>
                </a:solidFill>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083187245"/>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56538025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2284018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70795012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0963325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68464311"/>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392275433"/>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952255196"/>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853280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777332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1767839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1779041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25353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282611232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358161222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75356281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A188784-5B0E-4B92-B3B5-33ACF578010C}" type="datetimeFigureOut">
              <a:rPr kumimoji="1" lang="ja-JP" altLang="en-US" smtClean="0"/>
              <a:t>16/11/28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110963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B490"/>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41013798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EF6E3"/>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10567696"/>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E405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ははレベル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88784-5B0E-4B92-B3B5-33ACF578010C}" type="datetimeFigureOut">
              <a:rPr kumimoji="1" lang="ja-JP" altLang="en-US" smtClean="0"/>
              <a:t>16/11/28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7F2D1-65A3-45EE-8E20-32FB97FA5EAD}" type="slidenum">
              <a:rPr kumimoji="1" lang="ja-JP" altLang="en-US" smtClean="0"/>
              <a:t>‹#›</a:t>
            </a:fld>
            <a:endParaRPr kumimoji="1" lang="ja-JP" altLang="en-US"/>
          </a:p>
        </p:txBody>
      </p:sp>
    </p:spTree>
    <p:extLst>
      <p:ext uri="{BB962C8B-B14F-4D97-AF65-F5344CB8AC3E}">
        <p14:creationId xmlns:p14="http://schemas.microsoft.com/office/powerpoint/2010/main" val="14064279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kumimoji="1" sz="4400" kern="1200">
          <a:solidFill>
            <a:srgbClr val="32B490"/>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FEF6E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github.com/katsube/nee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1484784"/>
            <a:ext cx="7846640" cy="3672408"/>
          </a:xfrm>
        </p:spPr>
        <p:txBody>
          <a:bodyPr>
            <a:normAutofit fontScale="90000"/>
          </a:bodyPr>
          <a:lstStyle/>
          <a:p>
            <a:pPr algn="l"/>
            <a:r>
              <a:rPr kumimoji="1" lang="ja-JP" altLang="en-US" sz="8000" dirty="0" smtClean="0"/>
              <a:t>モバイル</a:t>
            </a:r>
            <a:r>
              <a:rPr kumimoji="1" lang="en-US" altLang="ja-JP" sz="8000" dirty="0" smtClean="0"/>
              <a:t/>
            </a:r>
            <a:br>
              <a:rPr kumimoji="1" lang="en-US" altLang="ja-JP" sz="8000" dirty="0" smtClean="0"/>
            </a:br>
            <a:r>
              <a:rPr kumimoji="1" lang="ja-JP" altLang="en-US" sz="8000" dirty="0" smtClean="0"/>
              <a:t>プログラミング</a:t>
            </a:r>
            <a:r>
              <a:rPr kumimoji="1" lang="en-US" altLang="ja-JP" sz="8000" dirty="0" smtClean="0"/>
              <a:t>2</a:t>
            </a:r>
            <a:endParaRPr kumimoji="1" lang="ja-JP" altLang="en-US" sz="3200" dirty="0">
              <a:solidFill>
                <a:srgbClr val="3E4057"/>
              </a:solidFill>
            </a:endParaRPr>
          </a:p>
        </p:txBody>
      </p:sp>
      <p:sp>
        <p:nvSpPr>
          <p:cNvPr id="3" name="サブタイトル 2"/>
          <p:cNvSpPr>
            <a:spLocks noGrp="1"/>
          </p:cNvSpPr>
          <p:nvPr>
            <p:ph type="subTitle" idx="1"/>
          </p:nvPr>
        </p:nvSpPr>
        <p:spPr>
          <a:xfrm>
            <a:off x="971600" y="6402851"/>
            <a:ext cx="2304256" cy="360040"/>
          </a:xfrm>
        </p:spPr>
        <p:txBody>
          <a:bodyPr>
            <a:normAutofit fontScale="70000" lnSpcReduction="20000"/>
          </a:bodyPr>
          <a:lstStyle/>
          <a:p>
            <a:pPr algn="l"/>
            <a:r>
              <a:rPr lang="en-US" altLang="ja-JP" dirty="0" err="1" smtClean="0">
                <a:solidFill>
                  <a:srgbClr val="3E4057"/>
                </a:solidFill>
              </a:rPr>
              <a:t>M.Katsube</a:t>
            </a:r>
            <a:endParaRPr lang="en-US" altLang="ja-JP" dirty="0" smtClean="0">
              <a:solidFill>
                <a:srgbClr val="3E4057"/>
              </a:solidFill>
            </a:endParaRPr>
          </a:p>
        </p:txBody>
      </p:sp>
      <p:sp>
        <p:nvSpPr>
          <p:cNvPr id="4" name="テキスト ボックス 3"/>
          <p:cNvSpPr txBox="1"/>
          <p:nvPr/>
        </p:nvSpPr>
        <p:spPr>
          <a:xfrm>
            <a:off x="6713760" y="6219505"/>
            <a:ext cx="2339102" cy="523220"/>
          </a:xfrm>
          <a:prstGeom prst="rect">
            <a:avLst/>
          </a:prstGeom>
          <a:noFill/>
        </p:spPr>
        <p:txBody>
          <a:bodyPr wrap="none" rtlCol="0">
            <a:spAutoFit/>
          </a:bodyPr>
          <a:lstStyle/>
          <a:p>
            <a:pPr algn="r"/>
            <a:r>
              <a:rPr kumimoji="1" lang="en-US" altLang="ja-JP" sz="1400" dirty="0" smtClean="0"/>
              <a:t>2016/11/28</a:t>
            </a:r>
          </a:p>
          <a:p>
            <a:pPr algn="r"/>
            <a:r>
              <a:rPr kumimoji="1" lang="ja-JP" altLang="en-US" sz="1400" dirty="0" smtClean="0"/>
              <a:t>日本工学院八王子専門学校</a:t>
            </a:r>
            <a:endParaRPr kumimoji="1" lang="ja-JP" altLang="en-US" sz="1400" dirty="0"/>
          </a:p>
        </p:txBody>
      </p:sp>
    </p:spTree>
    <p:extLst>
      <p:ext uri="{BB962C8B-B14F-4D97-AF65-F5344CB8AC3E}">
        <p14:creationId xmlns:p14="http://schemas.microsoft.com/office/powerpoint/2010/main" val="33542926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9776"/>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556792"/>
            <a:ext cx="8686800" cy="5040560"/>
          </a:xfrm>
        </p:spPr>
        <p:txBody>
          <a:bodyPr>
            <a:noAutofit/>
          </a:bodyPr>
          <a:lstStyle/>
          <a:p>
            <a:pPr marL="742950" indent="-742950">
              <a:buFont typeface="+mj-lt"/>
              <a:buAutoNum type="arabicPeriod"/>
            </a:pPr>
            <a:r>
              <a:rPr lang="ja-JP" altLang="en-US" sz="4400" dirty="0" smtClean="0"/>
              <a:t>　提出＝出席 </a:t>
            </a:r>
            <a:r>
              <a:rPr lang="en-US" altLang="ja-JP" sz="1800" dirty="0" smtClean="0"/>
              <a:t>(</a:t>
            </a:r>
            <a:r>
              <a:rPr lang="ja-JP" altLang="en-US" sz="1800" dirty="0"/>
              <a:t>授業</a:t>
            </a:r>
            <a:r>
              <a:rPr lang="ja-JP" altLang="en-US" sz="1800" dirty="0" smtClean="0"/>
              <a:t>終了</a:t>
            </a:r>
            <a:r>
              <a:rPr lang="ja-JP" altLang="en-US" sz="1800" dirty="0"/>
              <a:t>まで</a:t>
            </a:r>
            <a:r>
              <a:rPr lang="ja-JP" altLang="en-US" sz="1800" dirty="0" smtClean="0"/>
              <a:t>に限る</a:t>
            </a:r>
            <a:r>
              <a:rPr lang="en-US" altLang="ja-JP" sz="1800" dirty="0" smtClean="0"/>
              <a:t>)</a:t>
            </a:r>
            <a:r>
              <a:rPr lang="en-US" altLang="ja-JP" sz="4400" dirty="0"/>
              <a:t/>
            </a:r>
            <a:br>
              <a:rPr lang="en-US" altLang="ja-JP" sz="4400" dirty="0"/>
            </a:br>
            <a:r>
              <a:rPr lang="ja-JP" altLang="en-US" sz="4400" dirty="0" smtClean="0">
                <a:solidFill>
                  <a:srgbClr val="FF0000"/>
                </a:solidFill>
              </a:rPr>
              <a:t>未提出＝</a:t>
            </a:r>
            <a:r>
              <a:rPr lang="ja-JP" altLang="en-US" sz="4400" b="1" dirty="0" smtClean="0">
                <a:solidFill>
                  <a:srgbClr val="FF0000"/>
                </a:solidFill>
              </a:rPr>
              <a:t>欠席</a:t>
            </a:r>
            <a:endParaRPr lang="en-US" altLang="ja-JP" sz="4400" b="1" dirty="0" smtClean="0">
              <a:solidFill>
                <a:srgbClr val="FF0000"/>
              </a:solidFill>
            </a:endParaRPr>
          </a:p>
          <a:p>
            <a:pPr marL="742950" indent="-742950">
              <a:buFont typeface="+mj-lt"/>
              <a:buAutoNum type="arabicPeriod"/>
            </a:pPr>
            <a:r>
              <a:rPr lang="ja-JP" altLang="en-US" sz="4400" dirty="0" smtClean="0"/>
              <a:t>学籍番号、名前が確認できない場合は</a:t>
            </a:r>
            <a:r>
              <a:rPr lang="ja-JP" altLang="en-US" sz="4400" b="1" dirty="0" smtClean="0">
                <a:solidFill>
                  <a:srgbClr val="FF0000"/>
                </a:solidFill>
              </a:rPr>
              <a:t>欠席</a:t>
            </a:r>
            <a:endParaRPr lang="en-US" altLang="ja-JP" sz="4400" b="1" dirty="0">
              <a:solidFill>
                <a:srgbClr val="FF0000"/>
              </a:solidFill>
            </a:endParaRPr>
          </a:p>
          <a:p>
            <a:pPr marL="742950" indent="-742950">
              <a:buFont typeface="+mj-lt"/>
              <a:buAutoNum type="arabicPeriod"/>
            </a:pPr>
            <a:r>
              <a:rPr lang="ja-JP" altLang="en-US" sz="4400" dirty="0" smtClean="0"/>
              <a:t>わからない場合は、どこが理解できなかったか記入</a:t>
            </a:r>
            <a:endParaRPr lang="en-US" altLang="ja-JP" sz="4400" dirty="0" smtClean="0"/>
          </a:p>
        </p:txBody>
      </p:sp>
    </p:spTree>
    <p:extLst>
      <p:ext uri="{BB962C8B-B14F-4D97-AF65-F5344CB8AC3E}">
        <p14:creationId xmlns:p14="http://schemas.microsoft.com/office/powerpoint/2010/main" val="26125905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340768"/>
            <a:ext cx="8964488" cy="5040560"/>
          </a:xfrm>
        </p:spPr>
        <p:txBody>
          <a:bodyPr>
            <a:noAutofit/>
          </a:bodyPr>
          <a:lstStyle/>
          <a:p>
            <a:pPr marL="742950" indent="-742950">
              <a:buFont typeface="+mj-lt"/>
              <a:buAutoNum type="arabicPeriod"/>
            </a:pPr>
            <a:r>
              <a:rPr lang="ja-JP" altLang="en-US" sz="4400" dirty="0" smtClean="0"/>
              <a:t>「白紙提出」「授業を聞いていたと判断できない」場合は個別にヒアリングを行います。</a:t>
            </a:r>
            <a:endParaRPr lang="en-US" altLang="ja-JP" sz="2400" dirty="0" smtClean="0"/>
          </a:p>
          <a:p>
            <a:pPr marL="1143000" lvl="1" indent="-742950"/>
            <a:r>
              <a:rPr lang="ja-JP" altLang="en-US" sz="2400" dirty="0">
                <a:solidFill>
                  <a:srgbClr val="FF0000"/>
                </a:solidFill>
              </a:rPr>
              <a:t>よほど</a:t>
            </a:r>
            <a:r>
              <a:rPr lang="ja-JP" altLang="en-US" sz="2400" dirty="0" smtClean="0">
                <a:solidFill>
                  <a:srgbClr val="FF0000"/>
                </a:solidFill>
              </a:rPr>
              <a:t>のことがなければ呼び出されません</a:t>
            </a:r>
            <a:endParaRPr lang="en-US" altLang="ja-JP" sz="2400" dirty="0" smtClean="0">
              <a:solidFill>
                <a:srgbClr val="FF0000"/>
              </a:solidFill>
            </a:endParaRPr>
          </a:p>
          <a:p>
            <a:pPr marL="1143000" lvl="1" indent="-742950"/>
            <a:r>
              <a:rPr lang="ja-JP" altLang="en-US" sz="2400" dirty="0" smtClean="0"/>
              <a:t>大人と</a:t>
            </a:r>
            <a:r>
              <a:rPr lang="ja-JP" altLang="en-US" sz="2400" dirty="0"/>
              <a:t>して</a:t>
            </a:r>
            <a:r>
              <a:rPr lang="ja-JP" altLang="en-US" sz="2400" dirty="0" smtClean="0"/>
              <a:t>の自覚を持って授業に望んで下さい。</a:t>
            </a:r>
            <a:r>
              <a:rPr lang="en-US" altLang="ja-JP" sz="2400" dirty="0" smtClean="0"/>
              <a:t/>
            </a:r>
            <a:br>
              <a:rPr lang="en-US" altLang="ja-JP" sz="2400" dirty="0" smtClean="0"/>
            </a:br>
            <a:endParaRPr lang="en-US" altLang="ja-JP" sz="2400" dirty="0" smtClean="0"/>
          </a:p>
          <a:p>
            <a:pPr marL="742950" indent="-742950">
              <a:buFont typeface="+mj-lt"/>
              <a:buAutoNum type="arabicPeriod"/>
            </a:pPr>
            <a:r>
              <a:rPr lang="ja-JP" altLang="en-US" sz="4400" dirty="0"/>
              <a:t>一人では解決できないことがあれる場合、自分から聞きにくるように。</a:t>
            </a:r>
            <a:endParaRPr lang="en-US" altLang="ja-JP" sz="4400" dirty="0" smtClean="0"/>
          </a:p>
        </p:txBody>
      </p:sp>
    </p:spTree>
    <p:extLst>
      <p:ext uri="{BB962C8B-B14F-4D97-AF65-F5344CB8AC3E}">
        <p14:creationId xmlns:p14="http://schemas.microsoft.com/office/powerpoint/2010/main" val="12822357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094" t="26984" r="17654" b="36860"/>
          <a:stretch/>
        </p:blipFill>
        <p:spPr bwMode="auto">
          <a:xfrm>
            <a:off x="1043608" y="2463527"/>
            <a:ext cx="7200800" cy="3821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57200" y="404664"/>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556792"/>
            <a:ext cx="8686800" cy="1008112"/>
          </a:xfrm>
        </p:spPr>
        <p:txBody>
          <a:bodyPr>
            <a:noAutofit/>
          </a:bodyPr>
          <a:lstStyle/>
          <a:p>
            <a:r>
              <a:rPr lang="ja-JP" altLang="en-US" sz="4800" dirty="0" smtClean="0"/>
              <a:t>返却を希望する場合</a:t>
            </a:r>
            <a:endParaRPr lang="en-US" altLang="ja-JP" sz="4800" dirty="0" smtClean="0"/>
          </a:p>
          <a:p>
            <a:pPr marL="1143000" lvl="1" indent="-742950"/>
            <a:endParaRPr lang="en-US" altLang="ja-JP" sz="4400" dirty="0" smtClean="0"/>
          </a:p>
        </p:txBody>
      </p:sp>
      <p:sp>
        <p:nvSpPr>
          <p:cNvPr id="4" name="円/楕円 3"/>
          <p:cNvSpPr/>
          <p:nvPr/>
        </p:nvSpPr>
        <p:spPr>
          <a:xfrm>
            <a:off x="5580112" y="4293096"/>
            <a:ext cx="2376264" cy="93610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59571" y="5376118"/>
            <a:ext cx="6143028" cy="1077218"/>
          </a:xfrm>
          <a:prstGeom prst="rect">
            <a:avLst/>
          </a:prstGeom>
          <a:noFill/>
        </p:spPr>
        <p:txBody>
          <a:bodyPr wrap="none" rtlCol="0">
            <a:spAutoFit/>
          </a:bodyPr>
          <a:lstStyle/>
          <a:p>
            <a:pPr algn="r"/>
            <a:r>
              <a:rPr lang="ja-JP" altLang="en-US" sz="3200" dirty="0" smtClean="0">
                <a:solidFill>
                  <a:srgbClr val="FF0000"/>
                </a:solidFill>
              </a:rPr>
              <a:t>チェックしてください</a:t>
            </a:r>
            <a:endParaRPr lang="en-US" altLang="ja-JP" sz="3200" dirty="0" smtClean="0">
              <a:solidFill>
                <a:srgbClr val="FF0000"/>
              </a:solidFill>
            </a:endParaRPr>
          </a:p>
          <a:p>
            <a:pPr algn="r"/>
            <a:r>
              <a:rPr kumimoji="1" lang="ja-JP" altLang="en-US" sz="3200" dirty="0" smtClean="0">
                <a:solidFill>
                  <a:srgbClr val="FF0000"/>
                </a:solidFill>
              </a:rPr>
              <a:t>次回～次々回の授業で返却します</a:t>
            </a:r>
            <a:endParaRPr kumimoji="1" lang="ja-JP" altLang="en-US" sz="3200" dirty="0">
              <a:solidFill>
                <a:srgbClr val="FF0000"/>
              </a:solidFill>
            </a:endParaRPr>
          </a:p>
        </p:txBody>
      </p:sp>
    </p:spTree>
    <p:extLst>
      <p:ext uri="{BB962C8B-B14F-4D97-AF65-F5344CB8AC3E}">
        <p14:creationId xmlns:p14="http://schemas.microsoft.com/office/powerpoint/2010/main" val="11945117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33079"/>
            <a:ext cx="8529813" cy="248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a:xfrm>
            <a:off x="457200" y="404664"/>
            <a:ext cx="8229600" cy="1143000"/>
          </a:xfrm>
        </p:spPr>
        <p:txBody>
          <a:bodyPr>
            <a:normAutofit/>
          </a:bodyPr>
          <a:lstStyle/>
          <a:p>
            <a:r>
              <a:rPr kumimoji="1" lang="ja-JP" altLang="en-US" sz="6000" dirty="0" smtClean="0"/>
              <a:t>アンケート</a:t>
            </a:r>
            <a:endParaRPr kumimoji="1" lang="ja-JP" altLang="en-US" sz="6000" dirty="0"/>
          </a:p>
        </p:txBody>
      </p:sp>
      <p:sp>
        <p:nvSpPr>
          <p:cNvPr id="3" name="コンテンツ プレースホルダー 2"/>
          <p:cNvSpPr>
            <a:spLocks noGrp="1"/>
          </p:cNvSpPr>
          <p:nvPr>
            <p:ph idx="1"/>
          </p:nvPr>
        </p:nvSpPr>
        <p:spPr>
          <a:xfrm>
            <a:off x="179512" y="1556792"/>
            <a:ext cx="8686800" cy="1008112"/>
          </a:xfrm>
        </p:spPr>
        <p:txBody>
          <a:bodyPr>
            <a:noAutofit/>
          </a:bodyPr>
          <a:lstStyle/>
          <a:p>
            <a:pPr marL="742950" indent="-742950"/>
            <a:r>
              <a:rPr lang="ja-JP" altLang="en-US" sz="4800" dirty="0" smtClean="0"/>
              <a:t>難易度に</a:t>
            </a:r>
            <a:r>
              <a:rPr lang="en-US" altLang="ja-JP" sz="4800" dirty="0" smtClean="0"/>
              <a:t>◯</a:t>
            </a:r>
            <a:r>
              <a:rPr lang="ja-JP" altLang="en-US" sz="4800" dirty="0" smtClean="0"/>
              <a:t>をつける</a:t>
            </a:r>
            <a:endParaRPr lang="en-US" altLang="ja-JP" sz="4800" dirty="0" smtClean="0"/>
          </a:p>
        </p:txBody>
      </p:sp>
      <p:sp>
        <p:nvSpPr>
          <p:cNvPr id="4" name="円/楕円 3"/>
          <p:cNvSpPr/>
          <p:nvPr/>
        </p:nvSpPr>
        <p:spPr>
          <a:xfrm>
            <a:off x="899592" y="4247207"/>
            <a:ext cx="3816424" cy="93610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683568" y="5232102"/>
            <a:ext cx="5886548" cy="1077218"/>
          </a:xfrm>
          <a:prstGeom prst="rect">
            <a:avLst/>
          </a:prstGeom>
          <a:noFill/>
        </p:spPr>
        <p:txBody>
          <a:bodyPr wrap="none" rtlCol="0">
            <a:spAutoFit/>
          </a:bodyPr>
          <a:lstStyle/>
          <a:p>
            <a:r>
              <a:rPr kumimoji="1" lang="ja-JP" altLang="en-US" sz="3200" dirty="0" smtClean="0">
                <a:solidFill>
                  <a:srgbClr val="FF0000"/>
                </a:solidFill>
              </a:rPr>
              <a:t>○をつけてください。</a:t>
            </a:r>
            <a:endParaRPr kumimoji="1" lang="en-US" altLang="ja-JP" sz="3200" dirty="0" smtClean="0">
              <a:solidFill>
                <a:srgbClr val="FF0000"/>
              </a:solidFill>
            </a:endParaRPr>
          </a:p>
          <a:p>
            <a:r>
              <a:rPr lang="ja-JP" altLang="en-US" sz="3200" dirty="0" smtClean="0">
                <a:solidFill>
                  <a:srgbClr val="FF0000"/>
                </a:solidFill>
              </a:rPr>
              <a:t>様子を見て難易度を調整します。</a:t>
            </a:r>
            <a:endParaRPr kumimoji="1" lang="ja-JP" altLang="en-US" sz="3200" dirty="0">
              <a:solidFill>
                <a:srgbClr val="FF0000"/>
              </a:solidFill>
            </a:endParaRPr>
          </a:p>
        </p:txBody>
      </p:sp>
    </p:spTree>
    <p:extLst>
      <p:ext uri="{BB962C8B-B14F-4D97-AF65-F5344CB8AC3E}">
        <p14:creationId xmlns:p14="http://schemas.microsoft.com/office/powerpoint/2010/main" val="24680162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1143000"/>
          </a:xfrm>
        </p:spPr>
        <p:txBody>
          <a:bodyPr>
            <a:normAutofit fontScale="90000"/>
          </a:bodyPr>
          <a:lstStyle/>
          <a:p>
            <a:r>
              <a:rPr kumimoji="1" lang="ja-JP" altLang="en-US" sz="6000" dirty="0" smtClean="0"/>
              <a:t>前回のアンケートに</a:t>
            </a:r>
            <a:r>
              <a:rPr kumimoji="1" lang="en-US" altLang="ja-JP" sz="6000" dirty="0" smtClean="0"/>
              <a:t/>
            </a:r>
            <a:br>
              <a:rPr kumimoji="1" lang="en-US" altLang="ja-JP" sz="6000" dirty="0" smtClean="0"/>
            </a:br>
            <a:r>
              <a:rPr kumimoji="1" lang="ja-JP" altLang="en-US" sz="6000" dirty="0" smtClean="0"/>
              <a:t>答えるコーナー</a:t>
            </a:r>
            <a:endParaRPr kumimoji="1" lang="ja-JP" altLang="en-US" sz="6000" dirty="0"/>
          </a:p>
        </p:txBody>
      </p:sp>
      <p:sp>
        <p:nvSpPr>
          <p:cNvPr id="3" name="コンテンツ プレースホルダー 2"/>
          <p:cNvSpPr>
            <a:spLocks noGrp="1"/>
          </p:cNvSpPr>
          <p:nvPr>
            <p:ph idx="1"/>
          </p:nvPr>
        </p:nvSpPr>
        <p:spPr>
          <a:xfrm>
            <a:off x="323528" y="1916832"/>
            <a:ext cx="8686800" cy="4725144"/>
          </a:xfrm>
        </p:spPr>
        <p:txBody>
          <a:bodyPr>
            <a:noAutofit/>
          </a:bodyPr>
          <a:lstStyle/>
          <a:p>
            <a:pPr marL="742950" indent="-742950">
              <a:buFont typeface="+mj-lt"/>
              <a:buAutoNum type="arabicPeriod"/>
            </a:pPr>
            <a:r>
              <a:rPr lang="ja-JP" altLang="en-US" dirty="0"/>
              <a:t>チャット</a:t>
            </a:r>
            <a:r>
              <a:rPr lang="ja-JP" altLang="en-US" dirty="0" smtClean="0"/>
              <a:t>関連</a:t>
            </a:r>
            <a:endParaRPr lang="en-US" altLang="ja-JP" dirty="0" smtClean="0"/>
          </a:p>
          <a:p>
            <a:pPr marL="1143000" lvl="1" indent="-742950">
              <a:buFont typeface="+mj-lt"/>
              <a:buAutoNum type="arabicPeriod"/>
            </a:pPr>
            <a:r>
              <a:rPr lang="ja-JP" altLang="en-US" dirty="0" smtClean="0"/>
              <a:t>クエリーを表示する方法</a:t>
            </a:r>
            <a:endParaRPr lang="en-US" altLang="ja-JP" dirty="0" smtClean="0"/>
          </a:p>
          <a:p>
            <a:pPr marL="1143000" lvl="1" indent="-742950">
              <a:buFont typeface="+mj-lt"/>
              <a:buAutoNum type="arabicPeriod"/>
            </a:pPr>
            <a:r>
              <a:rPr lang="ja-JP" altLang="en-US" dirty="0" smtClean="0"/>
              <a:t>ログの表示</a:t>
            </a:r>
            <a:endParaRPr lang="en-US" altLang="ja-JP" dirty="0" smtClean="0"/>
          </a:p>
          <a:p>
            <a:pPr marL="1143000" lvl="1" indent="-742950">
              <a:buFont typeface="+mj-lt"/>
              <a:buAutoNum type="arabicPeriod"/>
            </a:pPr>
            <a:r>
              <a:rPr lang="ja-JP" altLang="en-US" dirty="0"/>
              <a:t>改行したい</a:t>
            </a:r>
            <a:endParaRPr lang="en-US" altLang="ja-JP" dirty="0"/>
          </a:p>
          <a:p>
            <a:pPr marL="742950" indent="-742950">
              <a:buFont typeface="+mj-lt"/>
              <a:buAutoNum type="arabicPeriod"/>
            </a:pPr>
            <a:r>
              <a:rPr lang="ja-JP" altLang="en-US" sz="3600" dirty="0"/>
              <a:t>おすすめのエディター</a:t>
            </a:r>
            <a:endParaRPr lang="en-US" altLang="ja-JP" sz="3600" dirty="0"/>
          </a:p>
          <a:p>
            <a:pPr marL="742950" indent="-742950">
              <a:buFont typeface="+mj-lt"/>
              <a:buAutoNum type="arabicPeriod"/>
            </a:pPr>
            <a:r>
              <a:rPr lang="ja-JP" altLang="en-US" sz="3600" dirty="0" smtClean="0"/>
              <a:t>ポケモンやりました？</a:t>
            </a:r>
            <a:endParaRPr lang="en-US" altLang="ja-JP" sz="3600" dirty="0" smtClean="0"/>
          </a:p>
          <a:p>
            <a:pPr marL="742950" indent="-742950">
              <a:buFont typeface="+mj-lt"/>
              <a:buAutoNum type="arabicPeriod"/>
            </a:pPr>
            <a:r>
              <a:rPr lang="ja-JP" altLang="en-US" sz="3600" dirty="0" smtClean="0"/>
              <a:t>なぜ工学院の先生になったんのですか？</a:t>
            </a:r>
            <a:endParaRPr lang="en-US" altLang="ja-JP" sz="3600" dirty="0" smtClean="0"/>
          </a:p>
        </p:txBody>
      </p:sp>
    </p:spTree>
    <p:extLst>
      <p:ext uri="{BB962C8B-B14F-4D97-AF65-F5344CB8AC3E}">
        <p14:creationId xmlns:p14="http://schemas.microsoft.com/office/powerpoint/2010/main" val="28742142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6632"/>
            <a:ext cx="8229600" cy="980728"/>
          </a:xfrm>
        </p:spPr>
        <p:txBody>
          <a:bodyPr/>
          <a:lstStyle/>
          <a:p>
            <a:r>
              <a:rPr kumimoji="1" lang="ja-JP" altLang="en-US"/>
              <a:t>クエリーを表示</a:t>
            </a:r>
          </a:p>
        </p:txBody>
      </p:sp>
      <p:sp>
        <p:nvSpPr>
          <p:cNvPr id="3" name="コンテンツ プレースホルダー 2"/>
          <p:cNvSpPr>
            <a:spLocks noGrp="1"/>
          </p:cNvSpPr>
          <p:nvPr>
            <p:ph idx="1"/>
          </p:nvPr>
        </p:nvSpPr>
        <p:spPr>
          <a:xfrm>
            <a:off x="467544" y="1196752"/>
            <a:ext cx="8229600" cy="2404864"/>
          </a:xfrm>
          <a:solidFill>
            <a:schemeClr val="tx1"/>
          </a:solidFill>
        </p:spPr>
        <p:txBody>
          <a:bodyPr/>
          <a:lstStyle/>
          <a:p>
            <a:pPr marL="0" indent="0">
              <a:buNone/>
            </a:pPr>
            <a:r>
              <a:rPr kumimoji="1" lang="en-US" altLang="ja-JP">
                <a:solidFill>
                  <a:schemeClr val="bg1"/>
                </a:solidFill>
                <a:latin typeface="メイリオ"/>
                <a:ea typeface="メイリオ"/>
                <a:cs typeface="メイリオ"/>
              </a:rPr>
              <a:t>&lt;form</a:t>
            </a:r>
            <a:r>
              <a:rPr kumimoji="1" lang="ja-JP" altLang="en-US">
                <a:solidFill>
                  <a:schemeClr val="bg1"/>
                </a:solidFill>
                <a:latin typeface="メイリオ"/>
                <a:ea typeface="メイリオ"/>
                <a:cs typeface="メイリオ"/>
              </a:rPr>
              <a:t> </a:t>
            </a:r>
            <a:r>
              <a:rPr kumimoji="1" lang="en-US" altLang="ja-JP">
                <a:solidFill>
                  <a:schemeClr val="bg1"/>
                </a:solidFill>
                <a:latin typeface="メイリオ"/>
                <a:ea typeface="メイリオ"/>
                <a:cs typeface="メイリオ"/>
              </a:rPr>
              <a:t>action="disp.php"&gt;</a:t>
            </a:r>
          </a:p>
          <a:p>
            <a:pPr marL="0" indent="0">
              <a:buNone/>
            </a:pPr>
            <a:r>
              <a:rPr kumimoji="1" lang="ja-JP" altLang="en-US">
                <a:solidFill>
                  <a:schemeClr val="bg1"/>
                </a:solidFill>
                <a:latin typeface="メイリオ"/>
                <a:ea typeface="メイリオ"/>
                <a:cs typeface="メイリオ"/>
              </a:rPr>
              <a:t> </a:t>
            </a:r>
            <a:r>
              <a:rPr kumimoji="1" lang="en-US" altLang="ja-JP">
                <a:solidFill>
                  <a:schemeClr val="bg1"/>
                </a:solidFill>
                <a:latin typeface="メイリオ"/>
                <a:ea typeface="メイリオ"/>
                <a:cs typeface="メイリオ"/>
              </a:rPr>
              <a:t>  &lt;input</a:t>
            </a:r>
            <a:r>
              <a:rPr kumimoji="1" lang="ja-JP" altLang="en-US">
                <a:solidFill>
                  <a:schemeClr val="bg1"/>
                </a:solidFill>
                <a:latin typeface="メイリオ"/>
                <a:ea typeface="メイリオ"/>
                <a:cs typeface="メイリオ"/>
              </a:rPr>
              <a:t> </a:t>
            </a:r>
            <a:r>
              <a:rPr kumimoji="1" lang="en-US" altLang="ja-JP">
                <a:solidFill>
                  <a:schemeClr val="bg1"/>
                </a:solidFill>
                <a:latin typeface="メイリオ"/>
                <a:ea typeface="メイリオ"/>
                <a:cs typeface="メイリオ"/>
              </a:rPr>
              <a:t>type="text"</a:t>
            </a:r>
            <a:r>
              <a:rPr kumimoji="1" lang="ja-JP" altLang="en-US">
                <a:solidFill>
                  <a:schemeClr val="bg1"/>
                </a:solidFill>
                <a:latin typeface="メイリオ"/>
                <a:ea typeface="メイリオ"/>
                <a:cs typeface="メイリオ"/>
              </a:rPr>
              <a:t> </a:t>
            </a:r>
            <a:r>
              <a:rPr kumimoji="1" lang="en-US" altLang="ja-JP">
                <a:solidFill>
                  <a:schemeClr val="bg1"/>
                </a:solidFill>
                <a:latin typeface="メイリオ"/>
                <a:ea typeface="メイリオ"/>
                <a:cs typeface="メイリオ"/>
              </a:rPr>
              <a:t>name="foo"&gt;</a:t>
            </a:r>
          </a:p>
          <a:p>
            <a:pPr marL="0" indent="0">
              <a:buNone/>
            </a:pPr>
            <a:r>
              <a:rPr lang="ja-JP" altLang="en-US">
                <a:solidFill>
                  <a:schemeClr val="bg1"/>
                </a:solidFill>
                <a:latin typeface="メイリオ"/>
                <a:ea typeface="メイリオ"/>
                <a:cs typeface="メイリオ"/>
              </a:rPr>
              <a:t> </a:t>
            </a:r>
            <a:r>
              <a:rPr lang="en-US" altLang="ja-JP">
                <a:solidFill>
                  <a:schemeClr val="bg1"/>
                </a:solidFill>
                <a:latin typeface="メイリオ"/>
                <a:ea typeface="メイリオ"/>
                <a:cs typeface="メイリオ"/>
              </a:rPr>
              <a:t>  </a:t>
            </a:r>
            <a:r>
              <a:rPr lang="ja-JP" altLang="ja-JP">
                <a:solidFill>
                  <a:schemeClr val="bg1"/>
                </a:solidFill>
                <a:latin typeface="メイリオ"/>
                <a:ea typeface="メイリオ"/>
                <a:cs typeface="メイリオ"/>
              </a:rPr>
              <a:t>&lt;</a:t>
            </a:r>
            <a:r>
              <a:rPr lang="en-US" altLang="ja-JP">
                <a:solidFill>
                  <a:schemeClr val="bg1"/>
                </a:solidFill>
                <a:latin typeface="メイリオ"/>
                <a:ea typeface="メイリオ"/>
                <a:cs typeface="メイリオ"/>
              </a:rPr>
              <a:t>input</a:t>
            </a:r>
            <a:r>
              <a:rPr lang="ja-JP" altLang="en-US">
                <a:solidFill>
                  <a:schemeClr val="bg1"/>
                </a:solidFill>
                <a:latin typeface="メイリオ"/>
                <a:ea typeface="メイリオ"/>
                <a:cs typeface="メイリオ"/>
              </a:rPr>
              <a:t> </a:t>
            </a:r>
            <a:r>
              <a:rPr lang="en-US" altLang="ja-JP">
                <a:solidFill>
                  <a:schemeClr val="bg1"/>
                </a:solidFill>
                <a:latin typeface="メイリオ"/>
                <a:ea typeface="メイリオ"/>
                <a:cs typeface="メイリオ"/>
              </a:rPr>
              <a:t>type="submit"&gt;</a:t>
            </a:r>
          </a:p>
          <a:p>
            <a:pPr marL="0" indent="0">
              <a:buNone/>
            </a:pPr>
            <a:r>
              <a:rPr kumimoji="1" lang="ja-JP" altLang="ja-JP">
                <a:solidFill>
                  <a:schemeClr val="bg1"/>
                </a:solidFill>
                <a:latin typeface="メイリオ"/>
                <a:ea typeface="メイリオ"/>
                <a:cs typeface="メイリオ"/>
              </a:rPr>
              <a:t>&lt;</a:t>
            </a:r>
            <a:r>
              <a:rPr kumimoji="1" lang="en-US" altLang="ja-JP">
                <a:solidFill>
                  <a:schemeClr val="bg1"/>
                </a:solidFill>
                <a:latin typeface="メイリオ"/>
                <a:ea typeface="メイリオ"/>
                <a:cs typeface="メイリオ"/>
              </a:rPr>
              <a:t>/form&gt;</a:t>
            </a:r>
            <a:endParaRPr kumimoji="1" lang="ja-JP" altLang="en-US">
              <a:solidFill>
                <a:schemeClr val="bg1"/>
              </a:solidFill>
              <a:latin typeface="メイリオ"/>
              <a:ea typeface="メイリオ"/>
              <a:cs typeface="メイリオ"/>
            </a:endParaRPr>
          </a:p>
        </p:txBody>
      </p:sp>
      <p:sp>
        <p:nvSpPr>
          <p:cNvPr id="4" name="コンテンツ プレースホルダー 2"/>
          <p:cNvSpPr txBox="1">
            <a:spLocks/>
          </p:cNvSpPr>
          <p:nvPr/>
        </p:nvSpPr>
        <p:spPr>
          <a:xfrm>
            <a:off x="539552" y="4077072"/>
            <a:ext cx="8229600" cy="1368152"/>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en-US" altLang="ja-JP">
                <a:solidFill>
                  <a:schemeClr val="bg1"/>
                </a:solidFill>
                <a:latin typeface="メイリオ"/>
                <a:ea typeface="メイリオ"/>
                <a:cs typeface="メイリオ"/>
              </a:rPr>
              <a:t>&lt;?php</a:t>
            </a:r>
          </a:p>
          <a:p>
            <a:pPr marL="0" indent="0">
              <a:buFont typeface="Arial" panose="020B0604020202020204" pitchFamily="34" charset="0"/>
              <a:buNone/>
            </a:pPr>
            <a:r>
              <a:rPr lang="en-US" altLang="ja-JP">
                <a:solidFill>
                  <a:schemeClr val="bg1"/>
                </a:solidFill>
                <a:latin typeface="メイリオ"/>
                <a:ea typeface="メイリオ"/>
                <a:cs typeface="メイリオ"/>
              </a:rPr>
              <a:t>print $_REQUEST['foo'];</a:t>
            </a:r>
            <a:endParaRPr lang="ja-JP" altLang="en-US">
              <a:solidFill>
                <a:schemeClr val="bg1"/>
              </a:solidFill>
              <a:latin typeface="メイリオ"/>
              <a:ea typeface="メイリオ"/>
              <a:cs typeface="メイリオ"/>
            </a:endParaRPr>
          </a:p>
        </p:txBody>
      </p:sp>
      <p:sp>
        <p:nvSpPr>
          <p:cNvPr id="5" name="テキスト ボックス 4"/>
          <p:cNvSpPr txBox="1"/>
          <p:nvPr/>
        </p:nvSpPr>
        <p:spPr>
          <a:xfrm>
            <a:off x="70326" y="5877272"/>
            <a:ext cx="9110186" cy="830997"/>
          </a:xfrm>
          <a:prstGeom prst="rect">
            <a:avLst/>
          </a:prstGeom>
          <a:noFill/>
        </p:spPr>
        <p:txBody>
          <a:bodyPr wrap="none" rtlCol="0">
            <a:spAutoFit/>
          </a:bodyPr>
          <a:lstStyle/>
          <a:p>
            <a:r>
              <a:rPr lang="ja-JP" altLang="en-US" sz="2400">
                <a:latin typeface="メイリオ"/>
                <a:ea typeface="メイリオ"/>
                <a:cs typeface="メイリオ"/>
              </a:rPr>
              <a:t>この段階でわからないようであれば、早めに言ってくださいね。</a:t>
            </a:r>
            <a:endParaRPr lang="en-US" altLang="ja-JP" sz="2400">
              <a:latin typeface="メイリオ"/>
              <a:ea typeface="メイリオ"/>
              <a:cs typeface="メイリオ"/>
            </a:endParaRPr>
          </a:p>
          <a:p>
            <a:r>
              <a:rPr kumimoji="1" lang="ja-JP" altLang="en-US" sz="2400">
                <a:latin typeface="メイリオ"/>
                <a:ea typeface="メイリオ"/>
                <a:cs typeface="メイリオ"/>
              </a:rPr>
              <a:t>どんどんついて来れなくなっちゃいます。</a:t>
            </a:r>
          </a:p>
        </p:txBody>
      </p:sp>
    </p:spTree>
    <p:extLst>
      <p:ext uri="{BB962C8B-B14F-4D97-AF65-F5344CB8AC3E}">
        <p14:creationId xmlns:p14="http://schemas.microsoft.com/office/powerpoint/2010/main" val="34851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6632"/>
            <a:ext cx="8229600" cy="980728"/>
          </a:xfrm>
        </p:spPr>
        <p:txBody>
          <a:bodyPr/>
          <a:lstStyle/>
          <a:p>
            <a:r>
              <a:rPr lang="ja-JP" altLang="en-US"/>
              <a:t>ログの表示</a:t>
            </a:r>
            <a:endParaRPr kumimoji="1" lang="ja-JP" altLang="en-US"/>
          </a:p>
        </p:txBody>
      </p:sp>
      <p:sp>
        <p:nvSpPr>
          <p:cNvPr id="3" name="コンテンツ プレースホルダー 2"/>
          <p:cNvSpPr>
            <a:spLocks noGrp="1"/>
          </p:cNvSpPr>
          <p:nvPr>
            <p:ph idx="1"/>
          </p:nvPr>
        </p:nvSpPr>
        <p:spPr>
          <a:xfrm>
            <a:off x="323528" y="1268760"/>
            <a:ext cx="8496944" cy="3888432"/>
          </a:xfrm>
          <a:solidFill>
            <a:schemeClr val="tx1"/>
          </a:solidFill>
        </p:spPr>
        <p:txBody>
          <a:bodyPr>
            <a:normAutofit/>
          </a:bodyPr>
          <a:lstStyle/>
          <a:p>
            <a:pPr marL="0" indent="0">
              <a:buNone/>
            </a:pPr>
            <a:r>
              <a:rPr lang="en-US" altLang="ja-JP">
                <a:solidFill>
                  <a:schemeClr val="bg1"/>
                </a:solidFill>
                <a:latin typeface="メイリオ"/>
                <a:ea typeface="メイリオ"/>
                <a:cs typeface="メイリオ"/>
              </a:rPr>
              <a:t>$fp = fopen('foo.log', 'r');</a:t>
            </a:r>
          </a:p>
          <a:p>
            <a:pPr marL="0" indent="0">
              <a:buNone/>
            </a:pPr>
            <a:r>
              <a:rPr kumimoji="1" lang="en-US" altLang="ja-JP">
                <a:solidFill>
                  <a:schemeClr val="bg1"/>
                </a:solidFill>
                <a:latin typeface="メイリオ"/>
                <a:ea typeface="メイリオ"/>
                <a:cs typeface="メイリオ"/>
              </a:rPr>
              <a:t>while( ($buff = fgets($fp)) !== false )</a:t>
            </a:r>
            <a:r>
              <a:rPr lang="en-US" altLang="ja-JP">
                <a:solidFill>
                  <a:schemeClr val="bg1"/>
                </a:solidFill>
                <a:latin typeface="メイリオ"/>
                <a:ea typeface="メイリオ"/>
                <a:cs typeface="メイリオ"/>
              </a:rPr>
              <a:t>{</a:t>
            </a:r>
          </a:p>
          <a:p>
            <a:pPr marL="0" indent="0">
              <a:buNone/>
            </a:pPr>
            <a:r>
              <a:rPr kumimoji="1" lang="en-US" altLang="ja-JP">
                <a:solidFill>
                  <a:schemeClr val="bg1"/>
                </a:solidFill>
                <a:latin typeface="メイリオ"/>
                <a:ea typeface="メイリオ"/>
                <a:cs typeface="メイリオ"/>
              </a:rPr>
              <a:t>    // $buff</a:t>
            </a:r>
            <a:r>
              <a:rPr kumimoji="1" lang="ja-JP" altLang="en-US">
                <a:solidFill>
                  <a:schemeClr val="bg1"/>
                </a:solidFill>
                <a:latin typeface="メイリオ"/>
                <a:ea typeface="メイリオ"/>
                <a:cs typeface="メイリオ"/>
              </a:rPr>
              <a:t>にファイルの内容が入っている</a:t>
            </a:r>
            <a:endParaRPr kumimoji="1" lang="en-US" altLang="ja-JP">
              <a:solidFill>
                <a:schemeClr val="bg1"/>
              </a:solidFill>
              <a:latin typeface="メイリオ"/>
              <a:ea typeface="メイリオ"/>
              <a:cs typeface="メイリオ"/>
            </a:endParaRPr>
          </a:p>
          <a:p>
            <a:pPr marL="0" indent="0">
              <a:buNone/>
            </a:pPr>
            <a:r>
              <a:rPr lang="en-US" altLang="ja-JP">
                <a:solidFill>
                  <a:schemeClr val="bg1"/>
                </a:solidFill>
                <a:latin typeface="メイリオ"/>
                <a:ea typeface="メイリオ"/>
                <a:cs typeface="メイリオ"/>
              </a:rPr>
              <a:t>}</a:t>
            </a:r>
          </a:p>
          <a:p>
            <a:pPr marL="0" indent="0">
              <a:buNone/>
            </a:pPr>
            <a:r>
              <a:rPr kumimoji="1" lang="en-US" altLang="ja-JP">
                <a:solidFill>
                  <a:schemeClr val="bg1"/>
                </a:solidFill>
                <a:latin typeface="メイリオ"/>
                <a:ea typeface="メイリオ"/>
                <a:cs typeface="メイリオ"/>
              </a:rPr>
              <a:t>fclose($fp);</a:t>
            </a:r>
          </a:p>
        </p:txBody>
      </p:sp>
      <p:sp>
        <p:nvSpPr>
          <p:cNvPr id="5" name="テキスト ボックス 4"/>
          <p:cNvSpPr txBox="1"/>
          <p:nvPr/>
        </p:nvSpPr>
        <p:spPr>
          <a:xfrm>
            <a:off x="251520" y="5589240"/>
            <a:ext cx="8678127" cy="830997"/>
          </a:xfrm>
          <a:prstGeom prst="rect">
            <a:avLst/>
          </a:prstGeom>
          <a:noFill/>
        </p:spPr>
        <p:txBody>
          <a:bodyPr wrap="none" rtlCol="0">
            <a:spAutoFit/>
          </a:bodyPr>
          <a:lstStyle/>
          <a:p>
            <a:r>
              <a:rPr kumimoji="1" lang="en-US" altLang="ja-JP" sz="2400">
                <a:latin typeface="メイリオ"/>
                <a:ea typeface="メイリオ"/>
                <a:cs typeface="メイリオ"/>
              </a:rPr>
              <a:t>11</a:t>
            </a:r>
            <a:r>
              <a:rPr kumimoji="1" lang="ja-JP" altLang="en-US" sz="2400">
                <a:latin typeface="メイリオ"/>
                <a:ea typeface="メイリオ"/>
                <a:cs typeface="メイリオ"/>
              </a:rPr>
              <a:t>月</a:t>
            </a:r>
            <a:r>
              <a:rPr kumimoji="1" lang="en-US" altLang="ja-JP" sz="2400">
                <a:latin typeface="メイリオ"/>
                <a:ea typeface="メイリオ"/>
                <a:cs typeface="メイリオ"/>
              </a:rPr>
              <a:t>7</a:t>
            </a:r>
            <a:r>
              <a:rPr kumimoji="1" lang="ja-JP" altLang="en-US" sz="2400">
                <a:latin typeface="メイリオ"/>
                <a:ea typeface="メイリオ"/>
                <a:cs typeface="メイリオ"/>
              </a:rPr>
              <a:t>日の復習をする、</a:t>
            </a:r>
            <a:endParaRPr kumimoji="1" lang="en-US" altLang="ja-JP" sz="2400">
              <a:latin typeface="メイリオ"/>
              <a:ea typeface="メイリオ"/>
              <a:cs typeface="メイリオ"/>
            </a:endParaRPr>
          </a:p>
          <a:p>
            <a:r>
              <a:rPr kumimoji="1" lang="en-US" altLang="ja-JP" sz="2400">
                <a:latin typeface="メイリオ"/>
                <a:ea typeface="メイリオ"/>
                <a:cs typeface="メイリオ"/>
              </a:rPr>
              <a:t>GitHub</a:t>
            </a:r>
            <a:r>
              <a:rPr kumimoji="1" lang="ja-JP" altLang="en-US" sz="2400">
                <a:latin typeface="メイリオ"/>
                <a:ea typeface="メイリオ"/>
                <a:cs typeface="メイリオ"/>
              </a:rPr>
              <a:t>の</a:t>
            </a:r>
            <a:r>
              <a:rPr kumimoji="1" lang="en-US" altLang="ja-JP" sz="2400">
                <a:latin typeface="メイリオ"/>
                <a:ea typeface="メイリオ"/>
                <a:cs typeface="メイリオ"/>
              </a:rPr>
              <a:t>sample/BBS/BBS.class.php</a:t>
            </a:r>
            <a:r>
              <a:rPr kumimoji="1" lang="ja-JP" altLang="en-US" sz="2400">
                <a:latin typeface="メイリオ"/>
                <a:ea typeface="メイリオ"/>
                <a:cs typeface="メイリオ"/>
              </a:rPr>
              <a:t>を参照してください。</a:t>
            </a:r>
          </a:p>
        </p:txBody>
      </p:sp>
    </p:spTree>
    <p:extLst>
      <p:ext uri="{BB962C8B-B14F-4D97-AF65-F5344CB8AC3E}">
        <p14:creationId xmlns:p14="http://schemas.microsoft.com/office/powerpoint/2010/main" val="394159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6632"/>
            <a:ext cx="8229600" cy="980728"/>
          </a:xfrm>
        </p:spPr>
        <p:txBody>
          <a:bodyPr/>
          <a:lstStyle/>
          <a:p>
            <a:r>
              <a:rPr kumimoji="1" lang="ja-JP" altLang="en-US"/>
              <a:t>改行したい</a:t>
            </a:r>
          </a:p>
        </p:txBody>
      </p:sp>
      <p:sp>
        <p:nvSpPr>
          <p:cNvPr id="3" name="コンテンツ プレースホルダー 2"/>
          <p:cNvSpPr>
            <a:spLocks noGrp="1"/>
          </p:cNvSpPr>
          <p:nvPr>
            <p:ph idx="1"/>
          </p:nvPr>
        </p:nvSpPr>
        <p:spPr>
          <a:xfrm>
            <a:off x="323528" y="1484784"/>
            <a:ext cx="8496944" cy="720080"/>
          </a:xfrm>
          <a:solidFill>
            <a:schemeClr val="tx1"/>
          </a:solidFill>
        </p:spPr>
        <p:txBody>
          <a:bodyPr>
            <a:normAutofit/>
          </a:bodyPr>
          <a:lstStyle/>
          <a:p>
            <a:pPr marL="0" indent="0">
              <a:buNone/>
            </a:pPr>
            <a:r>
              <a:rPr kumimoji="1" lang="ja-JP" altLang="en-US">
                <a:solidFill>
                  <a:schemeClr val="bg1"/>
                </a:solidFill>
                <a:latin typeface="メイリオ"/>
                <a:ea typeface="メイリオ"/>
                <a:cs typeface="メイリオ"/>
              </a:rPr>
              <a:t>行末で改行</a:t>
            </a:r>
            <a:r>
              <a:rPr kumimoji="1" lang="en-US" altLang="ja-JP">
                <a:solidFill>
                  <a:schemeClr val="bg1"/>
                </a:solidFill>
                <a:latin typeface="メイリオ"/>
                <a:ea typeface="メイリオ"/>
                <a:cs typeface="メイリオ"/>
              </a:rPr>
              <a:t> &lt;br&gt;</a:t>
            </a:r>
          </a:p>
        </p:txBody>
      </p:sp>
      <p:sp>
        <p:nvSpPr>
          <p:cNvPr id="4" name="コンテンツ プレースホルダー 2"/>
          <p:cNvSpPr txBox="1">
            <a:spLocks/>
          </p:cNvSpPr>
          <p:nvPr/>
        </p:nvSpPr>
        <p:spPr>
          <a:xfrm>
            <a:off x="323528" y="2564904"/>
            <a:ext cx="8496944" cy="720080"/>
          </a:xfrm>
          <a:prstGeom prst="rect">
            <a:avLst/>
          </a:prstGeom>
          <a:solidFill>
            <a:schemeClr val="tx1"/>
          </a:solid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en-US" altLang="ja-JP">
                <a:solidFill>
                  <a:schemeClr val="bg1"/>
                </a:solidFill>
                <a:latin typeface="メイリオ"/>
                <a:ea typeface="メイリオ"/>
                <a:cs typeface="メイリオ"/>
              </a:rPr>
              <a:t>&lt;p&gt; p</a:t>
            </a:r>
            <a:r>
              <a:rPr lang="ja-JP" altLang="en-US">
                <a:solidFill>
                  <a:schemeClr val="bg1"/>
                </a:solidFill>
                <a:latin typeface="メイリオ"/>
                <a:ea typeface="メイリオ"/>
                <a:cs typeface="メイリオ"/>
              </a:rPr>
              <a:t>は</a:t>
            </a:r>
            <a:r>
              <a:rPr lang="en-US" altLang="ja-JP">
                <a:solidFill>
                  <a:schemeClr val="bg1"/>
                </a:solidFill>
                <a:latin typeface="メイリオ"/>
                <a:ea typeface="メイリオ"/>
                <a:cs typeface="メイリオ"/>
              </a:rPr>
              <a:t>paragraph(</a:t>
            </a:r>
            <a:r>
              <a:rPr lang="ja-JP" altLang="en-US">
                <a:solidFill>
                  <a:schemeClr val="bg1"/>
                </a:solidFill>
                <a:latin typeface="メイリオ"/>
                <a:ea typeface="メイリオ"/>
                <a:cs typeface="メイリオ"/>
              </a:rPr>
              <a:t>段落</a:t>
            </a:r>
            <a:r>
              <a:rPr lang="en-US" altLang="ja-JP">
                <a:solidFill>
                  <a:schemeClr val="bg1"/>
                </a:solidFill>
                <a:latin typeface="メイリオ"/>
                <a:ea typeface="メイリオ"/>
                <a:cs typeface="メイリオ"/>
              </a:rPr>
              <a:t>) &lt;/p&gt;</a:t>
            </a:r>
          </a:p>
        </p:txBody>
      </p:sp>
      <p:sp>
        <p:nvSpPr>
          <p:cNvPr id="5" name="テキスト ボックス 4"/>
          <p:cNvSpPr txBox="1"/>
          <p:nvPr/>
        </p:nvSpPr>
        <p:spPr>
          <a:xfrm>
            <a:off x="0" y="4077072"/>
            <a:ext cx="9216135" cy="1200328"/>
          </a:xfrm>
          <a:prstGeom prst="rect">
            <a:avLst/>
          </a:prstGeom>
          <a:noFill/>
        </p:spPr>
        <p:txBody>
          <a:bodyPr wrap="none" rtlCol="0">
            <a:spAutoFit/>
          </a:bodyPr>
          <a:lstStyle/>
          <a:p>
            <a:r>
              <a:rPr kumimoji="1" lang="ja-JP" altLang="en-US" sz="2400">
                <a:latin typeface="メイリオ"/>
                <a:ea typeface="メイリオ"/>
                <a:cs typeface="メイリオ"/>
              </a:rPr>
              <a:t>一番手っ取り早いのは</a:t>
            </a:r>
            <a:r>
              <a:rPr lang="en-US" altLang="ja-JP" sz="2400">
                <a:latin typeface="メイリオ"/>
                <a:ea typeface="メイリオ"/>
                <a:cs typeface="メイリオ"/>
              </a:rPr>
              <a:t>"</a:t>
            </a:r>
            <a:r>
              <a:rPr lang="ja-JP" altLang="ja-JP" sz="2400">
                <a:latin typeface="メイリオ"/>
                <a:ea typeface="メイリオ"/>
                <a:cs typeface="メイリオ"/>
              </a:rPr>
              <a:t>H</a:t>
            </a:r>
            <a:r>
              <a:rPr lang="en-US" altLang="ja-JP" sz="2400">
                <a:latin typeface="メイリオ"/>
                <a:ea typeface="メイリオ"/>
                <a:cs typeface="メイリオ"/>
              </a:rPr>
              <a:t>TML</a:t>
            </a:r>
            <a:r>
              <a:rPr lang="ja-JP" altLang="en-US" sz="2400">
                <a:latin typeface="メイリオ"/>
                <a:ea typeface="メイリオ"/>
                <a:cs typeface="メイリオ"/>
              </a:rPr>
              <a:t> 改行</a:t>
            </a:r>
            <a:r>
              <a:rPr lang="en-US" altLang="ja-JP" sz="2400">
                <a:latin typeface="メイリオ"/>
                <a:ea typeface="メイリオ"/>
                <a:cs typeface="メイリオ"/>
              </a:rPr>
              <a:t>" </a:t>
            </a:r>
            <a:r>
              <a:rPr lang="ja-JP" altLang="en-US" sz="2400">
                <a:latin typeface="メイリオ"/>
                <a:ea typeface="メイリオ"/>
                <a:cs typeface="メイリオ"/>
              </a:rPr>
              <a:t>などでググってください。</a:t>
            </a:r>
            <a:endParaRPr lang="en-US" altLang="ja-JP" sz="2400">
              <a:latin typeface="メイリオ"/>
              <a:ea typeface="メイリオ"/>
              <a:cs typeface="メイリオ"/>
            </a:endParaRPr>
          </a:p>
          <a:p>
            <a:r>
              <a:rPr kumimoji="1" lang="ja-JP" altLang="en-US" sz="2400">
                <a:latin typeface="メイリオ"/>
                <a:ea typeface="メイリオ"/>
                <a:cs typeface="メイリオ"/>
              </a:rPr>
              <a:t>授業の範囲としては</a:t>
            </a:r>
            <a:r>
              <a:rPr kumimoji="1" lang="en-US" altLang="ja-JP" sz="2400">
                <a:latin typeface="メイリオ"/>
                <a:ea typeface="メイリオ"/>
                <a:cs typeface="メイリオ"/>
              </a:rPr>
              <a:t>10</a:t>
            </a:r>
            <a:r>
              <a:rPr kumimoji="1" lang="ja-JP" altLang="en-US" sz="2400">
                <a:latin typeface="メイリオ"/>
                <a:ea typeface="メイリオ"/>
                <a:cs typeface="メイリオ"/>
              </a:rPr>
              <a:t>月</a:t>
            </a:r>
            <a:r>
              <a:rPr kumimoji="1" lang="en-US" altLang="ja-JP" sz="2400">
                <a:latin typeface="メイリオ"/>
                <a:ea typeface="メイリオ"/>
                <a:cs typeface="メイリオ"/>
              </a:rPr>
              <a:t>10</a:t>
            </a:r>
            <a:r>
              <a:rPr kumimoji="1" lang="ja-JP" altLang="en-US" sz="2400">
                <a:latin typeface="メイリオ"/>
                <a:ea typeface="メイリオ"/>
                <a:cs typeface="メイリオ"/>
              </a:rPr>
              <a:t>日前後です。</a:t>
            </a:r>
            <a:endParaRPr kumimoji="1" lang="en-US" altLang="ja-JP" sz="2400">
              <a:latin typeface="メイリオ"/>
              <a:ea typeface="メイリオ"/>
              <a:cs typeface="メイリオ"/>
            </a:endParaRPr>
          </a:p>
          <a:p>
            <a:endParaRPr kumimoji="1" lang="ja-JP" altLang="en-US" sz="2400">
              <a:latin typeface="メイリオ"/>
              <a:ea typeface="メイリオ"/>
              <a:cs typeface="メイリオ"/>
            </a:endParaRPr>
          </a:p>
        </p:txBody>
      </p:sp>
    </p:spTree>
    <p:extLst>
      <p:ext uri="{BB962C8B-B14F-4D97-AF65-F5344CB8AC3E}">
        <p14:creationId xmlns:p14="http://schemas.microsoft.com/office/powerpoint/2010/main" val="269633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6632"/>
            <a:ext cx="8229600" cy="980728"/>
          </a:xfrm>
        </p:spPr>
        <p:txBody>
          <a:bodyPr/>
          <a:lstStyle/>
          <a:p>
            <a:r>
              <a:rPr lang="ja-JP" altLang="en-US"/>
              <a:t>エディター</a:t>
            </a:r>
            <a:endParaRPr kumimoji="1" lang="ja-JP" altLang="en-US"/>
          </a:p>
        </p:txBody>
      </p:sp>
      <p:sp>
        <p:nvSpPr>
          <p:cNvPr id="5" name="コンテンツ プレースホルダー 4"/>
          <p:cNvSpPr>
            <a:spLocks noGrp="1"/>
          </p:cNvSpPr>
          <p:nvPr>
            <p:ph idx="1"/>
          </p:nvPr>
        </p:nvSpPr>
        <p:spPr>
          <a:xfrm>
            <a:off x="467544" y="1124744"/>
            <a:ext cx="8229600" cy="5733256"/>
          </a:xfrm>
        </p:spPr>
        <p:txBody>
          <a:bodyPr>
            <a:normAutofit lnSpcReduction="10000"/>
          </a:bodyPr>
          <a:lstStyle/>
          <a:p>
            <a:r>
              <a:rPr kumimoji="1" lang="ja-JP" altLang="en-US" strike="sngStrike"/>
              <a:t>男なら</a:t>
            </a:r>
            <a:r>
              <a:rPr lang="ja-JP" altLang="en-US"/>
              <a:t>サーバエンジニアなら</a:t>
            </a:r>
            <a:r>
              <a:rPr kumimoji="1" lang="en-US" altLang="ja-JP" b="1">
                <a:solidFill>
                  <a:schemeClr val="accent6">
                    <a:lumMod val="75000"/>
                  </a:schemeClr>
                </a:solidFill>
              </a:rPr>
              <a:t>Vi</a:t>
            </a:r>
            <a:r>
              <a:rPr kumimoji="1" lang="ja-JP" altLang="en-US" b="1">
                <a:solidFill>
                  <a:schemeClr val="accent6">
                    <a:lumMod val="75000"/>
                  </a:schemeClr>
                </a:solidFill>
              </a:rPr>
              <a:t>、</a:t>
            </a:r>
            <a:r>
              <a:rPr lang="en-US" altLang="ja-JP" b="1">
                <a:solidFill>
                  <a:schemeClr val="accent6">
                    <a:lumMod val="75000"/>
                  </a:schemeClr>
                </a:solidFill>
              </a:rPr>
              <a:t>V</a:t>
            </a:r>
            <a:r>
              <a:rPr kumimoji="1" lang="en-US" altLang="ja-JP" b="1">
                <a:solidFill>
                  <a:schemeClr val="accent6">
                    <a:lumMod val="75000"/>
                  </a:schemeClr>
                </a:solidFill>
              </a:rPr>
              <a:t>im</a:t>
            </a:r>
          </a:p>
          <a:p>
            <a:pPr lvl="1"/>
            <a:r>
              <a:rPr lang="en-US" altLang="ja-JP"/>
              <a:t>Vi, Emacs</a:t>
            </a:r>
            <a:r>
              <a:rPr lang="ja-JP" altLang="en-US"/>
              <a:t>は基本教養</a:t>
            </a:r>
            <a:endParaRPr lang="en-US" altLang="ja-JP"/>
          </a:p>
          <a:p>
            <a:pPr lvl="1"/>
            <a:r>
              <a:rPr lang="en-US" altLang="ja-JP"/>
              <a:t>vi</a:t>
            </a:r>
            <a:r>
              <a:rPr lang="ja-JP" altLang="en-US"/>
              <a:t>はほぼすべてのサーバに入っているので知識としては必須</a:t>
            </a:r>
            <a:r>
              <a:rPr lang="en-US" altLang="ja-JP"/>
              <a:t/>
            </a:r>
            <a:br>
              <a:rPr lang="en-US" altLang="ja-JP"/>
            </a:br>
            <a:endParaRPr lang="en-US" altLang="ja-JP"/>
          </a:p>
          <a:p>
            <a:r>
              <a:rPr lang="ja-JP" altLang="en-US"/>
              <a:t>最近なら</a:t>
            </a:r>
            <a:endParaRPr lang="en-US" altLang="ja-JP"/>
          </a:p>
          <a:p>
            <a:pPr lvl="1"/>
            <a:r>
              <a:rPr kumimoji="1" lang="en-US" altLang="ja-JP"/>
              <a:t>VisualStudio Code</a:t>
            </a:r>
          </a:p>
          <a:p>
            <a:pPr lvl="1"/>
            <a:r>
              <a:rPr lang="en-US" altLang="ja-JP"/>
              <a:t>ATOM (https://atom.io/)</a:t>
            </a:r>
            <a:br>
              <a:rPr lang="en-US" altLang="ja-JP"/>
            </a:br>
            <a:endParaRPr lang="en-US" altLang="ja-JP"/>
          </a:p>
          <a:p>
            <a:r>
              <a:rPr kumimoji="1" lang="ja-JP" altLang="en-US"/>
              <a:t>統合環境</a:t>
            </a:r>
            <a:endParaRPr kumimoji="1" lang="en-US" altLang="ja-JP"/>
          </a:p>
          <a:p>
            <a:pPr lvl="1"/>
            <a:r>
              <a:rPr lang="en-US" altLang="ja-JP"/>
              <a:t>Eclipse</a:t>
            </a:r>
          </a:p>
          <a:p>
            <a:pPr lvl="1"/>
            <a:r>
              <a:rPr kumimoji="1" lang="en-US" altLang="ja-JP"/>
              <a:t>PHPStorm (</a:t>
            </a:r>
            <a:r>
              <a:rPr kumimoji="1" lang="ja-JP" altLang="en-US"/>
              <a:t>有料</a:t>
            </a:r>
            <a:r>
              <a:rPr kumimoji="1" lang="en-US" altLang="ja-JP"/>
              <a:t>)</a:t>
            </a:r>
            <a:endParaRPr kumimoji="1" lang="ja-JP" altLang="en-US"/>
          </a:p>
        </p:txBody>
      </p:sp>
    </p:spTree>
    <p:extLst>
      <p:ext uri="{BB962C8B-B14F-4D97-AF65-F5344CB8AC3E}">
        <p14:creationId xmlns:p14="http://schemas.microsoft.com/office/powerpoint/2010/main" val="14301517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6632"/>
            <a:ext cx="8229600" cy="980728"/>
          </a:xfrm>
        </p:spPr>
        <p:txBody>
          <a:bodyPr/>
          <a:lstStyle/>
          <a:p>
            <a:r>
              <a:rPr kumimoji="1" lang="ja-JP" altLang="en-US"/>
              <a:t>なぜ先生になったの？</a:t>
            </a:r>
          </a:p>
        </p:txBody>
      </p:sp>
      <p:sp>
        <p:nvSpPr>
          <p:cNvPr id="5" name="コンテンツ プレースホルダー 4"/>
          <p:cNvSpPr>
            <a:spLocks noGrp="1"/>
          </p:cNvSpPr>
          <p:nvPr>
            <p:ph idx="1"/>
          </p:nvPr>
        </p:nvSpPr>
        <p:spPr>
          <a:xfrm>
            <a:off x="467544" y="980728"/>
            <a:ext cx="8229600" cy="2664296"/>
          </a:xfrm>
        </p:spPr>
        <p:txBody>
          <a:bodyPr>
            <a:normAutofit/>
          </a:bodyPr>
          <a:lstStyle/>
          <a:p>
            <a:r>
              <a:rPr kumimoji="1" lang="ja-JP" altLang="en-US" sz="4800"/>
              <a:t>大きく</a:t>
            </a:r>
            <a:r>
              <a:rPr kumimoji="1" lang="en-US" altLang="ja-JP" sz="4800"/>
              <a:t>2</a:t>
            </a:r>
            <a:r>
              <a:rPr kumimoji="1" lang="ja-JP" altLang="en-US" sz="4800"/>
              <a:t>つ</a:t>
            </a:r>
            <a:endParaRPr kumimoji="1" lang="en-US" altLang="ja-JP" sz="4800"/>
          </a:p>
          <a:p>
            <a:pPr lvl="1"/>
            <a:r>
              <a:rPr kumimoji="1" lang="ja-JP" altLang="en-US" sz="4400"/>
              <a:t> 自己研鑽</a:t>
            </a:r>
            <a:endParaRPr kumimoji="1" lang="en-US" altLang="ja-JP" sz="4400"/>
          </a:p>
          <a:p>
            <a:pPr lvl="1"/>
            <a:r>
              <a:rPr lang="ja-JP" altLang="en-US" sz="4400"/>
              <a:t> 後輩の育成</a:t>
            </a:r>
            <a:endParaRPr lang="en-US" altLang="ja-JP" sz="4800"/>
          </a:p>
        </p:txBody>
      </p:sp>
      <p:sp>
        <p:nvSpPr>
          <p:cNvPr id="6" name="コンテンツ プレースホルダー 4"/>
          <p:cNvSpPr txBox="1">
            <a:spLocks/>
          </p:cNvSpPr>
          <p:nvPr/>
        </p:nvSpPr>
        <p:spPr>
          <a:xfrm>
            <a:off x="395536" y="3429000"/>
            <a:ext cx="822960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4400"/>
              <a:t>長い人生、一度は講師業をやっても面白そう。</a:t>
            </a:r>
            <a:endParaRPr lang="en-US" altLang="ja-JP" sz="4400"/>
          </a:p>
        </p:txBody>
      </p:sp>
      <p:sp>
        <p:nvSpPr>
          <p:cNvPr id="7" name="コンテンツ プレースホルダー 4"/>
          <p:cNvSpPr txBox="1">
            <a:spLocks/>
          </p:cNvSpPr>
          <p:nvPr/>
        </p:nvSpPr>
        <p:spPr>
          <a:xfrm>
            <a:off x="467544" y="4941168"/>
            <a:ext cx="8229600" cy="19168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4000"/>
              <a:t>退学した学校に、ゲーム開発者として戻るのはネタとして面白そうだ。</a:t>
            </a:r>
            <a:endParaRPr lang="en-US" altLang="ja-JP" sz="4000"/>
          </a:p>
        </p:txBody>
      </p:sp>
    </p:spTree>
    <p:extLst>
      <p:ext uri="{BB962C8B-B14F-4D97-AF65-F5344CB8AC3E}">
        <p14:creationId xmlns:p14="http://schemas.microsoft.com/office/powerpoint/2010/main" val="35033625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1143000"/>
          </a:xfrm>
        </p:spPr>
        <p:txBody>
          <a:bodyPr>
            <a:normAutofit/>
          </a:bodyPr>
          <a:lstStyle/>
          <a:p>
            <a:r>
              <a:rPr lang="ja-JP" altLang="en-US" sz="6000" dirty="0"/>
              <a:t>教材を</a:t>
            </a:r>
            <a:r>
              <a:rPr lang="en-US" altLang="ja-JP" sz="6000" dirty="0"/>
              <a:t>DL</a:t>
            </a:r>
            <a:r>
              <a:rPr lang="ja-JP" altLang="en-US" sz="6000" dirty="0"/>
              <a:t>してください</a:t>
            </a:r>
            <a:endParaRPr kumimoji="1" lang="ja-JP" altLang="en-US" sz="6000" dirty="0"/>
          </a:p>
        </p:txBody>
      </p:sp>
      <p:sp>
        <p:nvSpPr>
          <p:cNvPr id="3" name="コンテンツ プレースホルダー 2"/>
          <p:cNvSpPr>
            <a:spLocks noGrp="1"/>
          </p:cNvSpPr>
          <p:nvPr>
            <p:ph idx="1"/>
          </p:nvPr>
        </p:nvSpPr>
        <p:spPr>
          <a:xfrm>
            <a:off x="179512" y="2348880"/>
            <a:ext cx="8820472" cy="2520280"/>
          </a:xfrm>
        </p:spPr>
        <p:txBody>
          <a:bodyPr>
            <a:noAutofit/>
          </a:bodyPr>
          <a:lstStyle/>
          <a:p>
            <a:r>
              <a:rPr lang="en-US" altLang="ja-JP" sz="6600" dirty="0">
                <a:solidFill>
                  <a:schemeClr val="tx1"/>
                </a:solidFill>
              </a:rPr>
              <a:t>data.zip</a:t>
            </a:r>
            <a:r>
              <a:rPr lang="en-US" altLang="ja-JP" sz="6600" dirty="0">
                <a:solidFill>
                  <a:schemeClr val="tx1"/>
                </a:solidFill>
              </a:rPr>
              <a:t/>
            </a:r>
            <a:br>
              <a:rPr lang="en-US" altLang="ja-JP" sz="6600" dirty="0">
                <a:solidFill>
                  <a:schemeClr val="tx1"/>
                </a:solidFill>
              </a:rPr>
            </a:br>
            <a:r>
              <a:rPr lang="en-US" altLang="ja-JP" sz="6600" dirty="0">
                <a:solidFill>
                  <a:schemeClr val="tx1"/>
                </a:solidFill>
              </a:rPr>
              <a:t>https://git.io/v1k5G</a:t>
            </a:r>
          </a:p>
        </p:txBody>
      </p:sp>
      <p:sp>
        <p:nvSpPr>
          <p:cNvPr id="5" name="テキスト ボックス 4"/>
          <p:cNvSpPr txBox="1"/>
          <p:nvPr/>
        </p:nvSpPr>
        <p:spPr>
          <a:xfrm>
            <a:off x="179512" y="6093296"/>
            <a:ext cx="7714221" cy="646331"/>
          </a:xfrm>
          <a:prstGeom prst="rect">
            <a:avLst/>
          </a:prstGeom>
          <a:noFill/>
        </p:spPr>
        <p:txBody>
          <a:bodyPr wrap="none" rtlCol="0">
            <a:spAutoFit/>
          </a:bodyPr>
          <a:lstStyle/>
          <a:p>
            <a:r>
              <a:rPr kumimoji="1" lang="en-US" altLang="ja-JP"/>
              <a:t>※</a:t>
            </a:r>
            <a:r>
              <a:rPr lang="ja-JP" altLang="en-US" dirty="0"/>
              <a:t>短縮</a:t>
            </a:r>
            <a:r>
              <a:rPr lang="en-US" altLang="ja-JP" dirty="0"/>
              <a:t>URL</a:t>
            </a:r>
            <a:r>
              <a:rPr lang="ja-JP" altLang="en-US" dirty="0"/>
              <a:t>の飛び先は以下</a:t>
            </a:r>
            <a:endParaRPr lang="en-US" altLang="ja-JP" dirty="0"/>
          </a:p>
          <a:p>
            <a:r>
              <a:rPr lang="en-US" altLang="ja-JP" dirty="0"/>
              <a:t>https://github.com/katsube/neec/tree/master/mobileprogramming2/20161128</a:t>
            </a:r>
            <a:endParaRPr lang="ja-JP" altLang="en-US" dirty="0"/>
          </a:p>
        </p:txBody>
      </p:sp>
    </p:spTree>
    <p:extLst>
      <p:ext uri="{BB962C8B-B14F-4D97-AF65-F5344CB8AC3E}">
        <p14:creationId xmlns:p14="http://schemas.microsoft.com/office/powerpoint/2010/main" val="10086417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PHP</a:t>
            </a:r>
            <a:r>
              <a:rPr kumimoji="1" lang="ja-JP" altLang="en-US" sz="8800" dirty="0"/>
              <a:t>開発例</a:t>
            </a:r>
          </a:p>
        </p:txBody>
      </p:sp>
      <p:pic>
        <p:nvPicPr>
          <p:cNvPr id="4" name="Picture 2" descr="出力例: Imagick で作った PHP ロ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642817"/>
            <a:ext cx="2880320" cy="1728192"/>
          </a:xfrm>
          <a:prstGeom prst="rect">
            <a:avLst/>
          </a:prstGeom>
          <a:noFill/>
          <a:extLst>
            <a:ext uri="{909E8E84-426E-40dd-AFC4-6F175D3DCCD1}">
              <a14:hiddenFill xmlns:a14="http://schemas.microsoft.com/office/drawing/2010/main">
                <a:solidFill>
                  <a:srgbClr val="FFFFFF"/>
                </a:solidFill>
              </a14:hiddenFill>
            </a:ext>
          </a:extLst>
        </p:spPr>
      </p:pic>
      <p:sp>
        <p:nvSpPr>
          <p:cNvPr id="3" name="星 10 2"/>
          <p:cNvSpPr/>
          <p:nvPr/>
        </p:nvSpPr>
        <p:spPr>
          <a:xfrm>
            <a:off x="251520" y="188640"/>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19636890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1143000"/>
          </a:xfrm>
        </p:spPr>
        <p:txBody>
          <a:bodyPr>
            <a:normAutofit/>
          </a:bodyPr>
          <a:lstStyle/>
          <a:p>
            <a:r>
              <a:rPr kumimoji="1" lang="en-US" altLang="ja-JP" sz="6000" dirty="0"/>
              <a:t>GitHub</a:t>
            </a:r>
            <a:r>
              <a:rPr kumimoji="1" lang="ja-JP" altLang="en-US" sz="6000" dirty="0"/>
              <a:t>のサンプル参照</a:t>
            </a:r>
          </a:p>
        </p:txBody>
      </p:sp>
      <p:sp>
        <p:nvSpPr>
          <p:cNvPr id="3" name="コンテンツ プレースホルダー 2"/>
          <p:cNvSpPr>
            <a:spLocks noGrp="1"/>
          </p:cNvSpPr>
          <p:nvPr>
            <p:ph idx="1"/>
          </p:nvPr>
        </p:nvSpPr>
        <p:spPr>
          <a:xfrm>
            <a:off x="323528" y="2132856"/>
            <a:ext cx="8640960" cy="2520280"/>
          </a:xfrm>
        </p:spPr>
        <p:txBody>
          <a:bodyPr>
            <a:noAutofit/>
          </a:bodyPr>
          <a:lstStyle/>
          <a:p>
            <a:r>
              <a:rPr lang="en-US" altLang="ja-JP" sz="6600" dirty="0">
                <a:solidFill>
                  <a:schemeClr val="tx1"/>
                </a:solidFill>
              </a:rPr>
              <a:t>BBS</a:t>
            </a:r>
            <a:br>
              <a:rPr lang="en-US" altLang="ja-JP" sz="6600" dirty="0">
                <a:solidFill>
                  <a:schemeClr val="tx1"/>
                </a:solidFill>
              </a:rPr>
            </a:br>
            <a:r>
              <a:rPr lang="en-US" altLang="ja-JP" sz="6600" dirty="0">
                <a:solidFill>
                  <a:schemeClr val="tx1"/>
                </a:solidFill>
              </a:rPr>
              <a:t>https://git.io/vXbcr</a:t>
            </a:r>
          </a:p>
        </p:txBody>
      </p:sp>
      <p:sp>
        <p:nvSpPr>
          <p:cNvPr id="5" name="テキスト ボックス 4"/>
          <p:cNvSpPr txBox="1"/>
          <p:nvPr/>
        </p:nvSpPr>
        <p:spPr>
          <a:xfrm>
            <a:off x="179512" y="6093296"/>
            <a:ext cx="5769729" cy="646331"/>
          </a:xfrm>
          <a:prstGeom prst="rect">
            <a:avLst/>
          </a:prstGeom>
          <a:noFill/>
        </p:spPr>
        <p:txBody>
          <a:bodyPr wrap="none" rtlCol="0">
            <a:spAutoFit/>
          </a:bodyPr>
          <a:lstStyle/>
          <a:p>
            <a:r>
              <a:rPr kumimoji="1" lang="en-US" altLang="ja-JP"/>
              <a:t>※</a:t>
            </a:r>
            <a:r>
              <a:rPr lang="ja-JP" altLang="en-US" dirty="0"/>
              <a:t>短縮</a:t>
            </a:r>
            <a:r>
              <a:rPr lang="en-US" altLang="ja-JP" dirty="0"/>
              <a:t>URL</a:t>
            </a:r>
            <a:r>
              <a:rPr lang="ja-JP" altLang="en-US" dirty="0"/>
              <a:t>の飛び先は以下</a:t>
            </a:r>
            <a:endParaRPr lang="en-US" altLang="ja-JP" dirty="0"/>
          </a:p>
          <a:p>
            <a:r>
              <a:rPr lang="en-US" altLang="ja-JP" dirty="0"/>
              <a:t>https://github.com/katsube/neec/tree/master/sample/BBS</a:t>
            </a:r>
            <a:endParaRPr lang="ja-JP" altLang="en-US" dirty="0"/>
          </a:p>
        </p:txBody>
      </p:sp>
    </p:spTree>
    <p:extLst>
      <p:ext uri="{BB962C8B-B14F-4D97-AF65-F5344CB8AC3E}">
        <p14:creationId xmlns:p14="http://schemas.microsoft.com/office/powerpoint/2010/main" val="10636712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1143000"/>
          </a:xfrm>
        </p:spPr>
        <p:txBody>
          <a:bodyPr>
            <a:normAutofit fontScale="90000"/>
          </a:bodyPr>
          <a:lstStyle/>
          <a:p>
            <a:r>
              <a:rPr kumimoji="1" lang="ja-JP" altLang="en-US" sz="6000" dirty="0"/>
              <a:t>次回の開発デーは</a:t>
            </a:r>
            <a:r>
              <a:rPr kumimoji="1" lang="en-US" altLang="ja-JP" sz="6000" dirty="0"/>
              <a:t/>
            </a:r>
            <a:br>
              <a:rPr kumimoji="1" lang="en-US" altLang="ja-JP" sz="6000" dirty="0"/>
            </a:br>
            <a:r>
              <a:rPr kumimoji="1" lang="en-US" altLang="ja-JP" sz="6000" dirty="0"/>
              <a:t>12</a:t>
            </a:r>
            <a:r>
              <a:rPr kumimoji="1" lang="ja-JP" altLang="en-US" sz="6000" dirty="0"/>
              <a:t>月</a:t>
            </a:r>
            <a:r>
              <a:rPr kumimoji="1" lang="en-US" altLang="ja-JP" sz="6000" dirty="0"/>
              <a:t>19</a:t>
            </a:r>
            <a:r>
              <a:rPr kumimoji="1" lang="ja-JP" altLang="en-US" sz="6000" dirty="0"/>
              <a:t>日</a:t>
            </a:r>
          </a:p>
        </p:txBody>
      </p:sp>
      <p:sp>
        <p:nvSpPr>
          <p:cNvPr id="3" name="コンテンツ プレースホルダー 2"/>
          <p:cNvSpPr>
            <a:spLocks noGrp="1"/>
          </p:cNvSpPr>
          <p:nvPr>
            <p:ph idx="1"/>
          </p:nvPr>
        </p:nvSpPr>
        <p:spPr>
          <a:xfrm>
            <a:off x="323528" y="1988840"/>
            <a:ext cx="8640960" cy="4608512"/>
          </a:xfrm>
        </p:spPr>
        <p:txBody>
          <a:bodyPr>
            <a:noAutofit/>
          </a:bodyPr>
          <a:lstStyle/>
          <a:p>
            <a:r>
              <a:rPr lang="ja-JP" altLang="en-US" sz="4000" dirty="0">
                <a:solidFill>
                  <a:schemeClr val="tx1"/>
                </a:solidFill>
              </a:rPr>
              <a:t>それまでに必ず「チャット」を完成させて授業に挑んでください。</a:t>
            </a:r>
            <a:endParaRPr lang="en-US" altLang="ja-JP" sz="4000" dirty="0">
              <a:solidFill>
                <a:schemeClr val="tx1"/>
              </a:solidFill>
            </a:endParaRPr>
          </a:p>
          <a:p>
            <a:pPr lvl="1"/>
            <a:r>
              <a:rPr lang="ja-JP" altLang="en-US" sz="3600" dirty="0">
                <a:solidFill>
                  <a:schemeClr val="tx1"/>
                </a:solidFill>
              </a:rPr>
              <a:t>この日に提出した物は成績に反映します。</a:t>
            </a:r>
            <a:r>
              <a:rPr lang="en-US" altLang="ja-JP" sz="3600" dirty="0">
                <a:solidFill>
                  <a:schemeClr val="tx1"/>
                </a:solidFill>
              </a:rPr>
              <a:t/>
            </a:r>
            <a:br>
              <a:rPr lang="en-US" altLang="ja-JP" sz="3600" dirty="0">
                <a:solidFill>
                  <a:schemeClr val="tx1"/>
                </a:solidFill>
              </a:rPr>
            </a:br>
            <a:endParaRPr lang="en-US" altLang="ja-JP" sz="4000" dirty="0">
              <a:solidFill>
                <a:schemeClr val="tx1"/>
              </a:solidFill>
            </a:endParaRPr>
          </a:p>
          <a:p>
            <a:r>
              <a:rPr lang="en-US" altLang="ja-JP" sz="4000" dirty="0">
                <a:solidFill>
                  <a:schemeClr val="tx1"/>
                </a:solidFill>
              </a:rPr>
              <a:t>Chat</a:t>
            </a:r>
            <a:r>
              <a:rPr lang="ja-JP" altLang="en-US" sz="4000" dirty="0">
                <a:solidFill>
                  <a:schemeClr val="tx1"/>
                </a:solidFill>
              </a:rPr>
              <a:t>開発に関して質問があれば、</a:t>
            </a:r>
            <a:r>
              <a:rPr lang="en-US" altLang="ja-JP" sz="4000" dirty="0">
                <a:solidFill>
                  <a:schemeClr val="tx1"/>
                </a:solidFill>
              </a:rPr>
              <a:t>Issue</a:t>
            </a:r>
            <a:r>
              <a:rPr lang="ja-JP" altLang="en-US" sz="4000" dirty="0">
                <a:solidFill>
                  <a:schemeClr val="tx1"/>
                </a:solidFill>
              </a:rPr>
              <a:t>上で受け付けます。</a:t>
            </a:r>
            <a:endParaRPr lang="en-US" altLang="ja-JP" sz="4000" dirty="0">
              <a:solidFill>
                <a:schemeClr val="tx1"/>
              </a:solidFill>
            </a:endParaRPr>
          </a:p>
        </p:txBody>
      </p:sp>
    </p:spTree>
    <p:extLst>
      <p:ext uri="{BB962C8B-B14F-4D97-AF65-F5344CB8AC3E}">
        <p14:creationId xmlns:p14="http://schemas.microsoft.com/office/powerpoint/2010/main" val="383437461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MySQL</a:t>
            </a:r>
            <a:r>
              <a:rPr lang="ja-JP" altLang="en-US" sz="8800" dirty="0"/>
              <a:t>基礎</a:t>
            </a:r>
            <a:endParaRPr kumimoji="1" lang="ja-JP" altLang="en-US" sz="8800" dirty="0"/>
          </a:p>
        </p:txBody>
      </p:sp>
      <p:pic>
        <p:nvPicPr>
          <p:cNvPr id="3" name="図 2"/>
          <p:cNvPicPr>
            <a:picLocks noChangeAspect="1"/>
          </p:cNvPicPr>
          <p:nvPr/>
        </p:nvPicPr>
        <p:blipFill>
          <a:blip r:embed="rId2"/>
          <a:stretch>
            <a:fillRect/>
          </a:stretch>
        </p:blipFill>
        <p:spPr>
          <a:xfrm>
            <a:off x="6588224" y="4941168"/>
            <a:ext cx="2232248" cy="1509304"/>
          </a:xfrm>
          <a:prstGeom prst="rect">
            <a:avLst/>
          </a:prstGeom>
        </p:spPr>
      </p:pic>
      <p:sp>
        <p:nvSpPr>
          <p:cNvPr id="4" name="星 10 3"/>
          <p:cNvSpPr/>
          <p:nvPr/>
        </p:nvSpPr>
        <p:spPr>
          <a:xfrm>
            <a:off x="251520" y="188640"/>
            <a:ext cx="1944216" cy="2016224"/>
          </a:xfrm>
          <a:prstGeom prst="star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4400">
                <a:latin typeface="メイリオ"/>
                <a:ea typeface="メイリオ"/>
                <a:cs typeface="メイリオ"/>
              </a:rPr>
              <a:t>復習</a:t>
            </a:r>
          </a:p>
        </p:txBody>
      </p:sp>
    </p:spTree>
    <p:extLst>
      <p:ext uri="{BB962C8B-B14F-4D97-AF65-F5344CB8AC3E}">
        <p14:creationId xmlns:p14="http://schemas.microsoft.com/office/powerpoint/2010/main" val="25122957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25760"/>
            <a:ext cx="8229600" cy="1143000"/>
          </a:xfrm>
        </p:spPr>
        <p:txBody>
          <a:bodyPr/>
          <a:lstStyle/>
          <a:p>
            <a:r>
              <a:rPr kumimoji="1" lang="en-US" altLang="ja-JP" dirty="0" smtClean="0"/>
              <a:t>MySQL</a:t>
            </a:r>
            <a:r>
              <a:rPr kumimoji="1" lang="ja-JP" altLang="en-US" dirty="0" smtClean="0"/>
              <a:t>にログイン</a:t>
            </a:r>
            <a:endParaRPr kumimoji="1" lang="ja-JP" altLang="en-US" dirty="0"/>
          </a:p>
        </p:txBody>
      </p:sp>
      <p:sp>
        <p:nvSpPr>
          <p:cNvPr id="9" name="コンテンツ プレースホルダー 8"/>
          <p:cNvSpPr>
            <a:spLocks noGrp="1"/>
          </p:cNvSpPr>
          <p:nvPr>
            <p:ph idx="1"/>
          </p:nvPr>
        </p:nvSpPr>
        <p:spPr>
          <a:xfrm>
            <a:off x="467544" y="4221088"/>
            <a:ext cx="8229600" cy="2304256"/>
          </a:xfrm>
        </p:spPr>
        <p:txBody>
          <a:bodyPr>
            <a:normAutofit/>
          </a:bodyPr>
          <a:lstStyle/>
          <a:p>
            <a:r>
              <a:rPr kumimoji="1" lang="en-US" altLang="ja-JP" b="1" dirty="0" smtClean="0"/>
              <a:t>-u</a:t>
            </a:r>
            <a:r>
              <a:rPr kumimoji="1" lang="ja-JP" altLang="en-US" dirty="0" smtClean="0"/>
              <a:t> ログインするユーザー名を指定</a:t>
            </a:r>
            <a:endParaRPr kumimoji="1" lang="en-US" altLang="ja-JP" dirty="0" smtClean="0"/>
          </a:p>
          <a:p>
            <a:r>
              <a:rPr lang="en-US" altLang="ja-JP" b="1" dirty="0" smtClean="0"/>
              <a:t>-p</a:t>
            </a:r>
            <a:r>
              <a:rPr lang="en-US" altLang="ja-JP" dirty="0" smtClean="0"/>
              <a:t> </a:t>
            </a:r>
            <a:r>
              <a:rPr lang="ja-JP" altLang="en-US" dirty="0" smtClean="0"/>
              <a:t>パスワードを入力する</a:t>
            </a:r>
            <a:endParaRPr kumimoji="1" lang="en-US" altLang="ja-JP" dirty="0" smtClean="0"/>
          </a:p>
          <a:p>
            <a:r>
              <a:rPr lang="ja-JP" altLang="en-US" dirty="0"/>
              <a:t>パスワードは「</a:t>
            </a:r>
            <a:r>
              <a:rPr lang="en-US" altLang="ja-JP" sz="5400" dirty="0"/>
              <a:t>﻿</a:t>
            </a:r>
            <a:r>
              <a:rPr lang="en-US" altLang="ja-JP" sz="5400" dirty="0">
                <a:solidFill>
                  <a:srgbClr val="FF0000"/>
                </a:solidFill>
              </a:rPr>
              <a:t>H@chiouji1</a:t>
            </a:r>
            <a:r>
              <a:rPr lang="ja-JP" altLang="en-US" dirty="0"/>
              <a:t>」</a:t>
            </a:r>
            <a:endParaRPr lang="en-US" altLang="ja-JP" dirty="0"/>
          </a:p>
        </p:txBody>
      </p:sp>
      <p:sp>
        <p:nvSpPr>
          <p:cNvPr id="10" name="コンテンツ プレースホルダー 2"/>
          <p:cNvSpPr txBox="1">
            <a:spLocks/>
          </p:cNvSpPr>
          <p:nvPr/>
        </p:nvSpPr>
        <p:spPr>
          <a:xfrm>
            <a:off x="0" y="1268760"/>
            <a:ext cx="9144000" cy="262829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dirty="0" smtClean="0">
                <a:solidFill>
                  <a:schemeClr val="bg1"/>
                </a:solidFill>
              </a:rPr>
              <a:t>$ </a:t>
            </a:r>
            <a:r>
              <a:rPr lang="en-US" altLang="ja-JP" sz="4400" dirty="0" err="1" smtClean="0">
                <a:solidFill>
                  <a:schemeClr val="bg1"/>
                </a:solidFill>
              </a:rPr>
              <a:t>mysql</a:t>
            </a:r>
            <a:r>
              <a:rPr lang="en-US" altLang="ja-JP" sz="4400" dirty="0" smtClean="0">
                <a:solidFill>
                  <a:schemeClr val="bg1"/>
                </a:solidFill>
              </a:rPr>
              <a:t> –u root –p</a:t>
            </a:r>
          </a:p>
          <a:p>
            <a:pPr marL="0" indent="0">
              <a:buNone/>
            </a:pPr>
            <a:r>
              <a:rPr lang="en-US" altLang="ja-JP" sz="4400" dirty="0">
                <a:solidFill>
                  <a:schemeClr val="bg1"/>
                </a:solidFill>
              </a:rPr>
              <a:t>﻿</a:t>
            </a:r>
            <a:r>
              <a:rPr lang="en-US" altLang="ja-JP" dirty="0">
                <a:solidFill>
                  <a:schemeClr val="bg1"/>
                </a:solidFill>
              </a:rPr>
              <a:t>Enter password:</a:t>
            </a:r>
            <a:endParaRPr lang="en-US" altLang="ja-JP" sz="4400" dirty="0" smtClean="0">
              <a:solidFill>
                <a:schemeClr val="bg1"/>
              </a:solidFill>
            </a:endParaRPr>
          </a:p>
        </p:txBody>
      </p:sp>
    </p:spTree>
    <p:extLst>
      <p:ext uri="{BB962C8B-B14F-4D97-AF65-F5344CB8AC3E}">
        <p14:creationId xmlns:p14="http://schemas.microsoft.com/office/powerpoint/2010/main" val="6195254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116632"/>
            <a:ext cx="8229600" cy="1143000"/>
          </a:xfrm>
        </p:spPr>
        <p:txBody>
          <a:bodyPr/>
          <a:lstStyle/>
          <a:p>
            <a:r>
              <a:rPr kumimoji="1" lang="ja-JP" altLang="en-US" dirty="0"/>
              <a:t>イメージ</a:t>
            </a:r>
          </a:p>
        </p:txBody>
      </p:sp>
      <p:pic>
        <p:nvPicPr>
          <p:cNvPr id="6" name="Picture 4" descr="ICON_VirtTriangle_flat_Q408.png"/>
          <p:cNvPicPr>
            <a:picLocks noChangeAspect="1"/>
          </p:cNvPicPr>
          <p:nvPr/>
        </p:nvPicPr>
        <p:blipFill>
          <a:blip r:embed="rId3"/>
          <a:srcRect/>
          <a:stretch>
            <a:fillRect/>
          </a:stretch>
        </p:blipFill>
        <p:spPr bwMode="auto">
          <a:xfrm>
            <a:off x="2944168" y="5182839"/>
            <a:ext cx="3359150" cy="835025"/>
          </a:xfrm>
          <a:prstGeom prst="rect">
            <a:avLst/>
          </a:prstGeom>
          <a:noFill/>
          <a:ln w="9525">
            <a:noFill/>
            <a:miter lim="800000"/>
            <a:headEnd/>
            <a:tailEnd/>
          </a:ln>
        </p:spPr>
      </p:pic>
      <p:pic>
        <p:nvPicPr>
          <p:cNvPr id="7" name="Picture 8" descr="ICON_Server_flat_Q408.png"/>
          <p:cNvPicPr>
            <a:picLocks noChangeAspect="1"/>
          </p:cNvPicPr>
          <p:nvPr/>
        </p:nvPicPr>
        <p:blipFill>
          <a:blip r:embed="rId4"/>
          <a:srcRect/>
          <a:stretch>
            <a:fillRect/>
          </a:stretch>
        </p:blipFill>
        <p:spPr bwMode="auto">
          <a:xfrm>
            <a:off x="3598614" y="6216301"/>
            <a:ext cx="1905000" cy="484187"/>
          </a:xfrm>
          <a:prstGeom prst="rect">
            <a:avLst/>
          </a:prstGeom>
          <a:noFill/>
          <a:ln w="9525">
            <a:noFill/>
            <a:miter lim="800000"/>
            <a:headEnd/>
            <a:tailEnd/>
          </a:ln>
        </p:spPr>
      </p:pic>
      <p:sp>
        <p:nvSpPr>
          <p:cNvPr id="8" name="Rounded Rectangle 14"/>
          <p:cNvSpPr/>
          <p:nvPr/>
        </p:nvSpPr>
        <p:spPr bwMode="auto">
          <a:xfrm>
            <a:off x="971600" y="4221088"/>
            <a:ext cx="7128792" cy="800100"/>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ja-JP" sz="3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Linux</a:t>
            </a:r>
            <a:r>
              <a:rPr lang="ja-JP" altLang="en-US" sz="3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3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600"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CentOS</a:t>
            </a:r>
            <a:r>
              <a:rPr lang="en-US" altLang="ja-JP" sz="3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36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Rounded Rectangle 56"/>
          <p:cNvSpPr/>
          <p:nvPr/>
        </p:nvSpPr>
        <p:spPr bwMode="auto">
          <a:xfrm>
            <a:off x="5436096" y="1412776"/>
            <a:ext cx="2520280" cy="2664296"/>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buClr>
                <a:srgbClr val="000000"/>
              </a:buClr>
              <a:defRPr/>
            </a:pPr>
            <a:r>
              <a:rPr lang="en-US" sz="4400" dirty="0" smtClean="0">
                <a:solidFill>
                  <a:schemeClr val="bg1"/>
                </a:solidFill>
                <a:latin typeface="メイリオ"/>
                <a:ea typeface="メイリオ"/>
                <a:cs typeface="メイリオ"/>
              </a:rPr>
              <a:t>MySQL</a:t>
            </a:r>
          </a:p>
          <a:p>
            <a:pPr algn="ctr">
              <a:spcAft>
                <a:spcPct val="0"/>
              </a:spcAft>
              <a:buClr>
                <a:srgbClr val="000000"/>
              </a:buClr>
              <a:defRPr/>
            </a:pPr>
            <a:r>
              <a:rPr lang="en-US" sz="3200" dirty="0" smtClean="0">
                <a:solidFill>
                  <a:schemeClr val="bg1"/>
                </a:solidFill>
                <a:latin typeface="メイリオ"/>
                <a:ea typeface="メイリオ"/>
                <a:cs typeface="メイリオ"/>
              </a:rPr>
              <a:t>(</a:t>
            </a:r>
            <a:r>
              <a:rPr lang="en-US" altLang="ja-JP" sz="3200" dirty="0" smtClean="0">
                <a:solidFill>
                  <a:srgbClr val="FF0000"/>
                </a:solidFill>
                <a:latin typeface="メイリオ"/>
                <a:ea typeface="メイリオ"/>
                <a:cs typeface="メイリオ"/>
              </a:rPr>
              <a:t>Server</a:t>
            </a:r>
            <a:r>
              <a:rPr lang="en-US" sz="3200" dirty="0" smtClean="0">
                <a:solidFill>
                  <a:schemeClr val="bg1"/>
                </a:solidFill>
                <a:latin typeface="メイリオ"/>
                <a:ea typeface="メイリオ"/>
                <a:cs typeface="メイリオ"/>
              </a:rPr>
              <a:t>)</a:t>
            </a:r>
            <a:endParaRPr lang="en-US" sz="3200" dirty="0">
              <a:solidFill>
                <a:schemeClr val="bg1"/>
              </a:solidFill>
              <a:latin typeface="メイリオ"/>
              <a:ea typeface="メイリオ"/>
              <a:cs typeface="メイリオ"/>
            </a:endParaRPr>
          </a:p>
        </p:txBody>
      </p:sp>
      <p:sp>
        <p:nvSpPr>
          <p:cNvPr id="3" name="左右矢印 2"/>
          <p:cNvSpPr/>
          <p:nvPr/>
        </p:nvSpPr>
        <p:spPr>
          <a:xfrm>
            <a:off x="3563888" y="1556792"/>
            <a:ext cx="1800200" cy="1008112"/>
          </a:xfrm>
          <a:prstGeom prst="lef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Rounded Rectangle 32"/>
          <p:cNvSpPr>
            <a:spLocks noChangeArrowheads="1"/>
          </p:cNvSpPr>
          <p:nvPr/>
        </p:nvSpPr>
        <p:spPr bwMode="auto">
          <a:xfrm>
            <a:off x="1043608" y="2924944"/>
            <a:ext cx="2588493" cy="1144140"/>
          </a:xfrm>
          <a:prstGeom prst="roundRect">
            <a:avLst>
              <a:gd name="adj" fmla="val 16667"/>
            </a:avLst>
          </a:prstGeom>
          <a:gradFill>
            <a:gsLst>
              <a:gs pos="0">
                <a:srgbClr val="C34B1B"/>
              </a:gs>
              <a:gs pos="89000">
                <a:srgbClr val="E7893F"/>
              </a:gs>
            </a:gsLst>
          </a:gradFill>
          <a:ln w="12700">
            <a:solidFill>
              <a:schemeClr val="accent6"/>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ja-JP" sz="3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Mate</a:t>
            </a:r>
            <a:r>
              <a:rPr lang="ja-JP" altLang="en-US" sz="3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端末</a:t>
            </a:r>
            <a:endParaRPr lang="en-US" altLang="ja-JP" sz="32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altLang="ja-JP" sz="2000"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(Terminal)</a:t>
            </a:r>
            <a:endParaRPr lang="en-US" sz="2000"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Rounded Rectangle 56"/>
          <p:cNvSpPr/>
          <p:nvPr/>
        </p:nvSpPr>
        <p:spPr bwMode="auto">
          <a:xfrm>
            <a:off x="1043608" y="1484784"/>
            <a:ext cx="2520280" cy="1080120"/>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25400" dir="5400000" sx="99000" sy="99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lgn="ctr">
              <a:spcAft>
                <a:spcPct val="0"/>
              </a:spcAft>
              <a:buClr>
                <a:srgbClr val="000000"/>
              </a:buClr>
              <a:defRPr/>
            </a:pPr>
            <a:r>
              <a:rPr lang="en-US" sz="2800" dirty="0" smtClean="0">
                <a:solidFill>
                  <a:schemeClr val="bg1"/>
                </a:solidFill>
                <a:latin typeface="メイリオ"/>
                <a:ea typeface="メイリオ"/>
                <a:cs typeface="メイリオ"/>
              </a:rPr>
              <a:t>MySQL</a:t>
            </a:r>
          </a:p>
          <a:p>
            <a:pPr algn="ctr">
              <a:spcAft>
                <a:spcPct val="0"/>
              </a:spcAft>
              <a:buClr>
                <a:srgbClr val="000000"/>
              </a:buClr>
              <a:defRPr/>
            </a:pPr>
            <a:r>
              <a:rPr lang="en-US" dirty="0" smtClean="0">
                <a:solidFill>
                  <a:schemeClr val="bg1"/>
                </a:solidFill>
                <a:latin typeface="メイリオ"/>
                <a:ea typeface="メイリオ"/>
                <a:cs typeface="メイリオ"/>
              </a:rPr>
              <a:t>(Client)</a:t>
            </a:r>
            <a:endParaRPr lang="en-US" dirty="0">
              <a:solidFill>
                <a:schemeClr val="bg1"/>
              </a:solidFill>
              <a:latin typeface="メイリオ"/>
              <a:ea typeface="メイリオ"/>
              <a:cs typeface="メイリオ"/>
            </a:endParaRPr>
          </a:p>
        </p:txBody>
      </p:sp>
    </p:spTree>
    <p:extLst>
      <p:ext uri="{BB962C8B-B14F-4D97-AF65-F5344CB8AC3E}">
        <p14:creationId xmlns:p14="http://schemas.microsoft.com/office/powerpoint/2010/main" val="19145300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6976"/>
          </a:xfrm>
        </p:spPr>
        <p:txBody>
          <a:bodyPr/>
          <a:lstStyle/>
          <a:p>
            <a:r>
              <a:rPr lang="ja-JP" altLang="en-US" dirty="0" smtClean="0"/>
              <a:t>データベースを表示する</a:t>
            </a:r>
            <a:endParaRPr kumimoji="1" lang="ja-JP" altLang="en-US" dirty="0"/>
          </a:p>
        </p:txBody>
      </p:sp>
      <p:sp>
        <p:nvSpPr>
          <p:cNvPr id="9" name="コンテンツ プレースホルダー 8"/>
          <p:cNvSpPr>
            <a:spLocks noGrp="1"/>
          </p:cNvSpPr>
          <p:nvPr>
            <p:ph idx="1"/>
          </p:nvPr>
        </p:nvSpPr>
        <p:spPr>
          <a:xfrm>
            <a:off x="323528" y="6165304"/>
            <a:ext cx="8229600" cy="576064"/>
          </a:xfrm>
        </p:spPr>
        <p:txBody>
          <a:bodyPr>
            <a:normAutofit lnSpcReduction="10000"/>
          </a:bodyPr>
          <a:lstStyle/>
          <a:p>
            <a:r>
              <a:rPr lang="en-US" altLang="ja-JP" dirty="0" smtClean="0"/>
              <a:t>MySQL</a:t>
            </a:r>
            <a:r>
              <a:rPr lang="ja-JP" altLang="en-US" dirty="0" smtClean="0"/>
              <a:t>の機能</a:t>
            </a:r>
            <a:endParaRPr lang="en-US" altLang="ja-JP" dirty="0" smtClean="0"/>
          </a:p>
        </p:txBody>
      </p:sp>
      <p:sp>
        <p:nvSpPr>
          <p:cNvPr id="10" name="コンテンツ プレースホルダー 2"/>
          <p:cNvSpPr txBox="1">
            <a:spLocks/>
          </p:cNvSpPr>
          <p:nvPr/>
        </p:nvSpPr>
        <p:spPr>
          <a:xfrm>
            <a:off x="0" y="908720"/>
            <a:ext cx="9144000" cy="518457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400" dirty="0" smtClean="0">
                <a:solidFill>
                  <a:schemeClr val="bg1"/>
                </a:solidFill>
              </a:rPr>
              <a:t>m</a:t>
            </a:r>
            <a:r>
              <a:rPr lang="en-US" altLang="ja-JP" sz="4400" dirty="0" err="1" smtClean="0">
                <a:solidFill>
                  <a:schemeClr val="bg1"/>
                </a:solidFill>
              </a:rPr>
              <a:t>ysql</a:t>
            </a:r>
            <a:r>
              <a:rPr lang="en-US" altLang="ja-JP" sz="4400" dirty="0" smtClean="0">
                <a:solidFill>
                  <a:schemeClr val="bg1"/>
                </a:solidFill>
              </a:rPr>
              <a:t>&gt; show database</a:t>
            </a:r>
            <a:r>
              <a:rPr lang="en-US" altLang="ja-JP" sz="4400" dirty="0" smtClean="0">
                <a:solidFill>
                  <a:srgbClr val="FF0000"/>
                </a:solidFill>
              </a:rPr>
              <a:t>s</a:t>
            </a:r>
            <a:r>
              <a:rPr lang="en-US" altLang="ja-JP" sz="4400" dirty="0" smtClean="0">
                <a:solidFill>
                  <a:schemeClr val="bg1"/>
                </a:solidFill>
              </a:rPr>
              <a:t>;</a:t>
            </a:r>
          </a:p>
          <a:p>
            <a:pPr marL="0" indent="0">
              <a:buNone/>
            </a:pPr>
            <a:r>
              <a:rPr lang="en-US" altLang="ja-JP" sz="4400" dirty="0">
                <a:solidFill>
                  <a:schemeClr val="bg1"/>
                </a:solidFill>
              </a:rPr>
              <a:t>﻿﻿</a:t>
            </a:r>
            <a:r>
              <a:rPr lang="en-US" altLang="ja-JP" sz="2400" dirty="0">
                <a:solidFill>
                  <a:schemeClr val="bg1"/>
                </a:solidFill>
              </a:rPr>
              <a:t>+-----</a:t>
            </a:r>
            <a:r>
              <a:rPr lang="en-US" altLang="ja-JP" sz="2400" dirty="0" smtClean="0">
                <a:solidFill>
                  <a:schemeClr val="bg1"/>
                </a:solidFill>
              </a:rPr>
              <a:t>------</a:t>
            </a:r>
            <a:r>
              <a:rPr lang="en-US" altLang="ja-JP" sz="2400" dirty="0">
                <a:solidFill>
                  <a:schemeClr val="bg1"/>
                </a:solidFill>
              </a:rPr>
              <a:t>------------</a:t>
            </a:r>
            <a:r>
              <a:rPr lang="en-US" altLang="ja-JP" sz="2400" dirty="0" smtClean="0">
                <a:solidFill>
                  <a:schemeClr val="bg1"/>
                </a:solidFill>
              </a:rPr>
              <a:t>---+</a:t>
            </a:r>
          </a:p>
          <a:p>
            <a:pPr marL="0" indent="0">
              <a:buNone/>
            </a:pPr>
            <a:r>
              <a:rPr lang="en-US" altLang="ja-JP" sz="2400" dirty="0" smtClean="0">
                <a:solidFill>
                  <a:schemeClr val="bg1"/>
                </a:solidFill>
              </a:rPr>
              <a:t> | </a:t>
            </a:r>
            <a:r>
              <a:rPr lang="en-US" altLang="ja-JP" sz="2400" dirty="0">
                <a:solidFill>
                  <a:schemeClr val="bg1"/>
                </a:solidFill>
              </a:rPr>
              <a:t>Database          </a:t>
            </a:r>
            <a:r>
              <a:rPr lang="en-US" altLang="ja-JP" sz="2400" dirty="0" smtClean="0">
                <a:solidFill>
                  <a:schemeClr val="bg1"/>
                </a:solidFill>
              </a:rPr>
              <a:t>          |</a:t>
            </a:r>
          </a:p>
          <a:p>
            <a:pPr marL="0" indent="0">
              <a:buNone/>
            </a:pPr>
            <a:r>
              <a:rPr lang="en-US" altLang="ja-JP" sz="2400" dirty="0" smtClean="0">
                <a:solidFill>
                  <a:schemeClr val="bg1"/>
                </a:solidFill>
              </a:rPr>
              <a:t>+</a:t>
            </a:r>
            <a:r>
              <a:rPr lang="en-US" altLang="ja-JP" sz="2400" dirty="0">
                <a:solidFill>
                  <a:schemeClr val="bg1"/>
                </a:solidFill>
              </a:rPr>
              <a:t>-</a:t>
            </a:r>
            <a:r>
              <a:rPr lang="en-US" altLang="ja-JP" sz="2400" dirty="0" smtClean="0">
                <a:solidFill>
                  <a:schemeClr val="bg1"/>
                </a:solidFill>
              </a:rPr>
              <a:t>------</a:t>
            </a:r>
            <a:r>
              <a:rPr lang="en-US" altLang="ja-JP" sz="2400" dirty="0">
                <a:solidFill>
                  <a:schemeClr val="bg1"/>
                </a:solidFill>
              </a:rPr>
              <a:t>--</a:t>
            </a:r>
            <a:r>
              <a:rPr lang="en-US" altLang="ja-JP" sz="2400" dirty="0" smtClean="0">
                <a:solidFill>
                  <a:schemeClr val="bg1"/>
                </a:solidFill>
              </a:rPr>
              <a:t>----</a:t>
            </a:r>
            <a:r>
              <a:rPr lang="en-US" altLang="ja-JP" sz="2400" dirty="0">
                <a:solidFill>
                  <a:schemeClr val="bg1"/>
                </a:solidFill>
              </a:rPr>
              <a:t>-------------</a:t>
            </a:r>
            <a:r>
              <a:rPr lang="en-US" altLang="ja-JP" sz="2400" dirty="0" smtClean="0">
                <a:solidFill>
                  <a:schemeClr val="bg1"/>
                </a:solidFill>
              </a:rPr>
              <a:t>+</a:t>
            </a:r>
          </a:p>
          <a:p>
            <a:pPr marL="0" indent="0">
              <a:buNone/>
            </a:pPr>
            <a:r>
              <a:rPr lang="en-US" altLang="ja-JP" sz="2400" dirty="0" smtClean="0">
                <a:solidFill>
                  <a:schemeClr val="bg1"/>
                </a:solidFill>
              </a:rPr>
              <a:t> | </a:t>
            </a:r>
            <a:r>
              <a:rPr lang="en-US" altLang="ja-JP" sz="2400" dirty="0" err="1">
                <a:solidFill>
                  <a:schemeClr val="bg1"/>
                </a:solidFill>
              </a:rPr>
              <a:t>information_schema</a:t>
            </a:r>
            <a:r>
              <a:rPr lang="en-US" altLang="ja-JP" sz="2400" dirty="0">
                <a:solidFill>
                  <a:schemeClr val="bg1"/>
                </a:solidFill>
              </a:rPr>
              <a:t> </a:t>
            </a:r>
            <a:r>
              <a:rPr lang="en-US" altLang="ja-JP" sz="2400" dirty="0" smtClean="0">
                <a:solidFill>
                  <a:schemeClr val="bg1"/>
                </a:solidFill>
              </a:rPr>
              <a:t>   |</a:t>
            </a:r>
          </a:p>
          <a:p>
            <a:pPr marL="0" indent="0">
              <a:buNone/>
            </a:pPr>
            <a:r>
              <a:rPr lang="en-US" altLang="ja-JP" sz="2400" dirty="0">
                <a:solidFill>
                  <a:schemeClr val="bg1"/>
                </a:solidFill>
              </a:rPr>
              <a:t> </a:t>
            </a:r>
            <a:r>
              <a:rPr lang="en-US" altLang="ja-JP" sz="2400" dirty="0" smtClean="0">
                <a:solidFill>
                  <a:schemeClr val="bg1"/>
                </a:solidFill>
              </a:rPr>
              <a:t>| </a:t>
            </a:r>
            <a:r>
              <a:rPr lang="en-US" altLang="ja-JP" sz="2400" dirty="0" err="1">
                <a:solidFill>
                  <a:schemeClr val="bg1"/>
                </a:solidFill>
              </a:rPr>
              <a:t>mysql</a:t>
            </a:r>
            <a:r>
              <a:rPr lang="en-US" altLang="ja-JP" sz="2400" dirty="0">
                <a:solidFill>
                  <a:schemeClr val="bg1"/>
                </a:solidFill>
              </a:rPr>
              <a:t>    </a:t>
            </a:r>
            <a:r>
              <a:rPr lang="en-US" altLang="ja-JP" sz="2400" dirty="0" smtClean="0">
                <a:solidFill>
                  <a:schemeClr val="bg1"/>
                </a:solidFill>
              </a:rPr>
              <a:t>                     |</a:t>
            </a:r>
          </a:p>
          <a:p>
            <a:pPr marL="0" indent="0">
              <a:buNone/>
            </a:pPr>
            <a:r>
              <a:rPr lang="en-US" altLang="ja-JP" sz="2400" dirty="0" smtClean="0">
                <a:solidFill>
                  <a:schemeClr val="bg1"/>
                </a:solidFill>
              </a:rPr>
              <a:t> | </a:t>
            </a:r>
            <a:r>
              <a:rPr lang="en-US" altLang="ja-JP" sz="2400" dirty="0" err="1">
                <a:solidFill>
                  <a:schemeClr val="bg1"/>
                </a:solidFill>
              </a:rPr>
              <a:t>performance_schema</a:t>
            </a:r>
            <a:r>
              <a:rPr lang="en-US" altLang="ja-JP" sz="2400" dirty="0">
                <a:solidFill>
                  <a:schemeClr val="bg1"/>
                </a:solidFill>
              </a:rPr>
              <a:t> </a:t>
            </a:r>
            <a:r>
              <a:rPr lang="en-US" altLang="ja-JP" sz="2400" dirty="0" smtClean="0">
                <a:solidFill>
                  <a:schemeClr val="bg1"/>
                </a:solidFill>
              </a:rPr>
              <a:t> |</a:t>
            </a:r>
          </a:p>
          <a:p>
            <a:pPr marL="0" indent="0">
              <a:buNone/>
            </a:pPr>
            <a:r>
              <a:rPr lang="en-US" altLang="ja-JP" sz="2400" dirty="0">
                <a:solidFill>
                  <a:schemeClr val="bg1"/>
                </a:solidFill>
              </a:rPr>
              <a:t> </a:t>
            </a:r>
            <a:r>
              <a:rPr lang="en-US" altLang="ja-JP" sz="2400" dirty="0" smtClean="0">
                <a:solidFill>
                  <a:schemeClr val="bg1"/>
                </a:solidFill>
              </a:rPr>
              <a:t>| </a:t>
            </a:r>
            <a:r>
              <a:rPr lang="en-US" altLang="ja-JP" sz="2400" dirty="0">
                <a:solidFill>
                  <a:schemeClr val="bg1"/>
                </a:solidFill>
              </a:rPr>
              <a:t>sys                </a:t>
            </a:r>
            <a:r>
              <a:rPr lang="en-US" altLang="ja-JP" sz="2400" dirty="0" smtClean="0">
                <a:solidFill>
                  <a:schemeClr val="bg1"/>
                </a:solidFill>
              </a:rPr>
              <a:t>            |</a:t>
            </a:r>
          </a:p>
          <a:p>
            <a:pPr marL="0" indent="0">
              <a:buNone/>
            </a:pPr>
            <a:r>
              <a:rPr lang="en-US" altLang="ja-JP" sz="2400" dirty="0" smtClean="0">
                <a:solidFill>
                  <a:schemeClr val="bg1"/>
                </a:solidFill>
              </a:rPr>
              <a:t>+</a:t>
            </a:r>
            <a:r>
              <a:rPr lang="en-US" altLang="ja-JP" sz="2400" dirty="0">
                <a:solidFill>
                  <a:schemeClr val="bg1"/>
                </a:solidFill>
              </a:rPr>
              <a:t>------------------</a:t>
            </a:r>
            <a:r>
              <a:rPr lang="en-US" altLang="ja-JP" sz="2400" dirty="0" smtClean="0">
                <a:solidFill>
                  <a:schemeClr val="bg1"/>
                </a:solidFill>
              </a:rPr>
              <a:t>--------+</a:t>
            </a:r>
          </a:p>
          <a:p>
            <a:pPr marL="0" indent="0">
              <a:buNone/>
            </a:pPr>
            <a:r>
              <a:rPr lang="en-US" altLang="ja-JP" sz="2400" dirty="0" smtClean="0">
                <a:solidFill>
                  <a:schemeClr val="bg1"/>
                </a:solidFill>
              </a:rPr>
              <a:t>4 </a:t>
            </a:r>
            <a:r>
              <a:rPr lang="en-US" altLang="ja-JP" sz="2400" dirty="0">
                <a:solidFill>
                  <a:schemeClr val="bg1"/>
                </a:solidFill>
              </a:rPr>
              <a:t>rows in set (0.01 sec)</a:t>
            </a:r>
            <a:endParaRPr lang="en-US" altLang="ja-JP" sz="2400" dirty="0" smtClean="0">
              <a:solidFill>
                <a:schemeClr val="bg1"/>
              </a:solidFill>
            </a:endParaRPr>
          </a:p>
        </p:txBody>
      </p:sp>
    </p:spTree>
    <p:extLst>
      <p:ext uri="{BB962C8B-B14F-4D97-AF65-F5344CB8AC3E}">
        <p14:creationId xmlns:p14="http://schemas.microsoft.com/office/powerpoint/2010/main" val="377553924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6976"/>
          </a:xfrm>
        </p:spPr>
        <p:txBody>
          <a:bodyPr/>
          <a:lstStyle/>
          <a:p>
            <a:r>
              <a:rPr lang="ja-JP" altLang="en-US" dirty="0" smtClean="0"/>
              <a:t>データベースを作成する</a:t>
            </a:r>
            <a:endParaRPr kumimoji="1" lang="ja-JP" altLang="en-US" dirty="0"/>
          </a:p>
        </p:txBody>
      </p:sp>
      <p:sp>
        <p:nvSpPr>
          <p:cNvPr id="9" name="コンテンツ プレースホルダー 8"/>
          <p:cNvSpPr>
            <a:spLocks noGrp="1"/>
          </p:cNvSpPr>
          <p:nvPr>
            <p:ph idx="1"/>
          </p:nvPr>
        </p:nvSpPr>
        <p:spPr>
          <a:xfrm>
            <a:off x="539552" y="3140968"/>
            <a:ext cx="8229600" cy="2808312"/>
          </a:xfrm>
        </p:spPr>
        <p:txBody>
          <a:bodyPr>
            <a:normAutofit/>
          </a:bodyPr>
          <a:lstStyle/>
          <a:p>
            <a:r>
              <a:rPr lang="en-US" altLang="ja-JP" dirty="0" smtClean="0"/>
              <a:t>SQL</a:t>
            </a:r>
            <a:r>
              <a:rPr lang="ja-JP" altLang="en-US" dirty="0" smtClean="0"/>
              <a:t>構文</a:t>
            </a:r>
            <a:endParaRPr lang="en-US" altLang="ja-JP" dirty="0" smtClean="0"/>
          </a:p>
          <a:p>
            <a:r>
              <a:rPr lang="en-US" altLang="ja-JP" dirty="0" smtClean="0"/>
              <a:t>`show databases`</a:t>
            </a:r>
            <a:r>
              <a:rPr lang="ja-JP" altLang="en-US" dirty="0" smtClean="0"/>
              <a:t>で作成されたことを確認してみましょう。</a:t>
            </a:r>
            <a:endParaRPr lang="en-US" altLang="ja-JP" dirty="0" smtClean="0"/>
          </a:p>
        </p:txBody>
      </p:sp>
      <p:sp>
        <p:nvSpPr>
          <p:cNvPr id="10" name="コンテンツ プレースホルダー 2"/>
          <p:cNvSpPr txBox="1">
            <a:spLocks/>
          </p:cNvSpPr>
          <p:nvPr/>
        </p:nvSpPr>
        <p:spPr>
          <a:xfrm>
            <a:off x="0" y="908720"/>
            <a:ext cx="9144000" cy="2016224"/>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000" dirty="0" smtClean="0">
                <a:solidFill>
                  <a:schemeClr val="bg1"/>
                </a:solidFill>
              </a:rPr>
              <a:t>m</a:t>
            </a:r>
            <a:r>
              <a:rPr lang="en-US" altLang="ja-JP" sz="4000" dirty="0" err="1" smtClean="0">
                <a:solidFill>
                  <a:schemeClr val="bg1"/>
                </a:solidFill>
              </a:rPr>
              <a:t>ysql</a:t>
            </a:r>
            <a:r>
              <a:rPr lang="en-US" altLang="ja-JP" sz="4000" dirty="0" smtClean="0">
                <a:solidFill>
                  <a:schemeClr val="bg1"/>
                </a:solidFill>
              </a:rPr>
              <a:t>&gt; create database</a:t>
            </a:r>
            <a:r>
              <a:rPr lang="ja-JP" altLang="ja-JP" sz="4000" dirty="0" smtClean="0">
                <a:solidFill>
                  <a:srgbClr val="FF0000"/>
                </a:solidFill>
              </a:rPr>
              <a:t> </a:t>
            </a:r>
            <a:r>
              <a:rPr lang="en-US" altLang="ja-JP" sz="4000" dirty="0" smtClean="0">
                <a:solidFill>
                  <a:srgbClr val="FF0000"/>
                </a:solidFill>
              </a:rPr>
              <a:t>rpg</a:t>
            </a:r>
            <a:r>
              <a:rPr lang="en-US" altLang="ja-JP" sz="4000" dirty="0" err="1" smtClean="0">
                <a:solidFill>
                  <a:srgbClr val="FF0000"/>
                </a:solidFill>
              </a:rPr>
              <a:t>db</a:t>
            </a:r>
            <a:r>
              <a:rPr lang="en-US" altLang="ja-JP" sz="4000" dirty="0" smtClean="0">
                <a:solidFill>
                  <a:schemeClr val="bg1"/>
                </a:solidFill>
              </a:rPr>
              <a:t>;</a:t>
            </a:r>
          </a:p>
          <a:p>
            <a:pPr marL="0" indent="0">
              <a:buNone/>
            </a:pPr>
            <a:r>
              <a:rPr lang="en-US" altLang="ja-JP" sz="4000" dirty="0">
                <a:solidFill>
                  <a:schemeClr val="bg1"/>
                </a:solidFill>
              </a:rPr>
              <a:t>﻿﻿</a:t>
            </a:r>
            <a:endParaRPr lang="en-US" altLang="ja-JP" sz="2000" dirty="0" smtClean="0">
              <a:solidFill>
                <a:schemeClr val="bg1"/>
              </a:solidFill>
            </a:endParaRPr>
          </a:p>
        </p:txBody>
      </p:sp>
    </p:spTree>
    <p:extLst>
      <p:ext uri="{BB962C8B-B14F-4D97-AF65-F5344CB8AC3E}">
        <p14:creationId xmlns:p14="http://schemas.microsoft.com/office/powerpoint/2010/main" val="28122986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6976"/>
          </a:xfrm>
        </p:spPr>
        <p:txBody>
          <a:bodyPr>
            <a:normAutofit/>
          </a:bodyPr>
          <a:lstStyle/>
          <a:p>
            <a:r>
              <a:rPr lang="ja-JP" altLang="en-US" dirty="0" smtClean="0"/>
              <a:t>使用するデータベースを指定</a:t>
            </a:r>
            <a:endParaRPr kumimoji="1" lang="ja-JP" altLang="en-US" dirty="0"/>
          </a:p>
        </p:txBody>
      </p:sp>
      <p:sp>
        <p:nvSpPr>
          <p:cNvPr id="9" name="コンテンツ プレースホルダー 8"/>
          <p:cNvSpPr>
            <a:spLocks noGrp="1"/>
          </p:cNvSpPr>
          <p:nvPr>
            <p:ph idx="1"/>
          </p:nvPr>
        </p:nvSpPr>
        <p:spPr>
          <a:xfrm>
            <a:off x="539552" y="3140968"/>
            <a:ext cx="8229600" cy="2808312"/>
          </a:xfrm>
        </p:spPr>
        <p:txBody>
          <a:bodyPr>
            <a:normAutofit/>
          </a:bodyPr>
          <a:lstStyle/>
          <a:p>
            <a:r>
              <a:rPr lang="ja-JP" altLang="ja-JP" dirty="0"/>
              <a:t>M</a:t>
            </a:r>
            <a:r>
              <a:rPr lang="en-US" altLang="ja-JP" dirty="0" err="1"/>
              <a:t>ySQL</a:t>
            </a:r>
            <a:r>
              <a:rPr lang="ja-JP" altLang="en-US" dirty="0"/>
              <a:t>の機能</a:t>
            </a:r>
            <a:endParaRPr lang="en-US" altLang="ja-JP" dirty="0"/>
          </a:p>
          <a:p>
            <a:r>
              <a:rPr lang="ja-JP" altLang="en-US" dirty="0" smtClean="0"/>
              <a:t>これから操作するデータベースを指定します。</a:t>
            </a:r>
            <a:endParaRPr lang="en-US" altLang="ja-JP" dirty="0" smtClean="0"/>
          </a:p>
        </p:txBody>
      </p:sp>
      <p:sp>
        <p:nvSpPr>
          <p:cNvPr id="10" name="コンテンツ プレースホルダー 2"/>
          <p:cNvSpPr txBox="1">
            <a:spLocks/>
          </p:cNvSpPr>
          <p:nvPr/>
        </p:nvSpPr>
        <p:spPr>
          <a:xfrm>
            <a:off x="0" y="908720"/>
            <a:ext cx="9144000" cy="2016224"/>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400" dirty="0" smtClean="0">
                <a:solidFill>
                  <a:schemeClr val="bg1"/>
                </a:solidFill>
              </a:rPr>
              <a:t>m</a:t>
            </a:r>
            <a:r>
              <a:rPr lang="en-US" altLang="ja-JP" sz="4400" dirty="0" err="1" smtClean="0">
                <a:solidFill>
                  <a:schemeClr val="bg1"/>
                </a:solidFill>
              </a:rPr>
              <a:t>ysql</a:t>
            </a:r>
            <a:r>
              <a:rPr lang="en-US" altLang="ja-JP" sz="4400" dirty="0" smtClean="0">
                <a:solidFill>
                  <a:schemeClr val="bg1"/>
                </a:solidFill>
              </a:rPr>
              <a:t>&gt; use</a:t>
            </a:r>
            <a:r>
              <a:rPr lang="ja-JP" altLang="en-US" sz="4400" dirty="0" smtClean="0">
                <a:solidFill>
                  <a:schemeClr val="bg1"/>
                </a:solidFill>
              </a:rPr>
              <a:t> </a:t>
            </a:r>
            <a:r>
              <a:rPr lang="ja-JP" altLang="ja-JP" sz="4400" dirty="0" err="1">
                <a:solidFill>
                  <a:srgbClr val="FF0000"/>
                </a:solidFill>
              </a:rPr>
              <a:t>r</a:t>
            </a:r>
            <a:r>
              <a:rPr lang="en-US" altLang="ja-JP" sz="4400" dirty="0" err="1">
                <a:solidFill>
                  <a:srgbClr val="FF0000"/>
                </a:solidFill>
              </a:rPr>
              <a:t>pg</a:t>
            </a:r>
            <a:r>
              <a:rPr lang="en-US" altLang="ja-JP" sz="4400" dirty="0" err="1" smtClean="0">
                <a:solidFill>
                  <a:srgbClr val="FF0000"/>
                </a:solidFill>
              </a:rPr>
              <a:t>db</a:t>
            </a:r>
            <a:r>
              <a:rPr lang="en-US" altLang="ja-JP" sz="4400" dirty="0" smtClean="0">
                <a:solidFill>
                  <a:schemeClr val="bg1"/>
                </a:solidFill>
              </a:rPr>
              <a:t>;</a:t>
            </a:r>
          </a:p>
          <a:p>
            <a:pPr marL="0" indent="0">
              <a:buNone/>
            </a:pPr>
            <a:r>
              <a:rPr lang="en-US" altLang="ja-JP" sz="4400" dirty="0">
                <a:solidFill>
                  <a:schemeClr val="bg1"/>
                </a:solidFill>
              </a:rPr>
              <a:t>﻿﻿﻿</a:t>
            </a:r>
            <a:r>
              <a:rPr lang="en-US" altLang="ja-JP" dirty="0">
                <a:solidFill>
                  <a:schemeClr val="bg1"/>
                </a:solidFill>
              </a:rPr>
              <a:t>Database changed</a:t>
            </a:r>
            <a:endParaRPr lang="en-US" altLang="ja-JP" sz="2400" dirty="0" smtClean="0">
              <a:solidFill>
                <a:schemeClr val="bg1"/>
              </a:solidFill>
            </a:endParaRPr>
          </a:p>
        </p:txBody>
      </p:sp>
    </p:spTree>
    <p:extLst>
      <p:ext uri="{BB962C8B-B14F-4D97-AF65-F5344CB8AC3E}">
        <p14:creationId xmlns:p14="http://schemas.microsoft.com/office/powerpoint/2010/main" val="120202969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6976"/>
          </a:xfrm>
        </p:spPr>
        <p:txBody>
          <a:bodyPr>
            <a:normAutofit/>
          </a:bodyPr>
          <a:lstStyle/>
          <a:p>
            <a:r>
              <a:rPr lang="ja-JP" altLang="en-US" dirty="0" smtClean="0"/>
              <a:t>テーブルを作成する</a:t>
            </a:r>
            <a:endParaRPr kumimoji="1" lang="ja-JP" altLang="en-US" dirty="0"/>
          </a:p>
        </p:txBody>
      </p:sp>
      <p:sp>
        <p:nvSpPr>
          <p:cNvPr id="9" name="コンテンツ プレースホルダー 8"/>
          <p:cNvSpPr>
            <a:spLocks noGrp="1"/>
          </p:cNvSpPr>
          <p:nvPr>
            <p:ph idx="1"/>
          </p:nvPr>
        </p:nvSpPr>
        <p:spPr>
          <a:xfrm>
            <a:off x="539552" y="3140968"/>
            <a:ext cx="8229600" cy="2808312"/>
          </a:xfrm>
        </p:spPr>
        <p:txBody>
          <a:bodyPr>
            <a:normAutofit/>
          </a:bodyPr>
          <a:lstStyle/>
          <a:p>
            <a:r>
              <a:rPr lang="ja-JP" altLang="en-US" dirty="0" smtClean="0"/>
              <a:t>これから操作するデータベースを指定します。</a:t>
            </a:r>
            <a:endParaRPr lang="en-US" altLang="ja-JP" dirty="0" smtClean="0"/>
          </a:p>
        </p:txBody>
      </p:sp>
      <p:sp>
        <p:nvSpPr>
          <p:cNvPr id="10" name="コンテンツ プレースホルダー 2"/>
          <p:cNvSpPr txBox="1">
            <a:spLocks/>
          </p:cNvSpPr>
          <p:nvPr/>
        </p:nvSpPr>
        <p:spPr>
          <a:xfrm>
            <a:off x="0" y="908720"/>
            <a:ext cx="9144000" cy="40324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400" dirty="0" smtClean="0">
                <a:solidFill>
                  <a:schemeClr val="bg1"/>
                </a:solidFill>
              </a:rPr>
              <a:t>m</a:t>
            </a:r>
            <a:r>
              <a:rPr lang="en-US" altLang="ja-JP" sz="4400" dirty="0" err="1" smtClean="0">
                <a:solidFill>
                  <a:schemeClr val="bg1"/>
                </a:solidFill>
              </a:rPr>
              <a:t>ysql</a:t>
            </a:r>
            <a:r>
              <a:rPr lang="en-US" altLang="ja-JP" sz="4400" dirty="0">
                <a:solidFill>
                  <a:schemeClr val="bg1"/>
                </a:solidFill>
              </a:rPr>
              <a:t>&gt; ﻿</a:t>
            </a:r>
            <a:r>
              <a:rPr lang="en-US" altLang="ja-JP" sz="4400" dirty="0">
                <a:solidFill>
                  <a:srgbClr val="FF0000"/>
                </a:solidFill>
              </a:rPr>
              <a:t>create table Monster</a:t>
            </a:r>
            <a:r>
              <a:rPr lang="en-US" altLang="ja-JP" sz="4400" dirty="0" smtClean="0">
                <a:solidFill>
                  <a:srgbClr val="FF0000"/>
                </a:solidFill>
              </a:rPr>
              <a:t>(</a:t>
            </a:r>
          </a:p>
          <a:p>
            <a:pPr marL="0" indent="0">
              <a:buNone/>
            </a:pPr>
            <a:r>
              <a:rPr lang="en-US" altLang="ja-JP" sz="4400" dirty="0" smtClean="0">
                <a:solidFill>
                  <a:schemeClr val="bg1"/>
                </a:solidFill>
              </a:rPr>
              <a:t>       -</a:t>
            </a:r>
            <a:r>
              <a:rPr lang="en-US" altLang="ja-JP" sz="4400" dirty="0">
                <a:solidFill>
                  <a:schemeClr val="bg1"/>
                </a:solidFill>
              </a:rPr>
              <a:t>&gt;   </a:t>
            </a:r>
            <a:r>
              <a:rPr lang="en-US" altLang="ja-JP" sz="4400" dirty="0">
                <a:solidFill>
                  <a:srgbClr val="FF0000"/>
                </a:solidFill>
              </a:rPr>
              <a:t>id </a:t>
            </a:r>
            <a:r>
              <a:rPr lang="en-US" altLang="ja-JP" sz="4400" dirty="0" err="1" smtClean="0">
                <a:solidFill>
                  <a:srgbClr val="FF0000"/>
                </a:solidFill>
              </a:rPr>
              <a:t>int</a:t>
            </a:r>
            <a:r>
              <a:rPr lang="en-US" altLang="ja-JP" sz="4400" dirty="0" smtClean="0">
                <a:solidFill>
                  <a:srgbClr val="FF0000"/>
                </a:solidFill>
              </a:rPr>
              <a:t> ,</a:t>
            </a:r>
          </a:p>
          <a:p>
            <a:pPr marL="0" indent="0">
              <a:buNone/>
            </a:pPr>
            <a:r>
              <a:rPr lang="en-US" altLang="ja-JP" sz="4400" dirty="0" smtClean="0">
                <a:solidFill>
                  <a:schemeClr val="bg1"/>
                </a:solidFill>
              </a:rPr>
              <a:t>       -</a:t>
            </a:r>
            <a:r>
              <a:rPr lang="en-US" altLang="ja-JP" sz="4400" dirty="0">
                <a:solidFill>
                  <a:schemeClr val="bg1"/>
                </a:solidFill>
              </a:rPr>
              <a:t>&gt;   </a:t>
            </a:r>
            <a:r>
              <a:rPr lang="en-US" altLang="ja-JP" sz="4400">
                <a:solidFill>
                  <a:srgbClr val="FF0000"/>
                </a:solidFill>
              </a:rPr>
              <a:t>name </a:t>
            </a:r>
            <a:r>
              <a:rPr lang="en-US" altLang="ja-JP" sz="4400" smtClean="0">
                <a:solidFill>
                  <a:srgbClr val="FF0000"/>
                </a:solidFill>
              </a:rPr>
              <a:t>varchar</a:t>
            </a:r>
            <a:r>
              <a:rPr lang="ja-JP" altLang="ja-JP" sz="4400" smtClean="0">
                <a:solidFill>
                  <a:srgbClr val="FF0000"/>
                </a:solidFill>
              </a:rPr>
              <a:t>(</a:t>
            </a:r>
            <a:r>
              <a:rPr lang="en-US" altLang="ja-JP" sz="4400">
                <a:solidFill>
                  <a:srgbClr val="FF0000"/>
                </a:solidFill>
              </a:rPr>
              <a:t>8</a:t>
            </a:r>
            <a:r>
              <a:rPr lang="en-US" altLang="ja-JP" sz="4400" smtClean="0">
                <a:solidFill>
                  <a:srgbClr val="FF0000"/>
                </a:solidFill>
              </a:rPr>
              <a:t>)</a:t>
            </a:r>
            <a:endParaRPr lang="en-US" altLang="ja-JP" sz="4400" dirty="0" smtClean="0">
              <a:solidFill>
                <a:srgbClr val="FF0000"/>
              </a:solidFill>
            </a:endParaRPr>
          </a:p>
          <a:p>
            <a:pPr marL="0" indent="0">
              <a:buNone/>
            </a:pPr>
            <a:r>
              <a:rPr lang="en-US" altLang="ja-JP" sz="4400" dirty="0" smtClean="0">
                <a:solidFill>
                  <a:schemeClr val="bg1"/>
                </a:solidFill>
              </a:rPr>
              <a:t>       -</a:t>
            </a:r>
            <a:r>
              <a:rPr lang="en-US" altLang="ja-JP" sz="4400" dirty="0">
                <a:solidFill>
                  <a:schemeClr val="bg1"/>
                </a:solidFill>
              </a:rPr>
              <a:t>&gt; </a:t>
            </a:r>
            <a:r>
              <a:rPr lang="en-US" altLang="ja-JP" sz="4400" dirty="0">
                <a:solidFill>
                  <a:srgbClr val="FF0000"/>
                </a:solidFill>
              </a:rPr>
              <a:t>)</a:t>
            </a:r>
            <a:r>
              <a:rPr lang="en-US" altLang="ja-JP" sz="4400" dirty="0" smtClean="0">
                <a:solidFill>
                  <a:srgbClr val="FF0000"/>
                </a:solidFill>
              </a:rPr>
              <a:t>;</a:t>
            </a:r>
          </a:p>
          <a:p>
            <a:pPr marL="0" indent="0">
              <a:buNone/>
            </a:pPr>
            <a:r>
              <a:rPr lang="en-US" altLang="ja-JP" sz="3600" dirty="0" smtClean="0">
                <a:solidFill>
                  <a:schemeClr val="bg1"/>
                </a:solidFill>
              </a:rPr>
              <a:t>Query </a:t>
            </a:r>
            <a:r>
              <a:rPr lang="en-US" altLang="ja-JP" sz="3600" dirty="0">
                <a:solidFill>
                  <a:schemeClr val="bg1"/>
                </a:solidFill>
              </a:rPr>
              <a:t>OK, 0 rows affected (0.24 sec)</a:t>
            </a:r>
            <a:endParaRPr lang="en-US" altLang="ja-JP" sz="1800" dirty="0" smtClean="0">
              <a:solidFill>
                <a:schemeClr val="bg1"/>
              </a:solidFill>
            </a:endParaRPr>
          </a:p>
        </p:txBody>
      </p:sp>
      <p:sp>
        <p:nvSpPr>
          <p:cNvPr id="6" name="コンテンツ プレースホルダー 8"/>
          <p:cNvSpPr txBox="1">
            <a:spLocks/>
          </p:cNvSpPr>
          <p:nvPr/>
        </p:nvSpPr>
        <p:spPr>
          <a:xfrm>
            <a:off x="467544" y="5013176"/>
            <a:ext cx="8229600" cy="18448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smtClean="0"/>
              <a:t>SQL</a:t>
            </a:r>
            <a:r>
              <a:rPr lang="ja-JP" altLang="en-US" dirty="0" smtClean="0"/>
              <a:t>構文</a:t>
            </a:r>
            <a:endParaRPr lang="en-US" altLang="ja-JP" dirty="0" smtClean="0"/>
          </a:p>
          <a:p>
            <a:r>
              <a:rPr lang="en-US" altLang="ja-JP" dirty="0" smtClean="0"/>
              <a:t>id </a:t>
            </a:r>
            <a:r>
              <a:rPr lang="ja-JP" altLang="en-US" dirty="0" smtClean="0"/>
              <a:t>と</a:t>
            </a:r>
            <a:r>
              <a:rPr lang="en-US" altLang="ja-JP" dirty="0" smtClean="0"/>
              <a:t> name </a:t>
            </a:r>
            <a:r>
              <a:rPr lang="ja-JP" altLang="en-US" dirty="0" smtClean="0"/>
              <a:t>の</a:t>
            </a:r>
            <a:r>
              <a:rPr lang="en-US" altLang="ja-JP" dirty="0" smtClean="0"/>
              <a:t>2</a:t>
            </a:r>
            <a:r>
              <a:rPr lang="ja-JP" altLang="en-US" dirty="0" smtClean="0"/>
              <a:t>つの列を持つ</a:t>
            </a:r>
            <a:r>
              <a:rPr lang="ja-JP" altLang="en-US" dirty="0"/>
              <a:t>テーブル「</a:t>
            </a:r>
            <a:r>
              <a:rPr lang="en-US" altLang="ja-JP" dirty="0"/>
              <a:t>Monster</a:t>
            </a:r>
            <a:r>
              <a:rPr lang="ja-JP" altLang="en-US" dirty="0" smtClean="0"/>
              <a:t>」を作成します。</a:t>
            </a:r>
            <a:endParaRPr lang="en-US" altLang="ja-JP" dirty="0" smtClean="0"/>
          </a:p>
        </p:txBody>
      </p:sp>
    </p:spTree>
    <p:extLst>
      <p:ext uri="{BB962C8B-B14F-4D97-AF65-F5344CB8AC3E}">
        <p14:creationId xmlns:p14="http://schemas.microsoft.com/office/powerpoint/2010/main" val="26877679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6856" y="2636912"/>
            <a:ext cx="8229600" cy="1503040"/>
          </a:xfrm>
        </p:spPr>
        <p:txBody>
          <a:bodyPr>
            <a:noAutofit/>
          </a:bodyPr>
          <a:lstStyle/>
          <a:p>
            <a:r>
              <a:rPr kumimoji="1" lang="ja-JP" altLang="en-US" sz="9600" dirty="0" smtClean="0"/>
              <a:t>本日の予定</a:t>
            </a:r>
            <a:endParaRPr kumimoji="1" lang="ja-JP" altLang="en-US" sz="9600" dirty="0"/>
          </a:p>
        </p:txBody>
      </p:sp>
    </p:spTree>
    <p:extLst>
      <p:ext uri="{BB962C8B-B14F-4D97-AF65-F5344CB8AC3E}">
        <p14:creationId xmlns:p14="http://schemas.microsoft.com/office/powerpoint/2010/main" val="31097205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6976"/>
          </a:xfrm>
        </p:spPr>
        <p:txBody>
          <a:bodyPr>
            <a:normAutofit/>
          </a:bodyPr>
          <a:lstStyle/>
          <a:p>
            <a:r>
              <a:rPr lang="ja-JP" altLang="en-US" dirty="0" smtClean="0"/>
              <a:t>テーブルってなに？</a:t>
            </a:r>
            <a:endParaRPr kumimoji="1" lang="ja-JP" altLang="en-US" dirty="0"/>
          </a:p>
        </p:txBody>
      </p:sp>
      <p:sp>
        <p:nvSpPr>
          <p:cNvPr id="5" name="テキスト ボックス 4"/>
          <p:cNvSpPr txBox="1"/>
          <p:nvPr/>
        </p:nvSpPr>
        <p:spPr>
          <a:xfrm>
            <a:off x="-2447219" y="4762730"/>
            <a:ext cx="184666" cy="369332"/>
          </a:xfrm>
          <a:prstGeom prst="rect">
            <a:avLst/>
          </a:prstGeom>
          <a:noFill/>
        </p:spPr>
        <p:txBody>
          <a:bodyPr wrap="none" rtlCol="0">
            <a:spAutoFit/>
          </a:bodyPr>
          <a:lstStyle/>
          <a:p>
            <a:endParaRPr kumimoji="1" lang="ja-JP" altLang="en-US" dirty="0"/>
          </a:p>
        </p:txBody>
      </p:sp>
      <p:pic>
        <p:nvPicPr>
          <p:cNvPr id="7" name="図 6" descr="スクリーンショット 2016-11-12 23.06.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980728"/>
            <a:ext cx="6048672" cy="5563700"/>
          </a:xfrm>
          <a:prstGeom prst="rect">
            <a:avLst/>
          </a:prstGeom>
        </p:spPr>
      </p:pic>
      <p:sp>
        <p:nvSpPr>
          <p:cNvPr id="11" name="円/楕円 10"/>
          <p:cNvSpPr/>
          <p:nvPr/>
        </p:nvSpPr>
        <p:spPr>
          <a:xfrm>
            <a:off x="3059832" y="5949280"/>
            <a:ext cx="1872208" cy="755943"/>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円/楕円 11"/>
          <p:cNvSpPr/>
          <p:nvPr/>
        </p:nvSpPr>
        <p:spPr>
          <a:xfrm>
            <a:off x="3923928" y="836712"/>
            <a:ext cx="1872208" cy="576064"/>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円/楕円 12"/>
          <p:cNvSpPr/>
          <p:nvPr/>
        </p:nvSpPr>
        <p:spPr>
          <a:xfrm>
            <a:off x="1691680" y="2060848"/>
            <a:ext cx="1296144" cy="755943"/>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5868144" y="836712"/>
            <a:ext cx="2339102" cy="523220"/>
          </a:xfrm>
          <a:prstGeom prst="rect">
            <a:avLst/>
          </a:prstGeom>
          <a:noFill/>
        </p:spPr>
        <p:txBody>
          <a:bodyPr wrap="none" rtlCol="0">
            <a:spAutoFit/>
          </a:bodyPr>
          <a:lstStyle/>
          <a:p>
            <a:r>
              <a:rPr lang="ja-JP" altLang="en-US" sz="2800" b="1" dirty="0" smtClean="0">
                <a:solidFill>
                  <a:srgbClr val="FF0000"/>
                </a:solidFill>
                <a:latin typeface="メイリオ"/>
                <a:ea typeface="メイリオ"/>
                <a:cs typeface="メイリオ"/>
              </a:rPr>
              <a:t>データベース</a:t>
            </a:r>
            <a:endParaRPr kumimoji="1" lang="ja-JP" altLang="en-US" sz="2800" b="1" dirty="0">
              <a:solidFill>
                <a:srgbClr val="FF0000"/>
              </a:solidFill>
              <a:latin typeface="メイリオ"/>
              <a:ea typeface="メイリオ"/>
              <a:cs typeface="メイリオ"/>
            </a:endParaRPr>
          </a:p>
        </p:txBody>
      </p:sp>
      <p:sp>
        <p:nvSpPr>
          <p:cNvPr id="16" name="テキスト ボックス 15"/>
          <p:cNvSpPr txBox="1"/>
          <p:nvPr/>
        </p:nvSpPr>
        <p:spPr>
          <a:xfrm>
            <a:off x="5148064" y="6165304"/>
            <a:ext cx="1620957" cy="523220"/>
          </a:xfrm>
          <a:prstGeom prst="rect">
            <a:avLst/>
          </a:prstGeom>
          <a:noFill/>
        </p:spPr>
        <p:txBody>
          <a:bodyPr wrap="none" rtlCol="0">
            <a:spAutoFit/>
          </a:bodyPr>
          <a:lstStyle/>
          <a:p>
            <a:r>
              <a:rPr kumimoji="1" lang="ja-JP" altLang="en-US" sz="2800" b="1" dirty="0" smtClean="0">
                <a:solidFill>
                  <a:srgbClr val="FF0000"/>
                </a:solidFill>
                <a:latin typeface="メイリオ"/>
                <a:ea typeface="メイリオ"/>
                <a:cs typeface="メイリオ"/>
              </a:rPr>
              <a:t>テーブル</a:t>
            </a:r>
            <a:endParaRPr kumimoji="1" lang="ja-JP" altLang="en-US" sz="2800" b="1" dirty="0">
              <a:solidFill>
                <a:srgbClr val="FF0000"/>
              </a:solidFill>
              <a:latin typeface="メイリオ"/>
              <a:ea typeface="メイリオ"/>
              <a:cs typeface="メイリオ"/>
            </a:endParaRPr>
          </a:p>
        </p:txBody>
      </p:sp>
      <p:sp>
        <p:nvSpPr>
          <p:cNvPr id="17" name="テキスト ボックス 16"/>
          <p:cNvSpPr txBox="1"/>
          <p:nvPr/>
        </p:nvSpPr>
        <p:spPr>
          <a:xfrm>
            <a:off x="323528" y="1916832"/>
            <a:ext cx="1261884" cy="954107"/>
          </a:xfrm>
          <a:prstGeom prst="rect">
            <a:avLst/>
          </a:prstGeom>
          <a:noFill/>
        </p:spPr>
        <p:txBody>
          <a:bodyPr wrap="none" rtlCol="0">
            <a:spAutoFit/>
          </a:bodyPr>
          <a:lstStyle/>
          <a:p>
            <a:pPr algn="ctr"/>
            <a:r>
              <a:rPr lang="ja-JP" altLang="en-US" sz="2800" b="1" dirty="0">
                <a:solidFill>
                  <a:srgbClr val="FF0000"/>
                </a:solidFill>
                <a:latin typeface="メイリオ"/>
                <a:ea typeface="メイリオ"/>
                <a:cs typeface="メイリオ"/>
              </a:rPr>
              <a:t>カラム</a:t>
            </a:r>
            <a:endParaRPr lang="en-US" altLang="ja-JP" sz="2800" b="1" dirty="0">
              <a:solidFill>
                <a:srgbClr val="FF0000"/>
              </a:solidFill>
              <a:latin typeface="メイリオ"/>
              <a:ea typeface="メイリオ"/>
              <a:cs typeface="メイリオ"/>
            </a:endParaRPr>
          </a:p>
          <a:p>
            <a:pPr algn="ctr"/>
            <a:r>
              <a:rPr kumimoji="1" lang="ja-JP" altLang="ja-JP" sz="2800" b="1" dirty="0">
                <a:solidFill>
                  <a:srgbClr val="FF0000"/>
                </a:solidFill>
                <a:latin typeface="メイリオ"/>
                <a:ea typeface="メイリオ"/>
                <a:cs typeface="メイリオ"/>
              </a:rPr>
              <a:t>(</a:t>
            </a:r>
            <a:r>
              <a:rPr kumimoji="1" lang="ja-JP" altLang="en-US" sz="2800" b="1" dirty="0">
                <a:solidFill>
                  <a:srgbClr val="FF0000"/>
                </a:solidFill>
                <a:latin typeface="メイリオ"/>
                <a:ea typeface="メイリオ"/>
                <a:cs typeface="メイリオ"/>
              </a:rPr>
              <a:t>列</a:t>
            </a:r>
            <a:r>
              <a:rPr kumimoji="1" lang="en-US" altLang="ja-JP" sz="2800" b="1" dirty="0">
                <a:solidFill>
                  <a:srgbClr val="FF0000"/>
                </a:solidFill>
                <a:latin typeface="メイリオ"/>
                <a:ea typeface="メイリオ"/>
                <a:cs typeface="メイリオ"/>
              </a:rPr>
              <a:t>)</a:t>
            </a:r>
            <a:endParaRPr kumimoji="1" lang="ja-JP" altLang="en-US" sz="2800" b="1" dirty="0">
              <a:solidFill>
                <a:srgbClr val="FF0000"/>
              </a:solidFill>
              <a:latin typeface="メイリオ"/>
              <a:ea typeface="メイリオ"/>
              <a:cs typeface="メイリオ"/>
            </a:endParaRPr>
          </a:p>
        </p:txBody>
      </p:sp>
      <p:sp>
        <p:nvSpPr>
          <p:cNvPr id="18" name="円/楕円 17"/>
          <p:cNvSpPr/>
          <p:nvPr/>
        </p:nvSpPr>
        <p:spPr>
          <a:xfrm>
            <a:off x="1763688" y="3573016"/>
            <a:ext cx="2232248" cy="360041"/>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テキスト ボックス 18"/>
          <p:cNvSpPr txBox="1"/>
          <p:nvPr/>
        </p:nvSpPr>
        <p:spPr>
          <a:xfrm>
            <a:off x="3995936" y="3483005"/>
            <a:ext cx="1620957" cy="954107"/>
          </a:xfrm>
          <a:prstGeom prst="rect">
            <a:avLst/>
          </a:prstGeom>
          <a:noFill/>
        </p:spPr>
        <p:txBody>
          <a:bodyPr wrap="none" rtlCol="0">
            <a:spAutoFit/>
          </a:bodyPr>
          <a:lstStyle/>
          <a:p>
            <a:pPr algn="ctr"/>
            <a:r>
              <a:rPr kumimoji="1" lang="ja-JP" altLang="en-US" sz="2800" b="1" dirty="0">
                <a:solidFill>
                  <a:srgbClr val="FF0000"/>
                </a:solidFill>
                <a:latin typeface="メイリオ"/>
                <a:ea typeface="メイリオ"/>
                <a:cs typeface="メイリオ"/>
              </a:rPr>
              <a:t>レコード</a:t>
            </a:r>
            <a:endParaRPr kumimoji="1" lang="en-US" altLang="ja-JP" sz="2800" b="1" dirty="0">
              <a:solidFill>
                <a:srgbClr val="FF0000"/>
              </a:solidFill>
              <a:latin typeface="メイリオ"/>
              <a:ea typeface="メイリオ"/>
              <a:cs typeface="メイリオ"/>
            </a:endParaRPr>
          </a:p>
          <a:p>
            <a:pPr algn="ctr"/>
            <a:r>
              <a:rPr lang="en-US" altLang="ja-JP" sz="2800" b="1" dirty="0">
                <a:solidFill>
                  <a:srgbClr val="FF0000"/>
                </a:solidFill>
                <a:latin typeface="メイリオ"/>
                <a:ea typeface="メイリオ"/>
                <a:cs typeface="メイリオ"/>
              </a:rPr>
              <a:t>(</a:t>
            </a:r>
            <a:r>
              <a:rPr lang="ja-JP" altLang="en-US" sz="2800" b="1" dirty="0">
                <a:solidFill>
                  <a:srgbClr val="FF0000"/>
                </a:solidFill>
                <a:latin typeface="メイリオ"/>
                <a:ea typeface="メイリオ"/>
                <a:cs typeface="メイリオ"/>
              </a:rPr>
              <a:t>行</a:t>
            </a:r>
            <a:r>
              <a:rPr lang="en-US" altLang="ja-JP" sz="2800" b="1" dirty="0">
                <a:solidFill>
                  <a:srgbClr val="FF0000"/>
                </a:solidFill>
                <a:latin typeface="メイリオ"/>
                <a:ea typeface="メイリオ"/>
                <a:cs typeface="メイリオ"/>
              </a:rPr>
              <a:t>)</a:t>
            </a:r>
            <a:endParaRPr kumimoji="1" lang="ja-JP" altLang="en-US" sz="2800" b="1" dirty="0">
              <a:solidFill>
                <a:srgbClr val="FF0000"/>
              </a:solidFill>
              <a:latin typeface="メイリオ"/>
              <a:ea typeface="メイリオ"/>
              <a:cs typeface="メイリオ"/>
            </a:endParaRPr>
          </a:p>
        </p:txBody>
      </p:sp>
    </p:spTree>
    <p:extLst>
      <p:ext uri="{BB962C8B-B14F-4D97-AF65-F5344CB8AC3E}">
        <p14:creationId xmlns:p14="http://schemas.microsoft.com/office/powerpoint/2010/main" val="129605643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26976"/>
          </a:xfrm>
        </p:spPr>
        <p:txBody>
          <a:bodyPr>
            <a:normAutofit/>
          </a:bodyPr>
          <a:lstStyle/>
          <a:p>
            <a:r>
              <a:rPr lang="ja-JP" altLang="en-US" smtClean="0"/>
              <a:t>テーブルのカラムには型がある</a:t>
            </a:r>
            <a:endParaRPr kumimoji="1" lang="ja-JP" altLang="en-US" dirty="0"/>
          </a:p>
        </p:txBody>
      </p:sp>
      <p:sp>
        <p:nvSpPr>
          <p:cNvPr id="5" name="テキスト ボックス 4"/>
          <p:cNvSpPr txBox="1"/>
          <p:nvPr/>
        </p:nvSpPr>
        <p:spPr>
          <a:xfrm>
            <a:off x="-2447219" y="4762730"/>
            <a:ext cx="184666" cy="369332"/>
          </a:xfrm>
          <a:prstGeom prst="rect">
            <a:avLst/>
          </a:prstGeom>
          <a:noFill/>
        </p:spPr>
        <p:txBody>
          <a:bodyPr wrap="none" rtlCol="0">
            <a:spAutoFit/>
          </a:bodyPr>
          <a:lstStyle/>
          <a:p>
            <a:endParaRPr kumimoji="1" lang="ja-JP" altLang="en-US" dirty="0"/>
          </a:p>
        </p:txBody>
      </p:sp>
      <p:sp>
        <p:nvSpPr>
          <p:cNvPr id="7" name="テキスト ボックス 6"/>
          <p:cNvSpPr txBox="1"/>
          <p:nvPr/>
        </p:nvSpPr>
        <p:spPr>
          <a:xfrm>
            <a:off x="234086" y="1124744"/>
            <a:ext cx="8917826" cy="5139869"/>
          </a:xfrm>
          <a:prstGeom prst="rect">
            <a:avLst/>
          </a:prstGeom>
          <a:noFill/>
        </p:spPr>
        <p:txBody>
          <a:bodyPr wrap="none" rtlCol="0">
            <a:spAutoFit/>
          </a:bodyPr>
          <a:lstStyle/>
          <a:p>
            <a:pPr marL="571500" indent="-571500">
              <a:buFont typeface="Wingdings" charset="2"/>
              <a:buChar char="l"/>
            </a:pPr>
            <a:r>
              <a:rPr lang="ja-JP" altLang="en-US" sz="3600">
                <a:latin typeface="メイリオ"/>
                <a:ea typeface="メイリオ"/>
                <a:cs typeface="メイリオ"/>
              </a:rPr>
              <a:t>数値</a:t>
            </a:r>
            <a:endParaRPr lang="en-US" altLang="ja-JP" sz="3600">
              <a:latin typeface="メイリオ"/>
              <a:ea typeface="メイリオ"/>
              <a:cs typeface="メイリオ"/>
            </a:endParaRPr>
          </a:p>
          <a:p>
            <a:pPr marL="1028700" lvl="1" indent="-571500">
              <a:buFont typeface="Arial"/>
              <a:buChar char="•"/>
            </a:pPr>
            <a:r>
              <a:rPr kumimoji="1" lang="ja-JP" altLang="en-US" sz="3600">
                <a:latin typeface="メイリオ"/>
                <a:ea typeface="メイリオ"/>
                <a:cs typeface="メイリオ"/>
              </a:rPr>
              <a:t>整数</a:t>
            </a:r>
            <a:r>
              <a:rPr kumimoji="1" lang="en-US" altLang="ja-JP" sz="3600">
                <a:latin typeface="メイリオ"/>
                <a:ea typeface="メイリオ"/>
                <a:cs typeface="メイリオ"/>
              </a:rPr>
              <a:t> </a:t>
            </a:r>
            <a:r>
              <a:rPr kumimoji="1" lang="en-US" altLang="ja-JP" sz="2000">
                <a:latin typeface="メイリオ"/>
                <a:ea typeface="メイリオ"/>
                <a:cs typeface="メイリオ"/>
              </a:rPr>
              <a:t>(TINYINT, SMALLINT, MIDIUMINT, INT, BIGINT)</a:t>
            </a:r>
            <a:br>
              <a:rPr kumimoji="1" lang="en-US" altLang="ja-JP" sz="2000">
                <a:latin typeface="メイリオ"/>
                <a:ea typeface="メイリオ"/>
                <a:cs typeface="メイリオ"/>
              </a:rPr>
            </a:br>
            <a:r>
              <a:rPr kumimoji="1" lang="en-US" altLang="ja-JP" sz="2000">
                <a:latin typeface="メイリオ"/>
                <a:ea typeface="メイリオ"/>
                <a:cs typeface="メイリオ"/>
              </a:rPr>
              <a:t>※ </a:t>
            </a:r>
            <a:r>
              <a:rPr kumimoji="1" lang="en-US" altLang="ja-JP">
                <a:latin typeface="メイリオ"/>
                <a:ea typeface="メイリオ"/>
                <a:cs typeface="メイリオ"/>
              </a:rPr>
              <a:t>INT UNSIGNED </a:t>
            </a:r>
            <a:r>
              <a:rPr kumimoji="1" lang="ja-JP" altLang="en-US">
                <a:latin typeface="メイリオ"/>
                <a:ea typeface="メイリオ"/>
                <a:cs typeface="メイリオ"/>
              </a:rPr>
              <a:t>とすると符号なしにできる</a:t>
            </a:r>
            <a:endParaRPr kumimoji="1" lang="en-US" altLang="ja-JP">
              <a:latin typeface="メイリオ"/>
              <a:ea typeface="メイリオ"/>
              <a:cs typeface="メイリオ"/>
            </a:endParaRPr>
          </a:p>
          <a:p>
            <a:pPr marL="914400" lvl="1" indent="-457200">
              <a:buFont typeface="Arial"/>
              <a:buChar char="•"/>
            </a:pPr>
            <a:r>
              <a:rPr lang="ja-JP" altLang="en-US" sz="3600">
                <a:latin typeface="メイリオ"/>
                <a:ea typeface="メイリオ"/>
                <a:cs typeface="メイリオ"/>
              </a:rPr>
              <a:t>小数点</a:t>
            </a:r>
            <a:r>
              <a:rPr lang="en-US" altLang="ja-JP" sz="3600">
                <a:latin typeface="メイリオ"/>
                <a:ea typeface="メイリオ"/>
                <a:cs typeface="メイリオ"/>
              </a:rPr>
              <a:t> </a:t>
            </a:r>
            <a:r>
              <a:rPr lang="en-US" altLang="ja-JP" sz="2000">
                <a:latin typeface="メイリオ"/>
                <a:ea typeface="メイリオ"/>
                <a:cs typeface="メイリオ"/>
              </a:rPr>
              <a:t>(FLOAT, DOUBLE, DECIMAL, NUMERIC)</a:t>
            </a:r>
          </a:p>
          <a:p>
            <a:pPr marL="914400" lvl="1" indent="-457200">
              <a:buFont typeface="Arial"/>
              <a:buChar char="•"/>
            </a:pPr>
            <a:r>
              <a:rPr lang="ja-JP" altLang="en-US" sz="3600">
                <a:latin typeface="メイリオ"/>
                <a:ea typeface="メイリオ"/>
                <a:cs typeface="メイリオ"/>
              </a:rPr>
              <a:t>ビット</a:t>
            </a:r>
            <a:r>
              <a:rPr lang="en-US" altLang="ja-JP" sz="2000">
                <a:latin typeface="メイリオ"/>
                <a:ea typeface="メイリオ"/>
                <a:cs typeface="メイリオ"/>
              </a:rPr>
              <a:t> (BIT)</a:t>
            </a:r>
          </a:p>
          <a:p>
            <a:pPr marL="914400" lvl="1" indent="-457200">
              <a:buFont typeface="Arial"/>
              <a:buChar char="•"/>
            </a:pPr>
            <a:endParaRPr kumimoji="1" lang="en-US" altLang="ja-JP" sz="2000">
              <a:latin typeface="メイリオ"/>
              <a:ea typeface="メイリオ"/>
              <a:cs typeface="メイリオ"/>
            </a:endParaRPr>
          </a:p>
          <a:p>
            <a:pPr marL="571500" indent="-571500">
              <a:buFont typeface="Wingdings" charset="2"/>
              <a:buChar char="l"/>
            </a:pPr>
            <a:r>
              <a:rPr lang="ja-JP" altLang="en-US" sz="3600">
                <a:latin typeface="メイリオ"/>
                <a:ea typeface="メイリオ"/>
                <a:cs typeface="メイリオ"/>
              </a:rPr>
              <a:t>日付と時刻</a:t>
            </a:r>
            <a:r>
              <a:rPr lang="en-US" altLang="ja-JP" sz="3600">
                <a:latin typeface="メイリオ"/>
                <a:ea typeface="メイリオ"/>
                <a:cs typeface="メイリオ"/>
              </a:rPr>
              <a:t> </a:t>
            </a:r>
            <a:r>
              <a:rPr lang="en-US" altLang="ja-JP" sz="2000">
                <a:latin typeface="メイリオ"/>
                <a:ea typeface="メイリオ"/>
                <a:cs typeface="メイリオ"/>
              </a:rPr>
              <a:t>(YEAR, DATE, TIME, DATETIME, TIMESTAMP)</a:t>
            </a:r>
          </a:p>
          <a:p>
            <a:pPr marL="571500" indent="-571500">
              <a:buFont typeface="Wingdings" charset="2"/>
              <a:buChar char="l"/>
            </a:pPr>
            <a:r>
              <a:rPr lang="ja-JP" altLang="en-US" sz="3600">
                <a:latin typeface="メイリオ"/>
                <a:ea typeface="メイリオ"/>
                <a:cs typeface="メイリオ"/>
              </a:rPr>
              <a:t>文字列</a:t>
            </a:r>
            <a:r>
              <a:rPr lang="en-US" altLang="ja-JP" sz="3600">
                <a:latin typeface="メイリオ"/>
                <a:ea typeface="メイリオ"/>
                <a:cs typeface="メイリオ"/>
              </a:rPr>
              <a:t> </a:t>
            </a:r>
            <a:r>
              <a:rPr lang="en-US" altLang="ja-JP" sz="2000">
                <a:latin typeface="メイリオ"/>
                <a:ea typeface="メイリオ"/>
                <a:cs typeface="メイリオ"/>
              </a:rPr>
              <a:t>(CHAR, VARCHAR, TEXT)</a:t>
            </a:r>
          </a:p>
          <a:p>
            <a:pPr marL="571500" indent="-571500">
              <a:buFont typeface="Wingdings" charset="2"/>
              <a:buChar char="l"/>
            </a:pPr>
            <a:r>
              <a:rPr lang="ja-JP" altLang="en-US" sz="3600">
                <a:latin typeface="メイリオ"/>
                <a:ea typeface="メイリオ"/>
                <a:cs typeface="メイリオ"/>
              </a:rPr>
              <a:t>バイナリ</a:t>
            </a:r>
            <a:r>
              <a:rPr lang="en-US" altLang="ja-JP" sz="3600">
                <a:latin typeface="メイリオ"/>
                <a:ea typeface="メイリオ"/>
                <a:cs typeface="メイリオ"/>
              </a:rPr>
              <a:t> </a:t>
            </a:r>
            <a:r>
              <a:rPr lang="en-US" altLang="ja-JP">
                <a:latin typeface="メイリオ"/>
                <a:ea typeface="メイリオ"/>
                <a:cs typeface="メイリオ"/>
              </a:rPr>
              <a:t>(BINARY, BLOB)</a:t>
            </a:r>
          </a:p>
          <a:p>
            <a:pPr marL="457200" indent="-457200">
              <a:buFont typeface="Arial"/>
              <a:buChar char="•"/>
            </a:pPr>
            <a:endParaRPr kumimoji="1" lang="ja-JP" altLang="en-US" sz="3600">
              <a:latin typeface="メイリオ"/>
              <a:ea typeface="メイリオ"/>
              <a:cs typeface="メイリオ"/>
            </a:endParaRPr>
          </a:p>
        </p:txBody>
      </p:sp>
      <p:sp>
        <p:nvSpPr>
          <p:cNvPr id="8" name="テキスト ボックス 7"/>
          <p:cNvSpPr txBox="1"/>
          <p:nvPr/>
        </p:nvSpPr>
        <p:spPr>
          <a:xfrm>
            <a:off x="3739105" y="6334780"/>
            <a:ext cx="5404895" cy="523220"/>
          </a:xfrm>
          <a:prstGeom prst="rect">
            <a:avLst/>
          </a:prstGeom>
          <a:noFill/>
        </p:spPr>
        <p:txBody>
          <a:bodyPr wrap="none" rtlCol="0">
            <a:spAutoFit/>
          </a:bodyPr>
          <a:lstStyle/>
          <a:p>
            <a:r>
              <a:rPr lang="en-US" altLang="ja-JP" sz="1400">
                <a:latin typeface="メイリオ"/>
                <a:ea typeface="メイリオ"/>
                <a:cs typeface="メイリオ"/>
              </a:rPr>
              <a:t>※</a:t>
            </a:r>
            <a:r>
              <a:rPr lang="ja-JP" altLang="en-US" sz="1400">
                <a:latin typeface="メイリオ"/>
                <a:ea typeface="メイリオ"/>
                <a:cs typeface="メイリオ"/>
              </a:rPr>
              <a:t>詳細は公式ドキュメントを参照</a:t>
            </a:r>
            <a:endParaRPr lang="en-US" altLang="ja-JP" sz="1400">
              <a:latin typeface="メイリオ"/>
              <a:ea typeface="メイリオ"/>
              <a:cs typeface="メイリオ"/>
            </a:endParaRPr>
          </a:p>
          <a:p>
            <a:r>
              <a:rPr lang="en-US" altLang="ja-JP" sz="1400">
                <a:latin typeface="メイリオ"/>
                <a:ea typeface="メイリオ"/>
                <a:cs typeface="メイリオ"/>
              </a:rPr>
              <a:t>https://dev.mysql.com/doc/refman/5.6/ja/data-types.html</a:t>
            </a:r>
            <a:endParaRPr kumimoji="1" lang="ja-JP" altLang="en-US" sz="1400">
              <a:latin typeface="メイリオ"/>
              <a:ea typeface="メイリオ"/>
              <a:cs typeface="メイリオ"/>
            </a:endParaRPr>
          </a:p>
        </p:txBody>
      </p:sp>
    </p:spTree>
    <p:extLst>
      <p:ext uri="{BB962C8B-B14F-4D97-AF65-F5344CB8AC3E}">
        <p14:creationId xmlns:p14="http://schemas.microsoft.com/office/powerpoint/2010/main" val="17691758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smtClean="0"/>
              <a:t>テーブルの一覧を表示</a:t>
            </a:r>
            <a:endParaRPr kumimoji="1" lang="ja-JP" altLang="en-US" sz="4000" dirty="0"/>
          </a:p>
        </p:txBody>
      </p:sp>
      <p:sp>
        <p:nvSpPr>
          <p:cNvPr id="10" name="コンテンツ プレースホルダー 2"/>
          <p:cNvSpPr txBox="1">
            <a:spLocks/>
          </p:cNvSpPr>
          <p:nvPr/>
        </p:nvSpPr>
        <p:spPr>
          <a:xfrm>
            <a:off x="0" y="908720"/>
            <a:ext cx="9144000" cy="40324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400" dirty="0" smtClean="0">
                <a:solidFill>
                  <a:schemeClr val="bg1"/>
                </a:solidFill>
              </a:rPr>
              <a:t>m</a:t>
            </a:r>
            <a:r>
              <a:rPr lang="en-US" altLang="ja-JP" sz="4400" dirty="0" err="1" smtClean="0">
                <a:solidFill>
                  <a:schemeClr val="bg1"/>
                </a:solidFill>
              </a:rPr>
              <a:t>ysql</a:t>
            </a:r>
            <a:r>
              <a:rPr lang="en-US" altLang="ja-JP" sz="4400" dirty="0" smtClean="0">
                <a:solidFill>
                  <a:schemeClr val="bg1"/>
                </a:solidFill>
              </a:rPr>
              <a:t>&gt;</a:t>
            </a:r>
            <a:r>
              <a:rPr lang="ja-JP" altLang="en-US" sz="4400" dirty="0" smtClean="0">
                <a:solidFill>
                  <a:schemeClr val="bg1"/>
                </a:solidFill>
              </a:rPr>
              <a:t> </a:t>
            </a:r>
            <a:r>
              <a:rPr lang="en-US" altLang="ja-JP" sz="4400" dirty="0" smtClean="0">
                <a:solidFill>
                  <a:schemeClr val="bg1"/>
                </a:solidFill>
              </a:rPr>
              <a:t>show</a:t>
            </a:r>
            <a:r>
              <a:rPr lang="ja-JP" altLang="en-US" sz="4400" dirty="0" smtClean="0">
                <a:solidFill>
                  <a:schemeClr val="bg1"/>
                </a:solidFill>
              </a:rPr>
              <a:t> </a:t>
            </a:r>
            <a:r>
              <a:rPr lang="en-US" altLang="ja-JP" sz="4400" dirty="0" smtClean="0">
                <a:solidFill>
                  <a:schemeClr val="bg1"/>
                </a:solidFill>
              </a:rPr>
              <a:t>table</a:t>
            </a:r>
            <a:r>
              <a:rPr lang="en-US" altLang="ja-JP" sz="4400" dirty="0" smtClean="0">
                <a:solidFill>
                  <a:srgbClr val="FF0000"/>
                </a:solidFill>
              </a:rPr>
              <a:t>s</a:t>
            </a:r>
            <a:r>
              <a:rPr lang="en-US" altLang="ja-JP" sz="4400" dirty="0" smtClean="0">
                <a:solidFill>
                  <a:schemeClr val="bg1"/>
                </a:solidFill>
              </a:rPr>
              <a:t>;</a:t>
            </a:r>
          </a:p>
          <a:p>
            <a:pPr marL="0" indent="0">
              <a:buNone/>
            </a:pPr>
            <a:r>
              <a:rPr lang="en-US" altLang="ja-JP" sz="4400" dirty="0">
                <a:solidFill>
                  <a:schemeClr val="bg1"/>
                </a:solidFill>
              </a:rPr>
              <a:t>﻿</a:t>
            </a:r>
            <a:r>
              <a:rPr lang="en-US" altLang="ja-JP" dirty="0">
                <a:solidFill>
                  <a:schemeClr val="bg1"/>
                </a:solidFill>
              </a:rPr>
              <a:t>+----</a:t>
            </a:r>
            <a:r>
              <a:rPr lang="en-US" altLang="ja-JP" dirty="0" smtClean="0">
                <a:solidFill>
                  <a:schemeClr val="bg1"/>
                </a:solidFill>
              </a:rPr>
              <a:t>-----</a:t>
            </a:r>
            <a:r>
              <a:rPr lang="en-US" altLang="ja-JP" dirty="0">
                <a:solidFill>
                  <a:schemeClr val="bg1"/>
                </a:solidFill>
              </a:rPr>
              <a:t>-------------</a:t>
            </a:r>
            <a:r>
              <a:rPr lang="en-US" altLang="ja-JP" dirty="0" smtClean="0">
                <a:solidFill>
                  <a:schemeClr val="bg1"/>
                </a:solidFill>
              </a:rPr>
              <a:t>+</a:t>
            </a:r>
          </a:p>
          <a:p>
            <a:pPr marL="0" indent="0">
              <a:buNone/>
            </a:pPr>
            <a:r>
              <a:rPr lang="en-US" altLang="ja-JP" dirty="0" smtClean="0">
                <a:solidFill>
                  <a:schemeClr val="bg1"/>
                </a:solidFill>
              </a:rPr>
              <a:t> | </a:t>
            </a:r>
            <a:r>
              <a:rPr lang="en-US" altLang="ja-JP" dirty="0" err="1">
                <a:solidFill>
                  <a:schemeClr val="bg1"/>
                </a:solidFill>
              </a:rPr>
              <a:t>Tables_in_charadb</a:t>
            </a:r>
            <a:r>
              <a:rPr lang="en-US" altLang="ja-JP" dirty="0">
                <a:solidFill>
                  <a:schemeClr val="bg1"/>
                </a:solidFill>
              </a:rPr>
              <a:t> </a:t>
            </a:r>
            <a:r>
              <a:rPr lang="en-US" altLang="ja-JP" dirty="0" smtClean="0">
                <a:solidFill>
                  <a:schemeClr val="bg1"/>
                </a:solidFill>
              </a:rPr>
              <a:t>|</a:t>
            </a:r>
          </a:p>
          <a:p>
            <a:pPr marL="0" indent="0">
              <a:buNone/>
            </a:pPr>
            <a:r>
              <a:rPr lang="en-US" altLang="ja-JP" dirty="0" smtClean="0">
                <a:solidFill>
                  <a:schemeClr val="bg1"/>
                </a:solidFill>
              </a:rPr>
              <a:t>+</a:t>
            </a:r>
            <a:r>
              <a:rPr lang="en-US" altLang="ja-JP" dirty="0">
                <a:solidFill>
                  <a:schemeClr val="bg1"/>
                </a:solidFill>
              </a:rPr>
              <a:t>-------</a:t>
            </a:r>
            <a:r>
              <a:rPr lang="en-US" altLang="ja-JP" dirty="0" smtClean="0">
                <a:solidFill>
                  <a:schemeClr val="bg1"/>
                </a:solidFill>
              </a:rPr>
              <a:t>-----</a:t>
            </a:r>
            <a:r>
              <a:rPr lang="en-US" altLang="ja-JP" dirty="0">
                <a:solidFill>
                  <a:schemeClr val="bg1"/>
                </a:solidFill>
              </a:rPr>
              <a:t>----------</a:t>
            </a:r>
            <a:r>
              <a:rPr lang="en-US" altLang="ja-JP" dirty="0" smtClean="0">
                <a:solidFill>
                  <a:schemeClr val="bg1"/>
                </a:solidFill>
              </a:rPr>
              <a:t>+</a:t>
            </a:r>
          </a:p>
          <a:p>
            <a:pPr marL="0" indent="0">
              <a:buNone/>
            </a:pPr>
            <a:r>
              <a:rPr lang="en-US" altLang="ja-JP" dirty="0" smtClean="0">
                <a:solidFill>
                  <a:schemeClr val="bg1"/>
                </a:solidFill>
              </a:rPr>
              <a:t> | Monster                |</a:t>
            </a:r>
          </a:p>
          <a:p>
            <a:pPr marL="0" indent="0">
              <a:buNone/>
            </a:pPr>
            <a:r>
              <a:rPr lang="en-US" altLang="ja-JP" dirty="0" smtClean="0">
                <a:solidFill>
                  <a:schemeClr val="bg1"/>
                </a:solidFill>
              </a:rPr>
              <a:t>+</a:t>
            </a:r>
            <a:r>
              <a:rPr lang="en-US" altLang="ja-JP" dirty="0">
                <a:solidFill>
                  <a:schemeClr val="bg1"/>
                </a:solidFill>
              </a:rPr>
              <a:t>-------------</a:t>
            </a:r>
            <a:r>
              <a:rPr lang="en-US" altLang="ja-JP" dirty="0" smtClean="0">
                <a:solidFill>
                  <a:schemeClr val="bg1"/>
                </a:solidFill>
              </a:rPr>
              <a:t>-----</a:t>
            </a:r>
            <a:r>
              <a:rPr lang="en-US" altLang="ja-JP" dirty="0">
                <a:solidFill>
                  <a:schemeClr val="bg1"/>
                </a:solidFill>
              </a:rPr>
              <a:t>----+ ﻿</a:t>
            </a:r>
            <a:endParaRPr lang="en-US" altLang="ja-JP" dirty="0" smtClean="0">
              <a:solidFill>
                <a:srgbClr val="FF0000"/>
              </a:solidFill>
            </a:endParaRPr>
          </a:p>
        </p:txBody>
      </p:sp>
      <p:sp>
        <p:nvSpPr>
          <p:cNvPr id="6" name="コンテンツ プレースホルダー 8"/>
          <p:cNvSpPr txBox="1">
            <a:spLocks/>
          </p:cNvSpPr>
          <p:nvPr/>
        </p:nvSpPr>
        <p:spPr>
          <a:xfrm>
            <a:off x="467544" y="5013176"/>
            <a:ext cx="8229600" cy="18448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smtClean="0"/>
              <a:t>MySQL</a:t>
            </a:r>
            <a:r>
              <a:rPr lang="ja-JP" altLang="en-US" dirty="0" smtClean="0"/>
              <a:t>の機能</a:t>
            </a:r>
            <a:endParaRPr lang="en-US" altLang="ja-JP" dirty="0" smtClean="0"/>
          </a:p>
        </p:txBody>
      </p:sp>
    </p:spTree>
    <p:extLst>
      <p:ext uri="{BB962C8B-B14F-4D97-AF65-F5344CB8AC3E}">
        <p14:creationId xmlns:p14="http://schemas.microsoft.com/office/powerpoint/2010/main" val="39751155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smtClean="0"/>
              <a:t>テーブルの</a:t>
            </a:r>
            <a:r>
              <a:rPr kumimoji="1" lang="ja-JP" altLang="en-US" sz="4000" dirty="0" smtClean="0">
                <a:solidFill>
                  <a:srgbClr val="FF0000"/>
                </a:solidFill>
              </a:rPr>
              <a:t>構造</a:t>
            </a:r>
            <a:r>
              <a:rPr kumimoji="1" lang="ja-JP" altLang="en-US" sz="4000" dirty="0" smtClean="0"/>
              <a:t>を表示</a:t>
            </a:r>
            <a:endParaRPr kumimoji="1" lang="ja-JP" altLang="en-US" sz="4000" dirty="0"/>
          </a:p>
        </p:txBody>
      </p:sp>
      <p:sp>
        <p:nvSpPr>
          <p:cNvPr id="10" name="コンテンツ プレースホルダー 2"/>
          <p:cNvSpPr txBox="1">
            <a:spLocks/>
          </p:cNvSpPr>
          <p:nvPr/>
        </p:nvSpPr>
        <p:spPr>
          <a:xfrm>
            <a:off x="0" y="908720"/>
            <a:ext cx="9144000" cy="40324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dirty="0" err="1">
                <a:solidFill>
                  <a:schemeClr val="bg1"/>
                </a:solidFill>
              </a:rPr>
              <a:t>m</a:t>
            </a:r>
            <a:r>
              <a:rPr lang="en-US" altLang="ja-JP" sz="4400" dirty="0" err="1" smtClean="0">
                <a:solidFill>
                  <a:schemeClr val="bg1"/>
                </a:solidFill>
              </a:rPr>
              <a:t>ysql</a:t>
            </a:r>
            <a:r>
              <a:rPr lang="en-US" altLang="ja-JP" sz="4400" dirty="0" smtClean="0">
                <a:solidFill>
                  <a:schemeClr val="bg1"/>
                </a:solidFill>
              </a:rPr>
              <a:t>&gt; </a:t>
            </a:r>
            <a:r>
              <a:rPr lang="en-US" altLang="ja-JP" sz="4400" dirty="0" err="1" smtClean="0">
                <a:solidFill>
                  <a:schemeClr val="bg1"/>
                </a:solidFill>
              </a:rPr>
              <a:t>desc</a:t>
            </a:r>
            <a:r>
              <a:rPr lang="en-US" altLang="ja-JP" sz="4400" dirty="0" smtClean="0">
                <a:solidFill>
                  <a:schemeClr val="bg1"/>
                </a:solidFill>
              </a:rPr>
              <a:t> </a:t>
            </a:r>
            <a:r>
              <a:rPr lang="en-US" altLang="ja-JP" sz="4400" dirty="0" smtClean="0">
                <a:solidFill>
                  <a:srgbClr val="FF0000"/>
                </a:solidFill>
              </a:rPr>
              <a:t>Monster</a:t>
            </a:r>
            <a:r>
              <a:rPr lang="en-US" altLang="ja-JP" sz="4400" dirty="0" smtClean="0">
                <a:solidFill>
                  <a:schemeClr val="bg1"/>
                </a:solidFill>
              </a:rPr>
              <a:t>;</a:t>
            </a:r>
          </a:p>
          <a:p>
            <a:pPr marL="0" indent="0">
              <a:buNone/>
            </a:pPr>
            <a:r>
              <a:rPr lang="en-US" altLang="ja-JP" sz="4400" dirty="0">
                <a:solidFill>
                  <a:schemeClr val="bg1"/>
                </a:solidFill>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p>
          <a:p>
            <a:pPr marL="0" indent="0">
              <a:buNone/>
            </a:pPr>
            <a:r>
              <a:rPr lang="en-US" altLang="ja-JP" sz="2400" dirty="0" smtClean="0">
                <a:solidFill>
                  <a:schemeClr val="bg1"/>
                </a:solidFill>
                <a:latin typeface="+mn-lt"/>
              </a:rPr>
              <a:t> | </a:t>
            </a:r>
            <a:r>
              <a:rPr lang="en-US" altLang="ja-JP" sz="2400" dirty="0">
                <a:solidFill>
                  <a:schemeClr val="bg1"/>
                </a:solidFill>
                <a:latin typeface="+mn-lt"/>
              </a:rPr>
              <a:t>Field </a:t>
            </a:r>
            <a:r>
              <a:rPr lang="en-US" altLang="ja-JP" sz="2400" dirty="0" smtClean="0">
                <a:solidFill>
                  <a:schemeClr val="bg1"/>
                </a:solidFill>
                <a:latin typeface="+mn-lt"/>
              </a:rPr>
              <a:t>  | </a:t>
            </a:r>
            <a:r>
              <a:rPr lang="en-US" altLang="ja-JP" sz="2400" dirty="0">
                <a:solidFill>
                  <a:schemeClr val="bg1"/>
                </a:solidFill>
                <a:latin typeface="+mn-lt"/>
              </a:rPr>
              <a:t>Type        </a:t>
            </a:r>
            <a:r>
              <a:rPr lang="en-US" altLang="ja-JP" sz="2400" dirty="0" smtClean="0">
                <a:solidFill>
                  <a:schemeClr val="bg1"/>
                </a:solidFill>
                <a:latin typeface="+mn-lt"/>
              </a:rPr>
              <a:t>     | </a:t>
            </a:r>
            <a:r>
              <a:rPr lang="en-US" altLang="ja-JP" sz="2400" dirty="0">
                <a:solidFill>
                  <a:schemeClr val="bg1"/>
                </a:solidFill>
                <a:latin typeface="+mn-lt"/>
              </a:rPr>
              <a:t>Null </a:t>
            </a:r>
            <a:r>
              <a:rPr lang="en-US" altLang="ja-JP" sz="2400" dirty="0" smtClean="0">
                <a:solidFill>
                  <a:schemeClr val="bg1"/>
                </a:solidFill>
                <a:latin typeface="+mn-lt"/>
              </a:rPr>
              <a:t> | </a:t>
            </a:r>
            <a:r>
              <a:rPr lang="en-US" altLang="ja-JP" sz="2400" dirty="0">
                <a:solidFill>
                  <a:schemeClr val="bg1"/>
                </a:solidFill>
                <a:latin typeface="+mn-lt"/>
              </a:rPr>
              <a:t>Key | Default | Extra </a:t>
            </a:r>
            <a:r>
              <a:rPr lang="en-US" altLang="ja-JP" sz="2400" dirty="0" smtClean="0">
                <a:solidFill>
                  <a:schemeClr val="bg1"/>
                </a:solidFill>
                <a:latin typeface="+mn-lt"/>
              </a:rPr>
              <a:t>|</a:t>
            </a:r>
          </a:p>
          <a:p>
            <a:pPr marL="0" indent="0">
              <a:buNone/>
            </a:pP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p>
          <a:p>
            <a:pPr marL="0" indent="0">
              <a:buNone/>
            </a:pPr>
            <a:r>
              <a:rPr lang="en-US" altLang="ja-JP" sz="2400" dirty="0" smtClean="0">
                <a:solidFill>
                  <a:schemeClr val="bg1"/>
                </a:solidFill>
                <a:latin typeface="+mn-lt"/>
              </a:rPr>
              <a:t> | </a:t>
            </a:r>
            <a:r>
              <a:rPr lang="en-US" altLang="ja-JP" sz="2400" dirty="0">
                <a:solidFill>
                  <a:schemeClr val="bg1"/>
                </a:solidFill>
                <a:latin typeface="+mn-lt"/>
              </a:rPr>
              <a:t>id    </a:t>
            </a:r>
            <a:r>
              <a:rPr lang="en-US" altLang="ja-JP" sz="2400" dirty="0" smtClean="0">
                <a:solidFill>
                  <a:schemeClr val="bg1"/>
                </a:solidFill>
                <a:latin typeface="+mn-lt"/>
              </a:rPr>
              <a:t>     | </a:t>
            </a:r>
            <a:r>
              <a:rPr lang="en-US" altLang="ja-JP" sz="2400" dirty="0" err="1">
                <a:solidFill>
                  <a:schemeClr val="bg1"/>
                </a:solidFill>
                <a:latin typeface="+mn-lt"/>
              </a:rPr>
              <a:t>int</a:t>
            </a:r>
            <a:r>
              <a:rPr lang="en-US" altLang="ja-JP" sz="2400" dirty="0">
                <a:solidFill>
                  <a:schemeClr val="bg1"/>
                </a:solidFill>
                <a:latin typeface="+mn-lt"/>
              </a:rPr>
              <a:t>(11) </a:t>
            </a:r>
            <a:r>
              <a:rPr lang="en-US" altLang="ja-JP" sz="2400" dirty="0" smtClean="0">
                <a:solidFill>
                  <a:schemeClr val="bg1"/>
                </a:solidFill>
                <a:latin typeface="+mn-lt"/>
              </a:rPr>
              <a:t>         </a:t>
            </a:r>
            <a:r>
              <a:rPr lang="en-US" altLang="ja-JP" sz="2400" dirty="0">
                <a:solidFill>
                  <a:schemeClr val="bg1"/>
                </a:solidFill>
                <a:latin typeface="+mn-lt"/>
              </a:rPr>
              <a:t>| YES  |  </a:t>
            </a:r>
            <a:r>
              <a:rPr lang="en-US" altLang="ja-JP" sz="2400" dirty="0" smtClean="0">
                <a:solidFill>
                  <a:schemeClr val="bg1"/>
                </a:solidFill>
                <a:latin typeface="+mn-lt"/>
              </a:rPr>
              <a:t>      </a:t>
            </a:r>
            <a:r>
              <a:rPr lang="en-US" altLang="ja-JP" sz="2400" dirty="0">
                <a:solidFill>
                  <a:schemeClr val="bg1"/>
                </a:solidFill>
                <a:latin typeface="+mn-lt"/>
              </a:rPr>
              <a:t>| NULL    |  </a:t>
            </a:r>
            <a:r>
              <a:rPr lang="en-US" altLang="ja-JP" sz="2400" dirty="0" smtClean="0">
                <a:solidFill>
                  <a:schemeClr val="bg1"/>
                </a:solidFill>
                <a:latin typeface="+mn-lt"/>
              </a:rPr>
              <a:t>           |</a:t>
            </a:r>
          </a:p>
          <a:p>
            <a:pPr marL="0" indent="0">
              <a:buNone/>
            </a:pPr>
            <a:r>
              <a:rPr lang="en-US" altLang="ja-JP" sz="2400" dirty="0" smtClean="0">
                <a:solidFill>
                  <a:schemeClr val="bg1"/>
                </a:solidFill>
                <a:latin typeface="+mn-lt"/>
              </a:rPr>
              <a:t> | </a:t>
            </a:r>
            <a:r>
              <a:rPr lang="en-US" altLang="ja-JP" sz="2400" dirty="0">
                <a:solidFill>
                  <a:schemeClr val="bg1"/>
                </a:solidFill>
                <a:latin typeface="+mn-lt"/>
              </a:rPr>
              <a:t>name  | </a:t>
            </a:r>
            <a:r>
              <a:rPr lang="en-US" altLang="ja-JP" sz="2400" err="1">
                <a:solidFill>
                  <a:schemeClr val="bg1"/>
                </a:solidFill>
                <a:latin typeface="+mn-lt"/>
              </a:rPr>
              <a:t>varchar</a:t>
            </a:r>
            <a:r>
              <a:rPr lang="en-US" altLang="ja-JP" sz="2400" smtClean="0">
                <a:solidFill>
                  <a:schemeClr val="bg1"/>
                </a:solidFill>
                <a:latin typeface="+mn-lt"/>
              </a:rPr>
              <a:t>(</a:t>
            </a:r>
            <a:r>
              <a:rPr lang="en-US" altLang="ja-JP" sz="2400">
                <a:solidFill>
                  <a:schemeClr val="bg1"/>
                </a:solidFill>
                <a:latin typeface="+mn-lt"/>
              </a:rPr>
              <a:t>8</a:t>
            </a:r>
            <a:r>
              <a:rPr lang="en-US" altLang="ja-JP" sz="2400" smtClean="0">
                <a:solidFill>
                  <a:schemeClr val="bg1"/>
                </a:solidFill>
                <a:latin typeface="+mn-lt"/>
              </a:rPr>
              <a:t>)    </a:t>
            </a:r>
            <a:r>
              <a:rPr lang="en-US" altLang="ja-JP" sz="2400" dirty="0">
                <a:solidFill>
                  <a:schemeClr val="bg1"/>
                </a:solidFill>
                <a:latin typeface="+mn-lt"/>
              </a:rPr>
              <a:t>| YES  </a:t>
            </a:r>
            <a:r>
              <a:rPr lang="en-US" altLang="ja-JP" sz="2400" dirty="0" smtClean="0">
                <a:solidFill>
                  <a:schemeClr val="bg1"/>
                </a:solidFill>
                <a:latin typeface="+mn-lt"/>
              </a:rPr>
              <a:t> |       </a:t>
            </a:r>
            <a:r>
              <a:rPr lang="en-US" altLang="ja-JP" sz="2400" dirty="0">
                <a:solidFill>
                  <a:schemeClr val="bg1"/>
                </a:solidFill>
                <a:latin typeface="+mn-lt"/>
              </a:rPr>
              <a:t>| NULL    </a:t>
            </a:r>
            <a:r>
              <a:rPr lang="en-US" altLang="ja-JP" sz="2400" dirty="0" smtClean="0">
                <a:solidFill>
                  <a:schemeClr val="bg1"/>
                </a:solidFill>
                <a:latin typeface="+mn-lt"/>
              </a:rPr>
              <a:t> |            |</a:t>
            </a:r>
          </a:p>
          <a:p>
            <a:pPr marL="0" indent="0">
              <a:buNone/>
            </a:pP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r>
              <a:rPr lang="en-US" altLang="ja-JP" sz="2400" dirty="0" smtClean="0">
                <a:solidFill>
                  <a:schemeClr val="bg1"/>
                </a:solidFill>
                <a:latin typeface="+mn-lt"/>
              </a:rPr>
              <a:t>----</a:t>
            </a:r>
            <a:r>
              <a:rPr lang="en-US" altLang="ja-JP" sz="2400" dirty="0">
                <a:solidFill>
                  <a:schemeClr val="bg1"/>
                </a:solidFill>
                <a:latin typeface="+mn-lt"/>
              </a:rPr>
              <a:t>--+</a:t>
            </a:r>
            <a:endParaRPr lang="en-US" altLang="ja-JP" sz="1600" dirty="0" smtClean="0">
              <a:solidFill>
                <a:srgbClr val="FF0000"/>
              </a:solidFill>
              <a:latin typeface="+mn-lt"/>
            </a:endParaRPr>
          </a:p>
        </p:txBody>
      </p:sp>
      <p:sp>
        <p:nvSpPr>
          <p:cNvPr id="6" name="コンテンツ プレースホルダー 8"/>
          <p:cNvSpPr txBox="1">
            <a:spLocks/>
          </p:cNvSpPr>
          <p:nvPr/>
        </p:nvSpPr>
        <p:spPr>
          <a:xfrm>
            <a:off x="467544" y="5013176"/>
            <a:ext cx="8229600" cy="18448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smtClean="0"/>
              <a:t>MySQL</a:t>
            </a:r>
            <a:r>
              <a:rPr lang="ja-JP" altLang="en-US" dirty="0" smtClean="0"/>
              <a:t>の機能</a:t>
            </a:r>
            <a:endParaRPr lang="en-US" altLang="ja-JP" dirty="0" smtClean="0"/>
          </a:p>
        </p:txBody>
      </p:sp>
    </p:spTree>
    <p:extLst>
      <p:ext uri="{BB962C8B-B14F-4D97-AF65-F5344CB8AC3E}">
        <p14:creationId xmlns:p14="http://schemas.microsoft.com/office/powerpoint/2010/main" val="26231978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smtClean="0"/>
              <a:t>テーブルにレコードを挿入</a:t>
            </a:r>
            <a:endParaRPr kumimoji="1" lang="ja-JP" altLang="en-US" sz="4000" dirty="0"/>
          </a:p>
        </p:txBody>
      </p:sp>
      <p:sp>
        <p:nvSpPr>
          <p:cNvPr id="10"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err="1" smtClean="0">
                <a:solidFill>
                  <a:schemeClr val="bg1"/>
                </a:solidFill>
              </a:rPr>
              <a:t>mysql</a:t>
            </a:r>
            <a:r>
              <a:rPr lang="en-US" altLang="ja-JP" sz="4400" smtClean="0">
                <a:solidFill>
                  <a:schemeClr val="bg1"/>
                </a:solidFill>
              </a:rPr>
              <a:t>&gt; insert into Monster</a:t>
            </a:r>
          </a:p>
          <a:p>
            <a:pPr marL="0" indent="0">
              <a:buNone/>
            </a:pPr>
            <a:r>
              <a:rPr lang="en-US" altLang="ja-JP" sz="4400">
                <a:solidFill>
                  <a:schemeClr val="bg1"/>
                </a:solidFill>
              </a:rPr>
              <a:t> </a:t>
            </a:r>
            <a:r>
              <a:rPr lang="en-US" altLang="ja-JP" sz="4400" smtClean="0">
                <a:solidFill>
                  <a:schemeClr val="bg1"/>
                </a:solidFill>
              </a:rPr>
              <a:t>      -&gt; values(1, 'dragon');</a:t>
            </a:r>
          </a:p>
          <a:p>
            <a:pPr marL="0" indent="0">
              <a:buNone/>
            </a:pPr>
            <a:r>
              <a:rPr lang="en-US" altLang="ja-JP" sz="1600">
                <a:solidFill>
                  <a:srgbClr val="FF0000"/>
                </a:solidFill>
                <a:latin typeface="+mn-lt"/>
              </a:rPr>
              <a:t>﻿</a:t>
            </a:r>
            <a:r>
              <a:rPr lang="en-US" altLang="ja-JP" sz="2800">
                <a:solidFill>
                  <a:schemeClr val="bg1"/>
                </a:solidFill>
                <a:latin typeface="+mn-lt"/>
              </a:rPr>
              <a:t>Query OK, 1 row affected (0.00 sec)</a:t>
            </a:r>
            <a:endParaRPr lang="en-US" altLang="ja-JP" sz="2800" dirty="0" smtClean="0">
              <a:solidFill>
                <a:schemeClr val="bg1"/>
              </a:solidFill>
              <a:latin typeface="+mn-lt"/>
            </a:endParaRPr>
          </a:p>
        </p:txBody>
      </p:sp>
      <p:sp>
        <p:nvSpPr>
          <p:cNvPr id="6" name="コンテンツ プレースホルダー 8"/>
          <p:cNvSpPr txBox="1">
            <a:spLocks/>
          </p:cNvSpPr>
          <p:nvPr/>
        </p:nvSpPr>
        <p:spPr>
          <a:xfrm>
            <a:off x="395536" y="3573016"/>
            <a:ext cx="8229600" cy="18448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mtClean="0"/>
              <a:t>SQL</a:t>
            </a:r>
            <a:r>
              <a:rPr lang="ja-JP" altLang="en-US" smtClean="0"/>
              <a:t>構文</a:t>
            </a:r>
            <a:endParaRPr lang="en-US" altLang="ja-JP" smtClean="0"/>
          </a:p>
          <a:p>
            <a:r>
              <a:rPr lang="ja-JP" altLang="ja-JP" smtClean="0"/>
              <a:t>M</a:t>
            </a:r>
            <a:r>
              <a:rPr lang="en-US" altLang="ja-JP" smtClean="0"/>
              <a:t>onster</a:t>
            </a:r>
            <a:r>
              <a:rPr lang="ja-JP" altLang="en-US" smtClean="0"/>
              <a:t>テーブルにデータを挿入。</a:t>
            </a:r>
            <a:endParaRPr lang="en-US" altLang="ja-JP" smtClean="0"/>
          </a:p>
        </p:txBody>
      </p:sp>
    </p:spTree>
    <p:extLst>
      <p:ext uri="{BB962C8B-B14F-4D97-AF65-F5344CB8AC3E}">
        <p14:creationId xmlns:p14="http://schemas.microsoft.com/office/powerpoint/2010/main" val="9609103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smtClean="0"/>
              <a:t>テーブルのデータを表示</a:t>
            </a:r>
            <a:endParaRPr kumimoji="1" lang="ja-JP" altLang="en-US" sz="4000" dirty="0"/>
          </a:p>
        </p:txBody>
      </p:sp>
      <p:sp>
        <p:nvSpPr>
          <p:cNvPr id="10" name="コンテンツ プレースホルダー 2"/>
          <p:cNvSpPr txBox="1">
            <a:spLocks/>
          </p:cNvSpPr>
          <p:nvPr/>
        </p:nvSpPr>
        <p:spPr>
          <a:xfrm>
            <a:off x="0" y="908720"/>
            <a:ext cx="9144000" cy="3240360"/>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err="1" smtClean="0">
                <a:solidFill>
                  <a:schemeClr val="bg1"/>
                </a:solidFill>
              </a:rPr>
              <a:t>mysql</a:t>
            </a:r>
            <a:r>
              <a:rPr lang="en-US" altLang="ja-JP" sz="3600" smtClean="0">
                <a:solidFill>
                  <a:schemeClr val="bg1"/>
                </a:solidFill>
              </a:rPr>
              <a:t>&gt;select</a:t>
            </a:r>
            <a:r>
              <a:rPr lang="ja-JP" altLang="en-US" sz="3600" smtClean="0">
                <a:solidFill>
                  <a:schemeClr val="bg1"/>
                </a:solidFill>
              </a:rPr>
              <a:t> </a:t>
            </a:r>
            <a:r>
              <a:rPr lang="en-US" altLang="ja-JP" sz="3600" smtClean="0">
                <a:solidFill>
                  <a:schemeClr val="bg1"/>
                </a:solidFill>
              </a:rPr>
              <a:t>id,</a:t>
            </a:r>
            <a:r>
              <a:rPr lang="ja-JP" altLang="en-US" sz="3600" smtClean="0">
                <a:solidFill>
                  <a:schemeClr val="bg1"/>
                </a:solidFill>
              </a:rPr>
              <a:t> </a:t>
            </a:r>
            <a:r>
              <a:rPr lang="en-US" altLang="ja-JP" sz="3600" smtClean="0">
                <a:solidFill>
                  <a:schemeClr val="bg1"/>
                </a:solidFill>
              </a:rPr>
              <a:t>name</a:t>
            </a:r>
            <a:r>
              <a:rPr lang="ja-JP" altLang="en-US" sz="3600" smtClean="0">
                <a:solidFill>
                  <a:schemeClr val="bg1"/>
                </a:solidFill>
              </a:rPr>
              <a:t> </a:t>
            </a:r>
            <a:r>
              <a:rPr lang="ja-JP" altLang="ja-JP" sz="3600" smtClean="0">
                <a:solidFill>
                  <a:schemeClr val="bg1"/>
                </a:solidFill>
              </a:rPr>
              <a:t>f</a:t>
            </a:r>
            <a:r>
              <a:rPr lang="en-US" altLang="ja-JP" sz="3600" smtClean="0">
                <a:solidFill>
                  <a:schemeClr val="bg1"/>
                </a:solidFill>
              </a:rPr>
              <a:t>rom</a:t>
            </a:r>
            <a:r>
              <a:rPr lang="ja-JP" altLang="en-US" sz="3600" smtClean="0">
                <a:solidFill>
                  <a:schemeClr val="bg1"/>
                </a:solidFill>
              </a:rPr>
              <a:t> </a:t>
            </a:r>
            <a:r>
              <a:rPr lang="en-US" altLang="ja-JP" sz="3600" smtClean="0">
                <a:solidFill>
                  <a:schemeClr val="bg1"/>
                </a:solidFill>
              </a:rPr>
              <a:t>Monster;</a:t>
            </a:r>
          </a:p>
          <a:p>
            <a:pPr marL="0" indent="0">
              <a:buNone/>
            </a:pPr>
            <a:r>
              <a:rPr lang="en-US" altLang="ja-JP" sz="2000">
                <a:solidFill>
                  <a:schemeClr val="bg1"/>
                </a:solidFill>
                <a:latin typeface="+mn-lt"/>
              </a:rPr>
              <a:t>﻿+------+--</a:t>
            </a:r>
            <a:r>
              <a:rPr lang="en-US" altLang="ja-JP" sz="2000" smtClean="0">
                <a:solidFill>
                  <a:schemeClr val="bg1"/>
                </a:solidFill>
                <a:latin typeface="+mn-lt"/>
              </a:rPr>
              <a:t>-----</a:t>
            </a:r>
            <a:r>
              <a:rPr lang="en-US" altLang="ja-JP" sz="2000">
                <a:solidFill>
                  <a:schemeClr val="bg1"/>
                </a:solidFill>
                <a:latin typeface="+mn-lt"/>
              </a:rPr>
              <a:t>----</a:t>
            </a:r>
            <a:r>
              <a:rPr lang="en-US" altLang="ja-JP" sz="2000" smtClean="0">
                <a:solidFill>
                  <a:schemeClr val="bg1"/>
                </a:solidFill>
                <a:latin typeface="+mn-lt"/>
              </a:rPr>
              <a:t>+</a:t>
            </a:r>
          </a:p>
          <a:p>
            <a:pPr marL="0" indent="0">
              <a:buNone/>
            </a:pPr>
            <a:r>
              <a:rPr lang="en-US" altLang="ja-JP" sz="2000" smtClean="0">
                <a:solidFill>
                  <a:schemeClr val="bg1"/>
                </a:solidFill>
                <a:latin typeface="+mn-lt"/>
              </a:rPr>
              <a:t>| </a:t>
            </a:r>
            <a:r>
              <a:rPr lang="en-US" altLang="ja-JP" sz="2000">
                <a:solidFill>
                  <a:schemeClr val="bg1"/>
                </a:solidFill>
                <a:latin typeface="+mn-lt"/>
              </a:rPr>
              <a:t>id   </a:t>
            </a:r>
            <a:r>
              <a:rPr lang="en-US" altLang="ja-JP" sz="2000" smtClean="0">
                <a:solidFill>
                  <a:schemeClr val="bg1"/>
                </a:solidFill>
                <a:latin typeface="+mn-lt"/>
              </a:rPr>
              <a:t> | </a:t>
            </a:r>
            <a:r>
              <a:rPr lang="en-US" altLang="ja-JP" sz="2000">
                <a:solidFill>
                  <a:schemeClr val="bg1"/>
                </a:solidFill>
                <a:latin typeface="+mn-lt"/>
              </a:rPr>
              <a:t>name   </a:t>
            </a:r>
            <a:r>
              <a:rPr lang="en-US" altLang="ja-JP" sz="2000" smtClean="0">
                <a:solidFill>
                  <a:schemeClr val="bg1"/>
                </a:solidFill>
                <a:latin typeface="+mn-lt"/>
              </a:rPr>
              <a:t>|</a:t>
            </a:r>
          </a:p>
          <a:p>
            <a:pPr marL="0" indent="0">
              <a:buNone/>
            </a:pPr>
            <a:r>
              <a:rPr lang="en-US" altLang="ja-JP" sz="2000" smtClean="0">
                <a:solidFill>
                  <a:schemeClr val="bg1"/>
                </a:solidFill>
                <a:latin typeface="+mn-lt"/>
              </a:rPr>
              <a:t>+</a:t>
            </a:r>
            <a:r>
              <a:rPr lang="en-US" altLang="ja-JP" sz="2000">
                <a:solidFill>
                  <a:schemeClr val="bg1"/>
                </a:solidFill>
                <a:latin typeface="+mn-lt"/>
              </a:rPr>
              <a:t>------+--</a:t>
            </a:r>
            <a:r>
              <a:rPr lang="en-US" altLang="ja-JP" sz="2000" smtClean="0">
                <a:solidFill>
                  <a:schemeClr val="bg1"/>
                </a:solidFill>
                <a:latin typeface="+mn-lt"/>
              </a:rPr>
              <a:t>-----</a:t>
            </a:r>
            <a:r>
              <a:rPr lang="en-US" altLang="ja-JP" sz="2000">
                <a:solidFill>
                  <a:schemeClr val="bg1"/>
                </a:solidFill>
                <a:latin typeface="+mn-lt"/>
              </a:rPr>
              <a:t>----</a:t>
            </a:r>
            <a:r>
              <a:rPr lang="en-US" altLang="ja-JP" sz="2000" smtClean="0">
                <a:solidFill>
                  <a:schemeClr val="bg1"/>
                </a:solidFill>
                <a:latin typeface="+mn-lt"/>
              </a:rPr>
              <a:t>+</a:t>
            </a:r>
          </a:p>
          <a:p>
            <a:pPr marL="0" indent="0">
              <a:buNone/>
            </a:pPr>
            <a:r>
              <a:rPr lang="en-US" altLang="ja-JP" sz="2000" smtClean="0">
                <a:solidFill>
                  <a:schemeClr val="bg1"/>
                </a:solidFill>
                <a:latin typeface="+mn-lt"/>
              </a:rPr>
              <a:t>|    </a:t>
            </a:r>
            <a:r>
              <a:rPr lang="en-US" altLang="ja-JP" sz="2000">
                <a:solidFill>
                  <a:schemeClr val="bg1"/>
                </a:solidFill>
                <a:latin typeface="+mn-lt"/>
              </a:rPr>
              <a:t>1 </a:t>
            </a:r>
            <a:r>
              <a:rPr lang="en-US" altLang="ja-JP" sz="2000" smtClean="0">
                <a:solidFill>
                  <a:schemeClr val="bg1"/>
                </a:solidFill>
                <a:latin typeface="+mn-lt"/>
              </a:rPr>
              <a:t> | </a:t>
            </a:r>
            <a:r>
              <a:rPr lang="en-US" altLang="ja-JP" sz="2000">
                <a:solidFill>
                  <a:schemeClr val="bg1"/>
                </a:solidFill>
                <a:latin typeface="+mn-lt"/>
              </a:rPr>
              <a:t>Dragon </a:t>
            </a:r>
            <a:r>
              <a:rPr lang="en-US" altLang="ja-JP" sz="2000" smtClean="0">
                <a:solidFill>
                  <a:schemeClr val="bg1"/>
                </a:solidFill>
                <a:latin typeface="+mn-lt"/>
              </a:rPr>
              <a:t>|</a:t>
            </a:r>
          </a:p>
          <a:p>
            <a:pPr marL="0" indent="0">
              <a:buNone/>
            </a:pPr>
            <a:r>
              <a:rPr lang="en-US" altLang="ja-JP" sz="2000" smtClean="0">
                <a:solidFill>
                  <a:schemeClr val="bg1"/>
                </a:solidFill>
                <a:latin typeface="+mn-lt"/>
              </a:rPr>
              <a:t>+</a:t>
            </a:r>
            <a:r>
              <a:rPr lang="en-US" altLang="ja-JP" sz="2000">
                <a:solidFill>
                  <a:schemeClr val="bg1"/>
                </a:solidFill>
                <a:latin typeface="+mn-lt"/>
              </a:rPr>
              <a:t>------+--</a:t>
            </a:r>
            <a:r>
              <a:rPr lang="en-US" altLang="ja-JP" sz="2000" smtClean="0">
                <a:solidFill>
                  <a:schemeClr val="bg1"/>
                </a:solidFill>
                <a:latin typeface="+mn-lt"/>
              </a:rPr>
              <a:t>-----</a:t>
            </a:r>
            <a:r>
              <a:rPr lang="en-US" altLang="ja-JP" sz="2000">
                <a:solidFill>
                  <a:schemeClr val="bg1"/>
                </a:solidFill>
                <a:latin typeface="+mn-lt"/>
              </a:rPr>
              <a:t>----</a:t>
            </a:r>
            <a:r>
              <a:rPr lang="en-US" altLang="ja-JP" sz="2000" smtClean="0">
                <a:solidFill>
                  <a:schemeClr val="bg1"/>
                </a:solidFill>
                <a:latin typeface="+mn-lt"/>
              </a:rPr>
              <a:t>+</a:t>
            </a:r>
          </a:p>
          <a:p>
            <a:pPr marL="0" indent="0">
              <a:buNone/>
            </a:pPr>
            <a:r>
              <a:rPr lang="en-US" altLang="ja-JP" sz="2000" smtClean="0">
                <a:solidFill>
                  <a:schemeClr val="bg1"/>
                </a:solidFill>
                <a:latin typeface="+mn-lt"/>
              </a:rPr>
              <a:t>1 </a:t>
            </a:r>
            <a:r>
              <a:rPr lang="en-US" altLang="ja-JP" sz="2000">
                <a:solidFill>
                  <a:schemeClr val="bg1"/>
                </a:solidFill>
                <a:latin typeface="+mn-lt"/>
              </a:rPr>
              <a:t>row in set (0.00 sec)</a:t>
            </a:r>
            <a:endParaRPr lang="en-US" altLang="ja-JP" sz="2000" dirty="0" smtClean="0">
              <a:solidFill>
                <a:schemeClr val="bg1"/>
              </a:solidFill>
              <a:latin typeface="+mn-lt"/>
            </a:endParaRPr>
          </a:p>
        </p:txBody>
      </p:sp>
      <p:sp>
        <p:nvSpPr>
          <p:cNvPr id="6" name="コンテンツ プレースホルダー 8"/>
          <p:cNvSpPr txBox="1">
            <a:spLocks/>
          </p:cNvSpPr>
          <p:nvPr/>
        </p:nvSpPr>
        <p:spPr>
          <a:xfrm>
            <a:off x="395536" y="4509120"/>
            <a:ext cx="8229600"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mtClean="0"/>
              <a:t>SQL</a:t>
            </a:r>
            <a:r>
              <a:rPr lang="ja-JP" altLang="en-US" smtClean="0"/>
              <a:t>構文</a:t>
            </a:r>
            <a:endParaRPr lang="en-US" altLang="ja-JP" smtClean="0"/>
          </a:p>
          <a:p>
            <a:r>
              <a:rPr lang="ja-JP" altLang="ja-JP" smtClean="0"/>
              <a:t>M</a:t>
            </a:r>
            <a:r>
              <a:rPr lang="en-US" altLang="ja-JP" smtClean="0"/>
              <a:t>onster</a:t>
            </a:r>
            <a:r>
              <a:rPr lang="ja-JP" altLang="en-US" smtClean="0"/>
              <a:t>テーブルのデータをすべて表示。</a:t>
            </a:r>
            <a:endParaRPr lang="en-US" altLang="ja-JP" smtClean="0"/>
          </a:p>
        </p:txBody>
      </p:sp>
    </p:spTree>
    <p:extLst>
      <p:ext uri="{BB962C8B-B14F-4D97-AF65-F5344CB8AC3E}">
        <p14:creationId xmlns:p14="http://schemas.microsoft.com/office/powerpoint/2010/main" val="323633566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smtClean="0"/>
              <a:t>テーブルのデータを表示</a:t>
            </a:r>
            <a:endParaRPr kumimoji="1" lang="ja-JP" altLang="en-US" sz="4000" dirty="0"/>
          </a:p>
        </p:txBody>
      </p:sp>
      <p:sp>
        <p:nvSpPr>
          <p:cNvPr id="10" name="コンテンツ プレースホルダー 2"/>
          <p:cNvSpPr txBox="1">
            <a:spLocks/>
          </p:cNvSpPr>
          <p:nvPr/>
        </p:nvSpPr>
        <p:spPr>
          <a:xfrm>
            <a:off x="0" y="908720"/>
            <a:ext cx="9144000" cy="388843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err="1" smtClean="0">
                <a:solidFill>
                  <a:schemeClr val="bg1"/>
                </a:solidFill>
              </a:rPr>
              <a:t>mysql</a:t>
            </a:r>
            <a:r>
              <a:rPr lang="en-US" altLang="ja-JP" sz="4400" smtClean="0">
                <a:solidFill>
                  <a:schemeClr val="bg1"/>
                </a:solidFill>
              </a:rPr>
              <a:t>&gt;select</a:t>
            </a:r>
            <a:r>
              <a:rPr lang="ja-JP" altLang="en-US" sz="4400" smtClean="0">
                <a:solidFill>
                  <a:schemeClr val="bg1"/>
                </a:solidFill>
              </a:rPr>
              <a:t> </a:t>
            </a:r>
            <a:r>
              <a:rPr lang="en-US" altLang="ja-JP" sz="4400" b="1" smtClean="0">
                <a:solidFill>
                  <a:srgbClr val="FF0000"/>
                </a:solidFill>
              </a:rPr>
              <a:t>*</a:t>
            </a:r>
            <a:r>
              <a:rPr lang="ja-JP" altLang="en-US" sz="4400" smtClean="0">
                <a:solidFill>
                  <a:schemeClr val="bg1"/>
                </a:solidFill>
              </a:rPr>
              <a:t> </a:t>
            </a:r>
            <a:r>
              <a:rPr lang="ja-JP" altLang="ja-JP" sz="4400" smtClean="0">
                <a:solidFill>
                  <a:schemeClr val="bg1"/>
                </a:solidFill>
              </a:rPr>
              <a:t>f</a:t>
            </a:r>
            <a:r>
              <a:rPr lang="en-US" altLang="ja-JP" sz="4400" smtClean="0">
                <a:solidFill>
                  <a:schemeClr val="bg1"/>
                </a:solidFill>
              </a:rPr>
              <a:t>rom</a:t>
            </a:r>
            <a:r>
              <a:rPr lang="ja-JP" altLang="en-US" sz="4400" smtClean="0">
                <a:solidFill>
                  <a:schemeClr val="bg1"/>
                </a:solidFill>
              </a:rPr>
              <a:t> </a:t>
            </a:r>
            <a:r>
              <a:rPr lang="en-US" altLang="ja-JP" sz="4400" smtClean="0">
                <a:solidFill>
                  <a:schemeClr val="bg1"/>
                </a:solidFill>
              </a:rPr>
              <a:t>Monster;</a:t>
            </a:r>
          </a:p>
          <a:p>
            <a:pPr marL="0" indent="0">
              <a:buNone/>
            </a:pPr>
            <a:r>
              <a:rPr lang="en-US" altLang="ja-JP" sz="2800">
                <a:solidFill>
                  <a:schemeClr val="bg1"/>
                </a:solidFill>
                <a:latin typeface="+mn-lt"/>
              </a:rPr>
              <a:t>﻿+------+--</a:t>
            </a:r>
            <a:r>
              <a:rPr lang="en-US" altLang="ja-JP" sz="2800" smtClean="0">
                <a:solidFill>
                  <a:schemeClr val="bg1"/>
                </a:solidFill>
                <a:latin typeface="+mn-lt"/>
              </a:rPr>
              <a:t>-----</a:t>
            </a:r>
            <a:r>
              <a:rPr lang="en-US" altLang="ja-JP" sz="2800">
                <a:solidFill>
                  <a:schemeClr val="bg1"/>
                </a:solidFill>
                <a:latin typeface="+mn-lt"/>
              </a:rPr>
              <a:t>----</a:t>
            </a:r>
            <a:r>
              <a:rPr lang="en-US" altLang="ja-JP" sz="2800" smtClean="0">
                <a:solidFill>
                  <a:schemeClr val="bg1"/>
                </a:solidFill>
                <a:latin typeface="+mn-lt"/>
              </a:rPr>
              <a:t>+</a:t>
            </a:r>
          </a:p>
          <a:p>
            <a:pPr marL="0" indent="0">
              <a:buNone/>
            </a:pPr>
            <a:r>
              <a:rPr lang="en-US" altLang="ja-JP" sz="2800" smtClean="0">
                <a:solidFill>
                  <a:schemeClr val="bg1"/>
                </a:solidFill>
                <a:latin typeface="+mn-lt"/>
              </a:rPr>
              <a:t>| </a:t>
            </a:r>
            <a:r>
              <a:rPr lang="en-US" altLang="ja-JP" sz="2800">
                <a:solidFill>
                  <a:schemeClr val="bg1"/>
                </a:solidFill>
                <a:latin typeface="+mn-lt"/>
              </a:rPr>
              <a:t>id   </a:t>
            </a:r>
            <a:r>
              <a:rPr lang="en-US" altLang="ja-JP" sz="2800" smtClean="0">
                <a:solidFill>
                  <a:schemeClr val="bg1"/>
                </a:solidFill>
                <a:latin typeface="+mn-lt"/>
              </a:rPr>
              <a:t> | </a:t>
            </a:r>
            <a:r>
              <a:rPr lang="en-US" altLang="ja-JP" sz="2800">
                <a:solidFill>
                  <a:schemeClr val="bg1"/>
                </a:solidFill>
                <a:latin typeface="+mn-lt"/>
              </a:rPr>
              <a:t>name   </a:t>
            </a:r>
            <a:r>
              <a:rPr lang="en-US" altLang="ja-JP" sz="2800" smtClean="0">
                <a:solidFill>
                  <a:schemeClr val="bg1"/>
                </a:solidFill>
                <a:latin typeface="+mn-lt"/>
              </a:rPr>
              <a:t>|</a:t>
            </a:r>
          </a:p>
          <a:p>
            <a:pPr marL="0" indent="0">
              <a:buNone/>
            </a:pPr>
            <a:r>
              <a:rPr lang="en-US" altLang="ja-JP" sz="2800" smtClean="0">
                <a:solidFill>
                  <a:schemeClr val="bg1"/>
                </a:solidFill>
                <a:latin typeface="+mn-lt"/>
              </a:rPr>
              <a:t>+</a:t>
            </a:r>
            <a:r>
              <a:rPr lang="en-US" altLang="ja-JP" sz="2800">
                <a:solidFill>
                  <a:schemeClr val="bg1"/>
                </a:solidFill>
                <a:latin typeface="+mn-lt"/>
              </a:rPr>
              <a:t>------+--</a:t>
            </a:r>
            <a:r>
              <a:rPr lang="en-US" altLang="ja-JP" sz="2800" smtClean="0">
                <a:solidFill>
                  <a:schemeClr val="bg1"/>
                </a:solidFill>
                <a:latin typeface="+mn-lt"/>
              </a:rPr>
              <a:t>-----</a:t>
            </a:r>
            <a:r>
              <a:rPr lang="en-US" altLang="ja-JP" sz="2800">
                <a:solidFill>
                  <a:schemeClr val="bg1"/>
                </a:solidFill>
                <a:latin typeface="+mn-lt"/>
              </a:rPr>
              <a:t>----</a:t>
            </a:r>
            <a:r>
              <a:rPr lang="en-US" altLang="ja-JP" sz="2800" smtClean="0">
                <a:solidFill>
                  <a:schemeClr val="bg1"/>
                </a:solidFill>
                <a:latin typeface="+mn-lt"/>
              </a:rPr>
              <a:t>+</a:t>
            </a:r>
          </a:p>
          <a:p>
            <a:pPr marL="0" indent="0">
              <a:buNone/>
            </a:pPr>
            <a:r>
              <a:rPr lang="en-US" altLang="ja-JP" sz="2800" smtClean="0">
                <a:solidFill>
                  <a:schemeClr val="bg1"/>
                </a:solidFill>
                <a:latin typeface="+mn-lt"/>
              </a:rPr>
              <a:t>|    </a:t>
            </a:r>
            <a:r>
              <a:rPr lang="en-US" altLang="ja-JP" sz="2800">
                <a:solidFill>
                  <a:schemeClr val="bg1"/>
                </a:solidFill>
                <a:latin typeface="+mn-lt"/>
              </a:rPr>
              <a:t>1 </a:t>
            </a:r>
            <a:r>
              <a:rPr lang="en-US" altLang="ja-JP" sz="2800" smtClean="0">
                <a:solidFill>
                  <a:schemeClr val="bg1"/>
                </a:solidFill>
                <a:latin typeface="+mn-lt"/>
              </a:rPr>
              <a:t> | </a:t>
            </a:r>
            <a:r>
              <a:rPr lang="en-US" altLang="ja-JP" sz="2800">
                <a:solidFill>
                  <a:schemeClr val="bg1"/>
                </a:solidFill>
                <a:latin typeface="+mn-lt"/>
              </a:rPr>
              <a:t>Dragon </a:t>
            </a:r>
            <a:r>
              <a:rPr lang="en-US" altLang="ja-JP" sz="2800" smtClean="0">
                <a:solidFill>
                  <a:schemeClr val="bg1"/>
                </a:solidFill>
                <a:latin typeface="+mn-lt"/>
              </a:rPr>
              <a:t>|</a:t>
            </a:r>
          </a:p>
          <a:p>
            <a:pPr marL="0" indent="0">
              <a:buNone/>
            </a:pPr>
            <a:r>
              <a:rPr lang="en-US" altLang="ja-JP" sz="2800" smtClean="0">
                <a:solidFill>
                  <a:schemeClr val="bg1"/>
                </a:solidFill>
                <a:latin typeface="+mn-lt"/>
              </a:rPr>
              <a:t>+</a:t>
            </a:r>
            <a:r>
              <a:rPr lang="en-US" altLang="ja-JP" sz="2800">
                <a:solidFill>
                  <a:schemeClr val="bg1"/>
                </a:solidFill>
                <a:latin typeface="+mn-lt"/>
              </a:rPr>
              <a:t>------+--</a:t>
            </a:r>
            <a:r>
              <a:rPr lang="en-US" altLang="ja-JP" sz="2800" smtClean="0">
                <a:solidFill>
                  <a:schemeClr val="bg1"/>
                </a:solidFill>
                <a:latin typeface="+mn-lt"/>
              </a:rPr>
              <a:t>-----</a:t>
            </a:r>
            <a:r>
              <a:rPr lang="en-US" altLang="ja-JP" sz="2800">
                <a:solidFill>
                  <a:schemeClr val="bg1"/>
                </a:solidFill>
                <a:latin typeface="+mn-lt"/>
              </a:rPr>
              <a:t>----</a:t>
            </a:r>
            <a:r>
              <a:rPr lang="en-US" altLang="ja-JP" sz="2800" smtClean="0">
                <a:solidFill>
                  <a:schemeClr val="bg1"/>
                </a:solidFill>
                <a:latin typeface="+mn-lt"/>
              </a:rPr>
              <a:t>+</a:t>
            </a:r>
          </a:p>
          <a:p>
            <a:pPr marL="0" indent="0">
              <a:buNone/>
            </a:pPr>
            <a:r>
              <a:rPr lang="en-US" altLang="ja-JP" sz="2800" smtClean="0">
                <a:solidFill>
                  <a:schemeClr val="bg1"/>
                </a:solidFill>
                <a:latin typeface="+mn-lt"/>
              </a:rPr>
              <a:t>1 </a:t>
            </a:r>
            <a:r>
              <a:rPr lang="en-US" altLang="ja-JP" sz="2800">
                <a:solidFill>
                  <a:schemeClr val="bg1"/>
                </a:solidFill>
                <a:latin typeface="+mn-lt"/>
              </a:rPr>
              <a:t>row in set (0.00 sec)</a:t>
            </a:r>
            <a:endParaRPr lang="en-US" altLang="ja-JP" sz="2800" dirty="0" smtClean="0">
              <a:solidFill>
                <a:schemeClr val="bg1"/>
              </a:solidFill>
              <a:latin typeface="+mn-lt"/>
            </a:endParaRPr>
          </a:p>
        </p:txBody>
      </p:sp>
      <p:sp>
        <p:nvSpPr>
          <p:cNvPr id="6" name="コンテンツ プレースホルダー 8"/>
          <p:cNvSpPr txBox="1">
            <a:spLocks/>
          </p:cNvSpPr>
          <p:nvPr/>
        </p:nvSpPr>
        <p:spPr>
          <a:xfrm>
            <a:off x="395536" y="4941168"/>
            <a:ext cx="8229600"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mtClean="0"/>
              <a:t>SQL</a:t>
            </a:r>
            <a:r>
              <a:rPr lang="ja-JP" altLang="en-US" smtClean="0"/>
              <a:t>構文</a:t>
            </a:r>
            <a:endParaRPr lang="en-US" altLang="ja-JP" smtClean="0"/>
          </a:p>
          <a:p>
            <a:r>
              <a:rPr lang="ja-JP" altLang="en-US" smtClean="0"/>
              <a:t>すべての列を対象とする場合、アスタリスク</a:t>
            </a:r>
            <a:r>
              <a:rPr lang="en-US" altLang="ja-JP" smtClean="0"/>
              <a:t>(*)</a:t>
            </a:r>
            <a:r>
              <a:rPr lang="ja-JP" altLang="en-US" smtClean="0"/>
              <a:t>で代用することができる。</a:t>
            </a:r>
            <a:endParaRPr lang="en-US" altLang="ja-JP" smtClean="0"/>
          </a:p>
        </p:txBody>
      </p:sp>
    </p:spTree>
    <p:extLst>
      <p:ext uri="{BB962C8B-B14F-4D97-AF65-F5344CB8AC3E}">
        <p14:creationId xmlns:p14="http://schemas.microsoft.com/office/powerpoint/2010/main" val="29018721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en-US" altLang="ja-JP" sz="4000" smtClean="0"/>
              <a:t>MySQL</a:t>
            </a:r>
            <a:r>
              <a:rPr lang="ja-JP" altLang="en-US" sz="4000" smtClean="0"/>
              <a:t>から抜ける</a:t>
            </a:r>
            <a:endParaRPr kumimoji="1" lang="ja-JP" altLang="en-US" sz="4000" dirty="0"/>
          </a:p>
        </p:txBody>
      </p:sp>
      <p:sp>
        <p:nvSpPr>
          <p:cNvPr id="10" name="コンテンツ プレースホルダー 2"/>
          <p:cNvSpPr txBox="1">
            <a:spLocks/>
          </p:cNvSpPr>
          <p:nvPr/>
        </p:nvSpPr>
        <p:spPr>
          <a:xfrm>
            <a:off x="0" y="908720"/>
            <a:ext cx="9144000" cy="223224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err="1" smtClean="0">
                <a:solidFill>
                  <a:schemeClr val="bg1"/>
                </a:solidFill>
              </a:rPr>
              <a:t>mysql</a:t>
            </a:r>
            <a:r>
              <a:rPr lang="en-US" altLang="ja-JP" sz="4400" smtClean="0">
                <a:solidFill>
                  <a:schemeClr val="bg1"/>
                </a:solidFill>
              </a:rPr>
              <a:t>&gt; </a:t>
            </a:r>
            <a:r>
              <a:rPr lang="en-US" altLang="ja-JP" sz="4400" smtClean="0">
                <a:solidFill>
                  <a:srgbClr val="FF0000"/>
                </a:solidFill>
              </a:rPr>
              <a:t>¥q</a:t>
            </a:r>
          </a:p>
          <a:p>
            <a:pPr marL="0" indent="0">
              <a:buNone/>
            </a:pPr>
            <a:r>
              <a:rPr lang="en-US" altLang="ja-JP" sz="4400" smtClean="0">
                <a:solidFill>
                  <a:schemeClr val="bg1"/>
                </a:solidFill>
                <a:latin typeface="+mn-lt"/>
              </a:rPr>
              <a:t>$ </a:t>
            </a:r>
            <a:endParaRPr lang="en-US" altLang="ja-JP" sz="2800" dirty="0" smtClean="0">
              <a:solidFill>
                <a:schemeClr val="bg1"/>
              </a:solidFill>
              <a:latin typeface="+mn-lt"/>
            </a:endParaRPr>
          </a:p>
        </p:txBody>
      </p:sp>
      <p:sp>
        <p:nvSpPr>
          <p:cNvPr id="6" name="コンテンツ プレースホルダー 8"/>
          <p:cNvSpPr txBox="1">
            <a:spLocks/>
          </p:cNvSpPr>
          <p:nvPr/>
        </p:nvSpPr>
        <p:spPr>
          <a:xfrm>
            <a:off x="251520" y="3501008"/>
            <a:ext cx="8712968" cy="2520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smtClean="0"/>
              <a:t>MySQL</a:t>
            </a:r>
            <a:r>
              <a:rPr lang="ja-JP" altLang="en-US" smtClean="0"/>
              <a:t>の機能</a:t>
            </a:r>
            <a:endParaRPr lang="en-US" altLang="ja-JP" smtClean="0"/>
          </a:p>
          <a:p>
            <a:r>
              <a:rPr lang="en-US" altLang="ja-JP" smtClean="0">
                <a:solidFill>
                  <a:srgbClr val="FF0000"/>
                </a:solidFill>
              </a:rPr>
              <a:t>¥q</a:t>
            </a:r>
            <a:r>
              <a:rPr lang="en-US" altLang="ja-JP" smtClean="0"/>
              <a:t> </a:t>
            </a:r>
            <a:r>
              <a:rPr lang="ja-JP" altLang="en-US" smtClean="0"/>
              <a:t>または</a:t>
            </a:r>
            <a:r>
              <a:rPr lang="en-US" altLang="ja-JP" smtClean="0"/>
              <a:t> </a:t>
            </a:r>
            <a:r>
              <a:rPr lang="en-US" altLang="ja-JP" smtClean="0">
                <a:solidFill>
                  <a:srgbClr val="FF0000"/>
                </a:solidFill>
              </a:rPr>
              <a:t>exit</a:t>
            </a:r>
            <a:r>
              <a:rPr lang="en-US" altLang="ja-JP" smtClean="0"/>
              <a:t> </a:t>
            </a:r>
            <a:r>
              <a:rPr lang="ja-JP" altLang="en-US" smtClean="0"/>
              <a:t>と入力することで</a:t>
            </a:r>
            <a:r>
              <a:rPr lang="en-US" altLang="ja-JP" smtClean="0"/>
              <a:t>MySQL</a:t>
            </a:r>
            <a:r>
              <a:rPr lang="ja-JP" altLang="en-US" smtClean="0"/>
              <a:t>から抜けて、元の</a:t>
            </a:r>
            <a:r>
              <a:rPr lang="en-US" altLang="ja-JP" smtClean="0"/>
              <a:t>Linux</a:t>
            </a:r>
            <a:r>
              <a:rPr lang="ja-JP" altLang="en-US" smtClean="0"/>
              <a:t>の環境に戻ることができます。</a:t>
            </a:r>
            <a:endParaRPr lang="en-US" altLang="ja-JP" smtClean="0"/>
          </a:p>
        </p:txBody>
      </p:sp>
    </p:spTree>
    <p:extLst>
      <p:ext uri="{BB962C8B-B14F-4D97-AF65-F5344CB8AC3E}">
        <p14:creationId xmlns:p14="http://schemas.microsoft.com/office/powerpoint/2010/main" val="68010858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MySQL</a:t>
            </a:r>
            <a:r>
              <a:rPr lang="ja-JP" altLang="en-US" sz="8800" dirty="0"/>
              <a:t>基礎</a:t>
            </a:r>
            <a:endParaRPr kumimoji="1" lang="ja-JP" altLang="en-US" sz="8800" dirty="0"/>
          </a:p>
        </p:txBody>
      </p:sp>
      <p:pic>
        <p:nvPicPr>
          <p:cNvPr id="3" name="図 2"/>
          <p:cNvPicPr>
            <a:picLocks noChangeAspect="1"/>
          </p:cNvPicPr>
          <p:nvPr/>
        </p:nvPicPr>
        <p:blipFill>
          <a:blip r:embed="rId2"/>
          <a:stretch>
            <a:fillRect/>
          </a:stretch>
        </p:blipFill>
        <p:spPr>
          <a:xfrm>
            <a:off x="6588224" y="4941168"/>
            <a:ext cx="2232248" cy="1509304"/>
          </a:xfrm>
          <a:prstGeom prst="rect">
            <a:avLst/>
          </a:prstGeom>
        </p:spPr>
      </p:pic>
    </p:spTree>
    <p:extLst>
      <p:ext uri="{BB962C8B-B14F-4D97-AF65-F5344CB8AC3E}">
        <p14:creationId xmlns:p14="http://schemas.microsoft.com/office/powerpoint/2010/main" val="11887104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a:t>インデックス</a:t>
            </a:r>
          </a:p>
        </p:txBody>
      </p:sp>
    </p:spTree>
    <p:extLst>
      <p:ext uri="{BB962C8B-B14F-4D97-AF65-F5344CB8AC3E}">
        <p14:creationId xmlns:p14="http://schemas.microsoft.com/office/powerpoint/2010/main" val="16893655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午前</a:t>
            </a:r>
            <a:endParaRPr kumimoji="1" lang="ja-JP" altLang="en-US" sz="6000" dirty="0"/>
          </a:p>
        </p:txBody>
      </p:sp>
      <p:sp>
        <p:nvSpPr>
          <p:cNvPr id="3" name="コンテンツ プレースホルダー 2"/>
          <p:cNvSpPr>
            <a:spLocks noGrp="1"/>
          </p:cNvSpPr>
          <p:nvPr>
            <p:ph idx="1"/>
          </p:nvPr>
        </p:nvSpPr>
        <p:spPr>
          <a:xfrm>
            <a:off x="323528" y="1484784"/>
            <a:ext cx="8229600" cy="4968552"/>
          </a:xfrm>
        </p:spPr>
        <p:txBody>
          <a:bodyPr>
            <a:noAutofit/>
          </a:bodyPr>
          <a:lstStyle/>
          <a:p>
            <a:r>
              <a:rPr lang="en-US" altLang="ja-JP" sz="4400" dirty="0" smtClean="0"/>
              <a:t>MySQL</a:t>
            </a:r>
            <a:r>
              <a:rPr lang="ja-JP" altLang="en-US" sz="4400" dirty="0" smtClean="0"/>
              <a:t>基礎</a:t>
            </a:r>
            <a:endParaRPr lang="en-US" altLang="ja-JP" sz="4400" dirty="0" smtClean="0"/>
          </a:p>
          <a:p>
            <a:pPr lvl="1"/>
            <a:r>
              <a:rPr lang="en-US" altLang="ja-JP" sz="3600" dirty="0" smtClean="0"/>
              <a:t> </a:t>
            </a:r>
            <a:r>
              <a:rPr lang="ja-JP" altLang="en-US" sz="3600" dirty="0" smtClean="0"/>
              <a:t>インデックス</a:t>
            </a:r>
            <a:endParaRPr lang="en-US" altLang="ja-JP" sz="3600" dirty="0" smtClean="0"/>
          </a:p>
          <a:p>
            <a:pPr lvl="1"/>
            <a:r>
              <a:rPr lang="en-US" altLang="ja-JP" sz="3600" dirty="0"/>
              <a:t> </a:t>
            </a:r>
            <a:r>
              <a:rPr lang="ja-JP" altLang="en-US" sz="3600" dirty="0"/>
              <a:t>トランザクション</a:t>
            </a:r>
            <a:endParaRPr lang="en-US" altLang="ja-JP" sz="3600" dirty="0"/>
          </a:p>
          <a:p>
            <a:pPr lvl="1"/>
            <a:endParaRPr lang="en-US" altLang="ja-JP" sz="3600" dirty="0" smtClean="0"/>
          </a:p>
          <a:p>
            <a:r>
              <a:rPr lang="en-US" altLang="ja-JP" sz="4000" dirty="0"/>
              <a:t>PHP</a:t>
            </a:r>
            <a:r>
              <a:rPr lang="en-US" altLang="en-US" sz="4000" dirty="0"/>
              <a:t>/</a:t>
            </a:r>
            <a:r>
              <a:rPr lang="en-US" altLang="ja-JP" sz="4000" dirty="0"/>
              <a:t>MySQL </a:t>
            </a:r>
            <a:r>
              <a:rPr lang="ja-JP" altLang="en-US" sz="4000" dirty="0"/>
              <a:t>連携</a:t>
            </a:r>
            <a:endParaRPr lang="en-US" altLang="ja-JP" sz="4000" dirty="0"/>
          </a:p>
          <a:p>
            <a:pPr lvl="1"/>
            <a:r>
              <a:rPr lang="en-US" altLang="ja-JP" sz="3600" dirty="0" smtClean="0"/>
              <a:t> </a:t>
            </a:r>
            <a:r>
              <a:rPr lang="ja-JP" altLang="en-US" sz="3600" dirty="0" smtClean="0"/>
              <a:t>接続</a:t>
            </a:r>
            <a:endParaRPr lang="en-US" altLang="ja-JP" sz="3600" dirty="0" smtClean="0"/>
          </a:p>
          <a:p>
            <a:pPr lvl="1"/>
            <a:r>
              <a:rPr lang="ja-JP" altLang="en-US" sz="3600" dirty="0"/>
              <a:t> </a:t>
            </a:r>
            <a:r>
              <a:rPr lang="en-US" altLang="ja-JP" sz="3600" dirty="0"/>
              <a:t>SQL</a:t>
            </a:r>
            <a:r>
              <a:rPr lang="ja-JP" altLang="en-US" sz="3600" dirty="0"/>
              <a:t>の実行</a:t>
            </a:r>
            <a:endParaRPr lang="en-US" altLang="ja-JP" sz="3600" dirty="0" smtClean="0"/>
          </a:p>
        </p:txBody>
      </p:sp>
    </p:spTree>
    <p:extLst>
      <p:ext uri="{BB962C8B-B14F-4D97-AF65-F5344CB8AC3E}">
        <p14:creationId xmlns:p14="http://schemas.microsoft.com/office/powerpoint/2010/main" val="135808254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インデックス</a:t>
            </a:r>
          </a:p>
        </p:txBody>
      </p:sp>
      <p:sp>
        <p:nvSpPr>
          <p:cNvPr id="6" name="コンテンツ プレースホルダー 8"/>
          <p:cNvSpPr txBox="1">
            <a:spLocks/>
          </p:cNvSpPr>
          <p:nvPr/>
        </p:nvSpPr>
        <p:spPr>
          <a:xfrm>
            <a:off x="179512" y="908720"/>
            <a:ext cx="8712968" cy="194421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データベースの多くには、大量のデータから目的のレコードをすばやく見つけ出すために「</a:t>
            </a:r>
            <a:r>
              <a:rPr lang="ja-JP" altLang="en-US" b="1" smtClean="0">
                <a:solidFill>
                  <a:schemeClr val="accent6">
                    <a:lumMod val="75000"/>
                  </a:schemeClr>
                </a:solidFill>
              </a:rPr>
              <a:t>インデックス</a:t>
            </a:r>
            <a:r>
              <a:rPr lang="ja-JP" altLang="en-US" smtClean="0"/>
              <a:t>」と呼ばれる仕組みが用意されています。</a:t>
            </a:r>
            <a:endParaRPr lang="en-US" altLang="ja-JP" smtClean="0"/>
          </a:p>
        </p:txBody>
      </p:sp>
      <p:pic>
        <p:nvPicPr>
          <p:cNvPr id="3" name="図 2"/>
          <p:cNvPicPr>
            <a:picLocks noChangeAspect="1"/>
          </p:cNvPicPr>
          <p:nvPr/>
        </p:nvPicPr>
        <p:blipFill>
          <a:blip r:embed="rId3"/>
          <a:stretch>
            <a:fillRect/>
          </a:stretch>
        </p:blipFill>
        <p:spPr>
          <a:xfrm>
            <a:off x="899592" y="3501008"/>
            <a:ext cx="1362595" cy="2620375"/>
          </a:xfrm>
          <a:prstGeom prst="rect">
            <a:avLst/>
          </a:prstGeom>
        </p:spPr>
      </p:pic>
      <p:pic>
        <p:nvPicPr>
          <p:cNvPr id="4" name="図 3"/>
          <p:cNvPicPr>
            <a:picLocks noChangeAspect="1"/>
          </p:cNvPicPr>
          <p:nvPr/>
        </p:nvPicPr>
        <p:blipFill>
          <a:blip r:embed="rId4"/>
          <a:stretch>
            <a:fillRect/>
          </a:stretch>
        </p:blipFill>
        <p:spPr>
          <a:xfrm>
            <a:off x="2483768" y="3717032"/>
            <a:ext cx="2286000" cy="2286000"/>
          </a:xfrm>
          <a:prstGeom prst="rect">
            <a:avLst/>
          </a:prstGeom>
        </p:spPr>
      </p:pic>
      <p:sp>
        <p:nvSpPr>
          <p:cNvPr id="5" name="テキスト ボックス 4"/>
          <p:cNvSpPr txBox="1"/>
          <p:nvPr/>
        </p:nvSpPr>
        <p:spPr>
          <a:xfrm>
            <a:off x="5148064" y="3789040"/>
            <a:ext cx="3456384" cy="1938992"/>
          </a:xfrm>
          <a:prstGeom prst="rect">
            <a:avLst/>
          </a:prstGeom>
          <a:noFill/>
        </p:spPr>
        <p:txBody>
          <a:bodyPr wrap="square" rtlCol="0">
            <a:spAutoFit/>
          </a:bodyPr>
          <a:lstStyle/>
          <a:p>
            <a:r>
              <a:rPr kumimoji="1" lang="ja-JP" altLang="en-US" sz="4000" b="1">
                <a:solidFill>
                  <a:schemeClr val="accent6">
                    <a:lumMod val="75000"/>
                  </a:schemeClr>
                </a:solidFill>
                <a:latin typeface="メイリオ"/>
                <a:ea typeface="メイリオ"/>
                <a:cs typeface="メイリオ"/>
              </a:rPr>
              <a:t>本の目次</a:t>
            </a:r>
            <a:r>
              <a:rPr kumimoji="1" lang="ja-JP" altLang="en-US" sz="4000">
                <a:latin typeface="メイリオ"/>
                <a:ea typeface="メイリオ"/>
                <a:cs typeface="メイリオ"/>
              </a:rPr>
              <a:t>を</a:t>
            </a:r>
            <a:endParaRPr kumimoji="1" lang="en-US" altLang="ja-JP" sz="4000">
              <a:latin typeface="メイリオ"/>
              <a:ea typeface="メイリオ"/>
              <a:cs typeface="メイリオ"/>
            </a:endParaRPr>
          </a:p>
          <a:p>
            <a:r>
              <a:rPr kumimoji="1" lang="ja-JP" altLang="en-US" sz="4000">
                <a:latin typeface="メイリオ"/>
                <a:ea typeface="メイリオ"/>
                <a:cs typeface="メイリオ"/>
              </a:rPr>
              <a:t>イメージしてください。</a:t>
            </a:r>
          </a:p>
        </p:txBody>
      </p:sp>
    </p:spTree>
    <p:extLst>
      <p:ext uri="{BB962C8B-B14F-4D97-AF65-F5344CB8AC3E}">
        <p14:creationId xmlns:p14="http://schemas.microsoft.com/office/powerpoint/2010/main" val="4997138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en-US" altLang="ja-JP" sz="4000" dirty="0"/>
              <a:t>1</a:t>
            </a:r>
            <a:endParaRPr kumimoji="1" lang="ja-JP" altLang="en-US" sz="4000" dirty="0"/>
          </a:p>
        </p:txBody>
      </p:sp>
      <p:sp>
        <p:nvSpPr>
          <p:cNvPr id="6" name="コンテンツ プレースホルダー 8"/>
          <p:cNvSpPr txBox="1">
            <a:spLocks/>
          </p:cNvSpPr>
          <p:nvPr/>
        </p:nvSpPr>
        <p:spPr>
          <a:xfrm>
            <a:off x="1266" y="5013176"/>
            <a:ext cx="8712968"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実際に試してみましょう。</a:t>
            </a:r>
            <a:endParaRPr lang="en-US" altLang="ja-JP"/>
          </a:p>
          <a:p>
            <a:r>
              <a:rPr lang="ja-JP" altLang="en-US"/>
              <a:t>まずはデータベースを作成します。</a:t>
            </a:r>
            <a:endParaRPr lang="en-US" altLang="ja-JP" smtClean="0"/>
          </a:p>
        </p:txBody>
      </p:sp>
      <p:sp>
        <p:nvSpPr>
          <p:cNvPr id="4" name="コンテンツ プレースホルダー 2"/>
          <p:cNvSpPr txBox="1">
            <a:spLocks/>
          </p:cNvSpPr>
          <p:nvPr/>
        </p:nvSpPr>
        <p:spPr>
          <a:xfrm>
            <a:off x="0" y="836712"/>
            <a:ext cx="9144000" cy="3960440"/>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dirty="0" smtClean="0">
                <a:solidFill>
                  <a:schemeClr val="bg1"/>
                </a:solidFill>
              </a:rPr>
              <a:t>$ </a:t>
            </a:r>
            <a:r>
              <a:rPr lang="en-US" altLang="ja-JP" sz="4400" dirty="0" err="1" smtClean="0">
                <a:solidFill>
                  <a:schemeClr val="bg1"/>
                </a:solidFill>
              </a:rPr>
              <a:t>mysql</a:t>
            </a:r>
            <a:r>
              <a:rPr lang="en-US" altLang="ja-JP" sz="4400" dirty="0" smtClean="0">
                <a:solidFill>
                  <a:schemeClr val="bg1"/>
                </a:solidFill>
              </a:rPr>
              <a:t> –u root –p</a:t>
            </a:r>
          </a:p>
          <a:p>
            <a:pPr marL="0" indent="0">
              <a:buNone/>
            </a:pPr>
            <a:r>
              <a:rPr lang="en-US" altLang="ja-JP" dirty="0">
                <a:solidFill>
                  <a:schemeClr val="bg1"/>
                </a:solidFill>
              </a:rPr>
              <a:t>Enter password:</a:t>
            </a:r>
          </a:p>
          <a:p>
            <a:pPr marL="0" indent="0">
              <a:buNone/>
            </a:pPr>
            <a:endParaRPr lang="en-US" altLang="ja-JP" sz="4400" dirty="0" smtClean="0">
              <a:solidFill>
                <a:schemeClr val="bg1"/>
              </a:solidFill>
            </a:endParaRPr>
          </a:p>
          <a:p>
            <a:pPr marL="0" indent="0">
              <a:buNone/>
            </a:pPr>
            <a:r>
              <a:rPr lang="en-US" altLang="ja-JP" sz="4400" dirty="0">
                <a:solidFill>
                  <a:schemeClr val="bg1"/>
                </a:solidFill>
              </a:rPr>
              <a:t>mysql&gt; create database jpadr;</a:t>
            </a:r>
          </a:p>
          <a:p>
            <a:pPr marL="0" indent="0">
              <a:buNone/>
            </a:pPr>
            <a:r>
              <a:rPr lang="en-US" altLang="ja-JP" sz="4400" dirty="0">
                <a:solidFill>
                  <a:schemeClr val="bg1"/>
                </a:solidFill>
              </a:rPr>
              <a:t>mysql&gt; show databases;</a:t>
            </a:r>
            <a:r>
              <a:rPr lang="ja-JP" altLang="en-US" sz="4400" dirty="0">
                <a:solidFill>
                  <a:schemeClr val="bg1"/>
                </a:solidFill>
              </a:rPr>
              <a:t> </a:t>
            </a:r>
            <a:endParaRPr lang="en-US" altLang="ja-JP" sz="4400" dirty="0" smtClean="0">
              <a:solidFill>
                <a:schemeClr val="bg1"/>
              </a:solidFill>
            </a:endParaRPr>
          </a:p>
        </p:txBody>
      </p:sp>
    </p:spTree>
    <p:extLst>
      <p:ext uri="{BB962C8B-B14F-4D97-AF65-F5344CB8AC3E}">
        <p14:creationId xmlns:p14="http://schemas.microsoft.com/office/powerpoint/2010/main" val="11858021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en-US" altLang="ja-JP" sz="4000" dirty="0"/>
              <a:t>2</a:t>
            </a:r>
            <a:endParaRPr kumimoji="1" lang="ja-JP" altLang="en-US" sz="4000" dirty="0"/>
          </a:p>
        </p:txBody>
      </p:sp>
      <p:sp>
        <p:nvSpPr>
          <p:cNvPr id="6" name="コンテンツ プレースホルダー 8"/>
          <p:cNvSpPr txBox="1">
            <a:spLocks/>
          </p:cNvSpPr>
          <p:nvPr/>
        </p:nvSpPr>
        <p:spPr>
          <a:xfrm>
            <a:off x="13804" y="4149080"/>
            <a:ext cx="9022692" cy="259228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a:t>MATE</a:t>
            </a:r>
            <a:r>
              <a:rPr lang="ja-JP" altLang="en-US"/>
              <a:t>端末</a:t>
            </a:r>
            <a:r>
              <a:rPr lang="en-US" altLang="ja-JP"/>
              <a:t>(Terminal)</a:t>
            </a:r>
            <a:r>
              <a:rPr lang="ja-JP" altLang="en-US"/>
              <a:t>をもう一つ開きます</a:t>
            </a:r>
            <a:endParaRPr lang="en-US" altLang="ja-JP" smtClean="0"/>
          </a:p>
          <a:p>
            <a:r>
              <a:rPr lang="ja-JP" altLang="en-US" smtClean="0"/>
              <a:t>大量にデータを入れる「テーブル」を作成し、データを</a:t>
            </a:r>
            <a:r>
              <a:rPr lang="en-US" altLang="ja-JP" smtClean="0"/>
              <a:t>INSERT</a:t>
            </a:r>
            <a:r>
              <a:rPr lang="ja-JP" altLang="en-US" smtClean="0"/>
              <a:t>します。</a:t>
            </a:r>
            <a:endParaRPr lang="en-US" altLang="ja-JP" smtClean="0"/>
          </a:p>
          <a:p>
            <a:pPr lvl="1"/>
            <a:r>
              <a:rPr lang="en-US" altLang="ja-JP"/>
              <a:t>noindex.sql </a:t>
            </a:r>
            <a:r>
              <a:rPr lang="ja-JP" altLang="en-US"/>
              <a:t>インデックスなし</a:t>
            </a:r>
            <a:endParaRPr lang="en-US" altLang="ja-JP"/>
          </a:p>
          <a:p>
            <a:pPr lvl="1"/>
            <a:r>
              <a:rPr lang="en-US" altLang="ja-JP" smtClean="0"/>
              <a:t>index.sql </a:t>
            </a:r>
            <a:r>
              <a:rPr lang="ja-JP" altLang="en-US" smtClean="0"/>
              <a:t>インデックスあり</a:t>
            </a:r>
            <a:endParaRPr lang="en-US" altLang="ja-JP" smtClean="0"/>
          </a:p>
        </p:txBody>
      </p:sp>
      <p:sp>
        <p:nvSpPr>
          <p:cNvPr id="4" name="コンテンツ プレースホルダー 2"/>
          <p:cNvSpPr txBox="1">
            <a:spLocks/>
          </p:cNvSpPr>
          <p:nvPr/>
        </p:nvSpPr>
        <p:spPr>
          <a:xfrm>
            <a:off x="0" y="980728"/>
            <a:ext cx="9144000" cy="295232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3600" dirty="0" smtClean="0">
                <a:solidFill>
                  <a:schemeClr val="bg1"/>
                </a:solidFill>
              </a:rPr>
              <a:t>$ </a:t>
            </a:r>
            <a:r>
              <a:rPr lang="en-US" altLang="ja-JP" sz="3600" dirty="0" err="1" smtClean="0">
                <a:solidFill>
                  <a:schemeClr val="bg1"/>
                </a:solidFill>
              </a:rPr>
              <a:t>mysql</a:t>
            </a:r>
            <a:r>
              <a:rPr lang="en-US" altLang="ja-JP" sz="3600" dirty="0" smtClean="0">
                <a:solidFill>
                  <a:schemeClr val="bg1"/>
                </a:solidFill>
              </a:rPr>
              <a:t> –u root –p</a:t>
            </a:r>
            <a:r>
              <a:rPr lang="ja-JP" altLang="en-US" sz="3600" dirty="0" smtClean="0">
                <a:solidFill>
                  <a:schemeClr val="bg1"/>
                </a:solidFill>
              </a:rPr>
              <a:t> </a:t>
            </a:r>
            <a:r>
              <a:rPr lang="en-US" altLang="ja-JP" sz="3600" dirty="0" smtClean="0">
                <a:solidFill>
                  <a:schemeClr val="bg1"/>
                </a:solidFill>
              </a:rPr>
              <a:t>jpadr</a:t>
            </a:r>
            <a:r>
              <a:rPr lang="ja-JP" altLang="en-US" sz="3600" dirty="0" smtClean="0">
                <a:solidFill>
                  <a:schemeClr val="bg1"/>
                </a:solidFill>
              </a:rPr>
              <a:t> </a:t>
            </a:r>
            <a:r>
              <a:rPr lang="en-US" altLang="ja-JP" sz="3600" dirty="0">
                <a:solidFill>
                  <a:schemeClr val="bg1"/>
                </a:solidFill>
              </a:rPr>
              <a:t>&lt;noindex.sql</a:t>
            </a:r>
            <a:r>
              <a:rPr lang="ja-JP" altLang="en-US" sz="3600" dirty="0" smtClean="0">
                <a:solidFill>
                  <a:schemeClr val="bg1"/>
                </a:solidFill>
              </a:rPr>
              <a:t> </a:t>
            </a:r>
            <a:endParaRPr lang="en-US" altLang="ja-JP" sz="3600" dirty="0" smtClean="0">
              <a:solidFill>
                <a:schemeClr val="bg1"/>
              </a:solidFill>
            </a:endParaRPr>
          </a:p>
          <a:p>
            <a:pPr marL="0" indent="0">
              <a:buNone/>
            </a:pPr>
            <a:r>
              <a:rPr lang="en-US" altLang="ja-JP" sz="2400" dirty="0">
                <a:solidFill>
                  <a:schemeClr val="bg1"/>
                </a:solidFill>
              </a:rPr>
              <a:t>Enter password:</a:t>
            </a:r>
          </a:p>
          <a:p>
            <a:pPr marL="0" indent="0">
              <a:buNone/>
            </a:pPr>
            <a:endParaRPr lang="en-US" altLang="ja-JP" sz="2400" dirty="0">
              <a:solidFill>
                <a:schemeClr val="bg1"/>
              </a:solidFill>
            </a:endParaRPr>
          </a:p>
          <a:p>
            <a:pPr marL="0" indent="0">
              <a:buNone/>
            </a:pPr>
            <a:r>
              <a:rPr lang="en-US" altLang="ja-JP" sz="3600" dirty="0">
                <a:solidFill>
                  <a:schemeClr val="bg1"/>
                </a:solidFill>
              </a:rPr>
              <a:t>$ </a:t>
            </a:r>
            <a:r>
              <a:rPr lang="en-US" altLang="ja-JP" sz="3600" dirty="0" err="1">
                <a:solidFill>
                  <a:schemeClr val="bg1"/>
                </a:solidFill>
              </a:rPr>
              <a:t>mysql</a:t>
            </a:r>
            <a:r>
              <a:rPr lang="en-US" altLang="ja-JP" sz="3600" dirty="0">
                <a:solidFill>
                  <a:schemeClr val="bg1"/>
                </a:solidFill>
              </a:rPr>
              <a:t> –u root –p</a:t>
            </a:r>
            <a:r>
              <a:rPr lang="ja-JP" altLang="en-US" sz="3600" dirty="0">
                <a:solidFill>
                  <a:schemeClr val="bg1"/>
                </a:solidFill>
              </a:rPr>
              <a:t> </a:t>
            </a:r>
            <a:r>
              <a:rPr lang="en-US" altLang="ja-JP" sz="3600" dirty="0">
                <a:solidFill>
                  <a:schemeClr val="bg1"/>
                </a:solidFill>
              </a:rPr>
              <a:t>jpadr</a:t>
            </a:r>
            <a:r>
              <a:rPr lang="ja-JP" altLang="en-US" sz="3600" dirty="0">
                <a:solidFill>
                  <a:schemeClr val="bg1"/>
                </a:solidFill>
              </a:rPr>
              <a:t> </a:t>
            </a:r>
            <a:r>
              <a:rPr lang="en-US" altLang="ja-JP" sz="3600" dirty="0">
                <a:solidFill>
                  <a:schemeClr val="bg1"/>
                </a:solidFill>
              </a:rPr>
              <a:t>&lt;index.sql</a:t>
            </a:r>
            <a:r>
              <a:rPr lang="ja-JP" altLang="en-US" sz="3600" dirty="0">
                <a:solidFill>
                  <a:schemeClr val="bg1"/>
                </a:solidFill>
              </a:rPr>
              <a:t> </a:t>
            </a:r>
            <a:endParaRPr lang="en-US" altLang="ja-JP" sz="3600" dirty="0">
              <a:solidFill>
                <a:schemeClr val="bg1"/>
              </a:solidFill>
            </a:endParaRPr>
          </a:p>
          <a:p>
            <a:pPr marL="0" indent="0">
              <a:buNone/>
            </a:pPr>
            <a:r>
              <a:rPr lang="en-US" altLang="ja-JP" sz="2400" dirty="0">
                <a:solidFill>
                  <a:schemeClr val="bg1"/>
                </a:solidFill>
              </a:rPr>
              <a:t>Enter password:</a:t>
            </a:r>
            <a:endParaRPr lang="en-US" altLang="ja-JP" sz="3600" dirty="0">
              <a:solidFill>
                <a:schemeClr val="bg1"/>
              </a:solidFill>
            </a:endParaRPr>
          </a:p>
        </p:txBody>
      </p:sp>
    </p:spTree>
    <p:extLst>
      <p:ext uri="{BB962C8B-B14F-4D97-AF65-F5344CB8AC3E}">
        <p14:creationId xmlns:p14="http://schemas.microsoft.com/office/powerpoint/2010/main" val="38874812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en-US" altLang="ja-JP" sz="4000" dirty="0"/>
              <a:t>3</a:t>
            </a:r>
            <a:endParaRPr kumimoji="1" lang="ja-JP" altLang="en-US" sz="4000" dirty="0"/>
          </a:p>
        </p:txBody>
      </p:sp>
      <p:sp>
        <p:nvSpPr>
          <p:cNvPr id="6" name="コンテンツ プレースホルダー 8"/>
          <p:cNvSpPr txBox="1">
            <a:spLocks/>
          </p:cNvSpPr>
          <p:nvPr/>
        </p:nvSpPr>
        <p:spPr>
          <a:xfrm>
            <a:off x="13804" y="4149080"/>
            <a:ext cx="9022692"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テーブルがあるか、データが入っているか確認しましょう。</a:t>
            </a:r>
            <a:endParaRPr lang="en-US" altLang="ja-JP" smtClean="0"/>
          </a:p>
        </p:txBody>
      </p:sp>
      <p:sp>
        <p:nvSpPr>
          <p:cNvPr id="4" name="コンテンツ プレースホルダー 2"/>
          <p:cNvSpPr txBox="1">
            <a:spLocks/>
          </p:cNvSpPr>
          <p:nvPr/>
        </p:nvSpPr>
        <p:spPr>
          <a:xfrm>
            <a:off x="0" y="980728"/>
            <a:ext cx="9144000" cy="295232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a:t>
            </a:r>
            <a:r>
              <a:rPr lang="ja-JP" altLang="en-US" dirty="0">
                <a:solidFill>
                  <a:schemeClr val="bg1"/>
                </a:solidFill>
              </a:rPr>
              <a:t> </a:t>
            </a:r>
            <a:r>
              <a:rPr lang="en-US" altLang="ja-JP" dirty="0">
                <a:solidFill>
                  <a:schemeClr val="bg1"/>
                </a:solidFill>
              </a:rPr>
              <a:t>use</a:t>
            </a:r>
            <a:r>
              <a:rPr lang="ja-JP" altLang="en-US" dirty="0">
                <a:solidFill>
                  <a:schemeClr val="bg1"/>
                </a:solidFill>
              </a:rPr>
              <a:t> </a:t>
            </a:r>
            <a:r>
              <a:rPr lang="en-US" altLang="ja-JP" dirty="0">
                <a:solidFill>
                  <a:schemeClr val="bg1"/>
                </a:solidFill>
              </a:rPr>
              <a:t>jpadr;</a:t>
            </a:r>
          </a:p>
          <a:p>
            <a:pPr marL="0" indent="0">
              <a:buNone/>
            </a:pPr>
            <a:r>
              <a:rPr lang="ja-JP" altLang="ja-JP" dirty="0">
                <a:solidFill>
                  <a:schemeClr val="bg1"/>
                </a:solidFill>
              </a:rPr>
              <a:t>m</a:t>
            </a:r>
            <a:r>
              <a:rPr lang="en-US" altLang="ja-JP" dirty="0">
                <a:solidFill>
                  <a:schemeClr val="bg1"/>
                </a:solidFill>
              </a:rPr>
              <a:t>ysql&gt;</a:t>
            </a:r>
            <a:r>
              <a:rPr lang="ja-JP" altLang="en-US" dirty="0">
                <a:solidFill>
                  <a:schemeClr val="bg1"/>
                </a:solidFill>
              </a:rPr>
              <a:t> </a:t>
            </a:r>
            <a:r>
              <a:rPr lang="en-US" altLang="ja-JP" dirty="0">
                <a:solidFill>
                  <a:schemeClr val="bg1"/>
                </a:solidFill>
              </a:rPr>
              <a:t>show</a:t>
            </a:r>
            <a:r>
              <a:rPr lang="ja-JP" altLang="en-US" dirty="0">
                <a:solidFill>
                  <a:schemeClr val="bg1"/>
                </a:solidFill>
              </a:rPr>
              <a:t> </a:t>
            </a:r>
            <a:r>
              <a:rPr lang="en-US" altLang="ja-JP" dirty="0">
                <a:solidFill>
                  <a:schemeClr val="bg1"/>
                </a:solidFill>
              </a:rPr>
              <a:t>tables;</a:t>
            </a:r>
          </a:p>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count(</a:t>
            </a:r>
            <a:r>
              <a:rPr lang="ja-JP" altLang="en-US" dirty="0">
                <a:solidFill>
                  <a:schemeClr val="bg1"/>
                </a:solidFill>
              </a:rPr>
              <a:t>*</a:t>
            </a:r>
            <a:r>
              <a:rPr lang="en-US" altLang="ja-JP" dirty="0">
                <a:solidFill>
                  <a:schemeClr val="bg1"/>
                </a:solidFill>
              </a:rPr>
              <a:t>)</a:t>
            </a:r>
            <a:r>
              <a:rPr lang="ja-JP" altLang="en-US" dirty="0">
                <a:solidFill>
                  <a:schemeClr val="bg1"/>
                </a:solidFill>
              </a:rPr>
              <a:t> </a:t>
            </a:r>
            <a:r>
              <a:rPr lang="en-US" altLang="ja-JP" dirty="0">
                <a:solidFill>
                  <a:schemeClr val="bg1"/>
                </a:solidFill>
              </a:rPr>
              <a:t>from jp_address1</a:t>
            </a:r>
            <a:r>
              <a:rPr lang="en-US" altLang="en-US" dirty="0">
                <a:solidFill>
                  <a:schemeClr val="bg1"/>
                </a:solidFill>
              </a:rPr>
              <a:t>;</a:t>
            </a:r>
          </a:p>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count(</a:t>
            </a:r>
            <a:r>
              <a:rPr lang="ja-JP" altLang="en-US" dirty="0">
                <a:solidFill>
                  <a:schemeClr val="bg1"/>
                </a:solidFill>
              </a:rPr>
              <a:t>*</a:t>
            </a:r>
            <a:r>
              <a:rPr lang="en-US" altLang="ja-JP" dirty="0">
                <a:solidFill>
                  <a:schemeClr val="bg1"/>
                </a:solidFill>
              </a:rPr>
              <a:t>)</a:t>
            </a:r>
            <a:r>
              <a:rPr lang="ja-JP" altLang="en-US" dirty="0">
                <a:solidFill>
                  <a:schemeClr val="bg1"/>
                </a:solidFill>
              </a:rPr>
              <a:t> </a:t>
            </a:r>
            <a:r>
              <a:rPr lang="en-US" altLang="ja-JP" dirty="0">
                <a:solidFill>
                  <a:schemeClr val="bg1"/>
                </a:solidFill>
              </a:rPr>
              <a:t>from jp_address</a:t>
            </a:r>
            <a:r>
              <a:rPr lang="en-US" altLang="en-US" dirty="0">
                <a:solidFill>
                  <a:schemeClr val="bg1"/>
                </a:solidFill>
              </a:rPr>
              <a:t>2;</a:t>
            </a:r>
          </a:p>
          <a:p>
            <a:pPr marL="0" indent="0">
              <a:buNone/>
            </a:pPr>
            <a:endParaRPr lang="en-US" altLang="ja-JP" dirty="0">
              <a:solidFill>
                <a:schemeClr val="bg1"/>
              </a:solidFill>
            </a:endParaRPr>
          </a:p>
        </p:txBody>
      </p:sp>
    </p:spTree>
    <p:extLst>
      <p:ext uri="{BB962C8B-B14F-4D97-AF65-F5344CB8AC3E}">
        <p14:creationId xmlns:p14="http://schemas.microsoft.com/office/powerpoint/2010/main" val="54460166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ja-JP" altLang="ja-JP" sz="4000" dirty="0"/>
              <a:t>4</a:t>
            </a:r>
            <a:endParaRPr kumimoji="1" lang="ja-JP" altLang="en-US" sz="4000" dirty="0"/>
          </a:p>
        </p:txBody>
      </p:sp>
      <p:sp>
        <p:nvSpPr>
          <p:cNvPr id="6" name="コンテンツ プレースホルダー 8"/>
          <p:cNvSpPr txBox="1">
            <a:spLocks/>
          </p:cNvSpPr>
          <p:nvPr/>
        </p:nvSpPr>
        <p:spPr>
          <a:xfrm>
            <a:off x="13804" y="4149080"/>
            <a:ext cx="9022692"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実際に</a:t>
            </a:r>
            <a:r>
              <a:rPr lang="en-US" altLang="ja-JP"/>
              <a:t>SELECT</a:t>
            </a:r>
            <a:r>
              <a:rPr lang="ja-JP" altLang="en-US"/>
              <a:t>文を実行し、速度を比較してみましょう。</a:t>
            </a:r>
            <a:endParaRPr lang="en-US" altLang="ja-JP"/>
          </a:p>
          <a:p>
            <a:endParaRPr lang="en-US" altLang="ja-JP" smtClean="0"/>
          </a:p>
        </p:txBody>
      </p:sp>
      <p:sp>
        <p:nvSpPr>
          <p:cNvPr id="4" name="コンテンツ プレースホルダー 2"/>
          <p:cNvSpPr txBox="1">
            <a:spLocks/>
          </p:cNvSpPr>
          <p:nvPr/>
        </p:nvSpPr>
        <p:spPr>
          <a:xfrm>
            <a:off x="0" y="980728"/>
            <a:ext cx="9144000" cy="295232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 from jp_address1</a:t>
            </a:r>
          </a:p>
          <a:p>
            <a:pPr marL="0" indent="0">
              <a:buNone/>
            </a:pPr>
            <a:r>
              <a:rPr lang="en-US" altLang="ja-JP" dirty="0">
                <a:solidFill>
                  <a:schemeClr val="bg1"/>
                </a:solidFill>
              </a:rPr>
              <a:t>       -&gt; where id='</a:t>
            </a:r>
            <a:r>
              <a:rPr lang="is-IS" altLang="ja-JP" dirty="0">
                <a:solidFill>
                  <a:schemeClr val="bg1"/>
                </a:solidFill>
              </a:rPr>
              <a:t>192098300'</a:t>
            </a:r>
            <a:r>
              <a:rPr lang="en-US" altLang="en-US" dirty="0">
                <a:solidFill>
                  <a:schemeClr val="bg1"/>
                </a:solidFill>
              </a:rPr>
              <a:t>;</a:t>
            </a:r>
          </a:p>
          <a:p>
            <a:pPr marL="0" indent="0">
              <a:buNone/>
            </a:pPr>
            <a:endParaRPr lang="en-US" altLang="en-US" dirty="0">
              <a:solidFill>
                <a:schemeClr val="bg1"/>
              </a:solidFill>
            </a:endParaRPr>
          </a:p>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 from jp_address2</a:t>
            </a:r>
          </a:p>
          <a:p>
            <a:pPr marL="0" indent="0">
              <a:buNone/>
            </a:pPr>
            <a:r>
              <a:rPr lang="en-US" altLang="ja-JP" dirty="0">
                <a:solidFill>
                  <a:schemeClr val="bg1"/>
                </a:solidFill>
              </a:rPr>
              <a:t>       -&gt; where id='</a:t>
            </a:r>
            <a:r>
              <a:rPr lang="is-IS" altLang="ja-JP" dirty="0">
                <a:solidFill>
                  <a:schemeClr val="bg1"/>
                </a:solidFill>
              </a:rPr>
              <a:t>192098300'</a:t>
            </a:r>
            <a:r>
              <a:rPr lang="en-US" altLang="en-US" dirty="0">
                <a:solidFill>
                  <a:schemeClr val="bg1"/>
                </a:solidFill>
              </a:rPr>
              <a:t>;</a:t>
            </a:r>
          </a:p>
          <a:p>
            <a:pPr marL="0" indent="0">
              <a:buNone/>
            </a:pPr>
            <a:endParaRPr lang="en-US" altLang="ja-JP" dirty="0">
              <a:solidFill>
                <a:schemeClr val="bg1"/>
              </a:solidFill>
            </a:endParaRPr>
          </a:p>
        </p:txBody>
      </p:sp>
    </p:spTree>
    <p:extLst>
      <p:ext uri="{BB962C8B-B14F-4D97-AF65-F5344CB8AC3E}">
        <p14:creationId xmlns:p14="http://schemas.microsoft.com/office/powerpoint/2010/main" val="36229586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プライマリーキー</a:t>
            </a:r>
          </a:p>
        </p:txBody>
      </p:sp>
      <p:sp>
        <p:nvSpPr>
          <p:cNvPr id="6" name="コンテンツ プレースホルダー 8"/>
          <p:cNvSpPr txBox="1">
            <a:spLocks/>
          </p:cNvSpPr>
          <p:nvPr/>
        </p:nvSpPr>
        <p:spPr>
          <a:xfrm>
            <a:off x="179512" y="908720"/>
            <a:ext cx="871296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テーブルの中から一意</a:t>
            </a:r>
            <a:r>
              <a:rPr lang="en-US" altLang="ja-JP"/>
              <a:t>(</a:t>
            </a:r>
            <a:r>
              <a:rPr lang="ja-JP" altLang="en-US"/>
              <a:t>ユニーク</a:t>
            </a:r>
            <a:r>
              <a:rPr lang="en-US" altLang="ja-JP"/>
              <a:t>)</a:t>
            </a:r>
            <a:r>
              <a:rPr lang="ja-JP" altLang="en-US"/>
              <a:t>なレコードを特定できるカラムを</a:t>
            </a:r>
            <a:r>
              <a:rPr lang="ja-JP" altLang="en-US" b="1">
                <a:solidFill>
                  <a:srgbClr val="E46C0A"/>
                </a:solidFill>
              </a:rPr>
              <a:t>「プライマリーキー」</a:t>
            </a:r>
            <a:r>
              <a:rPr lang="ja-JP" altLang="en-US"/>
              <a:t>または</a:t>
            </a:r>
            <a:r>
              <a:rPr lang="ja-JP" altLang="en-US">
                <a:solidFill>
                  <a:srgbClr val="E46C0A"/>
                </a:solidFill>
              </a:rPr>
              <a:t>「主キー」</a:t>
            </a:r>
            <a:r>
              <a:rPr lang="ja-JP" altLang="en-US"/>
              <a:t>と呼びます。</a:t>
            </a:r>
            <a:endParaRPr lang="en-US" altLang="ja-JP" smtClean="0"/>
          </a:p>
        </p:txBody>
      </p:sp>
      <p:pic>
        <p:nvPicPr>
          <p:cNvPr id="3" name="図 2"/>
          <p:cNvPicPr>
            <a:picLocks noChangeAspect="1"/>
          </p:cNvPicPr>
          <p:nvPr/>
        </p:nvPicPr>
        <p:blipFill>
          <a:blip r:embed="rId3"/>
          <a:stretch>
            <a:fillRect/>
          </a:stretch>
        </p:blipFill>
        <p:spPr>
          <a:xfrm>
            <a:off x="827584" y="3501008"/>
            <a:ext cx="1362595" cy="2620375"/>
          </a:xfrm>
          <a:prstGeom prst="rect">
            <a:avLst/>
          </a:prstGeom>
        </p:spPr>
      </p:pic>
      <p:sp>
        <p:nvSpPr>
          <p:cNvPr id="5" name="テキスト ボックス 4"/>
          <p:cNvSpPr txBox="1"/>
          <p:nvPr/>
        </p:nvSpPr>
        <p:spPr>
          <a:xfrm>
            <a:off x="5687616" y="4149080"/>
            <a:ext cx="3456384" cy="1323439"/>
          </a:xfrm>
          <a:prstGeom prst="rect">
            <a:avLst/>
          </a:prstGeom>
          <a:noFill/>
        </p:spPr>
        <p:txBody>
          <a:bodyPr wrap="square" rtlCol="0">
            <a:spAutoFit/>
          </a:bodyPr>
          <a:lstStyle/>
          <a:p>
            <a:r>
              <a:rPr kumimoji="1" lang="ja-JP" altLang="en-US" sz="4000">
                <a:latin typeface="メイリオ"/>
                <a:ea typeface="メイリオ"/>
                <a:cs typeface="メイリオ"/>
              </a:rPr>
              <a:t>ページ番号のような物です。</a:t>
            </a:r>
          </a:p>
        </p:txBody>
      </p:sp>
      <p:pic>
        <p:nvPicPr>
          <p:cNvPr id="7" name="図 6" descr="実践ハイパフォーマンスMySQL（ドラッグされました） 1.png"/>
          <p:cNvPicPr>
            <a:picLocks noChangeAspect="1"/>
          </p:cNvPicPr>
          <p:nvPr/>
        </p:nvPicPr>
        <p:blipFill rotWithShape="1">
          <a:blip r:embed="rId4">
            <a:extLst>
              <a:ext uri="{28A0092B-C50C-407E-A947-70E740481C1C}">
                <a14:useLocalDpi xmlns:a14="http://schemas.microsoft.com/office/drawing/2010/main" val="0"/>
              </a:ext>
            </a:extLst>
          </a:blip>
          <a:srcRect l="48494" b="71436"/>
          <a:stretch/>
        </p:blipFill>
        <p:spPr>
          <a:xfrm>
            <a:off x="2123728" y="3573016"/>
            <a:ext cx="3384376" cy="2519508"/>
          </a:xfrm>
          <a:prstGeom prst="rect">
            <a:avLst/>
          </a:prstGeom>
        </p:spPr>
      </p:pic>
      <p:sp>
        <p:nvSpPr>
          <p:cNvPr id="8" name="円/楕円 7"/>
          <p:cNvSpPr/>
          <p:nvPr/>
        </p:nvSpPr>
        <p:spPr>
          <a:xfrm>
            <a:off x="4139952" y="3789040"/>
            <a:ext cx="864096" cy="792088"/>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006354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en-US" altLang="ja-JP" sz="4000" dirty="0"/>
              <a:t>5</a:t>
            </a:r>
            <a:endParaRPr kumimoji="1" lang="ja-JP" altLang="en-US" sz="4000" dirty="0"/>
          </a:p>
        </p:txBody>
      </p:sp>
      <p:sp>
        <p:nvSpPr>
          <p:cNvPr id="6" name="コンテンツ プレースホルダー 8"/>
          <p:cNvSpPr txBox="1">
            <a:spLocks/>
          </p:cNvSpPr>
          <p:nvPr/>
        </p:nvSpPr>
        <p:spPr>
          <a:xfrm>
            <a:off x="0" y="3429000"/>
            <a:ext cx="9022692"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同一の値のあるカラムの検索を早くしたい場合はどうすれば良いでしょう？</a:t>
            </a:r>
            <a:endParaRPr lang="en-US" altLang="ja-JP" smtClean="0"/>
          </a:p>
        </p:txBody>
      </p:sp>
      <p:sp>
        <p:nvSpPr>
          <p:cNvPr id="4" name="コンテンツ プレースホルダー 2"/>
          <p:cNvSpPr txBox="1">
            <a:spLocks/>
          </p:cNvSpPr>
          <p:nvPr/>
        </p:nvSpPr>
        <p:spPr>
          <a:xfrm>
            <a:off x="0" y="980728"/>
            <a:ext cx="9144000" cy="2376264"/>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3600" dirty="0">
                <a:solidFill>
                  <a:schemeClr val="bg1"/>
                </a:solidFill>
              </a:rPr>
              <a:t>m</a:t>
            </a:r>
            <a:r>
              <a:rPr lang="en-US" altLang="ja-JP" sz="3600" dirty="0">
                <a:solidFill>
                  <a:schemeClr val="bg1"/>
                </a:solidFill>
              </a:rPr>
              <a:t>ysql</a:t>
            </a:r>
            <a:r>
              <a:rPr lang="ja-JP" altLang="en-US" sz="3600" dirty="0">
                <a:solidFill>
                  <a:schemeClr val="bg1"/>
                </a:solidFill>
              </a:rPr>
              <a:t>&gt; </a:t>
            </a:r>
            <a:r>
              <a:rPr lang="en-US" altLang="ja-JP" sz="3600" dirty="0">
                <a:solidFill>
                  <a:schemeClr val="bg1"/>
                </a:solidFill>
              </a:rPr>
              <a:t>select</a:t>
            </a:r>
            <a:r>
              <a:rPr lang="ja-JP" altLang="en-US" sz="3600" dirty="0">
                <a:solidFill>
                  <a:schemeClr val="bg1"/>
                </a:solidFill>
              </a:rPr>
              <a:t> </a:t>
            </a:r>
            <a:r>
              <a:rPr lang="en-US" altLang="ja-JP" sz="3600" dirty="0">
                <a:solidFill>
                  <a:schemeClr val="bg1"/>
                </a:solidFill>
              </a:rPr>
              <a:t> *</a:t>
            </a:r>
          </a:p>
          <a:p>
            <a:pPr marL="0" indent="0">
              <a:buNone/>
            </a:pPr>
            <a:r>
              <a:rPr lang="en-US" altLang="ja-JP" sz="3600" dirty="0">
                <a:solidFill>
                  <a:schemeClr val="bg1"/>
                </a:solidFill>
              </a:rPr>
              <a:t>       -&gt; from    jp_address1</a:t>
            </a:r>
          </a:p>
          <a:p>
            <a:pPr marL="0" indent="0">
              <a:buNone/>
            </a:pPr>
            <a:r>
              <a:rPr lang="en-US" altLang="ja-JP" sz="3600" dirty="0">
                <a:solidFill>
                  <a:schemeClr val="bg1"/>
                </a:solidFill>
              </a:rPr>
              <a:t>       -&gt; where </a:t>
            </a:r>
            <a:r>
              <a:rPr lang="ja-JP" altLang="en-US" sz="3600" dirty="0">
                <a:solidFill>
                  <a:schemeClr val="bg1"/>
                </a:solidFill>
              </a:rPr>
              <a:t> </a:t>
            </a:r>
            <a:r>
              <a:rPr lang="en-US" altLang="ja-JP" sz="3600" dirty="0">
                <a:solidFill>
                  <a:schemeClr val="bg1"/>
                </a:solidFill>
              </a:rPr>
              <a:t>town_name='</a:t>
            </a:r>
            <a:r>
              <a:rPr lang="ja-JP" altLang="en-US" sz="3600" dirty="0">
                <a:solidFill>
                  <a:schemeClr val="bg1"/>
                </a:solidFill>
              </a:rPr>
              <a:t>片倉町</a:t>
            </a:r>
            <a:r>
              <a:rPr lang="is-IS" altLang="ja-JP" sz="3600" dirty="0">
                <a:solidFill>
                  <a:schemeClr val="bg1"/>
                </a:solidFill>
              </a:rPr>
              <a:t>'</a:t>
            </a:r>
            <a:r>
              <a:rPr lang="en-US" altLang="en-US" sz="3600" dirty="0">
                <a:solidFill>
                  <a:schemeClr val="bg1"/>
                </a:solidFill>
              </a:rPr>
              <a:t>;</a:t>
            </a:r>
            <a:endParaRPr lang="en-US" altLang="ja-JP" sz="3600" dirty="0">
              <a:solidFill>
                <a:schemeClr val="bg1"/>
              </a:solidFill>
            </a:endParaRPr>
          </a:p>
        </p:txBody>
      </p:sp>
    </p:spTree>
    <p:extLst>
      <p:ext uri="{BB962C8B-B14F-4D97-AF65-F5344CB8AC3E}">
        <p14:creationId xmlns:p14="http://schemas.microsoft.com/office/powerpoint/2010/main" val="5119289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ja-JP" altLang="ja-JP" sz="4000" dirty="0"/>
              <a:t>6</a:t>
            </a:r>
            <a:endParaRPr kumimoji="1" lang="ja-JP" altLang="en-US" sz="4000" dirty="0"/>
          </a:p>
        </p:txBody>
      </p:sp>
      <p:sp>
        <p:nvSpPr>
          <p:cNvPr id="6" name="コンテンツ プレースホルダー 8"/>
          <p:cNvSpPr txBox="1">
            <a:spLocks/>
          </p:cNvSpPr>
          <p:nvPr/>
        </p:nvSpPr>
        <p:spPr>
          <a:xfrm>
            <a:off x="0" y="4581128"/>
            <a:ext cx="9022692" cy="227687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インデックスは、テーブルを作成した後でも張ることができます。</a:t>
            </a:r>
            <a:endParaRPr lang="en-US" altLang="ja-JP" smtClean="0"/>
          </a:p>
          <a:p>
            <a:pPr lvl="1"/>
            <a:r>
              <a:rPr lang="ja-JP" altLang="en-US" smtClean="0"/>
              <a:t>インデックスを張ったら、</a:t>
            </a:r>
            <a:r>
              <a:rPr lang="en-US" altLang="ja-JP" smtClean="0"/>
              <a:t>SELECT</a:t>
            </a:r>
            <a:r>
              <a:rPr lang="ja-JP" altLang="en-US" smtClean="0"/>
              <a:t>文で確認してみましょう。</a:t>
            </a:r>
            <a:r>
              <a:rPr lang="en-US" altLang="ja-JP" smtClean="0"/>
              <a:t/>
            </a:r>
            <a:br>
              <a:rPr lang="en-US" altLang="ja-JP" smtClean="0"/>
            </a:br>
            <a:endParaRPr lang="en-US" altLang="ja-JP" smtClean="0"/>
          </a:p>
          <a:p>
            <a:r>
              <a:rPr lang="en-US" altLang="ja-JP" smtClean="0"/>
              <a:t>create</a:t>
            </a:r>
            <a:r>
              <a:rPr lang="ja-JP" altLang="en-US" smtClean="0"/>
              <a:t> </a:t>
            </a:r>
            <a:r>
              <a:rPr lang="en-US" altLang="ja-JP" smtClean="0"/>
              <a:t>index</a:t>
            </a:r>
            <a:r>
              <a:rPr lang="ja-JP" altLang="en-US"/>
              <a:t>文でも作成できます。</a:t>
            </a:r>
            <a:endParaRPr lang="en-US" altLang="ja-JP" smtClean="0"/>
          </a:p>
          <a:p>
            <a:r>
              <a:rPr lang="en-US" altLang="ja-JP" smtClean="0"/>
              <a:t>alter</a:t>
            </a:r>
            <a:r>
              <a:rPr lang="ja-JP" altLang="en-US" smtClean="0"/>
              <a:t> </a:t>
            </a:r>
            <a:r>
              <a:rPr lang="en-US" altLang="ja-JP" smtClean="0"/>
              <a:t>table</a:t>
            </a:r>
            <a:r>
              <a:rPr lang="ja-JP" altLang="en-US" smtClean="0"/>
              <a:t>はインデックスを張る以外にも、カラムの追加や削除といったテーブルの定義を変更する際にも用います。</a:t>
            </a:r>
            <a:endParaRPr lang="en-US" altLang="ja-JP" smtClean="0"/>
          </a:p>
        </p:txBody>
      </p:sp>
      <p:sp>
        <p:nvSpPr>
          <p:cNvPr id="4" name="コンテンツ プレースホルダー 2"/>
          <p:cNvSpPr txBox="1">
            <a:spLocks/>
          </p:cNvSpPr>
          <p:nvPr/>
        </p:nvSpPr>
        <p:spPr>
          <a:xfrm>
            <a:off x="0" y="836712"/>
            <a:ext cx="9144000" cy="3600400"/>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alter table </a:t>
            </a:r>
            <a:r>
              <a:rPr lang="en-US" altLang="ja-JP" dirty="0">
                <a:solidFill>
                  <a:srgbClr val="E46C0A"/>
                </a:solidFill>
              </a:rPr>
              <a:t>jp_address2</a:t>
            </a:r>
          </a:p>
          <a:p>
            <a:pPr marL="0" indent="0">
              <a:buNone/>
            </a:pPr>
            <a:r>
              <a:rPr lang="en-US" altLang="ja-JP" dirty="0">
                <a:solidFill>
                  <a:schemeClr val="bg1"/>
                </a:solidFill>
              </a:rPr>
              <a:t>       -&gt; add index </a:t>
            </a:r>
            <a:r>
              <a:rPr lang="en-US" altLang="ja-JP" dirty="0">
                <a:solidFill>
                  <a:srgbClr val="E46C0A"/>
                </a:solidFill>
              </a:rPr>
              <a:t>idx_town</a:t>
            </a:r>
            <a:r>
              <a:rPr lang="en-US" altLang="ja-JP" dirty="0">
                <a:solidFill>
                  <a:schemeClr val="bg1"/>
                </a:solidFill>
              </a:rPr>
              <a:t>(</a:t>
            </a:r>
            <a:r>
              <a:rPr lang="en-US" altLang="ja-JP" dirty="0">
                <a:solidFill>
                  <a:srgbClr val="E46C0A"/>
                </a:solidFill>
              </a:rPr>
              <a:t>town_name</a:t>
            </a:r>
            <a:r>
              <a:rPr lang="en-US" altLang="ja-JP" dirty="0">
                <a:solidFill>
                  <a:schemeClr val="bg1"/>
                </a:solidFill>
              </a:rPr>
              <a:t>);</a:t>
            </a:r>
          </a:p>
          <a:p>
            <a:pPr marL="0" indent="0">
              <a:buNone/>
            </a:pPr>
            <a:endParaRPr lang="en-US" altLang="ja-JP" dirty="0">
              <a:solidFill>
                <a:schemeClr val="bg1"/>
              </a:solidFill>
            </a:endParaRPr>
          </a:p>
          <a:p>
            <a:pPr marL="0" indent="0">
              <a:buNone/>
            </a:pPr>
            <a:r>
              <a:rPr lang="ja-JP" altLang="ja-JP" dirty="0">
                <a:solidFill>
                  <a:schemeClr val="bg1"/>
                </a:solidFill>
              </a:rPr>
              <a:t>m</a:t>
            </a:r>
            <a:r>
              <a:rPr lang="en-US" altLang="ja-JP" dirty="0">
                <a:solidFill>
                  <a:schemeClr val="bg1"/>
                </a:solidFill>
              </a:rPr>
              <a:t>ysql</a:t>
            </a:r>
            <a:r>
              <a:rPr lang="ja-JP" altLang="en-US" dirty="0">
                <a:solidFill>
                  <a:schemeClr val="bg1"/>
                </a:solidFill>
              </a:rPr>
              <a:t>&gt; </a:t>
            </a:r>
            <a:r>
              <a:rPr lang="en-US" altLang="ja-JP" dirty="0">
                <a:solidFill>
                  <a:schemeClr val="bg1"/>
                </a:solidFill>
              </a:rPr>
              <a:t>select</a:t>
            </a:r>
            <a:r>
              <a:rPr lang="ja-JP" altLang="en-US" dirty="0">
                <a:solidFill>
                  <a:schemeClr val="bg1"/>
                </a:solidFill>
              </a:rPr>
              <a:t> </a:t>
            </a:r>
            <a:r>
              <a:rPr lang="en-US" altLang="ja-JP" dirty="0">
                <a:solidFill>
                  <a:schemeClr val="bg1"/>
                </a:solidFill>
              </a:rPr>
              <a:t> *</a:t>
            </a:r>
          </a:p>
          <a:p>
            <a:pPr marL="0" indent="0">
              <a:buNone/>
            </a:pPr>
            <a:r>
              <a:rPr lang="en-US" altLang="ja-JP" dirty="0">
                <a:solidFill>
                  <a:schemeClr val="bg1"/>
                </a:solidFill>
              </a:rPr>
              <a:t>       -&gt; from    jp_address2</a:t>
            </a:r>
          </a:p>
          <a:p>
            <a:pPr marL="0" indent="0">
              <a:buNone/>
            </a:pPr>
            <a:r>
              <a:rPr lang="en-US" altLang="ja-JP" dirty="0">
                <a:solidFill>
                  <a:schemeClr val="bg1"/>
                </a:solidFill>
              </a:rPr>
              <a:t>       -&gt; where </a:t>
            </a:r>
            <a:r>
              <a:rPr lang="ja-JP" altLang="en-US" dirty="0">
                <a:solidFill>
                  <a:schemeClr val="bg1"/>
                </a:solidFill>
              </a:rPr>
              <a:t> </a:t>
            </a:r>
            <a:r>
              <a:rPr lang="en-US" altLang="ja-JP" dirty="0">
                <a:solidFill>
                  <a:schemeClr val="bg1"/>
                </a:solidFill>
              </a:rPr>
              <a:t>town_name='</a:t>
            </a:r>
            <a:r>
              <a:rPr lang="ja-JP" altLang="en-US" dirty="0">
                <a:solidFill>
                  <a:schemeClr val="bg1"/>
                </a:solidFill>
              </a:rPr>
              <a:t>片倉町</a:t>
            </a:r>
            <a:r>
              <a:rPr lang="is-IS" altLang="ja-JP" dirty="0">
                <a:solidFill>
                  <a:schemeClr val="bg1"/>
                </a:solidFill>
              </a:rPr>
              <a:t>'</a:t>
            </a:r>
            <a:r>
              <a:rPr lang="en-US" altLang="en-US" dirty="0">
                <a:solidFill>
                  <a:schemeClr val="bg1"/>
                </a:solidFill>
              </a:rPr>
              <a:t>;</a:t>
            </a:r>
            <a:endParaRPr lang="en-US" altLang="ja-JP" dirty="0">
              <a:solidFill>
                <a:schemeClr val="bg1"/>
              </a:solidFill>
            </a:endParaRPr>
          </a:p>
          <a:p>
            <a:pPr marL="0" indent="0">
              <a:buNone/>
            </a:pPr>
            <a:endParaRPr lang="en-US" altLang="ja-JP" dirty="0">
              <a:solidFill>
                <a:schemeClr val="bg1"/>
              </a:solidFill>
            </a:endParaRPr>
          </a:p>
        </p:txBody>
      </p:sp>
    </p:spTree>
    <p:extLst>
      <p:ext uri="{BB962C8B-B14F-4D97-AF65-F5344CB8AC3E}">
        <p14:creationId xmlns:p14="http://schemas.microsoft.com/office/powerpoint/2010/main" val="5590096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実践「インデックス」</a:t>
            </a:r>
            <a:r>
              <a:rPr lang="en-US" altLang="ja-JP" sz="4000" dirty="0"/>
              <a:t> </a:t>
            </a:r>
            <a:r>
              <a:rPr lang="ja-JP" altLang="en-US" sz="4000" dirty="0"/>
              <a:t>その</a:t>
            </a:r>
            <a:r>
              <a:rPr lang="ja-JP" altLang="ja-JP" sz="4000" dirty="0"/>
              <a:t>7</a:t>
            </a:r>
            <a:endParaRPr kumimoji="1" lang="ja-JP" altLang="en-US" sz="4000" dirty="0"/>
          </a:p>
        </p:txBody>
      </p:sp>
      <p:sp>
        <p:nvSpPr>
          <p:cNvPr id="6" name="コンテンツ プレースホルダー 8"/>
          <p:cNvSpPr txBox="1">
            <a:spLocks/>
          </p:cNvSpPr>
          <p:nvPr/>
        </p:nvSpPr>
        <p:spPr>
          <a:xfrm>
            <a:off x="0" y="3068960"/>
            <a:ext cx="9022692" cy="17281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mtClean="0"/>
              <a:t>インデックスが貼られているか確認するには</a:t>
            </a:r>
            <a:r>
              <a:rPr lang="en-US" altLang="ja-JP" smtClean="0"/>
              <a:t>show index</a:t>
            </a:r>
            <a:r>
              <a:rPr lang="ja-JP" altLang="en-US" smtClean="0"/>
              <a:t>を使用します。</a:t>
            </a:r>
            <a:endParaRPr lang="en-US" altLang="ja-JP" smtClean="0"/>
          </a:p>
        </p:txBody>
      </p:sp>
      <p:sp>
        <p:nvSpPr>
          <p:cNvPr id="4" name="コンテンツ プレースホルダー 2"/>
          <p:cNvSpPr txBox="1">
            <a:spLocks/>
          </p:cNvSpPr>
          <p:nvPr/>
        </p:nvSpPr>
        <p:spPr>
          <a:xfrm>
            <a:off x="0" y="980728"/>
            <a:ext cx="9144000" cy="194421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dirty="0">
                <a:solidFill>
                  <a:schemeClr val="bg1"/>
                </a:solidFill>
              </a:rPr>
              <a:t>mysql&gt; show index from </a:t>
            </a:r>
            <a:r>
              <a:rPr lang="en-US" altLang="ja-JP" dirty="0">
                <a:solidFill>
                  <a:srgbClr val="E46C0A"/>
                </a:solidFill>
              </a:rPr>
              <a:t>jp_address2</a:t>
            </a:r>
            <a:r>
              <a:rPr lang="en-US" altLang="ja-JP" dirty="0">
                <a:solidFill>
                  <a:schemeClr val="bg1"/>
                </a:solidFill>
              </a:rPr>
              <a:t>;</a:t>
            </a:r>
          </a:p>
        </p:txBody>
      </p:sp>
    </p:spTree>
    <p:extLst>
      <p:ext uri="{BB962C8B-B14F-4D97-AF65-F5344CB8AC3E}">
        <p14:creationId xmlns:p14="http://schemas.microsoft.com/office/powerpoint/2010/main" val="183409984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25760"/>
            <a:ext cx="9144000" cy="926976"/>
          </a:xfrm>
        </p:spPr>
        <p:txBody>
          <a:bodyPr>
            <a:noAutofit/>
          </a:bodyPr>
          <a:lstStyle/>
          <a:p>
            <a:r>
              <a:rPr kumimoji="1" lang="ja-JP" altLang="en-US" sz="3600" dirty="0"/>
              <a:t>通常のインデックスは</a:t>
            </a:r>
            <a:r>
              <a:rPr kumimoji="1" lang="en-US" altLang="ja-JP" sz="3600" dirty="0"/>
              <a:t/>
            </a:r>
            <a:br>
              <a:rPr kumimoji="1" lang="en-US" altLang="ja-JP" sz="3600" dirty="0"/>
            </a:br>
            <a:r>
              <a:rPr kumimoji="1" lang="ja-JP" altLang="en-US" sz="3600" dirty="0"/>
              <a:t>巻末の索引をイメージ</a:t>
            </a:r>
          </a:p>
        </p:txBody>
      </p:sp>
      <p:pic>
        <p:nvPicPr>
          <p:cNvPr id="7" name="図 6" descr="実践ハイパフォーマンスMySQL（ドラッグされました）.png"/>
          <p:cNvPicPr>
            <a:picLocks noChangeAspect="1"/>
          </p:cNvPicPr>
          <p:nvPr/>
        </p:nvPicPr>
        <p:blipFill rotWithShape="1">
          <a:blip r:embed="rId3">
            <a:extLst>
              <a:ext uri="{28A0092B-C50C-407E-A947-70E740481C1C}">
                <a14:useLocalDpi xmlns:a14="http://schemas.microsoft.com/office/drawing/2010/main" val="0"/>
              </a:ext>
            </a:extLst>
          </a:blip>
          <a:srcRect l="8902" t="4557" r="5031" b="43777"/>
          <a:stretch/>
        </p:blipFill>
        <p:spPr>
          <a:xfrm>
            <a:off x="1259632" y="1096527"/>
            <a:ext cx="7128792" cy="5716849"/>
          </a:xfrm>
          <a:prstGeom prst="rect">
            <a:avLst/>
          </a:prstGeom>
        </p:spPr>
      </p:pic>
    </p:spTree>
    <p:extLst>
      <p:ext uri="{BB962C8B-B14F-4D97-AF65-F5344CB8AC3E}">
        <p14:creationId xmlns:p14="http://schemas.microsoft.com/office/powerpoint/2010/main" val="17706675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smtClean="0"/>
              <a:t>午後</a:t>
            </a:r>
            <a:endParaRPr kumimoji="1" lang="ja-JP" altLang="en-US" sz="6000" dirty="0"/>
          </a:p>
        </p:txBody>
      </p:sp>
      <p:sp>
        <p:nvSpPr>
          <p:cNvPr id="3" name="コンテンツ プレースホルダー 2"/>
          <p:cNvSpPr>
            <a:spLocks noGrp="1"/>
          </p:cNvSpPr>
          <p:nvPr>
            <p:ph idx="1"/>
          </p:nvPr>
        </p:nvSpPr>
        <p:spPr/>
        <p:txBody>
          <a:bodyPr>
            <a:normAutofit/>
          </a:bodyPr>
          <a:lstStyle/>
          <a:p>
            <a:r>
              <a:rPr lang="en-US" altLang="ja-JP" sz="6000" dirty="0" smtClean="0"/>
              <a:t> </a:t>
            </a:r>
            <a:r>
              <a:rPr lang="en-US" altLang="ja-JP" sz="4400" dirty="0" smtClean="0"/>
              <a:t>PHP</a:t>
            </a:r>
            <a:r>
              <a:rPr lang="ja-JP" altLang="en-US" sz="4400" dirty="0" smtClean="0"/>
              <a:t>演習</a:t>
            </a:r>
            <a:endParaRPr lang="en-US" altLang="ja-JP" sz="4400" dirty="0" smtClean="0"/>
          </a:p>
          <a:p>
            <a:pPr lvl="1"/>
            <a:r>
              <a:rPr lang="en-US" altLang="ja-JP" sz="3600" dirty="0"/>
              <a:t> </a:t>
            </a:r>
            <a:r>
              <a:rPr lang="ja-JP" altLang="en-US" sz="3600" dirty="0"/>
              <a:t>ガチャ開発 </a:t>
            </a:r>
            <a:r>
              <a:rPr lang="en-US" altLang="ja-JP" sz="3600" dirty="0"/>
              <a:t>(MySQL</a:t>
            </a:r>
            <a:r>
              <a:rPr lang="ja-JP" altLang="en-US" sz="3600" dirty="0"/>
              <a:t>版</a:t>
            </a:r>
            <a:r>
              <a:rPr lang="en-US" altLang="ja-JP" sz="3600" dirty="0"/>
              <a:t>)</a:t>
            </a:r>
            <a:endParaRPr lang="en-US" altLang="ja-JP" sz="5600" dirty="0"/>
          </a:p>
          <a:p>
            <a:pPr lvl="1"/>
            <a:endParaRPr lang="en-US" altLang="ja-JP" dirty="0"/>
          </a:p>
          <a:p>
            <a:pPr lvl="1"/>
            <a:endParaRPr lang="en-US" altLang="ja-JP" sz="5600" dirty="0"/>
          </a:p>
        </p:txBody>
      </p:sp>
      <p:pic>
        <p:nvPicPr>
          <p:cNvPr id="4" name="図 3"/>
          <p:cNvPicPr>
            <a:picLocks noChangeAspect="1"/>
          </p:cNvPicPr>
          <p:nvPr/>
        </p:nvPicPr>
        <p:blipFill>
          <a:blip r:embed="rId2"/>
          <a:stretch>
            <a:fillRect/>
          </a:stretch>
        </p:blipFill>
        <p:spPr>
          <a:xfrm>
            <a:off x="467544" y="3645024"/>
            <a:ext cx="2664296" cy="3027609"/>
          </a:xfrm>
          <a:prstGeom prst="rect">
            <a:avLst/>
          </a:prstGeom>
        </p:spPr>
      </p:pic>
      <p:sp>
        <p:nvSpPr>
          <p:cNvPr id="5" name="テキスト ボックス 4"/>
          <p:cNvSpPr txBox="1"/>
          <p:nvPr/>
        </p:nvSpPr>
        <p:spPr>
          <a:xfrm>
            <a:off x="3203848" y="4581128"/>
            <a:ext cx="4134465" cy="769441"/>
          </a:xfrm>
          <a:prstGeom prst="rect">
            <a:avLst/>
          </a:prstGeom>
          <a:noFill/>
        </p:spPr>
        <p:txBody>
          <a:bodyPr wrap="none" rtlCol="0">
            <a:spAutoFit/>
          </a:bodyPr>
          <a:lstStyle/>
          <a:p>
            <a:r>
              <a:rPr kumimoji="1" lang="ja-JP" altLang="en-US" sz="4400">
                <a:solidFill>
                  <a:srgbClr val="FF0000"/>
                </a:solidFill>
                <a:latin typeface="メイリオ"/>
                <a:ea typeface="メイリオ"/>
                <a:cs typeface="メイリオ"/>
              </a:rPr>
              <a:t>ペアプロです！</a:t>
            </a:r>
            <a:endParaRPr kumimoji="1" lang="ja-JP" altLang="en-US" sz="4400">
              <a:solidFill>
                <a:srgbClr val="FF0000"/>
              </a:solidFill>
              <a:latin typeface="メイリオ"/>
              <a:ea typeface="メイリオ"/>
              <a:cs typeface="メイリオ"/>
            </a:endParaRPr>
          </a:p>
        </p:txBody>
      </p:sp>
    </p:spTree>
    <p:extLst>
      <p:ext uri="{BB962C8B-B14F-4D97-AF65-F5344CB8AC3E}">
        <p14:creationId xmlns:p14="http://schemas.microsoft.com/office/powerpoint/2010/main" val="5082692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その他の情報</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a:solidFill>
                  <a:srgbClr val="E46C0A"/>
                </a:solidFill>
              </a:rPr>
              <a:t>UNIQUE</a:t>
            </a:r>
            <a:r>
              <a:rPr lang="en-US" altLang="ja-JP"/>
              <a:t> </a:t>
            </a:r>
            <a:r>
              <a:rPr lang="ja-JP" altLang="en-US"/>
              <a:t>インデックス</a:t>
            </a:r>
            <a:endParaRPr lang="en-US" altLang="ja-JP"/>
          </a:p>
          <a:p>
            <a:pPr lvl="1"/>
            <a:r>
              <a:rPr lang="ja-JP" altLang="en-US" smtClean="0"/>
              <a:t>プライマリーキー以外でも、ユニーク</a:t>
            </a:r>
            <a:r>
              <a:rPr lang="en-US" altLang="ja-JP" smtClean="0"/>
              <a:t>(</a:t>
            </a:r>
            <a:r>
              <a:rPr lang="ja-JP" altLang="en-US" smtClean="0"/>
              <a:t>一意</a:t>
            </a:r>
            <a:r>
              <a:rPr lang="en-US" altLang="ja-JP" smtClean="0"/>
              <a:t>)</a:t>
            </a:r>
            <a:r>
              <a:rPr lang="ja-JP" altLang="en-US" smtClean="0"/>
              <a:t>であるカラムに張ることができます。</a:t>
            </a:r>
            <a:endParaRPr lang="en-US" altLang="ja-JP" smtClean="0"/>
          </a:p>
          <a:p>
            <a:pPr lvl="1"/>
            <a:r>
              <a:rPr lang="ja-JP" altLang="en-US" smtClean="0"/>
              <a:t>重複する値を</a:t>
            </a:r>
            <a:r>
              <a:rPr lang="en-US" altLang="ja-JP" smtClean="0"/>
              <a:t>INSERT</a:t>
            </a:r>
            <a:r>
              <a:rPr lang="ja-JP" altLang="en-US" smtClean="0"/>
              <a:t>しようとすると、エラーとなります。</a:t>
            </a:r>
            <a:endParaRPr lang="en-US" altLang="ja-JP" smtClean="0"/>
          </a:p>
          <a:p>
            <a:endParaRPr lang="en-US" altLang="ja-JP"/>
          </a:p>
          <a:p>
            <a:r>
              <a:rPr lang="en-US" altLang="ja-JP" b="1" smtClean="0">
                <a:solidFill>
                  <a:srgbClr val="E46C0A"/>
                </a:solidFill>
              </a:rPr>
              <a:t>FULL TEXT</a:t>
            </a:r>
            <a:r>
              <a:rPr lang="ja-JP" altLang="en-US" smtClean="0"/>
              <a:t>インデックス</a:t>
            </a:r>
            <a:endParaRPr lang="en-US" altLang="ja-JP" smtClean="0"/>
          </a:p>
          <a:p>
            <a:pPr lvl="1"/>
            <a:r>
              <a:rPr lang="ja-JP" altLang="en-US" smtClean="0"/>
              <a:t>通常、</a:t>
            </a:r>
            <a:r>
              <a:rPr lang="en-US" altLang="ja-JP" smtClean="0"/>
              <a:t>where</a:t>
            </a:r>
            <a:r>
              <a:rPr lang="ja-JP" altLang="en-US" smtClean="0"/>
              <a:t>句で</a:t>
            </a:r>
            <a:r>
              <a:rPr lang="en-US" altLang="ja-JP" smtClean="0">
                <a:solidFill>
                  <a:srgbClr val="E46C0A"/>
                </a:solidFill>
              </a:rPr>
              <a:t>like</a:t>
            </a:r>
            <a:r>
              <a:rPr lang="ja-JP" altLang="en-US" smtClean="0">
                <a:solidFill>
                  <a:srgbClr val="E46C0A"/>
                </a:solidFill>
              </a:rPr>
              <a:t>を使用した検索にはインデックスが使用されません</a:t>
            </a:r>
            <a:r>
              <a:rPr lang="ja-JP" altLang="en-US" smtClean="0"/>
              <a:t>。</a:t>
            </a:r>
            <a:endParaRPr lang="en-US" altLang="ja-JP" smtClean="0"/>
          </a:p>
          <a:p>
            <a:pPr lvl="1"/>
            <a:r>
              <a:rPr lang="ja-JP" altLang="en-US"/>
              <a:t>このような全文検索を使用する場合には</a:t>
            </a:r>
            <a:r>
              <a:rPr lang="en-US" altLang="ja-JP"/>
              <a:t> FULL TEXT</a:t>
            </a:r>
            <a:r>
              <a:rPr lang="ja-JP" altLang="en-US"/>
              <a:t>インデックスを張っておく必要があります。</a:t>
            </a:r>
            <a:endParaRPr lang="en-US" altLang="ja-JP"/>
          </a:p>
          <a:p>
            <a:pPr lvl="1"/>
            <a:r>
              <a:rPr lang="ja-JP" altLang="en-US" smtClean="0"/>
              <a:t>データベースによってはこのような機能がない場合</a:t>
            </a:r>
            <a:r>
              <a:rPr lang="ja-JP" altLang="en-US"/>
              <a:t>があります。</a:t>
            </a:r>
            <a:endParaRPr lang="en-US" altLang="ja-JP" smtClean="0"/>
          </a:p>
        </p:txBody>
      </p:sp>
    </p:spTree>
    <p:extLst>
      <p:ext uri="{BB962C8B-B14F-4D97-AF65-F5344CB8AC3E}">
        <p14:creationId xmlns:p14="http://schemas.microsoft.com/office/powerpoint/2010/main" val="1335469487"/>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その他の情報</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solidFill>
                  <a:srgbClr val="E46C0A"/>
                </a:solidFill>
              </a:rPr>
              <a:t>複合インデックス</a:t>
            </a:r>
            <a:endParaRPr lang="en-US" altLang="ja-JP" b="1">
              <a:solidFill>
                <a:srgbClr val="E46C0A"/>
              </a:solidFill>
            </a:endParaRPr>
          </a:p>
          <a:p>
            <a:pPr lvl="1"/>
            <a:r>
              <a:rPr lang="ja-JP" altLang="en-US" smtClean="0"/>
              <a:t>インデックスのカラムは</a:t>
            </a:r>
            <a:r>
              <a:rPr lang="en-US" altLang="ja-JP" smtClean="0"/>
              <a:t>1</a:t>
            </a:r>
            <a:r>
              <a:rPr lang="ja-JP" altLang="en-US" smtClean="0"/>
              <a:t>つだけではなく、複数同時に指定することができます。</a:t>
            </a:r>
            <a:endParaRPr lang="en-US" altLang="ja-JP" smtClean="0"/>
          </a:p>
          <a:p>
            <a:pPr lvl="1"/>
            <a:r>
              <a:rPr lang="en-US" altLang="ja-JP" smtClean="0"/>
              <a:t>where</a:t>
            </a:r>
            <a:r>
              <a:rPr lang="ja-JP" altLang="en-US" smtClean="0"/>
              <a:t>句で毎回同時に複数カラムを指定する場合に使ってみましょう。</a:t>
            </a:r>
            <a:endParaRPr lang="en-US" altLang="ja-JP" smtClean="0"/>
          </a:p>
        </p:txBody>
      </p:sp>
      <p:sp>
        <p:nvSpPr>
          <p:cNvPr id="4" name="コンテンツ プレースホルダー 2"/>
          <p:cNvSpPr txBox="1">
            <a:spLocks/>
          </p:cNvSpPr>
          <p:nvPr/>
        </p:nvSpPr>
        <p:spPr>
          <a:xfrm>
            <a:off x="4418" y="3645024"/>
            <a:ext cx="9144000" cy="115212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mysql&gt; alter table </a:t>
            </a:r>
            <a:r>
              <a:rPr lang="en-US" altLang="ja-JP" sz="2800" dirty="0">
                <a:solidFill>
                  <a:srgbClr val="E46C0A"/>
                </a:solidFill>
              </a:rPr>
              <a:t>foo</a:t>
            </a:r>
          </a:p>
          <a:p>
            <a:pPr marL="0" indent="0">
              <a:buNone/>
            </a:pPr>
            <a:r>
              <a:rPr lang="en-US" altLang="ja-JP" sz="2800" dirty="0">
                <a:solidFill>
                  <a:schemeClr val="bg1"/>
                </a:solidFill>
              </a:rPr>
              <a:t>       -&gt; add index </a:t>
            </a:r>
            <a:r>
              <a:rPr lang="en-US" altLang="ja-JP" sz="2800" dirty="0">
                <a:solidFill>
                  <a:srgbClr val="E46C0A"/>
                </a:solidFill>
              </a:rPr>
              <a:t>indexname</a:t>
            </a:r>
            <a:r>
              <a:rPr lang="en-US" altLang="ja-JP" sz="2800" dirty="0">
                <a:solidFill>
                  <a:schemeClr val="bg1"/>
                </a:solidFill>
              </a:rPr>
              <a:t>(</a:t>
            </a:r>
            <a:r>
              <a:rPr lang="en-US" altLang="ja-JP" sz="2800" dirty="0">
                <a:solidFill>
                  <a:srgbClr val="E46C0A"/>
                </a:solidFill>
              </a:rPr>
              <a:t>name, age, postcd</a:t>
            </a:r>
            <a:r>
              <a:rPr lang="en-US" altLang="ja-JP" sz="2800" dirty="0">
                <a:solidFill>
                  <a:schemeClr val="bg1"/>
                </a:solidFill>
              </a:rPr>
              <a:t>);</a:t>
            </a:r>
          </a:p>
        </p:txBody>
      </p:sp>
    </p:spTree>
    <p:extLst>
      <p:ext uri="{BB962C8B-B14F-4D97-AF65-F5344CB8AC3E}">
        <p14:creationId xmlns:p14="http://schemas.microsoft.com/office/powerpoint/2010/main" val="388690239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ja-JP" altLang="en-US" sz="7200" dirty="0"/>
              <a:t>トランザクション</a:t>
            </a:r>
            <a:endParaRPr kumimoji="1" lang="ja-JP" altLang="en-US" sz="7200" dirty="0"/>
          </a:p>
        </p:txBody>
      </p:sp>
    </p:spTree>
    <p:extLst>
      <p:ext uri="{BB962C8B-B14F-4D97-AF65-F5344CB8AC3E}">
        <p14:creationId xmlns:p14="http://schemas.microsoft.com/office/powerpoint/2010/main" val="234813521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sp>
        <p:nvSpPr>
          <p:cNvPr id="7" name="コンテンツ プレースホルダー 2"/>
          <p:cNvSpPr txBox="1">
            <a:spLocks/>
          </p:cNvSpPr>
          <p:nvPr/>
        </p:nvSpPr>
        <p:spPr>
          <a:xfrm>
            <a:off x="0" y="1196752"/>
            <a:ext cx="9164525" cy="2376264"/>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ja-JP" sz="4000" dirty="0">
                <a:solidFill>
                  <a:schemeClr val="bg1"/>
                </a:solidFill>
              </a:rPr>
              <a:t>m</a:t>
            </a:r>
            <a:r>
              <a:rPr lang="en-US" altLang="ja-JP" sz="4000" dirty="0">
                <a:solidFill>
                  <a:schemeClr val="bg1"/>
                </a:solidFill>
              </a:rPr>
              <a:t>ysql</a:t>
            </a:r>
            <a:r>
              <a:rPr lang="ja-JP" altLang="en-US" sz="4000" dirty="0">
                <a:solidFill>
                  <a:schemeClr val="bg1"/>
                </a:solidFill>
              </a:rPr>
              <a:t>&gt; </a:t>
            </a:r>
            <a:r>
              <a:rPr lang="ja-JP" altLang="ja-JP" sz="4000" dirty="0">
                <a:solidFill>
                  <a:schemeClr val="bg1"/>
                </a:solidFill>
              </a:rPr>
              <a:t>d</a:t>
            </a:r>
            <a:r>
              <a:rPr lang="en-US" altLang="ja-JP" sz="4000" dirty="0">
                <a:solidFill>
                  <a:schemeClr val="bg1"/>
                </a:solidFill>
              </a:rPr>
              <a:t>elete</a:t>
            </a:r>
            <a:r>
              <a:rPr lang="ja-JP" altLang="en-US" sz="4000" dirty="0">
                <a:solidFill>
                  <a:schemeClr val="bg1"/>
                </a:solidFill>
              </a:rPr>
              <a:t> </a:t>
            </a:r>
            <a:r>
              <a:rPr lang="en-US" altLang="ja-JP" sz="4000" dirty="0">
                <a:solidFill>
                  <a:schemeClr val="bg1"/>
                </a:solidFill>
              </a:rPr>
              <a:t>from</a:t>
            </a:r>
            <a:r>
              <a:rPr lang="ja-JP" altLang="en-US" sz="4000" dirty="0">
                <a:solidFill>
                  <a:schemeClr val="bg1"/>
                </a:solidFill>
              </a:rPr>
              <a:t> </a:t>
            </a:r>
            <a:r>
              <a:rPr lang="en-US" altLang="ja-JP" sz="4000" dirty="0">
                <a:solidFill>
                  <a:schemeClr val="bg1"/>
                </a:solidFill>
              </a:rPr>
              <a:t>foo</a:t>
            </a:r>
          </a:p>
          <a:p>
            <a:pPr marL="0" indent="0">
              <a:buNone/>
            </a:pPr>
            <a:r>
              <a:rPr lang="en-US" altLang="ja-JP" sz="4000" dirty="0">
                <a:solidFill>
                  <a:schemeClr val="bg1"/>
                </a:solidFill>
              </a:rPr>
              <a:t>       -&gt; ;</a:t>
            </a:r>
          </a:p>
        </p:txBody>
      </p:sp>
      <p:sp>
        <p:nvSpPr>
          <p:cNvPr id="4" name="テキスト ボックス 3"/>
          <p:cNvSpPr txBox="1"/>
          <p:nvPr/>
        </p:nvSpPr>
        <p:spPr>
          <a:xfrm>
            <a:off x="179512" y="4005064"/>
            <a:ext cx="8773004" cy="707886"/>
          </a:xfrm>
          <a:prstGeom prst="rect">
            <a:avLst/>
          </a:prstGeom>
          <a:noFill/>
        </p:spPr>
        <p:txBody>
          <a:bodyPr wrap="none" rtlCol="0">
            <a:spAutoFit/>
          </a:bodyPr>
          <a:lstStyle/>
          <a:p>
            <a:r>
              <a:rPr kumimoji="1" lang="en-US" altLang="ja-JP" sz="4000">
                <a:solidFill>
                  <a:srgbClr val="FF0000"/>
                </a:solidFill>
                <a:latin typeface="メイリオ"/>
                <a:ea typeface="メイリオ"/>
                <a:cs typeface="メイリオ"/>
              </a:rPr>
              <a:t>WHERE</a:t>
            </a:r>
            <a:r>
              <a:rPr kumimoji="1" lang="ja-JP" altLang="en-US" sz="4000">
                <a:solidFill>
                  <a:srgbClr val="FF0000"/>
                </a:solidFill>
                <a:latin typeface="メイリオ"/>
                <a:ea typeface="メイリオ"/>
                <a:cs typeface="メイリオ"/>
              </a:rPr>
              <a:t>句を入力し忘れた＼</a:t>
            </a:r>
            <a:r>
              <a:rPr kumimoji="1" lang="en-US" altLang="ja-JP" sz="4000">
                <a:solidFill>
                  <a:srgbClr val="FF0000"/>
                </a:solidFill>
                <a:latin typeface="メイリオ"/>
                <a:ea typeface="メイリオ"/>
                <a:cs typeface="メイリオ"/>
              </a:rPr>
              <a:t>(^o^)</a:t>
            </a:r>
            <a:r>
              <a:rPr kumimoji="1" lang="ja-JP" altLang="en-US" sz="4000">
                <a:solidFill>
                  <a:srgbClr val="FF0000"/>
                </a:solidFill>
                <a:latin typeface="メイリオ"/>
                <a:ea typeface="メイリオ"/>
                <a:cs typeface="メイリオ"/>
              </a:rPr>
              <a:t>／</a:t>
            </a:r>
          </a:p>
        </p:txBody>
      </p:sp>
    </p:spTree>
    <p:extLst>
      <p:ext uri="{BB962C8B-B14F-4D97-AF65-F5344CB8AC3E}">
        <p14:creationId xmlns:p14="http://schemas.microsoft.com/office/powerpoint/2010/main" val="61373093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971600" y="961564"/>
            <a:ext cx="1764556" cy="1764556"/>
          </a:xfrm>
          <a:prstGeom prst="rect">
            <a:avLst/>
          </a:prstGeom>
        </p:spPr>
      </p:pic>
      <p:pic>
        <p:nvPicPr>
          <p:cNvPr id="5" name="図 4"/>
          <p:cNvPicPr>
            <a:picLocks noChangeAspect="1"/>
          </p:cNvPicPr>
          <p:nvPr/>
        </p:nvPicPr>
        <p:blipFill>
          <a:blip r:embed="rId4"/>
          <a:stretch>
            <a:fillRect/>
          </a:stretch>
        </p:blipFill>
        <p:spPr>
          <a:xfrm>
            <a:off x="6516216" y="1033572"/>
            <a:ext cx="1584176" cy="1584176"/>
          </a:xfrm>
          <a:prstGeom prst="rect">
            <a:avLst/>
          </a:prstGeom>
        </p:spPr>
      </p:pic>
      <p:sp>
        <p:nvSpPr>
          <p:cNvPr id="7" name="テキスト ボックス 6"/>
          <p:cNvSpPr txBox="1"/>
          <p:nvPr/>
        </p:nvSpPr>
        <p:spPr>
          <a:xfrm>
            <a:off x="755576" y="2761764"/>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444208" y="2689756"/>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9" name="テキスト ボックス 8"/>
          <p:cNvSpPr txBox="1"/>
          <p:nvPr/>
        </p:nvSpPr>
        <p:spPr>
          <a:xfrm>
            <a:off x="611560" y="4437112"/>
            <a:ext cx="8280920" cy="1569660"/>
          </a:xfrm>
          <a:prstGeom prst="rect">
            <a:avLst/>
          </a:prstGeom>
          <a:noFill/>
        </p:spPr>
        <p:txBody>
          <a:bodyPr wrap="square" rtlCol="0">
            <a:spAutoFit/>
          </a:bodyPr>
          <a:lstStyle/>
          <a:p>
            <a:pPr algn="ctr"/>
            <a:r>
              <a:rPr lang="ja-JP" altLang="en-US" sz="4800">
                <a:latin typeface="メイリオ"/>
                <a:ea typeface="メイリオ"/>
                <a:cs typeface="メイリオ"/>
              </a:rPr>
              <a:t>銀行口座</a:t>
            </a:r>
            <a:r>
              <a:rPr lang="en-US" altLang="ja-JP" sz="4800">
                <a:latin typeface="メイリオ"/>
                <a:ea typeface="メイリオ"/>
                <a:cs typeface="メイリオ"/>
              </a:rPr>
              <a:t>A</a:t>
            </a:r>
            <a:r>
              <a:rPr lang="ja-JP" altLang="en-US" sz="4800">
                <a:latin typeface="メイリオ"/>
                <a:ea typeface="メイリオ"/>
                <a:cs typeface="メイリオ"/>
              </a:rPr>
              <a:t>にある</a:t>
            </a:r>
            <a:r>
              <a:rPr lang="en-US" altLang="ja-JP" sz="4800">
                <a:latin typeface="メイリオ"/>
                <a:ea typeface="メイリオ"/>
                <a:cs typeface="メイリオ"/>
              </a:rPr>
              <a:t>100</a:t>
            </a:r>
            <a:r>
              <a:rPr lang="ja-JP" altLang="en-US" sz="4800">
                <a:latin typeface="メイリオ"/>
                <a:ea typeface="メイリオ"/>
                <a:cs typeface="メイリオ"/>
              </a:rPr>
              <a:t>万円を、</a:t>
            </a:r>
            <a:endParaRPr lang="en-US" altLang="ja-JP" sz="4800">
              <a:latin typeface="メイリオ"/>
              <a:ea typeface="メイリオ"/>
              <a:cs typeface="メイリオ"/>
            </a:endParaRPr>
          </a:p>
          <a:p>
            <a:pPr algn="ctr"/>
            <a:r>
              <a:rPr lang="ja-JP" altLang="en-US" sz="4800">
                <a:latin typeface="メイリオ"/>
                <a:ea typeface="メイリオ"/>
                <a:cs typeface="メイリオ"/>
              </a:rPr>
              <a:t>銀行口座</a:t>
            </a:r>
            <a:r>
              <a:rPr lang="en-US" altLang="ja-JP" sz="4800">
                <a:latin typeface="メイリオ"/>
                <a:ea typeface="メイリオ"/>
                <a:cs typeface="メイリオ"/>
              </a:rPr>
              <a:t>B</a:t>
            </a:r>
            <a:r>
              <a:rPr lang="ja-JP" altLang="en-US" sz="4800">
                <a:latin typeface="メイリオ"/>
                <a:ea typeface="メイリオ"/>
                <a:cs typeface="メイリオ"/>
              </a:rPr>
              <a:t>に振り込みたい</a:t>
            </a:r>
            <a:endParaRPr kumimoji="1" lang="ja-JP" altLang="en-US" sz="4800">
              <a:latin typeface="メイリオ"/>
              <a:ea typeface="メイリオ"/>
              <a:cs typeface="メイリオ"/>
            </a:endParaRPr>
          </a:p>
        </p:txBody>
      </p:sp>
      <p:sp>
        <p:nvSpPr>
          <p:cNvPr id="10" name="テキスト ボックス 9"/>
          <p:cNvSpPr txBox="1"/>
          <p:nvPr/>
        </p:nvSpPr>
        <p:spPr>
          <a:xfrm>
            <a:off x="611560" y="328498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11" name="テキスト ボックス 10"/>
          <p:cNvSpPr txBox="1"/>
          <p:nvPr/>
        </p:nvSpPr>
        <p:spPr>
          <a:xfrm>
            <a:off x="6588224" y="3284984"/>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Tree>
    <p:extLst>
      <p:ext uri="{BB962C8B-B14F-4D97-AF65-F5344CB8AC3E}">
        <p14:creationId xmlns:p14="http://schemas.microsoft.com/office/powerpoint/2010/main" val="292252296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504706" y="2420888"/>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386104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429000"/>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万円減らす</a:t>
            </a:r>
          </a:p>
        </p:txBody>
      </p:sp>
      <p:cxnSp>
        <p:nvCxnSpPr>
          <p:cNvPr id="19" name="直線矢印コネクタ 18"/>
          <p:cNvCxnSpPr/>
          <p:nvPr/>
        </p:nvCxnSpPr>
        <p:spPr>
          <a:xfrm>
            <a:off x="1763688" y="5013176"/>
            <a:ext cx="5688632"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2038561" y="4581128"/>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万円増やす</a:t>
            </a:r>
          </a:p>
        </p:txBody>
      </p:sp>
      <p:sp>
        <p:nvSpPr>
          <p:cNvPr id="22" name="テキスト ボックス 21"/>
          <p:cNvSpPr txBox="1"/>
          <p:nvPr/>
        </p:nvSpPr>
        <p:spPr>
          <a:xfrm>
            <a:off x="3923928" y="292494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3" name="テキスト ボックス 22"/>
          <p:cNvSpPr txBox="1"/>
          <p:nvPr/>
        </p:nvSpPr>
        <p:spPr>
          <a:xfrm>
            <a:off x="6687498" y="2905780"/>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4" name="テキスト ボックス 23"/>
          <p:cNvSpPr txBox="1"/>
          <p:nvPr/>
        </p:nvSpPr>
        <p:spPr>
          <a:xfrm>
            <a:off x="4139952" y="5733256"/>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5" name="テキスト ボックス 24"/>
          <p:cNvSpPr txBox="1"/>
          <p:nvPr/>
        </p:nvSpPr>
        <p:spPr>
          <a:xfrm>
            <a:off x="6516216" y="5733256"/>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pic>
        <p:nvPicPr>
          <p:cNvPr id="26" name="Picture 40" descr="ICON_Laptop_Q308"/>
          <p:cNvPicPr>
            <a:picLocks noChangeAspect="1" noChangeArrowheads="1"/>
          </p:cNvPicPr>
          <p:nvPr/>
        </p:nvPicPr>
        <p:blipFill>
          <a:blip r:embed="rId5"/>
          <a:srcRect/>
          <a:stretch>
            <a:fillRect/>
          </a:stretch>
        </p:blipFill>
        <p:spPr bwMode="auto">
          <a:xfrm>
            <a:off x="1043608" y="1124744"/>
            <a:ext cx="1155700" cy="1266825"/>
          </a:xfrm>
          <a:prstGeom prst="rect">
            <a:avLst/>
          </a:prstGeom>
          <a:noFill/>
          <a:ln w="9525">
            <a:noFill/>
            <a:miter lim="800000"/>
            <a:headEnd/>
            <a:tailEnd/>
          </a:ln>
        </p:spPr>
      </p:pic>
    </p:spTree>
    <p:extLst>
      <p:ext uri="{BB962C8B-B14F-4D97-AF65-F5344CB8AC3E}">
        <p14:creationId xmlns:p14="http://schemas.microsoft.com/office/powerpoint/2010/main" val="155688601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539552" y="2492896"/>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386104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429000"/>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万円減らす</a:t>
            </a:r>
          </a:p>
        </p:txBody>
      </p:sp>
      <p:sp>
        <p:nvSpPr>
          <p:cNvPr id="22" name="テキスト ボックス 21"/>
          <p:cNvSpPr txBox="1"/>
          <p:nvPr/>
        </p:nvSpPr>
        <p:spPr>
          <a:xfrm>
            <a:off x="3923928" y="292494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3" name="テキスト ボックス 22"/>
          <p:cNvSpPr txBox="1"/>
          <p:nvPr/>
        </p:nvSpPr>
        <p:spPr>
          <a:xfrm>
            <a:off x="6687498" y="2905780"/>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4" name="テキスト ボックス 23"/>
          <p:cNvSpPr txBox="1"/>
          <p:nvPr/>
        </p:nvSpPr>
        <p:spPr>
          <a:xfrm>
            <a:off x="4139952" y="5733256"/>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5" name="テキスト ボックス 24"/>
          <p:cNvSpPr txBox="1"/>
          <p:nvPr/>
        </p:nvSpPr>
        <p:spPr>
          <a:xfrm>
            <a:off x="6687498" y="5714092"/>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cxnSp>
        <p:nvCxnSpPr>
          <p:cNvPr id="26" name="直線矢印コネクタ 25"/>
          <p:cNvCxnSpPr/>
          <p:nvPr/>
        </p:nvCxnSpPr>
        <p:spPr>
          <a:xfrm>
            <a:off x="1763688" y="5013176"/>
            <a:ext cx="4176464"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2038561" y="4581128"/>
            <a:ext cx="2714405" cy="400110"/>
          </a:xfrm>
          <a:prstGeom prst="rect">
            <a:avLst/>
          </a:prstGeom>
          <a:noFill/>
        </p:spPr>
        <p:txBody>
          <a:bodyPr wrap="none" rtlCol="0">
            <a:spAutoFit/>
          </a:bodyPr>
          <a:lstStyle/>
          <a:p>
            <a:r>
              <a:rPr kumimoji="1" lang="ja-JP" altLang="en-US" sz="2000">
                <a:latin typeface="メイリオ"/>
                <a:ea typeface="メイリオ"/>
                <a:cs typeface="メイリオ"/>
              </a:rPr>
              <a:t>残高を</a:t>
            </a:r>
            <a:r>
              <a:rPr kumimoji="1" lang="en-US" altLang="ja-JP" sz="2000">
                <a:latin typeface="メイリオ"/>
                <a:ea typeface="メイリオ"/>
                <a:cs typeface="メイリオ"/>
              </a:rPr>
              <a:t>100</a:t>
            </a:r>
            <a:r>
              <a:rPr kumimoji="1" lang="ja-JP" altLang="en-US" sz="2000">
                <a:latin typeface="メイリオ"/>
                <a:ea typeface="メイリオ"/>
                <a:cs typeface="メイリオ"/>
              </a:rPr>
              <a:t>万円増やす</a:t>
            </a:r>
          </a:p>
        </p:txBody>
      </p:sp>
      <p:sp>
        <p:nvSpPr>
          <p:cNvPr id="6" name="爆発 1 5"/>
          <p:cNvSpPr/>
          <p:nvPr/>
        </p:nvSpPr>
        <p:spPr>
          <a:xfrm>
            <a:off x="3851920" y="4077072"/>
            <a:ext cx="4925347" cy="1728192"/>
          </a:xfrm>
          <a:prstGeom prst="irregularSeal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932040" y="4509120"/>
            <a:ext cx="2762295" cy="830997"/>
          </a:xfrm>
          <a:prstGeom prst="rect">
            <a:avLst/>
          </a:prstGeom>
          <a:noFill/>
        </p:spPr>
        <p:txBody>
          <a:bodyPr wrap="none" rtlCol="0">
            <a:spAutoFit/>
          </a:bodyPr>
          <a:lstStyle/>
          <a:p>
            <a:r>
              <a:rPr kumimoji="1" lang="ja-JP" altLang="en-US" sz="2400">
                <a:solidFill>
                  <a:schemeClr val="bg1"/>
                </a:solidFill>
              </a:rPr>
              <a:t>障害が発生、</a:t>
            </a:r>
          </a:p>
          <a:p>
            <a:r>
              <a:rPr lang="ja-JP" altLang="en-US" sz="2400">
                <a:solidFill>
                  <a:schemeClr val="bg1"/>
                </a:solidFill>
              </a:rPr>
              <a:t>更新ができなかった</a:t>
            </a:r>
            <a:endParaRPr kumimoji="1" lang="en-US" altLang="ja-JP" sz="2400">
              <a:solidFill>
                <a:schemeClr val="bg1"/>
              </a:solidFill>
            </a:endParaRPr>
          </a:p>
        </p:txBody>
      </p:sp>
      <p:pic>
        <p:nvPicPr>
          <p:cNvPr id="28" name="Picture 40" descr="ICON_Laptop_Q308"/>
          <p:cNvPicPr>
            <a:picLocks noChangeAspect="1" noChangeArrowheads="1"/>
          </p:cNvPicPr>
          <p:nvPr/>
        </p:nvPicPr>
        <p:blipFill>
          <a:blip r:embed="rId5"/>
          <a:srcRect/>
          <a:stretch>
            <a:fillRect/>
          </a:stretch>
        </p:blipFill>
        <p:spPr bwMode="auto">
          <a:xfrm>
            <a:off x="1115616" y="1196752"/>
            <a:ext cx="1155700" cy="1266825"/>
          </a:xfrm>
          <a:prstGeom prst="rect">
            <a:avLst/>
          </a:prstGeom>
          <a:noFill/>
          <a:ln w="9525">
            <a:noFill/>
            <a:miter lim="800000"/>
            <a:headEnd/>
            <a:tailEnd/>
          </a:ln>
        </p:spPr>
      </p:pic>
    </p:spTree>
    <p:extLst>
      <p:ext uri="{BB962C8B-B14F-4D97-AF65-F5344CB8AC3E}">
        <p14:creationId xmlns:p14="http://schemas.microsoft.com/office/powerpoint/2010/main" val="268944370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1</a:t>
            </a:r>
            <a:endParaRPr kumimoji="1" lang="ja-JP" altLang="en-US" sz="4000" dirty="0"/>
          </a:p>
        </p:txBody>
      </p:sp>
      <p:sp>
        <p:nvSpPr>
          <p:cNvPr id="6" name="コンテンツ プレースホルダー 8"/>
          <p:cNvSpPr txBox="1">
            <a:spLocks/>
          </p:cNvSpPr>
          <p:nvPr/>
        </p:nvSpPr>
        <p:spPr>
          <a:xfrm>
            <a:off x="107504" y="4077072"/>
            <a:ext cx="8712968"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実際に試してみましょう。</a:t>
            </a:r>
            <a:endParaRPr lang="en-US" altLang="ja-JP"/>
          </a:p>
          <a:p>
            <a:r>
              <a:rPr lang="ja-JP" altLang="en-US"/>
              <a:t>インデックスで作成したデータベースをそのまま使用します。</a:t>
            </a:r>
            <a:endParaRPr lang="en-US" altLang="ja-JP"/>
          </a:p>
        </p:txBody>
      </p:sp>
      <p:sp>
        <p:nvSpPr>
          <p:cNvPr id="4" name="コンテンツ プレースホルダー 2"/>
          <p:cNvSpPr txBox="1">
            <a:spLocks/>
          </p:cNvSpPr>
          <p:nvPr/>
        </p:nvSpPr>
        <p:spPr>
          <a:xfrm>
            <a:off x="0" y="836712"/>
            <a:ext cx="9144000" cy="302433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400" dirty="0" smtClean="0">
                <a:solidFill>
                  <a:schemeClr val="bg1"/>
                </a:solidFill>
              </a:rPr>
              <a:t>$ </a:t>
            </a:r>
            <a:r>
              <a:rPr lang="en-US" altLang="ja-JP" sz="4400" dirty="0" err="1" smtClean="0">
                <a:solidFill>
                  <a:schemeClr val="bg1"/>
                </a:solidFill>
              </a:rPr>
              <a:t>mysql</a:t>
            </a:r>
            <a:r>
              <a:rPr lang="en-US" altLang="ja-JP" sz="4400" dirty="0" smtClean="0">
                <a:solidFill>
                  <a:schemeClr val="bg1"/>
                </a:solidFill>
              </a:rPr>
              <a:t> –u root –p</a:t>
            </a:r>
          </a:p>
          <a:p>
            <a:pPr marL="0" indent="0">
              <a:buNone/>
            </a:pPr>
            <a:r>
              <a:rPr lang="en-US" altLang="ja-JP" dirty="0">
                <a:solidFill>
                  <a:schemeClr val="bg1"/>
                </a:solidFill>
              </a:rPr>
              <a:t>Enter password:</a:t>
            </a:r>
          </a:p>
          <a:p>
            <a:pPr marL="0" indent="0">
              <a:buNone/>
            </a:pPr>
            <a:endParaRPr lang="en-US" altLang="ja-JP" sz="4400" dirty="0" smtClean="0">
              <a:solidFill>
                <a:schemeClr val="bg1"/>
              </a:solidFill>
            </a:endParaRPr>
          </a:p>
          <a:p>
            <a:pPr marL="0" indent="0">
              <a:buNone/>
            </a:pPr>
            <a:r>
              <a:rPr lang="en-US" altLang="ja-JP" sz="4400" dirty="0">
                <a:solidFill>
                  <a:schemeClr val="bg1"/>
                </a:solidFill>
              </a:rPr>
              <a:t>mysql&gt; use jpadr;</a:t>
            </a:r>
            <a:r>
              <a:rPr lang="ja-JP" altLang="en-US" sz="4400" dirty="0">
                <a:solidFill>
                  <a:schemeClr val="bg1"/>
                </a:solidFill>
              </a:rPr>
              <a:t> </a:t>
            </a:r>
            <a:endParaRPr lang="en-US" altLang="ja-JP" sz="4400" dirty="0" smtClean="0">
              <a:solidFill>
                <a:schemeClr val="bg1"/>
              </a:solidFill>
            </a:endParaRPr>
          </a:p>
        </p:txBody>
      </p:sp>
    </p:spTree>
    <p:extLst>
      <p:ext uri="{BB962C8B-B14F-4D97-AF65-F5344CB8AC3E}">
        <p14:creationId xmlns:p14="http://schemas.microsoft.com/office/powerpoint/2010/main" val="87229571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2</a:t>
            </a:r>
            <a:endParaRPr kumimoji="1" lang="ja-JP" altLang="en-US" sz="4000" dirty="0"/>
          </a:p>
        </p:txBody>
      </p:sp>
      <p:sp>
        <p:nvSpPr>
          <p:cNvPr id="6" name="コンテンツ プレースホルダー 8"/>
          <p:cNvSpPr txBox="1">
            <a:spLocks/>
          </p:cNvSpPr>
          <p:nvPr/>
        </p:nvSpPr>
        <p:spPr>
          <a:xfrm>
            <a:off x="107504" y="4365104"/>
            <a:ext cx="8712968"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トランザクションを開始するには「</a:t>
            </a:r>
            <a:r>
              <a:rPr lang="en-US" altLang="ja-JP" dirty="0">
                <a:solidFill>
                  <a:schemeClr val="accent6">
                    <a:lumMod val="75000"/>
                  </a:schemeClr>
                </a:solidFill>
              </a:rPr>
              <a:t>START TRANSACTION</a:t>
            </a:r>
            <a:r>
              <a:rPr lang="ja-JP" altLang="en-US"/>
              <a:t>」と入力します。</a:t>
            </a:r>
            <a:endParaRPr lang="en-US" altLang="ja-JP"/>
          </a:p>
          <a:p>
            <a:r>
              <a:rPr lang="en-US" altLang="ja-JP"/>
              <a:t>delete</a:t>
            </a:r>
            <a:r>
              <a:rPr lang="ja-JP" altLang="en-US"/>
              <a:t>文で削除し、本当に消えているか確認しましょう。</a:t>
            </a:r>
            <a:endParaRPr lang="en-US" altLang="ja-JP"/>
          </a:p>
        </p:txBody>
      </p:sp>
      <p:sp>
        <p:nvSpPr>
          <p:cNvPr id="4" name="コンテンツ プレースホルダー 2"/>
          <p:cNvSpPr txBox="1">
            <a:spLocks/>
          </p:cNvSpPr>
          <p:nvPr/>
        </p:nvSpPr>
        <p:spPr>
          <a:xfrm>
            <a:off x="0" y="836712"/>
            <a:ext cx="9144000" cy="316835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mysql&gt; START TRANSACTION;</a:t>
            </a:r>
          </a:p>
          <a:p>
            <a:pPr marL="0" indent="0">
              <a:buNone/>
            </a:pPr>
            <a:r>
              <a:rPr lang="en-US" altLang="ja-JP" sz="4000" dirty="0" smtClean="0">
                <a:solidFill>
                  <a:schemeClr val="bg1"/>
                </a:solidFill>
              </a:rPr>
              <a:t>mysql&gt; delete from </a:t>
            </a:r>
            <a:r>
              <a:rPr lang="en-US" altLang="ja-JP" sz="4000" dirty="0">
                <a:solidFill>
                  <a:schemeClr val="bg1"/>
                </a:solidFill>
              </a:rPr>
              <a:t>jp_address1;</a:t>
            </a:r>
          </a:p>
          <a:p>
            <a:pPr marL="0" indent="0">
              <a:buNone/>
            </a:pPr>
            <a:r>
              <a:rPr lang="en-US" altLang="ja-JP" sz="4000" dirty="0">
                <a:solidFill>
                  <a:schemeClr val="bg1"/>
                </a:solidFill>
              </a:rPr>
              <a:t>mysql&gt; select count(*)</a:t>
            </a:r>
          </a:p>
          <a:p>
            <a:pPr marL="0" indent="0">
              <a:buNone/>
            </a:pPr>
            <a:r>
              <a:rPr lang="en-US" altLang="ja-JP" sz="4000" dirty="0">
                <a:solidFill>
                  <a:schemeClr val="bg1"/>
                </a:solidFill>
              </a:rPr>
              <a:t>       -&gt; from jp_address1; </a:t>
            </a:r>
          </a:p>
        </p:txBody>
      </p:sp>
    </p:spTree>
    <p:extLst>
      <p:ext uri="{BB962C8B-B14F-4D97-AF65-F5344CB8AC3E}">
        <p14:creationId xmlns:p14="http://schemas.microsoft.com/office/powerpoint/2010/main" val="346040186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3</a:t>
            </a:r>
            <a:endParaRPr kumimoji="1" lang="ja-JP" altLang="en-US" sz="4000" dirty="0"/>
          </a:p>
        </p:txBody>
      </p:sp>
      <p:sp>
        <p:nvSpPr>
          <p:cNvPr id="6" name="コンテンツ プレースホルダー 8"/>
          <p:cNvSpPr txBox="1">
            <a:spLocks/>
          </p:cNvSpPr>
          <p:nvPr/>
        </p:nvSpPr>
        <p:spPr>
          <a:xfrm>
            <a:off x="107504" y="4365104"/>
            <a:ext cx="8712968"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a:t>
            </a:r>
            <a:r>
              <a:rPr lang="en-US" altLang="ja-JP" b="1">
                <a:solidFill>
                  <a:srgbClr val="E46C0A"/>
                </a:solidFill>
              </a:rPr>
              <a:t>ROLLBACK</a:t>
            </a:r>
            <a:r>
              <a:rPr lang="ja-JP" altLang="en-US"/>
              <a:t>」で</a:t>
            </a:r>
            <a:r>
              <a:rPr lang="en-US" altLang="ja-JP"/>
              <a:t>START TRANSACTION</a:t>
            </a:r>
            <a:r>
              <a:rPr lang="ja-JP" altLang="en-US"/>
              <a:t>の地点まで操作を取り消すことができます。</a:t>
            </a:r>
            <a:endParaRPr lang="en-US" altLang="ja-JP"/>
          </a:p>
        </p:txBody>
      </p:sp>
      <p:sp>
        <p:nvSpPr>
          <p:cNvPr id="4" name="コンテンツ プレースホルダー 2"/>
          <p:cNvSpPr txBox="1">
            <a:spLocks/>
          </p:cNvSpPr>
          <p:nvPr/>
        </p:nvSpPr>
        <p:spPr>
          <a:xfrm>
            <a:off x="0" y="836712"/>
            <a:ext cx="9144000" cy="316835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mysql&gt;</a:t>
            </a:r>
            <a:r>
              <a:rPr lang="ja-JP" altLang="en-US" sz="4000" dirty="0">
                <a:solidFill>
                  <a:schemeClr val="bg1"/>
                </a:solidFill>
              </a:rPr>
              <a:t> </a:t>
            </a:r>
            <a:r>
              <a:rPr lang="en-US" altLang="ja-JP" sz="4000" dirty="0">
                <a:solidFill>
                  <a:schemeClr val="bg1"/>
                </a:solidFill>
              </a:rPr>
              <a:t>ROLLBACK;</a:t>
            </a:r>
          </a:p>
          <a:p>
            <a:pPr marL="0" indent="0">
              <a:buNone/>
            </a:pPr>
            <a:r>
              <a:rPr lang="en-US" altLang="ja-JP" sz="4000" dirty="0">
                <a:solidFill>
                  <a:schemeClr val="bg1"/>
                </a:solidFill>
              </a:rPr>
              <a:t>mysql&gt; select count(*)</a:t>
            </a:r>
          </a:p>
          <a:p>
            <a:pPr marL="0" indent="0">
              <a:buNone/>
            </a:pPr>
            <a:r>
              <a:rPr lang="en-US" altLang="ja-JP" sz="4000" dirty="0">
                <a:solidFill>
                  <a:schemeClr val="bg1"/>
                </a:solidFill>
              </a:rPr>
              <a:t>       -&gt; from jp_address1; </a:t>
            </a:r>
          </a:p>
        </p:txBody>
      </p:sp>
    </p:spTree>
    <p:extLst>
      <p:ext uri="{BB962C8B-B14F-4D97-AF65-F5344CB8AC3E}">
        <p14:creationId xmlns:p14="http://schemas.microsoft.com/office/powerpoint/2010/main" val="321796254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9600" dirty="0" smtClean="0"/>
              <a:t>前回休んだ人</a:t>
            </a:r>
            <a:r>
              <a:rPr kumimoji="1" lang="en-US" altLang="ja-JP" sz="9600" dirty="0" smtClean="0"/>
              <a:t/>
            </a:r>
            <a:br>
              <a:rPr kumimoji="1" lang="en-US" altLang="ja-JP" sz="9600" dirty="0" smtClean="0"/>
            </a:br>
            <a:r>
              <a:rPr lang="en-US" altLang="ja-JP" sz="6600" dirty="0"/>
              <a:t>(</a:t>
            </a:r>
            <a:r>
              <a:rPr lang="ja-JP" altLang="en-US" sz="6600" dirty="0"/>
              <a:t>ﾟ∀ﾟ</a:t>
            </a:r>
            <a:r>
              <a:rPr lang="en-US" altLang="ja-JP" sz="6600" dirty="0"/>
              <a:t>)</a:t>
            </a:r>
            <a:r>
              <a:rPr lang="ja-JP" altLang="en-US" sz="6600" dirty="0" smtClean="0"/>
              <a:t>ﾉｼ</a:t>
            </a:r>
            <a:endParaRPr kumimoji="1" lang="ja-JP" altLang="en-US" sz="9600" dirty="0"/>
          </a:p>
        </p:txBody>
      </p:sp>
    </p:spTree>
    <p:extLst>
      <p:ext uri="{BB962C8B-B14F-4D97-AF65-F5344CB8AC3E}">
        <p14:creationId xmlns:p14="http://schemas.microsoft.com/office/powerpoint/2010/main" val="363203047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実践「トランザクション」</a:t>
            </a:r>
            <a:r>
              <a:rPr lang="en-US" altLang="ja-JP" sz="4000" dirty="0"/>
              <a:t> </a:t>
            </a:r>
            <a:r>
              <a:rPr lang="ja-JP" altLang="en-US" sz="4000" dirty="0"/>
              <a:t>その</a:t>
            </a:r>
            <a:r>
              <a:rPr lang="en-US" altLang="ja-JP" sz="4000" dirty="0"/>
              <a:t>4</a:t>
            </a:r>
            <a:endParaRPr kumimoji="1" lang="ja-JP" altLang="en-US" sz="4000" dirty="0"/>
          </a:p>
        </p:txBody>
      </p:sp>
      <p:sp>
        <p:nvSpPr>
          <p:cNvPr id="6" name="コンテンツ プレースホルダー 8"/>
          <p:cNvSpPr txBox="1">
            <a:spLocks/>
          </p:cNvSpPr>
          <p:nvPr/>
        </p:nvSpPr>
        <p:spPr>
          <a:xfrm>
            <a:off x="107504" y="4365104"/>
            <a:ext cx="8712968" cy="2160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操作を確定したい場合は「</a:t>
            </a:r>
            <a:r>
              <a:rPr lang="en-US" altLang="ja-JP" b="1">
                <a:solidFill>
                  <a:schemeClr val="accent6">
                    <a:lumMod val="75000"/>
                  </a:schemeClr>
                </a:solidFill>
              </a:rPr>
              <a:t>COMMIT</a:t>
            </a:r>
            <a:r>
              <a:rPr lang="ja-JP" altLang="en-US"/>
              <a:t>」と打ちます。</a:t>
            </a:r>
            <a:endParaRPr lang="en-US" altLang="ja-JP"/>
          </a:p>
          <a:p>
            <a:endParaRPr lang="en-US" altLang="ja-JP"/>
          </a:p>
        </p:txBody>
      </p:sp>
      <p:sp>
        <p:nvSpPr>
          <p:cNvPr id="4" name="コンテンツ プレースホルダー 2"/>
          <p:cNvSpPr txBox="1">
            <a:spLocks/>
          </p:cNvSpPr>
          <p:nvPr/>
        </p:nvSpPr>
        <p:spPr>
          <a:xfrm>
            <a:off x="0" y="836712"/>
            <a:ext cx="9144000" cy="3168352"/>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4000" dirty="0">
                <a:solidFill>
                  <a:schemeClr val="bg1"/>
                </a:solidFill>
              </a:rPr>
              <a:t>mysql&gt; START TRANSACTION;</a:t>
            </a:r>
          </a:p>
          <a:p>
            <a:pPr marL="0" indent="0">
              <a:buNone/>
            </a:pPr>
            <a:r>
              <a:rPr lang="en-US" altLang="ja-JP" sz="4000" dirty="0" smtClean="0">
                <a:solidFill>
                  <a:schemeClr val="bg1"/>
                </a:solidFill>
              </a:rPr>
              <a:t>mysql&gt; delete from </a:t>
            </a:r>
            <a:r>
              <a:rPr lang="en-US" altLang="ja-JP" sz="4000" dirty="0">
                <a:solidFill>
                  <a:schemeClr val="bg1"/>
                </a:solidFill>
              </a:rPr>
              <a:t>jp_address1;</a:t>
            </a:r>
          </a:p>
          <a:p>
            <a:pPr marL="0" indent="0">
              <a:buNone/>
            </a:pPr>
            <a:r>
              <a:rPr lang="en-US" altLang="ja-JP" sz="4000" dirty="0">
                <a:solidFill>
                  <a:schemeClr val="bg1"/>
                </a:solidFill>
              </a:rPr>
              <a:t>mysql&gt;</a:t>
            </a:r>
            <a:r>
              <a:rPr lang="ja-JP" altLang="en-US" sz="4000" dirty="0">
                <a:solidFill>
                  <a:schemeClr val="bg1"/>
                </a:solidFill>
              </a:rPr>
              <a:t> </a:t>
            </a:r>
            <a:r>
              <a:rPr lang="ja-JP" altLang="ja-JP" sz="4000" dirty="0">
                <a:solidFill>
                  <a:schemeClr val="bg1"/>
                </a:solidFill>
              </a:rPr>
              <a:t>C</a:t>
            </a:r>
            <a:r>
              <a:rPr lang="en-US" altLang="ja-JP" sz="4000" dirty="0">
                <a:solidFill>
                  <a:schemeClr val="bg1"/>
                </a:solidFill>
              </a:rPr>
              <a:t>OMMIT;</a:t>
            </a:r>
          </a:p>
        </p:txBody>
      </p:sp>
    </p:spTree>
    <p:extLst>
      <p:ext uri="{BB962C8B-B14F-4D97-AF65-F5344CB8AC3E}">
        <p14:creationId xmlns:p14="http://schemas.microsoft.com/office/powerpoint/2010/main" val="37473240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611560" y="2492896"/>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422108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789040"/>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a:t>
            </a:r>
            <a:r>
              <a:rPr kumimoji="1" lang="ja-JP" altLang="en-US" sz="1600">
                <a:latin typeface="メイリオ"/>
                <a:ea typeface="メイリオ"/>
                <a:cs typeface="メイリオ"/>
              </a:rPr>
              <a:t> </a:t>
            </a:r>
            <a:r>
              <a:rPr kumimoji="1" lang="en-US" altLang="ja-JP" sz="1600">
                <a:latin typeface="メイリオ"/>
                <a:ea typeface="メイリオ"/>
                <a:cs typeface="メイリオ"/>
              </a:rPr>
              <a:t>(</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万円減らす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cxnSp>
        <p:nvCxnSpPr>
          <p:cNvPr id="19" name="直線矢印コネクタ 18"/>
          <p:cNvCxnSpPr/>
          <p:nvPr/>
        </p:nvCxnSpPr>
        <p:spPr>
          <a:xfrm>
            <a:off x="1763688" y="5157192"/>
            <a:ext cx="5688632"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2038561" y="4725144"/>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 (</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万円増やす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pic>
        <p:nvPicPr>
          <p:cNvPr id="20" name="Picture 40" descr="ICON_Laptop_Q308"/>
          <p:cNvPicPr>
            <a:picLocks noChangeAspect="1" noChangeArrowheads="1"/>
          </p:cNvPicPr>
          <p:nvPr/>
        </p:nvPicPr>
        <p:blipFill>
          <a:blip r:embed="rId5"/>
          <a:srcRect/>
          <a:stretch>
            <a:fillRect/>
          </a:stretch>
        </p:blipFill>
        <p:spPr bwMode="auto">
          <a:xfrm>
            <a:off x="1043608" y="1196752"/>
            <a:ext cx="1155700" cy="1266825"/>
          </a:xfrm>
          <a:prstGeom prst="rect">
            <a:avLst/>
          </a:prstGeom>
          <a:noFill/>
          <a:ln w="9525">
            <a:noFill/>
            <a:miter lim="800000"/>
            <a:headEnd/>
            <a:tailEnd/>
          </a:ln>
        </p:spPr>
      </p:pic>
      <p:sp>
        <p:nvSpPr>
          <p:cNvPr id="6" name="テキスト ボックス 5"/>
          <p:cNvSpPr txBox="1"/>
          <p:nvPr/>
        </p:nvSpPr>
        <p:spPr>
          <a:xfrm>
            <a:off x="251520" y="3140968"/>
            <a:ext cx="3505287"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START TRANSACTION</a:t>
            </a:r>
            <a:endParaRPr kumimoji="1" lang="ja-JP" altLang="en-US" sz="2400">
              <a:solidFill>
                <a:schemeClr val="bg1"/>
              </a:solidFill>
              <a:latin typeface="メイリオ"/>
              <a:ea typeface="メイリオ"/>
              <a:cs typeface="メイリオ"/>
            </a:endParaRPr>
          </a:p>
        </p:txBody>
      </p:sp>
      <p:sp>
        <p:nvSpPr>
          <p:cNvPr id="28" name="テキスト ボックス 27"/>
          <p:cNvSpPr txBox="1"/>
          <p:nvPr/>
        </p:nvSpPr>
        <p:spPr>
          <a:xfrm>
            <a:off x="899592" y="5733256"/>
            <a:ext cx="1457250"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COMMIT</a:t>
            </a:r>
            <a:endParaRPr kumimoji="1" lang="ja-JP" altLang="en-US" sz="2400">
              <a:solidFill>
                <a:schemeClr val="bg1"/>
              </a:solidFill>
              <a:latin typeface="メイリオ"/>
              <a:ea typeface="メイリオ"/>
              <a:cs typeface="メイリオ"/>
            </a:endParaRPr>
          </a:p>
        </p:txBody>
      </p:sp>
    </p:spTree>
    <p:extLst>
      <p:ext uri="{BB962C8B-B14F-4D97-AF65-F5344CB8AC3E}">
        <p14:creationId xmlns:p14="http://schemas.microsoft.com/office/powerpoint/2010/main" val="183494860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kumimoji="1" lang="ja-JP" altLang="en-US" sz="4000" dirty="0"/>
              <a:t>トランザクション</a:t>
            </a:r>
          </a:p>
        </p:txBody>
      </p:sp>
      <p:pic>
        <p:nvPicPr>
          <p:cNvPr id="3" name="図 2"/>
          <p:cNvPicPr>
            <a:picLocks noChangeAspect="1"/>
          </p:cNvPicPr>
          <p:nvPr/>
        </p:nvPicPr>
        <p:blipFill>
          <a:blip r:embed="rId3"/>
          <a:stretch>
            <a:fillRect/>
          </a:stretch>
        </p:blipFill>
        <p:spPr>
          <a:xfrm>
            <a:off x="4067944" y="764704"/>
            <a:ext cx="1584176" cy="1584176"/>
          </a:xfrm>
          <a:prstGeom prst="rect">
            <a:avLst/>
          </a:prstGeom>
        </p:spPr>
      </p:pic>
      <p:pic>
        <p:nvPicPr>
          <p:cNvPr id="5" name="図 4"/>
          <p:cNvPicPr>
            <a:picLocks noChangeAspect="1"/>
          </p:cNvPicPr>
          <p:nvPr/>
        </p:nvPicPr>
        <p:blipFill>
          <a:blip r:embed="rId4"/>
          <a:stretch>
            <a:fillRect/>
          </a:stretch>
        </p:blipFill>
        <p:spPr>
          <a:xfrm>
            <a:off x="6588224" y="836712"/>
            <a:ext cx="1584176" cy="1584176"/>
          </a:xfrm>
          <a:prstGeom prst="rect">
            <a:avLst/>
          </a:prstGeom>
        </p:spPr>
      </p:pic>
      <p:sp>
        <p:nvSpPr>
          <p:cNvPr id="7" name="テキスト ボックス 6"/>
          <p:cNvSpPr txBox="1"/>
          <p:nvPr/>
        </p:nvSpPr>
        <p:spPr>
          <a:xfrm>
            <a:off x="3995936" y="2420888"/>
            <a:ext cx="1864613"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A</a:t>
            </a:r>
            <a:endParaRPr kumimoji="1" lang="ja-JP" altLang="en-US" sz="2800">
              <a:latin typeface="メイリオ"/>
              <a:ea typeface="メイリオ"/>
              <a:cs typeface="メイリオ"/>
            </a:endParaRPr>
          </a:p>
        </p:txBody>
      </p:sp>
      <p:sp>
        <p:nvSpPr>
          <p:cNvPr id="8" name="テキスト ボックス 7"/>
          <p:cNvSpPr txBox="1"/>
          <p:nvPr/>
        </p:nvSpPr>
        <p:spPr>
          <a:xfrm>
            <a:off x="6516216" y="2420888"/>
            <a:ext cx="1862559" cy="523220"/>
          </a:xfrm>
          <a:prstGeom prst="rect">
            <a:avLst/>
          </a:prstGeom>
          <a:noFill/>
        </p:spPr>
        <p:txBody>
          <a:bodyPr wrap="none" rtlCol="0">
            <a:spAutoFit/>
          </a:bodyPr>
          <a:lstStyle/>
          <a:p>
            <a:r>
              <a:rPr kumimoji="1" lang="ja-JP" altLang="en-US" sz="2800">
                <a:latin typeface="メイリオ"/>
                <a:ea typeface="メイリオ"/>
                <a:cs typeface="メイリオ"/>
              </a:rPr>
              <a:t>銀行口座</a:t>
            </a:r>
            <a:r>
              <a:rPr kumimoji="1" lang="en-US" altLang="ja-JP" sz="2800">
                <a:latin typeface="メイリオ"/>
                <a:ea typeface="メイリオ"/>
                <a:cs typeface="メイリオ"/>
              </a:rPr>
              <a:t>B</a:t>
            </a:r>
            <a:endParaRPr kumimoji="1" lang="ja-JP" altLang="en-US" sz="2800">
              <a:latin typeface="メイリオ"/>
              <a:ea typeface="メイリオ"/>
              <a:cs typeface="メイリオ"/>
            </a:endParaRPr>
          </a:p>
        </p:txBody>
      </p:sp>
      <p:sp>
        <p:nvSpPr>
          <p:cNvPr id="13" name="テキスト ボックス 12"/>
          <p:cNvSpPr txBox="1"/>
          <p:nvPr/>
        </p:nvSpPr>
        <p:spPr>
          <a:xfrm>
            <a:off x="611560" y="2492896"/>
            <a:ext cx="2339102" cy="523220"/>
          </a:xfrm>
          <a:prstGeom prst="rect">
            <a:avLst/>
          </a:prstGeom>
          <a:noFill/>
        </p:spPr>
        <p:txBody>
          <a:bodyPr wrap="none" rtlCol="0">
            <a:spAutoFit/>
          </a:bodyPr>
          <a:lstStyle/>
          <a:p>
            <a:r>
              <a:rPr kumimoji="1" lang="ja-JP" altLang="en-US" sz="2800">
                <a:latin typeface="メイリオ"/>
                <a:ea typeface="メイリオ"/>
                <a:cs typeface="メイリオ"/>
              </a:rPr>
              <a:t>クライアント</a:t>
            </a:r>
          </a:p>
        </p:txBody>
      </p:sp>
      <p:sp>
        <p:nvSpPr>
          <p:cNvPr id="4" name="正方形/長方形 3"/>
          <p:cNvSpPr/>
          <p:nvPr/>
        </p:nvSpPr>
        <p:spPr>
          <a:xfrm>
            <a:off x="161967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860032" y="2996952"/>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452320" y="2981248"/>
            <a:ext cx="144016" cy="3861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835696" y="4221088"/>
            <a:ext cx="3024336"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p:cNvSpPr txBox="1"/>
          <p:nvPr/>
        </p:nvSpPr>
        <p:spPr>
          <a:xfrm>
            <a:off x="1979712" y="3789040"/>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a:t>
            </a:r>
            <a:r>
              <a:rPr kumimoji="1" lang="ja-JP" altLang="en-US" sz="1600">
                <a:latin typeface="メイリオ"/>
                <a:ea typeface="メイリオ"/>
                <a:cs typeface="メイリオ"/>
              </a:rPr>
              <a:t> </a:t>
            </a:r>
            <a:r>
              <a:rPr kumimoji="1" lang="en-US" altLang="ja-JP" sz="1600">
                <a:latin typeface="メイリオ"/>
                <a:ea typeface="メイリオ"/>
                <a:cs typeface="メイリオ"/>
              </a:rPr>
              <a:t>(</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万円減らす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cxnSp>
        <p:nvCxnSpPr>
          <p:cNvPr id="19" name="直線矢印コネクタ 18"/>
          <p:cNvCxnSpPr/>
          <p:nvPr/>
        </p:nvCxnSpPr>
        <p:spPr>
          <a:xfrm>
            <a:off x="1763688" y="5157192"/>
            <a:ext cx="5688632" cy="0"/>
          </a:xfrm>
          <a:prstGeom prst="straightConnector1">
            <a:avLst/>
          </a:prstGeom>
          <a:ln w="127000"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2038561" y="4725144"/>
            <a:ext cx="3267441" cy="338554"/>
          </a:xfrm>
          <a:prstGeom prst="rect">
            <a:avLst/>
          </a:prstGeom>
          <a:noFill/>
        </p:spPr>
        <p:txBody>
          <a:bodyPr wrap="none" rtlCol="0">
            <a:spAutoFit/>
          </a:bodyPr>
          <a:lstStyle/>
          <a:p>
            <a:r>
              <a:rPr kumimoji="1" lang="en-US" altLang="ja-JP" sz="1600">
                <a:latin typeface="メイリオ"/>
                <a:ea typeface="メイリオ"/>
                <a:cs typeface="メイリオ"/>
              </a:rPr>
              <a:t>UPDATE (</a:t>
            </a:r>
            <a:r>
              <a:rPr kumimoji="1" lang="ja-JP" altLang="en-US" sz="1600">
                <a:latin typeface="メイリオ"/>
                <a:ea typeface="メイリオ"/>
                <a:cs typeface="メイリオ"/>
              </a:rPr>
              <a:t>残高を</a:t>
            </a:r>
            <a:r>
              <a:rPr kumimoji="1" lang="en-US" altLang="ja-JP" sz="1600">
                <a:latin typeface="メイリオ"/>
                <a:ea typeface="メイリオ"/>
                <a:cs typeface="メイリオ"/>
              </a:rPr>
              <a:t>100</a:t>
            </a:r>
            <a:r>
              <a:rPr kumimoji="1" lang="ja-JP" altLang="en-US" sz="1600">
                <a:latin typeface="メイリオ"/>
                <a:ea typeface="メイリオ"/>
                <a:cs typeface="メイリオ"/>
              </a:rPr>
              <a:t>万円増やす</a:t>
            </a:r>
            <a:r>
              <a:rPr kumimoji="1" lang="en-US" altLang="ja-JP" sz="1600">
                <a:latin typeface="メイリオ"/>
                <a:ea typeface="メイリオ"/>
                <a:cs typeface="メイリオ"/>
              </a:rPr>
              <a:t>)</a:t>
            </a:r>
            <a:endParaRPr kumimoji="1" lang="ja-JP" altLang="en-US" sz="1600">
              <a:latin typeface="メイリオ"/>
              <a:ea typeface="メイリオ"/>
              <a:cs typeface="メイリオ"/>
            </a:endParaRPr>
          </a:p>
        </p:txBody>
      </p:sp>
      <p:pic>
        <p:nvPicPr>
          <p:cNvPr id="20" name="Picture 40" descr="ICON_Laptop_Q308"/>
          <p:cNvPicPr>
            <a:picLocks noChangeAspect="1" noChangeArrowheads="1"/>
          </p:cNvPicPr>
          <p:nvPr/>
        </p:nvPicPr>
        <p:blipFill>
          <a:blip r:embed="rId5"/>
          <a:srcRect/>
          <a:stretch>
            <a:fillRect/>
          </a:stretch>
        </p:blipFill>
        <p:spPr bwMode="auto">
          <a:xfrm>
            <a:off x="1043608" y="1196752"/>
            <a:ext cx="1155700" cy="1266825"/>
          </a:xfrm>
          <a:prstGeom prst="rect">
            <a:avLst/>
          </a:prstGeom>
          <a:noFill/>
          <a:ln w="9525">
            <a:noFill/>
            <a:miter lim="800000"/>
            <a:headEnd/>
            <a:tailEnd/>
          </a:ln>
        </p:spPr>
      </p:pic>
      <p:sp>
        <p:nvSpPr>
          <p:cNvPr id="6" name="テキスト ボックス 5"/>
          <p:cNvSpPr txBox="1"/>
          <p:nvPr/>
        </p:nvSpPr>
        <p:spPr>
          <a:xfrm>
            <a:off x="251520" y="3140968"/>
            <a:ext cx="3505287"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START TRANSACTION</a:t>
            </a:r>
            <a:endParaRPr kumimoji="1" lang="ja-JP" altLang="en-US" sz="2400">
              <a:solidFill>
                <a:schemeClr val="bg1"/>
              </a:solidFill>
              <a:latin typeface="メイリオ"/>
              <a:ea typeface="メイリオ"/>
              <a:cs typeface="メイリオ"/>
            </a:endParaRPr>
          </a:p>
        </p:txBody>
      </p:sp>
      <p:sp>
        <p:nvSpPr>
          <p:cNvPr id="28" name="テキスト ボックス 27"/>
          <p:cNvSpPr txBox="1"/>
          <p:nvPr/>
        </p:nvSpPr>
        <p:spPr>
          <a:xfrm>
            <a:off x="899592" y="5733256"/>
            <a:ext cx="1800493" cy="461665"/>
          </a:xfrm>
          <a:prstGeom prst="rect">
            <a:avLst/>
          </a:prstGeom>
          <a:solidFill>
            <a:srgbClr val="FF0000"/>
          </a:solidFill>
        </p:spPr>
        <p:txBody>
          <a:bodyPr wrap="none" rtlCol="0">
            <a:spAutoFit/>
          </a:bodyPr>
          <a:lstStyle/>
          <a:p>
            <a:r>
              <a:rPr kumimoji="1" lang="en-US" altLang="ja-JP" sz="2400">
                <a:solidFill>
                  <a:schemeClr val="bg1"/>
                </a:solidFill>
                <a:latin typeface="メイリオ"/>
                <a:ea typeface="メイリオ"/>
                <a:cs typeface="メイリオ"/>
              </a:rPr>
              <a:t>ROLLBACK</a:t>
            </a:r>
            <a:endParaRPr kumimoji="1" lang="ja-JP" altLang="en-US" sz="2400">
              <a:solidFill>
                <a:schemeClr val="bg1"/>
              </a:solidFill>
              <a:latin typeface="メイリオ"/>
              <a:ea typeface="メイリオ"/>
              <a:cs typeface="メイリオ"/>
            </a:endParaRPr>
          </a:p>
        </p:txBody>
      </p:sp>
      <p:sp>
        <p:nvSpPr>
          <p:cNvPr id="22" name="爆発 1 21"/>
          <p:cNvSpPr/>
          <p:nvPr/>
        </p:nvSpPr>
        <p:spPr>
          <a:xfrm>
            <a:off x="4242458" y="4293096"/>
            <a:ext cx="4925347" cy="1728192"/>
          </a:xfrm>
          <a:prstGeom prst="irregularSeal1">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322578" y="4725144"/>
            <a:ext cx="2454518" cy="830997"/>
          </a:xfrm>
          <a:prstGeom prst="rect">
            <a:avLst/>
          </a:prstGeom>
          <a:noFill/>
        </p:spPr>
        <p:txBody>
          <a:bodyPr wrap="none" rtlCol="0">
            <a:spAutoFit/>
          </a:bodyPr>
          <a:lstStyle/>
          <a:p>
            <a:r>
              <a:rPr kumimoji="1" lang="ja-JP" altLang="en-US" sz="2400">
                <a:solidFill>
                  <a:schemeClr val="bg1"/>
                </a:solidFill>
              </a:rPr>
              <a:t>障害が発生、</a:t>
            </a:r>
          </a:p>
          <a:p>
            <a:r>
              <a:rPr kumimoji="1" lang="ja-JP" altLang="en-US" sz="2400">
                <a:solidFill>
                  <a:schemeClr val="bg1"/>
                </a:solidFill>
              </a:rPr>
              <a:t>更新できなかった</a:t>
            </a:r>
            <a:endParaRPr kumimoji="1" lang="en-US" altLang="ja-JP" sz="2400">
              <a:solidFill>
                <a:schemeClr val="bg1"/>
              </a:solidFill>
            </a:endParaRPr>
          </a:p>
        </p:txBody>
      </p:sp>
      <p:sp>
        <p:nvSpPr>
          <p:cNvPr id="9" name="右カーブ矢印 8"/>
          <p:cNvSpPr/>
          <p:nvPr/>
        </p:nvSpPr>
        <p:spPr>
          <a:xfrm rot="10988940" flipH="1">
            <a:off x="59528" y="3466110"/>
            <a:ext cx="1411758" cy="2206098"/>
          </a:xfrm>
          <a:prstGeom prst="curvedRightArrow">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3824654" y="6290156"/>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5" name="テキスト ボックス 24"/>
          <p:cNvSpPr txBox="1"/>
          <p:nvPr/>
        </p:nvSpPr>
        <p:spPr>
          <a:xfrm>
            <a:off x="6588224" y="6295074"/>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
        <p:nvSpPr>
          <p:cNvPr id="26" name="テキスト ボックス 25"/>
          <p:cNvSpPr txBox="1"/>
          <p:nvPr/>
        </p:nvSpPr>
        <p:spPr>
          <a:xfrm>
            <a:off x="3923928" y="2924944"/>
            <a:ext cx="2290010"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100</a:t>
            </a:r>
            <a:r>
              <a:rPr kumimoji="1" lang="ja-JP" altLang="en-US" sz="2800">
                <a:solidFill>
                  <a:srgbClr val="E46C0A"/>
                </a:solidFill>
                <a:latin typeface="メイリオ"/>
                <a:ea typeface="メイリオ"/>
                <a:cs typeface="メイリオ"/>
              </a:rPr>
              <a:t>万円</a:t>
            </a:r>
          </a:p>
        </p:txBody>
      </p:sp>
      <p:sp>
        <p:nvSpPr>
          <p:cNvPr id="27" name="テキスト ボックス 26"/>
          <p:cNvSpPr txBox="1"/>
          <p:nvPr/>
        </p:nvSpPr>
        <p:spPr>
          <a:xfrm>
            <a:off x="6687498" y="2905780"/>
            <a:ext cx="1484902" cy="523220"/>
          </a:xfrm>
          <a:prstGeom prst="rect">
            <a:avLst/>
          </a:prstGeom>
          <a:noFill/>
        </p:spPr>
        <p:txBody>
          <a:bodyPr wrap="none" rtlCol="0">
            <a:spAutoFit/>
          </a:bodyPr>
          <a:lstStyle/>
          <a:p>
            <a:r>
              <a:rPr kumimoji="1" lang="ja-JP" altLang="en-US" sz="2800">
                <a:solidFill>
                  <a:srgbClr val="E46C0A"/>
                </a:solidFill>
                <a:latin typeface="メイリオ"/>
                <a:ea typeface="メイリオ"/>
                <a:cs typeface="メイリオ"/>
              </a:rPr>
              <a:t>残高</a:t>
            </a:r>
            <a:r>
              <a:rPr kumimoji="1" lang="en-US" altLang="ja-JP" sz="2800">
                <a:solidFill>
                  <a:srgbClr val="E46C0A"/>
                </a:solidFill>
                <a:latin typeface="メイリオ"/>
                <a:ea typeface="メイリオ"/>
                <a:cs typeface="メイリオ"/>
              </a:rPr>
              <a:t>0</a:t>
            </a:r>
            <a:r>
              <a:rPr kumimoji="1" lang="ja-JP" altLang="en-US" sz="2800">
                <a:solidFill>
                  <a:srgbClr val="E46C0A"/>
                </a:solidFill>
                <a:latin typeface="メイリオ"/>
                <a:ea typeface="メイリオ"/>
                <a:cs typeface="メイリオ"/>
              </a:rPr>
              <a:t>円</a:t>
            </a:r>
          </a:p>
        </p:txBody>
      </p:sp>
    </p:spTree>
    <p:extLst>
      <p:ext uri="{BB962C8B-B14F-4D97-AF65-F5344CB8AC3E}">
        <p14:creationId xmlns:p14="http://schemas.microsoft.com/office/powerpoint/2010/main" val="129761315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en-US" altLang="ja-JP" sz="4000" dirty="0"/>
              <a:t>ACID</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smtClean="0">
                <a:solidFill>
                  <a:schemeClr val="accent6">
                    <a:lumMod val="75000"/>
                  </a:schemeClr>
                </a:solidFill>
              </a:rPr>
              <a:t>原子性</a:t>
            </a:r>
            <a:r>
              <a:rPr lang="ja-JP" altLang="en-US" smtClean="0"/>
              <a:t>（</a:t>
            </a:r>
            <a:r>
              <a:rPr lang="en-US" altLang="ja-JP" smtClean="0"/>
              <a:t>A</a:t>
            </a:r>
            <a:r>
              <a:rPr lang="en-US" altLang="ja-JP"/>
              <a:t>tomicity</a:t>
            </a:r>
            <a:r>
              <a:rPr lang="ja-JP" altLang="en-US"/>
              <a:t>）</a:t>
            </a:r>
            <a:endParaRPr lang="en-US" altLang="ja-JP"/>
          </a:p>
          <a:p>
            <a:pPr lvl="1"/>
            <a:r>
              <a:rPr lang="ja-JP" altLang="en-US"/>
              <a:t>操作の途中ではないことが保証される</a:t>
            </a:r>
            <a:endParaRPr lang="en-US" altLang="ja-JP"/>
          </a:p>
          <a:p>
            <a:pPr lvl="1"/>
            <a:r>
              <a:rPr lang="ja-JP" altLang="en-US"/>
              <a:t>すべての操作が終わっている、または始まっていない状態であること</a:t>
            </a:r>
            <a:r>
              <a:rPr lang="en-US" altLang="ja-JP"/>
              <a:t/>
            </a:r>
            <a:br>
              <a:rPr lang="en-US" altLang="ja-JP"/>
            </a:br>
            <a:endParaRPr lang="en-US" altLang="ja-JP"/>
          </a:p>
          <a:p>
            <a:r>
              <a:rPr lang="ja-JP" altLang="en-US" b="1" smtClean="0">
                <a:solidFill>
                  <a:srgbClr val="E46C0A"/>
                </a:solidFill>
              </a:rPr>
              <a:t>一貫性</a:t>
            </a:r>
            <a:r>
              <a:rPr lang="ja-JP" altLang="en-US"/>
              <a:t>（</a:t>
            </a:r>
            <a:r>
              <a:rPr lang="en-US" altLang="ja-JP"/>
              <a:t>Consistency</a:t>
            </a:r>
            <a:r>
              <a:rPr lang="ja-JP" altLang="en-US"/>
              <a:t>）</a:t>
            </a:r>
            <a:endParaRPr lang="en-US" altLang="ja-JP"/>
          </a:p>
          <a:p>
            <a:pPr lvl="1"/>
            <a:r>
              <a:rPr lang="ja-JP" altLang="en-US" smtClean="0"/>
              <a:t>データベースのルールに反する操作が行われるとトランザクションは実行されない（操作前の状態に戻る）</a:t>
            </a:r>
            <a:r>
              <a:rPr lang="en-US" altLang="ja-JP" smtClean="0"/>
              <a:t/>
            </a:r>
            <a:br>
              <a:rPr lang="en-US" altLang="ja-JP" smtClean="0"/>
            </a:br>
            <a:endParaRPr lang="en-US" altLang="ja-JP" smtClean="0"/>
          </a:p>
          <a:p>
            <a:r>
              <a:rPr lang="ja-JP" altLang="en-US" b="1" smtClean="0">
                <a:solidFill>
                  <a:srgbClr val="E46C0A"/>
                </a:solidFill>
              </a:rPr>
              <a:t>独立性</a:t>
            </a:r>
            <a:r>
              <a:rPr lang="ja-JP" altLang="en-US" smtClean="0"/>
              <a:t>（</a:t>
            </a:r>
            <a:r>
              <a:rPr lang="en-US" altLang="ja-JP" smtClean="0"/>
              <a:t>I</a:t>
            </a:r>
            <a:r>
              <a:rPr lang="en-US" altLang="ja-JP"/>
              <a:t>solation</a:t>
            </a:r>
            <a:r>
              <a:rPr lang="ja-JP" altLang="en-US" smtClean="0"/>
              <a:t>）</a:t>
            </a:r>
            <a:endParaRPr lang="en-US" altLang="ja-JP" smtClean="0"/>
          </a:p>
          <a:p>
            <a:pPr lvl="1"/>
            <a:r>
              <a:rPr lang="ja-JP" altLang="en-US"/>
              <a:t>実行中の操作は、他の操作に影響されない。</a:t>
            </a:r>
            <a:r>
              <a:rPr lang="en-US" altLang="ja-JP"/>
              <a:t/>
            </a:r>
            <a:br>
              <a:rPr lang="en-US" altLang="ja-JP"/>
            </a:br>
            <a:endParaRPr lang="en-US" altLang="ja-JP" smtClean="0"/>
          </a:p>
          <a:p>
            <a:r>
              <a:rPr lang="ja-JP" altLang="en-US" b="1" smtClean="0">
                <a:solidFill>
                  <a:srgbClr val="E46C0A"/>
                </a:solidFill>
              </a:rPr>
              <a:t>永続性</a:t>
            </a:r>
            <a:r>
              <a:rPr lang="ja-JP" altLang="en-US" smtClean="0"/>
              <a:t>（</a:t>
            </a:r>
            <a:r>
              <a:rPr lang="en-US" altLang="ja-JP" smtClean="0"/>
              <a:t>D</a:t>
            </a:r>
            <a:r>
              <a:rPr lang="en-US" altLang="ja-JP"/>
              <a:t>urability</a:t>
            </a:r>
            <a:r>
              <a:rPr lang="ja-JP" altLang="en-US" smtClean="0"/>
              <a:t>）</a:t>
            </a:r>
            <a:endParaRPr lang="en-US" altLang="ja-JP" smtClean="0"/>
          </a:p>
          <a:p>
            <a:pPr lvl="1"/>
            <a:r>
              <a:rPr lang="ja-JP" altLang="en-US"/>
              <a:t>データベースからトランザクション中の処理が完了したという通知を受けたら、それ以降に元の状態に巻き戻ることはない。</a:t>
            </a:r>
            <a:endParaRPr lang="en-US" altLang="ja-JP" smtClean="0"/>
          </a:p>
        </p:txBody>
      </p:sp>
    </p:spTree>
    <p:extLst>
      <p:ext uri="{BB962C8B-B14F-4D97-AF65-F5344CB8AC3E}">
        <p14:creationId xmlns:p14="http://schemas.microsoft.com/office/powerpoint/2010/main" val="110821364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ja-JP" altLang="en-US" sz="4000" dirty="0"/>
              <a:t>気をつけるポイント</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solidFill>
                  <a:srgbClr val="E46C0A"/>
                </a:solidFill>
              </a:rPr>
              <a:t>リソース食い</a:t>
            </a:r>
            <a:endParaRPr lang="en-US" altLang="ja-JP" b="1">
              <a:solidFill>
                <a:srgbClr val="E46C0A"/>
              </a:solidFill>
            </a:endParaRPr>
          </a:p>
          <a:p>
            <a:pPr lvl="1"/>
            <a:r>
              <a:rPr lang="ja-JP" altLang="en-US" smtClean="0"/>
              <a:t>データベースの実装にもよりますが、トランザクションは操作が最終的に確定されるまで、最初の情報を保持し続けることになります。</a:t>
            </a:r>
            <a:endParaRPr lang="en-US" altLang="ja-JP" smtClean="0"/>
          </a:p>
          <a:p>
            <a:pPr lvl="1"/>
            <a:r>
              <a:rPr lang="ja-JP" altLang="en-US"/>
              <a:t>そのためのリソースはバカになりません。</a:t>
            </a:r>
            <a:endParaRPr lang="en-US" altLang="ja-JP"/>
          </a:p>
          <a:p>
            <a:pPr lvl="1"/>
            <a:endParaRPr lang="en-US" altLang="ja-JP" smtClean="0"/>
          </a:p>
          <a:p>
            <a:r>
              <a:rPr lang="ja-JP" altLang="en-US" b="1" smtClean="0">
                <a:solidFill>
                  <a:srgbClr val="E46C0A"/>
                </a:solidFill>
              </a:rPr>
              <a:t>ロック</a:t>
            </a:r>
            <a:endParaRPr lang="en-US" altLang="ja-JP" b="1" smtClean="0">
              <a:solidFill>
                <a:srgbClr val="E46C0A"/>
              </a:solidFill>
            </a:endParaRPr>
          </a:p>
          <a:p>
            <a:pPr lvl="1"/>
            <a:r>
              <a:rPr lang="ja-JP" altLang="en-US"/>
              <a:t>トランザクション中、（設定によっては）ロックがかかり他のプロセスは読み込みも含めてできなくなります。</a:t>
            </a:r>
            <a:endParaRPr lang="en-US" altLang="ja-JP"/>
          </a:p>
          <a:p>
            <a:pPr lvl="1"/>
            <a:r>
              <a:rPr lang="en-US" altLang="ja-JP" smtClean="0"/>
              <a:t>ACID</a:t>
            </a:r>
            <a:r>
              <a:rPr lang="ja-JP" altLang="en-US"/>
              <a:t>でいう</a:t>
            </a:r>
            <a:r>
              <a:rPr lang="ja-JP" altLang="en-US" smtClean="0"/>
              <a:t>独立性</a:t>
            </a:r>
            <a:r>
              <a:rPr lang="en-US" altLang="ja-JP" smtClean="0"/>
              <a:t>(</a:t>
            </a:r>
            <a:r>
              <a:rPr lang="en-US" altLang="ja-JP"/>
              <a:t>Isolation</a:t>
            </a:r>
            <a:r>
              <a:rPr lang="en-US" altLang="ja-JP" smtClean="0"/>
              <a:t>)</a:t>
            </a:r>
          </a:p>
        </p:txBody>
      </p:sp>
    </p:spTree>
    <p:extLst>
      <p:ext uri="{BB962C8B-B14F-4D97-AF65-F5344CB8AC3E}">
        <p14:creationId xmlns:p14="http://schemas.microsoft.com/office/powerpoint/2010/main" val="3771299640"/>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en-US" altLang="ja-JP" sz="8800" dirty="0"/>
              <a:t>PHP/MySQL</a:t>
            </a:r>
            <a:br>
              <a:rPr kumimoji="1" lang="en-US" altLang="ja-JP" sz="8800" dirty="0"/>
            </a:br>
            <a:r>
              <a:rPr lang="ja-JP" altLang="en-US" sz="8800" dirty="0"/>
              <a:t>連携</a:t>
            </a:r>
            <a:endParaRPr kumimoji="1" lang="ja-JP" altLang="en-US" sz="8800" dirty="0"/>
          </a:p>
        </p:txBody>
      </p:sp>
      <p:pic>
        <p:nvPicPr>
          <p:cNvPr id="4" name="Picture 2" descr="出力例: Imagick で作った PHP ロ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5129808"/>
            <a:ext cx="2880320" cy="1728192"/>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3"/>
          <a:stretch>
            <a:fillRect/>
          </a:stretch>
        </p:blipFill>
        <p:spPr>
          <a:xfrm>
            <a:off x="6516216" y="5157192"/>
            <a:ext cx="2232248" cy="1509304"/>
          </a:xfrm>
          <a:prstGeom prst="rect">
            <a:avLst/>
          </a:prstGeom>
        </p:spPr>
      </p:pic>
    </p:spTree>
    <p:extLst>
      <p:ext uri="{BB962C8B-B14F-4D97-AF65-F5344CB8AC3E}">
        <p14:creationId xmlns:p14="http://schemas.microsoft.com/office/powerpoint/2010/main" val="98550656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en-US" altLang="ja-JP" sz="4000" dirty="0"/>
              <a:t>PHP</a:t>
            </a:r>
            <a:r>
              <a:rPr lang="ja-JP" altLang="en-US" sz="4000" dirty="0"/>
              <a:t>から</a:t>
            </a:r>
            <a:r>
              <a:rPr lang="en-US" altLang="ja-JP" sz="4000" dirty="0"/>
              <a:t>SQL</a:t>
            </a:r>
            <a:r>
              <a:rPr lang="ja-JP" altLang="en-US" sz="4000" dirty="0"/>
              <a:t>を実行する</a:t>
            </a:r>
            <a:r>
              <a:rPr lang="en-US" altLang="ja-JP" sz="4000" dirty="0"/>
              <a:t>〜</a:t>
            </a:r>
            <a:r>
              <a:rPr lang="ja-JP" altLang="en-US" sz="4000" dirty="0"/>
              <a:t>準備</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5" name="コンテンツ プレースホルダー 2"/>
          <p:cNvSpPr txBox="1">
            <a:spLocks/>
          </p:cNvSpPr>
          <p:nvPr/>
        </p:nvSpPr>
        <p:spPr>
          <a:xfrm>
            <a:off x="0" y="908720"/>
            <a:ext cx="9144000" cy="3384376"/>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&lt;?php</a:t>
            </a:r>
          </a:p>
          <a:p>
            <a:pPr marL="0" indent="0">
              <a:buNone/>
            </a:pPr>
            <a:r>
              <a:rPr lang="en-US" altLang="ja-JP" sz="2800" dirty="0">
                <a:solidFill>
                  <a:schemeClr val="bg1"/>
                </a:solidFill>
              </a:rPr>
              <a:t>$dsn  =</a:t>
            </a:r>
            <a:r>
              <a:rPr lang="ja-JP" altLang="en-US" sz="2800" dirty="0">
                <a:solidFill>
                  <a:schemeClr val="bg1"/>
                </a:solidFill>
              </a:rPr>
              <a:t> </a:t>
            </a:r>
            <a:r>
              <a:rPr lang="en-US" altLang="ja-JP" sz="2800" dirty="0">
                <a:solidFill>
                  <a:schemeClr val="bg1"/>
                </a:solidFill>
              </a:rPr>
              <a:t>'</a:t>
            </a:r>
            <a:r>
              <a:rPr lang="en-US" altLang="ja-JP" sz="2800">
                <a:solidFill>
                  <a:srgbClr val="FFFFFF"/>
                </a:solidFill>
              </a:rPr>
              <a:t>mysql:dbname=rpgdb;host=127.0.0.1</a:t>
            </a:r>
            <a:r>
              <a:rPr lang="en-US" altLang="ja-JP" sz="2800" dirty="0">
                <a:solidFill>
                  <a:schemeClr val="bg1"/>
                </a:solidFill>
              </a:rPr>
              <a:t>';</a:t>
            </a:r>
          </a:p>
          <a:p>
            <a:pPr marL="0" indent="0">
              <a:buNone/>
            </a:pPr>
            <a:r>
              <a:rPr lang="en-US" altLang="ja-JP" sz="2800" dirty="0">
                <a:solidFill>
                  <a:schemeClr val="bg1"/>
                </a:solidFill>
              </a:rPr>
              <a:t>$user = 'root';</a:t>
            </a:r>
          </a:p>
          <a:p>
            <a:pPr marL="0" indent="0">
              <a:buNone/>
            </a:pPr>
            <a:r>
              <a:rPr lang="en-US" altLang="ja-JP" sz="2800" dirty="0">
                <a:solidFill>
                  <a:schemeClr val="bg1"/>
                </a:solidFill>
              </a:rPr>
              <a:t>$pw   = 'H@chiouji1';</a:t>
            </a:r>
          </a:p>
          <a:p>
            <a:pPr marL="0" indent="0">
              <a:buNone/>
            </a:pPr>
            <a:endParaRPr lang="en-US" altLang="ja-JP" sz="2800" dirty="0">
              <a:solidFill>
                <a:schemeClr val="bg1"/>
              </a:solidFill>
            </a:endParaRPr>
          </a:p>
          <a:p>
            <a:pPr marL="0" indent="0">
              <a:buNone/>
            </a:pPr>
            <a:r>
              <a:rPr lang="en-US" altLang="ja-JP" sz="2800" dirty="0">
                <a:solidFill>
                  <a:schemeClr val="bg1"/>
                </a:solidFill>
              </a:rPr>
              <a:t>$sql</a:t>
            </a:r>
            <a:r>
              <a:rPr lang="ja-JP" altLang="en-US" sz="2800" dirty="0">
                <a:solidFill>
                  <a:schemeClr val="bg1"/>
                </a:solidFill>
              </a:rPr>
              <a:t> </a:t>
            </a:r>
            <a:r>
              <a:rPr lang="en-US" altLang="ja-JP" sz="2800" dirty="0">
                <a:solidFill>
                  <a:schemeClr val="bg1"/>
                </a:solidFill>
              </a:rPr>
              <a:t>=</a:t>
            </a:r>
            <a:r>
              <a:rPr lang="ja-JP" altLang="en-US" sz="2800" dirty="0">
                <a:solidFill>
                  <a:schemeClr val="bg1"/>
                </a:solidFill>
              </a:rPr>
              <a:t> </a:t>
            </a:r>
            <a:r>
              <a:rPr lang="en-US" altLang="ja-JP" sz="2800" dirty="0">
                <a:solidFill>
                  <a:schemeClr val="bg1"/>
                </a:solidFill>
              </a:rPr>
              <a:t>'SELECT</a:t>
            </a:r>
            <a:r>
              <a:rPr lang="ja-JP" altLang="en-US" sz="2800" dirty="0">
                <a:solidFill>
                  <a:schemeClr val="bg1"/>
                </a:solidFill>
              </a:rPr>
              <a:t> * </a:t>
            </a:r>
            <a:r>
              <a:rPr lang="en-US" altLang="ja-JP" sz="2800" dirty="0">
                <a:solidFill>
                  <a:schemeClr val="bg1"/>
                </a:solidFill>
              </a:rPr>
              <a:t>FROM</a:t>
            </a:r>
            <a:r>
              <a:rPr lang="ja-JP" altLang="en-US" sz="2800" dirty="0">
                <a:solidFill>
                  <a:schemeClr val="bg1"/>
                </a:solidFill>
              </a:rPr>
              <a:t> </a:t>
            </a:r>
            <a:r>
              <a:rPr lang="en-US" altLang="ja-JP" sz="2800" dirty="0">
                <a:solidFill>
                  <a:schemeClr val="bg1"/>
                </a:solidFill>
              </a:rPr>
              <a:t>Monster';</a:t>
            </a:r>
          </a:p>
          <a:p>
            <a:pPr marL="0" indent="0">
              <a:buNone/>
            </a:pPr>
            <a:endParaRPr lang="en-US" altLang="ja-JP" sz="2800" dirty="0">
              <a:solidFill>
                <a:schemeClr val="bg1"/>
              </a:solidFill>
            </a:endParaRPr>
          </a:p>
        </p:txBody>
      </p:sp>
      <p:sp>
        <p:nvSpPr>
          <p:cNvPr id="7" name="正方形/長方形 6"/>
          <p:cNvSpPr/>
          <p:nvPr/>
        </p:nvSpPr>
        <p:spPr>
          <a:xfrm>
            <a:off x="-1332656" y="2780928"/>
            <a:ext cx="176192" cy="328682"/>
          </a:xfrm>
          <a:prstGeom prst="rect">
            <a:avLst/>
          </a:prstGeom>
        </p:spPr>
        <p:txBody>
          <a:bodyPr wrap="square">
            <a:spAutoFit/>
          </a:bodyPr>
          <a:lstStyle/>
          <a:p>
            <a:endParaRPr lang="ja-JP" altLang="en-US"/>
          </a:p>
        </p:txBody>
      </p:sp>
    </p:spTree>
    <p:extLst>
      <p:ext uri="{BB962C8B-B14F-4D97-AF65-F5344CB8AC3E}">
        <p14:creationId xmlns:p14="http://schemas.microsoft.com/office/powerpoint/2010/main" val="114827385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26976"/>
          </a:xfrm>
        </p:spPr>
        <p:txBody>
          <a:bodyPr>
            <a:normAutofit/>
          </a:bodyPr>
          <a:lstStyle/>
          <a:p>
            <a:r>
              <a:rPr lang="en-US" altLang="ja-JP" sz="4000" dirty="0"/>
              <a:t>PHP</a:t>
            </a:r>
            <a:r>
              <a:rPr lang="ja-JP" altLang="en-US" sz="4000" dirty="0"/>
              <a:t>から</a:t>
            </a:r>
            <a:r>
              <a:rPr lang="en-US" altLang="ja-JP" sz="4000" dirty="0"/>
              <a:t>SQL</a:t>
            </a:r>
            <a:r>
              <a:rPr lang="ja-JP" altLang="en-US" sz="4000" dirty="0"/>
              <a:t>を実行する</a:t>
            </a:r>
            <a:r>
              <a:rPr lang="en-US" altLang="ja-JP" sz="4000" dirty="0"/>
              <a:t>〜</a:t>
            </a:r>
            <a:r>
              <a:rPr lang="ja-JP" altLang="en-US" sz="4000" dirty="0"/>
              <a:t>実行</a:t>
            </a:r>
            <a:endParaRPr kumimoji="1" lang="ja-JP" altLang="en-US" sz="4000" dirty="0"/>
          </a:p>
        </p:txBody>
      </p:sp>
      <p:sp>
        <p:nvSpPr>
          <p:cNvPr id="6" name="コンテンツ プレースホルダー 8"/>
          <p:cNvSpPr txBox="1">
            <a:spLocks/>
          </p:cNvSpPr>
          <p:nvPr/>
        </p:nvSpPr>
        <p:spPr>
          <a:xfrm>
            <a:off x="179512" y="908720"/>
            <a:ext cx="8712968" cy="5688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smtClean="0"/>
          </a:p>
        </p:txBody>
      </p:sp>
      <p:sp>
        <p:nvSpPr>
          <p:cNvPr id="5" name="コンテンツ プレースホルダー 2"/>
          <p:cNvSpPr txBox="1">
            <a:spLocks/>
          </p:cNvSpPr>
          <p:nvPr/>
        </p:nvSpPr>
        <p:spPr>
          <a:xfrm>
            <a:off x="0" y="836712"/>
            <a:ext cx="9144000" cy="5472608"/>
          </a:xfrm>
          <a:prstGeom prst="rect">
            <a:avLst/>
          </a:prstGeom>
          <a:solidFill>
            <a:schemeClr val="tx1"/>
          </a:solidFill>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914400" rtl="0" eaLnBrk="1" latinLnBrk="0" hangingPunct="1">
              <a:spcBef>
                <a:spcPct val="20000"/>
              </a:spcBef>
              <a:buFont typeface="Arial" panose="020B0604020202020204" pitchFamily="34" charset="0"/>
              <a:buChar char="–"/>
              <a:defRPr kumimoji="1" sz="28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spcBef>
                <a:spcPct val="20000"/>
              </a:spcBef>
              <a:buFont typeface="Arial" panose="020B0604020202020204" pitchFamily="34" charset="0"/>
              <a:buChar char="•"/>
              <a:defRPr kumimoji="1" sz="24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spcBef>
                <a:spcPct val="20000"/>
              </a:spcBef>
              <a:buFont typeface="Arial" panose="020B0604020202020204" pitchFamily="34" charset="0"/>
              <a:buChar char="»"/>
              <a:defRPr kumimoji="1" sz="2000" kern="1200">
                <a:solidFill>
                  <a:srgbClr val="3E4057"/>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2800" dirty="0">
                <a:solidFill>
                  <a:schemeClr val="bg1"/>
                </a:solidFill>
              </a:rPr>
              <a:t>//SQL</a:t>
            </a:r>
            <a:r>
              <a:rPr lang="ja-JP" altLang="en-US" sz="2800" dirty="0">
                <a:solidFill>
                  <a:schemeClr val="bg1"/>
                </a:solidFill>
              </a:rPr>
              <a:t>を実行</a:t>
            </a:r>
            <a:endParaRPr lang="en-US" altLang="ja-JP" sz="2800" dirty="0">
              <a:solidFill>
                <a:schemeClr val="bg1"/>
              </a:solidFill>
            </a:endParaRPr>
          </a:p>
          <a:p>
            <a:pPr marL="0" indent="0">
              <a:buNone/>
            </a:pPr>
            <a:r>
              <a:rPr lang="en-US" altLang="ja-JP" sz="2800" dirty="0">
                <a:solidFill>
                  <a:schemeClr val="bg1"/>
                </a:solidFill>
              </a:rPr>
              <a:t>$dbh = new PDO($dsn, $user, $pw);  //</a:t>
            </a:r>
            <a:r>
              <a:rPr lang="ja-JP" altLang="en-US" sz="2800" dirty="0">
                <a:solidFill>
                  <a:schemeClr val="bg1"/>
                </a:solidFill>
              </a:rPr>
              <a:t>接続</a:t>
            </a:r>
            <a:endParaRPr lang="en-US" altLang="ja-JP" sz="2800" dirty="0">
              <a:solidFill>
                <a:schemeClr val="bg1"/>
              </a:solidFill>
            </a:endParaRPr>
          </a:p>
          <a:p>
            <a:pPr marL="0" indent="0">
              <a:buNone/>
            </a:pPr>
            <a:r>
              <a:rPr lang="en-US" altLang="ja-JP" sz="2800" dirty="0">
                <a:solidFill>
                  <a:schemeClr val="bg1"/>
                </a:solidFill>
              </a:rPr>
              <a:t>$sth = $dbh-&gt;</a:t>
            </a:r>
            <a:r>
              <a:rPr lang="en-US" altLang="ja-JP" sz="2800">
                <a:solidFill>
                  <a:srgbClr val="FFFFFF"/>
                </a:solidFill>
              </a:rPr>
              <a:t>prepare($sql);             //SQL</a:t>
            </a:r>
            <a:r>
              <a:rPr lang="ja-JP" altLang="en-US" sz="2800">
                <a:solidFill>
                  <a:srgbClr val="FFFFFF"/>
                </a:solidFill>
              </a:rPr>
              <a:t>準備</a:t>
            </a:r>
            <a:endParaRPr lang="en-US" altLang="ja-JP" sz="2800">
              <a:solidFill>
                <a:srgbClr val="FFFFFF"/>
              </a:solidFill>
            </a:endParaRPr>
          </a:p>
          <a:p>
            <a:pPr marL="0" indent="0">
              <a:buNone/>
            </a:pPr>
            <a:r>
              <a:rPr lang="en-US" altLang="ja-JP" sz="2800" dirty="0">
                <a:solidFill>
                  <a:srgbClr val="FFFFFF"/>
                </a:solidFill>
              </a:rPr>
              <a:t>$sth-&gt;execute();                              //</a:t>
            </a:r>
            <a:r>
              <a:rPr lang="ja-JP" altLang="en-US" sz="2800" dirty="0">
                <a:solidFill>
                  <a:srgbClr val="FFFFFF"/>
                </a:solidFill>
              </a:rPr>
              <a:t>実行</a:t>
            </a:r>
            <a:endParaRPr lang="en-US" altLang="ja-JP" sz="2800" dirty="0">
              <a:solidFill>
                <a:srgbClr val="FFFFFF"/>
              </a:solidFill>
            </a:endParaRPr>
          </a:p>
          <a:p>
            <a:pPr marL="0" indent="0">
              <a:buNone/>
            </a:pPr>
            <a:endParaRPr lang="en-US" altLang="ja-JP" sz="2800" dirty="0">
              <a:solidFill>
                <a:srgbClr val="FFFFFF"/>
              </a:solidFill>
            </a:endParaRPr>
          </a:p>
          <a:p>
            <a:pPr marL="0" indent="0">
              <a:buNone/>
            </a:pPr>
            <a:r>
              <a:rPr lang="en-US" altLang="ja-JP" sz="2800" dirty="0">
                <a:solidFill>
                  <a:srgbClr val="FFFFFF"/>
                </a:solidFill>
              </a:rPr>
              <a:t>//</a:t>
            </a:r>
            <a:r>
              <a:rPr lang="ja-JP" altLang="en-US" sz="2800" dirty="0">
                <a:solidFill>
                  <a:srgbClr val="FFFFFF"/>
                </a:solidFill>
              </a:rPr>
              <a:t>結果を取得</a:t>
            </a:r>
            <a:endParaRPr lang="en-US" altLang="ja-JP" sz="2800" dirty="0">
              <a:solidFill>
                <a:srgbClr val="FFFFFF"/>
              </a:solidFill>
            </a:endParaRPr>
          </a:p>
          <a:p>
            <a:pPr marL="0" indent="0">
              <a:buNone/>
            </a:pPr>
            <a:r>
              <a:rPr lang="en-US" altLang="ja-JP" sz="2800" dirty="0">
                <a:solidFill>
                  <a:srgbClr val="FFFFFF"/>
                </a:solidFill>
              </a:rPr>
              <a:t>while( ($buff = $sth-&gt;fetch()) !== false ){</a:t>
            </a:r>
          </a:p>
          <a:p>
            <a:pPr marL="0" indent="0">
              <a:buNone/>
            </a:pPr>
            <a:r>
              <a:rPr lang="en-US" altLang="ja-JP" sz="2800" dirty="0">
                <a:solidFill>
                  <a:srgbClr val="FFFFFF"/>
                </a:solidFill>
              </a:rPr>
              <a:t>    print implode(', ', $buff);</a:t>
            </a:r>
          </a:p>
          <a:p>
            <a:pPr marL="0" indent="0">
              <a:buNone/>
            </a:pPr>
            <a:r>
              <a:rPr lang="en-US" altLang="ja-JP" sz="2800" dirty="0">
                <a:solidFill>
                  <a:srgbClr val="FFFFFF"/>
                </a:solidFill>
              </a:rPr>
              <a:t>    print "¥n";</a:t>
            </a:r>
          </a:p>
          <a:p>
            <a:pPr marL="0" indent="0">
              <a:buNone/>
            </a:pPr>
            <a:r>
              <a:rPr lang="en-US" altLang="ja-JP" sz="2800" dirty="0">
                <a:solidFill>
                  <a:srgbClr val="FFFFFF"/>
                </a:solidFill>
              </a:rPr>
              <a:t>}</a:t>
            </a:r>
          </a:p>
        </p:txBody>
      </p:sp>
    </p:spTree>
    <p:extLst>
      <p:ext uri="{BB962C8B-B14F-4D97-AF65-F5344CB8AC3E}">
        <p14:creationId xmlns:p14="http://schemas.microsoft.com/office/powerpoint/2010/main" val="14687063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lang="en-US" altLang="ja-JP" sz="9600" dirty="0" smtClean="0"/>
              <a:t>PC</a:t>
            </a:r>
            <a:r>
              <a:rPr lang="ja-JP" altLang="en-US" sz="9600" dirty="0" smtClean="0"/>
              <a:t>借りた人</a:t>
            </a:r>
            <a:r>
              <a:rPr lang="en-US" altLang="ja-JP" sz="9600" dirty="0" smtClean="0"/>
              <a:t/>
            </a:r>
            <a:br>
              <a:rPr lang="en-US" altLang="ja-JP" sz="9600" dirty="0" smtClean="0"/>
            </a:br>
            <a:r>
              <a:rPr lang="en-US" altLang="ja-JP" sz="6600" dirty="0" smtClean="0"/>
              <a:t>(</a:t>
            </a:r>
            <a:r>
              <a:rPr lang="ja-JP" altLang="en-US" sz="6600" dirty="0"/>
              <a:t>ﾟ∀ﾟ</a:t>
            </a:r>
            <a:r>
              <a:rPr lang="en-US" altLang="ja-JP" sz="6600" dirty="0"/>
              <a:t>)</a:t>
            </a:r>
            <a:r>
              <a:rPr lang="ja-JP" altLang="en-US" sz="6600" dirty="0" smtClean="0"/>
              <a:t>ﾉ</a:t>
            </a:r>
            <a:r>
              <a:rPr lang="ja-JP" altLang="en-US" sz="6600" dirty="0"/>
              <a:t>ｼ</a:t>
            </a:r>
            <a:endParaRPr kumimoji="1" lang="ja-JP" altLang="en-US" sz="6600" dirty="0"/>
          </a:p>
        </p:txBody>
      </p:sp>
    </p:spTree>
    <p:extLst>
      <p:ext uri="{BB962C8B-B14F-4D97-AF65-F5344CB8AC3E}">
        <p14:creationId xmlns:p14="http://schemas.microsoft.com/office/powerpoint/2010/main" val="28591736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6000" dirty="0"/>
              <a:t>まず</a:t>
            </a:r>
            <a:r>
              <a:rPr lang="ja-JP" altLang="en-US" sz="6000" dirty="0" smtClean="0"/>
              <a:t>は追いつこう</a:t>
            </a:r>
            <a:endParaRPr kumimoji="1" lang="ja-JP" altLang="en-US" sz="6000" dirty="0"/>
          </a:p>
        </p:txBody>
      </p:sp>
      <p:sp>
        <p:nvSpPr>
          <p:cNvPr id="3" name="コンテンツ プレースホルダー 2"/>
          <p:cNvSpPr>
            <a:spLocks noGrp="1"/>
          </p:cNvSpPr>
          <p:nvPr>
            <p:ph idx="1"/>
          </p:nvPr>
        </p:nvSpPr>
        <p:spPr>
          <a:xfrm>
            <a:off x="457200" y="1484784"/>
            <a:ext cx="8229600" cy="4525963"/>
          </a:xfrm>
        </p:spPr>
        <p:txBody>
          <a:bodyPr>
            <a:noAutofit/>
          </a:bodyPr>
          <a:lstStyle/>
          <a:p>
            <a:pPr marL="742950" indent="-742950">
              <a:buFont typeface="+mj-lt"/>
              <a:buAutoNum type="arabicPeriod"/>
            </a:pPr>
            <a:r>
              <a:rPr lang="en-US" altLang="ja-JP" sz="4800" dirty="0"/>
              <a:t>GitHub</a:t>
            </a:r>
            <a:r>
              <a:rPr lang="ja-JP" altLang="en-US" sz="4800" dirty="0"/>
              <a:t>の資料見て</a:t>
            </a:r>
            <a:r>
              <a:rPr lang="ja-JP" altLang="en-US" sz="4800" dirty="0" smtClean="0"/>
              <a:t>ね</a:t>
            </a:r>
            <a:r>
              <a:rPr lang="en-US" altLang="ja-JP" sz="4800" dirty="0" smtClean="0"/>
              <a:t/>
            </a:r>
            <a:br>
              <a:rPr lang="en-US" altLang="ja-JP" sz="4800" dirty="0" smtClean="0"/>
            </a:br>
            <a:r>
              <a:rPr lang="en-US" altLang="ja-JP" dirty="0" smtClean="0">
                <a:hlinkClick r:id="rId3"/>
              </a:rPr>
              <a:t>http://github.com/katsube/neec</a:t>
            </a:r>
            <a:r>
              <a:rPr lang="en-US" altLang="ja-JP" dirty="0" smtClean="0"/>
              <a:t/>
            </a:r>
            <a:br>
              <a:rPr lang="en-US" altLang="ja-JP" dirty="0" smtClean="0"/>
            </a:br>
            <a:endParaRPr lang="en-US" altLang="ja-JP" sz="4800" dirty="0"/>
          </a:p>
          <a:p>
            <a:pPr marL="742950" indent="-742950">
              <a:buFont typeface="+mj-lt"/>
              <a:buAutoNum type="arabicPeriod"/>
            </a:pPr>
            <a:r>
              <a:rPr lang="ja-JP" altLang="en-US" sz="4800" dirty="0" smtClean="0"/>
              <a:t>環境</a:t>
            </a:r>
            <a:r>
              <a:rPr lang="ja-JP" altLang="en-US" sz="4800" dirty="0"/>
              <a:t>構築</a:t>
            </a:r>
            <a:endParaRPr lang="en-US" altLang="ja-JP" sz="4800" dirty="0"/>
          </a:p>
          <a:p>
            <a:pPr marL="742950" indent="-742950">
              <a:buFont typeface="+mj-lt"/>
              <a:buAutoNum type="arabicPeriod"/>
            </a:pPr>
            <a:endParaRPr kumimoji="1" lang="en-US" altLang="ja-JP" sz="4800" dirty="0"/>
          </a:p>
          <a:p>
            <a:pPr marL="742950" indent="-742950">
              <a:buFont typeface="+mj-lt"/>
              <a:buAutoNum type="arabicPeriod"/>
            </a:pPr>
            <a:r>
              <a:rPr kumimoji="1" lang="ja-JP" altLang="en-US" sz="4800" dirty="0" smtClean="0"/>
              <a:t>環境構築で困ったらすぐに聞いてください</a:t>
            </a:r>
            <a:endParaRPr kumimoji="1" lang="en-US" altLang="ja-JP" sz="4800" dirty="0" smtClean="0"/>
          </a:p>
        </p:txBody>
      </p:sp>
    </p:spTree>
    <p:extLst>
      <p:ext uri="{BB962C8B-B14F-4D97-AF65-F5344CB8AC3E}">
        <p14:creationId xmlns:p14="http://schemas.microsoft.com/office/powerpoint/2010/main" val="16918465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196752"/>
            <a:ext cx="8229600" cy="4464496"/>
          </a:xfrm>
        </p:spPr>
        <p:txBody>
          <a:bodyPr>
            <a:noAutofit/>
          </a:bodyPr>
          <a:lstStyle/>
          <a:p>
            <a:r>
              <a:rPr kumimoji="1" lang="ja-JP" altLang="en-US" sz="8800" dirty="0" smtClean="0"/>
              <a:t>アンケート</a:t>
            </a:r>
            <a:r>
              <a:rPr kumimoji="1" lang="en-US" altLang="ja-JP" sz="8800" dirty="0" smtClean="0"/>
              <a:t/>
            </a:r>
            <a:br>
              <a:rPr kumimoji="1" lang="en-US" altLang="ja-JP" sz="8800" dirty="0" smtClean="0"/>
            </a:br>
            <a:r>
              <a:rPr lang="ja-JP" altLang="en-US" sz="7200" dirty="0" smtClean="0"/>
              <a:t>（出席カード）</a:t>
            </a:r>
            <a:endParaRPr kumimoji="1" lang="ja-JP" altLang="en-US" sz="8800" dirty="0"/>
          </a:p>
        </p:txBody>
      </p:sp>
    </p:spTree>
    <p:extLst>
      <p:ext uri="{BB962C8B-B14F-4D97-AF65-F5344CB8AC3E}">
        <p14:creationId xmlns:p14="http://schemas.microsoft.com/office/powerpoint/2010/main" val="41769289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7111</TotalTime>
  <Words>2218</Words>
  <Application>Microsoft Macintosh PowerPoint</Application>
  <PresentationFormat>画面に合わせる (4:3)</PresentationFormat>
  <Paragraphs>466</Paragraphs>
  <Slides>67</Slides>
  <Notes>50</Notes>
  <HiddenSlides>0</HiddenSlides>
  <MMClips>0</MMClips>
  <ScaleCrop>false</ScaleCrop>
  <HeadingPairs>
    <vt:vector size="4" baseType="variant">
      <vt:variant>
        <vt:lpstr>テーマ</vt:lpstr>
      </vt:variant>
      <vt:variant>
        <vt:i4>3</vt:i4>
      </vt:variant>
      <vt:variant>
        <vt:lpstr>スライド タイトル</vt:lpstr>
      </vt:variant>
      <vt:variant>
        <vt:i4>67</vt:i4>
      </vt:variant>
    </vt:vector>
  </HeadingPairs>
  <TitlesOfParts>
    <vt:vector size="70" baseType="lpstr">
      <vt:lpstr>Office ​​テーマ</vt:lpstr>
      <vt:lpstr>1_Office ​​テーマ</vt:lpstr>
      <vt:lpstr>2_Office ​​テーマ</vt:lpstr>
      <vt:lpstr>モバイル プログラミング2</vt:lpstr>
      <vt:lpstr>教材をDLしてください</vt:lpstr>
      <vt:lpstr>本日の予定</vt:lpstr>
      <vt:lpstr>午前</vt:lpstr>
      <vt:lpstr>午後</vt:lpstr>
      <vt:lpstr>前回休んだ人 (ﾟ∀ﾟ)ﾉｼ</vt:lpstr>
      <vt:lpstr>PC借りた人 (ﾟ∀ﾟ)ﾉｼ</vt:lpstr>
      <vt:lpstr>まずは追いつこう</vt:lpstr>
      <vt:lpstr>アンケート （出席カード）</vt:lpstr>
      <vt:lpstr>アンケート</vt:lpstr>
      <vt:lpstr>アンケート</vt:lpstr>
      <vt:lpstr>アンケート</vt:lpstr>
      <vt:lpstr>アンケート</vt:lpstr>
      <vt:lpstr>前回のアンケートに 答えるコーナー</vt:lpstr>
      <vt:lpstr>クエリーを表示</vt:lpstr>
      <vt:lpstr>ログの表示</vt:lpstr>
      <vt:lpstr>改行したい</vt:lpstr>
      <vt:lpstr>エディター</vt:lpstr>
      <vt:lpstr>なぜ先生になったの？</vt:lpstr>
      <vt:lpstr>PHP開発例</vt:lpstr>
      <vt:lpstr>GitHubのサンプル参照</vt:lpstr>
      <vt:lpstr>次回の開発デーは 12月19日</vt:lpstr>
      <vt:lpstr>MySQL基礎</vt:lpstr>
      <vt:lpstr>MySQLにログイン</vt:lpstr>
      <vt:lpstr>イメージ</vt:lpstr>
      <vt:lpstr>データベースを表示する</vt:lpstr>
      <vt:lpstr>データベースを作成する</vt:lpstr>
      <vt:lpstr>使用するデータベースを指定</vt:lpstr>
      <vt:lpstr>テーブルを作成する</vt:lpstr>
      <vt:lpstr>テーブルってなに？</vt:lpstr>
      <vt:lpstr>テーブルのカラムには型がある</vt:lpstr>
      <vt:lpstr>テーブルの一覧を表示</vt:lpstr>
      <vt:lpstr>テーブルの構造を表示</vt:lpstr>
      <vt:lpstr>テーブルにレコードを挿入</vt:lpstr>
      <vt:lpstr>テーブルのデータを表示</vt:lpstr>
      <vt:lpstr>テーブルのデータを表示</vt:lpstr>
      <vt:lpstr>MySQLから抜ける</vt:lpstr>
      <vt:lpstr>MySQL基礎</vt:lpstr>
      <vt:lpstr>インデックス</vt:lpstr>
      <vt:lpstr>インデックス</vt:lpstr>
      <vt:lpstr>実践「インデックス」 その1</vt:lpstr>
      <vt:lpstr>実践「インデックス」 その2</vt:lpstr>
      <vt:lpstr>実践「インデックス」 その3</vt:lpstr>
      <vt:lpstr>実践「インデックス」 その4</vt:lpstr>
      <vt:lpstr>プライマリーキー</vt:lpstr>
      <vt:lpstr>実践「インデックス」 その5</vt:lpstr>
      <vt:lpstr>実践「インデックス」 その6</vt:lpstr>
      <vt:lpstr>実践「インデックス」 その7</vt:lpstr>
      <vt:lpstr>通常のインデックスは 巻末の索引をイメージ</vt:lpstr>
      <vt:lpstr>その他の情報</vt:lpstr>
      <vt:lpstr>その他の情報</vt:lpstr>
      <vt:lpstr>トランザクション</vt:lpstr>
      <vt:lpstr>トランザクション</vt:lpstr>
      <vt:lpstr>トランザクション</vt:lpstr>
      <vt:lpstr>トランザクション</vt:lpstr>
      <vt:lpstr>トランザクション</vt:lpstr>
      <vt:lpstr>実践「トランザクション」 その1</vt:lpstr>
      <vt:lpstr>実践「トランザクション」 その2</vt:lpstr>
      <vt:lpstr>実践「トランザクション」 その3</vt:lpstr>
      <vt:lpstr>実践「トランザクション」 その4</vt:lpstr>
      <vt:lpstr>トランザクション</vt:lpstr>
      <vt:lpstr>トランザクション</vt:lpstr>
      <vt:lpstr>ACID</vt:lpstr>
      <vt:lpstr>気をつけるポイント</vt:lpstr>
      <vt:lpstr>PHP/MySQL 連携</vt:lpstr>
      <vt:lpstr>PHPからSQLを実行する〜準備</vt:lpstr>
      <vt:lpstr>PHPからSQLを実行する〜実行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AZUSAのファイルをPowerpointにしてみた</dc:title>
  <dc:creator>wslash</dc:creator>
  <cp:lastModifiedBy>勝部 麻季人</cp:lastModifiedBy>
  <cp:revision>772</cp:revision>
  <cp:lastPrinted>2014-09-23T04:56:28Z</cp:lastPrinted>
  <dcterms:created xsi:type="dcterms:W3CDTF">2014-08-31T11:33:13Z</dcterms:created>
  <dcterms:modified xsi:type="dcterms:W3CDTF">2016-11-27T17:24:26Z</dcterms:modified>
</cp:coreProperties>
</file>