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2"/>
  </p:notesMasterIdLst>
  <p:sldIdLst>
    <p:sldId id="256" r:id="rId4"/>
    <p:sldId id="289" r:id="rId5"/>
    <p:sldId id="275" r:id="rId6"/>
    <p:sldId id="276" r:id="rId7"/>
    <p:sldId id="280" r:id="rId8"/>
    <p:sldId id="323" r:id="rId9"/>
    <p:sldId id="322" r:id="rId10"/>
    <p:sldId id="432" r:id="rId11"/>
    <p:sldId id="454" r:id="rId12"/>
    <p:sldId id="468" r:id="rId13"/>
    <p:sldId id="455" r:id="rId14"/>
    <p:sldId id="469" r:id="rId15"/>
    <p:sldId id="587" r:id="rId16"/>
    <p:sldId id="640" r:id="rId17"/>
    <p:sldId id="635" r:id="rId18"/>
    <p:sldId id="606" r:id="rId19"/>
    <p:sldId id="593" r:id="rId20"/>
    <p:sldId id="596" r:id="rId21"/>
    <p:sldId id="597" r:id="rId22"/>
    <p:sldId id="598" r:id="rId23"/>
    <p:sldId id="599" r:id="rId24"/>
    <p:sldId id="636" r:id="rId25"/>
    <p:sldId id="639" r:id="rId26"/>
    <p:sldId id="615" r:id="rId27"/>
    <p:sldId id="616" r:id="rId28"/>
    <p:sldId id="603" r:id="rId29"/>
    <p:sldId id="607" r:id="rId30"/>
    <p:sldId id="622" r:id="rId31"/>
    <p:sldId id="623" r:id="rId32"/>
    <p:sldId id="624" r:id="rId33"/>
    <p:sldId id="625" r:id="rId34"/>
    <p:sldId id="626" r:id="rId35"/>
    <p:sldId id="627" r:id="rId36"/>
    <p:sldId id="641" r:id="rId37"/>
    <p:sldId id="642" r:id="rId38"/>
    <p:sldId id="643" r:id="rId39"/>
    <p:sldId id="645" r:id="rId40"/>
    <p:sldId id="644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</p14:sldIdLst>
        </p14:section>
        <p14:section name="本日の予定" id="{BD55118C-3B1B-4EB7-9984-B0F90EC6AF34}">
          <p14:sldIdLst>
            <p14:sldId id="289"/>
            <p14:sldId id="275"/>
            <p14:sldId id="276"/>
            <p14:sldId id="280"/>
            <p14:sldId id="323"/>
            <p14:sldId id="322"/>
          </p14:sldIdLst>
        </p14:section>
        <p14:section name="アンケート" id="{E4C652C5-0222-45FE-9020-7BAA2C7BEB0B}">
          <p14:sldIdLst>
            <p14:sldId id="432"/>
            <p14:sldId id="454"/>
            <p14:sldId id="468"/>
            <p14:sldId id="455"/>
            <p14:sldId id="469"/>
            <p14:sldId id="587"/>
            <p14:sldId id="640"/>
          </p14:sldIdLst>
        </p14:section>
        <p14:section name="復習" id="{0AEAB9C0-FE80-C441-9336-55079513262F}">
          <p14:sldIdLst>
            <p14:sldId id="635"/>
            <p14:sldId id="606"/>
            <p14:sldId id="593"/>
            <p14:sldId id="596"/>
            <p14:sldId id="597"/>
            <p14:sldId id="598"/>
            <p14:sldId id="599"/>
            <p14:sldId id="636"/>
            <p14:sldId id="639"/>
            <p14:sldId id="615"/>
            <p14:sldId id="616"/>
            <p14:sldId id="603"/>
            <p14:sldId id="607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MySQL Workbench" id="{454AC2A4-426B-9E47-A4B8-3E553B9187D5}">
          <p14:sldIdLst>
            <p14:sldId id="641"/>
            <p14:sldId id="642"/>
          </p14:sldIdLst>
        </p14:section>
        <p14:section name="データモデリング" id="{C8F6A57A-F251-8346-8D32-DF60A85A9C0C}">
          <p14:sldIdLst>
            <p14:sldId id="643"/>
            <p14:sldId id="645"/>
            <p14:sldId id="6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439" autoAdjust="0"/>
  </p:normalViewPr>
  <p:slideViewPr>
    <p:cSldViewPr showGuides="1">
      <p:cViewPr varScale="1">
        <p:scale>
          <a:sx n="100" d="100"/>
          <a:sy n="100" d="100"/>
        </p:scale>
        <p:origin x="-920" y="-10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31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成績には直接影響しないが、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テスト勉強にもなり一石二鳥なので、積極的に参加することをおすすめする。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返却しなかった物は年度末にシュレッダーにかけます。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katsube/nee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2016/12</a:t>
            </a:r>
            <a:r>
              <a:rPr kumimoji="1" lang="en-US" altLang="ja-JP" sz="1400" dirty="0" smtClean="0"/>
              <a:t>/12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「白紙提出」「授業を聞いていたと判断できない」場合は個別にヒアリングを行います。</a:t>
            </a:r>
            <a:endParaRPr lang="en-US" altLang="ja-JP" sz="2400" dirty="0" smtClean="0"/>
          </a:p>
          <a:p>
            <a:pPr marL="1143000" lvl="1" indent="-742950"/>
            <a:r>
              <a:rPr lang="ja-JP" altLang="en-US" sz="2400" dirty="0">
                <a:solidFill>
                  <a:srgbClr val="FF0000"/>
                </a:solidFill>
              </a:rPr>
              <a:t>よほど</a:t>
            </a:r>
            <a:r>
              <a:rPr lang="ja-JP" altLang="en-US" sz="2400" dirty="0" smtClean="0">
                <a:solidFill>
                  <a:srgbClr val="FF0000"/>
                </a:solidFill>
              </a:rPr>
              <a:t>のことがなければ呼び出されません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1143000" lvl="1" indent="-742950"/>
            <a:r>
              <a:rPr lang="ja-JP" altLang="en-US" sz="2400" dirty="0" smtClean="0"/>
              <a:t>大人と</a:t>
            </a:r>
            <a:r>
              <a:rPr lang="ja-JP" altLang="en-US" sz="2400" dirty="0"/>
              <a:t>して</a:t>
            </a:r>
            <a:r>
              <a:rPr lang="ja-JP" altLang="en-US" sz="2400" dirty="0" smtClean="0"/>
              <a:t>の自覚を持って授業に望んで下さい。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一人では解決できないことがあれる場合、自分から聞きにくるように。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822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t="26984" r="17654" b="36860"/>
          <a:stretch/>
        </p:blipFill>
        <p:spPr bwMode="auto">
          <a:xfrm>
            <a:off x="1043608" y="2463527"/>
            <a:ext cx="7200800" cy="38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r>
              <a:rPr lang="ja-JP" altLang="en-US" sz="4800" dirty="0" smtClean="0"/>
              <a:t>返却を希望する場合</a:t>
            </a:r>
            <a:endParaRPr lang="en-US" altLang="ja-JP" sz="4800" dirty="0" smtClean="0"/>
          </a:p>
          <a:p>
            <a:pPr marL="1143000" lvl="1" indent="-742950"/>
            <a:endParaRPr lang="en-US" altLang="ja-JP" sz="44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5580112" y="4293096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9571" y="5376118"/>
            <a:ext cx="6143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200" dirty="0" smtClean="0">
                <a:solidFill>
                  <a:srgbClr val="FF0000"/>
                </a:solidFill>
              </a:rPr>
              <a:t>チェックしてください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algn="r"/>
            <a:r>
              <a:rPr kumimoji="1" lang="ja-JP" altLang="en-US" sz="3200" dirty="0" smtClean="0">
                <a:solidFill>
                  <a:srgbClr val="FF0000"/>
                </a:solidFill>
              </a:rPr>
              <a:t>次回～次々回の授業で返却します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1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33079"/>
            <a:ext cx="8529813" cy="24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pPr marL="742950" indent="-742950"/>
            <a:r>
              <a:rPr lang="ja-JP" altLang="en-US" sz="4800" dirty="0" smtClean="0"/>
              <a:t>難易度に</a:t>
            </a:r>
            <a:r>
              <a:rPr lang="en-US" altLang="ja-JP" sz="4800" dirty="0" smtClean="0"/>
              <a:t>◯</a:t>
            </a:r>
            <a:r>
              <a:rPr lang="ja-JP" altLang="en-US" sz="4800" dirty="0" smtClean="0"/>
              <a:t>をつける</a:t>
            </a:r>
            <a:endParaRPr lang="en-US" altLang="ja-JP" sz="48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899592" y="4247207"/>
            <a:ext cx="381642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32102"/>
            <a:ext cx="588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○をつけてください。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様子を見て難易度を調整します。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800" dirty="0"/>
              <a:t>前回の</a:t>
            </a:r>
            <a:r>
              <a:rPr lang="en-US" altLang="ja-JP" sz="8800" dirty="0"/>
              <a:t/>
            </a:r>
            <a:br>
              <a:rPr lang="en-US" altLang="ja-JP" sz="8800" dirty="0"/>
            </a:br>
            <a:r>
              <a:rPr lang="ja-JP" altLang="en-US" sz="8800" dirty="0"/>
              <a:t>アンケートに</a:t>
            </a:r>
            <a:r>
              <a:rPr lang="en-US" altLang="ja-JP" sz="8800" dirty="0"/>
              <a:t/>
            </a:r>
            <a:br>
              <a:rPr lang="en-US" altLang="ja-JP" sz="8800" dirty="0"/>
            </a:br>
            <a:r>
              <a:rPr lang="ja-JP" altLang="en-US" sz="8800" dirty="0"/>
              <a:t>答えるコーナー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9031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質問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32403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結合が理解できなかったので問題集などがあれば教えてほしい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定年まで働いているプログラマーはいますか？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プルリクについて知りたい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26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MySQL</a:t>
            </a:r>
            <a:r>
              <a:rPr lang="ja-JP" altLang="en-US" sz="8800" dirty="0"/>
              <a:t>基礎</a:t>
            </a:r>
            <a:endParaRPr kumimoji="1" lang="ja-JP" altLang="en-US" sz="8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941168"/>
            <a:ext cx="2232248" cy="1509304"/>
          </a:xfrm>
          <a:prstGeom prst="rect">
            <a:avLst/>
          </a:prstGeom>
        </p:spPr>
      </p:pic>
      <p:sp>
        <p:nvSpPr>
          <p:cNvPr id="4" name="星 10 3"/>
          <p:cNvSpPr/>
          <p:nvPr/>
        </p:nvSpPr>
        <p:spPr>
          <a:xfrm>
            <a:off x="251520" y="188640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165722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800" dirty="0"/>
              <a:t>正規化・結合</a:t>
            </a:r>
            <a:endParaRPr kumimoji="1" lang="ja-JP" altLang="en-US" sz="8800" dirty="0"/>
          </a:p>
        </p:txBody>
      </p:sp>
      <p:sp>
        <p:nvSpPr>
          <p:cNvPr id="3" name="星 10 2"/>
          <p:cNvSpPr/>
          <p:nvPr/>
        </p:nvSpPr>
        <p:spPr>
          <a:xfrm>
            <a:off x="251520" y="188640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130456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そんなときに「正規化」</a:t>
            </a:r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39648"/>
              </p:ext>
            </p:extLst>
          </p:nvPr>
        </p:nvGraphicFramePr>
        <p:xfrm>
          <a:off x="2123728" y="1340768"/>
          <a:ext cx="4824536" cy="4632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24536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ユーザー情報＋ツイート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名前（表示用）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ツイート内容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いいね数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RT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ツイート日時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そんなときに「正規化」</a:t>
            </a:r>
            <a:r>
              <a:rPr lang="en-US" altLang="ja-JP" sz="4000" dirty="0"/>
              <a:t>2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0338"/>
              </p:ext>
            </p:extLst>
          </p:nvPr>
        </p:nvGraphicFramePr>
        <p:xfrm>
          <a:off x="4932040" y="1268760"/>
          <a:ext cx="3816424" cy="4632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1642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[PK]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  <a:endParaRPr kumimoji="1" lang="en-US" altLang="ja-JP" sz="3200">
                        <a:solidFill>
                          <a:srgbClr val="FF0000"/>
                        </a:solidFill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ユーザー名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strike="noStrike">
                          <a:latin typeface="メイリオ"/>
                          <a:ea typeface="メイリオ"/>
                          <a:cs typeface="メイリオ"/>
                        </a:rPr>
                        <a:t>名前（表示用）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strike="noStrike">
                          <a:latin typeface="メイリオ"/>
                          <a:ea typeface="メイリオ"/>
                          <a:cs typeface="メイリオ"/>
                        </a:rPr>
                        <a:t>ツイート内容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いいね数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RT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ツイート日時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10110"/>
              </p:ext>
            </p:extLst>
          </p:nvPr>
        </p:nvGraphicFramePr>
        <p:xfrm>
          <a:off x="539552" y="1268760"/>
          <a:ext cx="3347864" cy="231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4786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ユーザー情報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[PK]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  <a:endParaRPr kumimoji="1" lang="en-US" altLang="ja-JP" sz="3200">
                        <a:solidFill>
                          <a:srgbClr val="FF0000"/>
                        </a:solidFill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ユーザー名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名前（表示用）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矢印コネクタ 8"/>
          <p:cNvCxnSpPr/>
          <p:nvPr/>
        </p:nvCxnSpPr>
        <p:spPr>
          <a:xfrm flipH="1">
            <a:off x="3635896" y="2708920"/>
            <a:ext cx="1296144" cy="0"/>
          </a:xfrm>
          <a:prstGeom prst="straightConnector1">
            <a:avLst/>
          </a:prstGeom>
          <a:ln w="1270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635896" y="3284984"/>
            <a:ext cx="1296144" cy="0"/>
          </a:xfrm>
          <a:prstGeom prst="straightConnector1">
            <a:avLst/>
          </a:prstGeom>
          <a:ln w="1270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9512" y="627970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 sz="2400">
                <a:latin typeface="メイリオ"/>
                <a:ea typeface="メイリオ"/>
                <a:cs typeface="メイリオ"/>
              </a:rPr>
              <a:t>ユーザー情報を管理するテーブルを作成</a:t>
            </a:r>
          </a:p>
        </p:txBody>
      </p:sp>
    </p:spTree>
    <p:extLst>
      <p:ext uri="{BB962C8B-B14F-4D97-AF65-F5344CB8AC3E}">
        <p14:creationId xmlns:p14="http://schemas.microsoft.com/office/powerpoint/2010/main" val="14153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そんなときに「正規化」</a:t>
            </a:r>
            <a:r>
              <a:rPr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27143"/>
              </p:ext>
            </p:extLst>
          </p:nvPr>
        </p:nvGraphicFramePr>
        <p:xfrm>
          <a:off x="4932040" y="1268760"/>
          <a:ext cx="381642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[PK]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ツイート内容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いいね数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RT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ツイート日時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6718"/>
              </p:ext>
            </p:extLst>
          </p:nvPr>
        </p:nvGraphicFramePr>
        <p:xfrm>
          <a:off x="539552" y="1268760"/>
          <a:ext cx="33478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6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ユーザー情報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[PK]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ユーザー名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名前（表示用）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07504" y="627970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 sz="2400">
                <a:latin typeface="メイリオ"/>
                <a:ea typeface="メイリオ"/>
                <a:cs typeface="メイリオ"/>
              </a:rPr>
              <a:t>完全に移しきった状態</a:t>
            </a:r>
          </a:p>
        </p:txBody>
      </p:sp>
    </p:spTree>
    <p:extLst>
      <p:ext uri="{BB962C8B-B14F-4D97-AF65-F5344CB8AC3E}">
        <p14:creationId xmlns:p14="http://schemas.microsoft.com/office/powerpoint/2010/main" val="390147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本日の予定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097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そんなときに「正規化」４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75018"/>
              </p:ext>
            </p:extLst>
          </p:nvPr>
        </p:nvGraphicFramePr>
        <p:xfrm>
          <a:off x="4932040" y="1268760"/>
          <a:ext cx="381642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[PK]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ツイート内容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いいね数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RT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ツイート日時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43820"/>
              </p:ext>
            </p:extLst>
          </p:nvPr>
        </p:nvGraphicFramePr>
        <p:xfrm>
          <a:off x="539552" y="1268760"/>
          <a:ext cx="33478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6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ユーザー情報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[PK]</a:t>
                      </a:r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ID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ユーザー名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名前（表示用）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線矢印コネクタ 8"/>
          <p:cNvCxnSpPr/>
          <p:nvPr/>
        </p:nvCxnSpPr>
        <p:spPr>
          <a:xfrm rot="10800000">
            <a:off x="3707904" y="2204864"/>
            <a:ext cx="1368152" cy="576064"/>
          </a:xfrm>
          <a:prstGeom prst="bentConnector3">
            <a:avLst>
              <a:gd name="adj1" fmla="val 50000"/>
            </a:avLst>
          </a:prstGeom>
          <a:ln w="1270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7504" y="6279703"/>
            <a:ext cx="57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 sz="2400">
                <a:latin typeface="メイリオ"/>
                <a:ea typeface="メイリオ"/>
                <a:cs typeface="メイリオ"/>
              </a:rPr>
              <a:t>ツイートテーブルにユーザー</a:t>
            </a:r>
            <a:r>
              <a:rPr kumimoji="1" lang="en-US" altLang="ja-JP" sz="2400">
                <a:latin typeface="メイリオ"/>
                <a:ea typeface="メイリオ"/>
                <a:cs typeface="メイリオ"/>
              </a:rPr>
              <a:t>ID</a:t>
            </a:r>
            <a:r>
              <a:rPr kumimoji="1" lang="ja-JP" altLang="en-US" sz="2400">
                <a:latin typeface="メイリオ"/>
                <a:ea typeface="メイリオ"/>
                <a:cs typeface="メイリオ"/>
              </a:rPr>
              <a:t>を追加</a:t>
            </a:r>
          </a:p>
        </p:txBody>
      </p:sp>
    </p:spTree>
    <p:extLst>
      <p:ext uri="{BB962C8B-B14F-4D97-AF65-F5344CB8AC3E}">
        <p14:creationId xmlns:p14="http://schemas.microsoft.com/office/powerpoint/2010/main" val="309707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kumimoji="1" lang="ja-JP" altLang="en-US"/>
              <a:t>正規化</a:t>
            </a:r>
            <a:r>
              <a:rPr lang="ja-JP" altLang="en-US"/>
              <a:t>とは</a:t>
            </a:r>
            <a:endParaRPr kumimoji="1" lang="ja-JP" altLang="en-US"/>
          </a:p>
        </p:txBody>
      </p:sp>
      <p:pic>
        <p:nvPicPr>
          <p:cNvPr id="6" name="図 5" descr="スクリーンショット 2016-12-04 00.32.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"/>
          <a:stretch/>
        </p:blipFill>
        <p:spPr>
          <a:xfrm>
            <a:off x="0" y="1052736"/>
            <a:ext cx="9150402" cy="583264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710" y="2000935"/>
            <a:ext cx="1080120" cy="308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tIns="61200" bIns="61200" rtlCol="0">
            <a:spAutoFit/>
          </a:bodyPr>
          <a:lstStyle/>
          <a:p>
            <a:r>
              <a:rPr kumimoji="1" lang="en-US" altLang="ja-JP" sz="120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bigint</a:t>
            </a:r>
            <a:endParaRPr kumimoji="1" lang="ja-JP" altLang="en-US" sz="120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259632" y="2348880"/>
            <a:ext cx="936104" cy="41764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endCxn id="5" idx="6"/>
          </p:cNvCxnSpPr>
          <p:nvPr/>
        </p:nvCxnSpPr>
        <p:spPr>
          <a:xfrm flipH="1" flipV="1">
            <a:off x="2195736" y="4437112"/>
            <a:ext cx="1872208" cy="72008"/>
          </a:xfrm>
          <a:prstGeom prst="straightConnector1">
            <a:avLst/>
          </a:prstGeom>
          <a:ln w="1270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067944" y="3501008"/>
            <a:ext cx="482453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表の中で</a:t>
            </a:r>
            <a:r>
              <a:rPr kumimoji="1" lang="ja-JP" altLang="en-US" sz="3600">
                <a:solidFill>
                  <a:schemeClr val="accent6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値が重複している箇所を別の表に移すことを</a:t>
            </a:r>
            <a:r>
              <a:rPr kumimoji="1" lang="ja-JP" altLang="en-US" sz="3600" b="1">
                <a:solidFill>
                  <a:schemeClr val="accent6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「正規化」</a:t>
            </a:r>
            <a:r>
              <a:rPr kumimoji="1" lang="ja-JP" altLang="en-US" sz="360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といいます。</a:t>
            </a:r>
          </a:p>
        </p:txBody>
      </p:sp>
    </p:spTree>
    <p:extLst>
      <p:ext uri="{BB962C8B-B14F-4D97-AF65-F5344CB8AC3E}">
        <p14:creationId xmlns:p14="http://schemas.microsoft.com/office/powerpoint/2010/main" val="20584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936104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/>
              <a:t>正規化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72008" y="1052736"/>
            <a:ext cx="8964488" cy="5544616"/>
          </a:xfrm>
        </p:spPr>
        <p:txBody>
          <a:bodyPr>
            <a:noAutofit/>
          </a:bodyPr>
          <a:lstStyle/>
          <a:p>
            <a:r>
              <a:rPr lang="ja-JP" altLang="en-US" sz="3600">
                <a:solidFill>
                  <a:schemeClr val="bg1"/>
                </a:solidFill>
              </a:rPr>
              <a:t>正規化とは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テーブルの中で、同じ内容が繰り返えされる箇所を、別のテーブルに移すことを「正規化」と呼びます。</a:t>
            </a:r>
            <a:r>
              <a:rPr lang="en-US" altLang="ja-JP">
                <a:solidFill>
                  <a:schemeClr val="bg1"/>
                </a:solidFill>
              </a:rPr>
              <a:t/>
            </a:r>
            <a:br>
              <a:rPr lang="en-US" altLang="ja-JP">
                <a:solidFill>
                  <a:schemeClr val="bg1"/>
                </a:solidFill>
              </a:rPr>
            </a:b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 sz="3600">
                <a:solidFill>
                  <a:schemeClr val="bg1"/>
                </a:solidFill>
              </a:rPr>
              <a:t>正規化には段階がある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本日は取り上げませんでしたが、第</a:t>
            </a:r>
            <a:r>
              <a:rPr lang="en-US" altLang="ja-JP">
                <a:solidFill>
                  <a:schemeClr val="bg1"/>
                </a:solidFill>
              </a:rPr>
              <a:t>1〜3</a:t>
            </a:r>
            <a:r>
              <a:rPr lang="ja-JP" altLang="en-US">
                <a:solidFill>
                  <a:schemeClr val="bg1"/>
                </a:solidFill>
              </a:rPr>
              <a:t>正規化までの段階が存在します。</a:t>
            </a:r>
            <a:endParaRPr lang="en-US" altLang="ja-JP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第</a:t>
            </a:r>
            <a:r>
              <a:rPr lang="en-US" altLang="ja-JP">
                <a:solidFill>
                  <a:schemeClr val="bg1"/>
                </a:solidFill>
              </a:rPr>
              <a:t>1</a:t>
            </a:r>
            <a:r>
              <a:rPr lang="ja-JP" altLang="en-US">
                <a:solidFill>
                  <a:schemeClr val="bg1"/>
                </a:solidFill>
              </a:rPr>
              <a:t>正規化が完了したデータを「第一正規型」、正規化が全くされていないデータを「非正規型」と呼びます。</a:t>
            </a:r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データ構造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69010"/>
              </p:ext>
            </p:extLst>
          </p:nvPr>
        </p:nvGraphicFramePr>
        <p:xfrm>
          <a:off x="4932040" y="1268760"/>
          <a:ext cx="381642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Tweets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tid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uid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tweet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fav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rt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register_date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40043"/>
              </p:ext>
            </p:extLst>
          </p:nvPr>
        </p:nvGraphicFramePr>
        <p:xfrm>
          <a:off x="539552" y="1268760"/>
          <a:ext cx="334786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6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U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ser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uid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name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displayname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register_date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線矢印コネクタ 12"/>
          <p:cNvCxnSpPr/>
          <p:nvPr/>
        </p:nvCxnSpPr>
        <p:spPr>
          <a:xfrm rot="10800000">
            <a:off x="3707904" y="2204864"/>
            <a:ext cx="1368152" cy="576064"/>
          </a:xfrm>
          <a:prstGeom prst="bentConnector3">
            <a:avLst>
              <a:gd name="adj1" fmla="val 50000"/>
            </a:avLst>
          </a:prstGeom>
          <a:ln w="1270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1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結合してみましょう</a:t>
            </a:r>
            <a:r>
              <a:rPr kumimoji="1" lang="en-US" altLang="ja-JP" sz="4000" dirty="0"/>
              <a:t> 1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22322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mysql&gt; select tid, name, tweet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       -&gt; from   Tweets, User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       -&gt; where </a:t>
            </a:r>
            <a:r>
              <a:rPr lang="en-US" altLang="ja-JP" sz="3600" dirty="0">
                <a:solidFill>
                  <a:srgbClr val="E46C0A"/>
                </a:solidFill>
              </a:rPr>
              <a:t>Tweets.uid=User.uid</a:t>
            </a:r>
            <a:r>
              <a:rPr lang="en-US" altLang="ja-JP" sz="36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3573016"/>
            <a:ext cx="9022692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smtClean="0"/>
              <a:t>2</a:t>
            </a:r>
            <a:r>
              <a:rPr lang="ja-JP" altLang="en-US" sz="3600" smtClean="0"/>
              <a:t>つのテーブルを結合し、それぞれのテーブルの情報を取り出します。</a:t>
            </a:r>
            <a:endParaRPr lang="en-US" altLang="ja-JP" sz="3600" smtClean="0"/>
          </a:p>
          <a:p>
            <a:r>
              <a:rPr lang="ja-JP" altLang="en-US" sz="3600"/>
              <a:t>ここでは</a:t>
            </a:r>
            <a:r>
              <a:rPr lang="en-US" altLang="ja-JP" sz="3600"/>
              <a:t>WHERE</a:t>
            </a:r>
            <a:r>
              <a:rPr lang="ja-JP" altLang="en-US" sz="3600"/>
              <a:t>句で結合しています。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409862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結合してみましょう</a:t>
            </a:r>
            <a:r>
              <a:rPr kumimoji="1" lang="en-US" altLang="ja-JP" sz="4000" dirty="0"/>
              <a:t>2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22322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mysql&gt; select tid, name, tweet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-&gt; from   Tweets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E46C0A"/>
                </a:solidFill>
              </a:rPr>
              <a:t>join</a:t>
            </a:r>
            <a:r>
              <a:rPr lang="en-US" altLang="ja-JP" dirty="0">
                <a:solidFill>
                  <a:schemeClr val="bg1"/>
                </a:solidFill>
              </a:rPr>
              <a:t> User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-&gt;             </a:t>
            </a:r>
            <a:r>
              <a:rPr lang="en-US" altLang="ja-JP" dirty="0">
                <a:solidFill>
                  <a:srgbClr val="E46C0A"/>
                </a:solidFill>
              </a:rPr>
              <a:t>on</a:t>
            </a:r>
            <a:r>
              <a:rPr lang="en-US" altLang="ja-JP" dirty="0">
                <a:solidFill>
                  <a:schemeClr val="bg1"/>
                </a:solidFill>
              </a:rPr>
              <a:t> Tweets.uid=User.uid;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3573016"/>
            <a:ext cx="9022692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smtClean="0"/>
              <a:t>今度は</a:t>
            </a:r>
            <a:r>
              <a:rPr lang="en-US" altLang="ja-JP" sz="3600" smtClean="0"/>
              <a:t>FROM</a:t>
            </a:r>
            <a:r>
              <a:rPr lang="ja-JP" altLang="en-US" sz="3600" smtClean="0"/>
              <a:t>句で結合してみます。</a:t>
            </a:r>
            <a:endParaRPr lang="en-US" altLang="ja-JP" sz="3600" smtClean="0"/>
          </a:p>
          <a:p>
            <a:pPr lvl="1"/>
            <a:r>
              <a:rPr lang="en-US" altLang="en-US" smtClean="0"/>
              <a:t>WHERE</a:t>
            </a:r>
            <a:r>
              <a:rPr lang="ja-JP" altLang="en-US" smtClean="0"/>
              <a:t>句、</a:t>
            </a:r>
            <a:r>
              <a:rPr lang="en-US" altLang="ja-JP" smtClean="0"/>
              <a:t>FROM</a:t>
            </a:r>
            <a:r>
              <a:rPr lang="ja-JP" altLang="en-US" smtClean="0"/>
              <a:t>句、どちらの結合を用いてもかまいません。</a:t>
            </a:r>
            <a:endParaRPr lang="en-US" altLang="ja-JP" smtClean="0"/>
          </a:p>
          <a:p>
            <a:pPr lvl="1"/>
            <a:r>
              <a:rPr lang="en-US" altLang="ja-JP" smtClean="0"/>
              <a:t>WHERE</a:t>
            </a:r>
            <a:r>
              <a:rPr lang="ja-JP" altLang="en-US" smtClean="0"/>
              <a:t>句に絞り込みのための条件を記述する場合は</a:t>
            </a:r>
            <a:r>
              <a:rPr lang="en-US" altLang="ja-JP" smtClean="0"/>
              <a:t>FROM</a:t>
            </a:r>
            <a:r>
              <a:rPr lang="ja-JP" altLang="en-US" smtClean="0"/>
              <a:t>句に書いた方が</a:t>
            </a:r>
            <a:r>
              <a:rPr lang="ja-JP" altLang="en-US"/>
              <a:t>可読性が向上するでしょう。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9700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936104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/>
              <a:t>結合</a:t>
            </a:r>
            <a:r>
              <a:rPr kumimoji="1" lang="en-US" altLang="ja-JP" sz="6000"/>
              <a:t> </a:t>
            </a:r>
            <a:r>
              <a:rPr lang="en-US" altLang="ja-JP" sz="6000"/>
              <a:t>- JOIN</a:t>
            </a:r>
            <a:endParaRPr kumimoji="1" lang="ja-JP" altLang="en-US" sz="60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72008" y="1052736"/>
            <a:ext cx="8964488" cy="5544616"/>
          </a:xfrm>
        </p:spPr>
        <p:txBody>
          <a:bodyPr>
            <a:noAutofit/>
          </a:bodyPr>
          <a:lstStyle/>
          <a:p>
            <a:r>
              <a:rPr lang="en-US" altLang="ja-JP" sz="3600" b="1">
                <a:solidFill>
                  <a:srgbClr val="E46C0A"/>
                </a:solidFill>
              </a:rPr>
              <a:t>WHERE</a:t>
            </a:r>
            <a:r>
              <a:rPr lang="ja-JP" altLang="en-US" sz="3600" b="1">
                <a:solidFill>
                  <a:srgbClr val="E46C0A"/>
                </a:solidFill>
              </a:rPr>
              <a:t>句</a:t>
            </a:r>
            <a:endParaRPr lang="en-US" altLang="ja-JP" sz="3600" b="1">
              <a:solidFill>
                <a:srgbClr val="E46C0A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WHERE</a:t>
            </a:r>
            <a:r>
              <a:rPr lang="ja-JP" altLang="en-US">
                <a:solidFill>
                  <a:schemeClr val="bg1"/>
                </a:solidFill>
              </a:rPr>
              <a:t>句で結合するカラムを指定</a:t>
            </a:r>
            <a:endParaRPr lang="en-US" altLang="ja-JP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絞り込む条件と併記することも可能</a:t>
            </a:r>
            <a:endParaRPr lang="en-US" altLang="ja-JP">
              <a:solidFill>
                <a:schemeClr val="bg1"/>
              </a:solidFill>
            </a:endParaRPr>
          </a:p>
          <a:p>
            <a:pPr lvl="2"/>
            <a:r>
              <a:rPr lang="en-US" altLang="ja-JP" sz="2800">
                <a:solidFill>
                  <a:schemeClr val="bg1"/>
                </a:solidFill>
              </a:rPr>
              <a:t> WHERE Tweets.uid = User.uid</a:t>
            </a:r>
            <a:br>
              <a:rPr lang="en-US" altLang="ja-JP" sz="2800">
                <a:solidFill>
                  <a:schemeClr val="bg1"/>
                </a:solidFill>
              </a:rPr>
            </a:br>
            <a:r>
              <a:rPr lang="en-US" altLang="ja-JP" sz="2800">
                <a:solidFill>
                  <a:schemeClr val="bg1"/>
                </a:solidFill>
              </a:rPr>
              <a:t> </a:t>
            </a:r>
            <a:r>
              <a:rPr lang="en-US" altLang="ja-JP" sz="2800">
                <a:solidFill>
                  <a:srgbClr val="E46C0A"/>
                </a:solidFill>
              </a:rPr>
              <a:t>AND     Tweets.tid   = 1234567891</a:t>
            </a:r>
            <a:r>
              <a:rPr lang="en-US" altLang="ja-JP" sz="2800">
                <a:solidFill>
                  <a:schemeClr val="bg1"/>
                </a:solidFill>
              </a:rPr>
              <a:t/>
            </a:r>
            <a:br>
              <a:rPr lang="en-US" altLang="ja-JP" sz="2800">
                <a:solidFill>
                  <a:schemeClr val="bg1"/>
                </a:solidFill>
              </a:rPr>
            </a:br>
            <a:endParaRPr lang="en-US" altLang="ja-JP" sz="2800">
              <a:solidFill>
                <a:schemeClr val="bg1"/>
              </a:solidFill>
            </a:endParaRPr>
          </a:p>
          <a:p>
            <a:r>
              <a:rPr lang="en-US" altLang="ja-JP" sz="3600" b="1">
                <a:solidFill>
                  <a:srgbClr val="E46C0A"/>
                </a:solidFill>
              </a:rPr>
              <a:t>FROM</a:t>
            </a:r>
            <a:r>
              <a:rPr lang="ja-JP" altLang="en-US" sz="3600" b="1">
                <a:solidFill>
                  <a:srgbClr val="E46C0A"/>
                </a:solidFill>
              </a:rPr>
              <a:t>句</a:t>
            </a:r>
            <a:endParaRPr lang="en-US" altLang="ja-JP" sz="3600" b="1">
              <a:solidFill>
                <a:srgbClr val="E46C0A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FROM</a:t>
            </a:r>
            <a:r>
              <a:rPr lang="ja-JP" altLang="en-US">
                <a:solidFill>
                  <a:schemeClr val="bg1"/>
                </a:solidFill>
              </a:rPr>
              <a:t>句で結合するカラムを指定</a:t>
            </a:r>
            <a:endParaRPr lang="en-US" altLang="ja-JP">
              <a:solidFill>
                <a:schemeClr val="bg1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WHERE</a:t>
            </a:r>
            <a:r>
              <a:rPr lang="ja-JP" altLang="en-US">
                <a:solidFill>
                  <a:schemeClr val="bg1"/>
                </a:solidFill>
              </a:rPr>
              <a:t>句の条件が複雑な場合はこちらがおすすめ。</a:t>
            </a:r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1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内部結合</a:t>
            </a:r>
            <a:r>
              <a:rPr kumimoji="1" lang="en-US" altLang="ja-JP" sz="8800" dirty="0"/>
              <a:t/>
            </a:r>
            <a:br>
              <a:rPr kumimoji="1" lang="en-US" altLang="ja-JP" sz="8800" dirty="0"/>
            </a:br>
            <a:r>
              <a:rPr kumimoji="1" lang="ja-JP" altLang="en-US" sz="8800" dirty="0"/>
              <a:t>と</a:t>
            </a:r>
            <a:r>
              <a:rPr kumimoji="1" lang="en-US" altLang="ja-JP" sz="8800" dirty="0"/>
              <a:t/>
            </a:r>
            <a:br>
              <a:rPr kumimoji="1" lang="en-US" altLang="ja-JP" sz="8800" dirty="0"/>
            </a:br>
            <a:r>
              <a:rPr lang="ja-JP" altLang="en-US" sz="8800" dirty="0"/>
              <a:t>外部結合</a:t>
            </a:r>
            <a:endParaRPr kumimoji="1" lang="ja-JP" altLang="en-US" sz="8800" dirty="0"/>
          </a:p>
        </p:txBody>
      </p:sp>
      <p:sp>
        <p:nvSpPr>
          <p:cNvPr id="3" name="星 10 2"/>
          <p:cNvSpPr/>
          <p:nvPr/>
        </p:nvSpPr>
        <p:spPr>
          <a:xfrm>
            <a:off x="251520" y="188640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64297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SQL</a:t>
            </a:r>
            <a:r>
              <a:rPr kumimoji="1" lang="ja-JP" altLang="en-US" sz="4000" dirty="0"/>
              <a:t>で結合する</a:t>
            </a: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7168"/>
              </p:ext>
            </p:extLst>
          </p:nvPr>
        </p:nvGraphicFramePr>
        <p:xfrm>
          <a:off x="4932040" y="1268760"/>
          <a:ext cx="381642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Tweets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tid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uid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tweet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fav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rt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register_date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37006"/>
              </p:ext>
            </p:extLst>
          </p:nvPr>
        </p:nvGraphicFramePr>
        <p:xfrm>
          <a:off x="539552" y="1268760"/>
          <a:ext cx="334786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64"/>
              </a:tblGrid>
              <a:tr h="518160">
                <a:tc>
                  <a:txBody>
                    <a:bodyPr/>
                    <a:lstStyle/>
                    <a:p>
                      <a:r>
                        <a:rPr kumimoji="1" lang="ja-JP" altLang="en-US" sz="3200">
                          <a:latin typeface="メイリオ"/>
                          <a:ea typeface="メイリオ"/>
                          <a:cs typeface="メイリオ"/>
                        </a:rPr>
                        <a:t>U</a:t>
                      </a:r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ser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latin typeface="メイリオ"/>
                          <a:ea typeface="メイリオ"/>
                          <a:cs typeface="メイリオ"/>
                        </a:rPr>
                        <a:t>uid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name</a:t>
                      </a:r>
                      <a:endParaRPr kumimoji="1" lang="ja-JP" altLang="en-US" sz="320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displayname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sz="3200">
                          <a:latin typeface="メイリオ"/>
                          <a:ea typeface="メイリオ"/>
                          <a:cs typeface="メイリオ"/>
                        </a:rPr>
                        <a:t>register_date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線矢印コネクタ 12"/>
          <p:cNvCxnSpPr/>
          <p:nvPr/>
        </p:nvCxnSpPr>
        <p:spPr>
          <a:xfrm rot="10800000">
            <a:off x="3707904" y="2204864"/>
            <a:ext cx="1368152" cy="576064"/>
          </a:xfrm>
          <a:prstGeom prst="bentConnector3">
            <a:avLst>
              <a:gd name="adj1" fmla="val 50000"/>
            </a:avLst>
          </a:prstGeom>
          <a:ln w="1270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右矢印 3"/>
          <p:cNvSpPr/>
          <p:nvPr/>
        </p:nvSpPr>
        <p:spPr>
          <a:xfrm rot="16200000">
            <a:off x="1665659" y="4607149"/>
            <a:ext cx="916139" cy="100811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71237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ユーザーを削除したらどうなる？</a:t>
            </a:r>
          </a:p>
        </p:txBody>
      </p:sp>
    </p:spTree>
    <p:extLst>
      <p:ext uri="{BB962C8B-B14F-4D97-AF65-F5344CB8AC3E}">
        <p14:creationId xmlns:p14="http://schemas.microsoft.com/office/powerpoint/2010/main" val="293433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ユーザーを削除して実行 </a:t>
            </a:r>
            <a:r>
              <a:rPr kumimoji="1"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3528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mysql&gt; delete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from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User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    </a:t>
            </a:r>
            <a:r>
              <a:rPr lang="en-US" altLang="ja-JP" dirty="0">
                <a:solidFill>
                  <a:schemeClr val="bg1"/>
                </a:solidFill>
              </a:rPr>
              <a:t>-&gt; where uid=2;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mysql&gt;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select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tid, name, tweet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-&gt; from   Tweets A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join User B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-&gt;             on A.uid=B.uid;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-21937" y="4653136"/>
            <a:ext cx="9022692" cy="182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User.uid=2</a:t>
            </a:r>
            <a:r>
              <a:rPr lang="ja-JP" altLang="en-US"/>
              <a:t>を消して先程の</a:t>
            </a:r>
            <a:r>
              <a:rPr lang="en-US" altLang="ja-JP"/>
              <a:t>SQL</a:t>
            </a:r>
            <a:r>
              <a:rPr lang="ja-JP" altLang="en-US"/>
              <a:t>を実行します。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48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68552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MySQL</a:t>
            </a:r>
            <a:r>
              <a:rPr lang="en-US" altLang="en-US" sz="3600" dirty="0"/>
              <a:t> </a:t>
            </a:r>
            <a:r>
              <a:rPr lang="en-US" altLang="ja-JP" sz="3600" dirty="0" smtClean="0"/>
              <a:t>Workbench</a:t>
            </a:r>
          </a:p>
          <a:p>
            <a:pPr lvl="1"/>
            <a:r>
              <a:rPr lang="ja-JP" altLang="ja-JP" sz="3600" dirty="0"/>
              <a:t> </a:t>
            </a:r>
            <a:r>
              <a:rPr lang="ja-JP" altLang="en-US" sz="3600" dirty="0"/>
              <a:t>インストール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使い方の説明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r>
              <a:rPr lang="ja-JP" altLang="en-US" sz="4000" dirty="0"/>
              <a:t>データモデリング</a:t>
            </a:r>
            <a:endParaRPr lang="en-US" altLang="ja-JP" sz="40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クルマ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ツムツム</a:t>
            </a:r>
            <a:endParaRPr lang="en-US" altLang="ja-JP" sz="4000" dirty="0"/>
          </a:p>
          <a:p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580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ユーザーを削除して実行 </a:t>
            </a:r>
            <a:r>
              <a:rPr lang="ja-JP" altLang="ja-JP" sz="4000" dirty="0"/>
              <a:t>2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3528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mysql&gt; delete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from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User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bg1"/>
                </a:solidFill>
              </a:rPr>
              <a:t>       </a:t>
            </a:r>
            <a:r>
              <a:rPr lang="en-US" altLang="ja-JP" sz="2800" dirty="0">
                <a:solidFill>
                  <a:schemeClr val="bg1"/>
                </a:solidFill>
              </a:rPr>
              <a:t>-&gt; where uid=2;</a:t>
            </a:r>
          </a:p>
          <a:p>
            <a:pPr marL="0" indent="0">
              <a:buNone/>
            </a:pPr>
            <a:endParaRPr lang="en-US" altLang="ja-JP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mysql&gt;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select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tid, name, tweet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   -&gt; from </a:t>
            </a:r>
            <a:r>
              <a:rPr lang="en-US" altLang="ja-JP" sz="2800" dirty="0">
                <a:solidFill>
                  <a:srgbClr val="FF0000"/>
                </a:solidFill>
              </a:rPr>
              <a:t>User</a:t>
            </a:r>
            <a:r>
              <a:rPr lang="en-US" altLang="ja-JP" sz="2800" dirty="0">
                <a:solidFill>
                  <a:schemeClr val="bg1"/>
                </a:solidFill>
              </a:rPr>
              <a:t> A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right outer</a:t>
            </a:r>
            <a:r>
              <a:rPr lang="en-US" altLang="ja-JP" sz="2800" dirty="0">
                <a:solidFill>
                  <a:schemeClr val="bg1"/>
                </a:solidFill>
              </a:rPr>
              <a:t> join </a:t>
            </a:r>
            <a:r>
              <a:rPr lang="en-US" altLang="ja-JP" sz="2800" dirty="0">
                <a:solidFill>
                  <a:srgbClr val="FF0000"/>
                </a:solidFill>
              </a:rPr>
              <a:t>Tweets</a:t>
            </a:r>
            <a:r>
              <a:rPr lang="en-US" altLang="ja-JP" sz="2800" dirty="0">
                <a:solidFill>
                  <a:schemeClr val="bg1"/>
                </a:solidFill>
              </a:rPr>
              <a:t> B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   -&gt;             on A.uid=B.uid;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-21937" y="4653136"/>
            <a:ext cx="9022692" cy="182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right outer</a:t>
            </a:r>
            <a:r>
              <a:rPr lang="ja-JP" altLang="en-US"/>
              <a:t>を指定すると「右外部結合」</a:t>
            </a: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280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ユーザーを削除して実行 </a:t>
            </a:r>
            <a:r>
              <a:rPr lang="ja-JP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179512" y="908720"/>
            <a:ext cx="8712968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3528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mysql&gt; delete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from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User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bg1"/>
                </a:solidFill>
              </a:rPr>
              <a:t>       </a:t>
            </a:r>
            <a:r>
              <a:rPr lang="en-US" altLang="ja-JP" sz="2800" dirty="0">
                <a:solidFill>
                  <a:schemeClr val="bg1"/>
                </a:solidFill>
              </a:rPr>
              <a:t>-&gt; where uid=2;</a:t>
            </a:r>
          </a:p>
          <a:p>
            <a:pPr marL="0" indent="0">
              <a:buNone/>
            </a:pPr>
            <a:endParaRPr lang="en-US" altLang="ja-JP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mysql&gt;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select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tid, name, tweet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   -&gt; from </a:t>
            </a:r>
            <a:r>
              <a:rPr lang="en-US" altLang="ja-JP" sz="2800" dirty="0">
                <a:solidFill>
                  <a:srgbClr val="FF0000"/>
                </a:solidFill>
              </a:rPr>
              <a:t>User</a:t>
            </a:r>
            <a:r>
              <a:rPr lang="en-US" altLang="ja-JP" sz="2800" dirty="0">
                <a:solidFill>
                  <a:schemeClr val="bg1"/>
                </a:solidFill>
              </a:rPr>
              <a:t> A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left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outer</a:t>
            </a:r>
            <a:r>
              <a:rPr lang="en-US" altLang="ja-JP" sz="2800" dirty="0">
                <a:solidFill>
                  <a:schemeClr val="bg1"/>
                </a:solidFill>
              </a:rPr>
              <a:t> join </a:t>
            </a:r>
            <a:r>
              <a:rPr lang="en-US" altLang="ja-JP" sz="2800" dirty="0">
                <a:solidFill>
                  <a:srgbClr val="FF0000"/>
                </a:solidFill>
              </a:rPr>
              <a:t>Tweets</a:t>
            </a:r>
            <a:r>
              <a:rPr lang="en-US" altLang="ja-JP" sz="2800" dirty="0">
                <a:solidFill>
                  <a:schemeClr val="bg1"/>
                </a:solidFill>
              </a:rPr>
              <a:t> B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   -&gt;             on A.uid=B.uid;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-21937" y="4653136"/>
            <a:ext cx="9022692" cy="182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left outer</a:t>
            </a:r>
            <a:r>
              <a:rPr lang="ja-JP" altLang="en-US"/>
              <a:t>を指定すると「左外部結合」</a:t>
            </a: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176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ja-JP" altLang="en-US" sz="6000"/>
              <a:t>結合 </a:t>
            </a:r>
            <a:r>
              <a:rPr lang="en-US" altLang="ja-JP" sz="6000"/>
              <a:t>- JOIN</a:t>
            </a:r>
            <a:endParaRPr kumimoji="1" lang="ja-JP" altLang="en-US" sz="60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72008" y="864096"/>
            <a:ext cx="8964488" cy="5949280"/>
          </a:xfrm>
        </p:spPr>
        <p:txBody>
          <a:bodyPr>
            <a:noAutofit/>
          </a:bodyPr>
          <a:lstStyle/>
          <a:p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</a:rPr>
              <a:t>内部結合</a:t>
            </a:r>
            <a:r>
              <a:rPr lang="en-US" altLang="ja-JP" sz="3600">
                <a:solidFill>
                  <a:schemeClr val="bg1"/>
                </a:solidFill>
              </a:rPr>
              <a:t> </a:t>
            </a:r>
            <a:r>
              <a:rPr lang="en-US" altLang="ja-JP">
                <a:solidFill>
                  <a:schemeClr val="bg1"/>
                </a:solidFill>
              </a:rPr>
              <a:t>(inner join)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ja-JP" altLang="en-US" sz="3200">
                <a:solidFill>
                  <a:schemeClr val="bg1"/>
                </a:solidFill>
              </a:rPr>
              <a:t>両方のテーブルに存在するレコードを抽出</a:t>
            </a:r>
            <a:endParaRPr lang="en-US" altLang="ja-JP" sz="3200">
              <a:solidFill>
                <a:schemeClr val="bg1"/>
              </a:solidFill>
            </a:endParaRPr>
          </a:p>
          <a:p>
            <a:pPr lvl="1"/>
            <a:r>
              <a:rPr lang="ja-JP" altLang="en-US" sz="3200">
                <a:solidFill>
                  <a:schemeClr val="bg1"/>
                </a:solidFill>
              </a:rPr>
              <a:t>等価結合とも言います。</a:t>
            </a:r>
            <a:r>
              <a:rPr lang="en-US" altLang="ja-JP" sz="3200">
                <a:solidFill>
                  <a:schemeClr val="bg1"/>
                </a:solidFill>
              </a:rPr>
              <a:t/>
            </a:r>
            <a:br>
              <a:rPr lang="en-US" altLang="ja-JP" sz="3200">
                <a:solidFill>
                  <a:schemeClr val="bg1"/>
                </a:solidFill>
              </a:rPr>
            </a:br>
            <a:endParaRPr lang="en-US" altLang="ja-JP" sz="1600">
              <a:solidFill>
                <a:schemeClr val="bg1"/>
              </a:solidFill>
            </a:endParaRPr>
          </a:p>
          <a:p>
            <a:r>
              <a:rPr lang="ja-JP" altLang="en-US" sz="3600" b="1">
                <a:solidFill>
                  <a:srgbClr val="E46C0A"/>
                </a:solidFill>
              </a:rPr>
              <a:t>外部結合</a:t>
            </a:r>
            <a:endParaRPr lang="en-US" altLang="ja-JP" sz="3600" b="1">
              <a:solidFill>
                <a:srgbClr val="E46C0A"/>
              </a:solidFill>
            </a:endParaRPr>
          </a:p>
          <a:p>
            <a:pPr lvl="1"/>
            <a:r>
              <a:rPr lang="ja-JP" altLang="en-US" sz="3200">
                <a:solidFill>
                  <a:schemeClr val="accent6">
                    <a:lumMod val="75000"/>
                  </a:schemeClr>
                </a:solidFill>
              </a:rPr>
              <a:t>右外部結合</a:t>
            </a:r>
            <a:r>
              <a:rPr lang="en-US" altLang="ja-JP" sz="3200">
                <a:solidFill>
                  <a:schemeClr val="bg1"/>
                </a:solidFill>
              </a:rPr>
              <a:t> (right outer join)</a:t>
            </a:r>
          </a:p>
          <a:p>
            <a:pPr lvl="2"/>
            <a:r>
              <a:rPr lang="ja-JP" altLang="en-US" sz="2800">
                <a:solidFill>
                  <a:schemeClr val="bg1"/>
                </a:solidFill>
              </a:rPr>
              <a:t>右側のテーブルに存在するレコードのみを抽出</a:t>
            </a:r>
            <a:endParaRPr lang="en-US" altLang="ja-JP" sz="2800">
              <a:solidFill>
                <a:schemeClr val="bg1"/>
              </a:solidFill>
            </a:endParaRPr>
          </a:p>
          <a:p>
            <a:pPr lvl="1"/>
            <a:r>
              <a:rPr lang="ja-JP" altLang="en-US" sz="3200">
                <a:solidFill>
                  <a:srgbClr val="E46C0A"/>
                </a:solidFill>
              </a:rPr>
              <a:t>左外部結合</a:t>
            </a:r>
            <a:r>
              <a:rPr lang="en-US" altLang="ja-JP" sz="3200">
                <a:solidFill>
                  <a:schemeClr val="bg1"/>
                </a:solidFill>
              </a:rPr>
              <a:t> (left outer join)</a:t>
            </a:r>
          </a:p>
          <a:p>
            <a:pPr lvl="2"/>
            <a:r>
              <a:rPr lang="ja-JP" altLang="en-US" sz="2800">
                <a:solidFill>
                  <a:schemeClr val="bg1"/>
                </a:solidFill>
              </a:rPr>
              <a:t>左側のテーブルに存在するレコードのみを抽出</a:t>
            </a:r>
            <a:endParaRPr lang="en-US" altLang="ja-JP" sz="2800">
              <a:solidFill>
                <a:schemeClr val="bg1"/>
              </a:solidFill>
            </a:endParaRPr>
          </a:p>
          <a:p>
            <a:pPr lvl="1"/>
            <a:r>
              <a:rPr lang="en-US" altLang="ja-JP" sz="3200">
                <a:solidFill>
                  <a:schemeClr val="bg1"/>
                </a:solidFill>
              </a:rPr>
              <a:t>Oracle</a:t>
            </a:r>
            <a:r>
              <a:rPr lang="ja-JP" altLang="en-US" sz="3200">
                <a:solidFill>
                  <a:schemeClr val="bg1"/>
                </a:solidFill>
              </a:rPr>
              <a:t>には</a:t>
            </a:r>
            <a:r>
              <a:rPr lang="en-US" altLang="ja-JP" sz="3200">
                <a:solidFill>
                  <a:schemeClr val="bg1"/>
                </a:solidFill>
              </a:rPr>
              <a:t>WHERE</a:t>
            </a:r>
            <a:r>
              <a:rPr lang="ja-JP" altLang="en-US" sz="3200">
                <a:solidFill>
                  <a:schemeClr val="bg1"/>
                </a:solidFill>
              </a:rPr>
              <a:t>句で記述できる方言がありますが、基本的に</a:t>
            </a:r>
            <a:r>
              <a:rPr lang="en-US" altLang="ja-JP" sz="3200">
                <a:solidFill>
                  <a:schemeClr val="bg1"/>
                </a:solidFill>
              </a:rPr>
              <a:t>FROM</a:t>
            </a:r>
            <a:r>
              <a:rPr lang="ja-JP" altLang="en-US" sz="3200">
                <a:solidFill>
                  <a:schemeClr val="bg1"/>
                </a:solidFill>
              </a:rPr>
              <a:t>句で指定します。</a:t>
            </a:r>
            <a:endParaRPr lang="en-US" altLang="ja-JP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33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ja-JP" altLang="en-US" sz="6000"/>
              <a:t>結合 </a:t>
            </a:r>
            <a:r>
              <a:rPr lang="en-US" altLang="ja-JP" sz="6000"/>
              <a:t>- JOIN</a:t>
            </a:r>
            <a:endParaRPr kumimoji="1" lang="ja-JP" altLang="en-US" sz="60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72008" y="908720"/>
            <a:ext cx="8964488" cy="5544616"/>
          </a:xfrm>
        </p:spPr>
        <p:txBody>
          <a:bodyPr>
            <a:noAutofit/>
          </a:bodyPr>
          <a:lstStyle/>
          <a:p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</a:rPr>
              <a:t>自己結合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en-US" altLang="ja-JP" sz="3200">
                <a:solidFill>
                  <a:srgbClr val="E46C0A"/>
                </a:solidFill>
              </a:rPr>
              <a:t>FROM User A, User B</a:t>
            </a:r>
            <a:r>
              <a:rPr lang="en-US" altLang="ja-JP" sz="3200">
                <a:solidFill>
                  <a:schemeClr val="bg1"/>
                </a:solidFill>
              </a:rPr>
              <a:t> </a:t>
            </a:r>
            <a:r>
              <a:rPr lang="ja-JP" altLang="en-US" sz="3200">
                <a:solidFill>
                  <a:schemeClr val="bg1"/>
                </a:solidFill>
              </a:rPr>
              <a:t>といったように自分自身と結合します。</a:t>
            </a:r>
            <a:endParaRPr lang="en-US" altLang="ja-JP" sz="3200">
              <a:solidFill>
                <a:schemeClr val="bg1"/>
              </a:solidFill>
            </a:endParaRPr>
          </a:p>
          <a:p>
            <a:pPr lvl="1"/>
            <a:r>
              <a:rPr lang="ja-JP" altLang="en-US" sz="3200">
                <a:solidFill>
                  <a:schemeClr val="bg1"/>
                </a:solidFill>
              </a:rPr>
              <a:t>再起結合とも言います。</a:t>
            </a:r>
            <a:endParaRPr lang="en-US" altLang="ja-JP" sz="3200">
              <a:solidFill>
                <a:schemeClr val="bg1"/>
              </a:solidFill>
            </a:endParaRPr>
          </a:p>
          <a:p>
            <a:endParaRPr lang="en-US" altLang="ja-JP" sz="3600">
              <a:solidFill>
                <a:schemeClr val="bg1"/>
              </a:solidFill>
            </a:endParaRPr>
          </a:p>
          <a:p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</a:rPr>
              <a:t>クロス結合</a:t>
            </a:r>
            <a:r>
              <a:rPr lang="ja-JP" altLang="en-US">
                <a:solidFill>
                  <a:schemeClr val="bg1"/>
                </a:solidFill>
              </a:rPr>
              <a:t> </a:t>
            </a:r>
            <a:r>
              <a:rPr lang="en-US" altLang="ja-JP">
                <a:solidFill>
                  <a:schemeClr val="bg1"/>
                </a:solidFill>
              </a:rPr>
              <a:t>(cross join)</a:t>
            </a:r>
            <a:endParaRPr lang="en-US" altLang="ja-JP" sz="3600">
              <a:solidFill>
                <a:schemeClr val="bg1"/>
              </a:solidFill>
            </a:endParaRPr>
          </a:p>
          <a:p>
            <a:pPr lvl="1"/>
            <a:r>
              <a:rPr lang="en-US" altLang="ja-JP">
                <a:solidFill>
                  <a:schemeClr val="bg1"/>
                </a:solidFill>
              </a:rPr>
              <a:t>2</a:t>
            </a:r>
            <a:r>
              <a:rPr lang="ja-JP" altLang="en-US">
                <a:solidFill>
                  <a:schemeClr val="bg1"/>
                </a:solidFill>
              </a:rPr>
              <a:t>つのテーブルを総当りでジョインします。</a:t>
            </a:r>
            <a:endParaRPr lang="en-US" altLang="ja-JP">
              <a:solidFill>
                <a:schemeClr val="bg1"/>
              </a:solidFill>
            </a:endParaRPr>
          </a:p>
          <a:p>
            <a:pPr lvl="2"/>
            <a:r>
              <a:rPr lang="en-US" altLang="ja-JP">
                <a:solidFill>
                  <a:schemeClr val="bg1"/>
                </a:solidFill>
              </a:rPr>
              <a:t>A</a:t>
            </a:r>
            <a:r>
              <a:rPr lang="ja-JP" altLang="en-US">
                <a:solidFill>
                  <a:schemeClr val="bg1"/>
                </a:solidFill>
              </a:rPr>
              <a:t>テーブルに</a:t>
            </a:r>
            <a:r>
              <a:rPr lang="en-US" altLang="ja-JP">
                <a:solidFill>
                  <a:schemeClr val="bg1"/>
                </a:solidFill>
              </a:rPr>
              <a:t>3</a:t>
            </a:r>
            <a:r>
              <a:rPr lang="ja-JP" altLang="en-US">
                <a:solidFill>
                  <a:schemeClr val="bg1"/>
                </a:solidFill>
              </a:rPr>
              <a:t>レコード、</a:t>
            </a:r>
            <a:r>
              <a:rPr lang="en-US" altLang="ja-JP">
                <a:solidFill>
                  <a:schemeClr val="bg1"/>
                </a:solidFill>
              </a:rPr>
              <a:t>B</a:t>
            </a:r>
            <a:r>
              <a:rPr lang="ja-JP" altLang="en-US">
                <a:solidFill>
                  <a:schemeClr val="bg1"/>
                </a:solidFill>
              </a:rPr>
              <a:t>テーブルに</a:t>
            </a:r>
            <a:r>
              <a:rPr lang="en-US" altLang="ja-JP">
                <a:solidFill>
                  <a:schemeClr val="bg1"/>
                </a:solidFill>
              </a:rPr>
              <a:t>5</a:t>
            </a:r>
            <a:r>
              <a:rPr lang="ja-JP" altLang="en-US">
                <a:solidFill>
                  <a:schemeClr val="bg1"/>
                </a:solidFill>
              </a:rPr>
              <a:t>レコードあった場合、</a:t>
            </a:r>
            <a:r>
              <a:rPr lang="en-US" altLang="ja-JP">
                <a:solidFill>
                  <a:schemeClr val="bg1"/>
                </a:solidFill>
              </a:rPr>
              <a:t>15</a:t>
            </a:r>
            <a:r>
              <a:rPr lang="ja-JP" altLang="en-US">
                <a:solidFill>
                  <a:schemeClr val="bg1"/>
                </a:solidFill>
              </a:rPr>
              <a:t>レコードが結果として得られます。</a:t>
            </a:r>
            <a:endParaRPr lang="en-US" altLang="ja-JP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直積結合とも言います。</a:t>
            </a:r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4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MySQL Workbench</a:t>
            </a:r>
            <a:endParaRPr kumimoji="1" lang="ja-JP" altLang="en-US" sz="8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941168"/>
            <a:ext cx="2232248" cy="1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サマリー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実際にデモを行いながらの授業です。</a:t>
            </a:r>
            <a:endParaRPr lang="en-US" altLang="ja-JP"/>
          </a:p>
          <a:p>
            <a:r>
              <a:rPr lang="ja-JP" altLang="en-US"/>
              <a:t>ダウンロード</a:t>
            </a:r>
            <a:endParaRPr lang="en-US" altLang="ja-JP"/>
          </a:p>
          <a:p>
            <a:pPr lvl="1"/>
            <a:r>
              <a:rPr lang="en-US" altLang="ja-JP" sz="2000"/>
              <a:t>https://www-jp.mysql.com/products/workbench/</a:t>
            </a:r>
          </a:p>
          <a:p>
            <a:r>
              <a:rPr kumimoji="1" lang="ja-JP" altLang="en-US"/>
              <a:t>インストール</a:t>
            </a:r>
            <a:endParaRPr kumimoji="1" lang="en-US" altLang="ja-JP"/>
          </a:p>
          <a:p>
            <a:r>
              <a:rPr lang="ja-JP" altLang="en-US"/>
              <a:t>モデリング画面の説明</a:t>
            </a:r>
            <a:endParaRPr lang="en-US" altLang="ja-JP"/>
          </a:p>
          <a:p>
            <a:pPr lvl="1"/>
            <a:r>
              <a:rPr kumimoji="1" lang="ja-JP" altLang="en-US"/>
              <a:t>テーブル作成</a:t>
            </a:r>
            <a:endParaRPr kumimoji="1" lang="en-US" altLang="ja-JP"/>
          </a:p>
          <a:p>
            <a:pPr lvl="1"/>
            <a:r>
              <a:rPr lang="ja-JP" altLang="en-US"/>
              <a:t>カラムの入力、設定</a:t>
            </a:r>
            <a:endParaRPr lang="en-US" altLang="ja-JP"/>
          </a:p>
          <a:p>
            <a:pPr lvl="1"/>
            <a:r>
              <a:rPr lang="en-US" altLang="ja-JP"/>
              <a:t>SQL</a:t>
            </a:r>
            <a:r>
              <a:rPr lang="ja-JP" altLang="en-US"/>
              <a:t>文の取り出し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988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7200" dirty="0"/>
              <a:t>データモデリング</a:t>
            </a:r>
            <a:endParaRPr kumimoji="1" lang="ja-JP" altLang="en-US" sz="7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941168"/>
            <a:ext cx="2232248" cy="1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サマリー </a:t>
            </a:r>
            <a:r>
              <a:rPr lang="ja-JP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実際にデモを行いながらの授業です。</a:t>
            </a:r>
            <a:endParaRPr lang="en-US" altLang="ja-JP"/>
          </a:p>
          <a:p>
            <a:r>
              <a:rPr lang="ja-JP" altLang="en-US"/>
              <a:t>クルマのテーブル設計を行います</a:t>
            </a:r>
            <a:endParaRPr lang="en-US" altLang="ja-JP"/>
          </a:p>
          <a:p>
            <a:pPr lvl="1"/>
            <a:r>
              <a:rPr lang="ja-JP" altLang="en-US"/>
              <a:t>メーカー</a:t>
            </a:r>
            <a:endParaRPr lang="en-US" altLang="ja-JP"/>
          </a:p>
          <a:p>
            <a:pPr lvl="1"/>
            <a:r>
              <a:rPr lang="ja-JP" altLang="en-US"/>
              <a:t>車種</a:t>
            </a:r>
            <a:endParaRPr lang="en-US" altLang="ja-JP"/>
          </a:p>
          <a:p>
            <a:pPr lvl="1"/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lang="ja-JP" altLang="en-US"/>
              <a:t>グレード</a:t>
            </a:r>
            <a:endParaRPr lang="en-US" altLang="ja-JP"/>
          </a:p>
          <a:p>
            <a:r>
              <a:rPr lang="ja-JP" altLang="en-US"/>
              <a:t>中古車の物件情報の設計を行います。</a:t>
            </a:r>
            <a:endParaRPr lang="en-US" altLang="ja-JP"/>
          </a:p>
          <a:p>
            <a:pPr lvl="1"/>
            <a:r>
              <a:rPr lang="ja-JP" altLang="en-US"/>
              <a:t>お店</a:t>
            </a:r>
            <a:endParaRPr lang="en-US" altLang="ja-JP"/>
          </a:p>
          <a:p>
            <a:pPr lvl="1"/>
            <a:r>
              <a:rPr lang="ja-JP" altLang="en-US"/>
              <a:t>お店の在庫</a:t>
            </a:r>
            <a:endParaRPr lang="en-US" altLang="ja-JP"/>
          </a:p>
          <a:p>
            <a:r>
              <a:rPr lang="ja-JP" altLang="en-US"/>
              <a:t>データの横持ち、縦持ちのお話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869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サマリー </a:t>
            </a:r>
            <a:r>
              <a:rPr lang="ja-JP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5102027"/>
          </a:xfrm>
        </p:spPr>
        <p:txBody>
          <a:bodyPr>
            <a:normAutofit/>
          </a:bodyPr>
          <a:lstStyle/>
          <a:p>
            <a:r>
              <a:rPr lang="ja-JP" altLang="en-US"/>
              <a:t>ツムツムのテーブル設計を行います</a:t>
            </a:r>
            <a:endParaRPr lang="en-US" altLang="ja-JP"/>
          </a:p>
          <a:p>
            <a:pPr lvl="1"/>
            <a:r>
              <a:rPr lang="ja-JP" altLang="en-US"/>
              <a:t>ユーザー</a:t>
            </a:r>
            <a:endParaRPr lang="en-US" altLang="ja-JP"/>
          </a:p>
          <a:p>
            <a:pPr lvl="1"/>
            <a:r>
              <a:rPr lang="ja-JP" altLang="en-US"/>
              <a:t>フレンド</a:t>
            </a:r>
            <a:endParaRPr lang="en-US" altLang="ja-JP"/>
          </a:p>
          <a:p>
            <a:pPr lvl="1"/>
            <a:r>
              <a:rPr lang="ja-JP" altLang="en-US"/>
              <a:t>ツム</a:t>
            </a:r>
            <a:endParaRPr lang="en-US" altLang="ja-JP"/>
          </a:p>
          <a:p>
            <a:pPr lvl="1"/>
            <a:r>
              <a:rPr lang="ja-JP" altLang="en-US"/>
              <a:t>ステージ</a:t>
            </a:r>
            <a:endParaRPr lang="en-US" altLang="ja-JP"/>
          </a:p>
          <a:p>
            <a:pPr lvl="1"/>
            <a:r>
              <a:rPr lang="ja-JP" altLang="en-US"/>
              <a:t>各種ログ関係</a:t>
            </a:r>
            <a:endParaRPr lang="en-US" altLang="ja-JP"/>
          </a:p>
          <a:p>
            <a:r>
              <a:rPr lang="ja-JP" altLang="en-US"/>
              <a:t>問題</a:t>
            </a:r>
            <a:endParaRPr lang="en-US" altLang="ja-JP"/>
          </a:p>
          <a:p>
            <a:pPr lvl="1"/>
            <a:r>
              <a:rPr lang="ja-JP" altLang="en-US"/>
              <a:t>ガチャ</a:t>
            </a:r>
            <a:endParaRPr lang="en-US" altLang="ja-JP"/>
          </a:p>
          <a:p>
            <a:pPr lvl="1"/>
            <a:r>
              <a:rPr lang="ja-JP" altLang="en-US"/>
              <a:t>ハートのプレゼント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7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4400" dirty="0"/>
              <a:t>Git</a:t>
            </a:r>
            <a:r>
              <a:rPr lang="ja-JP" altLang="en-US" sz="4400" dirty="0" smtClean="0"/>
              <a:t>演習</a:t>
            </a:r>
            <a:endParaRPr lang="en-US" altLang="ja-JP" sz="3600" dirty="0"/>
          </a:p>
          <a:p>
            <a:pPr lvl="1"/>
            <a:r>
              <a:rPr lang="en-US" altLang="ja-JP" sz="3600" dirty="0"/>
              <a:t> GitHub</a:t>
            </a:r>
            <a:r>
              <a:rPr lang="ja-JP" altLang="en-US" sz="3600" dirty="0"/>
              <a:t>にリポジトリを作成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ローカルで操作</a:t>
            </a:r>
            <a:endParaRPr lang="en-US" altLang="ja-JP" sz="3600" dirty="0"/>
          </a:p>
          <a:p>
            <a:pPr lvl="1"/>
            <a:r>
              <a:rPr lang="ja-JP" altLang="en-US" sz="3600" dirty="0"/>
              <a:t> リモートに反映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r>
              <a:rPr lang="ja-JP" altLang="en-US" sz="4400" dirty="0"/>
              <a:t>レポート出題</a:t>
            </a:r>
            <a:endParaRPr lang="en-US" altLang="ja-JP" sz="4000" dirty="0"/>
          </a:p>
          <a:p>
            <a:r>
              <a:rPr lang="ja-JP" altLang="en-US" sz="4400" dirty="0"/>
              <a:t>来週の予告</a:t>
            </a:r>
            <a:endParaRPr lang="en-US" altLang="ja-JP" dirty="0"/>
          </a:p>
          <a:p>
            <a:pPr lvl="1"/>
            <a:endParaRPr lang="en-US" altLang="ja-JP" sz="5600" dirty="0"/>
          </a:p>
        </p:txBody>
      </p:sp>
    </p:spTree>
    <p:extLst>
      <p:ext uri="{BB962C8B-B14F-4D97-AF65-F5344CB8AC3E}">
        <p14:creationId xmlns:p14="http://schemas.microsoft.com/office/powerpoint/2010/main" val="50826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前回休んだ人</a:t>
            </a:r>
            <a:r>
              <a:rPr kumimoji="1" lang="en-US" altLang="ja-JP" sz="9600" dirty="0" smtClean="0"/>
              <a:t/>
            </a:r>
            <a:br>
              <a:rPr kumimoji="1" lang="en-US" altLang="ja-JP" sz="9600" dirty="0" smtClean="0"/>
            </a:br>
            <a:r>
              <a:rPr lang="en-US" altLang="ja-JP" sz="6600" dirty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ﾉｼ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320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en-US" altLang="ja-JP" sz="9600" dirty="0" smtClean="0"/>
              <a:t>PC</a:t>
            </a:r>
            <a:r>
              <a:rPr lang="ja-JP" altLang="en-US" sz="9600" dirty="0" smtClean="0"/>
              <a:t>借りた人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6600" dirty="0" smtClean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</a:t>
            </a:r>
            <a:r>
              <a:rPr lang="ja-JP" altLang="en-US" sz="6600" dirty="0"/>
              <a:t>ｼ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591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まず</a:t>
            </a:r>
            <a:r>
              <a:rPr lang="ja-JP" altLang="en-US" sz="6000" dirty="0" smtClean="0"/>
              <a:t>は追いつこう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800" dirty="0"/>
              <a:t>GitHub</a:t>
            </a:r>
            <a:r>
              <a:rPr lang="ja-JP" altLang="en-US" sz="4800" dirty="0"/>
              <a:t>の資料見て</a:t>
            </a:r>
            <a:r>
              <a:rPr lang="ja-JP" altLang="en-US" sz="4800" dirty="0" smtClean="0"/>
              <a:t>ね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dirty="0" smtClean="0">
                <a:hlinkClick r:id="rId3"/>
              </a:rPr>
              <a:t>http://github.com/katsube/neec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800" dirty="0" smtClean="0"/>
              <a:t>環境</a:t>
            </a:r>
            <a:r>
              <a:rPr lang="ja-JP" altLang="en-US" sz="4800" dirty="0"/>
              <a:t>構築</a:t>
            </a: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環境構築で困ったらすぐに聞いてください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69184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アンケート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lang="ja-JP" altLang="en-US" sz="7200" dirty="0" smtClean="0"/>
              <a:t>（出席カード）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7692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　提出＝出席 </a:t>
            </a:r>
            <a:r>
              <a:rPr lang="en-US" altLang="ja-JP" sz="1800" dirty="0" smtClean="0"/>
              <a:t>(</a:t>
            </a:r>
            <a:r>
              <a:rPr lang="ja-JP" altLang="en-US" sz="1800" dirty="0"/>
              <a:t>授業</a:t>
            </a:r>
            <a:r>
              <a:rPr lang="ja-JP" altLang="en-US" sz="1800" dirty="0" smtClean="0"/>
              <a:t>終了</a:t>
            </a:r>
            <a:r>
              <a:rPr lang="ja-JP" altLang="en-US" sz="1800" dirty="0"/>
              <a:t>まで</a:t>
            </a:r>
            <a:r>
              <a:rPr lang="ja-JP" altLang="en-US" sz="1800" dirty="0" smtClean="0"/>
              <a:t>に限る</a:t>
            </a:r>
            <a:r>
              <a:rPr lang="en-US" altLang="ja-JP" sz="1800" dirty="0" smtClean="0"/>
              <a:t>)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400" dirty="0" smtClean="0">
                <a:solidFill>
                  <a:srgbClr val="FF0000"/>
                </a:solidFill>
              </a:rPr>
              <a:t>未提出＝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学籍番号、名前が確認できない場合は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わからない場合は、どこが理解できなかったか記入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1259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1011</Words>
  <Application>Microsoft Macintosh PowerPoint</Application>
  <PresentationFormat>画面に合わせる (4:3)</PresentationFormat>
  <Paragraphs>262</Paragraphs>
  <Slides>38</Slides>
  <Notes>18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38</vt:i4>
      </vt:variant>
    </vt:vector>
  </HeadingPairs>
  <TitlesOfParts>
    <vt:vector size="41" baseType="lpstr">
      <vt:lpstr>Office ​​テーマ</vt:lpstr>
      <vt:lpstr>1_Office ​​テーマ</vt:lpstr>
      <vt:lpstr>2_Office ​​テーマ</vt:lpstr>
      <vt:lpstr>モバイル プログラミング2</vt:lpstr>
      <vt:lpstr>本日の予定</vt:lpstr>
      <vt:lpstr>午前</vt:lpstr>
      <vt:lpstr>午後</vt:lpstr>
      <vt:lpstr>前回休んだ人 (ﾟ∀ﾟ)ﾉｼ</vt:lpstr>
      <vt:lpstr>PC借りた人 (ﾟ∀ﾟ)ﾉｼ</vt:lpstr>
      <vt:lpstr>まずは追いつこう</vt:lpstr>
      <vt:lpstr>アンケート （出席カード）</vt:lpstr>
      <vt:lpstr>アンケート</vt:lpstr>
      <vt:lpstr>アンケート</vt:lpstr>
      <vt:lpstr>アンケート</vt:lpstr>
      <vt:lpstr>アンケート</vt:lpstr>
      <vt:lpstr>前回の アンケートに 答えるコーナー</vt:lpstr>
      <vt:lpstr>質問</vt:lpstr>
      <vt:lpstr>MySQL基礎</vt:lpstr>
      <vt:lpstr>正規化・結合</vt:lpstr>
      <vt:lpstr>そんなときに「正規化」1</vt:lpstr>
      <vt:lpstr>そんなときに「正規化」2</vt:lpstr>
      <vt:lpstr>そんなときに「正規化」3</vt:lpstr>
      <vt:lpstr>そんなときに「正規化」４</vt:lpstr>
      <vt:lpstr>正規化とは</vt:lpstr>
      <vt:lpstr>正規化</vt:lpstr>
      <vt:lpstr>データ構造</vt:lpstr>
      <vt:lpstr>結合してみましょう 1</vt:lpstr>
      <vt:lpstr>結合してみましょう2</vt:lpstr>
      <vt:lpstr>結合 - JOIN</vt:lpstr>
      <vt:lpstr>内部結合 と 外部結合</vt:lpstr>
      <vt:lpstr>SQLで結合する</vt:lpstr>
      <vt:lpstr>ユーザーを削除して実行 1</vt:lpstr>
      <vt:lpstr>ユーザーを削除して実行 2</vt:lpstr>
      <vt:lpstr>ユーザーを削除して実行 3</vt:lpstr>
      <vt:lpstr>結合 - JOIN</vt:lpstr>
      <vt:lpstr>結合 - JOIN</vt:lpstr>
      <vt:lpstr>MySQL Workbench</vt:lpstr>
      <vt:lpstr>サマリー</vt:lpstr>
      <vt:lpstr>データモデリング</vt:lpstr>
      <vt:lpstr>サマリー 1</vt:lpstr>
      <vt:lpstr>サマリー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1133</cp:revision>
  <cp:lastPrinted>2014-09-23T04:56:28Z</cp:lastPrinted>
  <dcterms:created xsi:type="dcterms:W3CDTF">2014-08-31T11:33:13Z</dcterms:created>
  <dcterms:modified xsi:type="dcterms:W3CDTF">2016-12-11T11:42:33Z</dcterms:modified>
</cp:coreProperties>
</file>