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Lst>
  <p:notesMasterIdLst>
    <p:notesMasterId r:id="rId23"/>
  </p:notesMasterIdLst>
  <p:sldIdLst>
    <p:sldId id="256" r:id="rId4"/>
    <p:sldId id="519" r:id="rId5"/>
    <p:sldId id="497" r:id="rId6"/>
    <p:sldId id="496" r:id="rId7"/>
    <p:sldId id="523" r:id="rId8"/>
    <p:sldId id="520" r:id="rId9"/>
    <p:sldId id="522" r:id="rId10"/>
    <p:sldId id="521" r:id="rId11"/>
    <p:sldId id="524" r:id="rId12"/>
    <p:sldId id="504" r:id="rId13"/>
    <p:sldId id="506" r:id="rId14"/>
    <p:sldId id="507" r:id="rId15"/>
    <p:sldId id="508" r:id="rId16"/>
    <p:sldId id="512" r:id="rId17"/>
    <p:sldId id="514" r:id="rId18"/>
    <p:sldId id="509" r:id="rId19"/>
    <p:sldId id="511" r:id="rId20"/>
    <p:sldId id="515" r:id="rId21"/>
    <p:sldId id="516" r:id="rId2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F2DFB76C-B374-4EBF-A508-E8F1BEB9E6D5}">
          <p14:sldIdLst>
            <p14:sldId id="256"/>
            <p14:sldId id="519"/>
          </p14:sldIdLst>
        </p14:section>
        <p14:section name="ガチャ開発" id="{7DA78D9D-E95E-8847-AB5B-FDB196C695A3}">
          <p14:sldIdLst>
            <p14:sldId id="497"/>
            <p14:sldId id="496"/>
            <p14:sldId id="523"/>
            <p14:sldId id="520"/>
            <p14:sldId id="522"/>
            <p14:sldId id="521"/>
            <p14:sldId id="524"/>
          </p14:sldIdLst>
        </p14:section>
        <p14:section name="レポート" id="{EB393266-D9E0-E64E-A9CF-59A76CF93A41}">
          <p14:sldIdLst>
            <p14:sldId id="504"/>
            <p14:sldId id="506"/>
            <p14:sldId id="507"/>
            <p14:sldId id="508"/>
            <p14:sldId id="512"/>
            <p14:sldId id="514"/>
            <p14:sldId id="509"/>
            <p14:sldId id="511"/>
          </p14:sldIdLst>
        </p14:section>
        <p14:section name="次回" id="{84816403-FBF1-BA48-A278-B9BA2FA86D38}">
          <p14:sldIdLst>
            <p14:sldId id="515"/>
            <p14:sldId id="51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4057"/>
    <a:srgbClr val="FEF6E3"/>
    <a:srgbClr val="32B4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14" autoAdjust="0"/>
    <p:restoredTop sz="85998" autoAdjust="0"/>
  </p:normalViewPr>
  <p:slideViewPr>
    <p:cSldViewPr showGuides="1">
      <p:cViewPr>
        <p:scale>
          <a:sx n="100" d="100"/>
          <a:sy n="100" d="100"/>
        </p:scale>
        <p:origin x="-896" y="-136"/>
      </p:cViewPr>
      <p:guideLst>
        <p:guide orient="horz" pos="3067"/>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553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6A8109-CCB6-4EE0-89C8-B930DAA4A3F8}" type="datetimeFigureOut">
              <a:rPr kumimoji="1" lang="ja-JP" altLang="en-US" smtClean="0"/>
              <a:t>16/12/11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BBE79A-CCF6-4249-B583-4165A3BBCEF8}" type="slidenum">
              <a:rPr kumimoji="1" lang="ja-JP" altLang="en-US" smtClean="0"/>
              <a:t>‹#›</a:t>
            </a:fld>
            <a:endParaRPr kumimoji="1" lang="ja-JP" altLang="en-US"/>
          </a:p>
        </p:txBody>
      </p:sp>
    </p:spTree>
    <p:extLst>
      <p:ext uri="{BB962C8B-B14F-4D97-AF65-F5344CB8AC3E}">
        <p14:creationId xmlns:p14="http://schemas.microsoft.com/office/powerpoint/2010/main" val="20614478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13</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14</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15</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16</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19</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rgbClr val="32B490"/>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3449368752"/>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A188784-5B0E-4B92-B3B5-33ACF578010C}" type="datetimeFigureOut">
              <a:rPr kumimoji="1" lang="ja-JP" altLang="en-US" smtClean="0"/>
              <a:t>16/12/11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3981031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2051621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1575507754"/>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rgbClr val="FEF6E3"/>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lvl1pPr>
              <a:defRPr>
                <a:solidFill>
                  <a:srgbClr val="32B490"/>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マスター サブタイトルの</a:t>
            </a:r>
          </a:p>
          <a:p>
            <a:r>
              <a:rPr kumimoji="1" lang="ja-JP" altLang="en-US" dirty="0" smtClean="0"/>
              <a:t>書式設定</a:t>
            </a:r>
            <a:endParaRPr kumimoji="1" lang="ja-JP" altLang="en-US" dirty="0"/>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4171932110"/>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rgbClr val="32B490"/>
                </a:solidFill>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lvl1pPr>
              <a:defRPr>
                <a:solidFill>
                  <a:srgbClr val="3E4057"/>
                </a:solidFill>
              </a:defRPr>
            </a:lvl1pPr>
            <a:lvl2pPr>
              <a:defRPr>
                <a:solidFill>
                  <a:srgbClr val="3E4057"/>
                </a:solidFill>
              </a:defRPr>
            </a:lvl2pPr>
            <a:lvl3pPr>
              <a:defRPr>
                <a:solidFill>
                  <a:srgbClr val="3E4057"/>
                </a:solidFill>
              </a:defRPr>
            </a:lvl3pPr>
            <a:lvl4pPr>
              <a:defRPr>
                <a:solidFill>
                  <a:srgbClr val="3E4057"/>
                </a:solidFill>
              </a:defRPr>
            </a:lvl4pPr>
            <a:lvl5pPr>
              <a:defRPr>
                <a:solidFill>
                  <a:srgbClr val="3E4057"/>
                </a:solidFill>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1450133593"/>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3913799356"/>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日付プレースホルダー 4"/>
          <p:cNvSpPr>
            <a:spLocks noGrp="1"/>
          </p:cNvSpPr>
          <p:nvPr>
            <p:ph type="dt" sz="half" idx="10"/>
          </p:nvPr>
        </p:nvSpPr>
        <p:spPr/>
        <p:txBody>
          <a:bodyPr/>
          <a:lstStyle/>
          <a:p>
            <a:fld id="{DA188784-5B0E-4B92-B3B5-33ACF578010C}" type="datetimeFigureOut">
              <a:rPr kumimoji="1" lang="ja-JP" altLang="en-US" smtClean="0"/>
              <a:t>16/12/11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1463188966"/>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A188784-5B0E-4B92-B3B5-33ACF578010C}" type="datetimeFigureOut">
              <a:rPr kumimoji="1" lang="ja-JP" altLang="en-US" smtClean="0"/>
              <a:t>16/12/11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577426912"/>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DA188784-5B0E-4B92-B3B5-33ACF578010C}" type="datetimeFigureOut">
              <a:rPr kumimoji="1" lang="ja-JP" altLang="en-US" smtClean="0"/>
              <a:t>16/12/11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1002744923"/>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A188784-5B0E-4B92-B3B5-33ACF578010C}" type="datetimeFigureOut">
              <a:rPr kumimoji="1" lang="ja-JP" altLang="en-US" smtClean="0"/>
              <a:t>16/12/11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2698201019"/>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タイトル スライド">
    <p:bg>
      <p:bgPr>
        <a:solidFill>
          <a:srgbClr val="32B490"/>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544116482"/>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A188784-5B0E-4B92-B3B5-33ACF578010C}" type="datetimeFigureOut">
              <a:rPr kumimoji="1" lang="ja-JP" altLang="en-US" smtClean="0"/>
              <a:t>16/12/11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4142327038"/>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A188784-5B0E-4B92-B3B5-33ACF578010C}" type="datetimeFigureOut">
              <a:rPr kumimoji="1" lang="ja-JP" altLang="en-US" smtClean="0"/>
              <a:t>16/12/11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31114444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2300254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2555826276"/>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rgbClr val="3E4057"/>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lvl1pPr>
              <a:defRPr>
                <a:solidFill>
                  <a:srgbClr val="32B490"/>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rgbClr val="FEF6E3"/>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マスター サブタイトルの</a:t>
            </a:r>
          </a:p>
          <a:p>
            <a:r>
              <a:rPr kumimoji="1" lang="ja-JP" altLang="en-US" dirty="0" smtClean="0"/>
              <a:t>書式設定</a:t>
            </a:r>
            <a:endParaRPr kumimoji="1" lang="ja-JP" altLang="en-US" dirty="0"/>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3602990209"/>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rgbClr val="32B490"/>
                </a:solidFill>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lvl1pPr>
              <a:defRPr>
                <a:solidFill>
                  <a:srgbClr val="FEF6E3"/>
                </a:solidFill>
              </a:defRPr>
            </a:lvl1pPr>
            <a:lvl2pPr>
              <a:defRPr>
                <a:solidFill>
                  <a:srgbClr val="FEF6E3"/>
                </a:solidFill>
              </a:defRPr>
            </a:lvl2pPr>
            <a:lvl3pPr>
              <a:defRPr>
                <a:solidFill>
                  <a:srgbClr val="FEF6E3"/>
                </a:solidFill>
              </a:defRPr>
            </a:lvl3pPr>
            <a:lvl4pPr>
              <a:defRPr>
                <a:solidFill>
                  <a:srgbClr val="FEF6E3"/>
                </a:solidFill>
              </a:defRPr>
            </a:lvl4pPr>
            <a:lvl5pPr>
              <a:defRPr>
                <a:solidFill>
                  <a:srgbClr val="FEF6E3"/>
                </a:solidFill>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3083187245"/>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3565380256"/>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A188784-5B0E-4B92-B3B5-33ACF578010C}" type="datetimeFigureOut">
              <a:rPr kumimoji="1" lang="ja-JP" altLang="en-US" smtClean="0"/>
              <a:t>16/12/11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22284018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A188784-5B0E-4B92-B3B5-33ACF578010C}" type="datetimeFigureOut">
              <a:rPr kumimoji="1" lang="ja-JP" altLang="en-US" smtClean="0"/>
              <a:t>16/12/11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707950124"/>
      </p:ext>
    </p:extLst>
  </p:cSld>
  <p:clrMapOvr>
    <a:masterClrMapping/>
  </p:clrMapOvr>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DA188784-5B0E-4B92-B3B5-33ACF578010C}" type="datetimeFigureOut">
              <a:rPr kumimoji="1" lang="ja-JP" altLang="en-US" smtClean="0"/>
              <a:t>16/12/11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4096332550"/>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4168464311"/>
      </p:ext>
    </p:extLst>
  </p:cSld>
  <p:clrMapOvr>
    <a:masterClrMapping/>
  </p:clrMapOvr>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A188784-5B0E-4B92-B3B5-33ACF578010C}" type="datetimeFigureOut">
              <a:rPr kumimoji="1" lang="ja-JP" altLang="en-US" smtClean="0"/>
              <a:t>16/12/11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3392275433"/>
      </p:ext>
    </p:extLst>
  </p:cSld>
  <p:clrMapOvr>
    <a:masterClrMapping/>
  </p:clrMapOvr>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A188784-5B0E-4B92-B3B5-33ACF578010C}" type="datetimeFigureOut">
              <a:rPr kumimoji="1" lang="ja-JP" altLang="en-US" smtClean="0"/>
              <a:t>16/12/11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3952255196"/>
      </p:ext>
    </p:extLst>
  </p:cSld>
  <p:clrMapOvr>
    <a:masterClrMapping/>
  </p:clrMapOvr>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A188784-5B0E-4B92-B3B5-33ACF578010C}" type="datetimeFigureOut">
              <a:rPr kumimoji="1" lang="ja-JP" altLang="en-US" smtClean="0"/>
              <a:t>16/12/11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8532808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41777332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317678396"/>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11779041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A188784-5B0E-4B92-B3B5-33ACF578010C}" type="datetimeFigureOut">
              <a:rPr kumimoji="1" lang="ja-JP" altLang="en-US" smtClean="0"/>
              <a:t>16/12/11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4253530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A188784-5B0E-4B92-B3B5-33ACF578010C}" type="datetimeFigureOut">
              <a:rPr kumimoji="1" lang="ja-JP" altLang="en-US" smtClean="0"/>
              <a:t>16/12/11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2826112323"/>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DA188784-5B0E-4B92-B3B5-33ACF578010C}" type="datetimeFigureOut">
              <a:rPr kumimoji="1" lang="ja-JP" altLang="en-US" smtClean="0"/>
              <a:t>16/12/11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3581612229"/>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A188784-5B0E-4B92-B3B5-33ACF578010C}" type="datetimeFigureOut">
              <a:rPr kumimoji="1" lang="ja-JP" altLang="en-US" smtClean="0"/>
              <a:t>16/12/11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1753562811"/>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A188784-5B0E-4B92-B3B5-33ACF578010C}" type="datetimeFigureOut">
              <a:rPr kumimoji="1" lang="ja-JP" altLang="en-US" smtClean="0"/>
              <a:t>16/12/11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11109639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theme" Target="../theme/theme3.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2B490"/>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188784-5B0E-4B92-B3B5-33ACF578010C}" type="datetimeFigureOut">
              <a:rPr kumimoji="1" lang="ja-JP" altLang="en-US" smtClean="0"/>
              <a:t>16/12/11</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41013798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kumimoji="1" sz="4400" kern="1200">
          <a:solidFill>
            <a:srgbClr val="FEF6E3"/>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EF6E3"/>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188784-5B0E-4B92-B3B5-33ACF578010C}" type="datetimeFigureOut">
              <a:rPr kumimoji="1" lang="ja-JP" altLang="en-US" smtClean="0"/>
              <a:t>16/12/11</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1410567696"/>
      </p:ext>
    </p:extLst>
  </p:cSld>
  <p:clrMap bg1="lt1" tx1="dk1" bg2="lt2" tx2="dk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kumimoji="1" sz="4400" kern="1200">
          <a:solidFill>
            <a:srgbClr val="FEF6E3"/>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3E405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ははレベル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188784-5B0E-4B92-B3B5-33ACF578010C}" type="datetimeFigureOut">
              <a:rPr kumimoji="1" lang="ja-JP" altLang="en-US" smtClean="0"/>
              <a:t>16/12/11</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140642792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kumimoji="1" sz="4400" kern="1200">
          <a:solidFill>
            <a:srgbClr val="32B490"/>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rgbClr val="FEF6E3"/>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FEF6E3"/>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FEF6E3"/>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FEF6E3"/>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FEF6E3"/>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27584" y="1484784"/>
            <a:ext cx="7846640" cy="3672408"/>
          </a:xfrm>
        </p:spPr>
        <p:txBody>
          <a:bodyPr>
            <a:normAutofit fontScale="90000"/>
          </a:bodyPr>
          <a:lstStyle/>
          <a:p>
            <a:pPr algn="l"/>
            <a:r>
              <a:rPr kumimoji="1" lang="ja-JP" altLang="en-US" sz="8000" dirty="0" smtClean="0"/>
              <a:t>モバイル</a:t>
            </a:r>
            <a:r>
              <a:rPr kumimoji="1" lang="en-US" altLang="ja-JP" sz="8000" dirty="0" smtClean="0"/>
              <a:t/>
            </a:r>
            <a:br>
              <a:rPr kumimoji="1" lang="en-US" altLang="ja-JP" sz="8000" dirty="0" smtClean="0"/>
            </a:br>
            <a:r>
              <a:rPr kumimoji="1" lang="ja-JP" altLang="en-US" sz="8000" dirty="0" smtClean="0"/>
              <a:t>プログラミング</a:t>
            </a:r>
            <a:r>
              <a:rPr kumimoji="1" lang="en-US" altLang="ja-JP" sz="8000" dirty="0" smtClean="0"/>
              <a:t/>
            </a:r>
            <a:br>
              <a:rPr kumimoji="1" lang="en-US" altLang="ja-JP" sz="8000" dirty="0" smtClean="0"/>
            </a:br>
            <a:r>
              <a:rPr kumimoji="1" lang="ja-JP" altLang="en-US" sz="8000" dirty="0" smtClean="0"/>
              <a:t>実習</a:t>
            </a:r>
            <a:r>
              <a:rPr kumimoji="1" lang="en-US" altLang="ja-JP" sz="8000" dirty="0" smtClean="0"/>
              <a:t>2</a:t>
            </a:r>
            <a:endParaRPr kumimoji="1" lang="ja-JP" altLang="en-US" sz="3200" dirty="0">
              <a:solidFill>
                <a:srgbClr val="3E4057"/>
              </a:solidFill>
            </a:endParaRPr>
          </a:p>
        </p:txBody>
      </p:sp>
      <p:sp>
        <p:nvSpPr>
          <p:cNvPr id="3" name="サブタイトル 2"/>
          <p:cNvSpPr>
            <a:spLocks noGrp="1"/>
          </p:cNvSpPr>
          <p:nvPr>
            <p:ph type="subTitle" idx="1"/>
          </p:nvPr>
        </p:nvSpPr>
        <p:spPr>
          <a:xfrm>
            <a:off x="971600" y="6402851"/>
            <a:ext cx="2304256" cy="360040"/>
          </a:xfrm>
        </p:spPr>
        <p:txBody>
          <a:bodyPr>
            <a:normAutofit fontScale="70000" lnSpcReduction="20000"/>
          </a:bodyPr>
          <a:lstStyle/>
          <a:p>
            <a:pPr algn="l"/>
            <a:r>
              <a:rPr lang="en-US" altLang="ja-JP" dirty="0" err="1" smtClean="0">
                <a:solidFill>
                  <a:srgbClr val="3E4057"/>
                </a:solidFill>
              </a:rPr>
              <a:t>M.Katsube</a:t>
            </a:r>
            <a:endParaRPr lang="en-US" altLang="ja-JP" dirty="0" smtClean="0">
              <a:solidFill>
                <a:srgbClr val="3E4057"/>
              </a:solidFill>
            </a:endParaRPr>
          </a:p>
        </p:txBody>
      </p:sp>
      <p:sp>
        <p:nvSpPr>
          <p:cNvPr id="4" name="テキスト ボックス 3"/>
          <p:cNvSpPr txBox="1"/>
          <p:nvPr/>
        </p:nvSpPr>
        <p:spPr>
          <a:xfrm>
            <a:off x="6713760" y="6219505"/>
            <a:ext cx="2339102" cy="523220"/>
          </a:xfrm>
          <a:prstGeom prst="rect">
            <a:avLst/>
          </a:prstGeom>
          <a:noFill/>
        </p:spPr>
        <p:txBody>
          <a:bodyPr wrap="none" rtlCol="0">
            <a:spAutoFit/>
          </a:bodyPr>
          <a:lstStyle/>
          <a:p>
            <a:pPr algn="r"/>
            <a:r>
              <a:rPr kumimoji="1" lang="en-US" altLang="ja-JP" sz="1400" dirty="0" smtClean="0"/>
              <a:t>2016/12</a:t>
            </a:r>
            <a:r>
              <a:rPr lang="ja-JP" altLang="ja-JP" sz="1400" dirty="0" smtClean="0"/>
              <a:t>/</a:t>
            </a:r>
            <a:r>
              <a:rPr lang="en-US" altLang="ja-JP" sz="1400" dirty="0"/>
              <a:t>12</a:t>
            </a:r>
            <a:endParaRPr kumimoji="1" lang="en-US" altLang="ja-JP" sz="1400" dirty="0" smtClean="0"/>
          </a:p>
          <a:p>
            <a:pPr algn="r"/>
            <a:r>
              <a:rPr kumimoji="1" lang="ja-JP" altLang="en-US" sz="1400" dirty="0" smtClean="0"/>
              <a:t>日本工学院八王子専門学校</a:t>
            </a:r>
            <a:endParaRPr kumimoji="1" lang="ja-JP" altLang="en-US" sz="1400" dirty="0"/>
          </a:p>
        </p:txBody>
      </p:sp>
    </p:spTree>
    <p:extLst>
      <p:ext uri="{BB962C8B-B14F-4D97-AF65-F5344CB8AC3E}">
        <p14:creationId xmlns:p14="http://schemas.microsoft.com/office/powerpoint/2010/main" val="335429265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1196752"/>
            <a:ext cx="8229600" cy="4464496"/>
          </a:xfrm>
        </p:spPr>
        <p:txBody>
          <a:bodyPr>
            <a:noAutofit/>
          </a:bodyPr>
          <a:lstStyle/>
          <a:p>
            <a:r>
              <a:rPr lang="ja-JP" altLang="en-US" sz="8800" dirty="0"/>
              <a:t>レポート</a:t>
            </a:r>
            <a:endParaRPr kumimoji="1" lang="ja-JP" altLang="en-US" sz="8800" dirty="0"/>
          </a:p>
        </p:txBody>
      </p:sp>
    </p:spTree>
    <p:extLst>
      <p:ext uri="{BB962C8B-B14F-4D97-AF65-F5344CB8AC3E}">
        <p14:creationId xmlns:p14="http://schemas.microsoft.com/office/powerpoint/2010/main" val="64283215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6000" dirty="0" smtClean="0"/>
              <a:t>午前</a:t>
            </a:r>
            <a:r>
              <a:rPr kumimoji="1" lang="ja-JP" altLang="en-US" sz="6000" dirty="0" smtClean="0"/>
              <a:t>の評価</a:t>
            </a:r>
            <a:endParaRPr kumimoji="1" lang="ja-JP" altLang="en-US" sz="6000" dirty="0"/>
          </a:p>
        </p:txBody>
      </p:sp>
      <p:sp>
        <p:nvSpPr>
          <p:cNvPr id="5" name="コンテンツ プレースホルダー 2"/>
          <p:cNvSpPr>
            <a:spLocks noGrp="1"/>
          </p:cNvSpPr>
          <p:nvPr>
            <p:ph idx="1"/>
          </p:nvPr>
        </p:nvSpPr>
        <p:spPr>
          <a:xfrm>
            <a:off x="457200" y="1600200"/>
            <a:ext cx="8229600" cy="4525963"/>
          </a:xfrm>
        </p:spPr>
        <p:txBody>
          <a:bodyPr>
            <a:normAutofit/>
          </a:bodyPr>
          <a:lstStyle/>
          <a:p>
            <a:r>
              <a:rPr kumimoji="1" lang="ja-JP" altLang="en-US" sz="4000" dirty="0" smtClean="0">
                <a:solidFill>
                  <a:srgbClr val="32B490"/>
                </a:solidFill>
              </a:rPr>
              <a:t>レポート</a:t>
            </a:r>
            <a:r>
              <a:rPr kumimoji="1" lang="ja-JP" altLang="en-US" sz="4000" dirty="0" smtClean="0"/>
              <a:t> </a:t>
            </a:r>
            <a:r>
              <a:rPr kumimoji="1" lang="en-US" altLang="ja-JP" sz="4000" dirty="0" smtClean="0"/>
              <a:t>(50%)</a:t>
            </a:r>
          </a:p>
          <a:p>
            <a:pPr lvl="1"/>
            <a:r>
              <a:rPr lang="en-US" altLang="ja-JP" sz="3200" dirty="0" smtClean="0"/>
              <a:t>11</a:t>
            </a:r>
            <a:r>
              <a:rPr lang="ja-JP" altLang="en-US" sz="3200" dirty="0" smtClean="0"/>
              <a:t>月後半～</a:t>
            </a:r>
            <a:r>
              <a:rPr lang="en-US" altLang="ja-JP" sz="3200" dirty="0" smtClean="0"/>
              <a:t>12</a:t>
            </a:r>
            <a:r>
              <a:rPr lang="ja-JP" altLang="en-US" sz="3200" dirty="0" smtClean="0"/>
              <a:t>月前半ごろ実施</a:t>
            </a:r>
            <a:endParaRPr lang="en-US" altLang="ja-JP" sz="3200" dirty="0" smtClean="0"/>
          </a:p>
          <a:p>
            <a:pPr lvl="1"/>
            <a:r>
              <a:rPr kumimoji="1" lang="ja-JP" altLang="en-US" sz="3200" dirty="0" smtClean="0"/>
              <a:t>冬休みまでに提出</a:t>
            </a:r>
            <a:r>
              <a:rPr kumimoji="1" lang="en-US" altLang="ja-JP" sz="3200" dirty="0" smtClean="0"/>
              <a:t/>
            </a:r>
            <a:br>
              <a:rPr kumimoji="1" lang="en-US" altLang="ja-JP" sz="3200" dirty="0" smtClean="0"/>
            </a:br>
            <a:endParaRPr kumimoji="1" lang="en-US" altLang="ja-JP" sz="3200" dirty="0" smtClean="0"/>
          </a:p>
          <a:p>
            <a:r>
              <a:rPr kumimoji="1" lang="ja-JP" altLang="en-US" sz="4000" dirty="0" smtClean="0">
                <a:solidFill>
                  <a:srgbClr val="32B490"/>
                </a:solidFill>
              </a:rPr>
              <a:t>定期試験 </a:t>
            </a:r>
            <a:r>
              <a:rPr kumimoji="1" lang="en-US" altLang="ja-JP" sz="4000" dirty="0" smtClean="0"/>
              <a:t>(50%)</a:t>
            </a:r>
          </a:p>
          <a:p>
            <a:pPr lvl="1"/>
            <a:r>
              <a:rPr lang="ja-JP" altLang="en-US" sz="3200" dirty="0"/>
              <a:t>授業</a:t>
            </a:r>
            <a:r>
              <a:rPr lang="ja-JP" altLang="en-US" sz="3200" dirty="0" smtClean="0"/>
              <a:t>に</a:t>
            </a:r>
            <a:r>
              <a:rPr lang="ja-JP" altLang="en-US" sz="3200" dirty="0"/>
              <a:t>出て</a:t>
            </a:r>
            <a:r>
              <a:rPr lang="ja-JP" altLang="en-US" sz="3200" dirty="0" smtClean="0"/>
              <a:t>いれば解ける難易度。ヌルゲーです。</a:t>
            </a:r>
            <a:endParaRPr kumimoji="1" lang="en-US" altLang="ja-JP" sz="3200" dirty="0" smtClean="0"/>
          </a:p>
          <a:p>
            <a:pPr lvl="1"/>
            <a:endParaRPr kumimoji="1" lang="en-US" altLang="ja-JP" sz="3600" dirty="0" smtClean="0"/>
          </a:p>
        </p:txBody>
      </p:sp>
      <p:sp>
        <p:nvSpPr>
          <p:cNvPr id="4" name="星 10 3"/>
          <p:cNvSpPr/>
          <p:nvPr/>
        </p:nvSpPr>
        <p:spPr>
          <a:xfrm>
            <a:off x="6948264" y="116632"/>
            <a:ext cx="1944216" cy="2016224"/>
          </a:xfrm>
          <a:prstGeom prst="star1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4400">
                <a:latin typeface="メイリオ"/>
                <a:ea typeface="メイリオ"/>
                <a:cs typeface="メイリオ"/>
              </a:rPr>
              <a:t>復習</a:t>
            </a:r>
          </a:p>
        </p:txBody>
      </p:sp>
    </p:spTree>
    <p:extLst>
      <p:ext uri="{BB962C8B-B14F-4D97-AF65-F5344CB8AC3E}">
        <p14:creationId xmlns:p14="http://schemas.microsoft.com/office/powerpoint/2010/main" val="1473090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6000" dirty="0"/>
              <a:t>午後</a:t>
            </a:r>
            <a:r>
              <a:rPr kumimoji="1" lang="ja-JP" altLang="en-US" sz="6000" dirty="0" smtClean="0"/>
              <a:t>の評価</a:t>
            </a:r>
            <a:endParaRPr kumimoji="1" lang="ja-JP" altLang="en-US" sz="6000" dirty="0"/>
          </a:p>
        </p:txBody>
      </p:sp>
      <p:sp>
        <p:nvSpPr>
          <p:cNvPr id="3" name="コンテンツ プレースホルダー 2"/>
          <p:cNvSpPr>
            <a:spLocks noGrp="1"/>
          </p:cNvSpPr>
          <p:nvPr>
            <p:ph idx="1"/>
          </p:nvPr>
        </p:nvSpPr>
        <p:spPr/>
        <p:txBody>
          <a:bodyPr>
            <a:normAutofit/>
          </a:bodyPr>
          <a:lstStyle/>
          <a:p>
            <a:r>
              <a:rPr kumimoji="1" lang="ja-JP" altLang="en-US" sz="4000" dirty="0" smtClean="0">
                <a:solidFill>
                  <a:srgbClr val="32B490"/>
                </a:solidFill>
              </a:rPr>
              <a:t>チャット</a:t>
            </a:r>
            <a:r>
              <a:rPr kumimoji="1" lang="ja-JP" altLang="en-US" sz="4000" dirty="0" smtClean="0"/>
              <a:t> </a:t>
            </a:r>
            <a:r>
              <a:rPr kumimoji="1" lang="en-US" altLang="ja-JP" sz="4000" dirty="0" smtClean="0"/>
              <a:t>(50%)</a:t>
            </a:r>
          </a:p>
          <a:p>
            <a:pPr lvl="1"/>
            <a:r>
              <a:rPr lang="ja-JP" altLang="en-US" sz="3200" dirty="0" smtClean="0"/>
              <a:t>要件を満たしていれば満点</a:t>
            </a:r>
            <a:r>
              <a:rPr lang="en-US" altLang="ja-JP" sz="3600" dirty="0" smtClean="0"/>
              <a:t/>
            </a:r>
            <a:br>
              <a:rPr lang="en-US" altLang="ja-JP" sz="3600" dirty="0" smtClean="0"/>
            </a:br>
            <a:endParaRPr kumimoji="1" lang="en-US" altLang="ja-JP" sz="3600" dirty="0" smtClean="0"/>
          </a:p>
          <a:p>
            <a:r>
              <a:rPr lang="ja-JP" altLang="en-US" sz="4000" dirty="0" smtClean="0">
                <a:solidFill>
                  <a:srgbClr val="32B490"/>
                </a:solidFill>
              </a:rPr>
              <a:t>オンライン対戦 </a:t>
            </a:r>
            <a:r>
              <a:rPr lang="en-US" altLang="ja-JP" sz="4000" dirty="0" smtClean="0"/>
              <a:t>(50%)</a:t>
            </a:r>
          </a:p>
          <a:p>
            <a:pPr lvl="1"/>
            <a:r>
              <a:rPr lang="ja-JP" altLang="en-US" sz="3200" dirty="0"/>
              <a:t>要件</a:t>
            </a:r>
            <a:r>
              <a:rPr lang="ja-JP" altLang="en-US" sz="3200" dirty="0" smtClean="0"/>
              <a:t>を</a:t>
            </a:r>
            <a:r>
              <a:rPr lang="ja-JP" altLang="en-US" sz="3200" dirty="0"/>
              <a:t>満たして</a:t>
            </a:r>
            <a:r>
              <a:rPr lang="ja-JP" altLang="en-US" sz="3200" dirty="0" smtClean="0"/>
              <a:t>いる、チームへ貢献していれば満点</a:t>
            </a:r>
            <a:endParaRPr kumimoji="1" lang="en-US" altLang="ja-JP" sz="3200" dirty="0" smtClean="0"/>
          </a:p>
        </p:txBody>
      </p:sp>
      <p:sp>
        <p:nvSpPr>
          <p:cNvPr id="4" name="星 10 3"/>
          <p:cNvSpPr/>
          <p:nvPr/>
        </p:nvSpPr>
        <p:spPr>
          <a:xfrm>
            <a:off x="6936169" y="116632"/>
            <a:ext cx="1944216" cy="2016224"/>
          </a:xfrm>
          <a:prstGeom prst="star1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4400">
                <a:latin typeface="メイリオ"/>
                <a:ea typeface="メイリオ"/>
                <a:cs typeface="メイリオ"/>
              </a:rPr>
              <a:t>復習</a:t>
            </a:r>
          </a:p>
        </p:txBody>
      </p:sp>
    </p:spTree>
    <p:extLst>
      <p:ext uri="{BB962C8B-B14F-4D97-AF65-F5344CB8AC3E}">
        <p14:creationId xmlns:p14="http://schemas.microsoft.com/office/powerpoint/2010/main" val="522706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80728"/>
          </a:xfrm>
        </p:spPr>
        <p:txBody>
          <a:bodyPr>
            <a:noAutofit/>
          </a:bodyPr>
          <a:lstStyle/>
          <a:p>
            <a:r>
              <a:rPr lang="ja-JP" altLang="en-US" sz="6000" dirty="0"/>
              <a:t>出題</a:t>
            </a:r>
            <a:r>
              <a:rPr kumimoji="1" lang="ja-JP" altLang="en-US" sz="6000" dirty="0"/>
              <a:t>内容</a:t>
            </a:r>
          </a:p>
        </p:txBody>
      </p:sp>
      <p:sp>
        <p:nvSpPr>
          <p:cNvPr id="7" name="正方形/長方形 6"/>
          <p:cNvSpPr/>
          <p:nvPr/>
        </p:nvSpPr>
        <p:spPr>
          <a:xfrm>
            <a:off x="-1332656" y="2780928"/>
            <a:ext cx="176192" cy="328682"/>
          </a:xfrm>
          <a:prstGeom prst="rect">
            <a:avLst/>
          </a:prstGeom>
        </p:spPr>
        <p:txBody>
          <a:bodyPr wrap="square">
            <a:spAutoFit/>
          </a:bodyPr>
          <a:lstStyle/>
          <a:p>
            <a:endParaRPr lang="ja-JP" altLang="en-US"/>
          </a:p>
        </p:txBody>
      </p:sp>
      <p:sp>
        <p:nvSpPr>
          <p:cNvPr id="9" name="コンテンツ プレースホルダー 8"/>
          <p:cNvSpPr txBox="1">
            <a:spLocks/>
          </p:cNvSpPr>
          <p:nvPr/>
        </p:nvSpPr>
        <p:spPr>
          <a:xfrm>
            <a:off x="0" y="1196752"/>
            <a:ext cx="9144000" cy="561662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3600"/>
              <a:t>指定する</a:t>
            </a:r>
            <a:r>
              <a:rPr lang="ja-JP" altLang="en-US" sz="3600" b="1">
                <a:solidFill>
                  <a:srgbClr val="E46C0A"/>
                </a:solidFill>
              </a:rPr>
              <a:t>ゲームのテーブル設計</a:t>
            </a:r>
            <a:r>
              <a:rPr lang="ja-JP" altLang="en-US" sz="3600"/>
              <a:t>を行ってください。</a:t>
            </a:r>
            <a:endParaRPr lang="en-US" altLang="ja-JP" sz="3600"/>
          </a:p>
          <a:p>
            <a:pPr lvl="1"/>
            <a:r>
              <a:rPr lang="ja-JP" altLang="ja-JP" sz="2400"/>
              <a:t>1</a:t>
            </a:r>
            <a:r>
              <a:rPr lang="en-US" altLang="ja-JP" sz="2400"/>
              <a:t>00%</a:t>
            </a:r>
            <a:r>
              <a:rPr lang="ja-JP" altLang="en-US" sz="2400"/>
              <a:t>正確に行うことは不可能なので、主要な項目についてのみで</a:t>
            </a:r>
            <a:r>
              <a:rPr lang="en-US" altLang="ja-JP" sz="2400"/>
              <a:t>OK</a:t>
            </a:r>
            <a:r>
              <a:rPr lang="ja-JP" altLang="en-US" sz="2400"/>
              <a:t>。</a:t>
            </a:r>
            <a:r>
              <a:rPr lang="en-US" altLang="ja-JP"/>
              <a:t/>
            </a:r>
            <a:br>
              <a:rPr lang="en-US" altLang="ja-JP"/>
            </a:br>
            <a:endParaRPr lang="en-US" altLang="ja-JP"/>
          </a:p>
          <a:p>
            <a:r>
              <a:rPr lang="ja-JP" altLang="en-US" sz="3600"/>
              <a:t>「正規化」を行うことが前提です。</a:t>
            </a:r>
            <a:endParaRPr lang="en-US" altLang="ja-JP" sz="3600"/>
          </a:p>
          <a:p>
            <a:pPr lvl="1"/>
            <a:r>
              <a:rPr lang="ja-JP" altLang="en-US" sz="2400"/>
              <a:t>正規化まで行うのが難しい場合は、できるところまでやって提出する</a:t>
            </a:r>
            <a:endParaRPr lang="en-US" altLang="ja-JP" sz="2400"/>
          </a:p>
        </p:txBody>
      </p:sp>
    </p:spTree>
    <p:extLst>
      <p:ext uri="{BB962C8B-B14F-4D97-AF65-F5344CB8AC3E}">
        <p14:creationId xmlns:p14="http://schemas.microsoft.com/office/powerpoint/2010/main" val="145951824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80728"/>
          </a:xfrm>
        </p:spPr>
        <p:txBody>
          <a:bodyPr>
            <a:noAutofit/>
          </a:bodyPr>
          <a:lstStyle/>
          <a:p>
            <a:r>
              <a:rPr kumimoji="1" lang="ja-JP" altLang="en-US" sz="6000" dirty="0"/>
              <a:t>テーマ</a:t>
            </a:r>
          </a:p>
        </p:txBody>
      </p:sp>
      <p:sp>
        <p:nvSpPr>
          <p:cNvPr id="7" name="正方形/長方形 6"/>
          <p:cNvSpPr/>
          <p:nvPr/>
        </p:nvSpPr>
        <p:spPr>
          <a:xfrm>
            <a:off x="-1332656" y="2780928"/>
            <a:ext cx="176192" cy="328682"/>
          </a:xfrm>
          <a:prstGeom prst="rect">
            <a:avLst/>
          </a:prstGeom>
        </p:spPr>
        <p:txBody>
          <a:bodyPr wrap="square">
            <a:spAutoFit/>
          </a:bodyPr>
          <a:lstStyle/>
          <a:p>
            <a:endParaRPr lang="ja-JP" altLang="en-US"/>
          </a:p>
        </p:txBody>
      </p:sp>
      <p:sp>
        <p:nvSpPr>
          <p:cNvPr id="9" name="コンテンツ プレースホルダー 8"/>
          <p:cNvSpPr txBox="1">
            <a:spLocks/>
          </p:cNvSpPr>
          <p:nvPr/>
        </p:nvSpPr>
        <p:spPr>
          <a:xfrm>
            <a:off x="0" y="1196752"/>
            <a:ext cx="9144000" cy="792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a:t>担当するゲームはランダムに決まります。</a:t>
            </a:r>
            <a:endParaRPr lang="en-US" altLang="ja-JP"/>
          </a:p>
        </p:txBody>
      </p:sp>
      <p:pic>
        <p:nvPicPr>
          <p:cNvPr id="4" name="図 3"/>
          <p:cNvPicPr>
            <a:picLocks noChangeAspect="1"/>
          </p:cNvPicPr>
          <p:nvPr/>
        </p:nvPicPr>
        <p:blipFill>
          <a:blip r:embed="rId3">
            <a:clrChange>
              <a:clrFrom>
                <a:srgbClr val="FFFFFF"/>
              </a:clrFrom>
              <a:clrTo>
                <a:srgbClr val="FFFFFF">
                  <a:alpha val="0"/>
                </a:srgbClr>
              </a:clrTo>
            </a:clrChange>
          </a:blip>
          <a:stretch>
            <a:fillRect/>
          </a:stretch>
        </p:blipFill>
        <p:spPr>
          <a:xfrm>
            <a:off x="755576" y="1988840"/>
            <a:ext cx="3816424" cy="3816424"/>
          </a:xfrm>
          <a:prstGeom prst="rect">
            <a:avLst/>
          </a:prstGeom>
        </p:spPr>
      </p:pic>
      <p:sp>
        <p:nvSpPr>
          <p:cNvPr id="8" name="右矢印 7"/>
          <p:cNvSpPr/>
          <p:nvPr/>
        </p:nvSpPr>
        <p:spPr>
          <a:xfrm rot="10800000">
            <a:off x="4447949" y="3429000"/>
            <a:ext cx="916139" cy="1008112"/>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5436096" y="3645024"/>
            <a:ext cx="3722493" cy="584776"/>
          </a:xfrm>
          <a:prstGeom prst="rect">
            <a:avLst/>
          </a:prstGeom>
          <a:noFill/>
        </p:spPr>
        <p:txBody>
          <a:bodyPr wrap="none" rtlCol="0">
            <a:spAutoFit/>
          </a:bodyPr>
          <a:lstStyle/>
          <a:p>
            <a:r>
              <a:rPr lang="ja-JP" altLang="en-US" sz="3200">
                <a:latin typeface="メイリオ"/>
                <a:ea typeface="メイリオ"/>
                <a:cs typeface="メイリオ"/>
              </a:rPr>
              <a:t>1枚</a:t>
            </a:r>
            <a:r>
              <a:rPr kumimoji="1" lang="ja-JP" altLang="en-US" sz="3200">
                <a:latin typeface="メイリオ"/>
                <a:ea typeface="メイリオ"/>
                <a:cs typeface="メイリオ"/>
              </a:rPr>
              <a:t>引いてください</a:t>
            </a:r>
            <a:endParaRPr kumimoji="1" lang="en-US" altLang="ja-JP" sz="3200">
              <a:latin typeface="メイリオ"/>
              <a:ea typeface="メイリオ"/>
              <a:cs typeface="メイリオ"/>
            </a:endParaRPr>
          </a:p>
        </p:txBody>
      </p:sp>
      <p:sp>
        <p:nvSpPr>
          <p:cNvPr id="11" name="コンテンツ プレースホルダー 8"/>
          <p:cNvSpPr txBox="1">
            <a:spLocks/>
          </p:cNvSpPr>
          <p:nvPr/>
        </p:nvSpPr>
        <p:spPr>
          <a:xfrm>
            <a:off x="8136" y="5949280"/>
            <a:ext cx="9144000" cy="792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2400"/>
              <a:t>※</a:t>
            </a:r>
            <a:r>
              <a:rPr lang="ja-JP" altLang="en-US" sz="2400"/>
              <a:t>本日の授業終了までであれば他の人とトレードしても</a:t>
            </a:r>
            <a:r>
              <a:rPr lang="en-US" altLang="ja-JP" sz="2400"/>
              <a:t>OK</a:t>
            </a:r>
            <a:r>
              <a:rPr lang="ja-JP" altLang="en-US" sz="2400"/>
              <a:t>です。</a:t>
            </a:r>
            <a:endParaRPr lang="en-US" altLang="ja-JP" sz="2400"/>
          </a:p>
          <a:p>
            <a:pPr marL="0" indent="0">
              <a:buNone/>
            </a:pPr>
            <a:r>
              <a:rPr lang="ja-JP" altLang="ja-JP" sz="2400"/>
              <a:t>　</a:t>
            </a:r>
            <a:r>
              <a:rPr lang="ja-JP" altLang="en-US" sz="2400"/>
              <a:t>（お互いの合意の元で行ってください）</a:t>
            </a:r>
            <a:endParaRPr lang="en-US" altLang="ja-JP" sz="2400"/>
          </a:p>
        </p:txBody>
      </p:sp>
    </p:spTree>
    <p:extLst>
      <p:ext uri="{BB962C8B-B14F-4D97-AF65-F5344CB8AC3E}">
        <p14:creationId xmlns:p14="http://schemas.microsoft.com/office/powerpoint/2010/main" val="49575702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80728"/>
          </a:xfrm>
        </p:spPr>
        <p:txBody>
          <a:bodyPr>
            <a:noAutofit/>
          </a:bodyPr>
          <a:lstStyle/>
          <a:p>
            <a:r>
              <a:rPr kumimoji="1" lang="ja-JP" altLang="en-US" sz="6000" dirty="0"/>
              <a:t>提出方法</a:t>
            </a:r>
          </a:p>
        </p:txBody>
      </p:sp>
      <p:sp>
        <p:nvSpPr>
          <p:cNvPr id="7" name="正方形/長方形 6"/>
          <p:cNvSpPr/>
          <p:nvPr/>
        </p:nvSpPr>
        <p:spPr>
          <a:xfrm>
            <a:off x="-1332656" y="2780928"/>
            <a:ext cx="176192" cy="328682"/>
          </a:xfrm>
          <a:prstGeom prst="rect">
            <a:avLst/>
          </a:prstGeom>
        </p:spPr>
        <p:txBody>
          <a:bodyPr wrap="square">
            <a:spAutoFit/>
          </a:bodyPr>
          <a:lstStyle/>
          <a:p>
            <a:endParaRPr lang="ja-JP" altLang="en-US"/>
          </a:p>
        </p:txBody>
      </p:sp>
      <p:sp>
        <p:nvSpPr>
          <p:cNvPr id="9" name="コンテンツ プレースホルダー 8"/>
          <p:cNvSpPr txBox="1">
            <a:spLocks/>
          </p:cNvSpPr>
          <p:nvPr/>
        </p:nvSpPr>
        <p:spPr>
          <a:xfrm>
            <a:off x="0" y="1124744"/>
            <a:ext cx="9144000" cy="554461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571500" indent="-514350">
              <a:buFont typeface="+mj-lt"/>
              <a:buAutoNum type="arabicPeriod"/>
            </a:pPr>
            <a:r>
              <a:rPr lang="ja-JP" altLang="en-US"/>
              <a:t>自分のG</a:t>
            </a:r>
            <a:r>
              <a:rPr lang="en-US" altLang="ja-JP"/>
              <a:t>itHub</a:t>
            </a:r>
            <a:r>
              <a:rPr lang="ja-JP" altLang="en-US"/>
              <a:t>のアカウントにリポジトリを新規に作成する</a:t>
            </a:r>
            <a:endParaRPr lang="en-US" altLang="ja-JP"/>
          </a:p>
          <a:p>
            <a:pPr marL="1371600" lvl="2" indent="-514350"/>
            <a:r>
              <a:rPr lang="ja-JP" altLang="en-US" sz="2000"/>
              <a:t>リポジトリの名称は自由</a:t>
            </a:r>
            <a:r>
              <a:rPr lang="en-US" altLang="ja-JP" sz="2000"/>
              <a:t/>
            </a:r>
            <a:br>
              <a:rPr lang="en-US" altLang="ja-JP" sz="2000"/>
            </a:br>
            <a:endParaRPr lang="en-US" altLang="ja-JP" sz="2000"/>
          </a:p>
          <a:p>
            <a:pPr marL="571500" indent="-514350">
              <a:buFont typeface="+mj-lt"/>
              <a:buAutoNum type="arabicPeriod"/>
            </a:pPr>
            <a:r>
              <a:rPr lang="ja-JP" altLang="en-US"/>
              <a:t>データ設計を行った「</a:t>
            </a:r>
            <a:r>
              <a:rPr lang="en-US" altLang="ja-JP"/>
              <a:t>MySQL Workbench</a:t>
            </a:r>
            <a:r>
              <a:rPr lang="ja-JP" altLang="en-US"/>
              <a:t>」のデータファイルをリポジトリに登録</a:t>
            </a:r>
            <a:endParaRPr lang="en-US" altLang="ja-JP"/>
          </a:p>
          <a:p>
            <a:pPr marL="1371600" lvl="2" indent="-514350"/>
            <a:r>
              <a:rPr lang="en-US" altLang="ja-JP" sz="2000"/>
              <a:t>git add, git commit, git push</a:t>
            </a:r>
          </a:p>
          <a:p>
            <a:pPr marL="1371600" lvl="2" indent="-514350"/>
            <a:r>
              <a:rPr lang="ja-JP" altLang="en-US" sz="2000"/>
              <a:t>もしくはブラウザからアップロードする</a:t>
            </a:r>
            <a:r>
              <a:rPr lang="en-US" altLang="ja-JP" sz="2000"/>
              <a:t/>
            </a:r>
            <a:br>
              <a:rPr lang="en-US" altLang="ja-JP" sz="2000"/>
            </a:br>
            <a:endParaRPr lang="en-US" altLang="ja-JP" sz="2000"/>
          </a:p>
          <a:p>
            <a:pPr marL="571500" indent="-514350">
              <a:buFont typeface="+mj-lt"/>
              <a:buAutoNum type="arabicPeriod"/>
            </a:pPr>
            <a:r>
              <a:rPr lang="ja-JP" altLang="en-US"/>
              <a:t>登録したリポジトリの</a:t>
            </a:r>
            <a:r>
              <a:rPr lang="en-US" altLang="ja-JP"/>
              <a:t>URL</a:t>
            </a:r>
            <a:r>
              <a:rPr lang="ja-JP" altLang="en-US"/>
              <a:t>を、自分の</a:t>
            </a:r>
            <a:r>
              <a:rPr lang="en-US" altLang="ja-JP"/>
              <a:t>Issue</a:t>
            </a:r>
            <a:r>
              <a:rPr lang="ja-JP" altLang="en-US"/>
              <a:t>に書き込む＝提出完了</a:t>
            </a:r>
            <a:endParaRPr lang="en-US" altLang="ja-JP"/>
          </a:p>
          <a:p>
            <a:pPr marL="1371600" lvl="2" indent="-514350"/>
            <a:r>
              <a:rPr lang="en-US" altLang="ja-JP" sz="2000"/>
              <a:t>https://github.com/katsube/neec/issues</a:t>
            </a:r>
          </a:p>
          <a:p>
            <a:pPr marL="1371600" lvl="2" indent="-514350"/>
            <a:r>
              <a:rPr lang="ja-JP" altLang="en-US" sz="2000" b="1">
                <a:solidFill>
                  <a:srgbClr val="FF0000"/>
                </a:solidFill>
              </a:rPr>
              <a:t>書き込む際に「番号」「タイトル名」を併記</a:t>
            </a:r>
            <a:r>
              <a:rPr lang="ja-JP" altLang="en-US" sz="2000"/>
              <a:t>してください。</a:t>
            </a:r>
            <a:endParaRPr lang="en-US" altLang="ja-JP" sz="2000"/>
          </a:p>
        </p:txBody>
      </p:sp>
    </p:spTree>
    <p:extLst>
      <p:ext uri="{BB962C8B-B14F-4D97-AF65-F5344CB8AC3E}">
        <p14:creationId xmlns:p14="http://schemas.microsoft.com/office/powerpoint/2010/main" val="342631522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80728"/>
          </a:xfrm>
        </p:spPr>
        <p:txBody>
          <a:bodyPr>
            <a:noAutofit/>
          </a:bodyPr>
          <a:lstStyle/>
          <a:p>
            <a:r>
              <a:rPr kumimoji="1" lang="ja-JP" altLang="en-US" sz="6000" dirty="0"/>
              <a:t>締切り</a:t>
            </a:r>
          </a:p>
        </p:txBody>
      </p:sp>
      <p:sp>
        <p:nvSpPr>
          <p:cNvPr id="7" name="正方形/長方形 6"/>
          <p:cNvSpPr/>
          <p:nvPr/>
        </p:nvSpPr>
        <p:spPr>
          <a:xfrm>
            <a:off x="-1332656" y="2780928"/>
            <a:ext cx="176192" cy="328682"/>
          </a:xfrm>
          <a:prstGeom prst="rect">
            <a:avLst/>
          </a:prstGeom>
        </p:spPr>
        <p:txBody>
          <a:bodyPr wrap="square">
            <a:spAutoFit/>
          </a:bodyPr>
          <a:lstStyle/>
          <a:p>
            <a:endParaRPr lang="ja-JP" altLang="en-US"/>
          </a:p>
        </p:txBody>
      </p:sp>
      <p:sp>
        <p:nvSpPr>
          <p:cNvPr id="9" name="コンテンツ プレースホルダー 8"/>
          <p:cNvSpPr txBox="1">
            <a:spLocks/>
          </p:cNvSpPr>
          <p:nvPr/>
        </p:nvSpPr>
        <p:spPr>
          <a:xfrm>
            <a:off x="0" y="1052736"/>
            <a:ext cx="9144000" cy="561662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a:t>締切は以下</a:t>
            </a:r>
            <a:endParaRPr lang="en-US" altLang="ja-JP"/>
          </a:p>
          <a:p>
            <a:pPr lvl="1"/>
            <a:r>
              <a:rPr lang="ja-JP" altLang="ja-JP" sz="3600" b="1">
                <a:solidFill>
                  <a:srgbClr val="E46C0A"/>
                </a:solidFill>
              </a:rPr>
              <a:t>2</a:t>
            </a:r>
            <a:r>
              <a:rPr lang="en-US" altLang="ja-JP" sz="3600" b="1">
                <a:solidFill>
                  <a:srgbClr val="E46C0A"/>
                </a:solidFill>
              </a:rPr>
              <a:t>016</a:t>
            </a:r>
            <a:r>
              <a:rPr lang="ja-JP" altLang="en-US" sz="3600" b="1">
                <a:solidFill>
                  <a:srgbClr val="E46C0A"/>
                </a:solidFill>
              </a:rPr>
              <a:t>年</a:t>
            </a:r>
            <a:r>
              <a:rPr lang="en-US" altLang="ja-JP" sz="3600" b="1">
                <a:solidFill>
                  <a:srgbClr val="E46C0A"/>
                </a:solidFill>
              </a:rPr>
              <a:t>12</a:t>
            </a:r>
            <a:r>
              <a:rPr lang="ja-JP" altLang="en-US" sz="3600" b="1">
                <a:solidFill>
                  <a:srgbClr val="E46C0A"/>
                </a:solidFill>
              </a:rPr>
              <a:t>月</a:t>
            </a:r>
            <a:r>
              <a:rPr lang="ja-JP" altLang="ja-JP" sz="3600" b="1">
                <a:solidFill>
                  <a:srgbClr val="E46C0A"/>
                </a:solidFill>
              </a:rPr>
              <a:t>3</a:t>
            </a:r>
            <a:r>
              <a:rPr lang="en-US" altLang="ja-JP" sz="3600" b="1">
                <a:solidFill>
                  <a:srgbClr val="E46C0A"/>
                </a:solidFill>
              </a:rPr>
              <a:t>1</a:t>
            </a:r>
            <a:r>
              <a:rPr lang="ja-JP" altLang="en-US" sz="3600" b="1">
                <a:solidFill>
                  <a:srgbClr val="E46C0A"/>
                </a:solidFill>
              </a:rPr>
              <a:t>日</a:t>
            </a:r>
            <a:r>
              <a:rPr lang="en-US" altLang="ja-JP" sz="3600" b="1">
                <a:solidFill>
                  <a:srgbClr val="E46C0A"/>
                </a:solidFill>
              </a:rPr>
              <a:t>(</a:t>
            </a:r>
            <a:r>
              <a:rPr lang="ja-JP" altLang="en-US" sz="3600" b="1">
                <a:solidFill>
                  <a:srgbClr val="E46C0A"/>
                </a:solidFill>
              </a:rPr>
              <a:t>土</a:t>
            </a:r>
            <a:r>
              <a:rPr lang="en-US" altLang="ja-JP" sz="3600" b="1">
                <a:solidFill>
                  <a:srgbClr val="E46C0A"/>
                </a:solidFill>
              </a:rPr>
              <a:t>)</a:t>
            </a:r>
            <a:r>
              <a:rPr lang="ja-JP" altLang="en-US" sz="3600" b="1">
                <a:solidFill>
                  <a:srgbClr val="E46C0A"/>
                </a:solidFill>
              </a:rPr>
              <a:t> </a:t>
            </a:r>
            <a:r>
              <a:rPr lang="en-US" altLang="ja-JP" sz="3600" b="1">
                <a:solidFill>
                  <a:srgbClr val="E46C0A"/>
                </a:solidFill>
              </a:rPr>
              <a:t>23:59</a:t>
            </a:r>
            <a:r>
              <a:rPr lang="ja-JP" altLang="en-US" sz="3600" b="1">
                <a:solidFill>
                  <a:srgbClr val="E46C0A"/>
                </a:solidFill>
              </a:rPr>
              <a:t>必着</a:t>
            </a:r>
            <a:endParaRPr lang="en-US" altLang="ja-JP" sz="3600" b="1"/>
          </a:p>
          <a:p>
            <a:pPr lvl="1"/>
            <a:r>
              <a:rPr lang="ja-JP" altLang="en-US" sz="2400"/>
              <a:t>先週お知らせした日時よりも少し延長しました</a:t>
            </a:r>
            <a:r>
              <a:rPr lang="en-US" altLang="ja-JP" sz="1600"/>
              <a:t/>
            </a:r>
            <a:br>
              <a:rPr lang="en-US" altLang="ja-JP" sz="1600"/>
            </a:br>
            <a:endParaRPr lang="en-US" altLang="ja-JP" sz="1600"/>
          </a:p>
          <a:p>
            <a:r>
              <a:rPr lang="ja-JP" altLang="en-US"/>
              <a:t>締切りまでに必ず提出</a:t>
            </a:r>
            <a:endParaRPr lang="en-US" altLang="ja-JP"/>
          </a:p>
          <a:p>
            <a:pPr lvl="1"/>
            <a:r>
              <a:rPr lang="ja-JP" altLang="en-US" sz="2400"/>
              <a:t>締切り後の提出、未提出の場合はレポート点は</a:t>
            </a:r>
            <a:r>
              <a:rPr lang="en-US" altLang="ja-JP" sz="2400"/>
              <a:t>0</a:t>
            </a:r>
            <a:r>
              <a:rPr lang="ja-JP" altLang="en-US" sz="2400"/>
              <a:t>。</a:t>
            </a:r>
            <a:endParaRPr lang="en-US" altLang="ja-JP" sz="2400"/>
          </a:p>
          <a:p>
            <a:pPr lvl="1"/>
            <a:r>
              <a:rPr lang="ja-JP" altLang="en-US" sz="2400"/>
              <a:t>提出された内容が一定の基準を達しているかで評価を行います。</a:t>
            </a:r>
            <a:r>
              <a:rPr lang="en-US" altLang="ja-JP" sz="800"/>
              <a:t/>
            </a:r>
            <a:br>
              <a:rPr lang="en-US" altLang="ja-JP" sz="800"/>
            </a:br>
            <a:endParaRPr lang="en-US" altLang="ja-JP" sz="1600"/>
          </a:p>
          <a:p>
            <a:r>
              <a:rPr lang="ja-JP" altLang="en-US"/>
              <a:t>本日欠席した場合</a:t>
            </a:r>
            <a:endParaRPr lang="en-US" altLang="ja-JP"/>
          </a:p>
          <a:p>
            <a:pPr lvl="1"/>
            <a:r>
              <a:rPr lang="ja-JP" altLang="en-US" sz="2400"/>
              <a:t>抽選は来週も行います。来週も欠席した場合は</a:t>
            </a:r>
            <a:r>
              <a:rPr lang="en-US" altLang="ja-JP" sz="2400"/>
              <a:t>GitHub</a:t>
            </a:r>
            <a:r>
              <a:rPr lang="ja-JP" altLang="en-US" sz="2400"/>
              <a:t>の自分の</a:t>
            </a:r>
            <a:r>
              <a:rPr lang="en-US" altLang="ja-JP" sz="2400"/>
              <a:t>Issue</a:t>
            </a:r>
            <a:r>
              <a:rPr lang="ja-JP" altLang="en-US" sz="2400"/>
              <a:t>で個別に連絡してください。締切りは変わりません。</a:t>
            </a:r>
            <a:endParaRPr lang="en-US" altLang="ja-JP" sz="2400"/>
          </a:p>
          <a:p>
            <a:endParaRPr lang="en-US" altLang="ja-JP"/>
          </a:p>
        </p:txBody>
      </p:sp>
    </p:spTree>
    <p:extLst>
      <p:ext uri="{BB962C8B-B14F-4D97-AF65-F5344CB8AC3E}">
        <p14:creationId xmlns:p14="http://schemas.microsoft.com/office/powerpoint/2010/main" val="250097940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764704"/>
            <a:ext cx="8229600" cy="5530626"/>
          </a:xfrm>
        </p:spPr>
        <p:txBody>
          <a:bodyPr>
            <a:noAutofit/>
          </a:bodyPr>
          <a:lstStyle/>
          <a:p>
            <a:r>
              <a:rPr kumimoji="1" lang="ja-JP" altLang="en-US" sz="9600"/>
              <a:t>今年の課題は</a:t>
            </a:r>
            <a:r>
              <a:rPr kumimoji="1" lang="en-US" altLang="ja-JP" sz="9600"/>
              <a:t/>
            </a:r>
            <a:br>
              <a:rPr kumimoji="1" lang="en-US" altLang="ja-JP" sz="9600"/>
            </a:br>
            <a:r>
              <a:rPr lang="ja-JP" altLang="en-US" sz="9600"/>
              <a:t>今年のうちに</a:t>
            </a:r>
            <a:endParaRPr kumimoji="1" lang="ja-JP" altLang="en-US" sz="9600"/>
          </a:p>
        </p:txBody>
      </p:sp>
    </p:spTree>
    <p:extLst>
      <p:ext uri="{BB962C8B-B14F-4D97-AF65-F5344CB8AC3E}">
        <p14:creationId xmlns:p14="http://schemas.microsoft.com/office/powerpoint/2010/main" val="796598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1196752"/>
            <a:ext cx="8229600" cy="4464496"/>
          </a:xfrm>
        </p:spPr>
        <p:txBody>
          <a:bodyPr>
            <a:noAutofit/>
          </a:bodyPr>
          <a:lstStyle/>
          <a:p>
            <a:r>
              <a:rPr kumimoji="1" lang="ja-JP" altLang="en-US" sz="8800" dirty="0"/>
              <a:t>次週の予告</a:t>
            </a:r>
          </a:p>
        </p:txBody>
      </p:sp>
    </p:spTree>
    <p:extLst>
      <p:ext uri="{BB962C8B-B14F-4D97-AF65-F5344CB8AC3E}">
        <p14:creationId xmlns:p14="http://schemas.microsoft.com/office/powerpoint/2010/main" val="360643474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4624"/>
            <a:ext cx="9144000" cy="980728"/>
          </a:xfrm>
        </p:spPr>
        <p:txBody>
          <a:bodyPr>
            <a:noAutofit/>
          </a:bodyPr>
          <a:lstStyle/>
          <a:p>
            <a:r>
              <a:rPr kumimoji="1" lang="ja-JP" altLang="en-US" sz="6000" dirty="0"/>
              <a:t>次週はチャット開発</a:t>
            </a:r>
          </a:p>
        </p:txBody>
      </p:sp>
      <p:sp>
        <p:nvSpPr>
          <p:cNvPr id="7" name="正方形/長方形 6"/>
          <p:cNvSpPr/>
          <p:nvPr/>
        </p:nvSpPr>
        <p:spPr>
          <a:xfrm>
            <a:off x="-1332656" y="2780928"/>
            <a:ext cx="176192" cy="328682"/>
          </a:xfrm>
          <a:prstGeom prst="rect">
            <a:avLst/>
          </a:prstGeom>
        </p:spPr>
        <p:txBody>
          <a:bodyPr wrap="square">
            <a:spAutoFit/>
          </a:bodyPr>
          <a:lstStyle/>
          <a:p>
            <a:endParaRPr lang="ja-JP" altLang="en-US"/>
          </a:p>
        </p:txBody>
      </p:sp>
      <p:sp>
        <p:nvSpPr>
          <p:cNvPr id="9" name="コンテンツ プレースホルダー 8"/>
          <p:cNvSpPr txBox="1">
            <a:spLocks/>
          </p:cNvSpPr>
          <p:nvPr/>
        </p:nvSpPr>
        <p:spPr>
          <a:xfrm>
            <a:off x="0" y="1268760"/>
            <a:ext cx="9144000" cy="40324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altLang="ja-JP"/>
          </a:p>
        </p:txBody>
      </p:sp>
      <p:sp>
        <p:nvSpPr>
          <p:cNvPr id="5" name="コンテンツ プレースホルダー 8"/>
          <p:cNvSpPr txBox="1">
            <a:spLocks/>
          </p:cNvSpPr>
          <p:nvPr/>
        </p:nvSpPr>
        <p:spPr>
          <a:xfrm>
            <a:off x="0" y="1268760"/>
            <a:ext cx="9144000" cy="5400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a:t>来週までにテキストファイル版のチャットを完成させておきましょう。</a:t>
            </a:r>
            <a:endParaRPr lang="en-US" altLang="ja-JP"/>
          </a:p>
          <a:p>
            <a:pPr lvl="1"/>
            <a:r>
              <a:rPr lang="ja-JP" altLang="en-US"/>
              <a:t>不明点や質問があれば</a:t>
            </a:r>
            <a:r>
              <a:rPr lang="en-US" altLang="ja-JP"/>
              <a:t>GitHub</a:t>
            </a:r>
            <a:r>
              <a:rPr lang="ja-JP" altLang="en-US"/>
              <a:t>の</a:t>
            </a:r>
            <a:r>
              <a:rPr lang="en-US" altLang="ja-JP"/>
              <a:t>Issue</a:t>
            </a:r>
            <a:r>
              <a:rPr lang="ja-JP" altLang="en-US"/>
              <a:t>に書きこんでください。</a:t>
            </a:r>
            <a:endParaRPr lang="en-US" altLang="ja-JP"/>
          </a:p>
          <a:p>
            <a:endParaRPr lang="en-US" altLang="ja-JP"/>
          </a:p>
          <a:p>
            <a:r>
              <a:rPr lang="ja-JP" altLang="en-US"/>
              <a:t>徒手空拳で挑むとまず完成しません。</a:t>
            </a:r>
            <a:endParaRPr lang="en-US" altLang="ja-JP"/>
          </a:p>
        </p:txBody>
      </p:sp>
    </p:spTree>
    <p:extLst>
      <p:ext uri="{BB962C8B-B14F-4D97-AF65-F5344CB8AC3E}">
        <p14:creationId xmlns:p14="http://schemas.microsoft.com/office/powerpoint/2010/main" val="144331734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6000" dirty="0" smtClean="0"/>
              <a:t>午後の予定</a:t>
            </a:r>
            <a:endParaRPr kumimoji="1" lang="ja-JP" altLang="en-US" sz="6000" dirty="0"/>
          </a:p>
        </p:txBody>
      </p:sp>
      <p:sp>
        <p:nvSpPr>
          <p:cNvPr id="3" name="コンテンツ プレースホルダー 2"/>
          <p:cNvSpPr>
            <a:spLocks noGrp="1"/>
          </p:cNvSpPr>
          <p:nvPr>
            <p:ph idx="1"/>
          </p:nvPr>
        </p:nvSpPr>
        <p:spPr>
          <a:xfrm>
            <a:off x="457200" y="1340768"/>
            <a:ext cx="8229600" cy="5256584"/>
          </a:xfrm>
        </p:spPr>
        <p:txBody>
          <a:bodyPr>
            <a:normAutofit/>
          </a:bodyPr>
          <a:lstStyle/>
          <a:p>
            <a:r>
              <a:rPr lang="en-US" altLang="ja-JP" sz="4400" dirty="0"/>
              <a:t>Git</a:t>
            </a:r>
            <a:r>
              <a:rPr lang="ja-JP" altLang="en-US" sz="4400" dirty="0" smtClean="0"/>
              <a:t>演習</a:t>
            </a:r>
            <a:endParaRPr lang="en-US" altLang="ja-JP" sz="3600" dirty="0"/>
          </a:p>
          <a:p>
            <a:pPr lvl="1"/>
            <a:r>
              <a:rPr lang="en-US" altLang="ja-JP" sz="3600" dirty="0"/>
              <a:t> GitHub</a:t>
            </a:r>
            <a:r>
              <a:rPr lang="ja-JP" altLang="en-US" sz="3600" dirty="0"/>
              <a:t>にリポジトリを作成</a:t>
            </a:r>
            <a:endParaRPr lang="en-US" altLang="ja-JP" sz="3600" dirty="0"/>
          </a:p>
          <a:p>
            <a:pPr lvl="1"/>
            <a:r>
              <a:rPr lang="en-US" altLang="ja-JP" sz="3600" dirty="0"/>
              <a:t> </a:t>
            </a:r>
            <a:r>
              <a:rPr lang="ja-JP" altLang="en-US" sz="3600" dirty="0"/>
              <a:t>ローカルで操作</a:t>
            </a:r>
            <a:endParaRPr lang="en-US" altLang="ja-JP" sz="3600" dirty="0"/>
          </a:p>
          <a:p>
            <a:pPr lvl="1"/>
            <a:r>
              <a:rPr lang="ja-JP" altLang="en-US" sz="3600" dirty="0"/>
              <a:t> リモートに反映</a:t>
            </a:r>
            <a:endParaRPr lang="en-US" altLang="ja-JP" sz="3600" dirty="0"/>
          </a:p>
          <a:p>
            <a:pPr lvl="1"/>
            <a:endParaRPr lang="en-US" altLang="ja-JP" sz="3600" dirty="0"/>
          </a:p>
          <a:p>
            <a:r>
              <a:rPr lang="ja-JP" altLang="en-US" sz="4400" dirty="0"/>
              <a:t>レポート出題</a:t>
            </a:r>
            <a:endParaRPr lang="en-US" altLang="ja-JP" sz="4000" dirty="0"/>
          </a:p>
          <a:p>
            <a:r>
              <a:rPr lang="ja-JP" altLang="en-US" sz="4400" dirty="0"/>
              <a:t>来週の予告</a:t>
            </a:r>
            <a:endParaRPr lang="en-US" altLang="ja-JP" dirty="0"/>
          </a:p>
          <a:p>
            <a:pPr lvl="1"/>
            <a:endParaRPr lang="en-US" altLang="ja-JP" sz="5600" dirty="0"/>
          </a:p>
        </p:txBody>
      </p:sp>
    </p:spTree>
    <p:extLst>
      <p:ext uri="{BB962C8B-B14F-4D97-AF65-F5344CB8AC3E}">
        <p14:creationId xmlns:p14="http://schemas.microsoft.com/office/powerpoint/2010/main" val="288020877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6856" y="2636912"/>
            <a:ext cx="8229600" cy="1503040"/>
          </a:xfrm>
        </p:spPr>
        <p:txBody>
          <a:bodyPr>
            <a:noAutofit/>
          </a:bodyPr>
          <a:lstStyle/>
          <a:p>
            <a:r>
              <a:rPr kumimoji="1" lang="en-US" altLang="ja-JP" sz="9600" dirty="0"/>
              <a:t>Git</a:t>
            </a:r>
            <a:r>
              <a:rPr kumimoji="1" lang="ja-JP" altLang="en-US" sz="9600" dirty="0"/>
              <a:t>演習</a:t>
            </a:r>
          </a:p>
        </p:txBody>
      </p:sp>
      <p:pic>
        <p:nvPicPr>
          <p:cNvPr id="6" name="図 5"/>
          <p:cNvPicPr>
            <a:picLocks noChangeAspect="1"/>
          </p:cNvPicPr>
          <p:nvPr/>
        </p:nvPicPr>
        <p:blipFill>
          <a:blip r:embed="rId2"/>
          <a:stretch>
            <a:fillRect/>
          </a:stretch>
        </p:blipFill>
        <p:spPr>
          <a:xfrm>
            <a:off x="6540872" y="4077072"/>
            <a:ext cx="2603128" cy="2603128"/>
          </a:xfrm>
          <a:prstGeom prst="rect">
            <a:avLst/>
          </a:prstGeom>
        </p:spPr>
      </p:pic>
    </p:spTree>
    <p:extLst>
      <p:ext uri="{BB962C8B-B14F-4D97-AF65-F5344CB8AC3E}">
        <p14:creationId xmlns:p14="http://schemas.microsoft.com/office/powerpoint/2010/main" val="320389237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6000" dirty="0"/>
              <a:t>サマリー</a:t>
            </a:r>
            <a:r>
              <a:rPr lang="en-US" altLang="ja-JP" sz="6000" dirty="0"/>
              <a:t> 1</a:t>
            </a:r>
            <a:endParaRPr kumimoji="1" lang="ja-JP" altLang="en-US" sz="6000" dirty="0"/>
          </a:p>
        </p:txBody>
      </p:sp>
      <p:sp>
        <p:nvSpPr>
          <p:cNvPr id="3" name="コンテンツ プレースホルダー 2"/>
          <p:cNvSpPr>
            <a:spLocks noGrp="1"/>
          </p:cNvSpPr>
          <p:nvPr>
            <p:ph idx="1"/>
          </p:nvPr>
        </p:nvSpPr>
        <p:spPr>
          <a:xfrm>
            <a:off x="446856" y="1600200"/>
            <a:ext cx="8697144" cy="5069160"/>
          </a:xfrm>
        </p:spPr>
        <p:txBody>
          <a:bodyPr>
            <a:normAutofit fontScale="92500" lnSpcReduction="20000"/>
          </a:bodyPr>
          <a:lstStyle/>
          <a:p>
            <a:r>
              <a:rPr lang="ja-JP" altLang="en-US" sz="3600" dirty="0"/>
              <a:t>実際にデモを行いながらの授業です。</a:t>
            </a:r>
            <a:endParaRPr lang="en-US" altLang="ja-JP" sz="3600" dirty="0"/>
          </a:p>
          <a:p>
            <a:r>
              <a:rPr lang="en-US" altLang="ja-JP" sz="3600" dirty="0"/>
              <a:t>GitHub</a:t>
            </a:r>
            <a:r>
              <a:rPr lang="ja-JP" altLang="en-US" sz="3600" dirty="0"/>
              <a:t>にリポジトリを作成</a:t>
            </a:r>
            <a:endParaRPr lang="en-US" altLang="ja-JP" sz="3600" dirty="0"/>
          </a:p>
          <a:p>
            <a:r>
              <a:rPr lang="ja-JP" altLang="en-US" sz="3600" dirty="0"/>
              <a:t>ローカルの事前設定</a:t>
            </a:r>
            <a:endParaRPr lang="en-US" altLang="ja-JP" sz="3600" dirty="0"/>
          </a:p>
          <a:p>
            <a:pPr lvl="1"/>
            <a:r>
              <a:rPr lang="en-US" altLang="ja-JP" dirty="0"/>
              <a:t>.gitconfig </a:t>
            </a:r>
            <a:r>
              <a:rPr lang="en-US" altLang="ja-JP" sz="2000" dirty="0"/>
              <a:t>※</a:t>
            </a:r>
            <a:r>
              <a:rPr lang="ja-JP" altLang="en-US" sz="2000" dirty="0"/>
              <a:t>実習室のプロキシ設定など</a:t>
            </a:r>
            <a:endParaRPr lang="en-US" altLang="ja-JP" dirty="0"/>
          </a:p>
          <a:p>
            <a:r>
              <a:rPr lang="ja-JP" altLang="en-US" sz="3600" dirty="0"/>
              <a:t>ローカルでの操作</a:t>
            </a:r>
            <a:endParaRPr lang="en-US" altLang="ja-JP" sz="3600" dirty="0"/>
          </a:p>
          <a:p>
            <a:pPr lvl="1"/>
            <a:r>
              <a:rPr lang="en-US" altLang="ja-JP" dirty="0"/>
              <a:t> git init --bare</a:t>
            </a:r>
          </a:p>
          <a:p>
            <a:pPr lvl="1"/>
            <a:r>
              <a:rPr lang="en-US" altLang="ja-JP" dirty="0"/>
              <a:t> echo "foo" &gt; foo.txt</a:t>
            </a:r>
          </a:p>
          <a:p>
            <a:pPr lvl="1"/>
            <a:r>
              <a:rPr lang="en-US" altLang="ja-JP" dirty="0"/>
              <a:t> git status</a:t>
            </a:r>
          </a:p>
          <a:p>
            <a:pPr lvl="1"/>
            <a:r>
              <a:rPr lang="en-US" altLang="ja-JP" dirty="0"/>
              <a:t> git add foo.txt</a:t>
            </a:r>
          </a:p>
          <a:p>
            <a:pPr lvl="1"/>
            <a:r>
              <a:rPr lang="en-US" altLang="ja-JP" dirty="0"/>
              <a:t> git commit –am '1</a:t>
            </a:r>
            <a:r>
              <a:rPr lang="en-US" altLang="ja-JP" baseline="30000" dirty="0"/>
              <a:t>st</a:t>
            </a:r>
            <a:r>
              <a:rPr lang="en-US" altLang="ja-JP" dirty="0"/>
              <a:t> commit'</a:t>
            </a:r>
          </a:p>
          <a:p>
            <a:pPr lvl="1"/>
            <a:r>
              <a:rPr lang="ja-JP" altLang="en-US" dirty="0"/>
              <a:t> </a:t>
            </a:r>
            <a:r>
              <a:rPr lang="ja-JP" altLang="ja-JP" dirty="0"/>
              <a:t>g</a:t>
            </a:r>
            <a:r>
              <a:rPr lang="en-US" altLang="ja-JP" dirty="0"/>
              <a:t>it</a:t>
            </a:r>
            <a:r>
              <a:rPr lang="ja-JP" altLang="en-US" dirty="0"/>
              <a:t> </a:t>
            </a:r>
            <a:r>
              <a:rPr lang="en-US" altLang="ja-JP" dirty="0"/>
              <a:t>push</a:t>
            </a:r>
            <a:r>
              <a:rPr lang="ja-JP" altLang="en-US" dirty="0"/>
              <a:t> </a:t>
            </a:r>
            <a:r>
              <a:rPr lang="en-US" altLang="ja-JP" dirty="0"/>
              <a:t>origin</a:t>
            </a:r>
            <a:r>
              <a:rPr lang="ja-JP" altLang="en-US" dirty="0"/>
              <a:t> </a:t>
            </a:r>
            <a:r>
              <a:rPr lang="en-US" altLang="ja-JP" dirty="0"/>
              <a:t>master</a:t>
            </a:r>
          </a:p>
          <a:p>
            <a:endParaRPr lang="en-US" altLang="ja-JP" sz="3600" dirty="0"/>
          </a:p>
        </p:txBody>
      </p:sp>
    </p:spTree>
    <p:extLst>
      <p:ext uri="{BB962C8B-B14F-4D97-AF65-F5344CB8AC3E}">
        <p14:creationId xmlns:p14="http://schemas.microsoft.com/office/powerpoint/2010/main" val="140053305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6000" dirty="0"/>
              <a:t>サマリー２</a:t>
            </a:r>
            <a:r>
              <a:rPr lang="en-US" altLang="ja-JP" sz="6000" dirty="0"/>
              <a:t> </a:t>
            </a:r>
            <a:endParaRPr kumimoji="1" lang="ja-JP" altLang="en-US" sz="6000" dirty="0"/>
          </a:p>
        </p:txBody>
      </p:sp>
      <p:sp>
        <p:nvSpPr>
          <p:cNvPr id="3" name="コンテンツ プレースホルダー 2"/>
          <p:cNvSpPr>
            <a:spLocks noGrp="1"/>
          </p:cNvSpPr>
          <p:nvPr>
            <p:ph idx="1"/>
          </p:nvPr>
        </p:nvSpPr>
        <p:spPr>
          <a:xfrm>
            <a:off x="446856" y="1340768"/>
            <a:ext cx="8697144" cy="5328592"/>
          </a:xfrm>
        </p:spPr>
        <p:txBody>
          <a:bodyPr>
            <a:normAutofit fontScale="85000" lnSpcReduction="20000"/>
          </a:bodyPr>
          <a:lstStyle/>
          <a:p>
            <a:r>
              <a:rPr lang="ja-JP" altLang="en-US" dirty="0"/>
              <a:t>その他の操作</a:t>
            </a:r>
            <a:endParaRPr lang="en-US" altLang="ja-JP" dirty="0"/>
          </a:p>
          <a:p>
            <a:pPr lvl="1"/>
            <a:r>
              <a:rPr lang="ja-JP" altLang="ja-JP" dirty="0"/>
              <a:t>g</a:t>
            </a:r>
            <a:r>
              <a:rPr lang="en-US" altLang="ja-JP" dirty="0"/>
              <a:t>it</a:t>
            </a:r>
            <a:r>
              <a:rPr lang="ja-JP" altLang="en-US" dirty="0"/>
              <a:t> </a:t>
            </a:r>
            <a:r>
              <a:rPr lang="en-US" altLang="ja-JP" dirty="0"/>
              <a:t>rm / git mv</a:t>
            </a:r>
          </a:p>
          <a:p>
            <a:endParaRPr lang="en-US" altLang="ja-JP" sz="3600" dirty="0"/>
          </a:p>
          <a:p>
            <a:r>
              <a:rPr lang="ja-JP" altLang="en-US" sz="3600" dirty="0"/>
              <a:t>ログの表示</a:t>
            </a:r>
            <a:endParaRPr lang="en-US" altLang="ja-JP" sz="3600" dirty="0"/>
          </a:p>
          <a:p>
            <a:pPr lvl="1"/>
            <a:r>
              <a:rPr lang="en-US" altLang="ja-JP" dirty="0"/>
              <a:t>git log</a:t>
            </a:r>
          </a:p>
          <a:p>
            <a:pPr lvl="1"/>
            <a:r>
              <a:rPr lang="en-US" altLang="ja-JP" dirty="0"/>
              <a:t>git</a:t>
            </a:r>
            <a:r>
              <a:rPr lang="ja-JP" altLang="en-US" dirty="0"/>
              <a:t> </a:t>
            </a:r>
            <a:r>
              <a:rPr lang="en-US" altLang="ja-JP" dirty="0"/>
              <a:t>log</a:t>
            </a:r>
            <a:r>
              <a:rPr lang="ja-JP" altLang="en-US" dirty="0"/>
              <a:t> </a:t>
            </a:r>
            <a:r>
              <a:rPr lang="en-US" altLang="ja-JP" dirty="0"/>
              <a:t>&lt;</a:t>
            </a:r>
            <a:r>
              <a:rPr lang="ja-JP" altLang="en-US" dirty="0"/>
              <a:t>ファイル</a:t>
            </a:r>
            <a:r>
              <a:rPr lang="en-US" altLang="ja-JP" dirty="0"/>
              <a:t>&gt;</a:t>
            </a:r>
          </a:p>
          <a:p>
            <a:pPr lvl="1"/>
            <a:r>
              <a:rPr lang="ja-JP" altLang="ja-JP" dirty="0"/>
              <a:t>g</a:t>
            </a:r>
            <a:r>
              <a:rPr lang="en-US" altLang="ja-JP" dirty="0"/>
              <a:t>it</a:t>
            </a:r>
            <a:r>
              <a:rPr lang="ja-JP" altLang="en-US" dirty="0"/>
              <a:t> </a:t>
            </a:r>
            <a:r>
              <a:rPr lang="en-US" altLang="ja-JP" dirty="0"/>
              <a:t>log</a:t>
            </a:r>
            <a:r>
              <a:rPr lang="ja-JP" altLang="en-US" dirty="0"/>
              <a:t> </a:t>
            </a:r>
            <a:r>
              <a:rPr lang="ja-JP" altLang="ja-JP" dirty="0"/>
              <a:t>-</a:t>
            </a:r>
            <a:r>
              <a:rPr lang="en-US" altLang="ja-JP" dirty="0"/>
              <a:t>-oneline</a:t>
            </a:r>
          </a:p>
          <a:p>
            <a:pPr lvl="1"/>
            <a:r>
              <a:rPr lang="en-US" altLang="ja-JP" dirty="0"/>
              <a:t>git log --author="" / --grep=""</a:t>
            </a:r>
          </a:p>
          <a:p>
            <a:pPr lvl="1"/>
            <a:endParaRPr lang="en-US" altLang="ja-JP" dirty="0"/>
          </a:p>
          <a:p>
            <a:r>
              <a:rPr lang="ja-JP" altLang="en-US" sz="3600" dirty="0"/>
              <a:t>各領域の説明</a:t>
            </a:r>
            <a:endParaRPr lang="en-US" altLang="ja-JP" sz="3600" dirty="0"/>
          </a:p>
          <a:p>
            <a:pPr lvl="1"/>
            <a:r>
              <a:rPr lang="ja-JP" altLang="en-US" dirty="0"/>
              <a:t>リモート</a:t>
            </a:r>
            <a:endParaRPr lang="en-US" altLang="ja-JP" dirty="0"/>
          </a:p>
          <a:p>
            <a:pPr lvl="1"/>
            <a:r>
              <a:rPr lang="ja-JP" altLang="en-US" dirty="0"/>
              <a:t>ステージ</a:t>
            </a:r>
            <a:endParaRPr lang="en-US" altLang="ja-JP" dirty="0"/>
          </a:p>
          <a:p>
            <a:pPr lvl="1"/>
            <a:r>
              <a:rPr lang="ja-JP" altLang="en-US" dirty="0"/>
              <a:t>作業領域</a:t>
            </a:r>
            <a:endParaRPr lang="en-US" altLang="ja-JP" dirty="0"/>
          </a:p>
        </p:txBody>
      </p:sp>
    </p:spTree>
    <p:extLst>
      <p:ext uri="{BB962C8B-B14F-4D97-AF65-F5344CB8AC3E}">
        <p14:creationId xmlns:p14="http://schemas.microsoft.com/office/powerpoint/2010/main" val="128737184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6000" dirty="0"/>
              <a:t>サマリー</a:t>
            </a:r>
            <a:r>
              <a:rPr lang="en-US" altLang="ja-JP" sz="6000" dirty="0"/>
              <a:t> 3</a:t>
            </a:r>
            <a:endParaRPr kumimoji="1" lang="ja-JP" altLang="en-US" sz="6000" dirty="0"/>
          </a:p>
        </p:txBody>
      </p:sp>
      <p:sp>
        <p:nvSpPr>
          <p:cNvPr id="3" name="コンテンツ プレースホルダー 2"/>
          <p:cNvSpPr>
            <a:spLocks noGrp="1"/>
          </p:cNvSpPr>
          <p:nvPr>
            <p:ph idx="1"/>
          </p:nvPr>
        </p:nvSpPr>
        <p:spPr>
          <a:xfrm>
            <a:off x="446856" y="1600200"/>
            <a:ext cx="8697144" cy="5069160"/>
          </a:xfrm>
        </p:spPr>
        <p:txBody>
          <a:bodyPr>
            <a:normAutofit/>
          </a:bodyPr>
          <a:lstStyle/>
          <a:p>
            <a:r>
              <a:rPr lang="ja-JP" altLang="en-US" dirty="0"/>
              <a:t>元にもどす</a:t>
            </a:r>
            <a:endParaRPr lang="en-US" altLang="ja-JP" dirty="0"/>
          </a:p>
          <a:p>
            <a:pPr lvl="1"/>
            <a:r>
              <a:rPr lang="en-US" altLang="ja-JP" dirty="0"/>
              <a:t>git checkout</a:t>
            </a:r>
          </a:p>
          <a:p>
            <a:pPr lvl="1"/>
            <a:r>
              <a:rPr lang="en-US" altLang="ja-JP" dirty="0"/>
              <a:t>git checkout</a:t>
            </a:r>
            <a:r>
              <a:rPr lang="ja-JP" altLang="en-US" dirty="0"/>
              <a:t> </a:t>
            </a:r>
            <a:r>
              <a:rPr lang="en-US" altLang="ja-JP" dirty="0"/>
              <a:t>&lt;</a:t>
            </a:r>
            <a:r>
              <a:rPr lang="ja-JP" altLang="en-US" dirty="0"/>
              <a:t>ファイル</a:t>
            </a:r>
            <a:r>
              <a:rPr lang="en-US" altLang="ja-JP" dirty="0"/>
              <a:t>&gt;</a:t>
            </a:r>
          </a:p>
          <a:p>
            <a:pPr lvl="1"/>
            <a:r>
              <a:rPr lang="en-US" altLang="ja-JP" dirty="0"/>
              <a:t>git checkout </a:t>
            </a:r>
            <a:r>
              <a:rPr lang="ja-JP" altLang="en-US" dirty="0"/>
              <a:t>&lt;</a:t>
            </a:r>
            <a:r>
              <a:rPr lang="en-US" altLang="ja-JP" dirty="0"/>
              <a:t>commit&gt;</a:t>
            </a:r>
          </a:p>
          <a:p>
            <a:pPr lvl="1"/>
            <a:r>
              <a:rPr lang="en-US" altLang="ja-JP" dirty="0"/>
              <a:t>git reset</a:t>
            </a:r>
          </a:p>
          <a:p>
            <a:pPr lvl="2"/>
            <a:r>
              <a:rPr lang="ja-JP" altLang="en-US" dirty="0"/>
              <a:t>ステージエリア</a:t>
            </a:r>
            <a:endParaRPr lang="en-US" altLang="ja-JP" dirty="0"/>
          </a:p>
          <a:p>
            <a:pPr lvl="1"/>
            <a:r>
              <a:rPr lang="en-US" altLang="ja-JP" dirty="0"/>
              <a:t>git reset --hard</a:t>
            </a:r>
          </a:p>
          <a:p>
            <a:pPr lvl="2"/>
            <a:r>
              <a:rPr lang="ja-JP" altLang="en-US" dirty="0"/>
              <a:t>ステージエリアと作業領域</a:t>
            </a:r>
            <a:endParaRPr lang="en-US" altLang="ja-JP" dirty="0"/>
          </a:p>
          <a:p>
            <a:endParaRPr lang="en-US" altLang="ja-JP" dirty="0"/>
          </a:p>
          <a:p>
            <a:endParaRPr lang="en-US" altLang="ja-JP" dirty="0"/>
          </a:p>
          <a:p>
            <a:endParaRPr lang="en-US" altLang="ja-JP" dirty="0"/>
          </a:p>
          <a:p>
            <a:endParaRPr lang="en-US" altLang="ja-JP" dirty="0"/>
          </a:p>
        </p:txBody>
      </p:sp>
    </p:spTree>
    <p:extLst>
      <p:ext uri="{BB962C8B-B14F-4D97-AF65-F5344CB8AC3E}">
        <p14:creationId xmlns:p14="http://schemas.microsoft.com/office/powerpoint/2010/main" val="36321565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6000" dirty="0"/>
              <a:t>サマリー</a:t>
            </a:r>
            <a:r>
              <a:rPr lang="en-US" altLang="ja-JP" sz="6000" dirty="0"/>
              <a:t> </a:t>
            </a:r>
            <a:r>
              <a:rPr lang="ja-JP" altLang="en-US" sz="6000" dirty="0"/>
              <a:t>４</a:t>
            </a:r>
            <a:endParaRPr kumimoji="1" lang="ja-JP" altLang="en-US" sz="6000" dirty="0"/>
          </a:p>
        </p:txBody>
      </p:sp>
      <p:sp>
        <p:nvSpPr>
          <p:cNvPr id="3" name="コンテンツ プレースホルダー 2"/>
          <p:cNvSpPr>
            <a:spLocks noGrp="1"/>
          </p:cNvSpPr>
          <p:nvPr>
            <p:ph idx="1"/>
          </p:nvPr>
        </p:nvSpPr>
        <p:spPr>
          <a:xfrm>
            <a:off x="446856" y="1600200"/>
            <a:ext cx="8697144" cy="5069160"/>
          </a:xfrm>
        </p:spPr>
        <p:txBody>
          <a:bodyPr>
            <a:normAutofit/>
          </a:bodyPr>
          <a:lstStyle/>
          <a:p>
            <a:r>
              <a:rPr lang="ja-JP" altLang="en-US" dirty="0"/>
              <a:t>全員で同時に触ってみる</a:t>
            </a:r>
            <a:endParaRPr lang="en-US" altLang="ja-JP" dirty="0"/>
          </a:p>
          <a:p>
            <a:pPr lvl="1"/>
            <a:r>
              <a:rPr lang="en-US" altLang="ja-JP" dirty="0"/>
              <a:t>git clone </a:t>
            </a:r>
          </a:p>
          <a:p>
            <a:pPr lvl="1"/>
            <a:r>
              <a:rPr lang="en-US" altLang="ja-JP" dirty="0"/>
              <a:t>echo "hoge" &gt; </a:t>
            </a:r>
            <a:r>
              <a:rPr lang="ja-JP" altLang="en-US" dirty="0"/>
              <a:t>学籍番号</a:t>
            </a:r>
            <a:r>
              <a:rPr lang="en-US" altLang="ja-JP" dirty="0"/>
              <a:t>.txt</a:t>
            </a:r>
          </a:p>
          <a:p>
            <a:pPr lvl="1"/>
            <a:r>
              <a:rPr lang="en-US" altLang="ja-JP" dirty="0"/>
              <a:t>git add .</a:t>
            </a:r>
          </a:p>
          <a:p>
            <a:pPr lvl="1"/>
            <a:r>
              <a:rPr lang="en-US" altLang="ja-JP" dirty="0"/>
              <a:t>git commit –am 'xxxx'</a:t>
            </a:r>
          </a:p>
          <a:p>
            <a:pPr lvl="1"/>
            <a:r>
              <a:rPr lang="en-US" altLang="ja-JP" dirty="0"/>
              <a:t>git push</a:t>
            </a:r>
          </a:p>
          <a:p>
            <a:pPr lvl="1"/>
            <a:r>
              <a:rPr lang="ja-JP" altLang="ja-JP" dirty="0"/>
              <a:t>g</a:t>
            </a:r>
            <a:r>
              <a:rPr lang="en-US" altLang="ja-JP" dirty="0"/>
              <a:t>it</a:t>
            </a:r>
            <a:r>
              <a:rPr lang="ja-JP" altLang="en-US" dirty="0"/>
              <a:t> </a:t>
            </a:r>
            <a:r>
              <a:rPr lang="en-US" altLang="ja-JP" dirty="0"/>
              <a:t>pull</a:t>
            </a:r>
          </a:p>
          <a:p>
            <a:pPr lvl="1"/>
            <a:r>
              <a:rPr lang="en-US" altLang="ja-JP" dirty="0"/>
              <a:t>git log</a:t>
            </a:r>
          </a:p>
          <a:p>
            <a:endParaRPr lang="en-US" altLang="ja-JP" dirty="0"/>
          </a:p>
          <a:p>
            <a:endParaRPr lang="en-US" altLang="ja-JP" dirty="0"/>
          </a:p>
          <a:p>
            <a:endParaRPr lang="en-US" altLang="ja-JP" dirty="0"/>
          </a:p>
          <a:p>
            <a:endParaRPr lang="en-US" altLang="ja-JP" dirty="0"/>
          </a:p>
          <a:p>
            <a:endParaRPr lang="en-US" altLang="ja-JP" dirty="0"/>
          </a:p>
        </p:txBody>
      </p:sp>
    </p:spTree>
    <p:extLst>
      <p:ext uri="{BB962C8B-B14F-4D97-AF65-F5344CB8AC3E}">
        <p14:creationId xmlns:p14="http://schemas.microsoft.com/office/powerpoint/2010/main" val="124910448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6000" dirty="0"/>
              <a:t>サマリー</a:t>
            </a:r>
            <a:r>
              <a:rPr lang="en-US" altLang="ja-JP" sz="6000" dirty="0"/>
              <a:t> </a:t>
            </a:r>
            <a:r>
              <a:rPr lang="ja-JP" altLang="en-US" sz="6000" dirty="0"/>
              <a:t>5</a:t>
            </a:r>
            <a:endParaRPr kumimoji="1" lang="ja-JP" altLang="en-US" sz="6000" dirty="0"/>
          </a:p>
        </p:txBody>
      </p:sp>
      <p:sp>
        <p:nvSpPr>
          <p:cNvPr id="3" name="コンテンツ プレースホルダー 2"/>
          <p:cNvSpPr>
            <a:spLocks noGrp="1"/>
          </p:cNvSpPr>
          <p:nvPr>
            <p:ph idx="1"/>
          </p:nvPr>
        </p:nvSpPr>
        <p:spPr>
          <a:xfrm>
            <a:off x="251520" y="1412776"/>
            <a:ext cx="8697144" cy="5069160"/>
          </a:xfrm>
        </p:spPr>
        <p:txBody>
          <a:bodyPr>
            <a:normAutofit/>
          </a:bodyPr>
          <a:lstStyle/>
          <a:p>
            <a:r>
              <a:rPr lang="ja-JP" altLang="en-US" dirty="0"/>
              <a:t>ブランチ</a:t>
            </a:r>
            <a:endParaRPr lang="en-US" altLang="ja-JP" dirty="0"/>
          </a:p>
          <a:p>
            <a:pPr lvl="1"/>
            <a:r>
              <a:rPr lang="en-US" altLang="ja-JP" dirty="0"/>
              <a:t>git branch </a:t>
            </a:r>
            <a:r>
              <a:rPr lang="ja-JP" altLang="en-US" dirty="0"/>
              <a:t>一覧表示</a:t>
            </a:r>
            <a:endParaRPr lang="en-US" altLang="ja-JP" dirty="0"/>
          </a:p>
          <a:p>
            <a:pPr lvl="1"/>
            <a:r>
              <a:rPr lang="en-US" altLang="ja-JP" dirty="0"/>
              <a:t>git branch xxxxx</a:t>
            </a:r>
          </a:p>
          <a:p>
            <a:pPr lvl="1"/>
            <a:r>
              <a:rPr lang="en-US" altLang="ja-JP" dirty="0"/>
              <a:t>git checkout xxxxx</a:t>
            </a:r>
          </a:p>
          <a:p>
            <a:endParaRPr lang="en-US" altLang="ja-JP" dirty="0"/>
          </a:p>
          <a:p>
            <a:r>
              <a:rPr lang="ja-JP" altLang="en-US" dirty="0"/>
              <a:t>マージ</a:t>
            </a:r>
            <a:endParaRPr lang="en-US" altLang="ja-JP" dirty="0"/>
          </a:p>
          <a:p>
            <a:pPr lvl="1"/>
            <a:r>
              <a:rPr lang="en-US" altLang="ja-JP" dirty="0"/>
              <a:t>git ckeckout master</a:t>
            </a:r>
          </a:p>
          <a:p>
            <a:pPr lvl="1"/>
            <a:r>
              <a:rPr lang="en-US" altLang="ja-JP" dirty="0"/>
              <a:t>git merge xxxxx</a:t>
            </a:r>
          </a:p>
          <a:p>
            <a:endParaRPr lang="en-US" altLang="ja-JP" dirty="0"/>
          </a:p>
          <a:p>
            <a:endParaRPr lang="en-US" altLang="ja-JP" dirty="0"/>
          </a:p>
          <a:p>
            <a:endParaRPr lang="en-US" altLang="ja-JP" dirty="0"/>
          </a:p>
          <a:p>
            <a:endParaRPr lang="en-US" altLang="ja-JP" dirty="0"/>
          </a:p>
        </p:txBody>
      </p:sp>
    </p:spTree>
    <p:extLst>
      <p:ext uri="{BB962C8B-B14F-4D97-AF65-F5344CB8AC3E}">
        <p14:creationId xmlns:p14="http://schemas.microsoft.com/office/powerpoint/2010/main" val="181618621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6000" dirty="0"/>
              <a:t>サマリー</a:t>
            </a:r>
            <a:r>
              <a:rPr lang="en-US" altLang="ja-JP" sz="6000" dirty="0"/>
              <a:t> </a:t>
            </a:r>
            <a:r>
              <a:rPr lang="ja-JP" altLang="en-US" sz="6000" dirty="0"/>
              <a:t>6</a:t>
            </a:r>
            <a:endParaRPr kumimoji="1" lang="ja-JP" altLang="en-US" sz="6000" dirty="0"/>
          </a:p>
        </p:txBody>
      </p:sp>
      <p:sp>
        <p:nvSpPr>
          <p:cNvPr id="3" name="コンテンツ プレースホルダー 2"/>
          <p:cNvSpPr>
            <a:spLocks noGrp="1"/>
          </p:cNvSpPr>
          <p:nvPr>
            <p:ph idx="1"/>
          </p:nvPr>
        </p:nvSpPr>
        <p:spPr>
          <a:xfrm>
            <a:off x="251520" y="1412776"/>
            <a:ext cx="8697144" cy="5069160"/>
          </a:xfrm>
        </p:spPr>
        <p:txBody>
          <a:bodyPr>
            <a:normAutofit/>
          </a:bodyPr>
          <a:lstStyle/>
          <a:p>
            <a:r>
              <a:rPr lang="en-US" altLang="ja-JP" dirty="0"/>
              <a:t>git-flow</a:t>
            </a:r>
          </a:p>
          <a:p>
            <a:pPr lvl="1"/>
            <a:r>
              <a:rPr lang="en-US" altLang="ja-JP" dirty="0"/>
              <a:t>https://www.atlassian.com/ja/git/workflows#!workflow-gitflow</a:t>
            </a:r>
          </a:p>
          <a:p>
            <a:endParaRPr lang="en-US" altLang="ja-JP" dirty="0"/>
          </a:p>
          <a:p>
            <a:endParaRPr lang="en-US" altLang="ja-JP" dirty="0"/>
          </a:p>
          <a:p>
            <a:endParaRPr lang="en-US" altLang="ja-JP" dirty="0"/>
          </a:p>
        </p:txBody>
      </p:sp>
      <p:sp>
        <p:nvSpPr>
          <p:cNvPr id="4" name="テキスト ボックス 3"/>
          <p:cNvSpPr txBox="1"/>
          <p:nvPr/>
        </p:nvSpPr>
        <p:spPr>
          <a:xfrm>
            <a:off x="-495300" y="292100"/>
            <a:ext cx="184666" cy="369332"/>
          </a:xfrm>
          <a:prstGeom prst="rect">
            <a:avLst/>
          </a:prstGeom>
          <a:noFill/>
        </p:spPr>
        <p:txBody>
          <a:bodyPr wrap="none" rtlCol="0">
            <a:spAutoFit/>
          </a:bodyPr>
          <a:lstStyle/>
          <a:p>
            <a:endParaRPr kumimoji="1" lang="ja-JP" altLang="en-US"/>
          </a:p>
        </p:txBody>
      </p:sp>
    </p:spTree>
    <p:extLst>
      <p:ext uri="{BB962C8B-B14F-4D97-AF65-F5344CB8AC3E}">
        <p14:creationId xmlns:p14="http://schemas.microsoft.com/office/powerpoint/2010/main" val="60595576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1836</TotalTime>
  <Words>446</Words>
  <Application>Microsoft Macintosh PowerPoint</Application>
  <PresentationFormat>画面に合わせる (4:3)</PresentationFormat>
  <Paragraphs>131</Paragraphs>
  <Slides>19</Slides>
  <Notes>5</Notes>
  <HiddenSlides>0</HiddenSlides>
  <MMClips>0</MMClips>
  <ScaleCrop>false</ScaleCrop>
  <HeadingPairs>
    <vt:vector size="4" baseType="variant">
      <vt:variant>
        <vt:lpstr>テーマ</vt:lpstr>
      </vt:variant>
      <vt:variant>
        <vt:i4>3</vt:i4>
      </vt:variant>
      <vt:variant>
        <vt:lpstr>スライド タイトル</vt:lpstr>
      </vt:variant>
      <vt:variant>
        <vt:i4>19</vt:i4>
      </vt:variant>
    </vt:vector>
  </HeadingPairs>
  <TitlesOfParts>
    <vt:vector size="22" baseType="lpstr">
      <vt:lpstr>Office ​​テーマ</vt:lpstr>
      <vt:lpstr>1_Office ​​テーマ</vt:lpstr>
      <vt:lpstr>2_Office ​​テーマ</vt:lpstr>
      <vt:lpstr>モバイル プログラミング 実習2</vt:lpstr>
      <vt:lpstr>午後の予定</vt:lpstr>
      <vt:lpstr>Git演習</vt:lpstr>
      <vt:lpstr>サマリー 1</vt:lpstr>
      <vt:lpstr>サマリー２ </vt:lpstr>
      <vt:lpstr>サマリー 3</vt:lpstr>
      <vt:lpstr>サマリー ４</vt:lpstr>
      <vt:lpstr>サマリー 5</vt:lpstr>
      <vt:lpstr>サマリー 6</vt:lpstr>
      <vt:lpstr>レポート</vt:lpstr>
      <vt:lpstr>午前の評価</vt:lpstr>
      <vt:lpstr>午後の評価</vt:lpstr>
      <vt:lpstr>出題内容</vt:lpstr>
      <vt:lpstr>テーマ</vt:lpstr>
      <vt:lpstr>提出方法</vt:lpstr>
      <vt:lpstr>締切り</vt:lpstr>
      <vt:lpstr>今年の課題は 今年のうちに</vt:lpstr>
      <vt:lpstr>次週の予告</vt:lpstr>
      <vt:lpstr>次週はチャット開発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AZUSAのファイルをPowerpointにしてみた</dc:title>
  <dc:creator>wslash</dc:creator>
  <cp:lastModifiedBy>勝部 麻季人</cp:lastModifiedBy>
  <cp:revision>585</cp:revision>
  <cp:lastPrinted>2014-09-23T04:56:28Z</cp:lastPrinted>
  <dcterms:created xsi:type="dcterms:W3CDTF">2014-08-31T11:33:13Z</dcterms:created>
  <dcterms:modified xsi:type="dcterms:W3CDTF">2016-12-11T13:44:13Z</dcterms:modified>
</cp:coreProperties>
</file>