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49"/>
  </p:notesMasterIdLst>
  <p:sldIdLst>
    <p:sldId id="256" r:id="rId4"/>
    <p:sldId id="319" r:id="rId5"/>
    <p:sldId id="277" r:id="rId6"/>
    <p:sldId id="320" r:id="rId7"/>
    <p:sldId id="321" r:id="rId8"/>
    <p:sldId id="283" r:id="rId9"/>
    <p:sldId id="285" r:id="rId10"/>
    <p:sldId id="284" r:id="rId11"/>
    <p:sldId id="292" r:id="rId12"/>
    <p:sldId id="293" r:id="rId13"/>
    <p:sldId id="295" r:id="rId14"/>
    <p:sldId id="326" r:id="rId15"/>
    <p:sldId id="300" r:id="rId16"/>
    <p:sldId id="330" r:id="rId17"/>
    <p:sldId id="329" r:id="rId18"/>
    <p:sldId id="331" r:id="rId19"/>
    <p:sldId id="332" r:id="rId20"/>
    <p:sldId id="333" r:id="rId21"/>
    <p:sldId id="334" r:id="rId22"/>
    <p:sldId id="336" r:id="rId23"/>
    <p:sldId id="338" r:id="rId24"/>
    <p:sldId id="327" r:id="rId25"/>
    <p:sldId id="337" r:id="rId26"/>
    <p:sldId id="341" r:id="rId27"/>
    <p:sldId id="342" r:id="rId28"/>
    <p:sldId id="343" r:id="rId29"/>
    <p:sldId id="344" r:id="rId30"/>
    <p:sldId id="345" r:id="rId31"/>
    <p:sldId id="348" r:id="rId32"/>
    <p:sldId id="347" r:id="rId33"/>
    <p:sldId id="346" r:id="rId34"/>
    <p:sldId id="281" r:id="rId35"/>
    <p:sldId id="322" r:id="rId36"/>
    <p:sldId id="304" r:id="rId37"/>
    <p:sldId id="302" r:id="rId38"/>
    <p:sldId id="303" r:id="rId39"/>
    <p:sldId id="307" r:id="rId40"/>
    <p:sldId id="312" r:id="rId41"/>
    <p:sldId id="313" r:id="rId42"/>
    <p:sldId id="314" r:id="rId43"/>
    <p:sldId id="316" r:id="rId44"/>
    <p:sldId id="323" r:id="rId45"/>
    <p:sldId id="324" r:id="rId46"/>
    <p:sldId id="325" r:id="rId47"/>
    <p:sldId id="328" r:id="rId4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2DFB76C-B374-4EBF-A508-E8F1BEB9E6D5}">
          <p14:sldIdLst>
            <p14:sldId id="256"/>
            <p14:sldId id="319"/>
          </p14:sldIdLst>
        </p14:section>
        <p14:section name="ネットワーク基礎" id="{D90FAA15-24BB-4066-B9CF-ED475C3BA5E3}">
          <p14:sldIdLst>
            <p14:sldId id="277"/>
          </p14:sldIdLst>
        </p14:section>
        <p14:section name="前回の復習" id="{C85E3650-4A0E-44BB-8D5E-EF604C0D7707}">
          <p14:sldIdLst>
            <p14:sldId id="320"/>
            <p14:sldId id="321"/>
            <p14:sldId id="283"/>
            <p14:sldId id="285"/>
            <p14:sldId id="284"/>
            <p14:sldId id="292"/>
            <p14:sldId id="293"/>
            <p14:sldId id="295"/>
          </p14:sldIdLst>
        </p14:section>
        <p14:section name="プロトコル" id="{B2388397-EF55-45C2-BD84-796841740721}">
          <p14:sldIdLst>
            <p14:sldId id="326"/>
            <p14:sldId id="300"/>
            <p14:sldId id="330"/>
            <p14:sldId id="329"/>
            <p14:sldId id="331"/>
            <p14:sldId id="332"/>
            <p14:sldId id="333"/>
            <p14:sldId id="334"/>
            <p14:sldId id="336"/>
            <p14:sldId id="338"/>
          </p14:sldIdLst>
        </p14:section>
        <p14:section name="ポート" id="{4A0B1FB6-330F-4593-ACFE-8873128EE13A}">
          <p14:sldIdLst>
            <p14:sldId id="327"/>
            <p14:sldId id="337"/>
            <p14:sldId id="341"/>
            <p14:sldId id="342"/>
            <p14:sldId id="343"/>
            <p14:sldId id="344"/>
            <p14:sldId id="345"/>
            <p14:sldId id="348"/>
            <p14:sldId id="347"/>
            <p14:sldId id="346"/>
          </p14:sldIdLst>
        </p14:section>
        <p14:section name="HTTP演習" id="{E1A0E00D-C5AD-4375-B073-E8FD240155EF}">
          <p14:sldIdLst>
            <p14:sldId id="281"/>
            <p14:sldId id="322"/>
            <p14:sldId id="304"/>
            <p14:sldId id="302"/>
            <p14:sldId id="303"/>
            <p14:sldId id="307"/>
            <p14:sldId id="312"/>
            <p14:sldId id="313"/>
            <p14:sldId id="314"/>
            <p14:sldId id="316"/>
          </p14:sldIdLst>
        </p14:section>
        <p14:section name="HTML入門" id="{418E5223-A389-4EBD-9BCF-C61CB7B74809}">
          <p14:sldIdLst>
            <p14:sldId id="323"/>
            <p14:sldId id="324"/>
            <p14:sldId id="325"/>
            <p14:sldId id="3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57"/>
    <a:srgbClr val="FEF6E3"/>
    <a:srgbClr val="32B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5998" autoAdjust="0"/>
  </p:normalViewPr>
  <p:slideViewPr>
    <p:cSldViewPr showGuides="1">
      <p:cViewPr>
        <p:scale>
          <a:sx n="100" d="100"/>
          <a:sy n="100" d="100"/>
        </p:scale>
        <p:origin x="-1944" y="-180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5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8109-CCB6-4EE0-89C8-B930DAA4A3F8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BE79A-CCF6-4249-B583-4165A3BBC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44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475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Mail Transfer Protocol</a:t>
            </a:r>
          </a:p>
          <a:p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Office Protocol</a:t>
            </a:r>
          </a:p>
          <a:p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Message Access Protocol  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あいま</a:t>
            </a:r>
            <a:r>
              <a:rPr kumimoji="1" lang="ja-JP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っぷ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Transfer Protocol</a:t>
            </a:r>
          </a:p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Time Protocol</a:t>
            </a:r>
          </a:p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Network Management Protocol</a:t>
            </a:r>
            <a:r>
              <a:rPr kumimoji="1" lang="en-US" altLang="ja-JP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・ここに上げた機能はほんの一例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・もちろん例外もある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929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475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サーバが複数台あれば、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台毎に機能を分けることもできるが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475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アイアナ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639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アイアナ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639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アイアナ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Assigned Numbers Authority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639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・セキュリティのためにポート番号を変更することもある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929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475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4754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4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・ここに上げた機能はほんの一例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・もちろん例外もある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92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・インターネットに接続されている端末にはすべて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アドレスが存在する</a:t>
            </a:r>
            <a:endParaRPr kumimoji="1" lang="en-US" altLang="ja-JP" dirty="0" smtClean="0"/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475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27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・ここに上げた機能はほんの一例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・もちろん例外もある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929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475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6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36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2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0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6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1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6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iana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1484784"/>
            <a:ext cx="7846640" cy="367240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8000" dirty="0" smtClean="0"/>
              <a:t>モバイル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プログラミング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実習</a:t>
            </a:r>
            <a:r>
              <a:rPr kumimoji="1" lang="en-US" altLang="ja-JP" sz="8000" dirty="0" smtClean="0"/>
              <a:t>2</a:t>
            </a:r>
            <a:endParaRPr kumimoji="1" lang="ja-JP" altLang="en-US" sz="3200" dirty="0">
              <a:solidFill>
                <a:srgbClr val="3E4057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6402851"/>
            <a:ext cx="2304256" cy="3600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ja-JP" dirty="0" err="1" smtClean="0">
                <a:solidFill>
                  <a:srgbClr val="3E4057"/>
                </a:solidFill>
              </a:rPr>
              <a:t>M.Katsube</a:t>
            </a:r>
            <a:endParaRPr lang="en-US" altLang="ja-JP" dirty="0" smtClean="0">
              <a:solidFill>
                <a:srgbClr val="3E4057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13760" y="621950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 smtClean="0"/>
              <a:t>2016/10/10</a:t>
            </a:r>
            <a:endParaRPr kumimoji="1" lang="en-US" altLang="ja-JP" sz="1400" dirty="0" smtClean="0"/>
          </a:p>
          <a:p>
            <a:pPr algn="r"/>
            <a:r>
              <a:rPr kumimoji="1" lang="ja-JP" altLang="en-US" sz="1400" dirty="0" smtClean="0"/>
              <a:t>日本工学院八王子専門学校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42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つまりブラウザは</a:t>
            </a:r>
            <a:endParaRPr kumimoji="1" lang="ja-JP" altLang="en-US" dirty="0"/>
          </a:p>
        </p:txBody>
      </p:sp>
      <p:pic>
        <p:nvPicPr>
          <p:cNvPr id="4" name="Picture 7" descr="C:\Users\katsube\Desktop\猫   かわいいフリー素材集 いらすとや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11559" y="2276872"/>
            <a:ext cx="200299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84" descr="ICON_Server_Rack_Q3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6176" y="4049309"/>
            <a:ext cx="2592288" cy="204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2" descr="ICON_PDA_Q30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60935" y="3216610"/>
            <a:ext cx="70723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5853298" y="6157714"/>
            <a:ext cx="3198043" cy="65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/>
              <a:t>182.22.72.251</a:t>
            </a:r>
            <a:endParaRPr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3131840" y="4473986"/>
            <a:ext cx="2808312" cy="7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https</a:t>
            </a:r>
            <a:endParaRPr kumimoji="1" lang="ja-JP" altLang="en-US" sz="280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627784" y="4325466"/>
            <a:ext cx="3361604" cy="399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1600" dirty="0" smtClean="0"/>
              <a:t>「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GachapinBlog</a:t>
            </a:r>
            <a:r>
              <a:rPr lang="ja-JP" altLang="en-US" sz="1600" dirty="0" smtClean="0"/>
              <a:t>」ください</a:t>
            </a:r>
            <a:endParaRPr lang="en-US" altLang="ja-JP" sz="1600" dirty="0" smtClean="0"/>
          </a:p>
        </p:txBody>
      </p:sp>
      <p:sp>
        <p:nvSpPr>
          <p:cNvPr id="11" name="右矢印 10"/>
          <p:cNvSpPr/>
          <p:nvPr/>
        </p:nvSpPr>
        <p:spPr>
          <a:xfrm rot="10800000">
            <a:off x="3026448" y="5380805"/>
            <a:ext cx="2808312" cy="712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https</a:t>
            </a:r>
            <a:endParaRPr kumimoji="1" lang="ja-JP" altLang="en-US" sz="2800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915816" y="5978693"/>
            <a:ext cx="3888433" cy="474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1600" dirty="0" smtClean="0"/>
              <a:t>OK!</a:t>
            </a:r>
            <a:r>
              <a:rPr lang="ja-JP" altLang="en-US" sz="1600" dirty="0" smtClean="0"/>
              <a:t>受取りやー！</a:t>
            </a:r>
            <a:endParaRPr lang="en-US" altLang="ja-JP" sz="16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9040" y="4473986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211</a:t>
            </a:r>
            <a:r>
              <a:rPr lang="en-US" altLang="ja-JP" sz="3600" dirty="0"/>
              <a:t>.</a:t>
            </a:r>
            <a:r>
              <a:rPr kumimoji="1" lang="en-US" altLang="ja-JP" sz="3600" dirty="0" smtClean="0"/>
              <a:t>237</a:t>
            </a:r>
            <a:r>
              <a:rPr lang="en-US" altLang="ja-JP" sz="3600" dirty="0" smtClean="0"/>
              <a:t>.</a:t>
            </a:r>
            <a:r>
              <a:rPr kumimoji="1" lang="en-US" altLang="ja-JP" sz="3600" dirty="0" smtClean="0"/>
              <a:t>1</a:t>
            </a:r>
            <a:r>
              <a:rPr lang="en-US" altLang="ja-JP" sz="3600" dirty="0" smtClean="0"/>
              <a:t>.</a:t>
            </a:r>
            <a:r>
              <a:rPr kumimoji="1" lang="en-US" altLang="ja-JP" sz="3600" dirty="0" smtClean="0"/>
              <a:t>5</a:t>
            </a:r>
            <a:endParaRPr kumimoji="1" lang="ja-JP" altLang="en-US" sz="3600" dirty="0"/>
          </a:p>
        </p:txBody>
      </p:sp>
      <p:pic>
        <p:nvPicPr>
          <p:cNvPr id="14" name="Picture 2" descr="「Twitter ロゴ」の画像検索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567" y="4315849"/>
            <a:ext cx="1237506" cy="123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84" descr="ICON_Server_Rack_Q3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4168" y="1340768"/>
            <a:ext cx="2592288" cy="204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コンテンツ プレースホルダー 2"/>
          <p:cNvSpPr txBox="1">
            <a:spLocks/>
          </p:cNvSpPr>
          <p:nvPr/>
        </p:nvSpPr>
        <p:spPr>
          <a:xfrm>
            <a:off x="5796136" y="2060848"/>
            <a:ext cx="3198043" cy="75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3600" dirty="0" smtClean="0">
                <a:solidFill>
                  <a:srgbClr val="FF0000"/>
                </a:solidFill>
              </a:rPr>
              <a:t>DNS</a:t>
            </a:r>
            <a:r>
              <a:rPr lang="ja-JP" altLang="en-US" sz="3600" dirty="0" smtClean="0">
                <a:solidFill>
                  <a:srgbClr val="FF0000"/>
                </a:solidFill>
              </a:rPr>
              <a:t>サーバ</a:t>
            </a:r>
            <a:endParaRPr lang="en-US" altLang="ja-JP" sz="3600" dirty="0" smtClean="0">
              <a:solidFill>
                <a:srgbClr val="FF0000"/>
              </a:solidFill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2972977" y="1644342"/>
            <a:ext cx="2808312" cy="7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UDP</a:t>
            </a:r>
            <a:endParaRPr kumimoji="1" lang="ja-JP" altLang="en-US" sz="2800" dirty="0"/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2591779" y="1340768"/>
            <a:ext cx="3888433" cy="474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t</a:t>
            </a:r>
            <a:r>
              <a:rPr lang="en-US" altLang="ja-JP" sz="2400" dirty="0" smtClean="0">
                <a:solidFill>
                  <a:srgbClr val="FF0000"/>
                </a:solidFill>
              </a:rPr>
              <a:t>witter.com</a:t>
            </a:r>
            <a:r>
              <a:rPr lang="ja-JP" altLang="en-US" sz="2400" dirty="0" smtClean="0">
                <a:solidFill>
                  <a:srgbClr val="FF0000"/>
                </a:solidFill>
              </a:rPr>
              <a:t>の</a:t>
            </a:r>
            <a:r>
              <a:rPr lang="en-US" altLang="ja-JP" sz="2400" dirty="0" smtClean="0">
                <a:solidFill>
                  <a:srgbClr val="FF0000"/>
                </a:solidFill>
              </a:rPr>
              <a:t>IP</a:t>
            </a:r>
            <a:r>
              <a:rPr lang="ja-JP" altLang="en-US" sz="2400" dirty="0" smtClean="0">
                <a:solidFill>
                  <a:srgbClr val="FF0000"/>
                </a:solidFill>
              </a:rPr>
              <a:t>は？</a:t>
            </a:r>
            <a:endParaRPr lang="en-US" altLang="ja-JP" sz="2400" dirty="0" smtClean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 rot="10800000">
            <a:off x="2817072" y="2396123"/>
            <a:ext cx="2808312" cy="7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UDP</a:t>
            </a:r>
            <a:endParaRPr kumimoji="1" lang="ja-JP" altLang="en-US" sz="2800" dirty="0"/>
          </a:p>
        </p:txBody>
      </p:sp>
      <p:sp>
        <p:nvSpPr>
          <p:cNvPr id="20" name="コンテンツ プレースホルダー 2"/>
          <p:cNvSpPr txBox="1">
            <a:spLocks/>
          </p:cNvSpPr>
          <p:nvPr/>
        </p:nvSpPr>
        <p:spPr>
          <a:xfrm>
            <a:off x="2360908" y="3140968"/>
            <a:ext cx="4299324" cy="474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2400" dirty="0" smtClean="0"/>
              <a:t>「</a:t>
            </a:r>
            <a:r>
              <a:rPr lang="en-US" altLang="ja-JP" sz="2400" dirty="0" smtClean="0">
                <a:solidFill>
                  <a:srgbClr val="FF0000"/>
                </a:solidFill>
              </a:rPr>
              <a:t>182.22.72.251</a:t>
            </a:r>
            <a:r>
              <a:rPr lang="ja-JP" altLang="en-US" sz="2400" dirty="0" smtClean="0"/>
              <a:t>」やで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39636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5184576"/>
          </a:xfrm>
        </p:spPr>
        <p:txBody>
          <a:bodyPr>
            <a:normAutofit/>
          </a:bodyPr>
          <a:lstStyle/>
          <a:p>
            <a:r>
              <a:rPr lang="ja-JP" altLang="en-US" sz="4800" dirty="0" smtClean="0">
                <a:solidFill>
                  <a:srgbClr val="FEF6E3"/>
                </a:solidFill>
              </a:rPr>
              <a:t>サーバに限らず、ネットワークに接続する機器</a:t>
            </a:r>
            <a:r>
              <a:rPr lang="ja-JP" altLang="en-US" sz="4800" dirty="0">
                <a:solidFill>
                  <a:srgbClr val="FEF6E3"/>
                </a:solidFill>
              </a:rPr>
              <a:t>は</a:t>
            </a:r>
            <a:r>
              <a:rPr lang="ja-JP" altLang="en-US" sz="4800" dirty="0" smtClean="0">
                <a:solidFill>
                  <a:srgbClr val="FEF6E3"/>
                </a:solidFill>
              </a:rPr>
              <a:t>「</a:t>
            </a:r>
            <a:r>
              <a:rPr lang="en-US" altLang="ja-JP" sz="4800" dirty="0" smtClean="0">
                <a:solidFill>
                  <a:srgbClr val="FF0000"/>
                </a:solidFill>
              </a:rPr>
              <a:t>IP</a:t>
            </a:r>
            <a:r>
              <a:rPr lang="ja-JP" altLang="en-US" sz="4800" dirty="0" smtClean="0">
                <a:solidFill>
                  <a:srgbClr val="FF0000"/>
                </a:solidFill>
              </a:rPr>
              <a:t>アドレス</a:t>
            </a:r>
            <a:r>
              <a:rPr lang="ja-JP" altLang="en-US" sz="4800" dirty="0" smtClean="0">
                <a:solidFill>
                  <a:srgbClr val="FEF6E3"/>
                </a:solidFill>
              </a:rPr>
              <a:t>」を持つ</a:t>
            </a:r>
            <a:r>
              <a:rPr lang="en-US" altLang="ja-JP" sz="4800" dirty="0" smtClean="0">
                <a:solidFill>
                  <a:srgbClr val="FEF6E3"/>
                </a:solidFill>
              </a:rPr>
              <a:t/>
            </a:r>
            <a:br>
              <a:rPr lang="en-US" altLang="ja-JP" sz="4800" dirty="0" smtClean="0">
                <a:solidFill>
                  <a:srgbClr val="FEF6E3"/>
                </a:solidFill>
              </a:rPr>
            </a:br>
            <a:endParaRPr lang="en-US" altLang="ja-JP" sz="4800" dirty="0" smtClean="0">
              <a:solidFill>
                <a:srgbClr val="FEF6E3"/>
              </a:solidFill>
            </a:endParaRPr>
          </a:p>
          <a:p>
            <a:r>
              <a:rPr lang="en-US" altLang="ja-JP" sz="4800" dirty="0" smtClean="0">
                <a:solidFill>
                  <a:srgbClr val="FF0000"/>
                </a:solidFill>
              </a:rPr>
              <a:t>DNS</a:t>
            </a:r>
            <a:r>
              <a:rPr lang="ja-JP" altLang="en-US" sz="4800" dirty="0" smtClean="0">
                <a:solidFill>
                  <a:srgbClr val="FEF6E3"/>
                </a:solidFill>
              </a:rPr>
              <a:t>でドメインと</a:t>
            </a:r>
            <a:r>
              <a:rPr lang="en-US" altLang="ja-JP" sz="4800" dirty="0" smtClean="0">
                <a:solidFill>
                  <a:srgbClr val="FEF6E3"/>
                </a:solidFill>
              </a:rPr>
              <a:t>IP</a:t>
            </a:r>
            <a:r>
              <a:rPr lang="ja-JP" altLang="en-US" sz="4800" dirty="0" smtClean="0">
                <a:solidFill>
                  <a:srgbClr val="FEF6E3"/>
                </a:solidFill>
              </a:rPr>
              <a:t>アドレスを変換する</a:t>
            </a:r>
            <a:endParaRPr lang="en-US" altLang="ja-JP" sz="4800" dirty="0" smtClean="0">
              <a:solidFill>
                <a:srgbClr val="FEF6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7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ja-JP" altLang="en-US" sz="7200" dirty="0" smtClean="0"/>
              <a:t>プロトコル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246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プロトコル</a:t>
            </a:r>
            <a:r>
              <a:rPr lang="ja-JP" altLang="en-US" sz="3600" dirty="0"/>
              <a:t>と</a:t>
            </a:r>
            <a:r>
              <a:rPr lang="ja-JP" altLang="en-US" sz="3600" dirty="0" smtClean="0"/>
              <a:t>は何か？</a:t>
            </a:r>
            <a:endParaRPr kumimoji="1" lang="ja-JP" altLang="en-US" sz="3600" dirty="0"/>
          </a:p>
        </p:txBody>
      </p:sp>
      <p:pic>
        <p:nvPicPr>
          <p:cNvPr id="6" name="Picture 7" descr="C:\Users\katsube\Desktop\猫   かわいいフリー素材集 いらすとや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11559" y="2276872"/>
            <a:ext cx="200299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84" descr="ICON_Server_Rack_Q30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6176" y="2586396"/>
            <a:ext cx="2592288" cy="204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2" descr="ICON_PDA_Q30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0935" y="3216610"/>
            <a:ext cx="70723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右矢印 11"/>
          <p:cNvSpPr/>
          <p:nvPr/>
        </p:nvSpPr>
        <p:spPr>
          <a:xfrm>
            <a:off x="3161184" y="2550273"/>
            <a:ext cx="2808312" cy="7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HTTP</a:t>
            </a:r>
            <a:endParaRPr kumimoji="1" lang="ja-JP" altLang="en-US" sz="2800" dirty="0"/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2657128" y="2401753"/>
            <a:ext cx="3361604" cy="399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1600" dirty="0"/>
              <a:t>ファイル</a:t>
            </a:r>
            <a:r>
              <a:rPr lang="ja-JP" altLang="en-US" sz="1600" dirty="0" smtClean="0"/>
              <a:t>ください</a:t>
            </a:r>
            <a:endParaRPr lang="en-US" altLang="ja-JP" sz="1600" dirty="0" smtClean="0"/>
          </a:p>
        </p:txBody>
      </p:sp>
      <p:sp>
        <p:nvSpPr>
          <p:cNvPr id="14" name="右矢印 13"/>
          <p:cNvSpPr/>
          <p:nvPr/>
        </p:nvSpPr>
        <p:spPr>
          <a:xfrm rot="10800000">
            <a:off x="3055792" y="3457092"/>
            <a:ext cx="2808312" cy="712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HTTP</a:t>
            </a:r>
            <a:endParaRPr kumimoji="1" lang="ja-JP" altLang="en-US" sz="2800" dirty="0"/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2945160" y="4054980"/>
            <a:ext cx="3888433" cy="474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1600" dirty="0" smtClean="0"/>
              <a:t>OK!</a:t>
            </a:r>
            <a:r>
              <a:rPr lang="ja-JP" altLang="en-US" sz="1600" dirty="0" smtClean="0"/>
              <a:t>受取りやー！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106871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(</a:t>
            </a:r>
            <a:r>
              <a:rPr lang="ja-JP" altLang="en-US" sz="3600" dirty="0"/>
              <a:t>自宅</a:t>
            </a:r>
            <a:r>
              <a:rPr lang="ja-JP" altLang="en-US" sz="3600" dirty="0" smtClean="0"/>
              <a:t>で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やって</a:t>
            </a:r>
            <a:r>
              <a:rPr lang="ja-JP" altLang="en-US" sz="3600" dirty="0"/>
              <a:t>みよう</a:t>
            </a:r>
            <a:endParaRPr kumimoji="1" lang="ja-JP" altLang="en-US" sz="3600" dirty="0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916832"/>
            <a:ext cx="8424936" cy="720080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ja-JP" sz="3600" dirty="0" smtClean="0">
                <a:solidFill>
                  <a:schemeClr val="bg1"/>
                </a:solidFill>
              </a:rPr>
              <a:t>$ </a:t>
            </a:r>
            <a:r>
              <a:rPr lang="en-US" altLang="ja-JP" sz="3600" dirty="0" err="1" smtClean="0">
                <a:solidFill>
                  <a:schemeClr val="bg1"/>
                </a:solidFill>
              </a:rPr>
              <a:t>sudo</a:t>
            </a:r>
            <a:r>
              <a:rPr lang="en-US" altLang="ja-JP" sz="3600" dirty="0" smtClean="0">
                <a:solidFill>
                  <a:schemeClr val="bg1"/>
                </a:solidFill>
              </a:rPr>
              <a:t> yum install telnet</a:t>
            </a:r>
          </a:p>
        </p:txBody>
      </p:sp>
      <p:sp>
        <p:nvSpPr>
          <p:cNvPr id="17" name="コンテンツ プレースホルダー 4"/>
          <p:cNvSpPr txBox="1">
            <a:spLocks/>
          </p:cNvSpPr>
          <p:nvPr/>
        </p:nvSpPr>
        <p:spPr>
          <a:xfrm>
            <a:off x="428700" y="2924944"/>
            <a:ext cx="8229600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yum </a:t>
            </a:r>
            <a:r>
              <a:rPr lang="ja-JP" altLang="en-US" dirty="0"/>
              <a:t>は インストーラー</a:t>
            </a:r>
            <a:endParaRPr lang="en-US" altLang="ja-JP" dirty="0"/>
          </a:p>
          <a:p>
            <a:r>
              <a:rPr lang="en-US" altLang="ja-JP" dirty="0" smtClean="0"/>
              <a:t>“telnet”</a:t>
            </a:r>
            <a:r>
              <a:rPr lang="ja-JP" altLang="en-US" dirty="0" smtClean="0"/>
              <a:t>というソフト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コマンド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をインストール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9699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5810" y="1268760"/>
            <a:ext cx="8424936" cy="720080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</a:rPr>
              <a:t>$ </a:t>
            </a:r>
            <a:r>
              <a:rPr lang="en-US" altLang="ja-JP" dirty="0" smtClean="0">
                <a:solidFill>
                  <a:schemeClr val="bg1"/>
                </a:solidFill>
              </a:rPr>
              <a:t>telnet www.yahoo.co.jp 80</a:t>
            </a: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323528" y="-171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 sz="3600" dirty="0" smtClean="0"/>
              <a:t>(</a:t>
            </a:r>
            <a:r>
              <a:rPr lang="ja-JP" altLang="en-US" sz="3600" dirty="0" smtClean="0"/>
              <a:t>自宅で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やってみよう</a:t>
            </a:r>
            <a:endParaRPr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971436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クライアン</a:t>
            </a:r>
            <a:r>
              <a:rPr lang="ja-JP" altLang="en-US" dirty="0"/>
              <a:t>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157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836712"/>
            <a:ext cx="8424936" cy="432048"/>
          </a:xfrm>
          <a:solidFill>
            <a:schemeClr val="tx1"/>
          </a:solidFill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ja-JP" sz="2000" dirty="0" smtClean="0">
                <a:solidFill>
                  <a:schemeClr val="bg1"/>
                </a:solidFill>
              </a:rPr>
              <a:t>$ </a:t>
            </a:r>
            <a:r>
              <a:rPr lang="en-US" altLang="ja-JP" sz="2000" dirty="0" smtClean="0">
                <a:solidFill>
                  <a:schemeClr val="bg1"/>
                </a:solidFill>
              </a:rPr>
              <a:t>telnet www.yahoo.co.jp 80</a:t>
            </a:r>
          </a:p>
          <a:p>
            <a:pPr marL="0" indent="0">
              <a:buNone/>
            </a:pPr>
            <a:endParaRPr lang="en-US" altLang="ja-JP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323528" y="-2434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 sz="3600" dirty="0" smtClean="0"/>
              <a:t>(</a:t>
            </a:r>
            <a:r>
              <a:rPr lang="ja-JP" altLang="en-US" sz="3600" dirty="0" smtClean="0"/>
              <a:t>自宅で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やってみよう</a:t>
            </a:r>
            <a:endParaRPr lang="ja-JP" altLang="en-US" sz="3600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>
          <a:xfrm>
            <a:off x="393254" y="1700808"/>
            <a:ext cx="8424936" cy="19442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dirty="0">
                <a:solidFill>
                  <a:schemeClr val="bg1"/>
                </a:solidFill>
              </a:rPr>
              <a:t>Trying 182.22.70.252...</a:t>
            </a:r>
          </a:p>
          <a:p>
            <a:pPr marL="0" indent="0">
              <a:buNone/>
            </a:pPr>
            <a:r>
              <a:rPr lang="en-US" altLang="ja-JP" sz="3600" dirty="0">
                <a:solidFill>
                  <a:schemeClr val="bg1"/>
                </a:solidFill>
              </a:rPr>
              <a:t>Connected to www.yahoo.co.jp.</a:t>
            </a:r>
          </a:p>
          <a:p>
            <a:pPr marL="0" indent="0">
              <a:buNone/>
            </a:pPr>
            <a:r>
              <a:rPr lang="en-US" altLang="ja-JP" sz="3600" dirty="0">
                <a:solidFill>
                  <a:schemeClr val="bg1"/>
                </a:solidFill>
              </a:rPr>
              <a:t>Escape character is </a:t>
            </a:r>
            <a:r>
              <a:rPr lang="en-US" altLang="ja-JP" sz="3600" dirty="0" smtClean="0">
                <a:solidFill>
                  <a:schemeClr val="bg1"/>
                </a:solidFill>
              </a:rPr>
              <a:t>'^]'.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1246" y="53938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クライアン</a:t>
            </a:r>
            <a:r>
              <a:rPr lang="ja-JP" altLang="en-US" dirty="0"/>
              <a:t>ト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1246" y="135283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8005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5810" y="918012"/>
            <a:ext cx="8424936" cy="422756"/>
          </a:xfrm>
          <a:solidFill>
            <a:schemeClr val="tx1"/>
          </a:solidFill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ja-JP" sz="2000" dirty="0" smtClean="0">
                <a:solidFill>
                  <a:schemeClr val="bg1"/>
                </a:solidFill>
              </a:rPr>
              <a:t>$ </a:t>
            </a:r>
            <a:r>
              <a:rPr lang="en-US" altLang="ja-JP" sz="2000" dirty="0" smtClean="0">
                <a:solidFill>
                  <a:schemeClr val="bg1"/>
                </a:solidFill>
              </a:rPr>
              <a:t>telnet www.yahoo.co.jp 80</a:t>
            </a:r>
          </a:p>
          <a:p>
            <a:pPr marL="0" indent="0">
              <a:buNone/>
            </a:pPr>
            <a:endParaRPr lang="en-US" altLang="ja-JP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323528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 sz="3600" dirty="0" smtClean="0"/>
              <a:t>(</a:t>
            </a:r>
            <a:r>
              <a:rPr lang="ja-JP" altLang="en-US" sz="3600" dirty="0" smtClean="0"/>
              <a:t>自宅で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やってみよう</a:t>
            </a:r>
            <a:endParaRPr lang="ja-JP" altLang="en-US" sz="3600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>
          <a:xfrm>
            <a:off x="323528" y="1710100"/>
            <a:ext cx="8424936" cy="114283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Trying 182.22.70.252...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Connected to www.yahoo.co.jp.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Escape character is </a:t>
            </a:r>
            <a:r>
              <a:rPr lang="en-US" altLang="ja-JP" sz="2000" dirty="0" smtClean="0">
                <a:solidFill>
                  <a:schemeClr val="bg1"/>
                </a:solidFill>
              </a:rPr>
              <a:t>'^]'.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62068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クライアン</a:t>
            </a:r>
            <a:r>
              <a:rPr lang="ja-JP" altLang="en-US" dirty="0"/>
              <a:t>ト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136212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2902" y="3206105"/>
            <a:ext cx="8424936" cy="6549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dirty="0">
                <a:solidFill>
                  <a:schemeClr val="bg1"/>
                </a:solidFill>
              </a:rPr>
              <a:t>GET / </a:t>
            </a:r>
            <a:r>
              <a:rPr lang="en-US" altLang="ja-JP" sz="3600" dirty="0" smtClean="0">
                <a:solidFill>
                  <a:schemeClr val="bg1"/>
                </a:solidFill>
              </a:rPr>
              <a:t>HTTP/1.0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0" y="291807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クライアント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933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5810" y="918012"/>
            <a:ext cx="8424936" cy="422756"/>
          </a:xfrm>
          <a:solidFill>
            <a:schemeClr val="tx1"/>
          </a:solidFill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ja-JP" sz="2000" dirty="0" smtClean="0">
                <a:solidFill>
                  <a:schemeClr val="bg1"/>
                </a:solidFill>
              </a:rPr>
              <a:t>$ </a:t>
            </a:r>
            <a:r>
              <a:rPr lang="en-US" altLang="ja-JP" sz="2000" dirty="0" smtClean="0">
                <a:solidFill>
                  <a:schemeClr val="bg1"/>
                </a:solidFill>
              </a:rPr>
              <a:t>telnet www.yahoo.co.jp 80</a:t>
            </a:r>
          </a:p>
          <a:p>
            <a:pPr marL="0" indent="0">
              <a:buNone/>
            </a:pPr>
            <a:endParaRPr lang="en-US" altLang="ja-JP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323528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 sz="3600" dirty="0" smtClean="0"/>
              <a:t>(</a:t>
            </a:r>
            <a:r>
              <a:rPr lang="ja-JP" altLang="en-US" sz="3600" dirty="0" smtClean="0"/>
              <a:t>自宅で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やってみよう</a:t>
            </a:r>
            <a:endParaRPr lang="ja-JP" altLang="en-US" sz="3600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>
          <a:xfrm>
            <a:off x="323528" y="1710100"/>
            <a:ext cx="8424936" cy="114283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Trying 182.22.70.252...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Connected to www.yahoo.co.jp.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Escape character is </a:t>
            </a:r>
            <a:r>
              <a:rPr lang="en-US" altLang="ja-JP" sz="2000" dirty="0" smtClean="0">
                <a:solidFill>
                  <a:schemeClr val="bg1"/>
                </a:solidFill>
              </a:rPr>
              <a:t>'^]'.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62068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クライアン</a:t>
            </a:r>
            <a:r>
              <a:rPr lang="ja-JP" altLang="en-US" dirty="0"/>
              <a:t>ト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136212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323528" y="3206105"/>
            <a:ext cx="8424936" cy="32747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GET / </a:t>
            </a:r>
            <a:r>
              <a:rPr lang="en-US" altLang="ja-JP" sz="2000" dirty="0" smtClean="0">
                <a:solidFill>
                  <a:schemeClr val="bg1"/>
                </a:solidFill>
              </a:rPr>
              <a:t>HTTP/1.0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0" y="291807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クライアント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0327" y="363573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endParaRPr kumimoji="1" lang="ja-JP" altLang="en-US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339949" y="3933056"/>
            <a:ext cx="8424936" cy="2880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600" dirty="0">
                <a:solidFill>
                  <a:schemeClr val="bg1"/>
                </a:solidFill>
              </a:rPr>
              <a:t>HTTP/1.1 200 OK</a:t>
            </a:r>
          </a:p>
          <a:p>
            <a:pPr marL="0" indent="0">
              <a:buNone/>
            </a:pPr>
            <a:r>
              <a:rPr lang="en-US" altLang="ja-JP" sz="2600" dirty="0">
                <a:solidFill>
                  <a:schemeClr val="bg1"/>
                </a:solidFill>
              </a:rPr>
              <a:t>Server: </a:t>
            </a:r>
            <a:r>
              <a:rPr lang="en-US" altLang="ja-JP" sz="2600" dirty="0" err="1">
                <a:solidFill>
                  <a:schemeClr val="bg1"/>
                </a:solidFill>
              </a:rPr>
              <a:t>nginx</a:t>
            </a:r>
            <a:endParaRPr lang="en-US" altLang="ja-JP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sz="2600" dirty="0">
                <a:solidFill>
                  <a:schemeClr val="bg1"/>
                </a:solidFill>
              </a:rPr>
              <a:t>Date: Sun, 09 Oct 2016 13:19:36 GMT</a:t>
            </a:r>
          </a:p>
          <a:p>
            <a:pPr marL="0" indent="0">
              <a:buNone/>
            </a:pPr>
            <a:r>
              <a:rPr lang="en-US" altLang="ja-JP" sz="2600" dirty="0">
                <a:solidFill>
                  <a:schemeClr val="bg1"/>
                </a:solidFill>
              </a:rPr>
              <a:t>Content-Type: text/html; charset=UTF-8</a:t>
            </a:r>
          </a:p>
          <a:p>
            <a:pPr marL="0" indent="0">
              <a:buNone/>
            </a:pPr>
            <a:r>
              <a:rPr lang="en-US" altLang="ja-JP" sz="2600" dirty="0">
                <a:solidFill>
                  <a:schemeClr val="bg1"/>
                </a:solidFill>
              </a:rPr>
              <a:t>Connection: </a:t>
            </a:r>
            <a:r>
              <a:rPr lang="en-US" altLang="ja-JP" sz="2600" dirty="0" smtClean="0">
                <a:solidFill>
                  <a:schemeClr val="bg1"/>
                </a:solidFill>
              </a:rPr>
              <a:t>close</a:t>
            </a:r>
          </a:p>
          <a:p>
            <a:pPr marL="0" indent="0">
              <a:buNone/>
            </a:pPr>
            <a:r>
              <a:rPr lang="en-US" altLang="ja-JP" sz="2600" dirty="0" smtClean="0">
                <a:solidFill>
                  <a:schemeClr val="bg1"/>
                </a:solidFill>
              </a:rPr>
              <a:t>(</a:t>
            </a:r>
            <a:r>
              <a:rPr lang="ja-JP" altLang="en-US" sz="2600" dirty="0" smtClean="0">
                <a:solidFill>
                  <a:schemeClr val="bg1"/>
                </a:solidFill>
              </a:rPr>
              <a:t>以降</a:t>
            </a:r>
            <a:r>
              <a:rPr lang="en-US" altLang="ja-JP" sz="2600" dirty="0" smtClean="0">
                <a:solidFill>
                  <a:schemeClr val="bg1"/>
                </a:solidFill>
              </a:rPr>
              <a:t>HTML)</a:t>
            </a:r>
          </a:p>
          <a:p>
            <a:pPr marL="0" indent="0">
              <a:buNone/>
            </a:pPr>
            <a:endParaRPr lang="en-US" altLang="ja-JP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5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HTTP</a:t>
            </a:r>
            <a:endParaRPr kumimoji="1" lang="ja-JP" altLang="en-US" sz="3600" dirty="0"/>
          </a:p>
        </p:txBody>
      </p:sp>
      <p:pic>
        <p:nvPicPr>
          <p:cNvPr id="6" name="Picture 7" descr="C:\Users\katsube\Desktop\猫   かわいいフリー素材集 いらすとや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80587" y="955576"/>
            <a:ext cx="200299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84" descr="ICON_Server_Rack_Q30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8184" y="874600"/>
            <a:ext cx="2592288" cy="204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2" descr="ICON_PDA_Q30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29963" y="1895314"/>
            <a:ext cx="70723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右矢印 11"/>
          <p:cNvSpPr/>
          <p:nvPr/>
        </p:nvSpPr>
        <p:spPr>
          <a:xfrm>
            <a:off x="3059832" y="1540665"/>
            <a:ext cx="2808312" cy="64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506540" y="1405169"/>
            <a:ext cx="3361604" cy="399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1600" dirty="0" smtClean="0"/>
              <a:t>接続</a:t>
            </a:r>
            <a:endParaRPr lang="en-US" altLang="ja-JP" sz="1600" dirty="0" smtClean="0"/>
          </a:p>
        </p:txBody>
      </p:sp>
      <p:sp>
        <p:nvSpPr>
          <p:cNvPr id="16" name="右矢印 15"/>
          <p:cNvSpPr/>
          <p:nvPr/>
        </p:nvSpPr>
        <p:spPr>
          <a:xfrm>
            <a:off x="3079626" y="2564904"/>
            <a:ext cx="2808312" cy="64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2555776" y="3101330"/>
            <a:ext cx="3361604" cy="399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1600" dirty="0" smtClean="0"/>
              <a:t>GET / HTTP/1.0</a:t>
            </a:r>
            <a:endParaRPr lang="en-US" altLang="ja-JP" sz="1600" dirty="0" smtClean="0"/>
          </a:p>
        </p:txBody>
      </p:sp>
      <p:sp>
        <p:nvSpPr>
          <p:cNvPr id="18" name="右矢印 17"/>
          <p:cNvSpPr/>
          <p:nvPr/>
        </p:nvSpPr>
        <p:spPr>
          <a:xfrm rot="10800000">
            <a:off x="2937198" y="3611488"/>
            <a:ext cx="2808312" cy="64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2555776" y="4251615"/>
            <a:ext cx="3361604" cy="399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1600" dirty="0"/>
              <a:t>HTTP/1.1 200 OK</a:t>
            </a:r>
          </a:p>
          <a:p>
            <a:pPr marL="457200" lvl="1" indent="0">
              <a:buNone/>
            </a:pPr>
            <a:r>
              <a:rPr lang="en-US" altLang="ja-JP" sz="1600" dirty="0"/>
              <a:t>Server: </a:t>
            </a:r>
            <a:r>
              <a:rPr lang="en-US" altLang="ja-JP" sz="1600" dirty="0" err="1"/>
              <a:t>nginx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en-US" altLang="ja-JP" sz="1600" dirty="0"/>
              <a:t>Date: Sun, 09 Oct 2016 13:19:36 GMT</a:t>
            </a:r>
          </a:p>
          <a:p>
            <a:pPr marL="457200" lvl="1" indent="0">
              <a:buNone/>
            </a:pPr>
            <a:r>
              <a:rPr lang="en-US" altLang="ja-JP" sz="1600" dirty="0"/>
              <a:t>Content-Type: text/html; charset=UTF-8</a:t>
            </a:r>
          </a:p>
          <a:p>
            <a:pPr marL="457200" lvl="1" indent="0">
              <a:buNone/>
            </a:pPr>
            <a:r>
              <a:rPr lang="en-US" altLang="ja-JP" sz="1600" dirty="0"/>
              <a:t>Connection: close</a:t>
            </a:r>
          </a:p>
        </p:txBody>
      </p:sp>
    </p:spTree>
    <p:extLst>
      <p:ext uri="{BB962C8B-B14F-4D97-AF65-F5344CB8AC3E}">
        <p14:creationId xmlns:p14="http://schemas.microsoft.com/office/powerpoint/2010/main" val="245259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ネットワーク基礎</a:t>
            </a:r>
            <a:endParaRPr kumimoji="1" lang="en-US" altLang="ja-JP" sz="4000" dirty="0" smtClean="0"/>
          </a:p>
          <a:p>
            <a:pPr lvl="1"/>
            <a:r>
              <a:rPr lang="ja-JP" altLang="en-US" sz="3600" dirty="0" smtClean="0"/>
              <a:t>「プロトコル」と「ポート」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kumimoji="1" lang="en-US" altLang="ja-JP" sz="3600" dirty="0" smtClean="0"/>
          </a:p>
          <a:p>
            <a:r>
              <a:rPr lang="en-US" altLang="ja-JP" sz="4000" dirty="0" smtClean="0"/>
              <a:t>HTTP</a:t>
            </a:r>
            <a:r>
              <a:rPr lang="ja-JP" altLang="en-US" sz="4000" dirty="0" smtClean="0"/>
              <a:t>演習</a:t>
            </a:r>
            <a:endParaRPr lang="en-US" altLang="ja-JP" sz="4000" dirty="0" smtClean="0"/>
          </a:p>
          <a:p>
            <a:pPr lvl="1"/>
            <a:r>
              <a:rPr lang="en-US" altLang="ja-JP" sz="3600" dirty="0" smtClean="0"/>
              <a:t> </a:t>
            </a:r>
            <a:r>
              <a:rPr lang="ja-JP" altLang="en-US" sz="3600" dirty="0" smtClean="0"/>
              <a:t>プロフィールページを作る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107837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32" y="341784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その他のプロトコル</a:t>
            </a:r>
            <a:endParaRPr kumimoji="1" lang="ja-JP" altLang="en-US" sz="3600" dirty="0"/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3" b="15122"/>
          <a:stretch/>
        </p:blipFill>
        <p:spPr bwMode="auto">
          <a:xfrm>
            <a:off x="469553" y="1484784"/>
            <a:ext cx="1870860" cy="130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文書ファイルのイラスト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0" name="Picture 8" descr="VMW_ICON_Script_2D_(F)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83" y="1484784"/>
            <a:ext cx="1396699" cy="1417530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626145" y="2417486"/>
            <a:ext cx="15680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SMTP</a:t>
            </a:r>
          </a:p>
          <a:p>
            <a:r>
              <a:rPr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POP3</a:t>
            </a:r>
          </a:p>
          <a:p>
            <a:r>
              <a:rPr kumimoji="1"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IMAP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08" y="2417486"/>
            <a:ext cx="3241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FTP</a:t>
            </a:r>
          </a:p>
          <a:p>
            <a:r>
              <a:rPr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(SFTP,FTPS)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3" name="Picture 5" descr="目覚まし時計のキャラクターのイラス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53567"/>
            <a:ext cx="2659469" cy="243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6887829" y="3079205"/>
            <a:ext cx="1196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NTP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AutoShape 7" descr="テロリストの携帯電話を覗く警察官のイラスト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241" y="4364440"/>
            <a:ext cx="2395686" cy="240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3383252" y="4853540"/>
            <a:ext cx="1622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SNMP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4" name="Picture 384" descr="ICON_Server_Rack_Q30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59990" y="4607408"/>
            <a:ext cx="152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テキスト ボックス 24"/>
          <p:cNvSpPr txBox="1"/>
          <p:nvPr/>
        </p:nvSpPr>
        <p:spPr>
          <a:xfrm>
            <a:off x="6684636" y="5565285"/>
            <a:ext cx="1274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DNS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672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608512"/>
          </a:xfrm>
        </p:spPr>
        <p:txBody>
          <a:bodyPr>
            <a:normAutofit/>
          </a:bodyPr>
          <a:lstStyle/>
          <a:p>
            <a:r>
              <a:rPr lang="ja-JP" altLang="en-US" sz="4800" dirty="0" smtClean="0">
                <a:solidFill>
                  <a:srgbClr val="FEF6E3"/>
                </a:solidFill>
              </a:rPr>
              <a:t>「プロトコル」はサーバとクライアントの間のルール</a:t>
            </a:r>
            <a:endParaRPr lang="en-US" altLang="ja-JP" sz="4800" dirty="0" smtClean="0">
              <a:solidFill>
                <a:srgbClr val="FEF6E3"/>
              </a:solidFill>
            </a:endParaRPr>
          </a:p>
          <a:p>
            <a:endParaRPr lang="en-US" altLang="ja-JP" sz="4800" dirty="0">
              <a:solidFill>
                <a:srgbClr val="FEF6E3"/>
              </a:solidFill>
            </a:endParaRPr>
          </a:p>
          <a:p>
            <a:r>
              <a:rPr lang="ja-JP" altLang="en-US" sz="4800" dirty="0" smtClean="0">
                <a:solidFill>
                  <a:srgbClr val="FEF6E3"/>
                </a:solidFill>
              </a:rPr>
              <a:t>「プロトコル」は目的毎に別れている</a:t>
            </a:r>
            <a:endParaRPr lang="en-US" altLang="ja-JP" sz="4800" dirty="0">
              <a:solidFill>
                <a:srgbClr val="FEF6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308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46856" y="2636912"/>
            <a:ext cx="8229600" cy="1503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sz="7200" dirty="0" smtClean="0"/>
              <a:t>ポート</a:t>
            </a:r>
            <a:endParaRPr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677863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dirty="0" smtClean="0"/>
              <a:t>1</a:t>
            </a:r>
            <a:r>
              <a:rPr kumimoji="1" lang="ja-JP" altLang="en-US" sz="3600" dirty="0" smtClean="0"/>
              <a:t>台のサーバに複数の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サーバ機能</a:t>
            </a:r>
            <a:endParaRPr kumimoji="1" lang="ja-JP" altLang="en-US" sz="3600" dirty="0"/>
          </a:p>
        </p:txBody>
      </p:sp>
      <p:pic>
        <p:nvPicPr>
          <p:cNvPr id="13" name="Picture 4" descr="ICON_VirtTriangle_flat_Q40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4168" y="4943820"/>
            <a:ext cx="33591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ICON_Server_flat_Q408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8614" y="5977282"/>
            <a:ext cx="19050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 bwMode="auto">
          <a:xfrm>
            <a:off x="1318743" y="3876524"/>
            <a:ext cx="6650530" cy="800100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</a:t>
            </a:r>
          </a:p>
        </p:txBody>
      </p:sp>
      <p:sp>
        <p:nvSpPr>
          <p:cNvPr id="20" name="Rounded Rectangle 32"/>
          <p:cNvSpPr>
            <a:spLocks noChangeArrowheads="1"/>
          </p:cNvSpPr>
          <p:nvPr/>
        </p:nvSpPr>
        <p:spPr bwMode="auto">
          <a:xfrm>
            <a:off x="1318743" y="2285006"/>
            <a:ext cx="2101129" cy="136016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サーバ用</a:t>
            </a:r>
            <a:endParaRPr lang="en-US" altLang="ja-JP" sz="32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defRPr/>
            </a:pPr>
            <a:r>
              <a:rPr lang="ja-JP" altLang="en-US" sz="3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ソフト</a:t>
            </a:r>
            <a:r>
              <a:rPr lang="en-US" altLang="ja-JP" sz="3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endParaRPr lang="en-US" sz="3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Rounded Rectangle 32"/>
          <p:cNvSpPr>
            <a:spLocks noChangeArrowheads="1"/>
          </p:cNvSpPr>
          <p:nvPr/>
        </p:nvSpPr>
        <p:spPr bwMode="auto">
          <a:xfrm>
            <a:off x="3573178" y="2276872"/>
            <a:ext cx="2101129" cy="136016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サーバ用</a:t>
            </a:r>
            <a:endParaRPr lang="en-US" altLang="ja-JP" sz="32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defRPr/>
            </a:pPr>
            <a:r>
              <a:rPr lang="ja-JP" altLang="en-US" sz="3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ソフト</a:t>
            </a:r>
            <a:r>
              <a:rPr lang="en-US" altLang="ja-JP" sz="3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endParaRPr lang="en-US" sz="3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Rounded Rectangle 32"/>
          <p:cNvSpPr>
            <a:spLocks noChangeArrowheads="1"/>
          </p:cNvSpPr>
          <p:nvPr/>
        </p:nvSpPr>
        <p:spPr bwMode="auto">
          <a:xfrm>
            <a:off x="5868144" y="2295425"/>
            <a:ext cx="2101129" cy="136016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サーバ用</a:t>
            </a:r>
            <a:endParaRPr lang="en-US" altLang="ja-JP" sz="32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defRPr/>
            </a:pPr>
            <a:r>
              <a:rPr lang="ja-JP" altLang="en-US" sz="3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ソフト</a:t>
            </a:r>
            <a:r>
              <a:rPr lang="en-US" altLang="ja-JP" sz="3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</a:t>
            </a:r>
            <a:endParaRPr lang="en-US" sz="3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1219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ポート番号</a:t>
            </a:r>
            <a:endParaRPr kumimoji="1" lang="ja-JP" altLang="en-US" sz="3600" dirty="0"/>
          </a:p>
        </p:txBody>
      </p:sp>
      <p:sp>
        <p:nvSpPr>
          <p:cNvPr id="13" name="Rounded Rectangle 64"/>
          <p:cNvSpPr/>
          <p:nvPr/>
        </p:nvSpPr>
        <p:spPr bwMode="auto">
          <a:xfrm>
            <a:off x="4788024" y="1854821"/>
            <a:ext cx="2718446" cy="800100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52AEDC"/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spcAft>
                <a:spcPct val="0"/>
              </a:spcAft>
              <a:defRPr/>
            </a:pPr>
            <a:r>
              <a:rPr lang="ja-JP" altLang="en-US" sz="2600" dirty="0" smtClean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ファイルサーバ</a:t>
            </a:r>
            <a:endParaRPr lang="en-US" sz="2600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Rounded Rectangle 58"/>
          <p:cNvSpPr/>
          <p:nvPr/>
        </p:nvSpPr>
        <p:spPr bwMode="auto">
          <a:xfrm>
            <a:off x="4772744" y="3276972"/>
            <a:ext cx="2718446" cy="800100"/>
          </a:xfrm>
          <a:prstGeom prst="roundRect">
            <a:avLst/>
          </a:prstGeom>
          <a:gradFill>
            <a:gsLst>
              <a:gs pos="0">
                <a:srgbClr val="F8930C"/>
              </a:gs>
              <a:gs pos="100000">
                <a:srgbClr val="F9A22F">
                  <a:alpha val="79000"/>
                </a:srgbClr>
              </a:gs>
            </a:gsLst>
          </a:gradFill>
          <a:ln w="12700">
            <a:solidFill>
              <a:srgbClr val="F97E1D"/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spcAft>
                <a:spcPct val="0"/>
              </a:spcAft>
              <a:defRPr/>
            </a:pPr>
            <a:r>
              <a:rPr lang="en-US" altLang="ja-JP" sz="2600" dirty="0" smtClean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2600" dirty="0" smtClean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</a:t>
            </a:r>
            <a:endParaRPr lang="en-US" sz="2600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Rounded Rectangle 60"/>
          <p:cNvSpPr/>
          <p:nvPr/>
        </p:nvSpPr>
        <p:spPr bwMode="auto">
          <a:xfrm>
            <a:off x="4805882" y="4573116"/>
            <a:ext cx="2718446" cy="800100"/>
          </a:xfrm>
          <a:prstGeom prst="roundRect">
            <a:avLst/>
          </a:prstGeom>
          <a:gradFill flip="none" rotWithShape="1">
            <a:gsLst>
              <a:gs pos="99000">
                <a:srgbClr val="AAD26B"/>
              </a:gs>
              <a:gs pos="0">
                <a:srgbClr val="6C9E3B"/>
              </a:gs>
            </a:gsLst>
            <a:lin ang="16200000" scaled="0"/>
            <a:tileRect/>
          </a:gradFill>
          <a:ln w="12700">
            <a:solidFill>
              <a:srgbClr val="689739"/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spcAft>
                <a:spcPct val="0"/>
              </a:spcAft>
              <a:defRPr/>
            </a:pPr>
            <a:r>
              <a:rPr lang="en-US" altLang="ja-JP" sz="2600" dirty="0" smtClean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DB</a:t>
            </a:r>
            <a:r>
              <a:rPr lang="ja-JP" altLang="en-US" sz="2600" dirty="0" smtClean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</a:t>
            </a:r>
            <a:endParaRPr lang="en-US" sz="2600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46214" y="3384634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80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番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195736" y="1484784"/>
            <a:ext cx="5688632" cy="4824536"/>
          </a:xfrm>
          <a:prstGeom prst="roundRect">
            <a:avLst>
              <a:gd name="adj" fmla="val 719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384" descr="ICON_Server_Rack_Q3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2656308"/>
            <a:ext cx="2592288" cy="204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2936459" y="4712920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3306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番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46214" y="2037658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番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083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ポート番号</a:t>
            </a:r>
            <a:endParaRPr kumimoji="1" lang="ja-JP" altLang="en-US" sz="3600" dirty="0"/>
          </a:p>
        </p:txBody>
      </p:sp>
      <p:sp>
        <p:nvSpPr>
          <p:cNvPr id="13" name="Rounded Rectangle 64"/>
          <p:cNvSpPr/>
          <p:nvPr/>
        </p:nvSpPr>
        <p:spPr bwMode="auto">
          <a:xfrm>
            <a:off x="6645047" y="1927178"/>
            <a:ext cx="2088232" cy="800100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52AEDC"/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spcAft>
                <a:spcPct val="0"/>
              </a:spcAft>
              <a:defRPr/>
            </a:pPr>
            <a:r>
              <a:rPr lang="ja-JP" altLang="en-US" sz="2000" dirty="0" smtClean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ファイルサーバ</a:t>
            </a:r>
            <a:endParaRPr lang="en-US" sz="2000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Rounded Rectangle 58"/>
          <p:cNvSpPr/>
          <p:nvPr/>
        </p:nvSpPr>
        <p:spPr bwMode="auto">
          <a:xfrm>
            <a:off x="6637382" y="3511527"/>
            <a:ext cx="2088232" cy="800100"/>
          </a:xfrm>
          <a:prstGeom prst="roundRect">
            <a:avLst/>
          </a:prstGeom>
          <a:gradFill>
            <a:gsLst>
              <a:gs pos="0">
                <a:srgbClr val="F8930C"/>
              </a:gs>
              <a:gs pos="100000">
                <a:srgbClr val="F9A22F">
                  <a:alpha val="79000"/>
                </a:srgbClr>
              </a:gs>
            </a:gsLst>
          </a:gradFill>
          <a:ln w="12700">
            <a:solidFill>
              <a:srgbClr val="F97E1D"/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spcAft>
                <a:spcPct val="0"/>
              </a:spcAft>
              <a:defRPr/>
            </a:pPr>
            <a:r>
              <a:rPr lang="en-US" altLang="ja-JP" sz="2000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2000" dirty="0" smtClean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</a:t>
            </a:r>
            <a:endParaRPr lang="en-US" sz="2000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Rounded Rectangle 60"/>
          <p:cNvSpPr/>
          <p:nvPr/>
        </p:nvSpPr>
        <p:spPr bwMode="auto">
          <a:xfrm>
            <a:off x="6667048" y="5042794"/>
            <a:ext cx="2088232" cy="800100"/>
          </a:xfrm>
          <a:prstGeom prst="roundRect">
            <a:avLst/>
          </a:prstGeom>
          <a:gradFill flip="none" rotWithShape="1">
            <a:gsLst>
              <a:gs pos="99000">
                <a:srgbClr val="AAD26B"/>
              </a:gs>
              <a:gs pos="0">
                <a:srgbClr val="6C9E3B"/>
              </a:gs>
            </a:gsLst>
            <a:lin ang="16200000" scaled="0"/>
            <a:tileRect/>
          </a:gradFill>
          <a:ln w="12700">
            <a:solidFill>
              <a:srgbClr val="689739"/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spcAft>
                <a:spcPct val="0"/>
              </a:spcAft>
              <a:defRPr/>
            </a:pPr>
            <a:r>
              <a:rPr lang="en-US" altLang="ja-JP" sz="2000" dirty="0" smtClean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DB</a:t>
            </a:r>
            <a:r>
              <a:rPr lang="ja-JP" altLang="en-US" sz="2000" dirty="0" smtClean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</a:t>
            </a:r>
            <a:endParaRPr lang="en-US" sz="2000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67083" y="3630330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80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番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4788023" y="1557141"/>
            <a:ext cx="4161279" cy="4824536"/>
          </a:xfrm>
          <a:prstGeom prst="roundRect">
            <a:avLst>
              <a:gd name="adj" fmla="val 719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384" descr="ICON_Server_Rack_Q3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7036" y="3068960"/>
            <a:ext cx="1804145" cy="1420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5052503" y="5258119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3306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番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67083" y="2142503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番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1" name="Picture 7" descr="C:\Users\katsube\Desktop\猫   かわいいフリー素材集 いらすとや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3858" y="2770339"/>
            <a:ext cx="1672906" cy="162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 descr="ICON_PDA_Q30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94046" y="3922717"/>
            <a:ext cx="70723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右矢印 15"/>
          <p:cNvSpPr/>
          <p:nvPr/>
        </p:nvSpPr>
        <p:spPr>
          <a:xfrm>
            <a:off x="1547664" y="2898185"/>
            <a:ext cx="2808312" cy="7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HTTP</a:t>
            </a:r>
            <a:r>
              <a:rPr kumimoji="1" lang="ja-JP" altLang="en-US" sz="2800" dirty="0" smtClean="0"/>
              <a:t>　</a:t>
            </a:r>
            <a:r>
              <a:rPr kumimoji="1" lang="en-US" altLang="ja-JP" sz="2800" dirty="0" smtClean="0"/>
              <a:t>80</a:t>
            </a:r>
            <a:r>
              <a:rPr kumimoji="1" lang="ja-JP" altLang="en-US" sz="2800" dirty="0" smtClean="0"/>
              <a:t>番</a:t>
            </a:r>
            <a:endParaRPr kumimoji="1" lang="ja-JP" altLang="en-US" sz="2800" dirty="0"/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1426419" y="2570500"/>
            <a:ext cx="3361604" cy="399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1600" dirty="0"/>
              <a:t>ファイル</a:t>
            </a:r>
            <a:r>
              <a:rPr lang="ja-JP" altLang="en-US" sz="1600" dirty="0" smtClean="0"/>
              <a:t>ください</a:t>
            </a:r>
            <a:endParaRPr lang="en-US" altLang="ja-JP" sz="1600" dirty="0" smtClean="0"/>
          </a:p>
        </p:txBody>
      </p:sp>
      <p:sp>
        <p:nvSpPr>
          <p:cNvPr id="18" name="右矢印 17"/>
          <p:cNvSpPr/>
          <p:nvPr/>
        </p:nvSpPr>
        <p:spPr>
          <a:xfrm rot="10800000">
            <a:off x="1393305" y="4294463"/>
            <a:ext cx="2808312" cy="712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HTTP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4380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6000" dirty="0" smtClean="0"/>
              <a:t>URL</a:t>
            </a:r>
            <a:r>
              <a:rPr kumimoji="1" lang="ja-JP" altLang="en-US" sz="6000" dirty="0" smtClean="0"/>
              <a:t>の意味</a:t>
            </a:r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79208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457200" lvl="1" indent="0">
              <a:buNone/>
            </a:pPr>
            <a:r>
              <a:rPr lang="en-US" altLang="ja-JP" sz="3200" dirty="0">
                <a:solidFill>
                  <a:srgbClr val="FF0000"/>
                </a:solidFill>
              </a:rPr>
              <a:t>https</a:t>
            </a:r>
            <a:r>
              <a:rPr lang="en-US" altLang="ja-JP" sz="3200" dirty="0"/>
              <a:t>://</a:t>
            </a:r>
            <a:r>
              <a:rPr lang="en-US" altLang="ja-JP" sz="3200" dirty="0">
                <a:solidFill>
                  <a:srgbClr val="FF0000"/>
                </a:solidFill>
              </a:rPr>
              <a:t>twitter.com</a:t>
            </a:r>
            <a:r>
              <a:rPr lang="en-US" altLang="ja-JP" sz="3200" dirty="0"/>
              <a:t>/</a:t>
            </a:r>
            <a:r>
              <a:rPr lang="en-US" altLang="ja-JP" sz="3200" dirty="0">
                <a:solidFill>
                  <a:srgbClr val="FF0000"/>
                </a:solidFill>
              </a:rPr>
              <a:t>GachapinBlog</a:t>
            </a:r>
          </a:p>
        </p:txBody>
      </p:sp>
      <p:sp>
        <p:nvSpPr>
          <p:cNvPr id="5" name="右中かっこ 4"/>
          <p:cNvSpPr/>
          <p:nvPr/>
        </p:nvSpPr>
        <p:spPr>
          <a:xfrm rot="5400000">
            <a:off x="935596" y="2528900"/>
            <a:ext cx="1080120" cy="1296144"/>
          </a:xfrm>
          <a:prstGeom prst="rightBrace">
            <a:avLst>
              <a:gd name="adj1" fmla="val 8333"/>
              <a:gd name="adj2" fmla="val 48514"/>
            </a:avLst>
          </a:prstGeom>
          <a:ln w="7620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9993" y="39418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スキーム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右中かっこ 6"/>
          <p:cNvSpPr/>
          <p:nvPr/>
        </p:nvSpPr>
        <p:spPr>
          <a:xfrm rot="5400000">
            <a:off x="3167844" y="2168860"/>
            <a:ext cx="1080120" cy="2160240"/>
          </a:xfrm>
          <a:prstGeom prst="rightBrace">
            <a:avLst>
              <a:gd name="adj1" fmla="val 8333"/>
              <a:gd name="adj2" fmla="val 48514"/>
            </a:avLst>
          </a:prstGeom>
          <a:ln w="7620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/>
          <p:cNvSpPr/>
          <p:nvPr/>
        </p:nvSpPr>
        <p:spPr>
          <a:xfrm rot="5400000">
            <a:off x="5868144" y="1988840"/>
            <a:ext cx="1080120" cy="2520280"/>
          </a:xfrm>
          <a:prstGeom prst="rightBrace">
            <a:avLst>
              <a:gd name="adj1" fmla="val 8333"/>
              <a:gd name="adj2" fmla="val 48514"/>
            </a:avLst>
          </a:prstGeom>
          <a:ln w="7620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56699" y="400506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ドメイン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93003" y="400680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328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6000" dirty="0" smtClean="0"/>
              <a:t>URL</a:t>
            </a:r>
            <a:r>
              <a:rPr kumimoji="1" lang="ja-JP" altLang="en-US" sz="6000" dirty="0" smtClean="0"/>
              <a:t>の意味</a:t>
            </a:r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79208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457200" lvl="1" indent="0">
              <a:buNone/>
            </a:pPr>
            <a:r>
              <a:rPr lang="en-US" altLang="ja-JP" sz="3200" dirty="0">
                <a:solidFill>
                  <a:schemeClr val="tx1"/>
                </a:solidFill>
              </a:rPr>
              <a:t>https://</a:t>
            </a:r>
            <a:r>
              <a:rPr lang="en-US" altLang="ja-JP" sz="3200" dirty="0" smtClean="0">
                <a:solidFill>
                  <a:schemeClr val="tx1"/>
                </a:solidFill>
              </a:rPr>
              <a:t>twitter.com</a:t>
            </a:r>
            <a:r>
              <a:rPr lang="en-US" altLang="ja-JP" sz="3200" dirty="0" smtClean="0">
                <a:solidFill>
                  <a:srgbClr val="FF0000"/>
                </a:solidFill>
              </a:rPr>
              <a:t>:80</a:t>
            </a:r>
            <a:r>
              <a:rPr lang="en-US" altLang="ja-JP" sz="3200" dirty="0" smtClean="0">
                <a:solidFill>
                  <a:schemeClr val="tx1"/>
                </a:solidFill>
              </a:rPr>
              <a:t>/GachapinBlog</a:t>
            </a:r>
            <a:endParaRPr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5" name="右中かっこ 4"/>
          <p:cNvSpPr/>
          <p:nvPr/>
        </p:nvSpPr>
        <p:spPr>
          <a:xfrm rot="5400000">
            <a:off x="4752020" y="2528900"/>
            <a:ext cx="1080120" cy="1296144"/>
          </a:xfrm>
          <a:prstGeom prst="rightBrace">
            <a:avLst>
              <a:gd name="adj1" fmla="val 8333"/>
              <a:gd name="adj2" fmla="val 48514"/>
            </a:avLst>
          </a:prstGeom>
          <a:ln w="7620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39952" y="386104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ポート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番号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4011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ポート番号を管理する組織</a:t>
            </a:r>
            <a:endParaRPr kumimoji="1" lang="ja-JP" altLang="en-US" sz="3600" dirty="0"/>
          </a:p>
        </p:txBody>
      </p:sp>
      <p:pic>
        <p:nvPicPr>
          <p:cNvPr id="3074" name="Picture 2" descr="C:\Users\katsube\Desktop\Internet Assigned Numbers Author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71" y="1412776"/>
            <a:ext cx="662103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55776" y="6017512"/>
            <a:ext cx="4244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hlinkClick r:id="rId4"/>
              </a:rPr>
              <a:t>http://www.iana.org</a:t>
            </a:r>
            <a:r>
              <a:rPr lang="en-US" altLang="ja-JP" sz="3600" dirty="0" smtClean="0">
                <a:hlinkClick r:id="rId4"/>
              </a:rPr>
              <a:t>/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4072851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Web</a:t>
            </a:r>
            <a:r>
              <a:rPr kumimoji="1" lang="ja-JP" altLang="en-US" sz="3600" dirty="0" smtClean="0"/>
              <a:t>上で公開され誰でも閲覧可能</a:t>
            </a:r>
            <a:endParaRPr kumimoji="1" lang="ja-JP" altLang="en-US" sz="3600" dirty="0"/>
          </a:p>
        </p:txBody>
      </p:sp>
      <p:pic>
        <p:nvPicPr>
          <p:cNvPr id="4098" name="Picture 2" descr="C:\Users\katsube\Desktop\https   www.iana.org assignments service names port numbers service names port numbers.t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76561"/>
            <a:ext cx="6624736" cy="446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395536" y="5850426"/>
            <a:ext cx="849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https://www.iana.org/assignments/service-names-port-numbers/service-names-port-numbers.txt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281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ja-JP" altLang="en-US" sz="7200" dirty="0" smtClean="0"/>
              <a:t>ネットワーク基礎</a:t>
            </a:r>
            <a:r>
              <a:rPr kumimoji="1" lang="en-US" altLang="ja-JP" sz="7200" dirty="0" smtClean="0"/>
              <a:t/>
            </a:r>
            <a:br>
              <a:rPr kumimoji="1" lang="en-US" altLang="ja-JP" sz="7200" dirty="0" smtClean="0"/>
            </a:br>
            <a:r>
              <a:rPr lang="ja-JP" altLang="en-US" sz="4800" dirty="0" smtClean="0"/>
              <a:t>その</a:t>
            </a:r>
            <a:r>
              <a:rPr lang="en-US" altLang="ja-JP" sz="4800" dirty="0"/>
              <a:t>2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087635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ポート番号の種類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1640989"/>
            <a:ext cx="74888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ウェルノウンポート番号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1023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登録済みポート番号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(1024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49151)</a:t>
            </a:r>
            <a:b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動的・プライベート番号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(49152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65535)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165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608512"/>
          </a:xfrm>
        </p:spPr>
        <p:txBody>
          <a:bodyPr>
            <a:normAutofit/>
          </a:bodyPr>
          <a:lstStyle/>
          <a:p>
            <a:r>
              <a:rPr lang="ja-JP" altLang="en-US" sz="4800" dirty="0" smtClean="0">
                <a:solidFill>
                  <a:srgbClr val="FEF6E3"/>
                </a:solidFill>
              </a:rPr>
              <a:t>「ポート番号」はサーバ上で動くサーバソフトウェアを特定するための物</a:t>
            </a:r>
            <a:endParaRPr lang="en-US" altLang="ja-JP" sz="4800" dirty="0" smtClean="0">
              <a:solidFill>
                <a:srgbClr val="FEF6E3"/>
              </a:solidFill>
            </a:endParaRPr>
          </a:p>
          <a:p>
            <a:endParaRPr lang="en-US" altLang="ja-JP" sz="4800" dirty="0">
              <a:solidFill>
                <a:srgbClr val="FEF6E3"/>
              </a:solidFill>
            </a:endParaRPr>
          </a:p>
          <a:p>
            <a:r>
              <a:rPr lang="ja-JP" altLang="en-US" sz="4800" dirty="0">
                <a:solidFill>
                  <a:srgbClr val="FEF6E3"/>
                </a:solidFill>
              </a:rPr>
              <a:t>規格</a:t>
            </a:r>
            <a:r>
              <a:rPr lang="ja-JP" altLang="en-US" sz="4800" dirty="0" smtClean="0">
                <a:solidFill>
                  <a:srgbClr val="FEF6E3"/>
                </a:solidFill>
              </a:rPr>
              <a:t>が定められている</a:t>
            </a:r>
            <a:endParaRPr lang="en-US" altLang="ja-JP" sz="4800" dirty="0">
              <a:solidFill>
                <a:srgbClr val="FEF6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00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en-US" altLang="ja-JP" sz="7200" dirty="0" smtClean="0"/>
              <a:t>HTTP</a:t>
            </a:r>
            <a:r>
              <a:rPr kumimoji="1" lang="ja-JP" altLang="en-US" sz="7200" dirty="0" smtClean="0"/>
              <a:t>演習</a:t>
            </a:r>
            <a:r>
              <a:rPr kumimoji="1" lang="en-US" altLang="ja-JP" sz="7200" dirty="0" smtClean="0"/>
              <a:t/>
            </a:r>
            <a:br>
              <a:rPr kumimoji="1" lang="en-US" altLang="ja-JP" sz="7200" dirty="0" smtClean="0"/>
            </a:br>
            <a:r>
              <a:rPr lang="ja-JP" altLang="en-US" sz="4800" dirty="0" smtClean="0"/>
              <a:t>その</a:t>
            </a:r>
            <a:r>
              <a:rPr lang="en-US" altLang="ja-JP" sz="4800" dirty="0"/>
              <a:t>2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95385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8800" dirty="0" smtClean="0"/>
              <a:t>前回の復習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298393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サーバを立ち上げる</a:t>
            </a:r>
            <a:endParaRPr kumimoji="1" lang="ja-JP" altLang="en-US" sz="3600" dirty="0"/>
          </a:p>
        </p:txBody>
      </p:sp>
      <p:pic>
        <p:nvPicPr>
          <p:cNvPr id="6" name="Picture 7" descr="C:\Users\katsube\Desktop\猫   かわいいフリー素材集 いらすとや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11559" y="2348880"/>
            <a:ext cx="200299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84" descr="ICON_Server_Rack_Q30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6176" y="2658404"/>
            <a:ext cx="2592288" cy="204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2" descr="ICON_PDA_Q30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0935" y="3288618"/>
            <a:ext cx="70723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右矢印 15"/>
          <p:cNvSpPr/>
          <p:nvPr/>
        </p:nvSpPr>
        <p:spPr>
          <a:xfrm>
            <a:off x="3161184" y="2653954"/>
            <a:ext cx="2808312" cy="7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2657128" y="2505434"/>
            <a:ext cx="3361604" cy="399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1600" dirty="0"/>
              <a:t>ファイル</a:t>
            </a:r>
            <a:r>
              <a:rPr lang="ja-JP" altLang="en-US" sz="1600" dirty="0" smtClean="0"/>
              <a:t>ください</a:t>
            </a:r>
            <a:endParaRPr lang="en-US" altLang="ja-JP" sz="1600" dirty="0" smtClean="0"/>
          </a:p>
        </p:txBody>
      </p:sp>
      <p:sp>
        <p:nvSpPr>
          <p:cNvPr id="18" name="右矢印 17"/>
          <p:cNvSpPr/>
          <p:nvPr/>
        </p:nvSpPr>
        <p:spPr>
          <a:xfrm rot="10800000">
            <a:off x="3055792" y="3560773"/>
            <a:ext cx="2808312" cy="712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2945160" y="4158661"/>
            <a:ext cx="3888433" cy="474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1600" dirty="0" smtClean="0"/>
              <a:t>OK!</a:t>
            </a:r>
            <a:r>
              <a:rPr lang="ja-JP" altLang="en-US" sz="1600" dirty="0" smtClean="0"/>
              <a:t>受取りやー！</a:t>
            </a:r>
            <a:endParaRPr lang="en-US" altLang="ja-JP" sz="1600" dirty="0" smtClean="0"/>
          </a:p>
        </p:txBody>
      </p:sp>
      <p:sp>
        <p:nvSpPr>
          <p:cNvPr id="3" name="下矢印 2"/>
          <p:cNvSpPr/>
          <p:nvPr/>
        </p:nvSpPr>
        <p:spPr>
          <a:xfrm rot="10800000">
            <a:off x="6606616" y="4797152"/>
            <a:ext cx="1800200" cy="1697314"/>
          </a:xfrm>
          <a:prstGeom prst="downArrow">
            <a:avLst>
              <a:gd name="adj1" fmla="val 50000"/>
              <a:gd name="adj2" fmla="val 561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02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サーバを起動する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7692" y="2132856"/>
            <a:ext cx="8424936" cy="864096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ja-JP" sz="3600" dirty="0" smtClean="0">
                <a:solidFill>
                  <a:schemeClr val="bg1"/>
                </a:solidFill>
              </a:rPr>
              <a:t>$ </a:t>
            </a:r>
            <a:r>
              <a:rPr lang="en-US" altLang="ja-JP" sz="3600" dirty="0" err="1" smtClean="0">
                <a:solidFill>
                  <a:schemeClr val="bg1"/>
                </a:solidFill>
              </a:rPr>
              <a:t>sudo</a:t>
            </a:r>
            <a:r>
              <a:rPr lang="en-US" altLang="ja-JP" sz="3600" dirty="0" smtClean="0">
                <a:solidFill>
                  <a:schemeClr val="bg1"/>
                </a:solidFill>
              </a:rPr>
              <a:t> </a:t>
            </a:r>
            <a:r>
              <a:rPr lang="en-US" altLang="ja-JP" sz="3600" dirty="0" err="1" smtClean="0">
                <a:solidFill>
                  <a:schemeClr val="bg1"/>
                </a:solidFill>
              </a:rPr>
              <a:t>systemctl</a:t>
            </a:r>
            <a:r>
              <a:rPr lang="en-US" altLang="ja-JP" sz="3600" dirty="0" smtClean="0">
                <a:solidFill>
                  <a:schemeClr val="bg1"/>
                </a:solidFill>
              </a:rPr>
              <a:t> start </a:t>
            </a:r>
            <a:r>
              <a:rPr lang="en-US" altLang="ja-JP" sz="3600" dirty="0" err="1" smtClean="0">
                <a:solidFill>
                  <a:schemeClr val="bg1"/>
                </a:solidFill>
              </a:rPr>
              <a:t>httpd.service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533028" y="3789040"/>
            <a:ext cx="8229600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Web</a:t>
            </a:r>
            <a:r>
              <a:rPr lang="ja-JP" altLang="en-US" dirty="0" smtClean="0"/>
              <a:t>サーバソフトの「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」を起動します。</a:t>
            </a:r>
            <a:endParaRPr lang="en-US" altLang="ja-JP" dirty="0" smtClean="0"/>
          </a:p>
          <a:p>
            <a:r>
              <a:rPr lang="ja-JP" altLang="en-US" dirty="0" smtClean="0"/>
              <a:t>ログイン時のパスワードを聞かれるので入力します。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</a:t>
            </a:r>
            <a:r>
              <a:rPr lang="en-US" altLang="ja-JP" dirty="0" smtClean="0"/>
              <a:t>※neec2016</a:t>
            </a:r>
          </a:p>
        </p:txBody>
      </p:sp>
    </p:spTree>
    <p:extLst>
      <p:ext uri="{BB962C8B-B14F-4D97-AF65-F5344CB8AC3E}">
        <p14:creationId xmlns:p14="http://schemas.microsoft.com/office/powerpoint/2010/main" val="478206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起動を確認する</a:t>
            </a:r>
            <a:endParaRPr kumimoji="1" lang="ja-JP" altLang="en-US" dirty="0"/>
          </a:p>
        </p:txBody>
      </p:sp>
      <p:pic>
        <p:nvPicPr>
          <p:cNvPr id="3074" name="Picture 2" descr="C:\Users\katsube\Desktop\VirtualBox_CentOS7-neec_02_10_2016_23_11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6950"/>
            <a:ext cx="7704856" cy="405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493204" y="148478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ブラウザ</a:t>
            </a:r>
            <a:r>
              <a:rPr lang="ja-JP" altLang="en-US" dirty="0" smtClean="0"/>
              <a:t>を起動し「</a:t>
            </a:r>
            <a:r>
              <a:rPr lang="en-US" altLang="ja-JP" dirty="0" smtClean="0"/>
              <a:t>127.0.0.1</a:t>
            </a:r>
            <a:r>
              <a:rPr lang="ja-JP" altLang="en-US" dirty="0" smtClean="0"/>
              <a:t>」へアクセス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35129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任意のファイルを表示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600" dirty="0" smtClean="0"/>
              <a:t>その</a:t>
            </a:r>
            <a:r>
              <a:rPr lang="en-US" altLang="ja-JP" sz="3600" dirty="0"/>
              <a:t>2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493204" y="1484784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左</a:t>
            </a:r>
            <a:r>
              <a:rPr lang="ja-JP" altLang="en-US" dirty="0"/>
              <a:t>メニュー</a:t>
            </a:r>
            <a:r>
              <a:rPr lang="ja-JP" altLang="en-US" dirty="0" smtClean="0"/>
              <a:t>の「</a:t>
            </a:r>
            <a:r>
              <a:rPr lang="ja-JP" altLang="en-US" dirty="0" smtClean="0">
                <a:solidFill>
                  <a:srgbClr val="FF0000"/>
                </a:solidFill>
              </a:rPr>
              <a:t>ファイルシステム</a:t>
            </a:r>
            <a:r>
              <a:rPr lang="ja-JP" altLang="en-US" dirty="0" smtClean="0"/>
              <a:t>」をクリック。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6500" dirty="0" err="1" smtClean="0">
                <a:solidFill>
                  <a:srgbClr val="FF0000"/>
                </a:solidFill>
              </a:rPr>
              <a:t>var</a:t>
            </a:r>
            <a:r>
              <a:rPr lang="en-US" altLang="ja-JP" sz="6500" dirty="0" smtClean="0">
                <a:solidFill>
                  <a:srgbClr val="FF0000"/>
                </a:solidFill>
              </a:rPr>
              <a:t> </a:t>
            </a:r>
            <a:r>
              <a:rPr lang="ja-JP" altLang="en-US" sz="6500" dirty="0" smtClean="0">
                <a:solidFill>
                  <a:srgbClr val="FF0000"/>
                </a:solidFill>
              </a:rPr>
              <a:t>→ </a:t>
            </a:r>
            <a:r>
              <a:rPr lang="en-US" altLang="ja-JP" sz="6500" dirty="0" smtClean="0">
                <a:solidFill>
                  <a:srgbClr val="FF0000"/>
                </a:solidFill>
              </a:rPr>
              <a:t>www</a:t>
            </a:r>
            <a:r>
              <a:rPr lang="ja-JP" altLang="en-US" sz="6500" dirty="0">
                <a:solidFill>
                  <a:srgbClr val="FF0000"/>
                </a:solidFill>
              </a:rPr>
              <a:t> </a:t>
            </a:r>
            <a:r>
              <a:rPr lang="ja-JP" altLang="en-US" sz="6500" dirty="0" smtClean="0">
                <a:solidFill>
                  <a:srgbClr val="FF0000"/>
                </a:solidFill>
              </a:rPr>
              <a:t>→ </a:t>
            </a:r>
            <a:r>
              <a:rPr lang="en-US" altLang="ja-JP" sz="6500" dirty="0" smtClean="0">
                <a:solidFill>
                  <a:srgbClr val="FF0000"/>
                </a:solidFill>
              </a:rPr>
              <a:t>html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30"/>
          <a:stretch/>
        </p:blipFill>
        <p:spPr bwMode="auto">
          <a:xfrm>
            <a:off x="1547664" y="2953891"/>
            <a:ext cx="6336704" cy="366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920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/>
              <a:t>ホスト</a:t>
            </a:r>
            <a:r>
              <a:rPr kumimoji="1" lang="en-US" altLang="ja-JP" sz="4800" dirty="0" smtClean="0"/>
              <a:t>OS</a:t>
            </a:r>
            <a:r>
              <a:rPr kumimoji="1" lang="ja-JP" altLang="en-US" sz="4800" dirty="0" smtClean="0"/>
              <a:t>とファイル共有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68925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ホスト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とファイル共有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600" dirty="0" smtClean="0"/>
              <a:t>その</a:t>
            </a:r>
            <a:r>
              <a:rPr lang="en-US" altLang="ja-JP" sz="3600" dirty="0" smtClean="0"/>
              <a:t>1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493204" y="1484784"/>
            <a:ext cx="8471284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デスクトップにある「</a:t>
            </a:r>
            <a:r>
              <a:rPr lang="en-US" altLang="ja-JP" dirty="0" err="1" smtClean="0"/>
              <a:t>sf_vboxshare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ダブルクリック。</a:t>
            </a:r>
            <a:endParaRPr lang="en-US" altLang="ja-JP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10"/>
          <a:stretch/>
        </p:blipFill>
        <p:spPr bwMode="auto">
          <a:xfrm>
            <a:off x="2312690" y="2348879"/>
            <a:ext cx="4781550" cy="398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円/楕円 7"/>
          <p:cNvSpPr/>
          <p:nvPr/>
        </p:nvSpPr>
        <p:spPr>
          <a:xfrm>
            <a:off x="2384698" y="4200313"/>
            <a:ext cx="1512168" cy="1224136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95936" y="4612379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ダブルクリックで起動します。</a:t>
            </a:r>
            <a:endParaRPr kumimoji="1" lang="ja-JP" altLang="en-US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10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8800" dirty="0" smtClean="0"/>
              <a:t>前回の復習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706562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ホスト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とファイル共有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600" dirty="0" smtClean="0"/>
              <a:t>その</a:t>
            </a:r>
            <a:r>
              <a:rPr lang="en-US" altLang="ja-JP" sz="3600" dirty="0"/>
              <a:t>2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1259632" y="1628800"/>
            <a:ext cx="6969943" cy="1040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先程作ったファイル</a:t>
            </a:r>
            <a:r>
              <a:rPr lang="en-US" altLang="ja-JP" dirty="0" smtClean="0"/>
              <a:t>(hello.txt)</a:t>
            </a:r>
            <a:r>
              <a:rPr lang="ja-JP" altLang="en-US" dirty="0" smtClean="0"/>
              <a:t>を、</a:t>
            </a:r>
            <a:r>
              <a:rPr lang="en-US" altLang="ja-JP" dirty="0" err="1" smtClean="0"/>
              <a:t>sf_vboxshare</a:t>
            </a:r>
            <a:r>
              <a:rPr lang="ja-JP" altLang="en-US" dirty="0" smtClean="0"/>
              <a:t>へコピーします。</a:t>
            </a:r>
            <a:endParaRPr lang="en-US" altLang="ja-JP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26"/>
          <a:stretch/>
        </p:blipFill>
        <p:spPr bwMode="auto">
          <a:xfrm>
            <a:off x="1073696" y="2686000"/>
            <a:ext cx="7128792" cy="366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829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ホスト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とファイル共有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600" dirty="0" smtClean="0"/>
              <a:t>その</a:t>
            </a:r>
            <a:r>
              <a:rPr lang="en-US" altLang="ja-JP" sz="3600" dirty="0" smtClean="0"/>
              <a:t>3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395536" y="1628800"/>
            <a:ext cx="8471284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/>
              <a:t>Windows</a:t>
            </a:r>
            <a:r>
              <a:rPr lang="ja-JP" altLang="en-US" dirty="0" smtClean="0"/>
              <a:t>側で、設定したフォルダを開きファイルが存在しているか確認します。</a:t>
            </a:r>
            <a:endParaRPr lang="en-US" altLang="ja-JP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68" y="2276872"/>
            <a:ext cx="84216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143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lang="ja-JP" altLang="en-US" sz="8800" dirty="0"/>
              <a:t>本日</a:t>
            </a:r>
            <a:r>
              <a:rPr lang="ja-JP" altLang="en-US" sz="8800" dirty="0" smtClean="0"/>
              <a:t>の目標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973571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プロフィールページを作成する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4392488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</a:rPr>
              <a:t>仕様を満たす</a:t>
            </a:r>
            <a:r>
              <a:rPr kumimoji="1" lang="ja-JP" altLang="en-US" sz="4000" dirty="0" smtClean="0">
                <a:solidFill>
                  <a:schemeClr val="bg1"/>
                </a:solidFill>
              </a:rPr>
              <a:t>プロフィールページを作成しよう。</a:t>
            </a:r>
            <a:endParaRPr kumimoji="1" lang="en-US" altLang="ja-JP" sz="4000" dirty="0" smtClean="0">
              <a:solidFill>
                <a:schemeClr val="bg1"/>
              </a:solidFill>
            </a:endParaRPr>
          </a:p>
          <a:p>
            <a:endParaRPr lang="en-US" altLang="ja-JP" sz="4000" dirty="0">
              <a:solidFill>
                <a:schemeClr val="bg1"/>
              </a:solidFill>
            </a:endParaRPr>
          </a:p>
          <a:p>
            <a:r>
              <a:rPr kumimoji="1" lang="ja-JP" altLang="en-US" sz="4000" dirty="0" smtClean="0">
                <a:solidFill>
                  <a:schemeClr val="bg1"/>
                </a:solidFill>
              </a:rPr>
              <a:t>仕様さえ満たしていればどのような内容にしても</a:t>
            </a:r>
            <a:r>
              <a:rPr kumimoji="1" lang="en-US" altLang="ja-JP" sz="4000" dirty="0" smtClean="0">
                <a:solidFill>
                  <a:schemeClr val="bg1"/>
                </a:solidFill>
              </a:rPr>
              <a:t>OK</a:t>
            </a:r>
            <a:r>
              <a:rPr kumimoji="1" lang="ja-JP" altLang="en-US" sz="4000" dirty="0" err="1" smtClean="0">
                <a:solidFill>
                  <a:schemeClr val="bg1"/>
                </a:solidFill>
              </a:rPr>
              <a:t>。</a:t>
            </a:r>
            <a:endParaRPr kumimoji="1" lang="en-US" altLang="ja-JP" sz="4000" dirty="0" smtClean="0">
              <a:solidFill>
                <a:schemeClr val="bg1"/>
              </a:solidFill>
            </a:endParaRPr>
          </a:p>
          <a:p>
            <a:endParaRPr lang="en-US" altLang="ja-JP" sz="4000" dirty="0">
              <a:solidFill>
                <a:schemeClr val="bg1"/>
              </a:solidFill>
            </a:endParaRPr>
          </a:p>
          <a:p>
            <a:r>
              <a:rPr kumimoji="1" lang="en-US" altLang="ja-JP" sz="4000" dirty="0" smtClean="0">
                <a:solidFill>
                  <a:schemeClr val="bg1"/>
                </a:solidFill>
              </a:rPr>
              <a:t>HTML</a:t>
            </a:r>
            <a:r>
              <a:rPr kumimoji="1" lang="ja-JP" altLang="en-US" sz="4000" dirty="0" smtClean="0">
                <a:solidFill>
                  <a:schemeClr val="bg1"/>
                </a:solidFill>
              </a:rPr>
              <a:t>が初めての人は先生と一緒に作りましょう。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4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仕様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395536" y="1628800"/>
            <a:ext cx="8471284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i</a:t>
            </a:r>
            <a:r>
              <a:rPr lang="en-US" altLang="ja-JP" dirty="0" smtClean="0"/>
              <a:t>ndx.html</a:t>
            </a:r>
          </a:p>
          <a:p>
            <a:pPr marL="914400" lvl="1" indent="-514350">
              <a:buFont typeface="+mj-lt"/>
              <a:buAutoNum type="alphaUcParenR"/>
            </a:pPr>
            <a:r>
              <a:rPr lang="ja-JP" altLang="en-US" dirty="0" smtClean="0"/>
              <a:t>自分の名前</a:t>
            </a:r>
            <a:endParaRPr lang="en-US" altLang="ja-JP" dirty="0" smtClean="0"/>
          </a:p>
          <a:p>
            <a:pPr marL="914400" lvl="1" indent="-514350">
              <a:buFont typeface="+mj-lt"/>
              <a:buAutoNum type="alphaUcParenR"/>
            </a:pPr>
            <a:r>
              <a:rPr lang="ja-JP" altLang="en-US" dirty="0" smtClean="0"/>
              <a:t>アイコン（画像）</a:t>
            </a:r>
            <a:endParaRPr lang="en-US" altLang="ja-JP" dirty="0" smtClean="0"/>
          </a:p>
          <a:p>
            <a:pPr marL="914400" lvl="1" indent="-514350">
              <a:buFont typeface="+mj-lt"/>
              <a:buAutoNum type="alphaUcParenR"/>
            </a:pPr>
            <a:r>
              <a:rPr lang="ja-JP" altLang="en-US" dirty="0" smtClean="0"/>
              <a:t>趣味</a:t>
            </a:r>
            <a:endParaRPr lang="en-US" altLang="ja-JP" dirty="0" smtClean="0"/>
          </a:p>
          <a:p>
            <a:pPr marL="914400" lvl="1" indent="-514350">
              <a:buFont typeface="+mj-lt"/>
              <a:buAutoNum type="alphaUcParenR"/>
            </a:pPr>
            <a:r>
              <a:rPr lang="en-US" altLang="ja-JP" dirty="0" smtClean="0"/>
              <a:t>question.html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リンク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question.html</a:t>
            </a:r>
          </a:p>
          <a:p>
            <a:pPr marL="914400" lvl="1" indent="-514350">
              <a:buFont typeface="+mj-lt"/>
              <a:buAutoNum type="alphaUcParenR"/>
            </a:pPr>
            <a:r>
              <a:rPr lang="ja-JP" altLang="en-US" dirty="0"/>
              <a:t>あなた</a:t>
            </a:r>
            <a:r>
              <a:rPr lang="ja-JP" altLang="en-US" dirty="0" smtClean="0"/>
              <a:t>に関する</a:t>
            </a:r>
            <a:r>
              <a:rPr lang="en-US" altLang="ja-JP" dirty="0"/>
              <a:t>1</a:t>
            </a:r>
            <a:r>
              <a:rPr lang="en-US" altLang="ja-JP" dirty="0" smtClean="0"/>
              <a:t>0</a:t>
            </a:r>
            <a:r>
              <a:rPr lang="ja-JP" altLang="en-US" dirty="0" smtClean="0"/>
              <a:t>の質問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18917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もっと</a:t>
            </a:r>
            <a:r>
              <a:rPr lang="ja-JP" altLang="en-US" dirty="0" smtClean="0"/>
              <a:t>詳しく知りたい</a:t>
            </a:r>
            <a:endParaRPr kumimoji="1" lang="ja-JP" altLang="en-US" dirty="0"/>
          </a:p>
        </p:txBody>
      </p:sp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5220072" y="1844824"/>
            <a:ext cx="396044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400" dirty="0" smtClean="0"/>
              <a:t>ユニバーサル </a:t>
            </a:r>
            <a:r>
              <a:rPr lang="en-US" altLang="ja-JP" sz="4400" dirty="0" smtClean="0"/>
              <a:t>HTML/XHTML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神崎 </a:t>
            </a:r>
            <a:r>
              <a:rPr lang="ja-JP" altLang="en-US" dirty="0" smtClean="0"/>
              <a:t>正英</a:t>
            </a:r>
            <a:r>
              <a:rPr lang="en-US" altLang="ja-JP" dirty="0" smtClean="0"/>
              <a:t>(</a:t>
            </a:r>
            <a:r>
              <a:rPr lang="ja-JP" altLang="en-US" dirty="0" smtClean="0"/>
              <a:t>著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毎日コミュニケーションズ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pic>
        <p:nvPicPr>
          <p:cNvPr id="1026" name="Picture 2" descr="C:\Users\katsube\Desktop\ユニバーサルHTML XHTML   神崎 正英   本   Amazon.co.j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29"/>
          <a:stretch/>
        </p:blipFill>
        <p:spPr bwMode="auto">
          <a:xfrm>
            <a:off x="251520" y="1268760"/>
            <a:ext cx="494012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66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復習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800" dirty="0" smtClean="0"/>
              <a:t>前回取り上げたのは</a:t>
            </a:r>
            <a:endParaRPr kumimoji="1" lang="en-US" altLang="ja-JP" sz="4800" dirty="0" smtClean="0"/>
          </a:p>
          <a:p>
            <a:pPr lvl="1"/>
            <a:r>
              <a:rPr kumimoji="1" lang="en-US" altLang="ja-JP" sz="4800" dirty="0" smtClean="0"/>
              <a:t>IP</a:t>
            </a:r>
            <a:r>
              <a:rPr kumimoji="1" lang="ja-JP" altLang="en-US" sz="4800" dirty="0" smtClean="0"/>
              <a:t>アドレス</a:t>
            </a:r>
            <a:endParaRPr kumimoji="1" lang="en-US" altLang="ja-JP" sz="4800" dirty="0" smtClean="0"/>
          </a:p>
          <a:p>
            <a:pPr lvl="1"/>
            <a:r>
              <a:rPr lang="en-US" altLang="ja-JP" sz="4800" dirty="0"/>
              <a:t>DNS</a:t>
            </a:r>
            <a:endParaRPr kumimoji="1"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168232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en-US" altLang="ja-JP" sz="7200" dirty="0" smtClean="0"/>
              <a:t>IP</a:t>
            </a:r>
            <a:r>
              <a:rPr kumimoji="1" lang="ja-JP" altLang="en-US" sz="7200" dirty="0" smtClean="0"/>
              <a:t>アドレス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6474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IP</a:t>
            </a:r>
            <a:r>
              <a:rPr kumimoji="1" lang="ja-JP" altLang="en-US" sz="3600" dirty="0" smtClean="0"/>
              <a:t>アドレス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79208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457200" lvl="1" indent="0" algn="ctr">
              <a:buNone/>
            </a:pPr>
            <a:r>
              <a:rPr lang="en-US" altLang="ja-JP" sz="3200" dirty="0" smtClean="0"/>
              <a:t>192.168.1.1</a:t>
            </a:r>
            <a:endParaRPr lang="en-US" altLang="ja-JP" sz="32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37853" y="2852936"/>
            <a:ext cx="8229600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sz="3600" dirty="0" smtClean="0"/>
              <a:t>サーバのネットワーク</a:t>
            </a:r>
            <a:r>
              <a:rPr lang="ja-JP" altLang="en-US" sz="3600" dirty="0"/>
              <a:t>上</a:t>
            </a:r>
            <a:r>
              <a:rPr lang="ja-JP" altLang="en-US" sz="3600" dirty="0" smtClean="0"/>
              <a:t>の住所を表すのが「</a:t>
            </a:r>
            <a:r>
              <a:rPr lang="en-US" altLang="ja-JP" sz="3600" dirty="0" smtClean="0"/>
              <a:t>IP</a:t>
            </a:r>
            <a:r>
              <a:rPr lang="ja-JP" altLang="en-US" sz="3600" dirty="0" smtClean="0"/>
              <a:t>アドレス」</a:t>
            </a:r>
            <a:endParaRPr lang="en-US" altLang="ja-JP" sz="3600" dirty="0" smtClean="0"/>
          </a:p>
          <a:p>
            <a:pPr lvl="1"/>
            <a:r>
              <a:rPr lang="ja-JP" altLang="en-US" sz="3600" dirty="0" smtClean="0"/>
              <a:t>ネットワークに接続される端末はすべて</a:t>
            </a:r>
            <a:r>
              <a:rPr lang="en-US" altLang="ja-JP" sz="3600" dirty="0" smtClean="0"/>
              <a:t>IP</a:t>
            </a:r>
            <a:r>
              <a:rPr lang="ja-JP" altLang="en-US" sz="3600" dirty="0" smtClean="0"/>
              <a:t>アドレスを持つ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36342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en-US" altLang="ja-JP" sz="7200" dirty="0" smtClean="0"/>
              <a:t>DNS</a:t>
            </a:r>
            <a:br>
              <a:rPr kumimoji="1" lang="en-US" altLang="ja-JP" sz="7200" dirty="0" smtClean="0"/>
            </a:br>
            <a:r>
              <a:rPr lang="en-US" altLang="ja-JP" sz="3200" dirty="0" smtClean="0"/>
              <a:t>(Domain Name System)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97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 smtClean="0"/>
              <a:t>DNS</a:t>
            </a:r>
            <a:endParaRPr kumimoji="1" lang="ja-JP" altLang="en-US" sz="60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95536" y="4005064"/>
            <a:ext cx="8229600" cy="2725763"/>
          </a:xfrm>
        </p:spPr>
        <p:txBody>
          <a:bodyPr/>
          <a:lstStyle/>
          <a:p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アドレスのままだと不便</a:t>
            </a:r>
            <a:r>
              <a:rPr lang="ja-JP" altLang="en-US" dirty="0"/>
              <a:t>なので</a:t>
            </a:r>
            <a:r>
              <a:rPr lang="ja-JP" altLang="en-US" dirty="0" smtClean="0"/>
              <a:t>、意味のある文字列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FF0000"/>
                </a:solidFill>
              </a:rPr>
              <a:t>=</a:t>
            </a:r>
            <a:r>
              <a:rPr lang="ja-JP" altLang="en-US" dirty="0" smtClean="0">
                <a:solidFill>
                  <a:srgbClr val="FF0000"/>
                </a:solidFill>
              </a:rPr>
              <a:t>ドメイン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でアクセスする。</a:t>
            </a:r>
            <a:endParaRPr lang="en-US" altLang="ja-JP" dirty="0" smtClean="0"/>
          </a:p>
          <a:p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アドレスとドメイン名を変換する仕組みが</a:t>
            </a:r>
            <a:r>
              <a:rPr kumimoji="1" lang="en-US" altLang="ja-JP" dirty="0" smtClean="0"/>
              <a:t>DNS</a:t>
            </a:r>
            <a:r>
              <a:rPr kumimoji="1" lang="ja-JP" altLang="en-US" dirty="0" err="1" smtClean="0"/>
              <a:t>。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74066" y="3034867"/>
            <a:ext cx="3198043" cy="75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3600" dirty="0">
                <a:solidFill>
                  <a:srgbClr val="FF0000"/>
                </a:solidFill>
              </a:rPr>
              <a:t>t</a:t>
            </a:r>
            <a:r>
              <a:rPr lang="en-US" altLang="ja-JP" sz="3600" dirty="0" smtClean="0">
                <a:solidFill>
                  <a:srgbClr val="FF0000"/>
                </a:solidFill>
              </a:rPr>
              <a:t>witter.com</a:t>
            </a:r>
          </a:p>
        </p:txBody>
      </p:sp>
      <p:pic>
        <p:nvPicPr>
          <p:cNvPr id="2050" name="Picture 2" descr="「Twitter ロゴ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18643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矢印 7"/>
          <p:cNvSpPr/>
          <p:nvPr/>
        </p:nvSpPr>
        <p:spPr>
          <a:xfrm rot="5400000">
            <a:off x="4247294" y="1271341"/>
            <a:ext cx="937443" cy="18722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5796136" y="1811401"/>
            <a:ext cx="3312368" cy="7920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180000" tIns="180000" rIns="180000" bIns="1800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182.22.72.251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979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830</Words>
  <Application>Microsoft Office PowerPoint</Application>
  <PresentationFormat>画面に合わせる (4:3)</PresentationFormat>
  <Paragraphs>248</Paragraphs>
  <Slides>45</Slides>
  <Notes>29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45</vt:i4>
      </vt:variant>
    </vt:vector>
  </HeadingPairs>
  <TitlesOfParts>
    <vt:vector size="48" baseType="lpstr">
      <vt:lpstr>Office ​​テーマ</vt:lpstr>
      <vt:lpstr>1_Office ​​テーマ</vt:lpstr>
      <vt:lpstr>2_Office ​​テーマ</vt:lpstr>
      <vt:lpstr>モバイル プログラミング 実習2</vt:lpstr>
      <vt:lpstr>予定</vt:lpstr>
      <vt:lpstr>ネットワーク基礎 その2</vt:lpstr>
      <vt:lpstr>前回の復習</vt:lpstr>
      <vt:lpstr>復習</vt:lpstr>
      <vt:lpstr>IPアドレス</vt:lpstr>
      <vt:lpstr>IPアドレス</vt:lpstr>
      <vt:lpstr>DNS (Domain Name System)</vt:lpstr>
      <vt:lpstr>DNS</vt:lpstr>
      <vt:lpstr>つまりブラウザは</vt:lpstr>
      <vt:lpstr>まとめ</vt:lpstr>
      <vt:lpstr>プロトコル</vt:lpstr>
      <vt:lpstr>プロトコルとは何か？</vt:lpstr>
      <vt:lpstr>(自宅で)やってみよう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HTTP</vt:lpstr>
      <vt:lpstr>その他のプロトコル</vt:lpstr>
      <vt:lpstr>まとめ</vt:lpstr>
      <vt:lpstr>PowerPoint プレゼンテーション</vt:lpstr>
      <vt:lpstr>1台のサーバに複数の サーバ機能</vt:lpstr>
      <vt:lpstr>ポート番号</vt:lpstr>
      <vt:lpstr>ポート番号</vt:lpstr>
      <vt:lpstr>URLの意味 </vt:lpstr>
      <vt:lpstr>URLの意味 </vt:lpstr>
      <vt:lpstr>ポート番号を管理する組織</vt:lpstr>
      <vt:lpstr>Web上で公開され誰でも閲覧可能</vt:lpstr>
      <vt:lpstr>ポート番号の種類</vt:lpstr>
      <vt:lpstr>まとめ</vt:lpstr>
      <vt:lpstr>HTTP演習 その2</vt:lpstr>
      <vt:lpstr>前回の復習</vt:lpstr>
      <vt:lpstr>サーバを立ち上げる</vt:lpstr>
      <vt:lpstr>Webサーバを起動する</vt:lpstr>
      <vt:lpstr>起動を確認する</vt:lpstr>
      <vt:lpstr>任意のファイルを表示 その2</vt:lpstr>
      <vt:lpstr>ホストOSとファイル共有</vt:lpstr>
      <vt:lpstr>ホストOSとファイル共有 その1</vt:lpstr>
      <vt:lpstr>ホストOSとファイル共有 その2</vt:lpstr>
      <vt:lpstr>ホストOSとファイル共有 その3</vt:lpstr>
      <vt:lpstr>本日の目標</vt:lpstr>
      <vt:lpstr>プロフィールページを作成する</vt:lpstr>
      <vt:lpstr>仕様</vt:lpstr>
      <vt:lpstr>もっと詳しく知りたい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katsube</cp:lastModifiedBy>
  <cp:revision>171</cp:revision>
  <cp:lastPrinted>2014-09-23T04:56:28Z</cp:lastPrinted>
  <dcterms:created xsi:type="dcterms:W3CDTF">2014-08-31T11:33:13Z</dcterms:created>
  <dcterms:modified xsi:type="dcterms:W3CDTF">2016-10-09T14:59:37Z</dcterms:modified>
</cp:coreProperties>
</file>