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65"/>
  </p:notesMasterIdLst>
  <p:sldIdLst>
    <p:sldId id="256" r:id="rId4"/>
    <p:sldId id="289" r:id="rId5"/>
    <p:sldId id="275" r:id="rId6"/>
    <p:sldId id="276" r:id="rId7"/>
    <p:sldId id="280" r:id="rId8"/>
    <p:sldId id="323" r:id="rId9"/>
    <p:sldId id="322" r:id="rId10"/>
    <p:sldId id="432" r:id="rId11"/>
    <p:sldId id="454" r:id="rId12"/>
    <p:sldId id="468" r:id="rId13"/>
    <p:sldId id="455" r:id="rId14"/>
    <p:sldId id="469" r:id="rId15"/>
    <p:sldId id="433" r:id="rId16"/>
    <p:sldId id="548" r:id="rId17"/>
    <p:sldId id="538" r:id="rId18"/>
    <p:sldId id="539" r:id="rId19"/>
    <p:sldId id="540" r:id="rId20"/>
    <p:sldId id="537" r:id="rId21"/>
    <p:sldId id="547" r:id="rId22"/>
    <p:sldId id="541" r:id="rId23"/>
    <p:sldId id="542" r:id="rId24"/>
    <p:sldId id="543" r:id="rId25"/>
    <p:sldId id="544" r:id="rId26"/>
    <p:sldId id="526" r:id="rId27"/>
    <p:sldId id="545" r:id="rId28"/>
    <p:sldId id="501" r:id="rId29"/>
    <p:sldId id="502" r:id="rId30"/>
    <p:sldId id="503" r:id="rId31"/>
    <p:sldId id="504" r:id="rId32"/>
    <p:sldId id="546" r:id="rId33"/>
    <p:sldId id="505" r:id="rId34"/>
    <p:sldId id="506" r:id="rId35"/>
    <p:sldId id="507" r:id="rId36"/>
    <p:sldId id="508" r:id="rId37"/>
    <p:sldId id="510" r:id="rId38"/>
    <p:sldId id="511" r:id="rId39"/>
    <p:sldId id="524" r:id="rId40"/>
    <p:sldId id="509" r:id="rId41"/>
    <p:sldId id="512" r:id="rId42"/>
    <p:sldId id="513" r:id="rId43"/>
    <p:sldId id="514" r:id="rId44"/>
    <p:sldId id="527" r:id="rId45"/>
    <p:sldId id="516" r:id="rId46"/>
    <p:sldId id="515" r:id="rId47"/>
    <p:sldId id="523" r:id="rId48"/>
    <p:sldId id="525" r:id="rId49"/>
    <p:sldId id="517" r:id="rId50"/>
    <p:sldId id="518" r:id="rId51"/>
    <p:sldId id="519" r:id="rId52"/>
    <p:sldId id="520" r:id="rId53"/>
    <p:sldId id="521" r:id="rId54"/>
    <p:sldId id="528" r:id="rId55"/>
    <p:sldId id="522" r:id="rId56"/>
    <p:sldId id="529" r:id="rId57"/>
    <p:sldId id="530" r:id="rId58"/>
    <p:sldId id="531" r:id="rId59"/>
    <p:sldId id="532" r:id="rId60"/>
    <p:sldId id="535" r:id="rId61"/>
    <p:sldId id="536" r:id="rId62"/>
    <p:sldId id="533" r:id="rId63"/>
    <p:sldId id="534" r:id="rId6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569292B-B929-4914-A6C3-BDC25601CCAF}">
          <p14:sldIdLst>
            <p14:sldId id="256"/>
          </p14:sldIdLst>
        </p14:section>
        <p14:section name="本日の予定" id="{BD55118C-3B1B-4EB7-9984-B0F90EC6AF34}">
          <p14:sldIdLst>
            <p14:sldId id="289"/>
            <p14:sldId id="275"/>
            <p14:sldId id="276"/>
            <p14:sldId id="280"/>
            <p14:sldId id="323"/>
            <p14:sldId id="322"/>
          </p14:sldIdLst>
        </p14:section>
        <p14:section name="アンケート" id="{E4C652C5-0222-45FE-9020-7BAA2C7BEB0B}">
          <p14:sldIdLst>
            <p14:sldId id="432"/>
            <p14:sldId id="454"/>
            <p14:sldId id="468"/>
            <p14:sldId id="455"/>
            <p14:sldId id="469"/>
            <p14:sldId id="433"/>
            <p14:sldId id="548"/>
          </p14:sldIdLst>
        </p14:section>
        <p14:section name="PHP開発例" id="{0AEAB9C0-FE80-C441-9336-55079513262F}">
          <p14:sldIdLst>
            <p14:sldId id="538"/>
            <p14:sldId id="539"/>
            <p14:sldId id="540"/>
          </p14:sldIdLst>
        </p14:section>
        <p14:section name="MySQL基礎" id="{D3AD3734-62D0-4B65-B15B-64C730EF0BED}">
          <p14:sldIdLst>
            <p14:sldId id="537"/>
            <p14:sldId id="547"/>
            <p14:sldId id="541"/>
            <p14:sldId id="542"/>
            <p14:sldId id="543"/>
            <p14:sldId id="544"/>
            <p14:sldId id="526"/>
            <p14:sldId id="545"/>
            <p14:sldId id="501"/>
            <p14:sldId id="502"/>
            <p14:sldId id="503"/>
            <p14:sldId id="504"/>
            <p14:sldId id="546"/>
            <p14:sldId id="505"/>
            <p14:sldId id="506"/>
            <p14:sldId id="507"/>
            <p14:sldId id="508"/>
            <p14:sldId id="510"/>
            <p14:sldId id="511"/>
            <p14:sldId id="524"/>
            <p14:sldId id="509"/>
            <p14:sldId id="512"/>
            <p14:sldId id="513"/>
            <p14:sldId id="514"/>
            <p14:sldId id="527"/>
            <p14:sldId id="516"/>
            <p14:sldId id="515"/>
            <p14:sldId id="523"/>
            <p14:sldId id="525"/>
            <p14:sldId id="517"/>
            <p14:sldId id="518"/>
            <p14:sldId id="519"/>
            <p14:sldId id="520"/>
            <p14:sldId id="521"/>
            <p14:sldId id="528"/>
            <p14:sldId id="522"/>
            <p14:sldId id="529"/>
            <p14:sldId id="530"/>
            <p14:sldId id="531"/>
            <p14:sldId id="532"/>
            <p14:sldId id="535"/>
            <p14:sldId id="536"/>
            <p14:sldId id="533"/>
            <p14:sldId id="5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FEF6E3"/>
    <a:srgbClr val="3E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439" autoAdjust="0"/>
  </p:normalViewPr>
  <p:slideViewPr>
    <p:cSldViewPr showGuides="1">
      <p:cViewPr varScale="1">
        <p:scale>
          <a:sx n="103" d="100"/>
          <a:sy n="103" d="100"/>
        </p:scale>
        <p:origin x="-1760" y="-10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31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クライアント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クライアント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赤字の箇所を打つ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途中で間違えたら「</a:t>
            </a:r>
            <a:r>
              <a:rPr kumimoji="1" lang="en-US" altLang="ja-JP" dirty="0" smtClean="0"/>
              <a:t>¥c</a:t>
            </a:r>
            <a:r>
              <a:rPr kumimoji="1" lang="ja-JP" altLang="en-US" dirty="0" smtClean="0"/>
              <a:t>」でやめる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https://dev.mysql.com/doc/refman/5.6/ja/data-types.html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成績には直接影響しないが、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テスト勉強にもなり一石二鳥なので、積極的に参加することをおすすめする。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赤字の箇所を打つ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途中で間違えたら「</a:t>
            </a:r>
            <a:r>
              <a:rPr kumimoji="1" lang="en-US" altLang="ja-JP" dirty="0" smtClean="0"/>
              <a:t>¥c</a:t>
            </a:r>
            <a:r>
              <a:rPr kumimoji="1" lang="ja-JP" altLang="en-US" dirty="0" smtClean="0"/>
              <a:t>」でやめる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﻿mysql&gt; insert into Monster values('a', 'hello');</a:t>
            </a:r>
          </a:p>
          <a:p>
            <a:r>
              <a:rPr kumimoji="1" lang="en-US" altLang="ja-JP" smtClean="0"/>
              <a:t>ERROR 1366 (HY000): Incorrect integer value: 'a' for column 'id' at row 1</a:t>
            </a:r>
          </a:p>
          <a:p>
            <a:endParaRPr kumimoji="1" lang="en-US" altLang="ja-JP" smtClean="0"/>
          </a:p>
          <a:p>
            <a:r>
              <a:rPr kumimoji="1" lang="en-US" altLang="ja-JP" smtClean="0"/>
              <a:t>mysql&gt; insert into Monster values(12, 'helloooooooooooooooooooooooooooooooooooooooooooooooooooooooooooo');</a:t>
            </a:r>
          </a:p>
          <a:p>
            <a:r>
              <a:rPr kumimoji="1" lang="en-US" altLang="ja-JP" smtClean="0"/>
              <a:t>ERROR 1406 (22001): Data too long for column 'name' at row 1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返却しなかった物は年度末にシュレッダーにかけます。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すべて</a:t>
            </a:r>
            <a:r>
              <a:rPr kumimoji="1" lang="en-US" altLang="ja-JP" dirty="0"/>
              <a:t>True</a:t>
            </a:r>
            <a:r>
              <a:rPr kumimoji="1" lang="ja-JP" altLang="en-US" dirty="0"/>
              <a:t>になる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短縮</a:t>
            </a:r>
            <a:r>
              <a:rPr kumimoji="1" lang="en-US" altLang="ja-JP" dirty="0"/>
              <a:t>URL</a:t>
            </a:r>
          </a:p>
          <a:p>
            <a:r>
              <a:rPr kumimoji="1" lang="en-US" altLang="ja-JP" dirty="0"/>
              <a:t>https://github.com/katsube/neec/tree/master/sample/BBS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16/11/20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katsube/nee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2016/11/21</a:t>
            </a:r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04056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「白紙提出」「授業を聞いていたと判断できない」場合は個別にヒアリングを行います。</a:t>
            </a:r>
            <a:endParaRPr lang="en-US" altLang="ja-JP" sz="2400" dirty="0" smtClean="0"/>
          </a:p>
          <a:p>
            <a:pPr marL="1143000" lvl="1" indent="-742950"/>
            <a:r>
              <a:rPr lang="ja-JP" altLang="en-US" sz="2400" dirty="0">
                <a:solidFill>
                  <a:srgbClr val="FF0000"/>
                </a:solidFill>
              </a:rPr>
              <a:t>よほど</a:t>
            </a:r>
            <a:r>
              <a:rPr lang="ja-JP" altLang="en-US" sz="2400" dirty="0" smtClean="0">
                <a:solidFill>
                  <a:srgbClr val="FF0000"/>
                </a:solidFill>
              </a:rPr>
              <a:t>のことがなければ呼び出されません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1143000" lvl="1" indent="-742950"/>
            <a:r>
              <a:rPr lang="ja-JP" altLang="en-US" sz="2400" dirty="0" smtClean="0"/>
              <a:t>大人と</a:t>
            </a:r>
            <a:r>
              <a:rPr lang="ja-JP" altLang="en-US" sz="2400" dirty="0"/>
              <a:t>して</a:t>
            </a:r>
            <a:r>
              <a:rPr lang="ja-JP" altLang="en-US" sz="2400" dirty="0" smtClean="0"/>
              <a:t>の自覚を持って授業に望んで下さい。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一人では解決できないことがあれる場合、自分から聞きにくるように。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8223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t="26984" r="17654" b="36860"/>
          <a:stretch/>
        </p:blipFill>
        <p:spPr bwMode="auto">
          <a:xfrm>
            <a:off x="1043608" y="2463527"/>
            <a:ext cx="7200800" cy="38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1008112"/>
          </a:xfrm>
        </p:spPr>
        <p:txBody>
          <a:bodyPr>
            <a:noAutofit/>
          </a:bodyPr>
          <a:lstStyle/>
          <a:p>
            <a:r>
              <a:rPr lang="ja-JP" altLang="en-US" sz="4800" dirty="0" smtClean="0"/>
              <a:t>返却を希望する場合</a:t>
            </a:r>
            <a:endParaRPr lang="en-US" altLang="ja-JP" sz="4800" dirty="0" smtClean="0"/>
          </a:p>
          <a:p>
            <a:pPr marL="1143000" lvl="1" indent="-742950"/>
            <a:endParaRPr lang="en-US" altLang="ja-JP" sz="44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5580112" y="4293096"/>
            <a:ext cx="237626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59571" y="5376118"/>
            <a:ext cx="6143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3200" dirty="0" smtClean="0">
                <a:solidFill>
                  <a:srgbClr val="FF0000"/>
                </a:solidFill>
              </a:rPr>
              <a:t>チェックしてください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pPr algn="r"/>
            <a:r>
              <a:rPr kumimoji="1" lang="ja-JP" altLang="en-US" sz="3200" dirty="0" smtClean="0">
                <a:solidFill>
                  <a:srgbClr val="FF0000"/>
                </a:solidFill>
              </a:rPr>
              <a:t>次回～次々回の授業で返却します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1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33079"/>
            <a:ext cx="8529813" cy="24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1008112"/>
          </a:xfrm>
        </p:spPr>
        <p:txBody>
          <a:bodyPr>
            <a:noAutofit/>
          </a:bodyPr>
          <a:lstStyle/>
          <a:p>
            <a:pPr marL="742950" indent="-742950"/>
            <a:r>
              <a:rPr lang="ja-JP" altLang="en-US" sz="4800" dirty="0" smtClean="0"/>
              <a:t>難易度に</a:t>
            </a:r>
            <a:r>
              <a:rPr lang="en-US" altLang="ja-JP" sz="4800" dirty="0" smtClean="0"/>
              <a:t>◯</a:t>
            </a:r>
            <a:r>
              <a:rPr lang="ja-JP" altLang="en-US" sz="4800" dirty="0" smtClean="0"/>
              <a:t>をつける</a:t>
            </a:r>
            <a:endParaRPr lang="en-US" altLang="ja-JP" sz="48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899592" y="4247207"/>
            <a:ext cx="381642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5232102"/>
            <a:ext cx="58865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○をつけてください。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様子を見て難易度を調整します。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1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 dirty="0" smtClean="0"/>
              <a:t>前回のアンケートに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sz="6000" dirty="0" smtClean="0"/>
              <a:t>答えるコーナー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132856"/>
            <a:ext cx="8686800" cy="403244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000" dirty="0"/>
              <a:t>パワポ等</a:t>
            </a:r>
            <a:r>
              <a:rPr lang="ja-JP" altLang="en-US" sz="4000" dirty="0" smtClean="0"/>
              <a:t>に答えを</a:t>
            </a:r>
            <a:r>
              <a:rPr lang="ja-JP" altLang="en-US" sz="4000" dirty="0"/>
              <a:t>書いてほしい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ja-JP" sz="4000" dirty="0" smtClean="0"/>
              <a:t>HTML</a:t>
            </a:r>
            <a:r>
              <a:rPr lang="ja-JP" altLang="en-US" sz="4000" dirty="0" smtClean="0"/>
              <a:t>も</a:t>
            </a:r>
            <a:r>
              <a:rPr lang="en-US" altLang="ja-JP" sz="4000" dirty="0" smtClean="0"/>
              <a:t>GitHub</a:t>
            </a:r>
            <a:r>
              <a:rPr lang="ja-JP" altLang="en-US" sz="4000" dirty="0" smtClean="0"/>
              <a:t>にあげてほしい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ja-JP" sz="4000" dirty="0" smtClean="0"/>
              <a:t>== </a:t>
            </a:r>
            <a:r>
              <a:rPr lang="ja-JP" altLang="en-US" sz="4000" dirty="0" smtClean="0"/>
              <a:t>と</a:t>
            </a:r>
            <a:r>
              <a:rPr lang="en-US" altLang="ja-JP" sz="4000" dirty="0" smtClean="0"/>
              <a:t> === </a:t>
            </a:r>
            <a:r>
              <a:rPr lang="ja-JP" altLang="en-US" sz="4000" dirty="0" smtClean="0"/>
              <a:t>の違い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/>
              <a:t>部屋が暑い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ja-JP" sz="4000" dirty="0" smtClean="0"/>
              <a:t>FFXIV</a:t>
            </a:r>
            <a:r>
              <a:rPr lang="ja-JP" altLang="en-US" sz="4000" dirty="0" smtClean="0"/>
              <a:t>楽しいです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87421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6000" dirty="0"/>
              <a:t>PHP</a:t>
            </a:r>
            <a:r>
              <a:rPr kumimoji="1" lang="ja-JP" altLang="en-US" sz="6000" dirty="0"/>
              <a:t>の</a:t>
            </a:r>
            <a:r>
              <a:rPr kumimoji="1" lang="en-US" altLang="ja-JP" sz="6000" dirty="0"/>
              <a:t> ==, === </a:t>
            </a:r>
            <a:r>
              <a:rPr kumimoji="1" lang="ja-JP" altLang="en-US" sz="6000" dirty="0"/>
              <a:t>の違い</a:t>
            </a:r>
            <a:endParaRPr kumimoji="1" lang="ja-JP" altLang="en-US" sz="6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907704" y="1916832"/>
            <a:ext cx="49788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800"/>
              <a:t>10   == "10"</a:t>
            </a:r>
          </a:p>
          <a:p>
            <a:pPr marL="0" indent="0">
              <a:buNone/>
            </a:pPr>
            <a:r>
              <a:rPr lang="en-US" altLang="ja-JP" sz="4800"/>
              <a:t> 0    == "a"</a:t>
            </a:r>
          </a:p>
          <a:p>
            <a:pPr marL="0" indent="0">
              <a:buNone/>
            </a:pPr>
            <a:r>
              <a:rPr lang="en-US" altLang="ja-JP" sz="4800"/>
              <a:t>"1"   == "01"</a:t>
            </a:r>
          </a:p>
          <a:p>
            <a:pPr marL="0" indent="0">
              <a:buNone/>
            </a:pPr>
            <a:r>
              <a:rPr lang="en-US" altLang="ja-JP" sz="4800"/>
              <a:t>"10" == "1e1"</a:t>
            </a:r>
          </a:p>
          <a:p>
            <a:pPr marL="0" indent="0">
              <a:buNone/>
            </a:pPr>
            <a:r>
              <a:rPr lang="en-US" altLang="ja-JP" sz="4800"/>
              <a:t>100  == "1e2"</a:t>
            </a:r>
          </a:p>
        </p:txBody>
      </p:sp>
    </p:spTree>
    <p:extLst>
      <p:ext uri="{BB962C8B-B14F-4D97-AF65-F5344CB8AC3E}">
        <p14:creationId xmlns:p14="http://schemas.microsoft.com/office/powerpoint/2010/main" val="102512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PHP</a:t>
            </a:r>
            <a:r>
              <a:rPr kumimoji="1" lang="ja-JP" altLang="en-US" sz="8800" dirty="0"/>
              <a:t>開発例</a:t>
            </a:r>
            <a:endParaRPr kumimoji="1" lang="ja-JP" altLang="en-US" sz="8800" dirty="0"/>
          </a:p>
        </p:txBody>
      </p:sp>
      <p:pic>
        <p:nvPicPr>
          <p:cNvPr id="4" name="Picture 2" descr="出力例: Imagick で作った PHP ロ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42817"/>
            <a:ext cx="28803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8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GitHub</a:t>
            </a:r>
            <a:r>
              <a:rPr kumimoji="1" lang="ja-JP" altLang="en-US" sz="6000" dirty="0"/>
              <a:t>のサンプル参照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132856"/>
            <a:ext cx="8640960" cy="2520280"/>
          </a:xfrm>
        </p:spPr>
        <p:txBody>
          <a:bodyPr>
            <a:noAutofit/>
          </a:bodyPr>
          <a:lstStyle/>
          <a:p>
            <a:r>
              <a:rPr lang="en-US" altLang="ja-JP" sz="6600" dirty="0">
                <a:solidFill>
                  <a:schemeClr val="tx1"/>
                </a:solidFill>
              </a:rPr>
              <a:t>BBS</a:t>
            </a:r>
            <a:br>
              <a:rPr lang="en-US" altLang="ja-JP" sz="6600" dirty="0">
                <a:solidFill>
                  <a:schemeClr val="tx1"/>
                </a:solidFill>
              </a:rPr>
            </a:br>
            <a:r>
              <a:rPr lang="en-US" altLang="ja-JP" sz="6600" dirty="0">
                <a:solidFill>
                  <a:schemeClr val="tx1"/>
                </a:solidFill>
              </a:rPr>
              <a:t>https://git.io/vXbcr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6093296"/>
            <a:ext cx="576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 dirty="0"/>
              <a:t>短縮</a:t>
            </a:r>
            <a:r>
              <a:rPr lang="en-US" altLang="ja-JP" dirty="0"/>
              <a:t>URL</a:t>
            </a:r>
            <a:r>
              <a:rPr lang="ja-JP" altLang="en-US" dirty="0"/>
              <a:t>の飛び先は以下</a:t>
            </a:r>
            <a:endParaRPr lang="en-US" altLang="ja-JP" dirty="0"/>
          </a:p>
          <a:p>
            <a:r>
              <a:rPr lang="en-US" altLang="ja-JP" dirty="0"/>
              <a:t>https://github.com/katsube/neec/tree/master/sample/BBS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367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 dirty="0"/>
              <a:t>次回の開発デーは</a:t>
            </a:r>
            <a:r>
              <a:rPr kumimoji="1" lang="en-US" altLang="ja-JP" sz="6000" dirty="0"/>
              <a:t/>
            </a:r>
            <a:br>
              <a:rPr kumimoji="1" lang="en-US" altLang="ja-JP" sz="6000" dirty="0"/>
            </a:br>
            <a:r>
              <a:rPr kumimoji="1" lang="en-US" altLang="ja-JP" sz="6000" dirty="0"/>
              <a:t>12</a:t>
            </a:r>
            <a:r>
              <a:rPr kumimoji="1" lang="ja-JP" altLang="en-US" sz="6000" dirty="0"/>
              <a:t>月</a:t>
            </a:r>
            <a:r>
              <a:rPr kumimoji="1" lang="en-US" altLang="ja-JP" sz="6000" dirty="0"/>
              <a:t>19</a:t>
            </a:r>
            <a:r>
              <a:rPr kumimoji="1" lang="ja-JP" altLang="en-US" sz="6000" dirty="0"/>
              <a:t>日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988840"/>
            <a:ext cx="8640960" cy="4608512"/>
          </a:xfrm>
        </p:spPr>
        <p:txBody>
          <a:bodyPr>
            <a:noAutofit/>
          </a:bodyPr>
          <a:lstStyle/>
          <a:p>
            <a:r>
              <a:rPr lang="ja-JP" altLang="en-US" sz="4000" dirty="0">
                <a:solidFill>
                  <a:schemeClr val="tx1"/>
                </a:solidFill>
              </a:rPr>
              <a:t>それまでに必ず「チャット」を完成させて授業に挑んでください。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lvl="1"/>
            <a:r>
              <a:rPr lang="ja-JP" altLang="en-US" sz="3600" dirty="0">
                <a:solidFill>
                  <a:schemeClr val="tx1"/>
                </a:solidFill>
              </a:rPr>
              <a:t>この日に提出した物は成績に反映します。</a:t>
            </a: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endParaRPr lang="en-US" altLang="ja-JP" sz="4000" dirty="0">
              <a:solidFill>
                <a:schemeClr val="tx1"/>
              </a:solidFill>
            </a:endParaRPr>
          </a:p>
          <a:p>
            <a:r>
              <a:rPr lang="en-US" altLang="ja-JP" sz="4000" dirty="0">
                <a:solidFill>
                  <a:schemeClr val="tx1"/>
                </a:solidFill>
              </a:rPr>
              <a:t>Chat</a:t>
            </a:r>
            <a:r>
              <a:rPr lang="ja-JP" altLang="en-US" sz="4000" dirty="0">
                <a:solidFill>
                  <a:schemeClr val="tx1"/>
                </a:solidFill>
              </a:rPr>
              <a:t>開発に関して質問があれば、</a:t>
            </a:r>
            <a:r>
              <a:rPr lang="en-US" altLang="ja-JP" sz="4000" dirty="0">
                <a:solidFill>
                  <a:schemeClr val="tx1"/>
                </a:solidFill>
              </a:rPr>
              <a:t>Issue</a:t>
            </a:r>
            <a:r>
              <a:rPr lang="ja-JP" altLang="en-US" sz="4000" dirty="0">
                <a:solidFill>
                  <a:schemeClr val="tx1"/>
                </a:solidFill>
              </a:rPr>
              <a:t>上で受け付けます。</a:t>
            </a:r>
            <a:endParaRPr lang="en-US" altLang="ja-JP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7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MySQL</a:t>
            </a:r>
            <a:r>
              <a:rPr lang="ja-JP" altLang="en-US" sz="8800" dirty="0"/>
              <a:t>基礎</a:t>
            </a:r>
            <a:endParaRPr kumimoji="1" lang="ja-JP" altLang="en-US" sz="8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941168"/>
            <a:ext cx="2232248" cy="15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9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6000" dirty="0"/>
              <a:t>※</a:t>
            </a:r>
            <a:r>
              <a:rPr lang="ja-JP" altLang="en-US" sz="6000" dirty="0"/>
              <a:t>はじめる前に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772816"/>
            <a:ext cx="8640960" cy="4608512"/>
          </a:xfrm>
        </p:spPr>
        <p:txBody>
          <a:bodyPr>
            <a:noAutofit/>
          </a:bodyPr>
          <a:lstStyle/>
          <a:p>
            <a:r>
              <a:rPr lang="en-US" altLang="ja-JP" sz="4000" dirty="0">
                <a:solidFill>
                  <a:schemeClr val="tx1"/>
                </a:solidFill>
              </a:rPr>
              <a:t>DB</a:t>
            </a:r>
            <a:r>
              <a:rPr lang="ja-JP" altLang="en-US" sz="4000" dirty="0">
                <a:solidFill>
                  <a:schemeClr val="tx1"/>
                </a:solidFill>
              </a:rPr>
              <a:t>とは、</a:t>
            </a:r>
            <a:r>
              <a:rPr lang="en-US" altLang="ja-JP" sz="4000" dirty="0">
                <a:solidFill>
                  <a:schemeClr val="tx1"/>
                </a:solidFill>
              </a:rPr>
              <a:t>MySQL</a:t>
            </a:r>
            <a:r>
              <a:rPr lang="ja-JP" altLang="en-US" sz="4000" dirty="0">
                <a:solidFill>
                  <a:schemeClr val="tx1"/>
                </a:solidFill>
              </a:rPr>
              <a:t>とは何か、については後日説明します。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lvl="1"/>
            <a:r>
              <a:rPr lang="ja-JP" altLang="en-US" sz="3600" dirty="0">
                <a:solidFill>
                  <a:schemeClr val="tx1"/>
                </a:solidFill>
              </a:rPr>
              <a:t>まずは触ってもらおうと思います。</a:t>
            </a:r>
            <a:endParaRPr lang="en-US" altLang="ja-JP" sz="3600" dirty="0">
              <a:solidFill>
                <a:schemeClr val="tx1"/>
              </a:solidFill>
            </a:endParaRPr>
          </a:p>
          <a:p>
            <a:endParaRPr lang="en-US" altLang="ja-JP" sz="4000" dirty="0">
              <a:solidFill>
                <a:schemeClr val="tx1"/>
              </a:solidFill>
            </a:endParaRPr>
          </a:p>
          <a:p>
            <a:r>
              <a:rPr lang="ja-JP" altLang="en-US" sz="4000" dirty="0">
                <a:solidFill>
                  <a:schemeClr val="tx1"/>
                </a:solidFill>
              </a:rPr>
              <a:t>ここではデータの管理を行うサーバの一種だと考えてください。</a:t>
            </a:r>
            <a:endParaRPr lang="en-US" altLang="ja-JP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6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本日の予定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097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起動を確認しよう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1268760"/>
            <a:ext cx="9144000" cy="2880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$</a:t>
            </a:r>
            <a:r>
              <a:rPr lang="ja-JP" altLang="ja-JP" sz="4400" dirty="0">
                <a:solidFill>
                  <a:schemeClr val="bg1"/>
                </a:solidFill>
              </a:rPr>
              <a:t> </a:t>
            </a:r>
            <a:r>
              <a:rPr lang="en-US" altLang="ja-JP" sz="4400" dirty="0">
                <a:solidFill>
                  <a:schemeClr val="bg1"/>
                </a:solidFill>
              </a:rPr>
              <a:t>ps</a:t>
            </a:r>
            <a:r>
              <a:rPr lang="ja-JP" altLang="en-US" sz="4400" dirty="0">
                <a:solidFill>
                  <a:schemeClr val="bg1"/>
                </a:solidFill>
              </a:rPr>
              <a:t> </a:t>
            </a:r>
            <a:r>
              <a:rPr lang="en-US" altLang="ja-JP" sz="4400" dirty="0">
                <a:solidFill>
                  <a:schemeClr val="bg1"/>
                </a:solidFill>
              </a:rPr>
              <a:t>aux</a:t>
            </a:r>
          </a:p>
          <a:p>
            <a:pPr marL="0" indent="0">
              <a:buNone/>
            </a:pPr>
            <a:r>
              <a:rPr lang="de-DE" altLang="ja-JP" sz="4400" dirty="0">
                <a:solidFill>
                  <a:schemeClr val="bg1"/>
                </a:solidFill>
              </a:rPr>
              <a:t>﻿</a:t>
            </a:r>
            <a:r>
              <a:rPr lang="de-DE" altLang="ja-JP" sz="2800" dirty="0">
                <a:solidFill>
                  <a:schemeClr val="bg1"/>
                </a:solidFill>
              </a:rPr>
              <a:t>mysql     1629  0.0 18.2 1119204 185648 ?      Sl   17:26   0:00 /usr/sbin/mysqld --daemonize --pid-file=/var/run/mysqld/mysqd.pid</a:t>
            </a:r>
            <a:endParaRPr lang="en-US" altLang="ja-JP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8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起動を確認しよう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1268760"/>
            <a:ext cx="9144000" cy="2880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$</a:t>
            </a:r>
            <a:r>
              <a:rPr lang="ja-JP" altLang="ja-JP" sz="4400" dirty="0">
                <a:solidFill>
                  <a:schemeClr val="bg1"/>
                </a:solidFill>
              </a:rPr>
              <a:t> </a:t>
            </a:r>
            <a:r>
              <a:rPr lang="en-US" altLang="ja-JP" sz="4400" dirty="0">
                <a:solidFill>
                  <a:schemeClr val="bg1"/>
                </a:solidFill>
              </a:rPr>
              <a:t>ps</a:t>
            </a:r>
            <a:r>
              <a:rPr lang="ja-JP" altLang="en-US" sz="4400" dirty="0">
                <a:solidFill>
                  <a:schemeClr val="bg1"/>
                </a:solidFill>
              </a:rPr>
              <a:t> </a:t>
            </a:r>
            <a:r>
              <a:rPr lang="en-US" altLang="ja-JP" sz="4400" dirty="0">
                <a:solidFill>
                  <a:schemeClr val="bg1"/>
                </a:solidFill>
              </a:rPr>
              <a:t>aux</a:t>
            </a:r>
            <a:r>
              <a:rPr lang="ja-JP" altLang="en-US" sz="4400" dirty="0">
                <a:solidFill>
                  <a:schemeClr val="bg1"/>
                </a:solidFill>
              </a:rPr>
              <a:t> </a:t>
            </a:r>
            <a:r>
              <a:rPr lang="en-US" altLang="ja-JP" sz="4400" dirty="0">
                <a:solidFill>
                  <a:srgbClr val="FF0000"/>
                </a:solidFill>
              </a:rPr>
              <a:t>|</a:t>
            </a:r>
            <a:r>
              <a:rPr lang="ja-JP" altLang="en-US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>
                <a:solidFill>
                  <a:srgbClr val="FF0000"/>
                </a:solidFill>
              </a:rPr>
              <a:t>grep</a:t>
            </a:r>
            <a:r>
              <a:rPr lang="ja-JP" altLang="en-US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>
                <a:solidFill>
                  <a:srgbClr val="FF0000"/>
                </a:solidFill>
              </a:rPr>
              <a:t>mysql</a:t>
            </a:r>
          </a:p>
          <a:p>
            <a:pPr marL="0" indent="0">
              <a:buNone/>
            </a:pPr>
            <a:r>
              <a:rPr lang="de-DE" altLang="ja-JP" sz="4400" dirty="0">
                <a:solidFill>
                  <a:schemeClr val="bg1"/>
                </a:solidFill>
              </a:rPr>
              <a:t>﻿</a:t>
            </a:r>
            <a:r>
              <a:rPr lang="de-DE" altLang="ja-JP" sz="2800" dirty="0">
                <a:solidFill>
                  <a:schemeClr val="bg1"/>
                </a:solidFill>
              </a:rPr>
              <a:t>mysql     1629  0.0 18.2 1119204 185648 ?      Sl   17:26   0:00 /usr/sbin/mysqld --daemonize --pid-file=/var/run/mysqld/mysqd.pid</a:t>
            </a:r>
            <a:endParaRPr lang="en-US" altLang="ja-JP" sz="2800" dirty="0" smtClean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8"/>
          <p:cNvSpPr>
            <a:spLocks noGrp="1"/>
          </p:cNvSpPr>
          <p:nvPr>
            <p:ph idx="1"/>
          </p:nvPr>
        </p:nvSpPr>
        <p:spPr>
          <a:xfrm>
            <a:off x="467544" y="4365104"/>
            <a:ext cx="8229600" cy="2304256"/>
          </a:xfrm>
        </p:spPr>
        <p:txBody>
          <a:bodyPr>
            <a:normAutofit/>
          </a:bodyPr>
          <a:lstStyle/>
          <a:p>
            <a:r>
              <a:rPr lang="ja-JP" altLang="en-US" dirty="0"/>
              <a:t>検索結果を</a:t>
            </a:r>
            <a:r>
              <a:rPr lang="en-US" altLang="en-US" dirty="0"/>
              <a:t>grep</a:t>
            </a:r>
            <a:r>
              <a:rPr lang="ja-JP" altLang="en-US" dirty="0"/>
              <a:t>で絞り込むと楽ちんですね。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47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起動を確認しよう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1268760"/>
            <a:ext cx="9144000" cy="23042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$</a:t>
            </a:r>
            <a:r>
              <a:rPr lang="ja-JP" altLang="ja-JP" sz="4400" dirty="0">
                <a:solidFill>
                  <a:schemeClr val="bg1"/>
                </a:solidFill>
              </a:rPr>
              <a:t> </a:t>
            </a:r>
            <a:r>
              <a:rPr lang="en-US" altLang="ja-JP" sz="4400" dirty="0">
                <a:solidFill>
                  <a:schemeClr val="bg1"/>
                </a:solidFill>
              </a:rPr>
              <a:t>ps</a:t>
            </a:r>
            <a:r>
              <a:rPr lang="ja-JP" altLang="en-US" sz="4400" dirty="0">
                <a:solidFill>
                  <a:schemeClr val="bg1"/>
                </a:solidFill>
              </a:rPr>
              <a:t> </a:t>
            </a:r>
            <a:r>
              <a:rPr lang="en-US" altLang="ja-JP" sz="4400" dirty="0">
                <a:solidFill>
                  <a:schemeClr val="bg1"/>
                </a:solidFill>
              </a:rPr>
              <a:t>aux</a:t>
            </a:r>
            <a:r>
              <a:rPr lang="ja-JP" altLang="en-US" sz="4400" dirty="0">
                <a:solidFill>
                  <a:schemeClr val="bg1"/>
                </a:solidFill>
              </a:rPr>
              <a:t> </a:t>
            </a:r>
            <a:r>
              <a:rPr lang="en-US" altLang="ja-JP" sz="4400" dirty="0">
                <a:solidFill>
                  <a:srgbClr val="FF0000"/>
                </a:solidFill>
              </a:rPr>
              <a:t>| less</a:t>
            </a:r>
          </a:p>
        </p:txBody>
      </p:sp>
      <p:sp>
        <p:nvSpPr>
          <p:cNvPr id="4" name="コンテンツ プレースホルダー 8"/>
          <p:cNvSpPr>
            <a:spLocks noGrp="1"/>
          </p:cNvSpPr>
          <p:nvPr>
            <p:ph idx="1"/>
          </p:nvPr>
        </p:nvSpPr>
        <p:spPr>
          <a:xfrm>
            <a:off x="251520" y="3789040"/>
            <a:ext cx="8568952" cy="273630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コマンドの実行結果を</a:t>
            </a:r>
            <a:r>
              <a:rPr lang="en-US" altLang="ja-JP" dirty="0" smtClean="0"/>
              <a:t> less </a:t>
            </a:r>
            <a:r>
              <a:rPr lang="ja-JP" altLang="en-US" dirty="0" smtClean="0"/>
              <a:t>で受け取って眺めることもできます。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矢印キー、スペースで操作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q</a:t>
            </a:r>
            <a:r>
              <a:rPr lang="ja-JP" altLang="en-US" dirty="0"/>
              <a:t>」キーを押すと終了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13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起動する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1268760"/>
            <a:ext cx="9144000" cy="23042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 smtClean="0">
                <a:solidFill>
                  <a:schemeClr val="bg1"/>
                </a:solidFill>
              </a:rPr>
              <a:t>$</a:t>
            </a:r>
            <a:r>
              <a:rPr lang="ja-JP" altLang="ja-JP" sz="3600" dirty="0">
                <a:solidFill>
                  <a:schemeClr val="bg1"/>
                </a:solidFill>
              </a:rPr>
              <a:t> su</a:t>
            </a:r>
            <a:r>
              <a:rPr lang="en-US" altLang="ja-JP" sz="3600" dirty="0">
                <a:solidFill>
                  <a:schemeClr val="bg1"/>
                </a:solidFill>
              </a:rPr>
              <a:t>do</a:t>
            </a:r>
            <a:r>
              <a:rPr lang="ja-JP" altLang="en-US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chemeClr val="bg1"/>
                </a:solidFill>
              </a:rPr>
              <a:t>systemctl</a:t>
            </a:r>
            <a:r>
              <a:rPr lang="ja-JP" altLang="en-US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chemeClr val="bg1"/>
                </a:solidFill>
              </a:rPr>
              <a:t>start</a:t>
            </a:r>
            <a:r>
              <a:rPr lang="ja-JP" altLang="en-US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rgbClr val="FF0000"/>
                </a:solidFill>
              </a:rPr>
              <a:t>mysqld</a:t>
            </a:r>
            <a:r>
              <a:rPr lang="en-US" altLang="ja-JP" sz="3600" dirty="0">
                <a:solidFill>
                  <a:schemeClr val="bg1"/>
                </a:solidFill>
              </a:rPr>
              <a:t>.service</a:t>
            </a:r>
            <a:endParaRPr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8"/>
          <p:cNvSpPr>
            <a:spLocks noGrp="1"/>
          </p:cNvSpPr>
          <p:nvPr>
            <p:ph idx="1"/>
          </p:nvPr>
        </p:nvSpPr>
        <p:spPr>
          <a:xfrm>
            <a:off x="251520" y="3789040"/>
            <a:ext cx="8568952" cy="27363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起動していなかった場合は、上記コマンドで起動します。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</a:t>
            </a:r>
            <a:r>
              <a:rPr kumimoji="1" lang="en-US" altLang="ja-JP" dirty="0"/>
              <a:t>(Apache)</a:t>
            </a:r>
            <a:r>
              <a:rPr kumimoji="1" lang="ja-JP" altLang="en-US" dirty="0"/>
              <a:t>を起動した際とほぼ同じことがわかると思います。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141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pic>
        <p:nvPicPr>
          <p:cNvPr id="6" name="Picture 4" descr="ICON_VirtTriangle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4168" y="5182839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ICON_Server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8614" y="6216301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14"/>
          <p:cNvSpPr/>
          <p:nvPr/>
        </p:nvSpPr>
        <p:spPr bwMode="auto">
          <a:xfrm>
            <a:off x="971600" y="4221088"/>
            <a:ext cx="7128792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Linux</a:t>
            </a:r>
            <a:r>
              <a:rPr lang="ja-JP" altLang="en-US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36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CentOS</a:t>
            </a: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36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Rounded Rectangle 56"/>
          <p:cNvSpPr/>
          <p:nvPr/>
        </p:nvSpPr>
        <p:spPr bwMode="auto">
          <a:xfrm>
            <a:off x="5436096" y="1556792"/>
            <a:ext cx="2520280" cy="2520280"/>
          </a:xfrm>
          <a:prstGeom prst="roundRect">
            <a:avLst/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4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</a:t>
            </a:r>
          </a:p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32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Server</a:t>
            </a:r>
            <a:r>
              <a:rPr 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)</a:t>
            </a:r>
            <a:endParaRPr 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8376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クライアントから操作する</a:t>
            </a:r>
            <a:endParaRPr kumimoji="1" lang="ja-JP" altLang="en-US" dirty="0"/>
          </a:p>
        </p:txBody>
      </p:sp>
      <p:pic>
        <p:nvPicPr>
          <p:cNvPr id="6" name="Picture 4" descr="ICON_VirtTriangle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4168" y="5182839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ICON_Server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8614" y="6216301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14"/>
          <p:cNvSpPr/>
          <p:nvPr/>
        </p:nvSpPr>
        <p:spPr bwMode="auto">
          <a:xfrm>
            <a:off x="971600" y="4221088"/>
            <a:ext cx="7128792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Linux</a:t>
            </a:r>
            <a:r>
              <a:rPr lang="ja-JP" altLang="en-US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36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CentOS</a:t>
            </a: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36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Rounded Rectangle 56"/>
          <p:cNvSpPr/>
          <p:nvPr/>
        </p:nvSpPr>
        <p:spPr bwMode="auto">
          <a:xfrm>
            <a:off x="5436096" y="1412776"/>
            <a:ext cx="2520280" cy="2664296"/>
          </a:xfrm>
          <a:prstGeom prst="roundRect">
            <a:avLst/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4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</a:t>
            </a:r>
          </a:p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32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Server</a:t>
            </a:r>
            <a:r>
              <a:rPr 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)</a:t>
            </a:r>
            <a:endParaRPr 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Rounded Rectangle 56"/>
          <p:cNvSpPr/>
          <p:nvPr/>
        </p:nvSpPr>
        <p:spPr bwMode="auto">
          <a:xfrm>
            <a:off x="1043608" y="1484784"/>
            <a:ext cx="2520280" cy="2592288"/>
          </a:xfrm>
          <a:prstGeom prst="roundRect">
            <a:avLst/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36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</a:t>
            </a:r>
            <a:endParaRPr lang="en-US" sz="28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Client</a:t>
            </a:r>
            <a:r>
              <a:rPr 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)</a:t>
            </a:r>
            <a:endParaRPr lang="en-US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左右矢印 2"/>
          <p:cNvSpPr/>
          <p:nvPr/>
        </p:nvSpPr>
        <p:spPr>
          <a:xfrm>
            <a:off x="3563888" y="2276872"/>
            <a:ext cx="1800200" cy="1008112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7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クライアントを確認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467544" y="4221088"/>
            <a:ext cx="8229600" cy="23042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ハイフンは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1268760"/>
            <a:ext cx="9144000" cy="26282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$ 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mysql</a:t>
            </a:r>
            <a:r>
              <a:rPr lang="ja-JP" altLang="en-US" sz="4400" dirty="0" smtClean="0">
                <a:solidFill>
                  <a:schemeClr val="bg1"/>
                </a:solidFill>
              </a:rPr>
              <a:t> </a:t>
            </a:r>
            <a:r>
              <a:rPr lang="en-US" altLang="ja-JP" sz="4400" dirty="0" smtClean="0">
                <a:solidFill>
                  <a:schemeClr val="bg1"/>
                </a:solidFill>
              </a:rPr>
              <a:t>--version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chemeClr val="bg1"/>
                </a:solidFill>
              </a:rPr>
              <a:t>﻿</a:t>
            </a:r>
            <a:r>
              <a:rPr lang="en-US" altLang="ja-JP" sz="2800" dirty="0" err="1">
                <a:solidFill>
                  <a:schemeClr val="bg1"/>
                </a:solidFill>
              </a:rPr>
              <a:t>mysql</a:t>
            </a:r>
            <a:r>
              <a:rPr lang="en-US" altLang="ja-JP" sz="2800" dirty="0">
                <a:solidFill>
                  <a:schemeClr val="bg1"/>
                </a:solidFill>
              </a:rPr>
              <a:t>  </a:t>
            </a:r>
            <a:r>
              <a:rPr lang="en-US" altLang="ja-JP" sz="2800" dirty="0" err="1">
                <a:solidFill>
                  <a:schemeClr val="bg1"/>
                </a:solidFill>
              </a:rPr>
              <a:t>Ver</a:t>
            </a:r>
            <a:r>
              <a:rPr lang="en-US" altLang="ja-JP" sz="2800" dirty="0">
                <a:solidFill>
                  <a:schemeClr val="bg1"/>
                </a:solidFill>
              </a:rPr>
              <a:t> 14.14 </a:t>
            </a:r>
            <a:r>
              <a:rPr lang="en-US" altLang="ja-JP" sz="2800" dirty="0" err="1">
                <a:solidFill>
                  <a:schemeClr val="bg1"/>
                </a:solidFill>
              </a:rPr>
              <a:t>Distrib</a:t>
            </a:r>
            <a:r>
              <a:rPr lang="en-US" altLang="ja-JP" sz="2800" dirty="0">
                <a:solidFill>
                  <a:schemeClr val="bg1"/>
                </a:solidFill>
              </a:rPr>
              <a:t> 5.7.15, for Linux (x86_64) using  </a:t>
            </a:r>
            <a:r>
              <a:rPr lang="en-US" altLang="ja-JP" sz="2800" dirty="0" err="1">
                <a:solidFill>
                  <a:schemeClr val="bg1"/>
                </a:solidFill>
              </a:rPr>
              <a:t>EditLine</a:t>
            </a:r>
            <a:r>
              <a:rPr lang="en-US" altLang="ja-JP" sz="2800" dirty="0">
                <a:solidFill>
                  <a:schemeClr val="bg1"/>
                </a:solidFill>
              </a:rPr>
              <a:t> wrapper</a:t>
            </a:r>
            <a:endParaRPr lang="en-US" altLang="ja-JP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にログイン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467544" y="4221088"/>
            <a:ext cx="8229600" cy="2304256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-u</a:t>
            </a:r>
            <a:r>
              <a:rPr kumimoji="1" lang="ja-JP" altLang="en-US" dirty="0" smtClean="0"/>
              <a:t> ログインするユーザー名を指定</a:t>
            </a:r>
            <a:endParaRPr kumimoji="1" lang="en-US" altLang="ja-JP" dirty="0" smtClean="0"/>
          </a:p>
          <a:p>
            <a:r>
              <a:rPr lang="en-US" altLang="ja-JP" b="1" dirty="0" smtClean="0"/>
              <a:t>-p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パスワードを入力する</a:t>
            </a:r>
            <a:endParaRPr kumimoji="1" lang="en-US" altLang="ja-JP" dirty="0" smtClean="0"/>
          </a:p>
          <a:p>
            <a:r>
              <a:rPr lang="ja-JP" altLang="en-US" dirty="0"/>
              <a:t>パスワードは「</a:t>
            </a:r>
            <a:r>
              <a:rPr lang="en-US" altLang="ja-JP" sz="5400" dirty="0"/>
              <a:t>﻿</a:t>
            </a:r>
            <a:r>
              <a:rPr lang="en-US" altLang="ja-JP" sz="5400" dirty="0">
                <a:solidFill>
                  <a:srgbClr val="FF0000"/>
                </a:solidFill>
              </a:rPr>
              <a:t>H@chiouji1</a:t>
            </a:r>
            <a:r>
              <a:rPr lang="ja-JP" altLang="en-US" dirty="0"/>
              <a:t>」</a:t>
            </a:r>
            <a:endParaRPr lang="en-US" altLang="ja-JP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1268760"/>
            <a:ext cx="9144000" cy="26282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$ 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mysql</a:t>
            </a:r>
            <a:r>
              <a:rPr lang="en-US" altLang="ja-JP" sz="4400" dirty="0" smtClean="0">
                <a:solidFill>
                  <a:schemeClr val="bg1"/>
                </a:solidFill>
              </a:rPr>
              <a:t> –u root –p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chemeClr val="bg1"/>
                </a:solidFill>
              </a:rPr>
              <a:t>﻿</a:t>
            </a:r>
            <a:r>
              <a:rPr lang="en-US" altLang="ja-JP" dirty="0">
                <a:solidFill>
                  <a:schemeClr val="bg1"/>
                </a:solidFill>
              </a:rPr>
              <a:t>Enter password:</a:t>
            </a:r>
            <a:endParaRPr lang="en-US" altLang="ja-JP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2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ここから</a:t>
            </a:r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の世界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467544" y="4221088"/>
            <a:ext cx="8229600" cy="2304256"/>
          </a:xfrm>
        </p:spPr>
        <p:txBody>
          <a:bodyPr>
            <a:normAutofit/>
          </a:bodyPr>
          <a:lstStyle/>
          <a:p>
            <a:r>
              <a:rPr lang="ja-JP" altLang="en-US" dirty="0"/>
              <a:t>ここでデータベースへの操作を行います。</a:t>
            </a:r>
            <a:endParaRPr lang="en-US" altLang="ja-JP" dirty="0"/>
          </a:p>
          <a:p>
            <a:r>
              <a:rPr lang="ja-JP" altLang="en-US" dirty="0" smtClean="0"/>
              <a:t>みなさんが今まで使っていた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とは全く別の世界になりました。</a:t>
            </a:r>
            <a:endParaRPr lang="en-US" altLang="ja-JP" dirty="0" smtClean="0"/>
          </a:p>
          <a:p>
            <a:r>
              <a:rPr lang="en-US" altLang="ja-JP" dirty="0" err="1" smtClean="0"/>
              <a:t>ls</a:t>
            </a:r>
            <a:r>
              <a:rPr lang="en-US" altLang="ja-JP" dirty="0" smtClean="0"/>
              <a:t> </a:t>
            </a:r>
            <a:r>
              <a:rPr lang="ja-JP" altLang="en-US" dirty="0" smtClean="0"/>
              <a:t>や</a:t>
            </a:r>
            <a:r>
              <a:rPr lang="en-US" altLang="ja-JP" dirty="0" smtClean="0"/>
              <a:t> cd </a:t>
            </a:r>
            <a:r>
              <a:rPr lang="ja-JP" altLang="en-US" dirty="0" smtClean="0"/>
              <a:t>などのコマンドは使えません。</a:t>
            </a:r>
            <a:endParaRPr lang="en-US" altLang="ja-JP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1268760"/>
            <a:ext cx="9144000" cy="26282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4400" dirty="0" smtClean="0">
                <a:solidFill>
                  <a:schemeClr val="bg1"/>
                </a:solidFill>
              </a:rPr>
              <a:t>m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ysql</a:t>
            </a:r>
            <a:r>
              <a:rPr lang="en-US" altLang="ja-JP" sz="4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45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pic>
        <p:nvPicPr>
          <p:cNvPr id="6" name="Picture 4" descr="ICON_VirtTriangle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4168" y="5182839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ICON_Server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8614" y="6216301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14"/>
          <p:cNvSpPr/>
          <p:nvPr/>
        </p:nvSpPr>
        <p:spPr bwMode="auto">
          <a:xfrm>
            <a:off x="1845643" y="4115543"/>
            <a:ext cx="5293964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Linux</a:t>
            </a:r>
            <a:r>
              <a:rPr lang="ja-JP" altLang="en-US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36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CentOS</a:t>
            </a: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36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Rounded Rectangle 32"/>
          <p:cNvSpPr>
            <a:spLocks noChangeArrowheads="1"/>
          </p:cNvSpPr>
          <p:nvPr/>
        </p:nvSpPr>
        <p:spPr bwMode="auto">
          <a:xfrm>
            <a:off x="1822798" y="2780928"/>
            <a:ext cx="2588493" cy="11441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Mate</a:t>
            </a: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端末</a:t>
            </a:r>
            <a:endParaRPr lang="en-US" altLang="ja-JP" sz="32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defRPr/>
            </a:pP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(Terminal)</a:t>
            </a:r>
            <a:endParaRPr lang="en-US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Rounded Rectangle 56"/>
          <p:cNvSpPr/>
          <p:nvPr/>
        </p:nvSpPr>
        <p:spPr bwMode="auto">
          <a:xfrm>
            <a:off x="1835696" y="1484784"/>
            <a:ext cx="2520280" cy="1080120"/>
          </a:xfrm>
          <a:prstGeom prst="roundRect">
            <a:avLst/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8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</a:t>
            </a:r>
          </a:p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(Client)</a:t>
            </a:r>
            <a:endParaRPr lang="en-US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0995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午前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4400" dirty="0"/>
              <a:t>PHP</a:t>
            </a:r>
            <a:r>
              <a:rPr lang="ja-JP" altLang="en-US" sz="4400" dirty="0"/>
              <a:t>開発</a:t>
            </a:r>
            <a:r>
              <a:rPr lang="ja-JP" altLang="en-US" sz="4400" dirty="0"/>
              <a:t>例</a:t>
            </a:r>
            <a:endParaRPr lang="en-US" altLang="ja-JP" sz="4400" dirty="0"/>
          </a:p>
          <a:p>
            <a:pPr lvl="1"/>
            <a:r>
              <a:rPr lang="en-US" altLang="ja-JP" sz="4000" dirty="0" smtClean="0"/>
              <a:t> BBS</a:t>
            </a:r>
          </a:p>
          <a:p>
            <a:endParaRPr lang="en-US" altLang="ja-JP" sz="4400" dirty="0"/>
          </a:p>
          <a:p>
            <a:r>
              <a:rPr lang="en-US" altLang="ja-JP" sz="4400" dirty="0" smtClean="0"/>
              <a:t>MySQL</a:t>
            </a:r>
            <a:r>
              <a:rPr lang="ja-JP" altLang="en-US" sz="4400" dirty="0" smtClean="0"/>
              <a:t>基礎</a:t>
            </a:r>
            <a:endParaRPr lang="en-US" altLang="ja-JP" sz="4400" dirty="0" smtClean="0"/>
          </a:p>
          <a:p>
            <a:pPr lvl="1"/>
            <a:r>
              <a:rPr lang="en-US" altLang="ja-JP" sz="3600" dirty="0" smtClean="0"/>
              <a:t> MySQL</a:t>
            </a:r>
            <a:r>
              <a:rPr lang="ja-JP" altLang="en-US" sz="3600" dirty="0" smtClean="0"/>
              <a:t>をさわってみる</a:t>
            </a:r>
            <a:endParaRPr lang="en-US" altLang="ja-JP" sz="3600" dirty="0" smtClean="0"/>
          </a:p>
          <a:p>
            <a:pPr lvl="1"/>
            <a:r>
              <a:rPr lang="en-US" altLang="ja-JP" sz="3600" dirty="0" smtClean="0"/>
              <a:t> </a:t>
            </a:r>
            <a:r>
              <a:rPr lang="ja-JP" altLang="en-US" sz="3600" dirty="0" smtClean="0"/>
              <a:t>データベース作成</a:t>
            </a:r>
            <a:endParaRPr lang="en-US" altLang="ja-JP" sz="3600" dirty="0" smtClean="0"/>
          </a:p>
          <a:p>
            <a:pPr lvl="1"/>
            <a:r>
              <a:rPr lang="en-US" altLang="ja-JP" sz="3600" dirty="0" smtClean="0"/>
              <a:t> </a:t>
            </a:r>
            <a:r>
              <a:rPr lang="ja-JP" altLang="en-US" sz="3600" dirty="0" smtClean="0"/>
              <a:t>データのインポート</a:t>
            </a:r>
            <a:endParaRPr lang="en-US" altLang="ja-JP" sz="3600" dirty="0" smtClean="0"/>
          </a:p>
          <a:p>
            <a:pPr marL="457200" lvl="1" indent="0">
              <a:buNone/>
            </a:pP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5808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イメージ</a:t>
            </a:r>
            <a:endParaRPr kumimoji="1" lang="ja-JP" altLang="en-US" dirty="0"/>
          </a:p>
        </p:txBody>
      </p:sp>
      <p:pic>
        <p:nvPicPr>
          <p:cNvPr id="6" name="Picture 4" descr="ICON_VirtTriangle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4168" y="5182839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ICON_Server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8614" y="6216301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14"/>
          <p:cNvSpPr/>
          <p:nvPr/>
        </p:nvSpPr>
        <p:spPr bwMode="auto">
          <a:xfrm>
            <a:off x="971600" y="4221088"/>
            <a:ext cx="7128792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Linux</a:t>
            </a:r>
            <a:r>
              <a:rPr lang="ja-JP" altLang="en-US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36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CentOS</a:t>
            </a: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36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Rounded Rectangle 56"/>
          <p:cNvSpPr/>
          <p:nvPr/>
        </p:nvSpPr>
        <p:spPr bwMode="auto">
          <a:xfrm>
            <a:off x="5436096" y="1412776"/>
            <a:ext cx="2520280" cy="2664296"/>
          </a:xfrm>
          <a:prstGeom prst="roundRect">
            <a:avLst/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44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</a:t>
            </a:r>
          </a:p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32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Server</a:t>
            </a:r>
            <a:r>
              <a:rPr lang="en-US" sz="32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)</a:t>
            </a:r>
            <a:endParaRPr lang="en-US" sz="3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左右矢印 2"/>
          <p:cNvSpPr/>
          <p:nvPr/>
        </p:nvSpPr>
        <p:spPr>
          <a:xfrm>
            <a:off x="3563888" y="1556792"/>
            <a:ext cx="1800200" cy="1008112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le 32"/>
          <p:cNvSpPr>
            <a:spLocks noChangeArrowheads="1"/>
          </p:cNvSpPr>
          <p:nvPr/>
        </p:nvSpPr>
        <p:spPr bwMode="auto">
          <a:xfrm>
            <a:off x="1043608" y="2924944"/>
            <a:ext cx="2588493" cy="11441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Mate</a:t>
            </a: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端末</a:t>
            </a:r>
            <a:endParaRPr lang="en-US" altLang="ja-JP" sz="32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defRPr/>
            </a:pP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(Terminal)</a:t>
            </a:r>
            <a:endParaRPr lang="en-US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Rounded Rectangle 56"/>
          <p:cNvSpPr/>
          <p:nvPr/>
        </p:nvSpPr>
        <p:spPr bwMode="auto">
          <a:xfrm>
            <a:off x="1043608" y="1484784"/>
            <a:ext cx="2520280" cy="1080120"/>
          </a:xfrm>
          <a:prstGeom prst="roundRect">
            <a:avLst/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8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</a:t>
            </a:r>
          </a:p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(Client)</a:t>
            </a:r>
            <a:endParaRPr lang="en-US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145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6976"/>
          </a:xfrm>
        </p:spPr>
        <p:txBody>
          <a:bodyPr/>
          <a:lstStyle/>
          <a:p>
            <a:r>
              <a:rPr lang="ja-JP" altLang="en-US" dirty="0" smtClean="0"/>
              <a:t>データベースを表示する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323528" y="6165304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MySQL</a:t>
            </a:r>
            <a:r>
              <a:rPr lang="ja-JP" altLang="en-US" dirty="0" smtClean="0"/>
              <a:t>の機能</a:t>
            </a:r>
            <a:endParaRPr lang="en-US" altLang="ja-JP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51845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4400" dirty="0" smtClean="0">
                <a:solidFill>
                  <a:schemeClr val="bg1"/>
                </a:solidFill>
              </a:rPr>
              <a:t>m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ysql</a:t>
            </a:r>
            <a:r>
              <a:rPr lang="en-US" altLang="ja-JP" sz="4400" dirty="0" smtClean="0">
                <a:solidFill>
                  <a:schemeClr val="bg1"/>
                </a:solidFill>
              </a:rPr>
              <a:t>&gt; show database</a:t>
            </a:r>
            <a:r>
              <a:rPr lang="en-US" altLang="ja-JP" sz="4400" dirty="0" smtClean="0">
                <a:solidFill>
                  <a:srgbClr val="FF0000"/>
                </a:solidFill>
              </a:rPr>
              <a:t>s</a:t>
            </a:r>
            <a:r>
              <a:rPr lang="en-US" altLang="ja-JP" sz="44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chemeClr val="bg1"/>
                </a:solidFill>
              </a:rPr>
              <a:t>﻿﻿</a:t>
            </a:r>
            <a:r>
              <a:rPr lang="en-US" altLang="ja-JP" sz="2400" dirty="0">
                <a:solidFill>
                  <a:schemeClr val="bg1"/>
                </a:solidFill>
              </a:rPr>
              <a:t>+-----</a:t>
            </a:r>
            <a:r>
              <a:rPr lang="en-US" altLang="ja-JP" sz="2400" dirty="0" smtClean="0">
                <a:solidFill>
                  <a:schemeClr val="bg1"/>
                </a:solidFill>
              </a:rPr>
              <a:t>------</a:t>
            </a:r>
            <a:r>
              <a:rPr lang="en-US" altLang="ja-JP" sz="2400" dirty="0">
                <a:solidFill>
                  <a:schemeClr val="bg1"/>
                </a:solidFill>
              </a:rPr>
              <a:t>------------</a:t>
            </a:r>
            <a:r>
              <a:rPr lang="en-US" altLang="ja-JP" sz="2400" dirty="0" smtClean="0">
                <a:solidFill>
                  <a:schemeClr val="bg1"/>
                </a:solidFill>
              </a:rPr>
              <a:t>---+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</a:rPr>
              <a:t> | </a:t>
            </a:r>
            <a:r>
              <a:rPr lang="en-US" altLang="ja-JP" sz="2400" dirty="0">
                <a:solidFill>
                  <a:schemeClr val="bg1"/>
                </a:solidFill>
              </a:rPr>
              <a:t>Database          </a:t>
            </a:r>
            <a:r>
              <a:rPr lang="en-US" altLang="ja-JP" sz="2400" dirty="0" smtClean="0">
                <a:solidFill>
                  <a:schemeClr val="bg1"/>
                </a:solidFill>
              </a:rPr>
              <a:t>          |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</a:rPr>
              <a:t>+</a:t>
            </a:r>
            <a:r>
              <a:rPr lang="en-US" altLang="ja-JP" sz="2400" dirty="0">
                <a:solidFill>
                  <a:schemeClr val="bg1"/>
                </a:solidFill>
              </a:rPr>
              <a:t>-</a:t>
            </a:r>
            <a:r>
              <a:rPr lang="en-US" altLang="ja-JP" sz="2400" dirty="0" smtClean="0">
                <a:solidFill>
                  <a:schemeClr val="bg1"/>
                </a:solidFill>
              </a:rPr>
              <a:t>------</a:t>
            </a:r>
            <a:r>
              <a:rPr lang="en-US" altLang="ja-JP" sz="2400" dirty="0">
                <a:solidFill>
                  <a:schemeClr val="bg1"/>
                </a:solidFill>
              </a:rPr>
              <a:t>--</a:t>
            </a:r>
            <a:r>
              <a:rPr lang="en-US" altLang="ja-JP" sz="2400" dirty="0" smtClean="0">
                <a:solidFill>
                  <a:schemeClr val="bg1"/>
                </a:solidFill>
              </a:rPr>
              <a:t>----</a:t>
            </a:r>
            <a:r>
              <a:rPr lang="en-US" altLang="ja-JP" sz="2400" dirty="0">
                <a:solidFill>
                  <a:schemeClr val="bg1"/>
                </a:solidFill>
              </a:rPr>
              <a:t>-------------</a:t>
            </a:r>
            <a:r>
              <a:rPr lang="en-US" altLang="ja-JP" sz="2400" dirty="0" smtClean="0">
                <a:solidFill>
                  <a:schemeClr val="bg1"/>
                </a:solidFill>
              </a:rPr>
              <a:t>+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</a:rPr>
              <a:t> | </a:t>
            </a:r>
            <a:r>
              <a:rPr lang="en-US" altLang="ja-JP" sz="2400" dirty="0" err="1">
                <a:solidFill>
                  <a:schemeClr val="bg1"/>
                </a:solidFill>
              </a:rPr>
              <a:t>information_schema</a:t>
            </a: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</a:rPr>
              <a:t>   |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</a:rPr>
              <a:t>| </a:t>
            </a:r>
            <a:r>
              <a:rPr lang="en-US" altLang="ja-JP" sz="2400" dirty="0" err="1">
                <a:solidFill>
                  <a:schemeClr val="bg1"/>
                </a:solidFill>
              </a:rPr>
              <a:t>mysql</a:t>
            </a:r>
            <a:r>
              <a:rPr lang="en-US" altLang="ja-JP" sz="2400" dirty="0">
                <a:solidFill>
                  <a:schemeClr val="bg1"/>
                </a:solidFill>
              </a:rPr>
              <a:t>    </a:t>
            </a:r>
            <a:r>
              <a:rPr lang="en-US" altLang="ja-JP" sz="2400" dirty="0" smtClean="0">
                <a:solidFill>
                  <a:schemeClr val="bg1"/>
                </a:solidFill>
              </a:rPr>
              <a:t>                     |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</a:rPr>
              <a:t> | </a:t>
            </a:r>
            <a:r>
              <a:rPr lang="en-US" altLang="ja-JP" sz="2400" dirty="0" err="1">
                <a:solidFill>
                  <a:schemeClr val="bg1"/>
                </a:solidFill>
              </a:rPr>
              <a:t>performance_schema</a:t>
            </a: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</a:rPr>
              <a:t> |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</a:rPr>
              <a:t>| </a:t>
            </a:r>
            <a:r>
              <a:rPr lang="en-US" altLang="ja-JP" sz="2400" dirty="0">
                <a:solidFill>
                  <a:schemeClr val="bg1"/>
                </a:solidFill>
              </a:rPr>
              <a:t>sys                </a:t>
            </a:r>
            <a:r>
              <a:rPr lang="en-US" altLang="ja-JP" sz="2400" dirty="0" smtClean="0">
                <a:solidFill>
                  <a:schemeClr val="bg1"/>
                </a:solidFill>
              </a:rPr>
              <a:t>            |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</a:rPr>
              <a:t>+</a:t>
            </a:r>
            <a:r>
              <a:rPr lang="en-US" altLang="ja-JP" sz="2400" dirty="0">
                <a:solidFill>
                  <a:schemeClr val="bg1"/>
                </a:solidFill>
              </a:rPr>
              <a:t>------------------</a:t>
            </a:r>
            <a:r>
              <a:rPr lang="en-US" altLang="ja-JP" sz="2400" dirty="0" smtClean="0">
                <a:solidFill>
                  <a:schemeClr val="bg1"/>
                </a:solidFill>
              </a:rPr>
              <a:t>--------+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</a:rPr>
              <a:t>4 </a:t>
            </a:r>
            <a:r>
              <a:rPr lang="en-US" altLang="ja-JP" sz="2400" dirty="0">
                <a:solidFill>
                  <a:schemeClr val="bg1"/>
                </a:solidFill>
              </a:rPr>
              <a:t>rows in set (0.01 sec)</a:t>
            </a:r>
            <a:endParaRPr lang="en-US" altLang="ja-JP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3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6976"/>
          </a:xfrm>
        </p:spPr>
        <p:txBody>
          <a:bodyPr/>
          <a:lstStyle/>
          <a:p>
            <a:r>
              <a:rPr lang="ja-JP" altLang="en-US" dirty="0" smtClean="0"/>
              <a:t>データベースを作成する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539552" y="3140968"/>
            <a:ext cx="8229600" cy="280831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SQL</a:t>
            </a:r>
            <a:r>
              <a:rPr lang="ja-JP" altLang="en-US" dirty="0" smtClean="0"/>
              <a:t>構文</a:t>
            </a:r>
            <a:endParaRPr lang="en-US" altLang="ja-JP" dirty="0" smtClean="0"/>
          </a:p>
          <a:p>
            <a:r>
              <a:rPr lang="en-US" altLang="ja-JP" dirty="0" smtClean="0"/>
              <a:t>`show databases`</a:t>
            </a:r>
            <a:r>
              <a:rPr lang="ja-JP" altLang="en-US" dirty="0" smtClean="0"/>
              <a:t>で作成されたことを確認してみましょう。</a:t>
            </a:r>
            <a:endParaRPr lang="en-US" altLang="ja-JP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20162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4000" dirty="0" smtClean="0">
                <a:solidFill>
                  <a:schemeClr val="bg1"/>
                </a:solidFill>
              </a:rPr>
              <a:t>m</a:t>
            </a:r>
            <a:r>
              <a:rPr lang="en-US" altLang="ja-JP" sz="4000" dirty="0" err="1" smtClean="0">
                <a:solidFill>
                  <a:schemeClr val="bg1"/>
                </a:solidFill>
              </a:rPr>
              <a:t>ysql</a:t>
            </a:r>
            <a:r>
              <a:rPr lang="en-US" altLang="ja-JP" sz="4000" dirty="0" smtClean="0">
                <a:solidFill>
                  <a:schemeClr val="bg1"/>
                </a:solidFill>
              </a:rPr>
              <a:t>&gt; create database</a:t>
            </a:r>
            <a:r>
              <a:rPr lang="ja-JP" altLang="ja-JP" sz="4000" dirty="0" smtClean="0">
                <a:solidFill>
                  <a:srgbClr val="FF0000"/>
                </a:solidFill>
              </a:rPr>
              <a:t> </a:t>
            </a:r>
            <a:r>
              <a:rPr lang="en-US" altLang="ja-JP" sz="4000" dirty="0" smtClean="0">
                <a:solidFill>
                  <a:srgbClr val="FF0000"/>
                </a:solidFill>
              </a:rPr>
              <a:t>rpg</a:t>
            </a:r>
            <a:r>
              <a:rPr lang="en-US" altLang="ja-JP" sz="4000" dirty="0" err="1" smtClean="0">
                <a:solidFill>
                  <a:srgbClr val="FF0000"/>
                </a:solidFill>
              </a:rPr>
              <a:t>db</a:t>
            </a:r>
            <a:r>
              <a:rPr lang="en-US" altLang="ja-JP" sz="40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sz="4000" dirty="0">
                <a:solidFill>
                  <a:schemeClr val="bg1"/>
                </a:solidFill>
              </a:rPr>
              <a:t>﻿﻿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9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69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使用するデータベースを指定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539552" y="3140968"/>
            <a:ext cx="8229600" cy="2808312"/>
          </a:xfrm>
        </p:spPr>
        <p:txBody>
          <a:bodyPr>
            <a:normAutofit/>
          </a:bodyPr>
          <a:lstStyle/>
          <a:p>
            <a:r>
              <a:rPr lang="ja-JP" altLang="ja-JP" dirty="0"/>
              <a:t>M</a:t>
            </a:r>
            <a:r>
              <a:rPr lang="en-US" altLang="ja-JP" dirty="0" err="1"/>
              <a:t>ySQL</a:t>
            </a:r>
            <a:r>
              <a:rPr lang="ja-JP" altLang="en-US" dirty="0"/>
              <a:t>の機能</a:t>
            </a:r>
            <a:endParaRPr lang="en-US" altLang="ja-JP" dirty="0"/>
          </a:p>
          <a:p>
            <a:r>
              <a:rPr lang="ja-JP" altLang="en-US" dirty="0" smtClean="0"/>
              <a:t>これから操作するデータベースを指定します。</a:t>
            </a:r>
            <a:endParaRPr lang="en-US" altLang="ja-JP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20162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4400" dirty="0" smtClean="0">
                <a:solidFill>
                  <a:schemeClr val="bg1"/>
                </a:solidFill>
              </a:rPr>
              <a:t>m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ysql</a:t>
            </a:r>
            <a:r>
              <a:rPr lang="en-US" altLang="ja-JP" sz="4400" dirty="0" smtClean="0">
                <a:solidFill>
                  <a:schemeClr val="bg1"/>
                </a:solidFill>
              </a:rPr>
              <a:t>&gt; use</a:t>
            </a:r>
            <a:r>
              <a:rPr lang="ja-JP" altLang="en-US" sz="4400" dirty="0" smtClean="0">
                <a:solidFill>
                  <a:schemeClr val="bg1"/>
                </a:solidFill>
              </a:rPr>
              <a:t> </a:t>
            </a:r>
            <a:r>
              <a:rPr lang="ja-JP" altLang="ja-JP" sz="4400" dirty="0" err="1">
                <a:solidFill>
                  <a:srgbClr val="FF0000"/>
                </a:solidFill>
              </a:rPr>
              <a:t>r</a:t>
            </a:r>
            <a:r>
              <a:rPr lang="en-US" altLang="ja-JP" sz="4400" dirty="0" err="1">
                <a:solidFill>
                  <a:srgbClr val="FF0000"/>
                </a:solidFill>
              </a:rPr>
              <a:t>pg</a:t>
            </a:r>
            <a:r>
              <a:rPr lang="en-US" altLang="ja-JP" sz="4400" dirty="0" err="1" smtClean="0">
                <a:solidFill>
                  <a:srgbClr val="FF0000"/>
                </a:solidFill>
              </a:rPr>
              <a:t>db</a:t>
            </a:r>
            <a:r>
              <a:rPr lang="en-US" altLang="ja-JP" sz="44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chemeClr val="bg1"/>
                </a:solidFill>
              </a:rPr>
              <a:t>﻿﻿﻿</a:t>
            </a:r>
            <a:r>
              <a:rPr lang="en-US" altLang="ja-JP" dirty="0">
                <a:solidFill>
                  <a:schemeClr val="bg1"/>
                </a:solidFill>
              </a:rPr>
              <a:t>Database changed</a:t>
            </a:r>
            <a:endParaRPr lang="en-US" altLang="ja-JP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2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69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テーブルを作成する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539552" y="3140968"/>
            <a:ext cx="8229600" cy="28083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これから操作するデータベースを指定します。</a:t>
            </a:r>
            <a:endParaRPr lang="en-US" altLang="ja-JP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40324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4400" dirty="0" smtClean="0">
                <a:solidFill>
                  <a:schemeClr val="bg1"/>
                </a:solidFill>
              </a:rPr>
              <a:t>m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ysql</a:t>
            </a:r>
            <a:r>
              <a:rPr lang="en-US" altLang="ja-JP" sz="4400" dirty="0">
                <a:solidFill>
                  <a:schemeClr val="bg1"/>
                </a:solidFill>
              </a:rPr>
              <a:t>&gt; ﻿</a:t>
            </a:r>
            <a:r>
              <a:rPr lang="en-US" altLang="ja-JP" sz="4400" dirty="0">
                <a:solidFill>
                  <a:srgbClr val="FF0000"/>
                </a:solidFill>
              </a:rPr>
              <a:t>create table Monster</a:t>
            </a:r>
            <a:r>
              <a:rPr lang="en-US" altLang="ja-JP" sz="4400" dirty="0" smtClean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       -</a:t>
            </a:r>
            <a:r>
              <a:rPr lang="en-US" altLang="ja-JP" sz="4400" dirty="0">
                <a:solidFill>
                  <a:schemeClr val="bg1"/>
                </a:solidFill>
              </a:rPr>
              <a:t>&gt;   </a:t>
            </a:r>
            <a:r>
              <a:rPr lang="en-US" altLang="ja-JP" sz="4400" dirty="0">
                <a:solidFill>
                  <a:srgbClr val="FF0000"/>
                </a:solidFill>
              </a:rPr>
              <a:t>id </a:t>
            </a:r>
            <a:r>
              <a:rPr lang="en-US" altLang="ja-JP" sz="44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4400" dirty="0" smtClean="0">
                <a:solidFill>
                  <a:srgbClr val="FF0000"/>
                </a:solidFill>
              </a:rPr>
              <a:t> ,</a:t>
            </a:r>
          </a:p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       -</a:t>
            </a:r>
            <a:r>
              <a:rPr lang="en-US" altLang="ja-JP" sz="4400" dirty="0">
                <a:solidFill>
                  <a:schemeClr val="bg1"/>
                </a:solidFill>
              </a:rPr>
              <a:t>&gt;   </a:t>
            </a:r>
            <a:r>
              <a:rPr lang="en-US" altLang="ja-JP" sz="4400">
                <a:solidFill>
                  <a:srgbClr val="FF0000"/>
                </a:solidFill>
              </a:rPr>
              <a:t>name </a:t>
            </a:r>
            <a:r>
              <a:rPr lang="en-US" altLang="ja-JP" sz="4400" smtClean="0">
                <a:solidFill>
                  <a:srgbClr val="FF0000"/>
                </a:solidFill>
              </a:rPr>
              <a:t>varchar</a:t>
            </a:r>
            <a:r>
              <a:rPr lang="ja-JP" altLang="ja-JP" sz="4400" smtClean="0">
                <a:solidFill>
                  <a:srgbClr val="FF0000"/>
                </a:solidFill>
              </a:rPr>
              <a:t>(</a:t>
            </a:r>
            <a:r>
              <a:rPr lang="en-US" altLang="ja-JP" sz="4400">
                <a:solidFill>
                  <a:srgbClr val="FF0000"/>
                </a:solidFill>
              </a:rPr>
              <a:t>8</a:t>
            </a:r>
            <a:r>
              <a:rPr lang="en-US" altLang="ja-JP" sz="4400" smtClean="0">
                <a:solidFill>
                  <a:srgbClr val="FF0000"/>
                </a:solidFill>
              </a:rPr>
              <a:t>)</a:t>
            </a:r>
            <a:endParaRPr lang="en-US" altLang="ja-JP" sz="4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       -</a:t>
            </a:r>
            <a:r>
              <a:rPr lang="en-US" altLang="ja-JP" sz="4400" dirty="0">
                <a:solidFill>
                  <a:schemeClr val="bg1"/>
                </a:solidFill>
              </a:rPr>
              <a:t>&gt; </a:t>
            </a:r>
            <a:r>
              <a:rPr lang="en-US" altLang="ja-JP" sz="4400" dirty="0">
                <a:solidFill>
                  <a:srgbClr val="FF0000"/>
                </a:solidFill>
              </a:rPr>
              <a:t>)</a:t>
            </a:r>
            <a:r>
              <a:rPr lang="en-US" altLang="ja-JP" sz="44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bg1"/>
                </a:solidFill>
              </a:rPr>
              <a:t>Query </a:t>
            </a:r>
            <a:r>
              <a:rPr lang="en-US" altLang="ja-JP" sz="3600" dirty="0">
                <a:solidFill>
                  <a:schemeClr val="bg1"/>
                </a:solidFill>
              </a:rPr>
              <a:t>OK, 0 rows affected (0.24 sec)</a:t>
            </a:r>
            <a:endParaRPr lang="en-US" altLang="ja-JP" sz="1800" dirty="0" smtClean="0">
              <a:solidFill>
                <a:schemeClr val="bg1"/>
              </a:solidFill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467544" y="5013176"/>
            <a:ext cx="8229600" cy="18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SQL</a:t>
            </a:r>
            <a:r>
              <a:rPr lang="ja-JP" altLang="en-US" dirty="0" smtClean="0"/>
              <a:t>構文</a:t>
            </a:r>
            <a:endParaRPr lang="en-US" altLang="ja-JP" dirty="0" smtClean="0"/>
          </a:p>
          <a:p>
            <a:r>
              <a:rPr lang="en-US" altLang="ja-JP" dirty="0" smtClean="0"/>
              <a:t>id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name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つの列を持つ</a:t>
            </a:r>
            <a:r>
              <a:rPr lang="ja-JP" altLang="en-US" dirty="0"/>
              <a:t>テーブル「</a:t>
            </a:r>
            <a:r>
              <a:rPr lang="en-US" altLang="ja-JP" dirty="0"/>
              <a:t>Monster</a:t>
            </a:r>
            <a:r>
              <a:rPr lang="ja-JP" altLang="en-US" dirty="0" smtClean="0"/>
              <a:t>」を作成します。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776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69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テーブルってなに？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447219" y="4762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図 6" descr="スクリーンショット 2016-11-12 23.0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6048672" cy="55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0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69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テーブルってなに？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447219" y="4762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図 6" descr="スクリーンショット 2016-11-12 23.0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6048672" cy="5563700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3059832" y="5949280"/>
            <a:ext cx="1872208" cy="755943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3923928" y="836712"/>
            <a:ext cx="1872208" cy="57606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1691680" y="2060848"/>
            <a:ext cx="1296144" cy="755943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68144" y="8367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データベース</a:t>
            </a:r>
            <a:endParaRPr kumimoji="1" lang="ja-JP" altLang="en-US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8064" y="61653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テーブル</a:t>
            </a:r>
            <a:endParaRPr kumimoji="1" lang="ja-JP" altLang="en-US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3528" y="1916832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カラム</a:t>
            </a:r>
            <a:endParaRPr lang="en-US" altLang="ja-JP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ja-JP" altLang="ja-JP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列</a:t>
            </a:r>
            <a:r>
              <a:rPr kumimoji="1" lang="en-US" altLang="ja-JP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1763688" y="3573016"/>
            <a:ext cx="2232248" cy="360041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95936" y="3483005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レコード</a:t>
            </a:r>
            <a:endParaRPr kumimoji="1" lang="en-US" altLang="ja-JP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行</a:t>
            </a:r>
            <a:r>
              <a:rPr lang="en-US" altLang="ja-JP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9605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6976"/>
          </a:xfrm>
        </p:spPr>
        <p:txBody>
          <a:bodyPr>
            <a:normAutofit/>
          </a:bodyPr>
          <a:lstStyle/>
          <a:p>
            <a:r>
              <a:rPr lang="ja-JP" altLang="en-US" smtClean="0"/>
              <a:t>テーブルのカラムには型がある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447219" y="4762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4086" y="1124744"/>
            <a:ext cx="8917826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charset="2"/>
              <a:buChar char="l"/>
            </a:pPr>
            <a:r>
              <a:rPr lang="ja-JP" altLang="en-US" sz="3600">
                <a:latin typeface="メイリオ"/>
                <a:ea typeface="メイリオ"/>
                <a:cs typeface="メイリオ"/>
              </a:rPr>
              <a:t>数値</a:t>
            </a:r>
            <a:endParaRPr lang="en-US" altLang="ja-JP" sz="3600">
              <a:latin typeface="メイリオ"/>
              <a:ea typeface="メイリオ"/>
              <a:cs typeface="メイリオ"/>
            </a:endParaRPr>
          </a:p>
          <a:p>
            <a:pPr marL="1028700" lvl="1" indent="-571500">
              <a:buFont typeface="Arial"/>
              <a:buChar char="•"/>
            </a:pPr>
            <a:r>
              <a:rPr kumimoji="1" lang="ja-JP" altLang="en-US" sz="3600">
                <a:latin typeface="メイリオ"/>
                <a:ea typeface="メイリオ"/>
                <a:cs typeface="メイリオ"/>
              </a:rPr>
              <a:t>整数</a:t>
            </a:r>
            <a:r>
              <a:rPr kumimoji="1" lang="en-US" altLang="ja-JP" sz="360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>
                <a:latin typeface="メイリオ"/>
                <a:ea typeface="メイリオ"/>
                <a:cs typeface="メイリオ"/>
              </a:rPr>
              <a:t>(TINYINT, SMALLINT, MIDIUMINT, INT, BIGINT)</a:t>
            </a:r>
            <a:br>
              <a:rPr kumimoji="1" lang="en-US" altLang="ja-JP" sz="2000">
                <a:latin typeface="メイリオ"/>
                <a:ea typeface="メイリオ"/>
                <a:cs typeface="メイリオ"/>
              </a:rPr>
            </a:br>
            <a:r>
              <a:rPr kumimoji="1" lang="en-US" altLang="ja-JP" sz="2000">
                <a:latin typeface="メイリオ"/>
                <a:ea typeface="メイリオ"/>
                <a:cs typeface="メイリオ"/>
              </a:rPr>
              <a:t>※ </a:t>
            </a:r>
            <a:r>
              <a:rPr kumimoji="1" lang="en-US" altLang="ja-JP">
                <a:latin typeface="メイリオ"/>
                <a:ea typeface="メイリオ"/>
                <a:cs typeface="メイリオ"/>
              </a:rPr>
              <a:t>INT UNSIGNED </a:t>
            </a:r>
            <a:r>
              <a:rPr kumimoji="1" lang="ja-JP" altLang="en-US">
                <a:latin typeface="メイリオ"/>
                <a:ea typeface="メイリオ"/>
                <a:cs typeface="メイリオ"/>
              </a:rPr>
              <a:t>とすると符号なしにできる</a:t>
            </a:r>
            <a:endParaRPr kumimoji="1" lang="en-US" altLang="ja-JP">
              <a:latin typeface="メイリオ"/>
              <a:ea typeface="メイリオ"/>
              <a:cs typeface="メイリオ"/>
            </a:endParaRPr>
          </a:p>
          <a:p>
            <a:pPr marL="914400" lvl="1" indent="-457200">
              <a:buFont typeface="Arial"/>
              <a:buChar char="•"/>
            </a:pPr>
            <a:r>
              <a:rPr lang="ja-JP" altLang="en-US" sz="3600">
                <a:latin typeface="メイリオ"/>
                <a:ea typeface="メイリオ"/>
                <a:cs typeface="メイリオ"/>
              </a:rPr>
              <a:t>小数点</a:t>
            </a:r>
            <a:r>
              <a:rPr lang="en-US" altLang="ja-JP" sz="36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>
                <a:latin typeface="メイリオ"/>
                <a:ea typeface="メイリオ"/>
                <a:cs typeface="メイリオ"/>
              </a:rPr>
              <a:t>(FLOAT, DOUBLE, DECIMAL, NUMERIC)</a:t>
            </a:r>
          </a:p>
          <a:p>
            <a:pPr marL="914400" lvl="1" indent="-457200">
              <a:buFont typeface="Arial"/>
              <a:buChar char="•"/>
            </a:pPr>
            <a:r>
              <a:rPr lang="ja-JP" altLang="en-US" sz="3600">
                <a:latin typeface="メイリオ"/>
                <a:ea typeface="メイリオ"/>
                <a:cs typeface="メイリオ"/>
              </a:rPr>
              <a:t>ビット</a:t>
            </a:r>
            <a:r>
              <a:rPr lang="en-US" altLang="ja-JP" sz="2000">
                <a:latin typeface="メイリオ"/>
                <a:ea typeface="メイリオ"/>
                <a:cs typeface="メイリオ"/>
              </a:rPr>
              <a:t> (BIT)</a:t>
            </a:r>
          </a:p>
          <a:p>
            <a:pPr marL="914400" lvl="1" indent="-457200">
              <a:buFont typeface="Arial"/>
              <a:buChar char="•"/>
            </a:pPr>
            <a:endParaRPr kumimoji="1" lang="en-US" altLang="ja-JP" sz="2000">
              <a:latin typeface="メイリオ"/>
              <a:ea typeface="メイリオ"/>
              <a:cs typeface="メイリオ"/>
            </a:endParaRPr>
          </a:p>
          <a:p>
            <a:pPr marL="571500" indent="-571500">
              <a:buFont typeface="Wingdings" charset="2"/>
              <a:buChar char="l"/>
            </a:pPr>
            <a:r>
              <a:rPr lang="ja-JP" altLang="en-US" sz="3600">
                <a:latin typeface="メイリオ"/>
                <a:ea typeface="メイリオ"/>
                <a:cs typeface="メイリオ"/>
              </a:rPr>
              <a:t>日付と時刻</a:t>
            </a:r>
            <a:r>
              <a:rPr lang="en-US" altLang="ja-JP" sz="36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>
                <a:latin typeface="メイリオ"/>
                <a:ea typeface="メイリオ"/>
                <a:cs typeface="メイリオ"/>
              </a:rPr>
              <a:t>(YEAR, DATE, TIME, DATETIME, TIMESTAMP)</a:t>
            </a:r>
          </a:p>
          <a:p>
            <a:pPr marL="571500" indent="-571500">
              <a:buFont typeface="Wingdings" charset="2"/>
              <a:buChar char="l"/>
            </a:pPr>
            <a:r>
              <a:rPr lang="ja-JP" altLang="en-US" sz="3600">
                <a:latin typeface="メイリオ"/>
                <a:ea typeface="メイリオ"/>
                <a:cs typeface="メイリオ"/>
              </a:rPr>
              <a:t>文字列</a:t>
            </a:r>
            <a:r>
              <a:rPr lang="en-US" altLang="ja-JP" sz="36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>
                <a:latin typeface="メイリオ"/>
                <a:ea typeface="メイリオ"/>
                <a:cs typeface="メイリオ"/>
              </a:rPr>
              <a:t>(CHAR, VARCHAR, TEXT)</a:t>
            </a:r>
          </a:p>
          <a:p>
            <a:pPr marL="571500" indent="-571500">
              <a:buFont typeface="Wingdings" charset="2"/>
              <a:buChar char="l"/>
            </a:pPr>
            <a:r>
              <a:rPr lang="ja-JP" altLang="en-US" sz="3600">
                <a:latin typeface="メイリオ"/>
                <a:ea typeface="メイリオ"/>
                <a:cs typeface="メイリオ"/>
              </a:rPr>
              <a:t>バイナリ</a:t>
            </a:r>
            <a:r>
              <a:rPr lang="en-US" altLang="ja-JP" sz="36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>
                <a:latin typeface="メイリオ"/>
                <a:ea typeface="メイリオ"/>
                <a:cs typeface="メイリオ"/>
              </a:rPr>
              <a:t>(BINARY, BLOB)</a:t>
            </a:r>
          </a:p>
          <a:p>
            <a:pPr marL="457200" indent="-457200">
              <a:buFont typeface="Arial"/>
              <a:buChar char="•"/>
            </a:pPr>
            <a:endParaRPr kumimoji="1" lang="ja-JP" altLang="en-US" sz="360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39105" y="6334780"/>
            <a:ext cx="540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1400">
                <a:latin typeface="メイリオ"/>
                <a:ea typeface="メイリオ"/>
                <a:cs typeface="メイリオ"/>
              </a:rPr>
              <a:t>詳細は公式ドキュメントを参照</a:t>
            </a:r>
            <a:endParaRPr lang="en-US" altLang="ja-JP" sz="1400"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>
                <a:latin typeface="メイリオ"/>
                <a:ea typeface="メイリオ"/>
                <a:cs typeface="メイリオ"/>
              </a:rPr>
              <a:t>https://dev.mysql.com/doc/refman/5.6/ja/data-types.html</a:t>
            </a:r>
            <a:endParaRPr kumimoji="1" lang="ja-JP" altLang="en-US" sz="140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76917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途中で打ち間違いに気がついたら？</a:t>
            </a:r>
            <a:endParaRPr kumimoji="1" lang="ja-JP" altLang="en-US" sz="40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40324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4400" dirty="0" smtClean="0">
                <a:solidFill>
                  <a:schemeClr val="bg1"/>
                </a:solidFill>
              </a:rPr>
              <a:t>m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ysql</a:t>
            </a:r>
            <a:r>
              <a:rPr lang="en-US" altLang="ja-JP" sz="4400" dirty="0">
                <a:solidFill>
                  <a:schemeClr val="bg1"/>
                </a:solidFill>
              </a:rPr>
              <a:t>&gt; ﻿create table Monster</a:t>
            </a:r>
            <a:r>
              <a:rPr lang="en-US" altLang="ja-JP" sz="4400" dirty="0" smtClean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       -</a:t>
            </a:r>
            <a:r>
              <a:rPr lang="en-US" altLang="ja-JP" sz="4400" dirty="0">
                <a:solidFill>
                  <a:schemeClr val="bg1"/>
                </a:solidFill>
              </a:rPr>
              <a:t>&gt;   </a:t>
            </a:r>
            <a:r>
              <a:rPr lang="en-US" altLang="ja-JP" sz="4400" dirty="0" smtClean="0">
                <a:solidFill>
                  <a:schemeClr val="bg1"/>
                </a:solidFill>
              </a:rPr>
              <a:t>i</a:t>
            </a:r>
            <a:r>
              <a:rPr lang="en-US" altLang="ja-JP" sz="4400" dirty="0" smtClean="0">
                <a:solidFill>
                  <a:srgbClr val="FF0000"/>
                </a:solidFill>
              </a:rPr>
              <a:t>t</a:t>
            </a:r>
            <a:r>
              <a:rPr lang="en-US" altLang="ja-JP" sz="4400" dirty="0" smtClean="0">
                <a:solidFill>
                  <a:schemeClr val="bg1"/>
                </a:solidFill>
              </a:rPr>
              <a:t> 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int</a:t>
            </a:r>
            <a:r>
              <a:rPr lang="en-US" altLang="ja-JP" sz="4400" dirty="0" smtClean="0">
                <a:solidFill>
                  <a:schemeClr val="bg1"/>
                </a:solidFill>
              </a:rPr>
              <a:t> ,</a:t>
            </a:r>
          </a:p>
          <a:p>
            <a:pPr marL="0" indent="0">
              <a:buNone/>
            </a:pPr>
            <a:r>
              <a:rPr lang="en-US" altLang="ja-JP" sz="4400" dirty="0" smtClean="0">
                <a:solidFill>
                  <a:schemeClr val="bg1"/>
                </a:solidFill>
              </a:rPr>
              <a:t>       -&gt;</a:t>
            </a:r>
            <a:r>
              <a:rPr lang="ja-JP" altLang="en-US" sz="4400" dirty="0" smtClean="0">
                <a:solidFill>
                  <a:schemeClr val="bg1"/>
                </a:solidFill>
              </a:rPr>
              <a:t>   </a:t>
            </a:r>
            <a:r>
              <a:rPr lang="en-US" altLang="ja-JP" sz="4400" dirty="0" smtClean="0">
                <a:solidFill>
                  <a:srgbClr val="FF0000"/>
                </a:solidFill>
              </a:rPr>
              <a:t>¥c</a:t>
            </a:r>
          </a:p>
          <a:p>
            <a:pPr marL="0" indent="0">
              <a:buNone/>
            </a:pPr>
            <a:endParaRPr lang="en-US" altLang="ja-JP" sz="4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ja-JP" sz="4400" dirty="0" smtClean="0">
                <a:solidFill>
                  <a:schemeClr val="bg1"/>
                </a:solidFill>
              </a:rPr>
              <a:t>m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ysql</a:t>
            </a:r>
            <a:r>
              <a:rPr lang="en-US" altLang="ja-JP" sz="4400" dirty="0">
                <a:solidFill>
                  <a:schemeClr val="bg1"/>
                </a:solidFill>
              </a:rPr>
              <a:t>&gt;</a:t>
            </a:r>
            <a:endParaRPr lang="en-US" altLang="ja-JP" sz="4400" dirty="0" smtClean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467544" y="5013176"/>
            <a:ext cx="8229600" cy="18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MySQL</a:t>
            </a:r>
            <a:r>
              <a:rPr lang="ja-JP" altLang="en-US" dirty="0" smtClean="0"/>
              <a:t>の機能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¥c</a:t>
            </a:r>
            <a:r>
              <a:rPr lang="ja-JP" altLang="en-US" dirty="0" smtClean="0"/>
              <a:t>」と打つことで途中で入力をやめて、元の画面に戻ることができます。</a:t>
            </a:r>
            <a:endParaRPr lang="en-US" altLang="ja-JP" dirty="0" smtClean="0"/>
          </a:p>
        </p:txBody>
      </p:sp>
      <p:sp>
        <p:nvSpPr>
          <p:cNvPr id="7" name="下矢印 6"/>
          <p:cNvSpPr/>
          <p:nvPr/>
        </p:nvSpPr>
        <p:spPr>
          <a:xfrm rot="5400000">
            <a:off x="4535996" y="1592796"/>
            <a:ext cx="864096" cy="1080120"/>
          </a:xfrm>
          <a:prstGeom prst="downArrow">
            <a:avLst>
              <a:gd name="adj1" fmla="val 50000"/>
              <a:gd name="adj2" fmla="val 561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80112" y="1844824"/>
            <a:ext cx="2087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＼</a:t>
            </a:r>
            <a:r>
              <a:rPr kumimoji="1" lang="en-US" altLang="ja-JP" sz="28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(^o^)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／</a:t>
            </a:r>
            <a:endParaRPr kumimoji="1" lang="ja-JP" altLang="en-US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0875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テーブルの一覧を表示</a:t>
            </a:r>
            <a:endParaRPr kumimoji="1" lang="ja-JP" altLang="en-US" sz="40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40324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4400" dirty="0" smtClean="0">
                <a:solidFill>
                  <a:schemeClr val="bg1"/>
                </a:solidFill>
              </a:rPr>
              <a:t>m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ysql</a:t>
            </a:r>
            <a:r>
              <a:rPr lang="en-US" altLang="ja-JP" sz="4400" dirty="0" smtClean="0">
                <a:solidFill>
                  <a:schemeClr val="bg1"/>
                </a:solidFill>
              </a:rPr>
              <a:t>&gt;</a:t>
            </a:r>
            <a:r>
              <a:rPr lang="ja-JP" altLang="en-US" sz="4400" dirty="0" smtClean="0">
                <a:solidFill>
                  <a:schemeClr val="bg1"/>
                </a:solidFill>
              </a:rPr>
              <a:t> </a:t>
            </a:r>
            <a:r>
              <a:rPr lang="en-US" altLang="ja-JP" sz="4400" dirty="0" smtClean="0">
                <a:solidFill>
                  <a:schemeClr val="bg1"/>
                </a:solidFill>
              </a:rPr>
              <a:t>show</a:t>
            </a:r>
            <a:r>
              <a:rPr lang="ja-JP" altLang="en-US" sz="4400" dirty="0" smtClean="0">
                <a:solidFill>
                  <a:schemeClr val="bg1"/>
                </a:solidFill>
              </a:rPr>
              <a:t> </a:t>
            </a:r>
            <a:r>
              <a:rPr lang="en-US" altLang="ja-JP" sz="4400" dirty="0" smtClean="0">
                <a:solidFill>
                  <a:schemeClr val="bg1"/>
                </a:solidFill>
              </a:rPr>
              <a:t>table</a:t>
            </a:r>
            <a:r>
              <a:rPr lang="en-US" altLang="ja-JP" sz="4400" dirty="0" smtClean="0">
                <a:solidFill>
                  <a:srgbClr val="FF0000"/>
                </a:solidFill>
              </a:rPr>
              <a:t>s</a:t>
            </a:r>
            <a:r>
              <a:rPr lang="en-US" altLang="ja-JP" sz="44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chemeClr val="bg1"/>
                </a:solidFill>
              </a:rPr>
              <a:t>﻿</a:t>
            </a:r>
            <a:r>
              <a:rPr lang="en-US" altLang="ja-JP" dirty="0">
                <a:solidFill>
                  <a:schemeClr val="bg1"/>
                </a:solidFill>
              </a:rPr>
              <a:t>+----</a:t>
            </a:r>
            <a:r>
              <a:rPr lang="en-US" altLang="ja-JP" dirty="0" smtClean="0">
                <a:solidFill>
                  <a:schemeClr val="bg1"/>
                </a:solidFill>
              </a:rPr>
              <a:t>-----</a:t>
            </a:r>
            <a:r>
              <a:rPr lang="en-US" altLang="ja-JP" dirty="0">
                <a:solidFill>
                  <a:schemeClr val="bg1"/>
                </a:solidFill>
              </a:rPr>
              <a:t>-------------</a:t>
            </a:r>
            <a:r>
              <a:rPr lang="en-US" altLang="ja-JP" dirty="0" smtClean="0">
                <a:solidFill>
                  <a:schemeClr val="bg1"/>
                </a:solidFill>
              </a:rPr>
              <a:t>+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 | </a:t>
            </a:r>
            <a:r>
              <a:rPr lang="en-US" altLang="ja-JP" dirty="0" err="1">
                <a:solidFill>
                  <a:schemeClr val="bg1"/>
                </a:solidFill>
              </a:rPr>
              <a:t>Tables_in_charadb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|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+</a:t>
            </a:r>
            <a:r>
              <a:rPr lang="en-US" altLang="ja-JP" dirty="0">
                <a:solidFill>
                  <a:schemeClr val="bg1"/>
                </a:solidFill>
              </a:rPr>
              <a:t>-------</a:t>
            </a:r>
            <a:r>
              <a:rPr lang="en-US" altLang="ja-JP" dirty="0" smtClean="0">
                <a:solidFill>
                  <a:schemeClr val="bg1"/>
                </a:solidFill>
              </a:rPr>
              <a:t>-----</a:t>
            </a:r>
            <a:r>
              <a:rPr lang="en-US" altLang="ja-JP" dirty="0">
                <a:solidFill>
                  <a:schemeClr val="bg1"/>
                </a:solidFill>
              </a:rPr>
              <a:t>----------</a:t>
            </a:r>
            <a:r>
              <a:rPr lang="en-US" altLang="ja-JP" dirty="0" smtClean="0">
                <a:solidFill>
                  <a:schemeClr val="bg1"/>
                </a:solidFill>
              </a:rPr>
              <a:t>+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 | Monster                |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+</a:t>
            </a:r>
            <a:r>
              <a:rPr lang="en-US" altLang="ja-JP" dirty="0">
                <a:solidFill>
                  <a:schemeClr val="bg1"/>
                </a:solidFill>
              </a:rPr>
              <a:t>-------------</a:t>
            </a:r>
            <a:r>
              <a:rPr lang="en-US" altLang="ja-JP" dirty="0" smtClean="0">
                <a:solidFill>
                  <a:schemeClr val="bg1"/>
                </a:solidFill>
              </a:rPr>
              <a:t>-----</a:t>
            </a:r>
            <a:r>
              <a:rPr lang="en-US" altLang="ja-JP" dirty="0">
                <a:solidFill>
                  <a:schemeClr val="bg1"/>
                </a:solidFill>
              </a:rPr>
              <a:t>----+ ﻿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467544" y="5013176"/>
            <a:ext cx="8229600" cy="18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MySQL</a:t>
            </a:r>
            <a:r>
              <a:rPr lang="ja-JP" altLang="en-US" dirty="0" smtClean="0"/>
              <a:t>の機能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7511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smtClean="0"/>
              <a:t>SQL</a:t>
            </a:r>
            <a:r>
              <a:rPr kumimoji="1" lang="ja-JP" altLang="en-US" sz="6000" dirty="0" smtClean="0"/>
              <a:t>演習</a:t>
            </a:r>
            <a:endParaRPr kumimoji="1" lang="en-US" altLang="ja-JP" sz="6000" dirty="0" smtClean="0"/>
          </a:p>
          <a:p>
            <a:pPr lvl="1"/>
            <a:r>
              <a:rPr lang="ja-JP" altLang="en-US" sz="4800" dirty="0" smtClean="0"/>
              <a:t>データの選択</a:t>
            </a:r>
            <a:endParaRPr lang="en-US" altLang="ja-JP" sz="4800" dirty="0" smtClean="0"/>
          </a:p>
          <a:p>
            <a:pPr lvl="1"/>
            <a:r>
              <a:rPr lang="ja-JP" altLang="en-US" sz="4800" dirty="0" smtClean="0"/>
              <a:t>データの挿入</a:t>
            </a:r>
            <a:endParaRPr lang="en-US" altLang="ja-JP" sz="4800" dirty="0" smtClean="0"/>
          </a:p>
          <a:p>
            <a:pPr lvl="1"/>
            <a:r>
              <a:rPr kumimoji="1" lang="ja-JP" altLang="en-US" sz="4800" dirty="0" smtClean="0"/>
              <a:t>データの更新</a:t>
            </a:r>
            <a:endParaRPr kumimoji="1" lang="en-US" altLang="ja-JP" sz="4800" dirty="0" smtClean="0"/>
          </a:p>
          <a:p>
            <a:pPr lvl="1"/>
            <a:r>
              <a:rPr lang="ja-JP" altLang="en-US" sz="4800" dirty="0" smtClean="0"/>
              <a:t>データの削除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50826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テーブルの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構造</a:t>
            </a:r>
            <a:r>
              <a:rPr kumimoji="1" lang="ja-JP" altLang="en-US" sz="4000" dirty="0" smtClean="0"/>
              <a:t>を表示</a:t>
            </a:r>
            <a:endParaRPr kumimoji="1" lang="ja-JP" altLang="en-US" sz="40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40324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 err="1">
                <a:solidFill>
                  <a:schemeClr val="bg1"/>
                </a:solidFill>
              </a:rPr>
              <a:t>m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ysql</a:t>
            </a:r>
            <a:r>
              <a:rPr lang="en-US" altLang="ja-JP" sz="4400" dirty="0" smtClean="0">
                <a:solidFill>
                  <a:schemeClr val="bg1"/>
                </a:solidFill>
              </a:rPr>
              <a:t>&gt; </a:t>
            </a:r>
            <a:r>
              <a:rPr lang="en-US" altLang="ja-JP" sz="4400" dirty="0" err="1" smtClean="0">
                <a:solidFill>
                  <a:schemeClr val="bg1"/>
                </a:solidFill>
              </a:rPr>
              <a:t>desc</a:t>
            </a:r>
            <a:r>
              <a:rPr lang="en-US" altLang="ja-JP" sz="4400" dirty="0" smtClean="0">
                <a:solidFill>
                  <a:schemeClr val="bg1"/>
                </a:solidFill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Monster</a:t>
            </a:r>
            <a:r>
              <a:rPr lang="en-US" altLang="ja-JP" sz="44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chemeClr val="bg1"/>
                </a:solidFill>
              </a:rPr>
              <a:t>﻿﻿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+---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-+------------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-----+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--+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-+--------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---+----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|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Field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 |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Type       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    |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Null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|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Key | Default | Extra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|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+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+-----------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+-----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--+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-+--------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---+----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|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id   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    | </a:t>
            </a:r>
            <a:r>
              <a:rPr lang="en-US" altLang="ja-JP" sz="2400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(11)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       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| YES  | 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    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| NULL    | 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          |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|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name  | </a:t>
            </a:r>
            <a:r>
              <a:rPr lang="en-US" altLang="ja-JP" sz="2400" err="1">
                <a:solidFill>
                  <a:schemeClr val="bg1"/>
                </a:solidFill>
                <a:latin typeface="+mn-lt"/>
              </a:rPr>
              <a:t>varchar</a:t>
            </a:r>
            <a:r>
              <a:rPr lang="en-US" altLang="ja-JP" sz="240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n-US" altLang="ja-JP" sz="2400">
                <a:solidFill>
                  <a:schemeClr val="bg1"/>
                </a:solidFill>
                <a:latin typeface="+mn-lt"/>
              </a:rPr>
              <a:t>8</a:t>
            </a:r>
            <a:r>
              <a:rPr lang="en-US" altLang="ja-JP" sz="2400" smtClean="0">
                <a:solidFill>
                  <a:schemeClr val="bg1"/>
                </a:solidFill>
                <a:latin typeface="+mn-lt"/>
              </a:rPr>
              <a:t>)   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| YES 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|       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| NULL    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 |            |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+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----+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--------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---+----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+----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--+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-------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+---</a:t>
            </a:r>
            <a:r>
              <a:rPr lang="en-US" altLang="ja-JP" sz="2400" dirty="0" smtClean="0">
                <a:solidFill>
                  <a:schemeClr val="bg1"/>
                </a:solidFill>
                <a:latin typeface="+mn-lt"/>
              </a:rPr>
              <a:t>----</a:t>
            </a:r>
            <a:r>
              <a:rPr lang="en-US" altLang="ja-JP" sz="2400" dirty="0">
                <a:solidFill>
                  <a:schemeClr val="bg1"/>
                </a:solidFill>
                <a:latin typeface="+mn-lt"/>
              </a:rPr>
              <a:t>--+</a:t>
            </a:r>
            <a:endParaRPr lang="en-US" altLang="ja-JP" sz="16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467544" y="5013176"/>
            <a:ext cx="8229600" cy="18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MySQL</a:t>
            </a:r>
            <a:r>
              <a:rPr lang="ja-JP" altLang="en-US" dirty="0" smtClean="0"/>
              <a:t>の機能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2319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テーブルにレコードを挿入</a:t>
            </a:r>
            <a:endParaRPr kumimoji="1" lang="ja-JP" altLang="en-US" sz="40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22322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err="1" smtClean="0">
                <a:solidFill>
                  <a:schemeClr val="bg1"/>
                </a:solidFill>
              </a:rPr>
              <a:t>mysql</a:t>
            </a:r>
            <a:r>
              <a:rPr lang="en-US" altLang="ja-JP" sz="4400" smtClean="0">
                <a:solidFill>
                  <a:schemeClr val="bg1"/>
                </a:solidFill>
              </a:rPr>
              <a:t>&gt; insert into Monster</a:t>
            </a:r>
          </a:p>
          <a:p>
            <a:pPr marL="0" indent="0">
              <a:buNone/>
            </a:pPr>
            <a:r>
              <a:rPr lang="en-US" altLang="ja-JP" sz="4400">
                <a:solidFill>
                  <a:schemeClr val="bg1"/>
                </a:solidFill>
              </a:rPr>
              <a:t> </a:t>
            </a:r>
            <a:r>
              <a:rPr lang="en-US" altLang="ja-JP" sz="4400" smtClean="0">
                <a:solidFill>
                  <a:schemeClr val="bg1"/>
                </a:solidFill>
              </a:rPr>
              <a:t>      -&gt; values(1, 'dragon');</a:t>
            </a:r>
          </a:p>
          <a:p>
            <a:pPr marL="0" indent="0">
              <a:buNone/>
            </a:pPr>
            <a:r>
              <a:rPr lang="en-US" altLang="ja-JP" sz="1600">
                <a:solidFill>
                  <a:srgbClr val="FF0000"/>
                </a:solidFill>
                <a:latin typeface="+mn-lt"/>
              </a:rPr>
              <a:t>﻿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Query OK, 1 row affected (0.00 sec)</a:t>
            </a:r>
            <a:endParaRPr lang="en-US" altLang="ja-JP" sz="2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395536" y="3573016"/>
            <a:ext cx="8229600" cy="18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SQL</a:t>
            </a:r>
            <a:r>
              <a:rPr lang="ja-JP" altLang="en-US" smtClean="0"/>
              <a:t>構文</a:t>
            </a:r>
            <a:endParaRPr lang="en-US" altLang="ja-JP" smtClean="0"/>
          </a:p>
          <a:p>
            <a:r>
              <a:rPr lang="ja-JP" altLang="ja-JP" smtClean="0"/>
              <a:t>M</a:t>
            </a:r>
            <a:r>
              <a:rPr lang="en-US" altLang="ja-JP" smtClean="0"/>
              <a:t>onster</a:t>
            </a:r>
            <a:r>
              <a:rPr lang="ja-JP" altLang="en-US" smtClean="0"/>
              <a:t>テーブルにデータを挿入。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9609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69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テーブル</a:t>
            </a:r>
            <a:r>
              <a:rPr lang="ja-JP" altLang="en-US" dirty="0"/>
              <a:t>にレコードを挿入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447219" y="4762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図 6" descr="スクリーンショット 2016-11-12 23.06.1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6" r="39993" b="43297"/>
          <a:stretch/>
        </p:blipFill>
        <p:spPr>
          <a:xfrm>
            <a:off x="683568" y="1340768"/>
            <a:ext cx="7923004" cy="473498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143665" y="2789794"/>
            <a:ext cx="531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1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07904" y="2789794"/>
            <a:ext cx="2106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dragon</a:t>
            </a:r>
            <a:endParaRPr kumimoji="1" lang="ja-JP" altLang="en-US" sz="40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0171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7768"/>
            <a:ext cx="9144000" cy="926976"/>
          </a:xfrm>
        </p:spPr>
        <p:txBody>
          <a:bodyPr>
            <a:noAutofit/>
          </a:bodyPr>
          <a:lstStyle/>
          <a:p>
            <a:r>
              <a:rPr lang="ja-JP" altLang="en-US" sz="4000" smtClean="0"/>
              <a:t>定義に反したデータを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ja-JP" altLang="en-US" sz="4000" smtClean="0"/>
              <a:t>挿入すると</a:t>
            </a:r>
            <a:r>
              <a:rPr lang="en-US" altLang="ja-JP" sz="4000" smtClean="0"/>
              <a:t>…</a:t>
            </a:r>
            <a:r>
              <a:rPr lang="ja-JP" altLang="en-US" sz="4000" smtClean="0"/>
              <a:t>？</a:t>
            </a:r>
            <a:endParaRPr kumimoji="1" lang="ja-JP" altLang="en-US" sz="40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1484784"/>
            <a:ext cx="9144000" cy="18448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err="1" smtClean="0">
                <a:solidFill>
                  <a:schemeClr val="bg1"/>
                </a:solidFill>
              </a:rPr>
              <a:t>mysql</a:t>
            </a:r>
            <a:r>
              <a:rPr lang="en-US" altLang="ja-JP" sz="4400" smtClean="0">
                <a:solidFill>
                  <a:schemeClr val="bg1"/>
                </a:solidFill>
              </a:rPr>
              <a:t>&gt; insert into Monster</a:t>
            </a:r>
          </a:p>
          <a:p>
            <a:pPr marL="0" indent="0">
              <a:buNone/>
            </a:pPr>
            <a:r>
              <a:rPr lang="en-US" altLang="ja-JP" sz="4400">
                <a:solidFill>
                  <a:schemeClr val="bg1"/>
                </a:solidFill>
              </a:rPr>
              <a:t> </a:t>
            </a:r>
            <a:r>
              <a:rPr lang="en-US" altLang="ja-JP" sz="4400" smtClean="0">
                <a:solidFill>
                  <a:schemeClr val="bg1"/>
                </a:solidFill>
              </a:rPr>
              <a:t>      -&gt; values(</a:t>
            </a:r>
            <a:r>
              <a:rPr lang="en-US" altLang="ja-JP" sz="4400" smtClean="0">
                <a:solidFill>
                  <a:srgbClr val="FF0000"/>
                </a:solidFill>
              </a:rPr>
              <a:t>'foo'</a:t>
            </a:r>
            <a:r>
              <a:rPr lang="en-US" altLang="ja-JP" sz="4400" smtClean="0">
                <a:solidFill>
                  <a:schemeClr val="bg1"/>
                </a:solidFill>
              </a:rPr>
              <a:t>, 'dragon');</a:t>
            </a:r>
          </a:p>
          <a:p>
            <a:pPr marL="0" indent="0">
              <a:buNone/>
            </a:pPr>
            <a:endParaRPr lang="en-US" altLang="ja-JP" sz="2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467544" y="587727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実際にやってみましょう。</a:t>
            </a:r>
            <a:endParaRPr lang="en-US" altLang="ja-JP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3672408"/>
            <a:ext cx="9144000" cy="18448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err="1" smtClean="0">
                <a:solidFill>
                  <a:schemeClr val="bg1"/>
                </a:solidFill>
              </a:rPr>
              <a:t>mysql</a:t>
            </a:r>
            <a:r>
              <a:rPr lang="en-US" altLang="ja-JP" sz="4400" smtClean="0">
                <a:solidFill>
                  <a:schemeClr val="bg1"/>
                </a:solidFill>
              </a:rPr>
              <a:t>&gt; insert into Monster</a:t>
            </a:r>
          </a:p>
          <a:p>
            <a:pPr marL="0" indent="0">
              <a:buNone/>
            </a:pPr>
            <a:r>
              <a:rPr lang="en-US" altLang="ja-JP" sz="4400">
                <a:solidFill>
                  <a:schemeClr val="bg1"/>
                </a:solidFill>
              </a:rPr>
              <a:t> </a:t>
            </a:r>
            <a:r>
              <a:rPr lang="en-US" altLang="ja-JP" sz="4400" smtClean="0">
                <a:solidFill>
                  <a:schemeClr val="bg1"/>
                </a:solidFill>
              </a:rPr>
              <a:t>      -&gt; values(</a:t>
            </a:r>
            <a:r>
              <a:rPr lang="en-US" altLang="ja-JP" sz="4400">
                <a:solidFill>
                  <a:schemeClr val="bg1"/>
                </a:solidFill>
              </a:rPr>
              <a:t>1</a:t>
            </a:r>
            <a:r>
              <a:rPr lang="en-US" altLang="ja-JP" sz="4400" smtClean="0">
                <a:solidFill>
                  <a:schemeClr val="bg1"/>
                </a:solidFill>
              </a:rPr>
              <a:t>, '</a:t>
            </a:r>
            <a:r>
              <a:rPr lang="en-US" altLang="ja-JP" sz="4400" smtClean="0">
                <a:solidFill>
                  <a:srgbClr val="FF0000"/>
                </a:solidFill>
              </a:rPr>
              <a:t>fooooooooo</a:t>
            </a:r>
            <a:r>
              <a:rPr lang="en-US" altLang="ja-JP" sz="4400" smtClean="0">
                <a:solidFill>
                  <a:schemeClr val="bg1"/>
                </a:solidFill>
              </a:rPr>
              <a:t>');</a:t>
            </a:r>
          </a:p>
          <a:p>
            <a:pPr marL="0" indent="0">
              <a:buNone/>
            </a:pPr>
            <a:endParaRPr lang="en-US" altLang="ja-JP" sz="28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117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lang="ja-JP" altLang="en-US" sz="4000" smtClean="0"/>
              <a:t>テーブルのデータを表示</a:t>
            </a:r>
            <a:endParaRPr kumimoji="1" lang="ja-JP" altLang="en-US" sz="40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32403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err="1" smtClean="0">
                <a:solidFill>
                  <a:schemeClr val="bg1"/>
                </a:solidFill>
              </a:rPr>
              <a:t>mysql</a:t>
            </a:r>
            <a:r>
              <a:rPr lang="en-US" altLang="ja-JP" sz="3600" smtClean="0">
                <a:solidFill>
                  <a:schemeClr val="bg1"/>
                </a:solidFill>
              </a:rPr>
              <a:t>&gt;select</a:t>
            </a:r>
            <a:r>
              <a:rPr lang="ja-JP" altLang="en-US" sz="3600" smtClean="0">
                <a:solidFill>
                  <a:schemeClr val="bg1"/>
                </a:solidFill>
              </a:rPr>
              <a:t> </a:t>
            </a:r>
            <a:r>
              <a:rPr lang="en-US" altLang="ja-JP" sz="3600" smtClean="0">
                <a:solidFill>
                  <a:schemeClr val="bg1"/>
                </a:solidFill>
              </a:rPr>
              <a:t>id,</a:t>
            </a:r>
            <a:r>
              <a:rPr lang="ja-JP" altLang="en-US" sz="3600" smtClean="0">
                <a:solidFill>
                  <a:schemeClr val="bg1"/>
                </a:solidFill>
              </a:rPr>
              <a:t> </a:t>
            </a:r>
            <a:r>
              <a:rPr lang="en-US" altLang="ja-JP" sz="3600" smtClean="0">
                <a:solidFill>
                  <a:schemeClr val="bg1"/>
                </a:solidFill>
              </a:rPr>
              <a:t>name</a:t>
            </a:r>
            <a:r>
              <a:rPr lang="ja-JP" altLang="en-US" sz="3600" smtClean="0">
                <a:solidFill>
                  <a:schemeClr val="bg1"/>
                </a:solidFill>
              </a:rPr>
              <a:t> </a:t>
            </a:r>
            <a:r>
              <a:rPr lang="ja-JP" altLang="ja-JP" sz="3600" smtClean="0">
                <a:solidFill>
                  <a:schemeClr val="bg1"/>
                </a:solidFill>
              </a:rPr>
              <a:t>f</a:t>
            </a:r>
            <a:r>
              <a:rPr lang="en-US" altLang="ja-JP" sz="3600" smtClean="0">
                <a:solidFill>
                  <a:schemeClr val="bg1"/>
                </a:solidFill>
              </a:rPr>
              <a:t>rom</a:t>
            </a:r>
            <a:r>
              <a:rPr lang="ja-JP" altLang="en-US" sz="3600" smtClean="0">
                <a:solidFill>
                  <a:schemeClr val="bg1"/>
                </a:solidFill>
              </a:rPr>
              <a:t> </a:t>
            </a:r>
            <a:r>
              <a:rPr lang="en-US" altLang="ja-JP" sz="3600" smtClean="0">
                <a:solidFill>
                  <a:schemeClr val="bg1"/>
                </a:solidFill>
              </a:rPr>
              <a:t>Monster;</a:t>
            </a:r>
          </a:p>
          <a:p>
            <a:pPr marL="0" indent="0">
              <a:buNone/>
            </a:pPr>
            <a:r>
              <a:rPr lang="en-US" altLang="ja-JP" sz="2000">
                <a:solidFill>
                  <a:schemeClr val="bg1"/>
                </a:solidFill>
                <a:latin typeface="+mn-lt"/>
              </a:rPr>
              <a:t>﻿+------+--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----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| 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id   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 | 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name   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|</a:t>
            </a:r>
          </a:p>
          <a:p>
            <a:pPr marL="0" indent="0"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+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------+--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----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|    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1 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 | 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Dragon 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|</a:t>
            </a:r>
          </a:p>
          <a:p>
            <a:pPr marL="0" indent="0"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+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------+--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----</a:t>
            </a: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+mn-lt"/>
              </a:rPr>
              <a:t>1 </a:t>
            </a:r>
            <a:r>
              <a:rPr lang="en-US" altLang="ja-JP" sz="2000">
                <a:solidFill>
                  <a:schemeClr val="bg1"/>
                </a:solidFill>
                <a:latin typeface="+mn-lt"/>
              </a:rPr>
              <a:t>row in set (0.00 sec)</a:t>
            </a:r>
            <a:endParaRPr lang="en-US" altLang="ja-JP" sz="2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395536" y="4509120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SQL</a:t>
            </a:r>
            <a:r>
              <a:rPr lang="ja-JP" altLang="en-US" smtClean="0"/>
              <a:t>構文</a:t>
            </a:r>
            <a:endParaRPr lang="en-US" altLang="ja-JP" smtClean="0"/>
          </a:p>
          <a:p>
            <a:r>
              <a:rPr lang="ja-JP" altLang="ja-JP" smtClean="0"/>
              <a:t>M</a:t>
            </a:r>
            <a:r>
              <a:rPr lang="en-US" altLang="ja-JP" smtClean="0"/>
              <a:t>onster</a:t>
            </a:r>
            <a:r>
              <a:rPr lang="ja-JP" altLang="en-US" smtClean="0"/>
              <a:t>テーブルのデータをすべて表示。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2363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lang="ja-JP" altLang="en-US" sz="4000" smtClean="0"/>
              <a:t>テーブルのデータを表示</a:t>
            </a:r>
            <a:endParaRPr kumimoji="1" lang="ja-JP" altLang="en-US" sz="40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38884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err="1" smtClean="0">
                <a:solidFill>
                  <a:schemeClr val="bg1"/>
                </a:solidFill>
              </a:rPr>
              <a:t>mysql</a:t>
            </a:r>
            <a:r>
              <a:rPr lang="en-US" altLang="ja-JP" sz="4400" smtClean="0">
                <a:solidFill>
                  <a:schemeClr val="bg1"/>
                </a:solidFill>
              </a:rPr>
              <a:t>&gt;select</a:t>
            </a:r>
            <a:r>
              <a:rPr lang="ja-JP" altLang="en-US" sz="4400" smtClean="0">
                <a:solidFill>
                  <a:schemeClr val="bg1"/>
                </a:solidFill>
              </a:rPr>
              <a:t> </a:t>
            </a:r>
            <a:r>
              <a:rPr lang="en-US" altLang="ja-JP" sz="4400" b="1" smtClean="0">
                <a:solidFill>
                  <a:srgbClr val="FF0000"/>
                </a:solidFill>
              </a:rPr>
              <a:t>*</a:t>
            </a:r>
            <a:r>
              <a:rPr lang="ja-JP" altLang="en-US" sz="4400" smtClean="0">
                <a:solidFill>
                  <a:schemeClr val="bg1"/>
                </a:solidFill>
              </a:rPr>
              <a:t> </a:t>
            </a:r>
            <a:r>
              <a:rPr lang="ja-JP" altLang="ja-JP" sz="4400" smtClean="0">
                <a:solidFill>
                  <a:schemeClr val="bg1"/>
                </a:solidFill>
              </a:rPr>
              <a:t>f</a:t>
            </a:r>
            <a:r>
              <a:rPr lang="en-US" altLang="ja-JP" sz="4400" smtClean="0">
                <a:solidFill>
                  <a:schemeClr val="bg1"/>
                </a:solidFill>
              </a:rPr>
              <a:t>rom</a:t>
            </a:r>
            <a:r>
              <a:rPr lang="ja-JP" altLang="en-US" sz="4400" smtClean="0">
                <a:solidFill>
                  <a:schemeClr val="bg1"/>
                </a:solidFill>
              </a:rPr>
              <a:t> </a:t>
            </a:r>
            <a:r>
              <a:rPr lang="en-US" altLang="ja-JP" sz="4400" smtClean="0">
                <a:solidFill>
                  <a:schemeClr val="bg1"/>
                </a:solidFill>
              </a:rPr>
              <a:t>Monster;</a:t>
            </a:r>
          </a:p>
          <a:p>
            <a:pPr marL="0" indent="0">
              <a:buNone/>
            </a:pPr>
            <a:r>
              <a:rPr lang="en-US" altLang="ja-JP" sz="2800">
                <a:solidFill>
                  <a:schemeClr val="bg1"/>
                </a:solidFill>
                <a:latin typeface="+mn-lt"/>
              </a:rPr>
              <a:t>﻿+------+--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----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| 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id   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 | 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name   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|</a:t>
            </a:r>
          </a:p>
          <a:p>
            <a:pPr marL="0" indent="0">
              <a:buNone/>
            </a:pP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+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------+--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----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|    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1 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 | 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Dragon 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|</a:t>
            </a:r>
          </a:p>
          <a:p>
            <a:pPr marL="0" indent="0">
              <a:buNone/>
            </a:pP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+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------+--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----</a:t>
            </a: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altLang="ja-JP" sz="2800" smtClean="0">
                <a:solidFill>
                  <a:schemeClr val="bg1"/>
                </a:solidFill>
                <a:latin typeface="+mn-lt"/>
              </a:rPr>
              <a:t>1 </a:t>
            </a:r>
            <a:r>
              <a:rPr lang="en-US" altLang="ja-JP" sz="2800">
                <a:solidFill>
                  <a:schemeClr val="bg1"/>
                </a:solidFill>
                <a:latin typeface="+mn-lt"/>
              </a:rPr>
              <a:t>row in set (0.00 sec)</a:t>
            </a:r>
            <a:endParaRPr lang="en-US" altLang="ja-JP" sz="2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395536" y="494116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SQL</a:t>
            </a:r>
            <a:r>
              <a:rPr lang="ja-JP" altLang="en-US" smtClean="0"/>
              <a:t>構文</a:t>
            </a:r>
            <a:endParaRPr lang="en-US" altLang="ja-JP" smtClean="0"/>
          </a:p>
          <a:p>
            <a:r>
              <a:rPr lang="ja-JP" altLang="en-US" smtClean="0"/>
              <a:t>すべての列を対象とする場合、アスタリスク</a:t>
            </a:r>
            <a:r>
              <a:rPr lang="en-US" altLang="ja-JP" smtClean="0"/>
              <a:t>(*)</a:t>
            </a:r>
            <a:r>
              <a:rPr lang="ja-JP" altLang="en-US" smtClean="0"/>
              <a:t>で代用することができる。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90187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4000" smtClean="0"/>
              <a:t>MySQL</a:t>
            </a:r>
            <a:r>
              <a:rPr lang="ja-JP" altLang="en-US" sz="4000" smtClean="0"/>
              <a:t>から抜ける</a:t>
            </a:r>
            <a:endParaRPr kumimoji="1" lang="ja-JP" altLang="en-US" sz="40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22322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err="1" smtClean="0">
                <a:solidFill>
                  <a:schemeClr val="bg1"/>
                </a:solidFill>
              </a:rPr>
              <a:t>mysql</a:t>
            </a:r>
            <a:r>
              <a:rPr lang="en-US" altLang="ja-JP" sz="4400" smtClean="0">
                <a:solidFill>
                  <a:schemeClr val="bg1"/>
                </a:solidFill>
              </a:rPr>
              <a:t>&gt; </a:t>
            </a:r>
            <a:r>
              <a:rPr lang="en-US" altLang="ja-JP" sz="4400" smtClean="0">
                <a:solidFill>
                  <a:srgbClr val="FF0000"/>
                </a:solidFill>
              </a:rPr>
              <a:t>¥q</a:t>
            </a:r>
          </a:p>
          <a:p>
            <a:pPr marL="0" indent="0">
              <a:buNone/>
            </a:pPr>
            <a:r>
              <a:rPr lang="en-US" altLang="ja-JP" sz="4400" smtClean="0">
                <a:solidFill>
                  <a:schemeClr val="bg1"/>
                </a:solidFill>
                <a:latin typeface="+mn-lt"/>
              </a:rPr>
              <a:t>$ </a:t>
            </a:r>
            <a:endParaRPr lang="en-US" altLang="ja-JP" sz="2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251520" y="3501008"/>
            <a:ext cx="8712968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MySQL</a:t>
            </a:r>
            <a:r>
              <a:rPr lang="ja-JP" altLang="en-US" smtClean="0"/>
              <a:t>の機能</a:t>
            </a:r>
            <a:endParaRPr lang="en-US" altLang="ja-JP" smtClean="0"/>
          </a:p>
          <a:p>
            <a:r>
              <a:rPr lang="en-US" altLang="ja-JP" smtClean="0">
                <a:solidFill>
                  <a:srgbClr val="FF0000"/>
                </a:solidFill>
              </a:rPr>
              <a:t>¥q</a:t>
            </a:r>
            <a:r>
              <a:rPr lang="en-US" altLang="ja-JP" smtClean="0"/>
              <a:t> </a:t>
            </a:r>
            <a:r>
              <a:rPr lang="ja-JP" altLang="en-US" smtClean="0"/>
              <a:t>または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rgbClr val="FF0000"/>
                </a:solidFill>
              </a:rPr>
              <a:t>exit</a:t>
            </a:r>
            <a:r>
              <a:rPr lang="en-US" altLang="ja-JP" smtClean="0"/>
              <a:t> </a:t>
            </a:r>
            <a:r>
              <a:rPr lang="ja-JP" altLang="en-US" smtClean="0"/>
              <a:t>と入力することで</a:t>
            </a:r>
            <a:r>
              <a:rPr lang="en-US" altLang="ja-JP" smtClean="0"/>
              <a:t>MySQL</a:t>
            </a:r>
            <a:r>
              <a:rPr lang="ja-JP" altLang="en-US" smtClean="0"/>
              <a:t>から抜けて、元の</a:t>
            </a:r>
            <a:r>
              <a:rPr lang="en-US" altLang="ja-JP" smtClean="0"/>
              <a:t>Linux</a:t>
            </a:r>
            <a:r>
              <a:rPr lang="ja-JP" altLang="en-US" smtClean="0"/>
              <a:t>の環境に戻ることができます。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68010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データベースとテーブル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en-US" altLang="ja-JP" sz="4800" smtClean="0">
                <a:solidFill>
                  <a:srgbClr val="FFFFFF"/>
                </a:solidFill>
              </a:rPr>
              <a:t>EXCEL</a:t>
            </a:r>
            <a:r>
              <a:rPr lang="ja-JP" altLang="en-US" sz="4800" smtClean="0">
                <a:solidFill>
                  <a:srgbClr val="FFFFFF"/>
                </a:solidFill>
              </a:rPr>
              <a:t>をイメージ</a:t>
            </a:r>
            <a:endParaRPr lang="en-US" altLang="ja-JP" sz="4800" smtClean="0">
              <a:solidFill>
                <a:srgbClr val="FFFFFF"/>
              </a:solidFill>
            </a:endParaRPr>
          </a:p>
          <a:p>
            <a:pPr lvl="1"/>
            <a:r>
              <a:rPr lang="en-US" altLang="ja-JP" sz="4400" smtClean="0">
                <a:solidFill>
                  <a:srgbClr val="FFFFFF"/>
                </a:solidFill>
              </a:rPr>
              <a:t> </a:t>
            </a:r>
            <a:r>
              <a:rPr lang="ja-JP" altLang="en-US" sz="4400" b="1" smtClean="0">
                <a:solidFill>
                  <a:schemeClr val="accent6">
                    <a:lumMod val="75000"/>
                  </a:schemeClr>
                </a:solidFill>
              </a:rPr>
              <a:t>データベース</a:t>
            </a:r>
            <a:r>
              <a:rPr lang="en-US" altLang="ja-JP" sz="4400" smtClean="0">
                <a:solidFill>
                  <a:srgbClr val="FFFFFF"/>
                </a:solidFill>
              </a:rPr>
              <a:t> = </a:t>
            </a:r>
            <a:r>
              <a:rPr lang="ja-JP" altLang="en-US" sz="4400" smtClean="0">
                <a:solidFill>
                  <a:srgbClr val="FFFFFF"/>
                </a:solidFill>
              </a:rPr>
              <a:t>ファイル</a:t>
            </a:r>
            <a:endParaRPr lang="en-US" altLang="ja-JP" sz="4400" smtClean="0">
              <a:solidFill>
                <a:srgbClr val="FFFFFF"/>
              </a:solidFill>
            </a:endParaRPr>
          </a:p>
          <a:p>
            <a:pPr lvl="1"/>
            <a:r>
              <a:rPr lang="en-US" altLang="ja-JP" sz="4400" smtClean="0">
                <a:solidFill>
                  <a:srgbClr val="FFFFFF"/>
                </a:solidFill>
              </a:rPr>
              <a:t> </a:t>
            </a:r>
            <a:r>
              <a:rPr lang="ja-JP" altLang="en-US" sz="4400" b="1" smtClean="0">
                <a:solidFill>
                  <a:srgbClr val="E46C0A"/>
                </a:solidFill>
              </a:rPr>
              <a:t>テーブル</a:t>
            </a:r>
            <a:r>
              <a:rPr lang="en-US" altLang="ja-JP" sz="4400" smtClean="0">
                <a:solidFill>
                  <a:srgbClr val="FFFFFF"/>
                </a:solidFill>
              </a:rPr>
              <a:t> </a:t>
            </a:r>
            <a:r>
              <a:rPr lang="ja-JP" altLang="en-US" sz="4400" smtClean="0">
                <a:solidFill>
                  <a:srgbClr val="FFFFFF"/>
                </a:solidFill>
              </a:rPr>
              <a:t>　　</a:t>
            </a:r>
            <a:r>
              <a:rPr lang="en-US" altLang="ja-JP" sz="4400" smtClean="0">
                <a:solidFill>
                  <a:srgbClr val="FFFFFF"/>
                </a:solidFill>
              </a:rPr>
              <a:t>= </a:t>
            </a:r>
            <a:r>
              <a:rPr lang="ja-JP" altLang="en-US" sz="4400" smtClean="0">
                <a:solidFill>
                  <a:srgbClr val="FFFFFF"/>
                </a:solidFill>
              </a:rPr>
              <a:t>シート</a:t>
            </a:r>
            <a:endParaRPr lang="en-US" altLang="ja-JP" sz="4400" smtClean="0">
              <a:solidFill>
                <a:srgbClr val="FFFFFF"/>
              </a:solidFill>
            </a:endParaRPr>
          </a:p>
          <a:p>
            <a:pPr lvl="1"/>
            <a:r>
              <a:rPr lang="en-US" altLang="ja-JP" sz="4400" smtClean="0">
                <a:solidFill>
                  <a:srgbClr val="FFFFFF"/>
                </a:solidFill>
              </a:rPr>
              <a:t> </a:t>
            </a:r>
            <a:r>
              <a:rPr lang="ja-JP" altLang="en-US" sz="4400" b="1" smtClean="0">
                <a:solidFill>
                  <a:schemeClr val="accent6">
                    <a:lumMod val="75000"/>
                  </a:schemeClr>
                </a:solidFill>
              </a:rPr>
              <a:t>カラム</a:t>
            </a:r>
            <a:r>
              <a:rPr lang="en-US" altLang="ja-JP" sz="4400" smtClean="0">
                <a:solidFill>
                  <a:srgbClr val="FFFFFF"/>
                </a:solidFill>
              </a:rPr>
              <a:t> </a:t>
            </a:r>
            <a:r>
              <a:rPr lang="ja-JP" altLang="en-US" sz="4400" smtClean="0">
                <a:solidFill>
                  <a:srgbClr val="FFFFFF"/>
                </a:solidFill>
              </a:rPr>
              <a:t>　      </a:t>
            </a:r>
            <a:r>
              <a:rPr lang="en-US" altLang="ja-JP" sz="4400" smtClean="0">
                <a:solidFill>
                  <a:srgbClr val="FFFFFF"/>
                </a:solidFill>
              </a:rPr>
              <a:t>= </a:t>
            </a:r>
            <a:r>
              <a:rPr lang="ja-JP" altLang="en-US" sz="4400" smtClean="0">
                <a:solidFill>
                  <a:srgbClr val="FFFFFF"/>
                </a:solidFill>
              </a:rPr>
              <a:t>列</a:t>
            </a:r>
            <a:endParaRPr lang="en-US" altLang="ja-JP" sz="4400">
              <a:solidFill>
                <a:srgbClr val="FFFFFF"/>
              </a:solidFill>
            </a:endParaRPr>
          </a:p>
          <a:p>
            <a:pPr lvl="1"/>
            <a:r>
              <a:rPr lang="en-US" altLang="ja-JP" sz="4400" smtClean="0">
                <a:solidFill>
                  <a:srgbClr val="FFFFFF"/>
                </a:solidFill>
              </a:rPr>
              <a:t> </a:t>
            </a:r>
            <a:r>
              <a:rPr lang="ja-JP" altLang="en-US" sz="4400" b="1">
                <a:solidFill>
                  <a:srgbClr val="FF6600"/>
                </a:solidFill>
              </a:rPr>
              <a:t>レコード</a:t>
            </a:r>
            <a:r>
              <a:rPr lang="en-US" altLang="ja-JP" sz="4400" smtClean="0">
                <a:solidFill>
                  <a:srgbClr val="FFFFFF"/>
                </a:solidFill>
              </a:rPr>
              <a:t> </a:t>
            </a:r>
            <a:r>
              <a:rPr lang="en-US" altLang="en-US" sz="4400">
                <a:solidFill>
                  <a:srgbClr val="FFFFFF"/>
                </a:solidFill>
              </a:rPr>
              <a:t> </a:t>
            </a:r>
            <a:r>
              <a:rPr lang="ja-JP" altLang="en-US" sz="4400">
                <a:solidFill>
                  <a:srgbClr val="FFFFFF"/>
                </a:solidFill>
              </a:rPr>
              <a:t>     </a:t>
            </a:r>
            <a:r>
              <a:rPr lang="en-US" altLang="ja-JP" sz="4400" smtClean="0">
                <a:solidFill>
                  <a:srgbClr val="FFFFFF"/>
                </a:solidFill>
              </a:rPr>
              <a:t>= </a:t>
            </a:r>
            <a:r>
              <a:rPr lang="ja-JP" altLang="en-US" sz="4400" smtClean="0">
                <a:solidFill>
                  <a:srgbClr val="FFFFFF"/>
                </a:solidFill>
              </a:rPr>
              <a:t>行</a:t>
            </a:r>
            <a:endParaRPr lang="en-US" altLang="ja-JP" sz="4400" smtClean="0">
              <a:solidFill>
                <a:srgbClr val="FFFFFF"/>
              </a:solidFill>
            </a:endParaRPr>
          </a:p>
          <a:p>
            <a:endParaRPr kumimoji="1" lang="ja-JP" altLang="en-US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67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4058"/>
            <a:ext cx="8229600" cy="1143000"/>
          </a:xfrm>
        </p:spPr>
        <p:txBody>
          <a:bodyPr/>
          <a:lstStyle/>
          <a:p>
            <a:r>
              <a:rPr lang="ja-JP" altLang="en-US" smtClean="0"/>
              <a:t>データベースの操作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472608"/>
          </a:xfrm>
        </p:spPr>
        <p:txBody>
          <a:bodyPr>
            <a:noAutofit/>
          </a:bodyPr>
          <a:lstStyle/>
          <a:p>
            <a:r>
              <a:rPr kumimoji="1" lang="ja-JP" altLang="en-US" b="1" smtClean="0">
                <a:solidFill>
                  <a:srgbClr val="FF6600"/>
                </a:solidFill>
              </a:rPr>
              <a:t>作成</a:t>
            </a:r>
            <a:endParaRPr kumimoji="1" lang="en-US" altLang="ja-JP" b="1" smtClean="0">
              <a:solidFill>
                <a:srgbClr val="FF6600"/>
              </a:solidFill>
            </a:endParaRPr>
          </a:p>
          <a:p>
            <a:pPr lvl="1"/>
            <a:r>
              <a:rPr lang="en-US" altLang="ja-JP">
                <a:solidFill>
                  <a:srgbClr val="FFFFFF"/>
                </a:solidFill>
              </a:rPr>
              <a:t> </a:t>
            </a:r>
            <a:r>
              <a:rPr lang="en-US" altLang="ja-JP" smtClean="0">
                <a:solidFill>
                  <a:srgbClr val="FFFFFF"/>
                </a:solidFill>
              </a:rPr>
              <a:t>create database [name];</a:t>
            </a:r>
            <a:br>
              <a:rPr lang="en-US" altLang="ja-JP" smtClean="0">
                <a:solidFill>
                  <a:srgbClr val="FFFFFF"/>
                </a:solidFill>
              </a:rPr>
            </a:br>
            <a:endParaRPr lang="en-US" altLang="ja-JP" smtClean="0">
              <a:solidFill>
                <a:srgbClr val="FFFFFF"/>
              </a:solidFill>
            </a:endParaRPr>
          </a:p>
          <a:p>
            <a:r>
              <a:rPr kumimoji="1" lang="ja-JP" altLang="en-US" b="1" smtClean="0">
                <a:solidFill>
                  <a:srgbClr val="FF6600"/>
                </a:solidFill>
              </a:rPr>
              <a:t>削除</a:t>
            </a:r>
            <a:endParaRPr kumimoji="1" lang="en-US" altLang="ja-JP" b="1" smtClean="0">
              <a:solidFill>
                <a:srgbClr val="FF6600"/>
              </a:solidFill>
            </a:endParaRPr>
          </a:p>
          <a:p>
            <a:pPr lvl="1"/>
            <a:r>
              <a:rPr lang="en-US" altLang="ja-JP" smtClean="0">
                <a:solidFill>
                  <a:srgbClr val="FFFFFF"/>
                </a:solidFill>
              </a:rPr>
              <a:t> drop database [name];</a:t>
            </a:r>
            <a:br>
              <a:rPr lang="en-US" altLang="ja-JP" smtClean="0">
                <a:solidFill>
                  <a:srgbClr val="FFFFFF"/>
                </a:solidFill>
              </a:rPr>
            </a:br>
            <a:endParaRPr lang="en-US" altLang="ja-JP" smtClean="0">
              <a:solidFill>
                <a:srgbClr val="FFFFFF"/>
              </a:solidFill>
            </a:endParaRPr>
          </a:p>
          <a:p>
            <a:r>
              <a:rPr lang="ja-JP" altLang="en-US" b="1" smtClean="0">
                <a:solidFill>
                  <a:srgbClr val="FF6600"/>
                </a:solidFill>
              </a:rPr>
              <a:t>一覧の表示</a:t>
            </a:r>
            <a:endParaRPr lang="en-US" altLang="ja-JP" b="1" smtClean="0">
              <a:solidFill>
                <a:srgbClr val="FF6600"/>
              </a:solidFill>
            </a:endParaRPr>
          </a:p>
          <a:p>
            <a:pPr lvl="1"/>
            <a:r>
              <a:rPr kumimoji="1" lang="en-US" altLang="ja-JP" smtClean="0">
                <a:solidFill>
                  <a:srgbClr val="FFFFFF"/>
                </a:solidFill>
              </a:rPr>
              <a:t> show databases;</a:t>
            </a:r>
            <a:br>
              <a:rPr kumimoji="1" lang="en-US" altLang="ja-JP" smtClean="0">
                <a:solidFill>
                  <a:srgbClr val="FFFFFF"/>
                </a:solidFill>
              </a:rPr>
            </a:br>
            <a:endParaRPr kumimoji="1" lang="en-US" altLang="ja-JP" smtClean="0">
              <a:solidFill>
                <a:srgbClr val="FFFFFF"/>
              </a:solidFill>
            </a:endParaRPr>
          </a:p>
          <a:p>
            <a:r>
              <a:rPr kumimoji="1" lang="ja-JP" altLang="en-US" b="1" smtClean="0">
                <a:solidFill>
                  <a:srgbClr val="FF6600"/>
                </a:solidFill>
              </a:rPr>
              <a:t>使用するデータベースの指定</a:t>
            </a:r>
            <a:endParaRPr lang="en-US" altLang="ja-JP" b="1">
              <a:solidFill>
                <a:srgbClr val="FF6600"/>
              </a:solidFill>
            </a:endParaRPr>
          </a:p>
          <a:p>
            <a:pPr lvl="1"/>
            <a:r>
              <a:rPr kumimoji="1" lang="ja-JP" altLang="en-US" smtClean="0">
                <a:solidFill>
                  <a:srgbClr val="FFFFFF"/>
                </a:solidFill>
              </a:rPr>
              <a:t> </a:t>
            </a:r>
            <a:r>
              <a:rPr kumimoji="1" lang="en-US" altLang="ja-JP" smtClean="0">
                <a:solidFill>
                  <a:srgbClr val="FFFFFF"/>
                </a:solidFill>
              </a:rPr>
              <a:t>use [name]; </a:t>
            </a:r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27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ja-JP" altLang="en-US" smtClean="0"/>
              <a:t>テーブルの操作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472608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4800" b="1" smtClean="0">
                <a:solidFill>
                  <a:srgbClr val="FF6600"/>
                </a:solidFill>
              </a:rPr>
              <a:t>作成</a:t>
            </a:r>
            <a:endParaRPr kumimoji="1" lang="en-US" altLang="ja-JP" sz="4800" b="1" smtClean="0">
              <a:solidFill>
                <a:srgbClr val="FF6600"/>
              </a:solidFill>
            </a:endParaRPr>
          </a:p>
          <a:p>
            <a:pPr lvl="1"/>
            <a:r>
              <a:rPr lang="en-US" altLang="ja-JP" sz="4400">
                <a:solidFill>
                  <a:srgbClr val="FFFFFF"/>
                </a:solidFill>
              </a:rPr>
              <a:t> </a:t>
            </a:r>
            <a:r>
              <a:rPr lang="en-US" altLang="ja-JP" sz="4400" smtClean="0">
                <a:solidFill>
                  <a:srgbClr val="FFFFFF"/>
                </a:solidFill>
              </a:rPr>
              <a:t>create table [name] ( </a:t>
            </a:r>
            <a:r>
              <a:rPr lang="ja-JP" altLang="en-US" sz="4400" smtClean="0">
                <a:solidFill>
                  <a:srgbClr val="FFFFFF"/>
                </a:solidFill>
              </a:rPr>
              <a:t>実際の定義</a:t>
            </a:r>
            <a:r>
              <a:rPr lang="en-US" altLang="ja-JP" sz="4400" smtClean="0">
                <a:solidFill>
                  <a:srgbClr val="FFFFFF"/>
                </a:solidFill>
              </a:rPr>
              <a:t> );</a:t>
            </a:r>
            <a:br>
              <a:rPr lang="en-US" altLang="ja-JP" sz="4400" smtClean="0">
                <a:solidFill>
                  <a:srgbClr val="FFFFFF"/>
                </a:solidFill>
              </a:rPr>
            </a:br>
            <a:endParaRPr lang="en-US" altLang="ja-JP" sz="4400" smtClean="0">
              <a:solidFill>
                <a:srgbClr val="FFFFFF"/>
              </a:solidFill>
            </a:endParaRPr>
          </a:p>
          <a:p>
            <a:r>
              <a:rPr kumimoji="1" lang="ja-JP" altLang="en-US" sz="4800" b="1" smtClean="0">
                <a:solidFill>
                  <a:srgbClr val="FF6600"/>
                </a:solidFill>
              </a:rPr>
              <a:t>削除</a:t>
            </a:r>
            <a:endParaRPr kumimoji="1" lang="en-US" altLang="ja-JP" sz="4800" b="1" smtClean="0">
              <a:solidFill>
                <a:srgbClr val="FF6600"/>
              </a:solidFill>
            </a:endParaRPr>
          </a:p>
          <a:p>
            <a:pPr lvl="1"/>
            <a:r>
              <a:rPr lang="en-US" altLang="ja-JP" sz="4400" smtClean="0">
                <a:solidFill>
                  <a:srgbClr val="FFFFFF"/>
                </a:solidFill>
              </a:rPr>
              <a:t> drop table [name];</a:t>
            </a:r>
            <a:br>
              <a:rPr lang="en-US" altLang="ja-JP" sz="4400" smtClean="0">
                <a:solidFill>
                  <a:srgbClr val="FFFFFF"/>
                </a:solidFill>
              </a:rPr>
            </a:br>
            <a:endParaRPr lang="en-US" altLang="ja-JP" sz="4400" smtClean="0">
              <a:solidFill>
                <a:srgbClr val="FFFFFF"/>
              </a:solidFill>
            </a:endParaRPr>
          </a:p>
          <a:p>
            <a:r>
              <a:rPr lang="ja-JP" altLang="en-US" sz="4800" b="1" smtClean="0">
                <a:solidFill>
                  <a:srgbClr val="FF6600"/>
                </a:solidFill>
              </a:rPr>
              <a:t>一覧の表示</a:t>
            </a:r>
            <a:endParaRPr lang="en-US" altLang="ja-JP" sz="4800" b="1" smtClean="0">
              <a:solidFill>
                <a:srgbClr val="FF6600"/>
              </a:solidFill>
            </a:endParaRPr>
          </a:p>
          <a:p>
            <a:pPr lvl="1"/>
            <a:r>
              <a:rPr kumimoji="1" lang="en-US" altLang="ja-JP" sz="4400" smtClean="0">
                <a:solidFill>
                  <a:srgbClr val="FFFFFF"/>
                </a:solidFill>
              </a:rPr>
              <a:t> show tables;</a:t>
            </a:r>
            <a:br>
              <a:rPr kumimoji="1" lang="en-US" altLang="ja-JP" sz="4400" smtClean="0">
                <a:solidFill>
                  <a:srgbClr val="FFFFFF"/>
                </a:solidFill>
              </a:rPr>
            </a:br>
            <a:endParaRPr kumimoji="1" lang="en-US" altLang="ja-JP" sz="4400" smtClean="0">
              <a:solidFill>
                <a:srgbClr val="FFFFFF"/>
              </a:solidFill>
            </a:endParaRPr>
          </a:p>
          <a:p>
            <a:r>
              <a:rPr lang="ja-JP" altLang="en-US" sz="4800" b="1" smtClean="0">
                <a:solidFill>
                  <a:srgbClr val="FF6600"/>
                </a:solidFill>
              </a:rPr>
              <a:t>構造の表示</a:t>
            </a:r>
            <a:endParaRPr kumimoji="1" lang="en-US" altLang="ja-JP" sz="4800" b="1" smtClean="0">
              <a:solidFill>
                <a:srgbClr val="FF6600"/>
              </a:solidFill>
            </a:endParaRPr>
          </a:p>
          <a:p>
            <a:pPr lvl="1"/>
            <a:r>
              <a:rPr lang="en-US" altLang="ja-JP" sz="4400" smtClean="0">
                <a:solidFill>
                  <a:srgbClr val="FFFFFF"/>
                </a:solidFill>
              </a:rPr>
              <a:t> desc</a:t>
            </a:r>
            <a:r>
              <a:rPr kumimoji="1" lang="en-US" altLang="ja-JP" sz="4400" smtClean="0">
                <a:solidFill>
                  <a:srgbClr val="FFFFFF"/>
                </a:solidFill>
              </a:rPr>
              <a:t> [name]; </a:t>
            </a:r>
            <a:endParaRPr kumimoji="1" lang="ja-JP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5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前回休んだ人</a:t>
            </a:r>
            <a:r>
              <a:rPr kumimoji="1" lang="en-US" altLang="ja-JP" sz="9600" dirty="0" smtClean="0"/>
              <a:t/>
            </a:r>
            <a:br>
              <a:rPr kumimoji="1" lang="en-US" altLang="ja-JP" sz="9600" dirty="0" smtClean="0"/>
            </a:br>
            <a:r>
              <a:rPr lang="en-US" altLang="ja-JP" sz="6600" dirty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ﾉｼ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3203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ja-JP" altLang="en-US" smtClean="0"/>
              <a:t>データの操作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kumimoji="1" lang="ja-JP" altLang="en-US" sz="4000" b="1" smtClean="0">
                <a:solidFill>
                  <a:srgbClr val="FF6600"/>
                </a:solidFill>
              </a:rPr>
              <a:t>挿入</a:t>
            </a:r>
            <a:endParaRPr kumimoji="1" lang="en-US" altLang="ja-JP" sz="4000" b="1" smtClean="0">
              <a:solidFill>
                <a:srgbClr val="FF6600"/>
              </a:solidFill>
            </a:endParaRPr>
          </a:p>
          <a:p>
            <a:pPr lvl="1"/>
            <a:r>
              <a:rPr lang="en-US" altLang="ja-JP" sz="3600" smtClean="0">
                <a:solidFill>
                  <a:srgbClr val="FFFFFF"/>
                </a:solidFill>
              </a:rPr>
              <a:t> insert into [name] (</a:t>
            </a:r>
            <a:r>
              <a:rPr lang="ja-JP" altLang="en-US" sz="3600" smtClean="0">
                <a:solidFill>
                  <a:srgbClr val="FFFFFF"/>
                </a:solidFill>
              </a:rPr>
              <a:t>列名</a:t>
            </a:r>
            <a:r>
              <a:rPr lang="en-US" altLang="ja-JP" sz="3600" smtClean="0">
                <a:solidFill>
                  <a:srgbClr val="FFFFFF"/>
                </a:solidFill>
              </a:rPr>
              <a:t>)</a:t>
            </a:r>
            <a:br>
              <a:rPr lang="en-US" altLang="ja-JP" sz="3600" smtClean="0">
                <a:solidFill>
                  <a:srgbClr val="FFFFFF"/>
                </a:solidFill>
              </a:rPr>
            </a:br>
            <a:r>
              <a:rPr lang="en-US" altLang="ja-JP" sz="3600" smtClean="0">
                <a:solidFill>
                  <a:srgbClr val="FFFFFF"/>
                </a:solidFill>
              </a:rPr>
              <a:t> values(</a:t>
            </a:r>
            <a:r>
              <a:rPr lang="ja-JP" altLang="en-US" sz="3600" smtClean="0">
                <a:solidFill>
                  <a:srgbClr val="FFFFFF"/>
                </a:solidFill>
              </a:rPr>
              <a:t>値</a:t>
            </a:r>
            <a:r>
              <a:rPr lang="en-US" altLang="ja-JP" sz="3600" smtClean="0">
                <a:solidFill>
                  <a:srgbClr val="FFFFFF"/>
                </a:solidFill>
              </a:rPr>
              <a:t>);</a:t>
            </a:r>
            <a:br>
              <a:rPr lang="en-US" altLang="ja-JP" sz="3600" smtClean="0">
                <a:solidFill>
                  <a:srgbClr val="FFFFFF"/>
                </a:solidFill>
              </a:rPr>
            </a:br>
            <a:endParaRPr lang="en-US" altLang="ja-JP" sz="3600" smtClean="0">
              <a:solidFill>
                <a:srgbClr val="FFFFFF"/>
              </a:solidFill>
            </a:endParaRPr>
          </a:p>
          <a:p>
            <a:r>
              <a:rPr lang="ja-JP" altLang="en-US" sz="4000" b="1" smtClean="0">
                <a:solidFill>
                  <a:srgbClr val="FF6600"/>
                </a:solidFill>
              </a:rPr>
              <a:t>表示</a:t>
            </a:r>
            <a:r>
              <a:rPr lang="en-US" altLang="ja-JP" sz="4000" b="1" smtClean="0">
                <a:solidFill>
                  <a:srgbClr val="FF6600"/>
                </a:solidFill>
              </a:rPr>
              <a:t>(</a:t>
            </a:r>
            <a:r>
              <a:rPr lang="ja-JP" altLang="en-US" sz="4000" b="1" smtClean="0">
                <a:solidFill>
                  <a:srgbClr val="FF6600"/>
                </a:solidFill>
              </a:rPr>
              <a:t>抽出</a:t>
            </a:r>
            <a:r>
              <a:rPr lang="en-US" altLang="ja-JP" sz="4000" b="1" smtClean="0">
                <a:solidFill>
                  <a:srgbClr val="FF6600"/>
                </a:solidFill>
              </a:rPr>
              <a:t>)</a:t>
            </a:r>
            <a:endParaRPr kumimoji="1" lang="en-US" altLang="ja-JP" sz="4000" b="1" smtClean="0">
              <a:solidFill>
                <a:srgbClr val="FF6600"/>
              </a:solidFill>
            </a:endParaRPr>
          </a:p>
          <a:p>
            <a:pPr lvl="1"/>
            <a:r>
              <a:rPr lang="en-US" altLang="ja-JP" sz="3600" smtClean="0">
                <a:solidFill>
                  <a:srgbClr val="FFFFFF"/>
                </a:solidFill>
              </a:rPr>
              <a:t> </a:t>
            </a:r>
            <a:r>
              <a:rPr lang="en-US" altLang="ja-JP" sz="3600">
                <a:solidFill>
                  <a:srgbClr val="FFFFFF"/>
                </a:solidFill>
              </a:rPr>
              <a:t>select * from </a:t>
            </a:r>
            <a:r>
              <a:rPr lang="en-US" altLang="ja-JP" sz="3600" smtClean="0">
                <a:solidFill>
                  <a:srgbClr val="FFFFFF"/>
                </a:solidFill>
              </a:rPr>
              <a:t>[name];</a:t>
            </a:r>
            <a:br>
              <a:rPr lang="en-US" altLang="ja-JP" sz="3600" smtClean="0">
                <a:solidFill>
                  <a:srgbClr val="FFFFFF"/>
                </a:solidFill>
              </a:rPr>
            </a:br>
            <a:endParaRPr lang="en-US" altLang="ja-JP" sz="36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89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ja-JP" altLang="en-US" sz="7200" smtClean="0"/>
              <a:t>データを</a:t>
            </a:r>
            <a:r>
              <a:rPr lang="en-US" altLang="ja-JP" sz="7200" smtClean="0"/>
              <a:t/>
            </a:r>
            <a:br>
              <a:rPr lang="en-US" altLang="ja-JP" sz="7200" smtClean="0"/>
            </a:br>
            <a:r>
              <a:rPr lang="ja-JP" altLang="en-US" sz="7200" smtClean="0"/>
              <a:t>インポートする</a:t>
            </a:r>
            <a:endParaRPr kumimoji="1" lang="ja-JP" altLang="en-US" sz="7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4437112"/>
            <a:ext cx="2235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2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lang="ja-JP" altLang="en-US" sz="4000"/>
              <a:t>テスト</a:t>
            </a:r>
            <a:r>
              <a:rPr kumimoji="1" lang="ja-JP" altLang="en-US" sz="4000" smtClean="0"/>
              <a:t>データを作成しよう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539552" y="908720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ダウンロード</a:t>
            </a:r>
            <a:r>
              <a:rPr lang="ja-JP" altLang="en-US" smtClean="0"/>
              <a:t>した「</a:t>
            </a:r>
            <a:r>
              <a:rPr lang="ja-JP" altLang="ja-JP"/>
              <a:t>r</a:t>
            </a:r>
            <a:r>
              <a:rPr lang="en-US" altLang="ja-JP"/>
              <a:t>pg</a:t>
            </a:r>
            <a:r>
              <a:rPr lang="en-US" altLang="ja-JP" smtClean="0"/>
              <a:t>db.xlsx</a:t>
            </a:r>
            <a:r>
              <a:rPr lang="ja-JP" altLang="en-US" smtClean="0"/>
              <a:t>」を</a:t>
            </a:r>
            <a:r>
              <a:rPr lang="en-US" altLang="ja-JP" smtClean="0"/>
              <a:t>CentOS</a:t>
            </a:r>
            <a:r>
              <a:rPr lang="ja-JP" altLang="en-US" smtClean="0"/>
              <a:t>で開き、</a:t>
            </a:r>
            <a:r>
              <a:rPr lang="en-US" altLang="ja-JP" smtClean="0"/>
              <a:t>id</a:t>
            </a:r>
            <a:r>
              <a:rPr lang="ja-JP" altLang="en-US" smtClean="0"/>
              <a:t>列</a:t>
            </a:r>
            <a:r>
              <a:rPr lang="en-US" altLang="ja-JP" smtClean="0"/>
              <a:t>11〜30</a:t>
            </a:r>
            <a:r>
              <a:rPr lang="ja-JP" altLang="en-US"/>
              <a:t>の項目を埋めましょう。</a:t>
            </a:r>
            <a:endParaRPr lang="en-US" altLang="ja-JP" smtClean="0"/>
          </a:p>
        </p:txBody>
      </p:sp>
      <p:pic>
        <p:nvPicPr>
          <p:cNvPr id="3" name="図 2" descr="VirtualBox_CentOS7-neec_13_11_2016_15_30_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74563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2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CSV</a:t>
            </a:r>
            <a:r>
              <a:rPr kumimoji="1" lang="ja-JP" altLang="en-US" sz="4000" dirty="0"/>
              <a:t>形式でエクスポート </a:t>
            </a:r>
            <a:r>
              <a:rPr kumimoji="1"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539552" y="908720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入力が完了したら、「</a:t>
            </a:r>
            <a:r>
              <a:rPr lang="en-US" altLang="ja-JP" smtClean="0"/>
              <a:t>EXPORT</a:t>
            </a:r>
            <a:r>
              <a:rPr lang="ja-JP" altLang="en-US" smtClean="0"/>
              <a:t>」シートに切り替えます。</a:t>
            </a:r>
            <a:endParaRPr lang="en-US" altLang="ja-JP"/>
          </a:p>
        </p:txBody>
      </p:sp>
      <p:pic>
        <p:nvPicPr>
          <p:cNvPr id="4" name="図 3" descr="VirtualBox_CentOS7-neec_13_11_2016_15_35_4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7" r="73281"/>
          <a:stretch/>
        </p:blipFill>
        <p:spPr>
          <a:xfrm>
            <a:off x="971600" y="2420888"/>
            <a:ext cx="7127542" cy="3312368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2699792" y="4149080"/>
            <a:ext cx="1753606" cy="1022746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CSV</a:t>
            </a:r>
            <a:r>
              <a:rPr kumimoji="1" lang="ja-JP" altLang="en-US" sz="4000" dirty="0"/>
              <a:t>形式でエクスポート </a:t>
            </a:r>
            <a:r>
              <a:rPr lang="ja-JP" altLang="ja-JP" sz="4000" dirty="0"/>
              <a:t>2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539552" y="908720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メニュー「ファイル」</a:t>
            </a:r>
            <a:r>
              <a:rPr lang="en-US" altLang="ja-JP"/>
              <a:t>→</a:t>
            </a:r>
            <a:r>
              <a:rPr lang="ja-JP" altLang="en-US"/>
              <a:t>「名前をつけて保存」を選択。</a:t>
            </a:r>
            <a:endParaRPr lang="en-US" altLang="ja-JP"/>
          </a:p>
        </p:txBody>
      </p:sp>
      <p:pic>
        <p:nvPicPr>
          <p:cNvPr id="3" name="図 2" descr="VirtualBox_CentOS7-neec_13_11_2016_15_38_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4532" r="25927" b="3213"/>
          <a:stretch/>
        </p:blipFill>
        <p:spPr>
          <a:xfrm>
            <a:off x="611560" y="1988840"/>
            <a:ext cx="5441545" cy="4797152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1835696" y="2348880"/>
            <a:ext cx="1224136" cy="57606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2204864"/>
            <a:ext cx="5211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ファイル名はテーブル名と同じ</a:t>
            </a:r>
            <a:endParaRPr kumimoji="1" lang="en-US" altLang="ja-JP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「</a:t>
            </a:r>
            <a:r>
              <a:rPr lang="en-US" altLang="ja-JP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Monster</a:t>
            </a:r>
            <a:r>
              <a:rPr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」</a:t>
            </a:r>
            <a:endParaRPr kumimoji="1" lang="ja-JP" altLang="en-US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771800" y="5949280"/>
            <a:ext cx="2808312" cy="57606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16016" y="5085184"/>
            <a:ext cx="42883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ファイル</a:t>
            </a:r>
            <a:r>
              <a:rPr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形式</a:t>
            </a:r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は</a:t>
            </a:r>
            <a:endParaRPr kumimoji="1" lang="en-US" altLang="ja-JP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「テキスト</a:t>
            </a:r>
            <a:r>
              <a:rPr kumimoji="1" lang="en-US" altLang="ja-JP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CSV</a:t>
            </a:r>
            <a:r>
              <a:rPr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」</a:t>
            </a:r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2396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CSV</a:t>
            </a:r>
            <a:r>
              <a:rPr kumimoji="1" lang="ja-JP" altLang="en-US" sz="4000" dirty="0"/>
              <a:t>形式でエクスポート </a:t>
            </a:r>
            <a:r>
              <a:rPr lang="ja-JP" altLang="ja-JP" sz="4000" dirty="0"/>
              <a:t>3</a:t>
            </a:r>
            <a:endParaRPr kumimoji="1" lang="ja-JP" altLang="en-US" sz="4000" dirty="0"/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539552" y="908720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ダイアログは「テキスト</a:t>
            </a:r>
            <a:r>
              <a:rPr lang="en-US" altLang="ja-JP"/>
              <a:t>CSV</a:t>
            </a:r>
            <a:r>
              <a:rPr lang="ja-JP" altLang="en-US"/>
              <a:t>フォーマットを使用」をクリック</a:t>
            </a:r>
            <a:endParaRPr lang="en-US" altLang="ja-JP"/>
          </a:p>
        </p:txBody>
      </p:sp>
      <p:pic>
        <p:nvPicPr>
          <p:cNvPr id="5" name="図 4" descr="VirtualBox_CentOS7-neec_13_11_2016_15_44_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5" t="30836" r="31507" b="30890"/>
          <a:stretch/>
        </p:blipFill>
        <p:spPr>
          <a:xfrm>
            <a:off x="1043608" y="2204864"/>
            <a:ext cx="628656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CSV</a:t>
            </a:r>
            <a:r>
              <a:rPr kumimoji="1" lang="ja-JP" altLang="en-US" sz="4000" dirty="0"/>
              <a:t>形式でエクスポート </a:t>
            </a:r>
            <a:r>
              <a:rPr lang="en-US" altLang="ja-JP" sz="4000" dirty="0"/>
              <a:t>4</a:t>
            </a:r>
            <a:endParaRPr kumimoji="1" lang="ja-JP" altLang="en-US" sz="4000" dirty="0"/>
          </a:p>
        </p:txBody>
      </p:sp>
      <p:pic>
        <p:nvPicPr>
          <p:cNvPr id="3" name="図 2" descr="VirtualBox_CentOS7-neec_13_11_2016_15_47_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5" t="25901" r="29600" b="26611"/>
          <a:stretch/>
        </p:blipFill>
        <p:spPr>
          <a:xfrm>
            <a:off x="755576" y="1124744"/>
            <a:ext cx="7926160" cy="5328592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3779912" y="2204864"/>
            <a:ext cx="1872208" cy="504056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779912" y="2780928"/>
            <a:ext cx="1872208" cy="43204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99992" y="1628800"/>
            <a:ext cx="420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文字コードは「</a:t>
            </a:r>
            <a:r>
              <a:rPr lang="en-US" altLang="ja-JP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UTF-8</a:t>
            </a:r>
            <a:r>
              <a:rPr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」</a:t>
            </a:r>
            <a:endParaRPr kumimoji="1" lang="ja-JP" altLang="en-US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44008" y="333782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区切り記号は「タブ」</a:t>
            </a:r>
            <a:endParaRPr kumimoji="1" lang="ja-JP" altLang="en-US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9908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CSV</a:t>
            </a:r>
            <a:r>
              <a:rPr kumimoji="1" lang="ja-JP" altLang="en-US" sz="4000" dirty="0"/>
              <a:t>形式でエクスポート </a:t>
            </a:r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pic>
        <p:nvPicPr>
          <p:cNvPr id="4" name="図 3" descr="VirtualBox_CentOS7-neec_13_11_2016_15_53_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9" b="23451"/>
          <a:stretch/>
        </p:blipFill>
        <p:spPr>
          <a:xfrm>
            <a:off x="1115616" y="1052736"/>
            <a:ext cx="6984776" cy="5629840"/>
          </a:xfrm>
          <a:prstGeom prst="rect">
            <a:avLst/>
          </a:prstGeom>
        </p:spPr>
      </p:pic>
      <p:sp>
        <p:nvSpPr>
          <p:cNvPr id="10" name="円/楕円 9"/>
          <p:cNvSpPr/>
          <p:nvPr/>
        </p:nvSpPr>
        <p:spPr>
          <a:xfrm>
            <a:off x="1619672" y="2060848"/>
            <a:ext cx="2160240" cy="504056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1920" y="1683965"/>
            <a:ext cx="36599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エクスポートした</a:t>
            </a:r>
            <a:endParaRPr kumimoji="1" lang="en-US" altLang="ja-JP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ファイルを開き、</a:t>
            </a:r>
            <a:endParaRPr kumimoji="1" lang="en-US" altLang="ja-JP" sz="2800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en-US" altLang="ja-JP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kumimoji="1" lang="ja-JP" altLang="en-US" sz="2800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行目を削除して保存</a:t>
            </a:r>
          </a:p>
        </p:txBody>
      </p:sp>
    </p:spTree>
    <p:extLst>
      <p:ext uri="{BB962C8B-B14F-4D97-AF65-F5344CB8AC3E}">
        <p14:creationId xmlns:p14="http://schemas.microsoft.com/office/powerpoint/2010/main" val="352775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テーブルを削除する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-5168" y="1484784"/>
            <a:ext cx="9144000" cy="12241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mysql&gt;</a:t>
            </a:r>
            <a:r>
              <a:rPr lang="ja-JP" altLang="en-US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d</a:t>
            </a: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rop</a:t>
            </a:r>
            <a:r>
              <a:rPr lang="ja-JP" altLang="en-US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table</a:t>
            </a:r>
            <a:r>
              <a:rPr lang="ja-JP" altLang="en-US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Monster</a:t>
            </a: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;</a:t>
            </a:r>
            <a:endParaRPr lang="en-US" altLang="ja-JP" sz="40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コンテンツ プレースホルダー 8"/>
          <p:cNvSpPr txBox="1">
            <a:spLocks/>
          </p:cNvSpPr>
          <p:nvPr/>
        </p:nvSpPr>
        <p:spPr>
          <a:xfrm>
            <a:off x="107504" y="2996952"/>
            <a:ext cx="8712968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SQL</a:t>
            </a:r>
            <a:r>
              <a:rPr lang="ja-JP" altLang="en-US" smtClean="0"/>
              <a:t>構文。</a:t>
            </a:r>
          </a:p>
          <a:p>
            <a:r>
              <a:rPr lang="ja-JP" altLang="en-US" smtClean="0"/>
              <a:t>先程作成したテーブルとは構造が違うのでいったん削除します。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4360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テーブルを作成する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buNone/>
            </a:pP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mysql&gt;</a:t>
            </a:r>
            <a:r>
              <a:rPr lang="en-US" altLang="ja-JP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create</a:t>
            </a:r>
            <a:r>
              <a:rPr lang="ja-JP" altLang="en-US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table</a:t>
            </a:r>
            <a:r>
              <a:rPr lang="ja-JP" altLang="en-US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Monster </a:t>
            </a:r>
            <a:r>
              <a:rPr lang="ja-JP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(</a:t>
            </a:r>
            <a:endParaRPr lang="en-US" altLang="ja-JP" sz="40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pPr marL="0" indent="0">
              <a:lnSpc>
                <a:spcPts val="4600"/>
              </a:lnSpc>
              <a:buNone/>
            </a:pP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      -&gt;  </a:t>
            </a:r>
            <a:r>
              <a:rPr lang="en-US" altLang="ja-JP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id int,</a:t>
            </a:r>
          </a:p>
          <a:p>
            <a:pPr marL="0" indent="0">
              <a:lnSpc>
                <a:spcPts val="4600"/>
              </a:lnSpc>
              <a:buNone/>
            </a:pP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      -&gt;  </a:t>
            </a:r>
            <a:r>
              <a:rPr lang="en-US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name varchar(32),</a:t>
            </a:r>
          </a:p>
          <a:p>
            <a:pPr marL="0" indent="0">
              <a:lnSpc>
                <a:spcPts val="4600"/>
              </a:lnSpc>
              <a:buNone/>
            </a:pP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      -&gt;  </a:t>
            </a:r>
            <a:r>
              <a:rPr lang="en-US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HP</a:t>
            </a:r>
            <a:r>
              <a:rPr lang="en-US" altLang="ja-JP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int,</a:t>
            </a:r>
          </a:p>
          <a:p>
            <a:pPr marL="0" indent="0">
              <a:lnSpc>
                <a:spcPts val="4600"/>
              </a:lnSpc>
              <a:buNone/>
            </a:pP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      -&gt;  </a:t>
            </a:r>
            <a:r>
              <a:rPr lang="en-US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MP int,</a:t>
            </a:r>
          </a:p>
          <a:p>
            <a:pPr marL="0" indent="0">
              <a:lnSpc>
                <a:spcPts val="4600"/>
              </a:lnSpc>
              <a:buNone/>
            </a:pP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      -&gt;  </a:t>
            </a:r>
            <a:r>
              <a:rPr lang="en-US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AT</a:t>
            </a:r>
            <a:r>
              <a:rPr lang="en-US" altLang="ja-JP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int,</a:t>
            </a:r>
          </a:p>
          <a:p>
            <a:pPr marL="0" indent="0">
              <a:lnSpc>
                <a:spcPts val="4600"/>
              </a:lnSpc>
              <a:buNone/>
            </a:pP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      -&gt;  </a:t>
            </a:r>
            <a:r>
              <a:rPr lang="en-US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DF int</a:t>
            </a:r>
            <a:endParaRPr lang="en-US" altLang="ja-JP" sz="40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pPr marL="0" indent="0">
              <a:lnSpc>
                <a:spcPts val="4600"/>
              </a:lnSpc>
              <a:buNone/>
            </a:pP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      -&gt;</a:t>
            </a:r>
            <a:r>
              <a:rPr lang="ja-JP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;</a:t>
            </a:r>
            <a:endParaRPr lang="en-US" altLang="ja-JP" sz="40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9288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en-US" altLang="ja-JP" sz="9600" dirty="0" smtClean="0"/>
              <a:t>PC</a:t>
            </a:r>
            <a:r>
              <a:rPr lang="ja-JP" altLang="en-US" sz="9600" dirty="0" smtClean="0"/>
              <a:t>借りた人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en-US" altLang="ja-JP" sz="6600" dirty="0" smtClean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</a:t>
            </a:r>
            <a:r>
              <a:rPr lang="ja-JP" altLang="en-US" sz="6600" dirty="0"/>
              <a:t>ｼ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5917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MySQL</a:t>
            </a:r>
            <a:r>
              <a:rPr kumimoji="1" lang="ja-JP" altLang="en-US" sz="4000" dirty="0"/>
              <a:t>へインポート</a:t>
            </a:r>
            <a:r>
              <a:rPr kumimoji="1" lang="en-US" altLang="ja-JP" sz="4000" dirty="0"/>
              <a:t> 1</a:t>
            </a:r>
            <a:endParaRPr kumimoji="1" lang="ja-JP" altLang="en-US" sz="40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1268760"/>
            <a:ext cx="9144000" cy="18448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$ mysqlimport –u root –p --local ¥</a:t>
            </a:r>
          </a:p>
          <a:p>
            <a:pPr marL="0" indent="0">
              <a:buNone/>
            </a:pP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&gt; </a:t>
            </a:r>
            <a:r>
              <a:rPr lang="en-US" altLang="ja-JP" sz="40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chardb</a:t>
            </a: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4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Monster.csv</a:t>
            </a: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endParaRPr lang="en-US" altLang="ja-JP" sz="40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コンテンツ プレースホルダー 8"/>
          <p:cNvSpPr txBox="1">
            <a:spLocks/>
          </p:cNvSpPr>
          <p:nvPr/>
        </p:nvSpPr>
        <p:spPr>
          <a:xfrm>
            <a:off x="251520" y="3356992"/>
            <a:ext cx="8712968" cy="2952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MySQL</a:t>
            </a:r>
            <a:r>
              <a:rPr lang="ja-JP" altLang="en-US" smtClean="0"/>
              <a:t>の機能</a:t>
            </a:r>
            <a:endParaRPr lang="en-US" altLang="ja-JP" smtClean="0"/>
          </a:p>
          <a:p>
            <a:r>
              <a:rPr lang="ja-JP" altLang="en-US" smtClean="0"/>
              <a:t>指定した</a:t>
            </a:r>
            <a:r>
              <a:rPr lang="en-US" altLang="ja-JP" smtClean="0"/>
              <a:t>DB</a:t>
            </a:r>
            <a:r>
              <a:rPr lang="ja-JP" altLang="en-US" smtClean="0"/>
              <a:t>へファイル内容をインポートします。</a:t>
            </a:r>
            <a:endParaRPr lang="en-US" altLang="ja-JP" smtClean="0"/>
          </a:p>
          <a:p>
            <a:r>
              <a:rPr lang="ja-JP" altLang="en-US"/>
              <a:t>コマンドが長すぎる場合は、</a:t>
            </a:r>
            <a:r>
              <a:rPr lang="en-US" altLang="ja-JP"/>
              <a:t> ¥ </a:t>
            </a:r>
            <a:r>
              <a:rPr lang="ja-JP" altLang="en-US"/>
              <a:t>を打つと改行ができます。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z="2600">
                <a:solidFill>
                  <a:schemeClr val="tx1">
                    <a:lumMod val="75000"/>
                    <a:lumOff val="25000"/>
                  </a:schemeClr>
                </a:solidFill>
              </a:rPr>
              <a:t>※</a:t>
            </a:r>
            <a:r>
              <a:rPr lang="ja-JP" alt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￥を打たずにエンターキーを押すと、コマンドが実行されてしまうので注意</a:t>
            </a:r>
            <a:endParaRPr lang="en-US" altLang="ja-JP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5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MySQL</a:t>
            </a:r>
            <a:r>
              <a:rPr kumimoji="1" lang="ja-JP" altLang="en-US" sz="4000" dirty="0"/>
              <a:t>へインポート</a:t>
            </a:r>
            <a:r>
              <a:rPr kumimoji="1" lang="en-US" altLang="ja-JP" sz="4000" dirty="0"/>
              <a:t> 2</a:t>
            </a:r>
            <a:endParaRPr kumimoji="1" lang="ja-JP" altLang="en-US" sz="40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-2817" y="1124744"/>
            <a:ext cx="9144000" cy="35283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$</a:t>
            </a:r>
            <a:r>
              <a:rPr lang="ja-JP" altLang="en-US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</a:t>
            </a:r>
            <a:r>
              <a:rPr lang="ja-JP" altLang="en-US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–r</a:t>
            </a:r>
            <a:r>
              <a:rPr lang="ja-JP" altLang="en-US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root</a:t>
            </a:r>
            <a:r>
              <a:rPr lang="ja-JP" altLang="en-US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–p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Enter password:</a:t>
            </a:r>
            <a:endParaRPr lang="en-US" altLang="ja-JP" sz="28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endParaRPr lang="en-US" altLang="ja-JP" sz="40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mysql&gt; use </a:t>
            </a: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rpg</a:t>
            </a:r>
            <a:r>
              <a:rPr lang="en-US" altLang="ja-JP" sz="4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db;</a:t>
            </a:r>
          </a:p>
          <a:p>
            <a:pPr marL="0" indent="0">
              <a:buNone/>
            </a:pPr>
            <a:r>
              <a:rPr lang="en-US" altLang="ja-JP" sz="40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mysql&gt; select * from Monster;</a:t>
            </a:r>
            <a:endParaRPr lang="en-US" altLang="ja-JP" sz="40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コンテンツ プレースホルダー 8"/>
          <p:cNvSpPr txBox="1">
            <a:spLocks/>
          </p:cNvSpPr>
          <p:nvPr/>
        </p:nvSpPr>
        <p:spPr>
          <a:xfrm>
            <a:off x="251520" y="5013176"/>
            <a:ext cx="8712968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実際にデータがインポートされたかどうか、先程と同じ手順</a:t>
            </a:r>
            <a:r>
              <a:rPr lang="ja-JP" altLang="en-US"/>
              <a:t>で</a:t>
            </a:r>
            <a:r>
              <a:rPr lang="ja-JP" altLang="en-US" smtClean="0"/>
              <a:t>確認してみましょう。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9023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まず</a:t>
            </a:r>
            <a:r>
              <a:rPr lang="ja-JP" altLang="en-US" sz="6000" dirty="0" smtClean="0"/>
              <a:t>は追いつこう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800" dirty="0"/>
              <a:t>GitHub</a:t>
            </a:r>
            <a:r>
              <a:rPr lang="ja-JP" altLang="en-US" sz="4800" dirty="0"/>
              <a:t>の資料見て</a:t>
            </a:r>
            <a:r>
              <a:rPr lang="ja-JP" altLang="en-US" sz="4800" dirty="0" smtClean="0"/>
              <a:t>ね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dirty="0" smtClean="0">
                <a:hlinkClick r:id="rId3"/>
              </a:rPr>
              <a:t>http://github.com/katsube/neec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800" dirty="0" smtClean="0"/>
              <a:t>環境</a:t>
            </a:r>
            <a:r>
              <a:rPr lang="ja-JP" altLang="en-US" sz="4800" dirty="0"/>
              <a:t>構築</a:t>
            </a: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800" dirty="0" smtClean="0"/>
              <a:t>環境構築で困ったらすぐに聞いてください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69184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アンケート</a:t>
            </a:r>
            <a:r>
              <a:rPr kumimoji="1" lang="en-US" altLang="ja-JP" sz="8800" dirty="0" smtClean="0"/>
              <a:t/>
            </a:r>
            <a:br>
              <a:rPr kumimoji="1" lang="en-US" altLang="ja-JP" sz="8800" dirty="0" smtClean="0"/>
            </a:br>
            <a:r>
              <a:rPr lang="ja-JP" altLang="en-US" sz="7200" dirty="0" smtClean="0"/>
              <a:t>（出席カード）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7692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504056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　提出＝出席 </a:t>
            </a:r>
            <a:r>
              <a:rPr lang="en-US" altLang="ja-JP" sz="1800" dirty="0" smtClean="0"/>
              <a:t>(</a:t>
            </a:r>
            <a:r>
              <a:rPr lang="ja-JP" altLang="en-US" sz="1800" dirty="0"/>
              <a:t>授業</a:t>
            </a:r>
            <a:r>
              <a:rPr lang="ja-JP" altLang="en-US" sz="1800" dirty="0" smtClean="0"/>
              <a:t>終了</a:t>
            </a:r>
            <a:r>
              <a:rPr lang="ja-JP" altLang="en-US" sz="1800" dirty="0"/>
              <a:t>まで</a:t>
            </a:r>
            <a:r>
              <a:rPr lang="ja-JP" altLang="en-US" sz="1800" dirty="0" smtClean="0"/>
              <a:t>に限る</a:t>
            </a:r>
            <a:r>
              <a:rPr lang="en-US" altLang="ja-JP" sz="1800" dirty="0" smtClean="0"/>
              <a:t>)</a:t>
            </a: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en-US" sz="4400" dirty="0" smtClean="0">
                <a:solidFill>
                  <a:srgbClr val="FF0000"/>
                </a:solidFill>
              </a:rPr>
              <a:t>未提出＝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欠席</a:t>
            </a:r>
            <a:endParaRPr lang="en-US" altLang="ja-JP" sz="4400" b="1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学籍番号、名前が確認できない場合は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欠席</a:t>
            </a:r>
            <a:endParaRPr lang="en-US" altLang="ja-JP" sz="4400" b="1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わからない場合は、どこが理解できなかったか記入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1259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6629</TotalTime>
  <Words>1478</Words>
  <Application>Microsoft Macintosh PowerPoint</Application>
  <PresentationFormat>画面に合わせる (4:3)</PresentationFormat>
  <Paragraphs>385</Paragraphs>
  <Slides>61</Slides>
  <Notes>48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61</vt:i4>
      </vt:variant>
    </vt:vector>
  </HeadingPairs>
  <TitlesOfParts>
    <vt:vector size="64" baseType="lpstr">
      <vt:lpstr>Office ​​テーマ</vt:lpstr>
      <vt:lpstr>1_Office ​​テーマ</vt:lpstr>
      <vt:lpstr>2_Office ​​テーマ</vt:lpstr>
      <vt:lpstr>モバイル プログラミング2</vt:lpstr>
      <vt:lpstr>本日の予定</vt:lpstr>
      <vt:lpstr>午前</vt:lpstr>
      <vt:lpstr>午後</vt:lpstr>
      <vt:lpstr>前回休んだ人 (ﾟ∀ﾟ)ﾉｼ</vt:lpstr>
      <vt:lpstr>PC借りた人 (ﾟ∀ﾟ)ﾉｼ</vt:lpstr>
      <vt:lpstr>まずは追いつこう</vt:lpstr>
      <vt:lpstr>アンケート （出席カード）</vt:lpstr>
      <vt:lpstr>アンケート</vt:lpstr>
      <vt:lpstr>アンケート</vt:lpstr>
      <vt:lpstr>アンケート</vt:lpstr>
      <vt:lpstr>アンケート</vt:lpstr>
      <vt:lpstr>前回のアンケートに 答えるコーナー</vt:lpstr>
      <vt:lpstr>PHPの ==, === の違い</vt:lpstr>
      <vt:lpstr>PHP開発例</vt:lpstr>
      <vt:lpstr>GitHubのサンプル参照</vt:lpstr>
      <vt:lpstr>次回の開発デーは 12月19日</vt:lpstr>
      <vt:lpstr>MySQL基礎</vt:lpstr>
      <vt:lpstr>※はじめる前に</vt:lpstr>
      <vt:lpstr>起動を確認しよう 1</vt:lpstr>
      <vt:lpstr>起動を確認しよう 2</vt:lpstr>
      <vt:lpstr>起動を確認しよう 3</vt:lpstr>
      <vt:lpstr>起動する</vt:lpstr>
      <vt:lpstr>イメージ</vt:lpstr>
      <vt:lpstr>クライアントから操作する</vt:lpstr>
      <vt:lpstr>クライアントを確認</vt:lpstr>
      <vt:lpstr>MySQLにログイン</vt:lpstr>
      <vt:lpstr>ここからMySQLの世界</vt:lpstr>
      <vt:lpstr>イメージ</vt:lpstr>
      <vt:lpstr>イメージ</vt:lpstr>
      <vt:lpstr>データベースを表示する</vt:lpstr>
      <vt:lpstr>データベースを作成する</vt:lpstr>
      <vt:lpstr>使用するデータベースを指定</vt:lpstr>
      <vt:lpstr>テーブルを作成する</vt:lpstr>
      <vt:lpstr>テーブルってなに？</vt:lpstr>
      <vt:lpstr>テーブルってなに？</vt:lpstr>
      <vt:lpstr>テーブルのカラムには型がある</vt:lpstr>
      <vt:lpstr>途中で打ち間違いに気がついたら？</vt:lpstr>
      <vt:lpstr>テーブルの一覧を表示</vt:lpstr>
      <vt:lpstr>テーブルの構造を表示</vt:lpstr>
      <vt:lpstr>テーブルにレコードを挿入</vt:lpstr>
      <vt:lpstr>テーブルにレコードを挿入</vt:lpstr>
      <vt:lpstr>定義に反したデータを 挿入すると…？</vt:lpstr>
      <vt:lpstr>テーブルのデータを表示</vt:lpstr>
      <vt:lpstr>テーブルのデータを表示</vt:lpstr>
      <vt:lpstr>MySQLから抜ける</vt:lpstr>
      <vt:lpstr>データベースとテーブル</vt:lpstr>
      <vt:lpstr>データベースの操作</vt:lpstr>
      <vt:lpstr>テーブルの操作</vt:lpstr>
      <vt:lpstr>データの操作</vt:lpstr>
      <vt:lpstr>データを インポートする</vt:lpstr>
      <vt:lpstr>テストデータを作成しよう</vt:lpstr>
      <vt:lpstr>CSV形式でエクスポート 1</vt:lpstr>
      <vt:lpstr>CSV形式でエクスポート 2</vt:lpstr>
      <vt:lpstr>CSV形式でエクスポート 3</vt:lpstr>
      <vt:lpstr>CSV形式でエクスポート 4</vt:lpstr>
      <vt:lpstr>CSV形式でエクスポート 5</vt:lpstr>
      <vt:lpstr>テーブルを削除する</vt:lpstr>
      <vt:lpstr>テーブルを作成する</vt:lpstr>
      <vt:lpstr>MySQLへインポート 1</vt:lpstr>
      <vt:lpstr>MySQLへインポート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655</cp:revision>
  <cp:lastPrinted>2014-09-23T04:56:28Z</cp:lastPrinted>
  <dcterms:created xsi:type="dcterms:W3CDTF">2014-08-31T11:33:13Z</dcterms:created>
  <dcterms:modified xsi:type="dcterms:W3CDTF">2016-11-20T13:22:24Z</dcterms:modified>
</cp:coreProperties>
</file>