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55"/>
  </p:notesMasterIdLst>
  <p:sldIdLst>
    <p:sldId id="256" r:id="rId4"/>
    <p:sldId id="441" r:id="rId5"/>
    <p:sldId id="443" r:id="rId6"/>
    <p:sldId id="444" r:id="rId7"/>
    <p:sldId id="445" r:id="rId8"/>
    <p:sldId id="459" r:id="rId9"/>
    <p:sldId id="460" r:id="rId10"/>
    <p:sldId id="461" r:id="rId11"/>
    <p:sldId id="453" r:id="rId12"/>
    <p:sldId id="454" r:id="rId13"/>
    <p:sldId id="447" r:id="rId14"/>
    <p:sldId id="449" r:id="rId15"/>
    <p:sldId id="450" r:id="rId16"/>
    <p:sldId id="482" r:id="rId17"/>
    <p:sldId id="452" r:id="rId18"/>
    <p:sldId id="451" r:id="rId19"/>
    <p:sldId id="455" r:id="rId20"/>
    <p:sldId id="456" r:id="rId21"/>
    <p:sldId id="472" r:id="rId22"/>
    <p:sldId id="457" r:id="rId23"/>
    <p:sldId id="463" r:id="rId24"/>
    <p:sldId id="465" r:id="rId25"/>
    <p:sldId id="464" r:id="rId26"/>
    <p:sldId id="458" r:id="rId27"/>
    <p:sldId id="466" r:id="rId28"/>
    <p:sldId id="467" r:id="rId29"/>
    <p:sldId id="469" r:id="rId30"/>
    <p:sldId id="470" r:id="rId31"/>
    <p:sldId id="471" r:id="rId32"/>
    <p:sldId id="468" r:id="rId33"/>
    <p:sldId id="473" r:id="rId34"/>
    <p:sldId id="474" r:id="rId35"/>
    <p:sldId id="475" r:id="rId36"/>
    <p:sldId id="476" r:id="rId37"/>
    <p:sldId id="477" r:id="rId38"/>
    <p:sldId id="478" r:id="rId39"/>
    <p:sldId id="480" r:id="rId40"/>
    <p:sldId id="481" r:id="rId41"/>
    <p:sldId id="479" r:id="rId42"/>
    <p:sldId id="483" r:id="rId43"/>
    <p:sldId id="487" r:id="rId44"/>
    <p:sldId id="486" r:id="rId45"/>
    <p:sldId id="484" r:id="rId46"/>
    <p:sldId id="488" r:id="rId47"/>
    <p:sldId id="489" r:id="rId48"/>
    <p:sldId id="490" r:id="rId49"/>
    <p:sldId id="491" r:id="rId50"/>
    <p:sldId id="485" r:id="rId51"/>
    <p:sldId id="492" r:id="rId52"/>
    <p:sldId id="493" r:id="rId53"/>
    <p:sldId id="494" r:id="rId5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2DFB76C-B374-4EBF-A508-E8F1BEB9E6D5}">
          <p14:sldIdLst>
            <p14:sldId id="256"/>
            <p14:sldId id="441"/>
            <p14:sldId id="443"/>
            <p14:sldId id="444"/>
          </p14:sldIdLst>
        </p14:section>
        <p14:section name="SQL演習" id="{7DA78D9D-E95E-8847-AB5B-FDB196C695A3}">
          <p14:sldIdLst>
            <p14:sldId id="445"/>
            <p14:sldId id="459"/>
            <p14:sldId id="460"/>
            <p14:sldId id="461"/>
            <p14:sldId id="453"/>
            <p14:sldId id="454"/>
            <p14:sldId id="447"/>
            <p14:sldId id="449"/>
            <p14:sldId id="450"/>
            <p14:sldId id="482"/>
            <p14:sldId id="452"/>
            <p14:sldId id="451"/>
            <p14:sldId id="455"/>
            <p14:sldId id="456"/>
            <p14:sldId id="472"/>
            <p14:sldId id="457"/>
            <p14:sldId id="463"/>
            <p14:sldId id="465"/>
            <p14:sldId id="464"/>
            <p14:sldId id="458"/>
            <p14:sldId id="466"/>
            <p14:sldId id="467"/>
            <p14:sldId id="469"/>
            <p14:sldId id="470"/>
            <p14:sldId id="471"/>
            <p14:sldId id="468"/>
            <p14:sldId id="473"/>
            <p14:sldId id="474"/>
            <p14:sldId id="475"/>
            <p14:sldId id="476"/>
            <p14:sldId id="477"/>
            <p14:sldId id="478"/>
            <p14:sldId id="480"/>
            <p14:sldId id="481"/>
            <p14:sldId id="479"/>
            <p14:sldId id="483"/>
            <p14:sldId id="487"/>
            <p14:sldId id="486"/>
            <p14:sldId id="484"/>
            <p14:sldId id="488"/>
            <p14:sldId id="489"/>
            <p14:sldId id="490"/>
            <p14:sldId id="491"/>
            <p14:sldId id="485"/>
            <p14:sldId id="492"/>
            <p14:sldId id="493"/>
            <p14:sldId id="4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57"/>
    <a:srgbClr val="FEF6E3"/>
    <a:srgbClr val="32B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4" autoAdjust="0"/>
    <p:restoredTop sz="85998" autoAdjust="0"/>
  </p:normalViewPr>
  <p:slideViewPr>
    <p:cSldViewPr showGuides="1">
      <p:cViewPr>
        <p:scale>
          <a:sx n="100" d="100"/>
          <a:sy n="100" d="100"/>
        </p:scale>
        <p:origin x="-1648" y="-80"/>
      </p:cViewPr>
      <p:guideLst>
        <p:guide orient="horz" pos="30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5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6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A8109-CCB6-4EE0-89C8-B930DAA4A3F8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BE79A-CCF6-4249-B583-4165A3BBC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44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・仕事でも最初は知らない人とコードを書かないといかんのです。</a:t>
            </a:r>
            <a:endParaRPr kumimoji="1" lang="en-US" altLang="ja-JP"/>
          </a:p>
          <a:p>
            <a:r>
              <a:rPr kumimoji="1" lang="ja-JP" altLang="en-US"/>
              <a:t>・連続してやるのは</a:t>
            </a:r>
            <a:r>
              <a:rPr kumimoji="1" lang="en-US" altLang="ja-JP"/>
              <a:t>1</a:t>
            </a:r>
            <a:r>
              <a:rPr kumimoji="1" lang="ja-JP" altLang="en-US"/>
              <a:t>時間くらいが限界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SELECT * FROM Monster;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SELECT * FROM Monster WHERE HP &gt; 100;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SELECT * FROM Monster WHERE id = 1;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SELECT * FROM Monster WHERE id=1 or id=2;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SELECT * FROM Monster WHERE id=1 or id=3 or id=6 or id=8 or id=20;</a:t>
            </a:r>
          </a:p>
          <a:p>
            <a:endParaRPr kumimoji="1" lang="en-US" altLang="ja-JP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/>
              <a:t>SELECT * FROM Monster WHERE id in(1,3,6,8,20);</a:t>
            </a:r>
          </a:p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SELECT * FROM Monster WHERE HP &gt; 100 and MP &lt;= 50;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SELECT * FROM Monster WHERE name like '</a:t>
            </a:r>
            <a:r>
              <a:rPr kumimoji="1" lang="ja-JP" altLang="en-US"/>
              <a:t>スライム</a:t>
            </a:r>
            <a:r>
              <a:rPr kumimoji="1" lang="en-US" altLang="ja-JP"/>
              <a:t>%'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SELECT * FROM Monster WHERE name like '%</a:t>
            </a:r>
            <a:r>
              <a:rPr kumimoji="1" lang="ja-JP" altLang="en-US"/>
              <a:t>スライム</a:t>
            </a:r>
            <a:r>
              <a:rPr kumimoji="1" lang="en-US" altLang="ja-JP"/>
              <a:t>%'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SELECT * FROM Monster WHERE name not like '%</a:t>
            </a:r>
            <a:r>
              <a:rPr kumimoji="1" lang="ja-JP" altLang="en-US"/>
              <a:t>スライム</a:t>
            </a:r>
            <a:r>
              <a:rPr kumimoji="1" lang="en-US" altLang="ja-JP"/>
              <a:t>%'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SELECT * FROM Monster WHERE HP between 10 and 100;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2193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SELECT * FROM Monster ORDER BY HP ASC;</a:t>
            </a:r>
          </a:p>
          <a:p>
            <a:endParaRPr kumimoji="1" lang="en-US" altLang="ja-JP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/>
              <a:t>SELECT * FROM Monster ORDER BY HP;</a:t>
            </a:r>
          </a:p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SELECT * FROM Monster ORDER BY HP DESC;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SELECT * FROM Monster ORDER BY HP, MP;</a:t>
            </a:r>
          </a:p>
          <a:p>
            <a:endParaRPr kumimoji="1" lang="en-US" altLang="ja-JP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/>
              <a:t>SELECT * FROM Monster ORDER BY HP DESC, MP DESC;</a:t>
            </a:r>
          </a:p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SELECT DISTINCT HP FROM Monster;</a:t>
            </a:r>
          </a:p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SELECT HP FROM Monster GROUP BY HP;</a:t>
            </a:r>
          </a:p>
          <a:p>
            <a:endParaRPr kumimoji="1" lang="en-US" altLang="ja-JP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/>
              <a:t>SELECT HP, count(*) FROM Monster GROUP BY HP;</a:t>
            </a:r>
          </a:p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/>
              <a:t>SELECT max(HP) FROM Monster;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/>
              <a:t>SELECT avg(HP) FROM Monster;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/>
              <a:t>SELECT sum(HP) FROM Monster;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/>
              <a:t>SELECT count(HP) FROM Monster;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CRUD</a:t>
            </a:r>
            <a:r>
              <a:rPr kumimoji="1" lang="ja-JP" altLang="en-US"/>
              <a:t>　クラッド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CRUD</a:t>
            </a:r>
            <a:r>
              <a:rPr kumimoji="1" lang="ja-JP" altLang="en-US"/>
              <a:t>　クラッド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CRUD</a:t>
            </a:r>
            <a:r>
              <a:rPr kumimoji="1" lang="ja-JP" altLang="en-US"/>
              <a:t>　クラッド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CRUD</a:t>
            </a:r>
            <a:r>
              <a:rPr kumimoji="1" lang="ja-JP" altLang="en-US"/>
              <a:t>　クラッド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大文字小文字は統一した方が読みやすい。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大文字小文字は統一した方が読みやすい。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SELECT id, name FROM Monster;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32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36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03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62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50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2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E4057"/>
                </a:solidFill>
              </a:defRPr>
            </a:lvl1pPr>
            <a:lvl2pPr>
              <a:defRPr>
                <a:solidFill>
                  <a:srgbClr val="3E4057"/>
                </a:solidFill>
              </a:defRPr>
            </a:lvl2pPr>
            <a:lvl3pPr>
              <a:defRPr>
                <a:solidFill>
                  <a:srgbClr val="3E4057"/>
                </a:solidFill>
              </a:defRPr>
            </a:lvl3pPr>
            <a:lvl4pPr>
              <a:defRPr>
                <a:solidFill>
                  <a:srgbClr val="3E4057"/>
                </a:solidFill>
              </a:defRPr>
            </a:lvl4pPr>
            <a:lvl5pPr>
              <a:defRPr>
                <a:solidFill>
                  <a:srgbClr val="3E4057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3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79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8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42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4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11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2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44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5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26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F6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9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EF6E3"/>
                </a:solidFill>
              </a:defRPr>
            </a:lvl1pPr>
            <a:lvl2pPr>
              <a:defRPr>
                <a:solidFill>
                  <a:srgbClr val="FEF6E3"/>
                </a:solidFill>
              </a:defRPr>
            </a:lvl2pPr>
            <a:lvl3pPr>
              <a:defRPr>
                <a:solidFill>
                  <a:srgbClr val="FEF6E3"/>
                </a:solidFill>
              </a:defRPr>
            </a:lvl3pPr>
            <a:lvl4pPr>
              <a:defRPr>
                <a:solidFill>
                  <a:srgbClr val="FEF6E3"/>
                </a:solidFill>
              </a:defRPr>
            </a:lvl4pPr>
            <a:lvl5pPr>
              <a:defRPr>
                <a:solidFill>
                  <a:srgbClr val="FEF6E3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87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8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018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0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32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6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7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5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808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332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8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9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53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1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1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56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96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3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56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ははレベル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2B49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7584" y="1484784"/>
            <a:ext cx="7846640" cy="3672408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8000" dirty="0" smtClean="0"/>
              <a:t>モバイル</a:t>
            </a:r>
            <a:r>
              <a:rPr kumimoji="1" lang="en-US" altLang="ja-JP" sz="8000" dirty="0" smtClean="0"/>
              <a:t/>
            </a:r>
            <a:br>
              <a:rPr kumimoji="1" lang="en-US" altLang="ja-JP" sz="8000" dirty="0" smtClean="0"/>
            </a:br>
            <a:r>
              <a:rPr kumimoji="1" lang="ja-JP" altLang="en-US" sz="8000" dirty="0" smtClean="0"/>
              <a:t>プログラミング</a:t>
            </a:r>
            <a:r>
              <a:rPr kumimoji="1" lang="en-US" altLang="ja-JP" sz="8000" dirty="0" smtClean="0"/>
              <a:t/>
            </a:r>
            <a:br>
              <a:rPr kumimoji="1" lang="en-US" altLang="ja-JP" sz="8000" dirty="0" smtClean="0"/>
            </a:br>
            <a:r>
              <a:rPr kumimoji="1" lang="ja-JP" altLang="en-US" sz="8000" dirty="0" smtClean="0"/>
              <a:t>実習</a:t>
            </a:r>
            <a:r>
              <a:rPr kumimoji="1" lang="en-US" altLang="ja-JP" sz="8000" dirty="0" smtClean="0"/>
              <a:t>2</a:t>
            </a:r>
            <a:endParaRPr kumimoji="1" lang="ja-JP" altLang="en-US" sz="3200" dirty="0">
              <a:solidFill>
                <a:srgbClr val="3E4057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0" y="6402851"/>
            <a:ext cx="2304256" cy="36004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ja-JP" dirty="0" err="1" smtClean="0">
                <a:solidFill>
                  <a:srgbClr val="3E4057"/>
                </a:solidFill>
              </a:rPr>
              <a:t>M.Katsube</a:t>
            </a:r>
            <a:endParaRPr lang="en-US" altLang="ja-JP" dirty="0" smtClean="0">
              <a:solidFill>
                <a:srgbClr val="3E4057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13760" y="621950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 smtClean="0"/>
              <a:t>2016/11</a:t>
            </a:r>
            <a:r>
              <a:rPr lang="ja-JP" altLang="ja-JP" sz="1400" dirty="0" smtClean="0"/>
              <a:t>/</a:t>
            </a:r>
            <a:r>
              <a:rPr lang="ja-JP" altLang="ja-JP" sz="1400" dirty="0"/>
              <a:t>2</a:t>
            </a:r>
            <a:r>
              <a:rPr lang="en-US" altLang="ja-JP" sz="1400" dirty="0"/>
              <a:t>1</a:t>
            </a:r>
            <a:endParaRPr kumimoji="1" lang="en-US" altLang="ja-JP" sz="1400" dirty="0" smtClean="0"/>
          </a:p>
          <a:p>
            <a:pPr algn="r"/>
            <a:r>
              <a:rPr kumimoji="1" lang="ja-JP" altLang="en-US" sz="1400" dirty="0" smtClean="0"/>
              <a:t>日本工学院八王子専門学校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429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 dirty="0"/>
              <a:t>CRUD</a:t>
            </a:r>
            <a:r>
              <a:rPr kumimoji="1" lang="en-US" altLang="ja-JP" sz="3600" dirty="0"/>
              <a:t>(</a:t>
            </a:r>
            <a:r>
              <a:rPr kumimoji="1" lang="ja-JP" altLang="en-US" sz="3600" dirty="0"/>
              <a:t>クラッド</a:t>
            </a:r>
            <a:r>
              <a:rPr kumimoji="1" lang="en-US" altLang="ja-JP" sz="3600" dirty="0"/>
              <a:t>)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1484784"/>
            <a:ext cx="7704856" cy="5112568"/>
          </a:xfrm>
        </p:spPr>
        <p:txBody>
          <a:bodyPr>
            <a:noAutofit/>
          </a:bodyPr>
          <a:lstStyle/>
          <a:p>
            <a:r>
              <a:rPr lang="ja-JP" altLang="en-US" sz="6600" dirty="0">
                <a:solidFill>
                  <a:srgbClr val="FF0000"/>
                </a:solidFill>
              </a:rPr>
              <a:t>C</a:t>
            </a:r>
            <a:r>
              <a:rPr lang="en-US" altLang="ja-JP" sz="6600" dirty="0"/>
              <a:t>reate  </a:t>
            </a:r>
            <a:r>
              <a:rPr lang="ja-JP" altLang="en-US" sz="6600" dirty="0"/>
              <a:t>生成</a:t>
            </a:r>
            <a:endParaRPr lang="en-US" altLang="ja-JP" sz="6600" dirty="0"/>
          </a:p>
          <a:p>
            <a:r>
              <a:rPr lang="ja-JP" altLang="ja-JP" sz="6600" dirty="0">
                <a:solidFill>
                  <a:srgbClr val="FF0000"/>
                </a:solidFill>
              </a:rPr>
              <a:t>R</a:t>
            </a:r>
            <a:r>
              <a:rPr lang="ja-JP" altLang="ja-JP" sz="6600" dirty="0"/>
              <a:t>e</a:t>
            </a:r>
            <a:r>
              <a:rPr lang="en-US" altLang="ja-JP" sz="6600" dirty="0"/>
              <a:t>ad </a:t>
            </a:r>
            <a:r>
              <a:rPr lang="ja-JP" altLang="en-US" sz="6600" dirty="0"/>
              <a:t>　読み込み</a:t>
            </a:r>
            <a:endParaRPr lang="en-US" altLang="ja-JP" sz="6600" dirty="0"/>
          </a:p>
          <a:p>
            <a:r>
              <a:rPr lang="ja-JP" altLang="ja-JP" sz="6600" dirty="0">
                <a:solidFill>
                  <a:srgbClr val="FF0000"/>
                </a:solidFill>
              </a:rPr>
              <a:t>U</a:t>
            </a:r>
            <a:r>
              <a:rPr lang="en-US" altLang="ja-JP" sz="6600" dirty="0"/>
              <a:t>pdate </a:t>
            </a:r>
            <a:r>
              <a:rPr lang="ja-JP" altLang="en-US" sz="6600" dirty="0"/>
              <a:t>更新</a:t>
            </a:r>
            <a:endParaRPr lang="en-US" altLang="ja-JP" sz="6600" dirty="0"/>
          </a:p>
          <a:p>
            <a:r>
              <a:rPr lang="ja-JP" altLang="ja-JP" sz="6600" dirty="0">
                <a:solidFill>
                  <a:srgbClr val="FF0000"/>
                </a:solidFill>
              </a:rPr>
              <a:t>D</a:t>
            </a:r>
            <a:r>
              <a:rPr lang="en-US" altLang="ja-JP" sz="6600" dirty="0"/>
              <a:t>elete</a:t>
            </a:r>
            <a:r>
              <a:rPr lang="en-US" altLang="en-US" sz="6600" dirty="0"/>
              <a:t>  </a:t>
            </a:r>
            <a:r>
              <a:rPr lang="ja-JP" altLang="en-US" sz="6600" dirty="0"/>
              <a:t>削除</a:t>
            </a:r>
            <a:endParaRPr lang="en-US" altLang="ja-JP" sz="6600" dirty="0"/>
          </a:p>
        </p:txBody>
      </p:sp>
    </p:spTree>
    <p:extLst>
      <p:ext uri="{BB962C8B-B14F-4D97-AF65-F5344CB8AC3E}">
        <p14:creationId xmlns:p14="http://schemas.microsoft.com/office/powerpoint/2010/main" val="353746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 dirty="0"/>
              <a:t>CRUD</a:t>
            </a:r>
            <a:r>
              <a:rPr lang="en-US" altLang="ja-JP" sz="3600" dirty="0"/>
              <a:t>(</a:t>
            </a:r>
            <a:r>
              <a:rPr lang="ja-JP" altLang="en-US" sz="3600" dirty="0"/>
              <a:t>クラッド</a:t>
            </a:r>
            <a:r>
              <a:rPr lang="en-US" altLang="ja-JP" sz="3600" dirty="0"/>
              <a:t>)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772816"/>
            <a:ext cx="8424936" cy="4896544"/>
          </a:xfrm>
        </p:spPr>
        <p:txBody>
          <a:bodyPr>
            <a:noAutofit/>
          </a:bodyPr>
          <a:lstStyle/>
          <a:p>
            <a:r>
              <a:rPr lang="ja-JP" altLang="en-US" sz="6600" dirty="0">
                <a:solidFill>
                  <a:srgbClr val="FF0000"/>
                </a:solidFill>
              </a:rPr>
              <a:t>C</a:t>
            </a:r>
            <a:r>
              <a:rPr lang="en-US" altLang="ja-JP" sz="6600" dirty="0"/>
              <a:t>reate  = INSERT</a:t>
            </a:r>
            <a:endParaRPr lang="en-US" altLang="ja-JP" sz="6200" dirty="0"/>
          </a:p>
          <a:p>
            <a:r>
              <a:rPr lang="ja-JP" altLang="ja-JP" sz="6600" dirty="0">
                <a:solidFill>
                  <a:srgbClr val="FF0000"/>
                </a:solidFill>
              </a:rPr>
              <a:t>R</a:t>
            </a:r>
            <a:r>
              <a:rPr lang="ja-JP" altLang="ja-JP" sz="6600" dirty="0"/>
              <a:t>e</a:t>
            </a:r>
            <a:r>
              <a:rPr lang="en-US" altLang="ja-JP" sz="6600" dirty="0"/>
              <a:t>ad </a:t>
            </a:r>
            <a:r>
              <a:rPr lang="ja-JP" altLang="en-US" sz="6600" dirty="0"/>
              <a:t>　</a:t>
            </a:r>
            <a:r>
              <a:rPr lang="en-US" altLang="ja-JP" sz="6600" dirty="0"/>
              <a:t>= SELECT</a:t>
            </a:r>
          </a:p>
          <a:p>
            <a:r>
              <a:rPr lang="ja-JP" altLang="ja-JP" sz="6600" dirty="0">
                <a:solidFill>
                  <a:srgbClr val="FF0000"/>
                </a:solidFill>
              </a:rPr>
              <a:t>U</a:t>
            </a:r>
            <a:r>
              <a:rPr lang="en-US" altLang="ja-JP" sz="6600" dirty="0"/>
              <a:t>pdate </a:t>
            </a:r>
            <a:r>
              <a:rPr lang="en-US" altLang="en-US" sz="6600" dirty="0"/>
              <a:t>= UPDATE</a:t>
            </a:r>
            <a:endParaRPr lang="en-US" altLang="ja-JP" sz="6600" dirty="0"/>
          </a:p>
          <a:p>
            <a:r>
              <a:rPr lang="ja-JP" altLang="ja-JP" sz="6600" dirty="0">
                <a:solidFill>
                  <a:srgbClr val="FF0000"/>
                </a:solidFill>
              </a:rPr>
              <a:t>D</a:t>
            </a:r>
            <a:r>
              <a:rPr lang="en-US" altLang="ja-JP" sz="6600" dirty="0"/>
              <a:t>elete</a:t>
            </a:r>
            <a:r>
              <a:rPr lang="en-US" altLang="en-US" sz="6600" dirty="0"/>
              <a:t>  = DELETE</a:t>
            </a:r>
            <a:endParaRPr lang="en-US" altLang="ja-JP" sz="6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96136" y="1268760"/>
            <a:ext cx="1548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↓SQL</a:t>
            </a:r>
          </a:p>
        </p:txBody>
      </p:sp>
    </p:spTree>
    <p:extLst>
      <p:ext uri="{BB962C8B-B14F-4D97-AF65-F5344CB8AC3E}">
        <p14:creationId xmlns:p14="http://schemas.microsoft.com/office/powerpoint/2010/main" val="763512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lang="ja-JP" altLang="en-US" sz="9600" dirty="0"/>
              <a:t>文法と呼称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04806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sz="6000" dirty="0"/>
              <a:t>文法と呼称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1619672" y="2564904"/>
            <a:ext cx="6120680" cy="26642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5400"/>
              <a:t>SELECT id, name</a:t>
            </a:r>
          </a:p>
          <a:p>
            <a:pPr marL="0" indent="0">
              <a:buNone/>
            </a:pPr>
            <a:r>
              <a:rPr lang="en-US" altLang="ja-JP" sz="5400"/>
              <a:t>FROM Monster</a:t>
            </a:r>
            <a:r>
              <a:rPr lang="en-US" altLang="en-US" sz="5400"/>
              <a:t>;</a:t>
            </a:r>
            <a:endParaRPr lang="en-US" altLang="ja-JP" sz="5400"/>
          </a:p>
        </p:txBody>
      </p:sp>
    </p:spTree>
    <p:extLst>
      <p:ext uri="{BB962C8B-B14F-4D97-AF65-F5344CB8AC3E}">
        <p14:creationId xmlns:p14="http://schemas.microsoft.com/office/powerpoint/2010/main" val="27498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6000" dirty="0"/>
              <a:t>文法と呼称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1691680" y="2780928"/>
            <a:ext cx="6120680" cy="2016224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5400"/>
              <a:t>SELECT id, name</a:t>
            </a:r>
          </a:p>
          <a:p>
            <a:pPr marL="0" indent="0">
              <a:buNone/>
            </a:pPr>
            <a:r>
              <a:rPr lang="en-US" altLang="ja-JP" sz="5400"/>
              <a:t>FROM Monster</a:t>
            </a:r>
            <a:r>
              <a:rPr lang="en-US" altLang="en-US" sz="5400"/>
              <a:t>;</a:t>
            </a:r>
            <a:endParaRPr lang="en-US" altLang="ja-JP" sz="540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275856" y="1988840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SELECT</a:t>
            </a:r>
            <a:r>
              <a:rPr kumimoji="1" lang="ja-JP" altLang="en-US" sz="400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文</a:t>
            </a:r>
            <a:endParaRPr kumimoji="1" lang="en-US" altLang="ja-JP" sz="400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907704" y="5013176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※◯</a:t>
            </a:r>
            <a:r>
              <a:rPr lang="en-US" altLang="ja-JP" sz="200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◯</a:t>
            </a:r>
            <a:r>
              <a:rPr lang="ja-JP" altLang="en-US" sz="200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文と呼びます</a:t>
            </a:r>
            <a:endParaRPr kumimoji="1" lang="en-US" altLang="ja-JP" sz="200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53397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sz="6000" dirty="0"/>
              <a:t>文法と呼称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1835696" y="2780928"/>
            <a:ext cx="6120680" cy="26642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5400"/>
              <a:t>SELECT id, name</a:t>
            </a:r>
          </a:p>
          <a:p>
            <a:pPr marL="0" indent="0">
              <a:buNone/>
            </a:pPr>
            <a:r>
              <a:rPr lang="en-US" altLang="ja-JP" sz="5400"/>
              <a:t>FROM Monster</a:t>
            </a:r>
            <a:r>
              <a:rPr lang="en-US" altLang="en-US" sz="5400"/>
              <a:t>;</a:t>
            </a:r>
            <a:endParaRPr lang="en-US" altLang="ja-JP" sz="5400"/>
          </a:p>
        </p:txBody>
      </p:sp>
      <p:cxnSp>
        <p:nvCxnSpPr>
          <p:cNvPr id="8" name="直線コネクタ 7"/>
          <p:cNvCxnSpPr/>
          <p:nvPr/>
        </p:nvCxnSpPr>
        <p:spPr>
          <a:xfrm>
            <a:off x="251520" y="3645024"/>
            <a:ext cx="763284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93750" y="3212976"/>
            <a:ext cx="164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SELECT</a:t>
            </a:r>
            <a:r>
              <a:rPr kumimoji="1" lang="ja-JP" altLang="en-US" sz="240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句</a:t>
            </a:r>
          </a:p>
        </p:txBody>
      </p:sp>
      <p:cxnSp>
        <p:nvCxnSpPr>
          <p:cNvPr id="12" name="直線コネクタ 11"/>
          <p:cNvCxnSpPr/>
          <p:nvPr/>
        </p:nvCxnSpPr>
        <p:spPr>
          <a:xfrm>
            <a:off x="323528" y="4653136"/>
            <a:ext cx="648072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51520" y="4191471"/>
            <a:ext cx="1368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FROM</a:t>
            </a:r>
            <a:r>
              <a:rPr kumimoji="1" lang="ja-JP" altLang="en-US" sz="240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句</a:t>
            </a:r>
          </a:p>
        </p:txBody>
      </p:sp>
      <p:sp>
        <p:nvSpPr>
          <p:cNvPr id="15" name="円/楕円 14"/>
          <p:cNvSpPr/>
          <p:nvPr/>
        </p:nvSpPr>
        <p:spPr>
          <a:xfrm>
            <a:off x="6732240" y="3861048"/>
            <a:ext cx="504056" cy="864096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796136" y="4725144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最後はセミコロンで終わる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1520" y="4725144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◯◯</a:t>
            </a:r>
            <a:r>
              <a:rPr kumimoji="1" lang="ja-JP" altLang="en-US" sz="240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句という言い方をします。</a:t>
            </a: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2123728" y="2276872"/>
            <a:ext cx="864096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95536" y="1556792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大文字でも小文字どちらでも。</a:t>
            </a:r>
            <a:r>
              <a:rPr lang="ja-JP" altLang="en-US" sz="240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全角はダメ。</a:t>
            </a:r>
            <a:endParaRPr kumimoji="1" lang="en-US" altLang="ja-JP" sz="240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2123728" y="2348880"/>
            <a:ext cx="648072" cy="1656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7740352" y="2780928"/>
            <a:ext cx="504056" cy="864096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015856" y="220486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途中で改行しても</a:t>
            </a:r>
            <a:r>
              <a:rPr lang="en-US" altLang="ja-JP" sz="240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sz="240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034550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 animBg="1"/>
      <p:bldP spid="16" grpId="0"/>
      <p:bldP spid="17" grpId="0"/>
      <p:bldP spid="23" grpId="0"/>
      <p:bldP spid="27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lang="en-US" altLang="ja-JP" sz="9600" dirty="0"/>
              <a:t>SELECT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789691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6000" dirty="0"/>
              <a:t>SELECT 1</a:t>
            </a:r>
            <a:r>
              <a:rPr lang="ja-JP" altLang="en-US" sz="6000" dirty="0"/>
              <a:t> </a:t>
            </a:r>
            <a:r>
              <a:rPr lang="en-US" altLang="ja-JP" dirty="0"/>
              <a:t>-</a:t>
            </a:r>
            <a:r>
              <a:rPr lang="ja-JP" altLang="en-US" dirty="0"/>
              <a:t> 射影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395536" y="2132856"/>
            <a:ext cx="8424936" cy="3240360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180000" tIns="93600" rIns="180000" bIns="93600">
            <a:noAutofit/>
          </a:bodyPr>
          <a:lstStyle/>
          <a:p>
            <a:pPr marL="0" indent="0">
              <a:buNone/>
            </a:pPr>
            <a:r>
              <a:rPr lang="ja-JP" altLang="en-US" sz="5400"/>
              <a:t>M</a:t>
            </a:r>
            <a:r>
              <a:rPr lang="en-US" altLang="ja-JP" sz="5400"/>
              <a:t>onster</a:t>
            </a:r>
            <a:r>
              <a:rPr lang="ja-JP" altLang="en-US" sz="5400"/>
              <a:t>テーブルから</a:t>
            </a:r>
            <a:endParaRPr lang="en-US" altLang="ja-JP" sz="5400"/>
          </a:p>
          <a:p>
            <a:pPr marL="0" indent="0">
              <a:buNone/>
            </a:pPr>
            <a:r>
              <a:rPr lang="ja-JP" altLang="en-US" sz="5400"/>
              <a:t>すべてのレコードの</a:t>
            </a:r>
            <a:endParaRPr lang="en-US" altLang="ja-JP" sz="5400"/>
          </a:p>
          <a:p>
            <a:pPr marL="0" indent="0">
              <a:buNone/>
            </a:pPr>
            <a:r>
              <a:rPr lang="en-US" altLang="ja-JP" sz="5400"/>
              <a:t>ID</a:t>
            </a:r>
            <a:r>
              <a:rPr lang="ja-JP" altLang="en-US" sz="5400"/>
              <a:t>と名前を取得しなさい</a:t>
            </a:r>
            <a:endParaRPr lang="en-US" altLang="ja-JP" sz="54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92080" y="6381328"/>
            <a:ext cx="346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稀に「射影」といったりもします。</a:t>
            </a:r>
          </a:p>
        </p:txBody>
      </p:sp>
    </p:spTree>
    <p:extLst>
      <p:ext uri="{BB962C8B-B14F-4D97-AF65-F5344CB8AC3E}">
        <p14:creationId xmlns:p14="http://schemas.microsoft.com/office/powerpoint/2010/main" val="102016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6000" dirty="0"/>
              <a:t>SELECT 2</a:t>
            </a:r>
            <a:r>
              <a:rPr lang="ja-JP" altLang="en-US" sz="6000" dirty="0"/>
              <a:t> </a:t>
            </a:r>
            <a:r>
              <a:rPr lang="en-US" altLang="ja-JP" dirty="0"/>
              <a:t>-</a:t>
            </a:r>
            <a:r>
              <a:rPr lang="ja-JP" altLang="en-US" dirty="0"/>
              <a:t> 射影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395536" y="2132856"/>
            <a:ext cx="8424936" cy="3816424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180000" tIns="93600" rIns="180000" bIns="93600">
            <a:noAutofit/>
          </a:bodyPr>
          <a:lstStyle/>
          <a:p>
            <a:pPr marL="0" indent="0">
              <a:buNone/>
            </a:pPr>
            <a:r>
              <a:rPr lang="ja-JP" altLang="en-US" sz="5400"/>
              <a:t>M</a:t>
            </a:r>
            <a:r>
              <a:rPr lang="en-US" altLang="ja-JP" sz="5400"/>
              <a:t>onster</a:t>
            </a:r>
            <a:r>
              <a:rPr lang="ja-JP" altLang="en-US" sz="5400"/>
              <a:t>テーブルから</a:t>
            </a:r>
            <a:endParaRPr lang="en-US" altLang="ja-JP" sz="5400"/>
          </a:p>
          <a:p>
            <a:pPr marL="0" indent="0">
              <a:buNone/>
            </a:pPr>
            <a:r>
              <a:rPr lang="ja-JP" altLang="en-US" sz="5400"/>
              <a:t>すべてのレコードの</a:t>
            </a:r>
            <a:endParaRPr lang="en-US" altLang="ja-JP" sz="5400"/>
          </a:p>
          <a:p>
            <a:pPr marL="0" indent="0">
              <a:buNone/>
            </a:pPr>
            <a:r>
              <a:rPr lang="ja-JP" altLang="en-US" sz="5400">
                <a:solidFill>
                  <a:srgbClr val="FF0000"/>
                </a:solidFill>
              </a:rPr>
              <a:t>すべてのカラム</a:t>
            </a:r>
            <a:r>
              <a:rPr lang="ja-JP" altLang="en-US" sz="5400"/>
              <a:t>を取得しなさい</a:t>
            </a:r>
            <a:endParaRPr lang="en-US" altLang="ja-JP" sz="54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92080" y="6381328"/>
            <a:ext cx="346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稀に「射影」といったりもします。</a:t>
            </a:r>
          </a:p>
        </p:txBody>
      </p:sp>
    </p:spTree>
    <p:extLst>
      <p:ext uri="{BB962C8B-B14F-4D97-AF65-F5344CB8AC3E}">
        <p14:creationId xmlns:p14="http://schemas.microsoft.com/office/powerpoint/2010/main" val="363089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/>
              <a:t>SELECT</a:t>
            </a:r>
            <a:r>
              <a:rPr kumimoji="1" lang="ja-JP" altLang="en-US" sz="6000"/>
              <a:t>句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-36512" y="1412776"/>
            <a:ext cx="8964488" cy="3168352"/>
          </a:xfrm>
        </p:spPr>
        <p:txBody>
          <a:bodyPr>
            <a:noAutofit/>
          </a:bodyPr>
          <a:lstStyle/>
          <a:p>
            <a:r>
              <a:rPr lang="ja-JP" altLang="en-US" sz="4400">
                <a:solidFill>
                  <a:schemeClr val="bg1"/>
                </a:solidFill>
              </a:rPr>
              <a:t>取得したいカラムを列挙する</a:t>
            </a:r>
            <a:endParaRPr lang="en-US" altLang="ja-JP" sz="4400">
              <a:solidFill>
                <a:schemeClr val="bg1"/>
              </a:solidFill>
            </a:endParaRPr>
          </a:p>
          <a:p>
            <a:pPr lvl="1"/>
            <a:r>
              <a:rPr lang="ja-JP" altLang="en-US" sz="4000">
                <a:solidFill>
                  <a:schemeClr val="bg1"/>
                </a:solidFill>
              </a:rPr>
              <a:t>カラム名をカンマで区切る</a:t>
            </a:r>
            <a:r>
              <a:rPr lang="en-US" altLang="ja-JP" sz="400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ja-JP" altLang="en-US" sz="4000">
                <a:solidFill>
                  <a:schemeClr val="bg1"/>
                </a:solidFill>
              </a:rPr>
              <a:t>すべてのカラムを対象とする場合はアスタリスク</a:t>
            </a:r>
            <a:r>
              <a:rPr lang="en-US" altLang="ja-JP" sz="4000">
                <a:solidFill>
                  <a:schemeClr val="bg1"/>
                </a:solidFill>
              </a:rPr>
              <a:t>(*)</a:t>
            </a:r>
            <a:r>
              <a:rPr lang="ja-JP" altLang="en-US" sz="4000">
                <a:solidFill>
                  <a:schemeClr val="bg1"/>
                </a:solidFill>
              </a:rPr>
              <a:t>で代用可能</a:t>
            </a:r>
            <a:endParaRPr lang="en-US" altLang="ja-JP" sz="4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午後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ja-JP" sz="6600" dirty="0" smtClean="0"/>
              <a:t>SQL</a:t>
            </a:r>
            <a:r>
              <a:rPr kumimoji="1" lang="ja-JP" altLang="en-US" sz="6600" dirty="0" smtClean="0"/>
              <a:t>演習</a:t>
            </a:r>
            <a:endParaRPr kumimoji="1" lang="en-US" altLang="ja-JP" sz="6600" dirty="0" smtClean="0"/>
          </a:p>
          <a:p>
            <a:pPr lvl="1"/>
            <a:r>
              <a:rPr lang="ja-JP" altLang="en-US" sz="5400" dirty="0" smtClean="0"/>
              <a:t>データの選択</a:t>
            </a:r>
            <a:endParaRPr lang="en-US" altLang="ja-JP" sz="5400" dirty="0" smtClean="0"/>
          </a:p>
          <a:p>
            <a:pPr lvl="1"/>
            <a:r>
              <a:rPr lang="ja-JP" altLang="en-US" sz="5400" dirty="0" smtClean="0"/>
              <a:t>データの挿入</a:t>
            </a:r>
            <a:endParaRPr lang="en-US" altLang="ja-JP" sz="5400" dirty="0" smtClean="0"/>
          </a:p>
          <a:p>
            <a:pPr lvl="1"/>
            <a:r>
              <a:rPr kumimoji="1" lang="ja-JP" altLang="en-US" sz="5400" dirty="0" smtClean="0"/>
              <a:t>データの更新</a:t>
            </a:r>
            <a:endParaRPr kumimoji="1" lang="en-US" altLang="ja-JP" sz="5400" dirty="0" smtClean="0"/>
          </a:p>
          <a:p>
            <a:pPr lvl="1"/>
            <a:r>
              <a:rPr lang="ja-JP" altLang="en-US" sz="5400" dirty="0" smtClean="0"/>
              <a:t>データの削除</a:t>
            </a:r>
            <a:endParaRPr kumimoji="1"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183532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6000" dirty="0"/>
              <a:t>SELECT 3</a:t>
            </a:r>
            <a:r>
              <a:rPr lang="en-US" altLang="ja-JP" dirty="0"/>
              <a:t> - WHERE</a:t>
            </a:r>
            <a:endParaRPr kumimoji="1" lang="ja-JP" altLang="en-US" sz="60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3816424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180000" tIns="93600" rIns="180000" bIns="93600">
            <a:noAutofit/>
          </a:bodyPr>
          <a:lstStyle/>
          <a:p>
            <a:pPr marL="0" indent="0">
              <a:buNone/>
            </a:pPr>
            <a:r>
              <a:rPr lang="ja-JP" altLang="en-US" sz="5400"/>
              <a:t>M</a:t>
            </a:r>
            <a:r>
              <a:rPr lang="en-US" altLang="ja-JP" sz="5400"/>
              <a:t>onster</a:t>
            </a:r>
            <a:r>
              <a:rPr lang="ja-JP" altLang="en-US" sz="5400"/>
              <a:t>テーブルから</a:t>
            </a:r>
            <a:endParaRPr lang="en-US" altLang="ja-JP" sz="5400"/>
          </a:p>
          <a:p>
            <a:pPr marL="0" indent="0">
              <a:buNone/>
            </a:pPr>
            <a:r>
              <a:rPr lang="en-US" altLang="ja-JP" sz="5400">
                <a:solidFill>
                  <a:srgbClr val="FF0000"/>
                </a:solidFill>
              </a:rPr>
              <a:t>HP</a:t>
            </a:r>
            <a:r>
              <a:rPr lang="ja-JP" altLang="en-US" sz="5400">
                <a:solidFill>
                  <a:srgbClr val="FF0000"/>
                </a:solidFill>
              </a:rPr>
              <a:t>が</a:t>
            </a:r>
            <a:r>
              <a:rPr lang="en-US" altLang="ja-JP" sz="5400">
                <a:solidFill>
                  <a:srgbClr val="FF0000"/>
                </a:solidFill>
              </a:rPr>
              <a:t>100</a:t>
            </a:r>
            <a:r>
              <a:rPr lang="ja-JP" altLang="en-US" sz="5400">
                <a:solidFill>
                  <a:srgbClr val="FF0000"/>
                </a:solidFill>
              </a:rPr>
              <a:t>を超えるレコード</a:t>
            </a:r>
            <a:r>
              <a:rPr lang="ja-JP" altLang="en-US" sz="5400"/>
              <a:t>のすべてのカラムを取得しなさい</a:t>
            </a:r>
            <a:endParaRPr lang="en-US" altLang="ja-JP" sz="5400"/>
          </a:p>
        </p:txBody>
      </p:sp>
    </p:spTree>
    <p:extLst>
      <p:ext uri="{BB962C8B-B14F-4D97-AF65-F5344CB8AC3E}">
        <p14:creationId xmlns:p14="http://schemas.microsoft.com/office/powerpoint/2010/main" val="2460472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6000" dirty="0"/>
              <a:t>SELECT 4</a:t>
            </a:r>
            <a:r>
              <a:rPr lang="en-US" altLang="ja-JP" dirty="0"/>
              <a:t> - WHERE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395536" y="1844824"/>
            <a:ext cx="8496944" cy="2664296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180000" tIns="93600" rIns="180000" bIns="93600">
            <a:noAutofit/>
          </a:bodyPr>
          <a:lstStyle/>
          <a:p>
            <a:pPr marL="0" indent="0">
              <a:buNone/>
            </a:pPr>
            <a:r>
              <a:rPr lang="ja-JP" altLang="en-US" sz="4400"/>
              <a:t>M</a:t>
            </a:r>
            <a:r>
              <a:rPr lang="en-US" altLang="ja-JP" sz="4400"/>
              <a:t>onster</a:t>
            </a:r>
            <a:r>
              <a:rPr lang="ja-JP" altLang="en-US" sz="4400"/>
              <a:t>テーブルから</a:t>
            </a:r>
            <a:endParaRPr lang="en-US" altLang="ja-JP" sz="4400"/>
          </a:p>
          <a:p>
            <a:pPr marL="0" indent="0">
              <a:buNone/>
            </a:pPr>
            <a:r>
              <a:rPr lang="en-US" altLang="ja-JP" sz="5400">
                <a:solidFill>
                  <a:srgbClr val="FF0000"/>
                </a:solidFill>
              </a:rPr>
              <a:t>ID</a:t>
            </a:r>
            <a:r>
              <a:rPr lang="ja-JP" altLang="en-US" sz="5400">
                <a:solidFill>
                  <a:srgbClr val="FF0000"/>
                </a:solidFill>
              </a:rPr>
              <a:t>が</a:t>
            </a:r>
            <a:r>
              <a:rPr lang="en-US" altLang="ja-JP" sz="5400">
                <a:solidFill>
                  <a:srgbClr val="FF0000"/>
                </a:solidFill>
              </a:rPr>
              <a:t>1</a:t>
            </a:r>
            <a:r>
              <a:rPr lang="ja-JP" altLang="en-US" sz="5400">
                <a:solidFill>
                  <a:srgbClr val="FF0000"/>
                </a:solidFill>
              </a:rPr>
              <a:t>のレコード</a:t>
            </a:r>
            <a:r>
              <a:rPr lang="ja-JP" altLang="en-US" sz="4000"/>
              <a:t>のすべてのカラムを取得しなさい</a:t>
            </a:r>
            <a:endParaRPr lang="en-US" altLang="ja-JP" sz="5400"/>
          </a:p>
        </p:txBody>
      </p:sp>
    </p:spTree>
    <p:extLst>
      <p:ext uri="{BB962C8B-B14F-4D97-AF65-F5344CB8AC3E}">
        <p14:creationId xmlns:p14="http://schemas.microsoft.com/office/powerpoint/2010/main" val="166753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6000" dirty="0"/>
              <a:t>SELECT 5</a:t>
            </a:r>
            <a:r>
              <a:rPr lang="en-US" altLang="ja-JP" dirty="0"/>
              <a:t> - WHERE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395536" y="1844824"/>
            <a:ext cx="8496944" cy="2664296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180000" tIns="93600" rIns="180000" bIns="93600">
            <a:noAutofit/>
          </a:bodyPr>
          <a:lstStyle/>
          <a:p>
            <a:pPr marL="0" indent="0">
              <a:buNone/>
            </a:pPr>
            <a:r>
              <a:rPr lang="ja-JP" altLang="en-US" sz="4400"/>
              <a:t>M</a:t>
            </a:r>
            <a:r>
              <a:rPr lang="en-US" altLang="ja-JP" sz="4400"/>
              <a:t>onster</a:t>
            </a:r>
            <a:r>
              <a:rPr lang="ja-JP" altLang="en-US" sz="4400"/>
              <a:t>テーブルから</a:t>
            </a:r>
            <a:endParaRPr lang="en-US" altLang="ja-JP" sz="4400"/>
          </a:p>
          <a:p>
            <a:pPr marL="0" indent="0">
              <a:buNone/>
            </a:pPr>
            <a:r>
              <a:rPr lang="en-US" altLang="ja-JP" sz="5400">
                <a:solidFill>
                  <a:srgbClr val="FF0000"/>
                </a:solidFill>
              </a:rPr>
              <a:t>ID</a:t>
            </a:r>
            <a:r>
              <a:rPr lang="ja-JP" altLang="en-US" sz="5400">
                <a:solidFill>
                  <a:srgbClr val="FF0000"/>
                </a:solidFill>
              </a:rPr>
              <a:t>が</a:t>
            </a:r>
            <a:r>
              <a:rPr lang="en-US" altLang="ja-JP" sz="5400">
                <a:solidFill>
                  <a:srgbClr val="FF0000"/>
                </a:solidFill>
              </a:rPr>
              <a:t>1</a:t>
            </a:r>
            <a:r>
              <a:rPr lang="ja-JP" altLang="en-US" sz="5400">
                <a:solidFill>
                  <a:srgbClr val="FF0000"/>
                </a:solidFill>
              </a:rPr>
              <a:t>又は</a:t>
            </a:r>
            <a:r>
              <a:rPr lang="en-US" altLang="ja-JP" sz="5400">
                <a:solidFill>
                  <a:srgbClr val="FF0000"/>
                </a:solidFill>
              </a:rPr>
              <a:t>2</a:t>
            </a:r>
            <a:r>
              <a:rPr lang="ja-JP" altLang="en-US" sz="5400">
                <a:solidFill>
                  <a:srgbClr val="FF0000"/>
                </a:solidFill>
              </a:rPr>
              <a:t>のレコード</a:t>
            </a:r>
            <a:r>
              <a:rPr lang="ja-JP" altLang="en-US" sz="4000"/>
              <a:t>のすべてのカラムを取得しなさい</a:t>
            </a:r>
            <a:endParaRPr lang="en-US" altLang="ja-JP" sz="5400"/>
          </a:p>
        </p:txBody>
      </p:sp>
    </p:spTree>
    <p:extLst>
      <p:ext uri="{BB962C8B-B14F-4D97-AF65-F5344CB8AC3E}">
        <p14:creationId xmlns:p14="http://schemas.microsoft.com/office/powerpoint/2010/main" val="300885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6000" dirty="0"/>
              <a:t>SELECT 6</a:t>
            </a:r>
            <a:r>
              <a:rPr lang="en-US" altLang="ja-JP" dirty="0"/>
              <a:t> - WHERE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395536" y="1844824"/>
            <a:ext cx="8496944" cy="3240360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180000" tIns="93600" rIns="180000" bIns="93600">
            <a:noAutofit/>
          </a:bodyPr>
          <a:lstStyle/>
          <a:p>
            <a:pPr marL="0" indent="0">
              <a:buNone/>
            </a:pPr>
            <a:r>
              <a:rPr lang="ja-JP" altLang="en-US" sz="4400"/>
              <a:t>M</a:t>
            </a:r>
            <a:r>
              <a:rPr lang="en-US" altLang="ja-JP" sz="4400"/>
              <a:t>onster</a:t>
            </a:r>
            <a:r>
              <a:rPr lang="ja-JP" altLang="en-US" sz="4400"/>
              <a:t>テーブルから</a:t>
            </a:r>
            <a:endParaRPr lang="en-US" altLang="ja-JP" sz="4400"/>
          </a:p>
          <a:p>
            <a:pPr marL="0" indent="0">
              <a:buNone/>
            </a:pPr>
            <a:r>
              <a:rPr lang="en-US" altLang="ja-JP" sz="5400">
                <a:solidFill>
                  <a:srgbClr val="FF0000"/>
                </a:solidFill>
              </a:rPr>
              <a:t>ID</a:t>
            </a:r>
            <a:r>
              <a:rPr lang="ja-JP" altLang="en-US" sz="5400">
                <a:solidFill>
                  <a:srgbClr val="FF0000"/>
                </a:solidFill>
              </a:rPr>
              <a:t>が</a:t>
            </a:r>
            <a:r>
              <a:rPr lang="en-US" altLang="ja-JP" sz="5400">
                <a:solidFill>
                  <a:srgbClr val="FF0000"/>
                </a:solidFill>
              </a:rPr>
              <a:t>1,3,6,8,20</a:t>
            </a:r>
            <a:r>
              <a:rPr lang="ja-JP" altLang="en-US" sz="5400">
                <a:solidFill>
                  <a:srgbClr val="FF0000"/>
                </a:solidFill>
              </a:rPr>
              <a:t>のレコード</a:t>
            </a:r>
            <a:r>
              <a:rPr lang="ja-JP" altLang="en-US" sz="4000"/>
              <a:t>のすべてのカラムを取得しなさい</a:t>
            </a:r>
            <a:endParaRPr lang="en-US" altLang="ja-JP" sz="5400"/>
          </a:p>
        </p:txBody>
      </p:sp>
    </p:spTree>
    <p:extLst>
      <p:ext uri="{BB962C8B-B14F-4D97-AF65-F5344CB8AC3E}">
        <p14:creationId xmlns:p14="http://schemas.microsoft.com/office/powerpoint/2010/main" val="281070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6000" dirty="0"/>
              <a:t>SELECT 7</a:t>
            </a:r>
            <a:r>
              <a:rPr lang="en-US" altLang="ja-JP" dirty="0"/>
              <a:t> - WHERE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467544" y="1412776"/>
            <a:ext cx="8496944" cy="4824536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180000" tIns="93600" rIns="180000" bIns="93600">
            <a:noAutofit/>
          </a:bodyPr>
          <a:lstStyle/>
          <a:p>
            <a:pPr marL="0" indent="0">
              <a:buNone/>
            </a:pPr>
            <a:r>
              <a:rPr lang="ja-JP" altLang="en-US" sz="4400"/>
              <a:t>M</a:t>
            </a:r>
            <a:r>
              <a:rPr lang="en-US" altLang="ja-JP" sz="4400"/>
              <a:t>onster</a:t>
            </a:r>
            <a:r>
              <a:rPr lang="ja-JP" altLang="en-US" sz="4400"/>
              <a:t>テーブルから</a:t>
            </a:r>
            <a:endParaRPr lang="en-US" altLang="ja-JP" sz="4400"/>
          </a:p>
          <a:p>
            <a:pPr marL="0" indent="0">
              <a:buNone/>
            </a:pPr>
            <a:r>
              <a:rPr lang="en-US" altLang="ja-JP" sz="5400">
                <a:solidFill>
                  <a:srgbClr val="FF0000"/>
                </a:solidFill>
              </a:rPr>
              <a:t>HP</a:t>
            </a:r>
            <a:r>
              <a:rPr lang="ja-JP" altLang="en-US" sz="5400">
                <a:solidFill>
                  <a:srgbClr val="FF0000"/>
                </a:solidFill>
              </a:rPr>
              <a:t>が</a:t>
            </a:r>
            <a:r>
              <a:rPr lang="en-US" altLang="ja-JP" sz="5400">
                <a:solidFill>
                  <a:srgbClr val="FF0000"/>
                </a:solidFill>
              </a:rPr>
              <a:t>100</a:t>
            </a:r>
            <a:r>
              <a:rPr lang="ja-JP" altLang="en-US" sz="5400">
                <a:solidFill>
                  <a:srgbClr val="FF0000"/>
                </a:solidFill>
              </a:rPr>
              <a:t>を超え、</a:t>
            </a:r>
            <a:endParaRPr lang="en-US" altLang="ja-JP" sz="5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5400">
                <a:solidFill>
                  <a:srgbClr val="FF0000"/>
                </a:solidFill>
              </a:rPr>
              <a:t>なおかつ</a:t>
            </a:r>
            <a:endParaRPr lang="en-US" altLang="ja-JP" sz="5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5400">
                <a:solidFill>
                  <a:srgbClr val="FF0000"/>
                </a:solidFill>
              </a:rPr>
              <a:t>MP</a:t>
            </a:r>
            <a:r>
              <a:rPr lang="ja-JP" altLang="en-US" sz="5400">
                <a:solidFill>
                  <a:srgbClr val="FF0000"/>
                </a:solidFill>
              </a:rPr>
              <a:t>が</a:t>
            </a:r>
            <a:r>
              <a:rPr lang="en-US" altLang="ja-JP" sz="5400">
                <a:solidFill>
                  <a:srgbClr val="FF0000"/>
                </a:solidFill>
              </a:rPr>
              <a:t>50</a:t>
            </a:r>
            <a:r>
              <a:rPr lang="ja-JP" altLang="en-US" sz="5400">
                <a:solidFill>
                  <a:srgbClr val="FF0000"/>
                </a:solidFill>
              </a:rPr>
              <a:t>以下のレコード</a:t>
            </a:r>
            <a:endParaRPr lang="en-US" altLang="ja-JP" sz="5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4000"/>
              <a:t>のすべてのカラムを取得しなさい</a:t>
            </a:r>
            <a:endParaRPr lang="en-US" altLang="ja-JP" sz="5400"/>
          </a:p>
        </p:txBody>
      </p:sp>
    </p:spTree>
    <p:extLst>
      <p:ext uri="{BB962C8B-B14F-4D97-AF65-F5344CB8AC3E}">
        <p14:creationId xmlns:p14="http://schemas.microsoft.com/office/powerpoint/2010/main" val="389633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6000" dirty="0"/>
              <a:t>SELECT 8</a:t>
            </a:r>
            <a:r>
              <a:rPr lang="en-US" altLang="ja-JP" dirty="0"/>
              <a:t> - WHERE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467544" y="1628800"/>
            <a:ext cx="8496944" cy="3168352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180000" tIns="93600" rIns="180000" bIns="93600">
            <a:noAutofit/>
          </a:bodyPr>
          <a:lstStyle/>
          <a:p>
            <a:pPr marL="0" indent="0">
              <a:buNone/>
            </a:pPr>
            <a:r>
              <a:rPr lang="ja-JP" altLang="en-US" sz="4400"/>
              <a:t>M</a:t>
            </a:r>
            <a:r>
              <a:rPr lang="en-US" altLang="ja-JP" sz="4400"/>
              <a:t>onster</a:t>
            </a:r>
            <a:r>
              <a:rPr lang="ja-JP" altLang="en-US" sz="4400"/>
              <a:t>テーブルから</a:t>
            </a:r>
            <a:endParaRPr lang="en-US" altLang="ja-JP" sz="4400"/>
          </a:p>
          <a:p>
            <a:pPr marL="0" indent="0">
              <a:buNone/>
            </a:pPr>
            <a:r>
              <a:rPr lang="en-US" altLang="en-US" sz="4000">
                <a:solidFill>
                  <a:srgbClr val="FF0000"/>
                </a:solidFill>
              </a:rPr>
              <a:t>name</a:t>
            </a:r>
            <a:r>
              <a:rPr lang="ja-JP" altLang="en-US" sz="4000">
                <a:solidFill>
                  <a:srgbClr val="FF0000"/>
                </a:solidFill>
              </a:rPr>
              <a:t>が「スライム」から始まるレコード</a:t>
            </a:r>
            <a:r>
              <a:rPr lang="ja-JP" altLang="en-US" sz="4000"/>
              <a:t>のすべてのカラムを取得しなさい</a:t>
            </a:r>
            <a:endParaRPr lang="en-US" altLang="ja-JP" sz="5400"/>
          </a:p>
        </p:txBody>
      </p:sp>
    </p:spTree>
    <p:extLst>
      <p:ext uri="{BB962C8B-B14F-4D97-AF65-F5344CB8AC3E}">
        <p14:creationId xmlns:p14="http://schemas.microsoft.com/office/powerpoint/2010/main" val="3672569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6000" dirty="0"/>
              <a:t>SELECT 9</a:t>
            </a:r>
            <a:r>
              <a:rPr lang="en-US" altLang="ja-JP" dirty="0"/>
              <a:t> - WHERE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467544" y="1628800"/>
            <a:ext cx="8496944" cy="3168352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180000" tIns="93600" rIns="180000" bIns="93600">
            <a:noAutofit/>
          </a:bodyPr>
          <a:lstStyle/>
          <a:p>
            <a:pPr marL="0" indent="0">
              <a:buNone/>
            </a:pPr>
            <a:r>
              <a:rPr lang="ja-JP" altLang="en-US" sz="4400"/>
              <a:t>M</a:t>
            </a:r>
            <a:r>
              <a:rPr lang="en-US" altLang="ja-JP" sz="4400"/>
              <a:t>onster</a:t>
            </a:r>
            <a:r>
              <a:rPr lang="ja-JP" altLang="en-US" sz="4400"/>
              <a:t>テーブルから</a:t>
            </a:r>
            <a:endParaRPr lang="en-US" altLang="ja-JP" sz="4400"/>
          </a:p>
          <a:p>
            <a:pPr marL="0" indent="0">
              <a:buNone/>
            </a:pPr>
            <a:r>
              <a:rPr lang="en-US" altLang="en-US" sz="4000">
                <a:solidFill>
                  <a:srgbClr val="FF0000"/>
                </a:solidFill>
              </a:rPr>
              <a:t>name</a:t>
            </a:r>
            <a:r>
              <a:rPr lang="ja-JP" altLang="en-US" sz="4000">
                <a:solidFill>
                  <a:srgbClr val="FF0000"/>
                </a:solidFill>
              </a:rPr>
              <a:t>が「スライム」を</a:t>
            </a:r>
            <a:r>
              <a:rPr lang="ja-JP" altLang="en-US" sz="4000" b="1" u="sng">
                <a:solidFill>
                  <a:srgbClr val="FF0000"/>
                </a:solidFill>
              </a:rPr>
              <a:t>含む</a:t>
            </a:r>
            <a:r>
              <a:rPr lang="ja-JP" altLang="en-US" sz="4000">
                <a:solidFill>
                  <a:srgbClr val="FF0000"/>
                </a:solidFill>
              </a:rPr>
              <a:t>レコード</a:t>
            </a:r>
            <a:r>
              <a:rPr lang="ja-JP" altLang="en-US" sz="4000"/>
              <a:t>のすべてのカラムを取得しなさい</a:t>
            </a:r>
            <a:endParaRPr lang="en-US" altLang="ja-JP" sz="5400"/>
          </a:p>
        </p:txBody>
      </p:sp>
    </p:spTree>
    <p:extLst>
      <p:ext uri="{BB962C8B-B14F-4D97-AF65-F5344CB8AC3E}">
        <p14:creationId xmlns:p14="http://schemas.microsoft.com/office/powerpoint/2010/main" val="133935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6000" dirty="0"/>
              <a:t>SELECT 10</a:t>
            </a:r>
            <a:r>
              <a:rPr lang="en-US" altLang="ja-JP" dirty="0"/>
              <a:t> - WHERE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467544" y="1628800"/>
            <a:ext cx="8496944" cy="3168352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180000" tIns="93600" rIns="180000" bIns="93600">
            <a:noAutofit/>
          </a:bodyPr>
          <a:lstStyle/>
          <a:p>
            <a:pPr marL="0" indent="0">
              <a:buNone/>
            </a:pPr>
            <a:r>
              <a:rPr lang="ja-JP" altLang="en-US" sz="4400"/>
              <a:t>M</a:t>
            </a:r>
            <a:r>
              <a:rPr lang="en-US" altLang="ja-JP" sz="4400"/>
              <a:t>onster</a:t>
            </a:r>
            <a:r>
              <a:rPr lang="ja-JP" altLang="en-US" sz="4400"/>
              <a:t>テーブルから</a:t>
            </a:r>
            <a:endParaRPr lang="en-US" altLang="ja-JP" sz="4400"/>
          </a:p>
          <a:p>
            <a:pPr marL="0" indent="0">
              <a:buNone/>
            </a:pPr>
            <a:r>
              <a:rPr lang="en-US" altLang="en-US" sz="4000">
                <a:solidFill>
                  <a:srgbClr val="FF0000"/>
                </a:solidFill>
              </a:rPr>
              <a:t>name</a:t>
            </a:r>
            <a:r>
              <a:rPr lang="ja-JP" altLang="en-US" sz="4000">
                <a:solidFill>
                  <a:srgbClr val="FF0000"/>
                </a:solidFill>
              </a:rPr>
              <a:t>が「スライム」を</a:t>
            </a:r>
            <a:r>
              <a:rPr lang="ja-JP" altLang="en-US" sz="4000" b="1" u="sng">
                <a:solidFill>
                  <a:srgbClr val="FF0000"/>
                </a:solidFill>
              </a:rPr>
              <a:t>含まない</a:t>
            </a:r>
            <a:r>
              <a:rPr lang="ja-JP" altLang="en-US" sz="4000">
                <a:solidFill>
                  <a:srgbClr val="FF0000"/>
                </a:solidFill>
              </a:rPr>
              <a:t>レコード</a:t>
            </a:r>
            <a:r>
              <a:rPr lang="ja-JP" altLang="en-US" sz="4000"/>
              <a:t>のすべてのカラムを取得しなさい</a:t>
            </a:r>
            <a:endParaRPr lang="en-US" altLang="ja-JP" sz="5400"/>
          </a:p>
        </p:txBody>
      </p:sp>
    </p:spTree>
    <p:extLst>
      <p:ext uri="{BB962C8B-B14F-4D97-AF65-F5344CB8AC3E}">
        <p14:creationId xmlns:p14="http://schemas.microsoft.com/office/powerpoint/2010/main" val="437097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6000" dirty="0"/>
              <a:t>SELECT 11</a:t>
            </a:r>
            <a:r>
              <a:rPr lang="en-US" altLang="ja-JP" dirty="0"/>
              <a:t> - WHERE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467544" y="1628800"/>
            <a:ext cx="8496944" cy="3168352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180000" tIns="93600" rIns="180000" bIns="93600">
            <a:noAutofit/>
          </a:bodyPr>
          <a:lstStyle/>
          <a:p>
            <a:pPr marL="0" indent="0">
              <a:buNone/>
            </a:pPr>
            <a:r>
              <a:rPr lang="ja-JP" altLang="en-US" sz="4400"/>
              <a:t>M</a:t>
            </a:r>
            <a:r>
              <a:rPr lang="en-US" altLang="ja-JP" sz="4400"/>
              <a:t>onster</a:t>
            </a:r>
            <a:r>
              <a:rPr lang="ja-JP" altLang="en-US" sz="4400"/>
              <a:t>テーブルから</a:t>
            </a:r>
            <a:endParaRPr lang="en-US" altLang="ja-JP" sz="4400"/>
          </a:p>
          <a:p>
            <a:pPr marL="0" indent="0">
              <a:buNone/>
            </a:pPr>
            <a:r>
              <a:rPr lang="en-US" altLang="ja-JP" sz="4000">
                <a:solidFill>
                  <a:srgbClr val="FF0000"/>
                </a:solidFill>
              </a:rPr>
              <a:t>HP</a:t>
            </a:r>
            <a:r>
              <a:rPr lang="ja-JP" altLang="en-US" sz="4000">
                <a:solidFill>
                  <a:srgbClr val="FF0000"/>
                </a:solidFill>
              </a:rPr>
              <a:t>が</a:t>
            </a:r>
            <a:r>
              <a:rPr lang="en-US" altLang="ja-JP" sz="4000">
                <a:solidFill>
                  <a:srgbClr val="FF0000"/>
                </a:solidFill>
              </a:rPr>
              <a:t>10〜100</a:t>
            </a:r>
            <a:r>
              <a:rPr lang="ja-JP" altLang="en-US" sz="4000">
                <a:solidFill>
                  <a:srgbClr val="FF0000"/>
                </a:solidFill>
              </a:rPr>
              <a:t>のレコード</a:t>
            </a:r>
            <a:r>
              <a:rPr lang="ja-JP" altLang="en-US" sz="4000"/>
              <a:t>のすべてのカラムを取得しなさい</a:t>
            </a:r>
            <a:endParaRPr lang="en-US" altLang="ja-JP" sz="5400"/>
          </a:p>
        </p:txBody>
      </p:sp>
    </p:spTree>
    <p:extLst>
      <p:ext uri="{BB962C8B-B14F-4D97-AF65-F5344CB8AC3E}">
        <p14:creationId xmlns:p14="http://schemas.microsoft.com/office/powerpoint/2010/main" val="153389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/>
              <a:t>WHERE</a:t>
            </a:r>
            <a:r>
              <a:rPr kumimoji="1" lang="ja-JP" altLang="en-US" sz="6000"/>
              <a:t>句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-36512" y="1412776"/>
            <a:ext cx="8964488" cy="5112568"/>
          </a:xfrm>
        </p:spPr>
        <p:txBody>
          <a:bodyPr>
            <a:noAutofit/>
          </a:bodyPr>
          <a:lstStyle/>
          <a:p>
            <a:r>
              <a:rPr lang="ja-JP" altLang="en-US" sz="3600">
                <a:solidFill>
                  <a:srgbClr val="FFFFFF"/>
                </a:solidFill>
              </a:rPr>
              <a:t>演算子を用い、レコードの絞込を行う句。</a:t>
            </a:r>
            <a:endParaRPr lang="en-US" altLang="ja-JP" sz="3600">
              <a:solidFill>
                <a:srgbClr val="FFFFFF"/>
              </a:solidFill>
            </a:endParaRPr>
          </a:p>
          <a:p>
            <a:r>
              <a:rPr lang="ja-JP" altLang="en-US" sz="3600" b="1">
                <a:solidFill>
                  <a:schemeClr val="accent6">
                    <a:lumMod val="75000"/>
                  </a:schemeClr>
                </a:solidFill>
              </a:rPr>
              <a:t>演算子</a:t>
            </a:r>
            <a:endParaRPr lang="en-US" altLang="ja-JP" sz="3600" b="1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ja-JP" sz="3200">
                <a:solidFill>
                  <a:schemeClr val="bg1"/>
                </a:solidFill>
              </a:rPr>
              <a:t> =, &gt;, &lt;, &gt;=, &lt;=, !=, &lt;&gt;</a:t>
            </a:r>
          </a:p>
          <a:p>
            <a:pPr lvl="1"/>
            <a:r>
              <a:rPr lang="en-US" altLang="ja-JP" sz="3200">
                <a:solidFill>
                  <a:schemeClr val="bg1"/>
                </a:solidFill>
              </a:rPr>
              <a:t> AND, OR</a:t>
            </a:r>
          </a:p>
          <a:p>
            <a:pPr lvl="1"/>
            <a:r>
              <a:rPr lang="en-US" altLang="ja-JP" sz="3200">
                <a:solidFill>
                  <a:schemeClr val="bg1"/>
                </a:solidFill>
              </a:rPr>
              <a:t> NOT</a:t>
            </a:r>
          </a:p>
          <a:p>
            <a:pPr lvl="1"/>
            <a:r>
              <a:rPr lang="en-US" altLang="ja-JP" sz="3200">
                <a:solidFill>
                  <a:schemeClr val="bg1"/>
                </a:solidFill>
              </a:rPr>
              <a:t> LIKE</a:t>
            </a:r>
          </a:p>
          <a:p>
            <a:pPr lvl="1"/>
            <a:r>
              <a:rPr lang="en-US" altLang="ja-JP" sz="3200">
                <a:solidFill>
                  <a:schemeClr val="bg1"/>
                </a:solidFill>
              </a:rPr>
              <a:t> IN</a:t>
            </a:r>
          </a:p>
          <a:p>
            <a:pPr lvl="1"/>
            <a:r>
              <a:rPr lang="en-US" altLang="ja-JP" sz="3200">
                <a:solidFill>
                  <a:schemeClr val="bg1"/>
                </a:solidFill>
              </a:rPr>
              <a:t> BETWEEN a AND b</a:t>
            </a:r>
          </a:p>
        </p:txBody>
      </p:sp>
    </p:spTree>
    <p:extLst>
      <p:ext uri="{BB962C8B-B14F-4D97-AF65-F5344CB8AC3E}">
        <p14:creationId xmlns:p14="http://schemas.microsoft.com/office/powerpoint/2010/main" val="347513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kumimoji="1" lang="ja-JP" altLang="en-US" sz="9600" dirty="0"/>
              <a:t>来週の予告</a:t>
            </a:r>
          </a:p>
        </p:txBody>
      </p:sp>
    </p:spTree>
    <p:extLst>
      <p:ext uri="{BB962C8B-B14F-4D97-AF65-F5344CB8AC3E}">
        <p14:creationId xmlns:p14="http://schemas.microsoft.com/office/powerpoint/2010/main" val="2714432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6000" dirty="0"/>
              <a:t>SELECT 10</a:t>
            </a:r>
            <a:r>
              <a:rPr lang="en-US" altLang="ja-JP" dirty="0"/>
              <a:t> –</a:t>
            </a:r>
            <a:r>
              <a:rPr lang="ja-JP" altLang="en-US" dirty="0"/>
              <a:t> </a:t>
            </a:r>
            <a:r>
              <a:rPr lang="en-US" altLang="ja-JP" dirty="0"/>
              <a:t>ORDER</a:t>
            </a:r>
            <a:r>
              <a:rPr lang="ja-JP" altLang="en-US" dirty="0"/>
              <a:t> </a:t>
            </a:r>
            <a:r>
              <a:rPr lang="en-US" altLang="ja-JP" dirty="0"/>
              <a:t>BY</a:t>
            </a:r>
            <a:endParaRPr kumimoji="1" lang="ja-JP" altLang="en-US" dirty="0"/>
          </a:p>
        </p:txBody>
      </p:sp>
      <p:sp>
        <p:nvSpPr>
          <p:cNvPr id="7" name="コンテンツ プレースホルダー 5"/>
          <p:cNvSpPr txBox="1">
            <a:spLocks/>
          </p:cNvSpPr>
          <p:nvPr/>
        </p:nvSpPr>
        <p:spPr>
          <a:xfrm>
            <a:off x="467544" y="1412776"/>
            <a:ext cx="8496944" cy="345638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180000" tIns="93600" rIns="180000" bIns="936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4000"/>
              <a:t>M</a:t>
            </a:r>
            <a:r>
              <a:rPr lang="en-US" altLang="ja-JP" sz="4000"/>
              <a:t>onster</a:t>
            </a:r>
            <a:r>
              <a:rPr lang="ja-JP" altLang="en-US" sz="4000"/>
              <a:t>テーブルからすべてのレコード、すべてのカラムを取得しなさい。</a:t>
            </a:r>
            <a:endParaRPr lang="en-US" altLang="ja-JP" sz="400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4000"/>
              <a:t>その際に</a:t>
            </a:r>
            <a:r>
              <a:rPr lang="en-US" altLang="ja-JP" sz="4000">
                <a:solidFill>
                  <a:srgbClr val="FF0000"/>
                </a:solidFill>
              </a:rPr>
              <a:t>HP</a:t>
            </a:r>
            <a:r>
              <a:rPr lang="ja-JP" altLang="en-US" sz="4000">
                <a:solidFill>
                  <a:srgbClr val="FF0000"/>
                </a:solidFill>
              </a:rPr>
              <a:t>が低い物から順番</a:t>
            </a:r>
            <a:r>
              <a:rPr lang="en-US" altLang="ja-JP" sz="4000">
                <a:solidFill>
                  <a:srgbClr val="FF0000"/>
                </a:solidFill>
              </a:rPr>
              <a:t>(</a:t>
            </a:r>
            <a:r>
              <a:rPr lang="ja-JP" altLang="en-US" sz="4000">
                <a:solidFill>
                  <a:srgbClr val="FF0000"/>
                </a:solidFill>
              </a:rPr>
              <a:t>昇順</a:t>
            </a:r>
            <a:r>
              <a:rPr lang="en-US" altLang="ja-JP" sz="4000">
                <a:solidFill>
                  <a:srgbClr val="FF0000"/>
                </a:solidFill>
              </a:rPr>
              <a:t>)</a:t>
            </a:r>
            <a:r>
              <a:rPr lang="ja-JP" altLang="en-US" sz="4000">
                <a:solidFill>
                  <a:srgbClr val="FF0000"/>
                </a:solidFill>
              </a:rPr>
              <a:t>に</a:t>
            </a:r>
            <a:r>
              <a:rPr lang="ja-JP" altLang="en-US" sz="4000"/>
              <a:t>取得しなさい。</a:t>
            </a:r>
            <a:endParaRPr lang="en-US" altLang="ja-JP" sz="400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400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4000"/>
          </a:p>
        </p:txBody>
      </p:sp>
    </p:spTree>
    <p:extLst>
      <p:ext uri="{BB962C8B-B14F-4D97-AF65-F5344CB8AC3E}">
        <p14:creationId xmlns:p14="http://schemas.microsoft.com/office/powerpoint/2010/main" val="538373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6000" dirty="0"/>
              <a:t>SELECT 11</a:t>
            </a:r>
            <a:r>
              <a:rPr lang="en-US" altLang="ja-JP" dirty="0"/>
              <a:t> –</a:t>
            </a:r>
            <a:r>
              <a:rPr lang="ja-JP" altLang="en-US" dirty="0"/>
              <a:t> </a:t>
            </a:r>
            <a:r>
              <a:rPr lang="en-US" altLang="ja-JP" dirty="0"/>
              <a:t>ORDER</a:t>
            </a:r>
            <a:r>
              <a:rPr lang="ja-JP" altLang="en-US" dirty="0"/>
              <a:t> </a:t>
            </a:r>
            <a:r>
              <a:rPr lang="en-US" altLang="ja-JP" dirty="0"/>
              <a:t>BY</a:t>
            </a:r>
            <a:endParaRPr kumimoji="1" lang="ja-JP" altLang="en-US" dirty="0"/>
          </a:p>
        </p:txBody>
      </p:sp>
      <p:sp>
        <p:nvSpPr>
          <p:cNvPr id="7" name="コンテンツ プレースホルダー 5"/>
          <p:cNvSpPr txBox="1">
            <a:spLocks/>
          </p:cNvSpPr>
          <p:nvPr/>
        </p:nvSpPr>
        <p:spPr>
          <a:xfrm>
            <a:off x="467544" y="1412776"/>
            <a:ext cx="8496944" cy="345638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180000" tIns="93600" rIns="180000" bIns="936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4000"/>
              <a:t>M</a:t>
            </a:r>
            <a:r>
              <a:rPr lang="en-US" altLang="ja-JP" sz="4000"/>
              <a:t>onster</a:t>
            </a:r>
            <a:r>
              <a:rPr lang="ja-JP" altLang="en-US" sz="4000"/>
              <a:t>テーブルからすべてのレコード、すべてのカラムを取得しなさい。</a:t>
            </a:r>
            <a:endParaRPr lang="en-US" altLang="ja-JP" sz="400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4000"/>
              <a:t>その際に</a:t>
            </a:r>
            <a:r>
              <a:rPr lang="en-US" altLang="ja-JP" sz="4000">
                <a:solidFill>
                  <a:srgbClr val="FF0000"/>
                </a:solidFill>
              </a:rPr>
              <a:t>HP</a:t>
            </a:r>
            <a:r>
              <a:rPr lang="ja-JP" altLang="en-US" sz="4000">
                <a:solidFill>
                  <a:srgbClr val="FF0000"/>
                </a:solidFill>
              </a:rPr>
              <a:t>が高い物から順番</a:t>
            </a:r>
            <a:r>
              <a:rPr lang="en-US" altLang="ja-JP" sz="4000">
                <a:solidFill>
                  <a:srgbClr val="FF0000"/>
                </a:solidFill>
              </a:rPr>
              <a:t>(</a:t>
            </a:r>
            <a:r>
              <a:rPr lang="ja-JP" altLang="en-US" sz="4000">
                <a:solidFill>
                  <a:srgbClr val="FF0000"/>
                </a:solidFill>
              </a:rPr>
              <a:t>降順</a:t>
            </a:r>
            <a:r>
              <a:rPr lang="en-US" altLang="ja-JP" sz="4000">
                <a:solidFill>
                  <a:srgbClr val="FF0000"/>
                </a:solidFill>
              </a:rPr>
              <a:t>)</a:t>
            </a:r>
            <a:r>
              <a:rPr lang="ja-JP" altLang="en-US" sz="4000">
                <a:solidFill>
                  <a:srgbClr val="FF0000"/>
                </a:solidFill>
              </a:rPr>
              <a:t>に</a:t>
            </a:r>
            <a:r>
              <a:rPr lang="ja-JP" altLang="en-US" sz="4000"/>
              <a:t>取得しなさい。</a:t>
            </a:r>
            <a:endParaRPr lang="en-US" altLang="ja-JP" sz="400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400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4000"/>
          </a:p>
        </p:txBody>
      </p:sp>
    </p:spTree>
    <p:extLst>
      <p:ext uri="{BB962C8B-B14F-4D97-AF65-F5344CB8AC3E}">
        <p14:creationId xmlns:p14="http://schemas.microsoft.com/office/powerpoint/2010/main" val="3884043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6000" dirty="0"/>
              <a:t>SELECT 12</a:t>
            </a:r>
            <a:r>
              <a:rPr lang="en-US" altLang="ja-JP" dirty="0"/>
              <a:t> –</a:t>
            </a:r>
            <a:r>
              <a:rPr lang="ja-JP" altLang="en-US" dirty="0"/>
              <a:t> </a:t>
            </a:r>
            <a:r>
              <a:rPr lang="en-US" altLang="ja-JP" dirty="0"/>
              <a:t>ORDER</a:t>
            </a:r>
            <a:r>
              <a:rPr lang="ja-JP" altLang="en-US" dirty="0"/>
              <a:t> </a:t>
            </a:r>
            <a:r>
              <a:rPr lang="en-US" altLang="ja-JP" dirty="0"/>
              <a:t>BY</a:t>
            </a:r>
            <a:endParaRPr kumimoji="1" lang="ja-JP" altLang="en-US" dirty="0"/>
          </a:p>
        </p:txBody>
      </p:sp>
      <p:sp>
        <p:nvSpPr>
          <p:cNvPr id="7" name="コンテンツ プレースホルダー 5"/>
          <p:cNvSpPr txBox="1">
            <a:spLocks/>
          </p:cNvSpPr>
          <p:nvPr/>
        </p:nvSpPr>
        <p:spPr>
          <a:xfrm>
            <a:off x="467544" y="1412776"/>
            <a:ext cx="8496944" cy="345638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180000" tIns="93600" rIns="180000" bIns="936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4000"/>
              <a:t>M</a:t>
            </a:r>
            <a:r>
              <a:rPr lang="en-US" altLang="ja-JP" sz="4000"/>
              <a:t>onster</a:t>
            </a:r>
            <a:r>
              <a:rPr lang="ja-JP" altLang="en-US" sz="4000"/>
              <a:t>テーブルからすべてのレコード、すべてのカラムを取得しなさい。</a:t>
            </a:r>
            <a:endParaRPr lang="en-US" altLang="ja-JP" sz="400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4000"/>
              <a:t>その際に</a:t>
            </a:r>
            <a:r>
              <a:rPr lang="en-US" altLang="ja-JP" sz="4000">
                <a:solidFill>
                  <a:srgbClr val="FF0000"/>
                </a:solidFill>
              </a:rPr>
              <a:t>HP</a:t>
            </a:r>
            <a:r>
              <a:rPr lang="ja-JP" altLang="en-US" sz="4000">
                <a:solidFill>
                  <a:srgbClr val="FF0000"/>
                </a:solidFill>
              </a:rPr>
              <a:t>が高い物</a:t>
            </a:r>
            <a:r>
              <a:rPr lang="en-US" altLang="ja-JP" sz="4000">
                <a:solidFill>
                  <a:srgbClr val="FF0000"/>
                </a:solidFill>
              </a:rPr>
              <a:t>, </a:t>
            </a:r>
            <a:r>
              <a:rPr lang="ja-JP" altLang="en-US" sz="4000">
                <a:solidFill>
                  <a:srgbClr val="FF0000"/>
                </a:solidFill>
              </a:rPr>
              <a:t>次に</a:t>
            </a:r>
            <a:r>
              <a:rPr lang="en-US" altLang="ja-JP" sz="4000">
                <a:solidFill>
                  <a:srgbClr val="FF0000"/>
                </a:solidFill>
              </a:rPr>
              <a:t>MP</a:t>
            </a:r>
            <a:r>
              <a:rPr lang="ja-JP" altLang="en-US" sz="4000">
                <a:solidFill>
                  <a:srgbClr val="FF0000"/>
                </a:solidFill>
              </a:rPr>
              <a:t>の高い物から順番に</a:t>
            </a:r>
            <a:r>
              <a:rPr lang="ja-JP" altLang="en-US" sz="4000"/>
              <a:t>取得しなさい。</a:t>
            </a:r>
            <a:endParaRPr lang="en-US" altLang="ja-JP" sz="400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400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4000"/>
          </a:p>
        </p:txBody>
      </p:sp>
    </p:spTree>
    <p:extLst>
      <p:ext uri="{BB962C8B-B14F-4D97-AF65-F5344CB8AC3E}">
        <p14:creationId xmlns:p14="http://schemas.microsoft.com/office/powerpoint/2010/main" val="3180803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/>
              <a:t>ORDER BY</a:t>
            </a:r>
            <a:r>
              <a:rPr kumimoji="1" lang="ja-JP" altLang="en-US" sz="6000"/>
              <a:t>句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-36512" y="1412776"/>
            <a:ext cx="8964488" cy="5112568"/>
          </a:xfrm>
        </p:spPr>
        <p:txBody>
          <a:bodyPr>
            <a:noAutofit/>
          </a:bodyPr>
          <a:lstStyle/>
          <a:p>
            <a:r>
              <a:rPr lang="ja-JP" altLang="en-US" sz="4000">
                <a:solidFill>
                  <a:schemeClr val="bg1"/>
                </a:solidFill>
              </a:rPr>
              <a:t>レコードの並び替え</a:t>
            </a:r>
            <a:r>
              <a:rPr lang="en-US" altLang="ja-JP" sz="4000">
                <a:solidFill>
                  <a:schemeClr val="bg1"/>
                </a:solidFill>
              </a:rPr>
              <a:t>(</a:t>
            </a:r>
            <a:r>
              <a:rPr lang="ja-JP" altLang="en-US" sz="4000">
                <a:solidFill>
                  <a:schemeClr val="bg1"/>
                </a:solidFill>
              </a:rPr>
              <a:t>ソート</a:t>
            </a:r>
            <a:r>
              <a:rPr lang="en-US" altLang="ja-JP" sz="4000">
                <a:solidFill>
                  <a:schemeClr val="bg1"/>
                </a:solidFill>
              </a:rPr>
              <a:t>)</a:t>
            </a:r>
            <a:r>
              <a:rPr lang="ja-JP" altLang="en-US" sz="4000">
                <a:solidFill>
                  <a:schemeClr val="bg1"/>
                </a:solidFill>
              </a:rPr>
              <a:t>を行う</a:t>
            </a:r>
            <a:endParaRPr lang="en-US" altLang="ja-JP" sz="4000">
              <a:solidFill>
                <a:schemeClr val="bg1"/>
              </a:solidFill>
            </a:endParaRPr>
          </a:p>
          <a:p>
            <a:r>
              <a:rPr lang="ja-JP" altLang="en-US" sz="4000">
                <a:solidFill>
                  <a:schemeClr val="bg1"/>
                </a:solidFill>
              </a:rPr>
              <a:t>カラム名を列挙する</a:t>
            </a:r>
            <a:endParaRPr lang="en-US" altLang="ja-JP" sz="4000">
              <a:solidFill>
                <a:schemeClr val="bg1"/>
              </a:solidFill>
            </a:endParaRPr>
          </a:p>
          <a:p>
            <a:pPr lvl="1"/>
            <a:r>
              <a:rPr lang="en-US" altLang="ja-JP" sz="3600">
                <a:solidFill>
                  <a:schemeClr val="bg1"/>
                </a:solidFill>
              </a:rPr>
              <a:t> </a:t>
            </a:r>
            <a:r>
              <a:rPr lang="ja-JP" altLang="en-US" sz="3600">
                <a:solidFill>
                  <a:schemeClr val="bg1"/>
                </a:solidFill>
              </a:rPr>
              <a:t>カンマ区切り</a:t>
            </a:r>
            <a:endParaRPr lang="en-US" altLang="ja-JP" sz="3600">
              <a:solidFill>
                <a:schemeClr val="bg1"/>
              </a:solidFill>
            </a:endParaRPr>
          </a:p>
          <a:p>
            <a:pPr lvl="1"/>
            <a:r>
              <a:rPr lang="en-US" altLang="ja-JP" sz="3600">
                <a:solidFill>
                  <a:schemeClr val="bg1"/>
                </a:solidFill>
              </a:rPr>
              <a:t> </a:t>
            </a:r>
            <a:r>
              <a:rPr lang="ja-JP" altLang="en-US" sz="3600">
                <a:solidFill>
                  <a:schemeClr val="bg1"/>
                </a:solidFill>
              </a:rPr>
              <a:t>優先順位の高い物ほど先に記述</a:t>
            </a:r>
            <a:endParaRPr lang="en-US" altLang="ja-JP" sz="3600">
              <a:solidFill>
                <a:schemeClr val="bg1"/>
              </a:solidFill>
            </a:endParaRPr>
          </a:p>
          <a:p>
            <a:r>
              <a:rPr lang="ja-JP" altLang="en-US" sz="3600">
                <a:solidFill>
                  <a:schemeClr val="bg1"/>
                </a:solidFill>
              </a:rPr>
              <a:t>昇順と降順を指定できる</a:t>
            </a:r>
            <a:endParaRPr lang="en-US" altLang="ja-JP" sz="3600">
              <a:solidFill>
                <a:schemeClr val="bg1"/>
              </a:solidFill>
            </a:endParaRPr>
          </a:p>
          <a:p>
            <a:pPr lvl="1"/>
            <a:r>
              <a:rPr lang="en-US" altLang="ja-JP">
                <a:solidFill>
                  <a:schemeClr val="bg1"/>
                </a:solidFill>
              </a:rPr>
              <a:t> </a:t>
            </a:r>
            <a:r>
              <a:rPr lang="ja-JP" altLang="en-US">
                <a:solidFill>
                  <a:schemeClr val="bg1"/>
                </a:solidFill>
              </a:rPr>
              <a:t>カラム名</a:t>
            </a:r>
            <a:r>
              <a:rPr lang="en-US" altLang="ja-JP">
                <a:solidFill>
                  <a:schemeClr val="bg1"/>
                </a:solidFill>
              </a:rPr>
              <a:t> ASC =</a:t>
            </a:r>
            <a:r>
              <a:rPr lang="ja-JP" altLang="en-US">
                <a:solidFill>
                  <a:schemeClr val="bg1"/>
                </a:solidFill>
              </a:rPr>
              <a:t>昇順</a:t>
            </a:r>
            <a:endParaRPr lang="en-US" altLang="ja-JP">
              <a:solidFill>
                <a:schemeClr val="bg1"/>
              </a:solidFill>
            </a:endParaRPr>
          </a:p>
          <a:p>
            <a:pPr lvl="1"/>
            <a:r>
              <a:rPr lang="en-US" altLang="ja-JP">
                <a:solidFill>
                  <a:schemeClr val="bg1"/>
                </a:solidFill>
              </a:rPr>
              <a:t> </a:t>
            </a:r>
            <a:r>
              <a:rPr lang="ja-JP" altLang="en-US">
                <a:solidFill>
                  <a:schemeClr val="bg1"/>
                </a:solidFill>
              </a:rPr>
              <a:t>カラム名</a:t>
            </a:r>
            <a:r>
              <a:rPr lang="en-US" altLang="ja-JP">
                <a:solidFill>
                  <a:schemeClr val="bg1"/>
                </a:solidFill>
              </a:rPr>
              <a:t> DESC = </a:t>
            </a:r>
            <a:r>
              <a:rPr lang="ja-JP" altLang="en-US">
                <a:solidFill>
                  <a:schemeClr val="bg1"/>
                </a:solidFill>
              </a:rPr>
              <a:t>降順</a:t>
            </a:r>
            <a:endParaRPr lang="en-US" altLang="ja-JP">
              <a:solidFill>
                <a:schemeClr val="bg1"/>
              </a:solidFill>
            </a:endParaRPr>
          </a:p>
          <a:p>
            <a:pPr lvl="1"/>
            <a:r>
              <a:rPr lang="en-US" altLang="ja-JP">
                <a:solidFill>
                  <a:schemeClr val="bg1"/>
                </a:solidFill>
              </a:rPr>
              <a:t> </a:t>
            </a:r>
            <a:r>
              <a:rPr lang="ja-JP" altLang="en-US">
                <a:solidFill>
                  <a:schemeClr val="bg1"/>
                </a:solidFill>
              </a:rPr>
              <a:t>カラム名</a:t>
            </a:r>
            <a:r>
              <a:rPr lang="en-US" altLang="ja-JP">
                <a:solidFill>
                  <a:schemeClr val="bg1"/>
                </a:solidFill>
              </a:rPr>
              <a:t> = </a:t>
            </a:r>
            <a:r>
              <a:rPr lang="ja-JP" altLang="en-US">
                <a:solidFill>
                  <a:schemeClr val="bg1"/>
                </a:solidFill>
              </a:rPr>
              <a:t>降順</a:t>
            </a:r>
            <a:endParaRPr lang="en-US" altLang="ja-JP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006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6000" dirty="0"/>
              <a:t>SELECT 13</a:t>
            </a:r>
            <a:r>
              <a:rPr lang="en-US" altLang="ja-JP" dirty="0"/>
              <a:t> –</a:t>
            </a:r>
            <a:r>
              <a:rPr lang="ja-JP" altLang="en-US" dirty="0"/>
              <a:t> </a:t>
            </a:r>
            <a:r>
              <a:rPr lang="en-US" altLang="ja-JP" dirty="0"/>
              <a:t>DISTINCT</a:t>
            </a:r>
            <a:endParaRPr kumimoji="1" lang="ja-JP" altLang="en-US" dirty="0"/>
          </a:p>
        </p:txBody>
      </p:sp>
      <p:sp>
        <p:nvSpPr>
          <p:cNvPr id="7" name="コンテンツ プレースホルダー 5"/>
          <p:cNvSpPr txBox="1">
            <a:spLocks/>
          </p:cNvSpPr>
          <p:nvPr/>
        </p:nvSpPr>
        <p:spPr>
          <a:xfrm>
            <a:off x="323528" y="1340768"/>
            <a:ext cx="8496944" cy="511256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180000" tIns="93600" rIns="180000" bIns="936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4000"/>
              <a:t>HP</a:t>
            </a:r>
            <a:r>
              <a:rPr lang="ja-JP" altLang="en-US" sz="4000"/>
              <a:t>のバリエーションがどれくらいあるのか知りたい。</a:t>
            </a:r>
            <a:endParaRPr lang="en-US" altLang="ja-JP" sz="400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400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4000"/>
              <a:t>例えば次のデータの場合は</a:t>
            </a:r>
            <a:endParaRPr lang="en-US" altLang="ja-JP" sz="400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ja-JP" sz="4000"/>
              <a:t>　</a:t>
            </a:r>
            <a:r>
              <a:rPr lang="en-US" altLang="ja-JP" sz="4000"/>
              <a:t>1,</a:t>
            </a:r>
            <a:r>
              <a:rPr lang="ja-JP" altLang="en-US" sz="4000"/>
              <a:t> </a:t>
            </a:r>
            <a:r>
              <a:rPr lang="en-US" altLang="ja-JP" sz="4000"/>
              <a:t>10,</a:t>
            </a:r>
            <a:r>
              <a:rPr lang="ja-JP" altLang="en-US" sz="4000"/>
              <a:t> </a:t>
            </a:r>
            <a:r>
              <a:rPr lang="en-US" altLang="ja-JP" sz="4000"/>
              <a:t>10,</a:t>
            </a:r>
            <a:r>
              <a:rPr lang="ja-JP" altLang="en-US" sz="4000"/>
              <a:t> </a:t>
            </a:r>
            <a:r>
              <a:rPr lang="en-US" altLang="ja-JP" sz="4000"/>
              <a:t>30,</a:t>
            </a:r>
            <a:r>
              <a:rPr lang="ja-JP" altLang="en-US" sz="4000"/>
              <a:t> </a:t>
            </a:r>
            <a:r>
              <a:rPr lang="ja-JP" altLang="ja-JP" sz="4000"/>
              <a:t>3</a:t>
            </a:r>
            <a:r>
              <a:rPr lang="en-US" altLang="ja-JP" sz="4000"/>
              <a:t>0</a:t>
            </a:r>
          </a:p>
          <a:p>
            <a:pPr marL="0" indent="0">
              <a:buNone/>
            </a:pPr>
            <a:r>
              <a:rPr lang="ja-JP" altLang="en-US" sz="4000"/>
              <a:t>以下の結果がほしい</a:t>
            </a:r>
            <a:endParaRPr lang="en-US" altLang="ja-JP" sz="400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ja-JP" sz="4000"/>
              <a:t>　</a:t>
            </a:r>
            <a:r>
              <a:rPr lang="en-US" altLang="en-US" sz="4000"/>
              <a:t>1, 10, 30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400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4000"/>
          </a:p>
        </p:txBody>
      </p:sp>
    </p:spTree>
    <p:extLst>
      <p:ext uri="{BB962C8B-B14F-4D97-AF65-F5344CB8AC3E}">
        <p14:creationId xmlns:p14="http://schemas.microsoft.com/office/powerpoint/2010/main" val="1073238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6000" dirty="0"/>
              <a:t>SELECT 14</a:t>
            </a:r>
            <a:r>
              <a:rPr lang="en-US" altLang="ja-JP" dirty="0"/>
              <a:t> –</a:t>
            </a:r>
            <a:r>
              <a:rPr lang="ja-JP" altLang="en-US" dirty="0"/>
              <a:t> </a:t>
            </a:r>
            <a:r>
              <a:rPr lang="en-US" altLang="ja-JP" dirty="0"/>
              <a:t>GROUP BY</a:t>
            </a:r>
            <a:endParaRPr kumimoji="1" lang="ja-JP" altLang="en-US" dirty="0"/>
          </a:p>
        </p:txBody>
      </p:sp>
      <p:sp>
        <p:nvSpPr>
          <p:cNvPr id="7" name="コンテンツ プレースホルダー 5"/>
          <p:cNvSpPr txBox="1">
            <a:spLocks/>
          </p:cNvSpPr>
          <p:nvPr/>
        </p:nvSpPr>
        <p:spPr>
          <a:xfrm>
            <a:off x="323528" y="1340768"/>
            <a:ext cx="8496944" cy="511256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180000" tIns="93600" rIns="180000" bIns="936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4000"/>
              <a:t>HP</a:t>
            </a:r>
            <a:r>
              <a:rPr lang="ja-JP" altLang="en-US" sz="4000"/>
              <a:t>のバリエーションと</a:t>
            </a:r>
            <a:r>
              <a:rPr lang="ja-JP" altLang="en-US" sz="4000">
                <a:solidFill>
                  <a:srgbClr val="FF0000"/>
                </a:solidFill>
              </a:rPr>
              <a:t>レコード数</a:t>
            </a:r>
            <a:r>
              <a:rPr lang="ja-JP" altLang="en-US" sz="4000"/>
              <a:t>が知りたい。</a:t>
            </a:r>
            <a:endParaRPr lang="en-US" altLang="ja-JP" sz="400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400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4000"/>
              <a:t>例えば次のデータの場合は</a:t>
            </a:r>
            <a:endParaRPr lang="en-US" altLang="ja-JP" sz="400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ja-JP" sz="4000"/>
              <a:t>　</a:t>
            </a:r>
            <a:r>
              <a:rPr lang="en-US" altLang="ja-JP" sz="4000"/>
              <a:t>1,</a:t>
            </a:r>
            <a:r>
              <a:rPr lang="ja-JP" altLang="en-US" sz="4000"/>
              <a:t> </a:t>
            </a:r>
            <a:r>
              <a:rPr lang="en-US" altLang="ja-JP" sz="4000"/>
              <a:t>10,</a:t>
            </a:r>
            <a:r>
              <a:rPr lang="ja-JP" altLang="en-US" sz="4000"/>
              <a:t> </a:t>
            </a:r>
            <a:r>
              <a:rPr lang="en-US" altLang="ja-JP" sz="4000"/>
              <a:t>10,</a:t>
            </a:r>
            <a:r>
              <a:rPr lang="ja-JP" altLang="en-US" sz="4000"/>
              <a:t> </a:t>
            </a:r>
            <a:r>
              <a:rPr lang="en-US" altLang="ja-JP" sz="4000"/>
              <a:t>30,</a:t>
            </a:r>
            <a:r>
              <a:rPr lang="ja-JP" altLang="en-US" sz="4000"/>
              <a:t> </a:t>
            </a:r>
            <a:r>
              <a:rPr lang="ja-JP" altLang="ja-JP" sz="4000"/>
              <a:t>3</a:t>
            </a:r>
            <a:r>
              <a:rPr lang="en-US" altLang="ja-JP" sz="4000"/>
              <a:t>0</a:t>
            </a:r>
          </a:p>
          <a:p>
            <a:pPr marL="0" indent="0">
              <a:buNone/>
            </a:pPr>
            <a:r>
              <a:rPr lang="ja-JP" altLang="en-US" sz="4000"/>
              <a:t>以下の結果がほしい</a:t>
            </a:r>
            <a:endParaRPr lang="en-US" altLang="ja-JP" sz="400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ja-JP" sz="4000"/>
              <a:t>　</a:t>
            </a:r>
            <a:r>
              <a:rPr lang="en-US" altLang="en-US" sz="4000"/>
              <a:t>1=1</a:t>
            </a:r>
            <a:r>
              <a:rPr lang="ja-JP" altLang="en-US" sz="4000"/>
              <a:t>件</a:t>
            </a:r>
            <a:r>
              <a:rPr lang="en-US" altLang="en-US" sz="4000"/>
              <a:t>, 10=2</a:t>
            </a:r>
            <a:r>
              <a:rPr lang="ja-JP" altLang="en-US" sz="4000"/>
              <a:t>件</a:t>
            </a:r>
            <a:r>
              <a:rPr lang="en-US" altLang="en-US" sz="4000"/>
              <a:t>, 30=2</a:t>
            </a:r>
            <a:r>
              <a:rPr lang="ja-JP" altLang="en-US" sz="4000"/>
              <a:t>件</a:t>
            </a:r>
            <a:endParaRPr lang="en-US" altLang="en-US" sz="400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400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4000"/>
          </a:p>
        </p:txBody>
      </p:sp>
    </p:spTree>
    <p:extLst>
      <p:ext uri="{BB962C8B-B14F-4D97-AF65-F5344CB8AC3E}">
        <p14:creationId xmlns:p14="http://schemas.microsoft.com/office/powerpoint/2010/main" val="194269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6000" dirty="0"/>
              <a:t>SELECT 15</a:t>
            </a:r>
            <a:r>
              <a:rPr lang="en-US" altLang="ja-JP" dirty="0"/>
              <a:t> –</a:t>
            </a:r>
            <a:r>
              <a:rPr lang="ja-JP" altLang="en-US" dirty="0"/>
              <a:t> 関数</a:t>
            </a:r>
            <a:endParaRPr kumimoji="1" lang="ja-JP" altLang="en-US" dirty="0"/>
          </a:p>
        </p:txBody>
      </p:sp>
      <p:sp>
        <p:nvSpPr>
          <p:cNvPr id="7" name="コンテンツ プレースホルダー 5"/>
          <p:cNvSpPr txBox="1">
            <a:spLocks/>
          </p:cNvSpPr>
          <p:nvPr/>
        </p:nvSpPr>
        <p:spPr>
          <a:xfrm>
            <a:off x="323528" y="1700808"/>
            <a:ext cx="8496944" cy="331236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180000" tIns="93600" rIns="180000" bIns="936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ja-JP" altLang="en-US" sz="4000"/>
              <a:t>最も大きい</a:t>
            </a:r>
            <a:r>
              <a:rPr lang="en-US" altLang="ja-JP" sz="4000"/>
              <a:t>HP</a:t>
            </a:r>
            <a:r>
              <a:rPr lang="ja-JP" altLang="en-US" sz="4000"/>
              <a:t>値が知りたい。</a:t>
            </a:r>
            <a:endParaRPr lang="en-US" altLang="ja-JP" sz="4000"/>
          </a:p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HP</a:t>
            </a:r>
            <a:r>
              <a:rPr lang="ja-JP" altLang="en-US" sz="4000"/>
              <a:t>の平均値が知りたい</a:t>
            </a:r>
            <a:endParaRPr lang="en-US" altLang="ja-JP" sz="4000"/>
          </a:p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HP</a:t>
            </a:r>
            <a:r>
              <a:rPr lang="ja-JP" altLang="en-US" sz="4000"/>
              <a:t>の合計が知りたい</a:t>
            </a:r>
            <a:endParaRPr lang="en-US" altLang="ja-JP" sz="4000"/>
          </a:p>
          <a:p>
            <a:pPr marL="742950" indent="-742950">
              <a:buFont typeface="+mj-lt"/>
              <a:buAutoNum type="arabicPeriod"/>
            </a:pPr>
            <a:r>
              <a:rPr lang="ja-JP" altLang="en-US" sz="4000"/>
              <a:t>レコード数が知りたい</a:t>
            </a:r>
            <a:endParaRPr lang="en-US" altLang="ja-JP" sz="4000"/>
          </a:p>
        </p:txBody>
      </p:sp>
    </p:spTree>
    <p:extLst>
      <p:ext uri="{BB962C8B-B14F-4D97-AF65-F5344CB8AC3E}">
        <p14:creationId xmlns:p14="http://schemas.microsoft.com/office/powerpoint/2010/main" val="4282920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/>
              <a:t>GROUP BY</a:t>
            </a:r>
            <a:r>
              <a:rPr kumimoji="1" lang="ja-JP" altLang="en-US" sz="6000"/>
              <a:t>句 </a:t>
            </a:r>
            <a:r>
              <a:rPr kumimoji="1" lang="en-US" altLang="ja-JP" sz="6000"/>
              <a:t>/</a:t>
            </a:r>
            <a:r>
              <a:rPr kumimoji="1" lang="ja-JP" altLang="en-US" sz="6000"/>
              <a:t> 関数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0" y="1772816"/>
            <a:ext cx="8964488" cy="2736304"/>
          </a:xfrm>
        </p:spPr>
        <p:txBody>
          <a:bodyPr>
            <a:noAutofit/>
          </a:bodyPr>
          <a:lstStyle/>
          <a:p>
            <a:r>
              <a:rPr lang="ja-JP" altLang="en-US" sz="4000">
                <a:solidFill>
                  <a:schemeClr val="bg1"/>
                </a:solidFill>
              </a:rPr>
              <a:t>レコードを</a:t>
            </a:r>
            <a:r>
              <a:rPr lang="en-US" altLang="ja-JP" sz="4000">
                <a:solidFill>
                  <a:schemeClr val="bg1"/>
                </a:solidFill>
              </a:rPr>
              <a:t> "</a:t>
            </a:r>
            <a:r>
              <a:rPr lang="ja-JP" altLang="en-US" sz="4000">
                <a:solidFill>
                  <a:schemeClr val="bg1"/>
                </a:solidFill>
              </a:rPr>
              <a:t>まとめる</a:t>
            </a:r>
            <a:r>
              <a:rPr lang="en-US" altLang="ja-JP" sz="4000">
                <a:solidFill>
                  <a:schemeClr val="bg1"/>
                </a:solidFill>
              </a:rPr>
              <a:t>" </a:t>
            </a:r>
            <a:r>
              <a:rPr lang="ja-JP" altLang="en-US" sz="4000">
                <a:solidFill>
                  <a:schemeClr val="bg1"/>
                </a:solidFill>
              </a:rPr>
              <a:t>ことができる</a:t>
            </a:r>
            <a:endParaRPr lang="en-US" altLang="ja-JP" sz="4000">
              <a:solidFill>
                <a:schemeClr val="bg1"/>
              </a:solidFill>
            </a:endParaRPr>
          </a:p>
          <a:p>
            <a:pPr lvl="1"/>
            <a:r>
              <a:rPr lang="en-US" altLang="ja-JP">
                <a:solidFill>
                  <a:schemeClr val="bg1"/>
                </a:solidFill>
              </a:rPr>
              <a:t>DISTINCT</a:t>
            </a:r>
            <a:r>
              <a:rPr lang="ja-JP" altLang="en-US">
                <a:solidFill>
                  <a:schemeClr val="bg1"/>
                </a:solidFill>
              </a:rPr>
              <a:t>は重複をなくすだけだが、</a:t>
            </a:r>
            <a:r>
              <a:rPr lang="en-US" altLang="ja-JP">
                <a:solidFill>
                  <a:schemeClr val="bg1"/>
                </a:solidFill>
              </a:rPr>
              <a:t>GROUP BY</a:t>
            </a:r>
            <a:r>
              <a:rPr lang="ja-JP" altLang="en-US">
                <a:solidFill>
                  <a:schemeClr val="bg1"/>
                </a:solidFill>
              </a:rPr>
              <a:t>句は関数などと相性がよくパワフルな集計が可能になる。</a:t>
            </a:r>
            <a:endParaRPr lang="en-US" altLang="ja-JP">
              <a:solidFill>
                <a:schemeClr val="bg1"/>
              </a:solidFill>
            </a:endParaRPr>
          </a:p>
          <a:p>
            <a:r>
              <a:rPr lang="en-US" altLang="ja-JP" sz="4000">
                <a:solidFill>
                  <a:schemeClr val="bg1"/>
                </a:solidFill>
              </a:rPr>
              <a:t>SQL</a:t>
            </a:r>
            <a:r>
              <a:rPr lang="ja-JP" altLang="en-US" sz="4000">
                <a:solidFill>
                  <a:schemeClr val="bg1"/>
                </a:solidFill>
              </a:rPr>
              <a:t>には集計などを行う関数が用意されている</a:t>
            </a:r>
            <a:endParaRPr lang="en-US" altLang="ja-JP" sz="4000">
              <a:solidFill>
                <a:schemeClr val="bg1"/>
              </a:solidFill>
            </a:endParaRPr>
          </a:p>
          <a:p>
            <a:pPr lvl="1"/>
            <a:r>
              <a:rPr lang="en-US" altLang="ja-JP" sz="3600">
                <a:solidFill>
                  <a:schemeClr val="bg1"/>
                </a:solidFill>
              </a:rPr>
              <a:t> </a:t>
            </a:r>
            <a:r>
              <a:rPr lang="en-US" altLang="ja-JP">
                <a:solidFill>
                  <a:schemeClr val="bg1"/>
                </a:solidFill>
              </a:rPr>
              <a:t>COUNT(), MAX(), MIN(), AVG() ...</a:t>
            </a:r>
          </a:p>
          <a:p>
            <a:pPr lvl="1"/>
            <a:endParaRPr lang="en-US" altLang="ja-JP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95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296144"/>
          </a:xfrm>
        </p:spPr>
        <p:txBody>
          <a:bodyPr>
            <a:normAutofit fontScale="90000"/>
          </a:bodyPr>
          <a:lstStyle/>
          <a:p>
            <a:r>
              <a:rPr kumimoji="1" lang="ja-JP" altLang="en-US" sz="6000"/>
              <a:t>まだまだある</a:t>
            </a:r>
            <a:r>
              <a:rPr kumimoji="1" lang="en-US" altLang="ja-JP" sz="6000"/>
              <a:t/>
            </a:r>
            <a:br>
              <a:rPr kumimoji="1" lang="en-US" altLang="ja-JP" sz="6000"/>
            </a:br>
            <a:r>
              <a:rPr kumimoji="1" lang="en-US" altLang="ja-JP" sz="6000"/>
              <a:t>SELECT</a:t>
            </a:r>
            <a:r>
              <a:rPr lang="ja-JP" altLang="en-US" sz="6000"/>
              <a:t>文</a:t>
            </a:r>
            <a:endParaRPr kumimoji="1" lang="ja-JP" altLang="en-US" sz="600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752528"/>
          </a:xfrm>
        </p:spPr>
        <p:txBody>
          <a:bodyPr>
            <a:noAutofit/>
          </a:bodyPr>
          <a:lstStyle/>
          <a:p>
            <a:r>
              <a:rPr lang="en-US" altLang="ja-JP" sz="4400">
                <a:solidFill>
                  <a:schemeClr val="bg1"/>
                </a:solidFill>
              </a:rPr>
              <a:t>HAVING</a:t>
            </a:r>
            <a:r>
              <a:rPr lang="ja-JP" altLang="en-US" sz="4400">
                <a:solidFill>
                  <a:schemeClr val="bg1"/>
                </a:solidFill>
              </a:rPr>
              <a:t>句</a:t>
            </a:r>
            <a:endParaRPr lang="en-US" altLang="ja-JP" sz="4400">
              <a:solidFill>
                <a:schemeClr val="bg1"/>
              </a:solidFill>
            </a:endParaRPr>
          </a:p>
          <a:p>
            <a:r>
              <a:rPr lang="en-US" altLang="ja-JP" sz="4400">
                <a:solidFill>
                  <a:schemeClr val="bg1"/>
                </a:solidFill>
              </a:rPr>
              <a:t>CASE</a:t>
            </a:r>
          </a:p>
          <a:p>
            <a:r>
              <a:rPr lang="en-US" altLang="ja-JP" sz="4400">
                <a:solidFill>
                  <a:schemeClr val="bg1"/>
                </a:solidFill>
              </a:rPr>
              <a:t>LIMIT, OFFSET</a:t>
            </a:r>
          </a:p>
          <a:p>
            <a:r>
              <a:rPr lang="ja-JP" altLang="en-US" sz="4400">
                <a:solidFill>
                  <a:schemeClr val="bg1"/>
                </a:solidFill>
              </a:rPr>
              <a:t>サブクエリー </a:t>
            </a:r>
            <a:r>
              <a:rPr lang="en-US" altLang="ja-JP">
                <a:solidFill>
                  <a:schemeClr val="bg1"/>
                </a:solidFill>
              </a:rPr>
              <a:t>(</a:t>
            </a:r>
            <a:r>
              <a:rPr lang="ja-JP" altLang="en-US">
                <a:solidFill>
                  <a:schemeClr val="bg1"/>
                </a:solidFill>
              </a:rPr>
              <a:t>副問合せ</a:t>
            </a:r>
            <a:r>
              <a:rPr lang="en-US" altLang="ja-JP">
                <a:solidFill>
                  <a:schemeClr val="bg1"/>
                </a:solidFill>
              </a:rPr>
              <a:t>)</a:t>
            </a:r>
            <a:endParaRPr lang="en-US" altLang="ja-JP" sz="4400">
              <a:solidFill>
                <a:schemeClr val="bg1"/>
              </a:solidFill>
            </a:endParaRPr>
          </a:p>
          <a:p>
            <a:r>
              <a:rPr lang="en-US" altLang="ja-JP" sz="4400">
                <a:solidFill>
                  <a:schemeClr val="bg1"/>
                </a:solidFill>
              </a:rPr>
              <a:t>JOIN </a:t>
            </a:r>
            <a:r>
              <a:rPr lang="en-US" altLang="ja-JP">
                <a:solidFill>
                  <a:schemeClr val="bg1"/>
                </a:solidFill>
              </a:rPr>
              <a:t>(</a:t>
            </a:r>
            <a:r>
              <a:rPr lang="ja-JP" altLang="en-US">
                <a:solidFill>
                  <a:schemeClr val="bg1"/>
                </a:solidFill>
              </a:rPr>
              <a:t>複数のテーブルから取出す</a:t>
            </a:r>
            <a:r>
              <a:rPr lang="en-US" altLang="ja-JP">
                <a:solidFill>
                  <a:schemeClr val="bg1"/>
                </a:solidFill>
              </a:rPr>
              <a:t>)</a:t>
            </a:r>
            <a:endParaRPr lang="en-US" altLang="ja-JP" sz="4400">
              <a:solidFill>
                <a:schemeClr val="bg1"/>
              </a:solidFill>
            </a:endParaRPr>
          </a:p>
          <a:p>
            <a:pPr lvl="1"/>
            <a:r>
              <a:rPr lang="ja-JP" altLang="en-US" sz="3200">
                <a:solidFill>
                  <a:schemeClr val="bg1"/>
                </a:solidFill>
              </a:rPr>
              <a:t>これは後日授業でやります</a:t>
            </a:r>
          </a:p>
        </p:txBody>
      </p:sp>
    </p:spTree>
    <p:extLst>
      <p:ext uri="{BB962C8B-B14F-4D97-AF65-F5344CB8AC3E}">
        <p14:creationId xmlns:p14="http://schemas.microsoft.com/office/powerpoint/2010/main" val="3097377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kumimoji="1" lang="en-US" altLang="ja-JP" sz="9600" dirty="0"/>
              <a:t>INSERT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073059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6000" dirty="0"/>
              <a:t>ペアプロ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112568"/>
          </a:xfrm>
        </p:spPr>
        <p:txBody>
          <a:bodyPr>
            <a:noAutofit/>
          </a:bodyPr>
          <a:lstStyle/>
          <a:p>
            <a:r>
              <a:rPr kumimoji="1" lang="ja-JP" altLang="en-US" sz="3600" dirty="0" smtClean="0"/>
              <a:t>来週から「ペアプログラミング」を実施</a:t>
            </a:r>
            <a:endParaRPr kumimoji="1" lang="en-US" altLang="ja-JP" sz="3600" dirty="0" smtClean="0"/>
          </a:p>
          <a:p>
            <a:pPr lvl="1"/>
            <a:r>
              <a:rPr kumimoji="1" lang="ja-JP" altLang="en-US" sz="3200" dirty="0" smtClean="0"/>
              <a:t>ペアプロとは</a:t>
            </a:r>
            <a:r>
              <a:rPr kumimoji="1" lang="en-US" altLang="ja-JP" sz="3200" dirty="0" smtClean="0"/>
              <a:t>2</a:t>
            </a:r>
            <a:r>
              <a:rPr kumimoji="1" lang="ja-JP" altLang="en-US" sz="3200" dirty="0" smtClean="0"/>
              <a:t>人</a:t>
            </a:r>
            <a:r>
              <a:rPr kumimoji="1" lang="en-US" altLang="ja-JP" sz="3200" dirty="0" smtClean="0"/>
              <a:t>1</a:t>
            </a:r>
            <a:r>
              <a:rPr kumimoji="1" lang="ja-JP" altLang="en-US" sz="3200" dirty="0" smtClean="0"/>
              <a:t>組でコードを書くこと</a:t>
            </a:r>
            <a:r>
              <a:rPr lang="ja-JP" altLang="en-US" sz="3200" dirty="0"/>
              <a:t>。</a:t>
            </a:r>
            <a:r>
              <a:rPr lang="en-US" altLang="ja-JP" sz="3200" dirty="0"/>
              <a:t/>
            </a:r>
            <a:br>
              <a:rPr lang="en-US" altLang="ja-JP" sz="3200" dirty="0"/>
            </a:br>
            <a:r>
              <a:rPr lang="en-US" altLang="ja-JP" sz="3200" dirty="0"/>
              <a:t>1</a:t>
            </a:r>
            <a:r>
              <a:rPr lang="ja-JP" altLang="en-US" sz="3200" dirty="0"/>
              <a:t>人がコードを打ち、もう</a:t>
            </a:r>
            <a:r>
              <a:rPr lang="en-US" altLang="ja-JP" sz="3200" dirty="0"/>
              <a:t>1</a:t>
            </a:r>
            <a:r>
              <a:rPr lang="ja-JP" altLang="en-US" sz="3200" dirty="0"/>
              <a:t>人はサポート役。</a:t>
            </a:r>
            <a:endParaRPr lang="en-US" altLang="ja-JP" sz="3200" dirty="0"/>
          </a:p>
          <a:p>
            <a:pPr lvl="1"/>
            <a:r>
              <a:rPr lang="ja-JP" altLang="en-US" sz="3200" dirty="0"/>
              <a:t>この授業では</a:t>
            </a:r>
            <a:r>
              <a:rPr lang="en-US" altLang="ja-JP" sz="3200" dirty="0"/>
              <a:t>15</a:t>
            </a:r>
            <a:r>
              <a:rPr lang="ja-JP" altLang="en-US" sz="3200" dirty="0"/>
              <a:t>分程度で交代します</a:t>
            </a:r>
            <a:r>
              <a:rPr lang="en-US" altLang="ja-JP" sz="3200" dirty="0"/>
              <a:t/>
            </a:r>
            <a:br>
              <a:rPr lang="en-US" altLang="ja-JP" sz="3200" dirty="0"/>
            </a:br>
            <a:endParaRPr lang="en-US" altLang="ja-JP" sz="3200" dirty="0"/>
          </a:p>
          <a:p>
            <a:r>
              <a:rPr lang="ja-JP" altLang="en-US" sz="3600" dirty="0"/>
              <a:t>パートナーは毎週変更</a:t>
            </a:r>
            <a:endParaRPr lang="en-US" altLang="ja-JP" sz="3600" dirty="0"/>
          </a:p>
          <a:p>
            <a:pPr lvl="1"/>
            <a:r>
              <a:rPr lang="ja-JP" altLang="en-US" sz="3200" dirty="0"/>
              <a:t>隣の席の人とペアを組みます</a:t>
            </a:r>
            <a:endParaRPr lang="en-US" altLang="ja-JP" sz="3200" dirty="0"/>
          </a:p>
          <a:p>
            <a:pPr lvl="1"/>
            <a:r>
              <a:rPr lang="ja-JP" altLang="en-US" sz="3200" dirty="0"/>
              <a:t>席を毎回ランダムに変更します。</a:t>
            </a:r>
            <a:r>
              <a:rPr lang="ja-JP" altLang="en-US" sz="3200" b="1" dirty="0">
                <a:solidFill>
                  <a:srgbClr val="FF0000"/>
                </a:solidFill>
              </a:rPr>
              <a:t>入室時に自分の席を確認</a:t>
            </a:r>
            <a:r>
              <a:rPr lang="ja-JP" altLang="en-US" sz="3200" dirty="0"/>
              <a:t>してください。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20014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INSERT 1</a:t>
            </a:r>
            <a:endParaRPr kumimoji="1" lang="ja-JP" altLang="en-US" dirty="0"/>
          </a:p>
        </p:txBody>
      </p:sp>
      <p:sp>
        <p:nvSpPr>
          <p:cNvPr id="7" name="コンテンツ プレースホルダー 5"/>
          <p:cNvSpPr txBox="1">
            <a:spLocks/>
          </p:cNvSpPr>
          <p:nvPr/>
        </p:nvSpPr>
        <p:spPr>
          <a:xfrm>
            <a:off x="323528" y="1700808"/>
            <a:ext cx="8496944" cy="13681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180000" tIns="93600" rIns="180000" bIns="936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>
                <a:solidFill>
                  <a:schemeClr val="accent6">
                    <a:lumMod val="75000"/>
                  </a:schemeClr>
                </a:solidFill>
              </a:rPr>
              <a:t>INSERT INTO</a:t>
            </a:r>
            <a:r>
              <a:rPr lang="en-US" altLang="ja-JP" sz="3600"/>
              <a:t> Monster (</a:t>
            </a:r>
            <a:r>
              <a:rPr lang="en-US" altLang="en-US" sz="3600"/>
              <a:t>id, name</a:t>
            </a:r>
            <a:r>
              <a:rPr lang="en-US" altLang="ja-JP" sz="3600"/>
              <a:t>) </a:t>
            </a:r>
            <a:r>
              <a:rPr lang="en-US" altLang="ja-JP" sz="3600">
                <a:solidFill>
                  <a:srgbClr val="E46C0A"/>
                </a:solidFill>
              </a:rPr>
              <a:t>VALUES</a:t>
            </a:r>
            <a:r>
              <a:rPr lang="en-US" altLang="ja-JP" sz="3600"/>
              <a:t>(</a:t>
            </a:r>
            <a:r>
              <a:rPr lang="en-US" altLang="en-US" sz="3600"/>
              <a:t>1, '</a:t>
            </a:r>
            <a:r>
              <a:rPr lang="ja-JP" altLang="en-US" sz="3600"/>
              <a:t>スライム</a:t>
            </a:r>
            <a:r>
              <a:rPr lang="en-US" altLang="en-US" sz="3600"/>
              <a:t>'</a:t>
            </a:r>
            <a:r>
              <a:rPr lang="en-US" altLang="ja-JP" sz="3600"/>
              <a:t>);</a:t>
            </a:r>
          </a:p>
        </p:txBody>
      </p:sp>
      <p:sp>
        <p:nvSpPr>
          <p:cNvPr id="4" name="コンテンツ プレースホルダー 5"/>
          <p:cNvSpPr txBox="1">
            <a:spLocks/>
          </p:cNvSpPr>
          <p:nvPr/>
        </p:nvSpPr>
        <p:spPr>
          <a:xfrm>
            <a:off x="323528" y="3717032"/>
            <a:ext cx="8496944" cy="13681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180000" tIns="93600" rIns="180000" bIns="936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>
                <a:solidFill>
                  <a:srgbClr val="E46C0A"/>
                </a:solidFill>
              </a:rPr>
              <a:t>INSERT INTO</a:t>
            </a:r>
            <a:r>
              <a:rPr lang="en-US" altLang="ja-JP" sz="3600"/>
              <a:t> Monster</a:t>
            </a:r>
          </a:p>
          <a:p>
            <a:pPr marL="0" indent="0">
              <a:buNone/>
            </a:pPr>
            <a:r>
              <a:rPr lang="en-US" altLang="ja-JP" sz="3600">
                <a:solidFill>
                  <a:srgbClr val="E46C0A"/>
                </a:solidFill>
              </a:rPr>
              <a:t>VALUES</a:t>
            </a:r>
            <a:r>
              <a:rPr lang="en-US" altLang="ja-JP" sz="3600"/>
              <a:t>(</a:t>
            </a:r>
            <a:r>
              <a:rPr lang="en-US" altLang="en-US" sz="3600"/>
              <a:t>1, '</a:t>
            </a:r>
            <a:r>
              <a:rPr lang="ja-JP" altLang="en-US" sz="3600"/>
              <a:t>スライム</a:t>
            </a:r>
            <a:r>
              <a:rPr lang="en-US" altLang="en-US" sz="3600"/>
              <a:t>'</a:t>
            </a:r>
            <a:r>
              <a:rPr lang="en-US" altLang="ja-JP" sz="3600"/>
              <a:t>);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5157192"/>
            <a:ext cx="589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※id, name</a:t>
            </a:r>
            <a:r>
              <a:rPr lang="ja-JP" altLang="en-US"/>
              <a:t>しかないテーブルの場合、カラム名は省略できる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91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INSERT 2</a:t>
            </a:r>
            <a:endParaRPr kumimoji="1" lang="ja-JP" altLang="en-US" dirty="0"/>
          </a:p>
        </p:txBody>
      </p:sp>
      <p:sp>
        <p:nvSpPr>
          <p:cNvPr id="7" name="コンテンツ プレースホルダー 5"/>
          <p:cNvSpPr txBox="1">
            <a:spLocks/>
          </p:cNvSpPr>
          <p:nvPr/>
        </p:nvSpPr>
        <p:spPr>
          <a:xfrm>
            <a:off x="323528" y="1700808"/>
            <a:ext cx="8496944" cy="216024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180000" tIns="93600" rIns="180000" bIns="936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>
                <a:solidFill>
                  <a:srgbClr val="E46C0A"/>
                </a:solidFill>
              </a:rPr>
              <a:t>INSERT INTO</a:t>
            </a:r>
            <a:r>
              <a:rPr lang="en-US" altLang="ja-JP" sz="3600"/>
              <a:t> Monster (</a:t>
            </a:r>
            <a:r>
              <a:rPr lang="en-US" altLang="en-US" sz="3600"/>
              <a:t>id, name</a:t>
            </a:r>
            <a:r>
              <a:rPr lang="en-US" altLang="ja-JP" sz="3600"/>
              <a:t>) </a:t>
            </a:r>
            <a:r>
              <a:rPr lang="en-US" altLang="ja-JP" sz="3600">
                <a:solidFill>
                  <a:srgbClr val="E46C0A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altLang="ja-JP" sz="3600"/>
              <a:t>  (</a:t>
            </a:r>
            <a:r>
              <a:rPr lang="en-US" altLang="en-US" sz="3600"/>
              <a:t>1, '</a:t>
            </a:r>
            <a:r>
              <a:rPr lang="ja-JP" altLang="en-US" sz="3600"/>
              <a:t>スライム</a:t>
            </a:r>
            <a:r>
              <a:rPr lang="en-US" altLang="en-US" sz="3600"/>
              <a:t>'</a:t>
            </a:r>
            <a:r>
              <a:rPr lang="en-US" altLang="ja-JP" sz="3600"/>
              <a:t>),(2, '</a:t>
            </a:r>
            <a:r>
              <a:rPr lang="ja-JP" altLang="en-US" sz="3600"/>
              <a:t>スライムベス</a:t>
            </a:r>
            <a:r>
              <a:rPr lang="en-US" altLang="ja-JP" sz="3600"/>
              <a:t>');</a:t>
            </a:r>
          </a:p>
          <a:p>
            <a:pPr marL="0" indent="0">
              <a:buNone/>
            </a:pPr>
            <a:endParaRPr lang="en-US" altLang="ja-JP" sz="360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3933056"/>
            <a:ext cx="491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</a:t>
            </a:r>
            <a:r>
              <a:rPr lang="ja-JP" altLang="en-US"/>
              <a:t>一つの</a:t>
            </a:r>
            <a:r>
              <a:rPr lang="en-US" altLang="ja-JP"/>
              <a:t>INSERT</a:t>
            </a:r>
            <a:r>
              <a:rPr lang="ja-JP" altLang="en-US"/>
              <a:t>文で複数のレコードを追加できる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633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INSERT 3</a:t>
            </a:r>
            <a:endParaRPr kumimoji="1" lang="ja-JP" altLang="en-US" dirty="0"/>
          </a:p>
        </p:txBody>
      </p:sp>
      <p:sp>
        <p:nvSpPr>
          <p:cNvPr id="7" name="コンテンツ プレースホルダー 5"/>
          <p:cNvSpPr txBox="1">
            <a:spLocks/>
          </p:cNvSpPr>
          <p:nvPr/>
        </p:nvSpPr>
        <p:spPr>
          <a:xfrm>
            <a:off x="323528" y="1700808"/>
            <a:ext cx="8496944" cy="208823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180000" tIns="93600" rIns="180000" bIns="936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>
                <a:solidFill>
                  <a:srgbClr val="E46C0A"/>
                </a:solidFill>
              </a:rPr>
              <a:t>INSERT INTO</a:t>
            </a:r>
            <a:r>
              <a:rPr lang="en-US" altLang="ja-JP" sz="3600"/>
              <a:t> Monster (</a:t>
            </a:r>
            <a:r>
              <a:rPr lang="en-US" altLang="en-US" sz="3600"/>
              <a:t>id, name</a:t>
            </a:r>
            <a:r>
              <a:rPr lang="en-US" altLang="ja-JP" sz="3600"/>
              <a:t>)</a:t>
            </a:r>
          </a:p>
          <a:p>
            <a:pPr marL="0" indent="0">
              <a:buNone/>
            </a:pPr>
            <a:r>
              <a:rPr lang="en-US" altLang="ja-JP" sz="3600"/>
              <a:t>  SELECT id, name</a:t>
            </a:r>
          </a:p>
          <a:p>
            <a:pPr marL="0" indent="0">
              <a:buNone/>
            </a:pPr>
            <a:r>
              <a:rPr lang="en-US" altLang="ja-JP" sz="3600"/>
              <a:t>  FROM Monster2;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3789040"/>
            <a:ext cx="481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※SELECT</a:t>
            </a:r>
            <a:r>
              <a:rPr lang="ja-JP" altLang="en-US"/>
              <a:t>の結果を、直接</a:t>
            </a:r>
            <a:r>
              <a:rPr lang="en-US" altLang="ja-JP"/>
              <a:t>INSERT</a:t>
            </a:r>
            <a:r>
              <a:rPr lang="ja-JP" altLang="en-US"/>
              <a:t>することもできる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371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kumimoji="1" lang="en-US" altLang="ja-JP" sz="9600" dirty="0"/>
              <a:t>UPDATE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087763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UPDATE</a:t>
            </a:r>
            <a:r>
              <a:rPr kumimoji="1" lang="ja-JP" altLang="en-US" dirty="0"/>
              <a:t> </a:t>
            </a:r>
            <a:r>
              <a:rPr lang="ja-JP" altLang="ja-JP" dirty="0"/>
              <a:t>1</a:t>
            </a:r>
            <a:endParaRPr kumimoji="1" lang="ja-JP" altLang="en-US" dirty="0"/>
          </a:p>
        </p:txBody>
      </p:sp>
      <p:sp>
        <p:nvSpPr>
          <p:cNvPr id="7" name="コンテンツ プレースホルダー 5"/>
          <p:cNvSpPr txBox="1">
            <a:spLocks/>
          </p:cNvSpPr>
          <p:nvPr/>
        </p:nvSpPr>
        <p:spPr>
          <a:xfrm>
            <a:off x="323528" y="1700808"/>
            <a:ext cx="8496944" cy="194421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180000" tIns="93600" rIns="180000" bIns="936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>
                <a:solidFill>
                  <a:srgbClr val="E46C0A"/>
                </a:solidFill>
              </a:rPr>
              <a:t>UPDATE</a:t>
            </a:r>
            <a:r>
              <a:rPr lang="ja-JP" altLang="en-US" sz="4800"/>
              <a:t> </a:t>
            </a:r>
            <a:r>
              <a:rPr lang="en-US" altLang="ja-JP" sz="4800"/>
              <a:t>Monster</a:t>
            </a:r>
          </a:p>
          <a:p>
            <a:pPr marL="0" indent="0">
              <a:buNone/>
            </a:pPr>
            <a:r>
              <a:rPr lang="en-US" altLang="ja-JP" sz="4800">
                <a:solidFill>
                  <a:srgbClr val="E46C0A"/>
                </a:solidFill>
              </a:rPr>
              <a:t>SET</a:t>
            </a:r>
            <a:r>
              <a:rPr lang="en-US" altLang="ja-JP" sz="4800"/>
              <a:t>        HP=10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3645024"/>
            <a:ext cx="2688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</a:t>
            </a:r>
            <a:r>
              <a:rPr lang="ja-JP" altLang="en-US"/>
              <a:t>全レコードが対象となる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67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UPDATE</a:t>
            </a:r>
            <a:r>
              <a:rPr kumimoji="1" lang="ja-JP" altLang="en-US" dirty="0"/>
              <a:t>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 txBox="1">
            <a:spLocks/>
          </p:cNvSpPr>
          <p:nvPr/>
        </p:nvSpPr>
        <p:spPr>
          <a:xfrm>
            <a:off x="323528" y="1484784"/>
            <a:ext cx="8496944" cy="259228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180000" tIns="93600" rIns="180000" bIns="936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400">
                <a:solidFill>
                  <a:srgbClr val="E46C0A"/>
                </a:solidFill>
              </a:rPr>
              <a:t>UPDATE</a:t>
            </a:r>
            <a:r>
              <a:rPr lang="ja-JP" altLang="en-US" sz="4400"/>
              <a:t> </a:t>
            </a:r>
            <a:r>
              <a:rPr lang="en-US" altLang="ja-JP" sz="4400"/>
              <a:t>Monster</a:t>
            </a:r>
          </a:p>
          <a:p>
            <a:pPr marL="0" indent="0">
              <a:buNone/>
            </a:pPr>
            <a:r>
              <a:rPr lang="en-US" altLang="ja-JP" sz="4400">
                <a:solidFill>
                  <a:srgbClr val="E46C0A"/>
                </a:solidFill>
              </a:rPr>
              <a:t>SET</a:t>
            </a:r>
            <a:r>
              <a:rPr lang="en-US" altLang="ja-JP" sz="4400"/>
              <a:t>        HP=10</a:t>
            </a:r>
          </a:p>
          <a:p>
            <a:pPr marL="0" indent="0">
              <a:buNone/>
            </a:pPr>
            <a:r>
              <a:rPr lang="en-US" altLang="ja-JP" sz="4400">
                <a:solidFill>
                  <a:srgbClr val="E46C0A"/>
                </a:solidFill>
              </a:rPr>
              <a:t>WHERE</a:t>
            </a:r>
            <a:r>
              <a:rPr lang="en-US" altLang="ja-JP" sz="4400"/>
              <a:t>  ID=1; 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528" y="4581128"/>
            <a:ext cx="792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>
                <a:solidFill>
                  <a:srgbClr val="FF0000"/>
                </a:solidFill>
              </a:rPr>
              <a:t>※WHERE</a:t>
            </a:r>
            <a:r>
              <a:rPr lang="ja-JP" altLang="en-US" sz="4800">
                <a:solidFill>
                  <a:srgbClr val="FF0000"/>
                </a:solidFill>
              </a:rPr>
              <a:t>句を忘れないように</a:t>
            </a:r>
            <a:r>
              <a:rPr lang="en-US" altLang="ja-JP" sz="480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60341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UPDATE</a:t>
            </a:r>
            <a:r>
              <a:rPr kumimoji="1" lang="ja-JP" altLang="en-US" dirty="0"/>
              <a:t> 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 txBox="1">
            <a:spLocks/>
          </p:cNvSpPr>
          <p:nvPr/>
        </p:nvSpPr>
        <p:spPr>
          <a:xfrm>
            <a:off x="323528" y="1484784"/>
            <a:ext cx="8496944" cy="259228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180000" tIns="93600" rIns="180000" bIns="936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400">
                <a:solidFill>
                  <a:srgbClr val="E46C0A"/>
                </a:solidFill>
              </a:rPr>
              <a:t>UPDATE</a:t>
            </a:r>
            <a:r>
              <a:rPr lang="ja-JP" altLang="en-US" sz="4400"/>
              <a:t> </a:t>
            </a:r>
            <a:r>
              <a:rPr lang="en-US" altLang="ja-JP" sz="4400"/>
              <a:t>Monster</a:t>
            </a:r>
          </a:p>
          <a:p>
            <a:pPr marL="0" indent="0">
              <a:buNone/>
            </a:pPr>
            <a:r>
              <a:rPr lang="en-US" altLang="ja-JP" sz="4400">
                <a:solidFill>
                  <a:srgbClr val="E46C0A"/>
                </a:solidFill>
              </a:rPr>
              <a:t>SET</a:t>
            </a:r>
            <a:r>
              <a:rPr lang="en-US" altLang="ja-JP" sz="4400"/>
              <a:t>        HP=HP</a:t>
            </a:r>
            <a:r>
              <a:rPr lang="en-US" altLang="ja-JP" sz="4400" b="1">
                <a:solidFill>
                  <a:srgbClr val="FF0000"/>
                </a:solidFill>
              </a:rPr>
              <a:t>+10</a:t>
            </a:r>
          </a:p>
          <a:p>
            <a:pPr marL="0" indent="0">
              <a:buNone/>
            </a:pPr>
            <a:r>
              <a:rPr lang="en-US" altLang="ja-JP" sz="4400">
                <a:solidFill>
                  <a:srgbClr val="E46C0A"/>
                </a:solidFill>
              </a:rPr>
              <a:t>WHERE</a:t>
            </a:r>
            <a:r>
              <a:rPr lang="en-US" altLang="ja-JP" sz="4400"/>
              <a:t>  ID=1; 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4149080"/>
            <a:ext cx="282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</a:t>
            </a:r>
            <a:r>
              <a:rPr lang="ja-JP" altLang="en-US"/>
              <a:t>計算式を書くこともできる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0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UPDATE</a:t>
            </a:r>
            <a:r>
              <a:rPr kumimoji="1" lang="ja-JP" altLang="en-US" dirty="0"/>
              <a:t> </a:t>
            </a:r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 txBox="1">
            <a:spLocks/>
          </p:cNvSpPr>
          <p:nvPr/>
        </p:nvSpPr>
        <p:spPr>
          <a:xfrm>
            <a:off x="323528" y="1484784"/>
            <a:ext cx="8496944" cy="331236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180000" tIns="93600" rIns="180000" bIns="936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400">
                <a:solidFill>
                  <a:srgbClr val="E46C0A"/>
                </a:solidFill>
              </a:rPr>
              <a:t>UPDATE</a:t>
            </a:r>
            <a:r>
              <a:rPr lang="ja-JP" altLang="en-US" sz="4400"/>
              <a:t> </a:t>
            </a:r>
            <a:r>
              <a:rPr lang="en-US" altLang="ja-JP" sz="4400"/>
              <a:t>Monster</a:t>
            </a:r>
          </a:p>
          <a:p>
            <a:pPr marL="0" indent="0">
              <a:buNone/>
            </a:pPr>
            <a:r>
              <a:rPr lang="en-US" altLang="ja-JP" sz="4400">
                <a:solidFill>
                  <a:srgbClr val="E46C0A"/>
                </a:solidFill>
              </a:rPr>
              <a:t>SET</a:t>
            </a:r>
            <a:r>
              <a:rPr lang="en-US" altLang="ja-JP" sz="4400"/>
              <a:t>        HP=HP+10</a:t>
            </a:r>
            <a:r>
              <a:rPr lang="en-US" altLang="ja-JP" sz="440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ja-JP" altLang="ja-JP" sz="4400" b="1">
                <a:solidFill>
                  <a:srgbClr val="FF0000"/>
                </a:solidFill>
              </a:rPr>
              <a:t> </a:t>
            </a:r>
            <a:r>
              <a:rPr lang="ja-JP" altLang="en-US" sz="4400" b="1">
                <a:solidFill>
                  <a:srgbClr val="FF0000"/>
                </a:solidFill>
              </a:rPr>
              <a:t>             </a:t>
            </a:r>
            <a:r>
              <a:rPr lang="en-US" altLang="ja-JP" sz="4400">
                <a:solidFill>
                  <a:srgbClr val="FF0000"/>
                </a:solidFill>
              </a:rPr>
              <a:t>MP=MP+5</a:t>
            </a:r>
          </a:p>
          <a:p>
            <a:pPr marL="0" indent="0">
              <a:buNone/>
            </a:pPr>
            <a:r>
              <a:rPr lang="en-US" altLang="ja-JP" sz="4400">
                <a:solidFill>
                  <a:srgbClr val="E46C0A"/>
                </a:solidFill>
              </a:rPr>
              <a:t>WHERE</a:t>
            </a:r>
            <a:r>
              <a:rPr lang="en-US" altLang="ja-JP" sz="4400"/>
              <a:t>  ID=1; 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4941168"/>
            <a:ext cx="4777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</a:t>
            </a:r>
            <a:r>
              <a:rPr lang="ja-JP" altLang="en-US"/>
              <a:t>複数のカラムを一度に変更することもできる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742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kumimoji="1" lang="en-US" altLang="ja-JP" sz="9600" dirty="0"/>
              <a:t>DELETE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58661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/>
              <a:t>DELETE 1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 txBox="1">
            <a:spLocks/>
          </p:cNvSpPr>
          <p:nvPr/>
        </p:nvSpPr>
        <p:spPr>
          <a:xfrm>
            <a:off x="323528" y="1484784"/>
            <a:ext cx="8496944" cy="100811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180000" tIns="93600" rIns="180000" bIns="936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400">
                <a:solidFill>
                  <a:schemeClr val="accent6">
                    <a:lumMod val="75000"/>
                  </a:schemeClr>
                </a:solidFill>
              </a:rPr>
              <a:t>DELETE</a:t>
            </a:r>
            <a:r>
              <a:rPr lang="ja-JP" altLang="en-US" sz="44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40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ja-JP" altLang="en-US" sz="4400"/>
              <a:t> </a:t>
            </a:r>
            <a:r>
              <a:rPr lang="en-US" altLang="ja-JP" sz="4400"/>
              <a:t>Monster; 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2636912"/>
            <a:ext cx="334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</a:t>
            </a:r>
            <a:r>
              <a:rPr lang="ja-JP" altLang="en-US"/>
              <a:t>すべてのレコードが対象となる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863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kumimoji="1" lang="en-US" altLang="ja-JP" sz="9600" dirty="0"/>
              <a:t>SQL</a:t>
            </a:r>
            <a:r>
              <a:rPr kumimoji="1" lang="ja-JP" altLang="en-US" sz="9600" dirty="0"/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88731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/>
              <a:t>DELETE 2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 txBox="1">
            <a:spLocks/>
          </p:cNvSpPr>
          <p:nvPr/>
        </p:nvSpPr>
        <p:spPr>
          <a:xfrm>
            <a:off x="323528" y="1484784"/>
            <a:ext cx="8496944" cy="165618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180000" tIns="93600" rIns="180000" bIns="936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400">
                <a:solidFill>
                  <a:schemeClr val="accent6">
                    <a:lumMod val="75000"/>
                  </a:schemeClr>
                </a:solidFill>
              </a:rPr>
              <a:t>DELETE</a:t>
            </a:r>
            <a:r>
              <a:rPr lang="ja-JP" altLang="en-US" sz="44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40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ja-JP" altLang="en-US" sz="4400"/>
              <a:t> </a:t>
            </a:r>
            <a:r>
              <a:rPr lang="en-US" altLang="ja-JP" sz="4400"/>
              <a:t>Monster</a:t>
            </a:r>
            <a:endParaRPr lang="en-US" altLang="ja-JP" sz="4400">
              <a:solidFill>
                <a:srgbClr val="E46C0A"/>
              </a:solidFill>
            </a:endParaRPr>
          </a:p>
          <a:p>
            <a:pPr marL="0" indent="0">
              <a:buNone/>
            </a:pPr>
            <a:r>
              <a:rPr lang="en-US" altLang="ja-JP" sz="4400">
                <a:solidFill>
                  <a:srgbClr val="E46C0A"/>
                </a:solidFill>
              </a:rPr>
              <a:t>WHERE</a:t>
            </a:r>
            <a:r>
              <a:rPr lang="en-US" altLang="ja-JP" sz="4400"/>
              <a:t> id=1; 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3429000"/>
            <a:ext cx="792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>
                <a:solidFill>
                  <a:srgbClr val="FF0000"/>
                </a:solidFill>
              </a:rPr>
              <a:t>※WHERE</a:t>
            </a:r>
            <a:r>
              <a:rPr lang="ja-JP" altLang="en-US" sz="4800">
                <a:solidFill>
                  <a:srgbClr val="FF0000"/>
                </a:solidFill>
              </a:rPr>
              <a:t>句を忘れないように</a:t>
            </a:r>
            <a:r>
              <a:rPr lang="en-US" altLang="ja-JP" sz="480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97636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/>
              <a:t>DELETE 3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 txBox="1">
            <a:spLocks/>
          </p:cNvSpPr>
          <p:nvPr/>
        </p:nvSpPr>
        <p:spPr>
          <a:xfrm>
            <a:off x="323528" y="1484784"/>
            <a:ext cx="8496944" cy="151216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180000" tIns="93600" rIns="180000" bIns="936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400">
                <a:solidFill>
                  <a:schemeClr val="accent6">
                    <a:lumMod val="75000"/>
                  </a:schemeClr>
                </a:solidFill>
              </a:rPr>
              <a:t>TRUNCATE</a:t>
            </a:r>
            <a:r>
              <a:rPr lang="en-US" altLang="ja-JP" sz="4400">
                <a:solidFill>
                  <a:srgbClr val="E46C0A"/>
                </a:solidFill>
              </a:rPr>
              <a:t> TABLE</a:t>
            </a:r>
            <a:r>
              <a:rPr lang="en-US" altLang="ja-JP" sz="4400"/>
              <a:t> Monster;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9" y="3429000"/>
            <a:ext cx="84969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ja-JP" altLang="en-US" sz="3200">
                <a:latin typeface="メイリオ"/>
                <a:ea typeface="メイリオ"/>
                <a:cs typeface="メイリオ"/>
              </a:rPr>
              <a:t>これでもテーブルを空にできます。</a:t>
            </a:r>
            <a:endParaRPr lang="en-US" altLang="ja-JP" sz="3200">
              <a:latin typeface="メイリオ"/>
              <a:ea typeface="メイリオ"/>
              <a:cs typeface="メイリオ"/>
            </a:endParaRPr>
          </a:p>
          <a:p>
            <a:pPr marL="685800" indent="-685800">
              <a:buFont typeface="Arial"/>
              <a:buChar char="•"/>
            </a:pPr>
            <a:r>
              <a:rPr lang="en-US" altLang="ja-JP" sz="3200">
                <a:latin typeface="メイリオ"/>
                <a:ea typeface="メイリオ"/>
                <a:cs typeface="メイリオ"/>
              </a:rPr>
              <a:t>TRNCATE</a:t>
            </a:r>
            <a:r>
              <a:rPr lang="ja-JP" altLang="en-US" sz="3200">
                <a:latin typeface="メイリオ"/>
                <a:ea typeface="メイリオ"/>
                <a:cs typeface="メイリオ"/>
              </a:rPr>
              <a:t>はテーブルが裏側で保持している値も初期化します。真っ白な状態で作り直したいときはこちらを利用します。</a:t>
            </a:r>
            <a:endParaRPr lang="en-US" altLang="ja-JP" sz="320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27807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/>
              <a:t>※</a:t>
            </a:r>
            <a:r>
              <a:rPr kumimoji="1" lang="ja-JP" altLang="en-US" sz="6000"/>
              <a:t>注意</a:t>
            </a:r>
            <a:r>
              <a:rPr kumimoji="1" lang="en-US" altLang="ja-JP" sz="6000"/>
              <a:t>※</a:t>
            </a:r>
            <a:endParaRPr kumimoji="1" lang="ja-JP" altLang="en-US" sz="600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360040" y="1916832"/>
            <a:ext cx="8964488" cy="4032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6000">
                <a:solidFill>
                  <a:schemeClr val="bg1"/>
                </a:solidFill>
              </a:rPr>
              <a:t>SQL</a:t>
            </a:r>
            <a:r>
              <a:rPr lang="ja-JP" altLang="en-US" sz="6000">
                <a:solidFill>
                  <a:schemeClr val="bg1"/>
                </a:solidFill>
              </a:rPr>
              <a:t>の説明は驚くほど眠くなりますが、聞かないと確実にわからなくなる苦行です。</a:t>
            </a:r>
            <a:endParaRPr lang="en-US" altLang="ja-JP" sz="6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97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/>
              <a:t>※</a:t>
            </a:r>
            <a:r>
              <a:rPr kumimoji="1" lang="ja-JP" altLang="en-US" sz="6000"/>
              <a:t>注意</a:t>
            </a:r>
            <a:r>
              <a:rPr kumimoji="1" lang="en-US" altLang="ja-JP" sz="6000"/>
              <a:t>※</a:t>
            </a:r>
            <a:endParaRPr kumimoji="1" lang="ja-JP" altLang="en-US" sz="600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79512" y="1556792"/>
            <a:ext cx="8964488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6000">
                <a:solidFill>
                  <a:schemeClr val="bg1"/>
                </a:solidFill>
              </a:rPr>
              <a:t>先生も新人の頃、会社に</a:t>
            </a:r>
            <a:r>
              <a:rPr lang="en-US" altLang="ja-JP" sz="6000">
                <a:solidFill>
                  <a:schemeClr val="bg1"/>
                </a:solidFill>
              </a:rPr>
              <a:t>10</a:t>
            </a:r>
            <a:r>
              <a:rPr lang="ja-JP" altLang="en-US" sz="6000">
                <a:solidFill>
                  <a:schemeClr val="bg1"/>
                </a:solidFill>
              </a:rPr>
              <a:t>万円ほど出してもらって研修に行きましたが、地獄でした</a:t>
            </a:r>
            <a:r>
              <a:rPr lang="en-US" altLang="ja-JP" sz="3600">
                <a:solidFill>
                  <a:schemeClr val="bg1"/>
                </a:solidFill>
              </a:rPr>
              <a:t>(</a:t>
            </a:r>
            <a:r>
              <a:rPr lang="ja-JP" altLang="en-US" sz="3600">
                <a:solidFill>
                  <a:schemeClr val="bg1"/>
                </a:solidFill>
              </a:rPr>
              <a:t>眠くて倒れそうだが寝れないため</a:t>
            </a:r>
            <a:r>
              <a:rPr lang="en-US" altLang="ja-JP" sz="3600">
                <a:solidFill>
                  <a:schemeClr val="bg1"/>
                </a:solidFill>
              </a:rPr>
              <a:t>)</a:t>
            </a:r>
            <a:r>
              <a:rPr lang="ja-JP" altLang="en-US" sz="6000">
                <a:solidFill>
                  <a:schemeClr val="bg1"/>
                </a:solidFill>
              </a:rPr>
              <a:t>。</a:t>
            </a:r>
            <a:endParaRPr lang="en-US" altLang="ja-JP" sz="6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59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-36512" y="2420888"/>
            <a:ext cx="9180512" cy="18722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ja-JP" altLang="en-US" sz="16600">
                <a:solidFill>
                  <a:schemeClr val="bg1"/>
                </a:solidFill>
              </a:rPr>
              <a:t>耐える</a:t>
            </a:r>
            <a:endParaRPr lang="en-US" altLang="ja-JP" sz="16600">
              <a:solidFill>
                <a:schemeClr val="bg1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8000"/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196211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sz="6000" dirty="0"/>
              <a:t>SQL is not Programming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1484784"/>
            <a:ext cx="7992888" cy="5112568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SQL</a:t>
            </a:r>
            <a:r>
              <a:rPr lang="ja-JP" altLang="en-US" sz="4000" dirty="0"/>
              <a:t>はデータベースに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4000" dirty="0">
                <a:solidFill>
                  <a:srgbClr val="FF0000"/>
                </a:solidFill>
              </a:rPr>
              <a:t>「問い合わせ」</a:t>
            </a:r>
            <a:r>
              <a:rPr lang="ja-JP" altLang="en-US" sz="4000" dirty="0"/>
              <a:t>を行うための物</a:t>
            </a:r>
            <a:endParaRPr lang="en-US" altLang="ja-JP" sz="4000" dirty="0"/>
          </a:p>
          <a:p>
            <a:pPr lvl="1"/>
            <a:r>
              <a:rPr lang="en-US" altLang="ja-JP" sz="3600" dirty="0"/>
              <a:t> </a:t>
            </a:r>
            <a:r>
              <a:rPr lang="ja-JP" altLang="en-US" sz="3600" dirty="0"/>
              <a:t>データをください</a:t>
            </a:r>
            <a:endParaRPr lang="en-US" altLang="ja-JP" sz="3600" dirty="0"/>
          </a:p>
          <a:p>
            <a:pPr lvl="1"/>
            <a:r>
              <a:rPr lang="en-US" altLang="ja-JP" sz="3600" dirty="0"/>
              <a:t> </a:t>
            </a:r>
            <a:r>
              <a:rPr lang="ja-JP" altLang="en-US" sz="3600" dirty="0"/>
              <a:t>データを保存してください</a:t>
            </a:r>
            <a:endParaRPr lang="en-US" altLang="ja-JP" sz="3600" dirty="0"/>
          </a:p>
          <a:p>
            <a:pPr lvl="1"/>
            <a:r>
              <a:rPr lang="en-US" altLang="ja-JP" sz="3600" dirty="0"/>
              <a:t> </a:t>
            </a:r>
            <a:r>
              <a:rPr lang="ja-JP" altLang="en-US" sz="3600" dirty="0"/>
              <a:t>データを更新してください</a:t>
            </a:r>
            <a:endParaRPr lang="en-US" altLang="ja-JP" sz="3600" dirty="0"/>
          </a:p>
          <a:p>
            <a:pPr lvl="1"/>
            <a:r>
              <a:rPr lang="en-US" altLang="ja-JP" sz="3600" dirty="0"/>
              <a:t> </a:t>
            </a:r>
            <a:r>
              <a:rPr lang="ja-JP" altLang="en-US" sz="3600" dirty="0"/>
              <a:t>データを削除してください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445520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1469</Words>
  <Application>Microsoft Macintosh PowerPoint</Application>
  <PresentationFormat>画面に合わせる (4:3)</PresentationFormat>
  <Paragraphs>285</Paragraphs>
  <Slides>51</Slides>
  <Notes>35</Notes>
  <HiddenSlides>0</HiddenSlides>
  <MMClips>0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51</vt:i4>
      </vt:variant>
    </vt:vector>
  </HeadingPairs>
  <TitlesOfParts>
    <vt:vector size="54" baseType="lpstr">
      <vt:lpstr>Office ​​テーマ</vt:lpstr>
      <vt:lpstr>1_Office ​​テーマ</vt:lpstr>
      <vt:lpstr>2_Office ​​テーマ</vt:lpstr>
      <vt:lpstr>モバイル プログラミング 実習2</vt:lpstr>
      <vt:lpstr>午後</vt:lpstr>
      <vt:lpstr>来週の予告</vt:lpstr>
      <vt:lpstr>ペアプロ</vt:lpstr>
      <vt:lpstr>SQL演習</vt:lpstr>
      <vt:lpstr>※注意※</vt:lpstr>
      <vt:lpstr>※注意※</vt:lpstr>
      <vt:lpstr>結論</vt:lpstr>
      <vt:lpstr>SQL is not Programming</vt:lpstr>
      <vt:lpstr>CRUD(クラッド)</vt:lpstr>
      <vt:lpstr>CRUD(クラッド)</vt:lpstr>
      <vt:lpstr>文法と呼称</vt:lpstr>
      <vt:lpstr>文法と呼称</vt:lpstr>
      <vt:lpstr>文法と呼称</vt:lpstr>
      <vt:lpstr>文法と呼称</vt:lpstr>
      <vt:lpstr>SELECT</vt:lpstr>
      <vt:lpstr>SELECT 1 - 射影</vt:lpstr>
      <vt:lpstr>SELECT 2 - 射影</vt:lpstr>
      <vt:lpstr>SELECT句</vt:lpstr>
      <vt:lpstr>SELECT 3 - WHERE</vt:lpstr>
      <vt:lpstr>SELECT 4 - WHERE</vt:lpstr>
      <vt:lpstr>SELECT 5 - WHERE</vt:lpstr>
      <vt:lpstr>SELECT 6 - WHERE</vt:lpstr>
      <vt:lpstr>SELECT 7 - WHERE</vt:lpstr>
      <vt:lpstr>SELECT 8 - WHERE</vt:lpstr>
      <vt:lpstr>SELECT 9 - WHERE</vt:lpstr>
      <vt:lpstr>SELECT 10 - WHERE</vt:lpstr>
      <vt:lpstr>SELECT 11 - WHERE</vt:lpstr>
      <vt:lpstr>WHERE句</vt:lpstr>
      <vt:lpstr>SELECT 10 – ORDER BY</vt:lpstr>
      <vt:lpstr>SELECT 11 – ORDER BY</vt:lpstr>
      <vt:lpstr>SELECT 12 – ORDER BY</vt:lpstr>
      <vt:lpstr>ORDER BY句</vt:lpstr>
      <vt:lpstr>SELECT 13 – DISTINCT</vt:lpstr>
      <vt:lpstr>SELECT 14 – GROUP BY</vt:lpstr>
      <vt:lpstr>SELECT 15 – 関数</vt:lpstr>
      <vt:lpstr>GROUP BY句 / 関数</vt:lpstr>
      <vt:lpstr>まだまだある SELECT文</vt:lpstr>
      <vt:lpstr>INSERT</vt:lpstr>
      <vt:lpstr>INSERT 1</vt:lpstr>
      <vt:lpstr>INSERT 2</vt:lpstr>
      <vt:lpstr>INSERT 3</vt:lpstr>
      <vt:lpstr>UPDATE</vt:lpstr>
      <vt:lpstr>UPDATE 1</vt:lpstr>
      <vt:lpstr>UPDATE 2</vt:lpstr>
      <vt:lpstr>UPDATE 3</vt:lpstr>
      <vt:lpstr>UPDATE 4</vt:lpstr>
      <vt:lpstr>DELETE</vt:lpstr>
      <vt:lpstr>DELETE 1</vt:lpstr>
      <vt:lpstr>DELETE 2</vt:lpstr>
      <vt:lpstr>DELETE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AZUSAのファイルをPowerpointにしてみた</dc:title>
  <dc:creator>wslash</dc:creator>
  <cp:lastModifiedBy>勝部 麻季人</cp:lastModifiedBy>
  <cp:revision>425</cp:revision>
  <cp:lastPrinted>2014-09-23T04:56:28Z</cp:lastPrinted>
  <dcterms:created xsi:type="dcterms:W3CDTF">2014-08-31T11:33:13Z</dcterms:created>
  <dcterms:modified xsi:type="dcterms:W3CDTF">2016-11-20T13:24:19Z</dcterms:modified>
</cp:coreProperties>
</file>