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Lst>
  <p:notesMasterIdLst>
    <p:notesMasterId r:id="rId99"/>
  </p:notesMasterIdLst>
  <p:sldIdLst>
    <p:sldId id="256" r:id="rId4"/>
    <p:sldId id="608" r:id="rId5"/>
    <p:sldId id="289" r:id="rId6"/>
    <p:sldId id="275" r:id="rId7"/>
    <p:sldId id="276" r:id="rId8"/>
    <p:sldId id="280" r:id="rId9"/>
    <p:sldId id="323" r:id="rId10"/>
    <p:sldId id="322" r:id="rId11"/>
    <p:sldId id="432" r:id="rId12"/>
    <p:sldId id="454" r:id="rId13"/>
    <p:sldId id="468" r:id="rId14"/>
    <p:sldId id="455" r:id="rId15"/>
    <p:sldId id="469" r:id="rId16"/>
    <p:sldId id="587" r:id="rId17"/>
    <p:sldId id="640" r:id="rId18"/>
    <p:sldId id="433" r:id="rId19"/>
    <p:sldId id="648" r:id="rId20"/>
    <p:sldId id="641" r:id="rId21"/>
    <p:sldId id="642" r:id="rId22"/>
    <p:sldId id="644" r:id="rId23"/>
    <p:sldId id="646" r:id="rId24"/>
    <p:sldId id="643" r:id="rId25"/>
    <p:sldId id="645" r:id="rId26"/>
    <p:sldId id="650" r:id="rId27"/>
    <p:sldId id="635" r:id="rId28"/>
    <p:sldId id="563" r:id="rId29"/>
    <p:sldId id="554" r:id="rId30"/>
    <p:sldId id="560" r:id="rId31"/>
    <p:sldId id="561" r:id="rId32"/>
    <p:sldId id="564" r:id="rId33"/>
    <p:sldId id="565" r:id="rId34"/>
    <p:sldId id="570" r:id="rId35"/>
    <p:sldId id="566" r:id="rId36"/>
    <p:sldId id="569" r:id="rId37"/>
    <p:sldId id="567" r:id="rId38"/>
    <p:sldId id="571" r:id="rId39"/>
    <p:sldId id="568" r:id="rId40"/>
    <p:sldId id="573" r:id="rId41"/>
    <p:sldId id="575" r:id="rId42"/>
    <p:sldId id="577" r:id="rId43"/>
    <p:sldId id="578" r:id="rId44"/>
    <p:sldId id="579" r:id="rId45"/>
    <p:sldId id="580" r:id="rId46"/>
    <p:sldId id="582" r:id="rId47"/>
    <p:sldId id="572" r:id="rId48"/>
    <p:sldId id="585" r:id="rId49"/>
    <p:sldId id="583" r:id="rId50"/>
    <p:sldId id="586" r:id="rId51"/>
    <p:sldId id="584" r:id="rId52"/>
    <p:sldId id="537" r:id="rId53"/>
    <p:sldId id="606" r:id="rId54"/>
    <p:sldId id="601" r:id="rId55"/>
    <p:sldId id="602" r:id="rId56"/>
    <p:sldId id="589" r:id="rId57"/>
    <p:sldId id="594" r:id="rId58"/>
    <p:sldId id="595" r:id="rId59"/>
    <p:sldId id="590" r:id="rId60"/>
    <p:sldId id="591" r:id="rId61"/>
    <p:sldId id="592" r:id="rId62"/>
    <p:sldId id="593" r:id="rId63"/>
    <p:sldId id="596" r:id="rId64"/>
    <p:sldId id="597" r:id="rId65"/>
    <p:sldId id="598" r:id="rId66"/>
    <p:sldId id="599" r:id="rId67"/>
    <p:sldId id="636" r:id="rId68"/>
    <p:sldId id="610" r:id="rId69"/>
    <p:sldId id="613" r:id="rId70"/>
    <p:sldId id="637" r:id="rId71"/>
    <p:sldId id="638" r:id="rId72"/>
    <p:sldId id="639" r:id="rId73"/>
    <p:sldId id="605" r:id="rId74"/>
    <p:sldId id="612" r:id="rId75"/>
    <p:sldId id="614" r:id="rId76"/>
    <p:sldId id="615" r:id="rId77"/>
    <p:sldId id="616" r:id="rId78"/>
    <p:sldId id="603" r:id="rId79"/>
    <p:sldId id="618" r:id="rId80"/>
    <p:sldId id="619" r:id="rId81"/>
    <p:sldId id="620" r:id="rId82"/>
    <p:sldId id="621" r:id="rId83"/>
    <p:sldId id="617" r:id="rId84"/>
    <p:sldId id="607" r:id="rId85"/>
    <p:sldId id="622" r:id="rId86"/>
    <p:sldId id="623" r:id="rId87"/>
    <p:sldId id="624" r:id="rId88"/>
    <p:sldId id="625" r:id="rId89"/>
    <p:sldId id="626" r:id="rId90"/>
    <p:sldId id="627" r:id="rId91"/>
    <p:sldId id="628" r:id="rId92"/>
    <p:sldId id="630" r:id="rId93"/>
    <p:sldId id="631" r:id="rId94"/>
    <p:sldId id="629" r:id="rId95"/>
    <p:sldId id="632" r:id="rId96"/>
    <p:sldId id="633" r:id="rId97"/>
    <p:sldId id="634" r:id="rId9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1569292B-B929-4914-A6C3-BDC25601CCAF}">
          <p14:sldIdLst>
            <p14:sldId id="256"/>
            <p14:sldId id="608"/>
          </p14:sldIdLst>
        </p14:section>
        <p14:section name="本日の予定" id="{BD55118C-3B1B-4EB7-9984-B0F90EC6AF34}">
          <p14:sldIdLst>
            <p14:sldId id="289"/>
            <p14:sldId id="275"/>
            <p14:sldId id="276"/>
            <p14:sldId id="280"/>
            <p14:sldId id="323"/>
            <p14:sldId id="322"/>
          </p14:sldIdLst>
        </p14:section>
        <p14:section name="アンケート" id="{E4C652C5-0222-45FE-9020-7BAA2C7BEB0B}">
          <p14:sldIdLst>
            <p14:sldId id="432"/>
            <p14:sldId id="454"/>
            <p14:sldId id="468"/>
            <p14:sldId id="455"/>
            <p14:sldId id="469"/>
            <p14:sldId id="587"/>
            <p14:sldId id="640"/>
            <p14:sldId id="433"/>
            <p14:sldId id="648"/>
            <p14:sldId id="641"/>
            <p14:sldId id="642"/>
            <p14:sldId id="644"/>
            <p14:sldId id="646"/>
            <p14:sldId id="643"/>
            <p14:sldId id="645"/>
            <p14:sldId id="650"/>
          </p14:sldIdLst>
        </p14:section>
        <p14:section name="復習" id="{0AEAB9C0-FE80-C441-9336-55079513262F}">
          <p14:sldIdLst>
            <p14:sldId id="635"/>
            <p14:sldId id="563"/>
            <p14:sldId id="554"/>
            <p14:sldId id="560"/>
            <p14:sldId id="561"/>
            <p14:sldId id="564"/>
            <p14:sldId id="565"/>
            <p14:sldId id="570"/>
            <p14:sldId id="566"/>
            <p14:sldId id="569"/>
            <p14:sldId id="567"/>
            <p14:sldId id="571"/>
            <p14:sldId id="568"/>
            <p14:sldId id="573"/>
            <p14:sldId id="575"/>
            <p14:sldId id="577"/>
            <p14:sldId id="578"/>
            <p14:sldId id="579"/>
            <p14:sldId id="580"/>
            <p14:sldId id="582"/>
            <p14:sldId id="572"/>
            <p14:sldId id="585"/>
            <p14:sldId id="583"/>
            <p14:sldId id="586"/>
            <p14:sldId id="584"/>
          </p14:sldIdLst>
        </p14:section>
        <p14:section name="MySQL基礎" id="{B0EF0F2D-1F1C-7B41-9EAD-79F7C805C4CB}">
          <p14:sldIdLst>
            <p14:sldId id="537"/>
            <p14:sldId id="606"/>
            <p14:sldId id="601"/>
            <p14:sldId id="602"/>
            <p14:sldId id="589"/>
            <p14:sldId id="594"/>
            <p14:sldId id="595"/>
            <p14:sldId id="590"/>
            <p14:sldId id="591"/>
            <p14:sldId id="592"/>
            <p14:sldId id="593"/>
            <p14:sldId id="596"/>
            <p14:sldId id="597"/>
            <p14:sldId id="598"/>
            <p14:sldId id="599"/>
            <p14:sldId id="636"/>
            <p14:sldId id="610"/>
            <p14:sldId id="613"/>
            <p14:sldId id="637"/>
            <p14:sldId id="638"/>
            <p14:sldId id="639"/>
            <p14:sldId id="605"/>
            <p14:sldId id="612"/>
            <p14:sldId id="614"/>
            <p14:sldId id="615"/>
            <p14:sldId id="616"/>
            <p14:sldId id="603"/>
            <p14:sldId id="618"/>
            <p14:sldId id="619"/>
            <p14:sldId id="620"/>
            <p14:sldId id="621"/>
            <p14:sldId id="617"/>
            <p14:sldId id="607"/>
            <p14:sldId id="622"/>
            <p14:sldId id="623"/>
            <p14:sldId id="624"/>
            <p14:sldId id="625"/>
            <p14:sldId id="626"/>
            <p14:sldId id="627"/>
          </p14:sldIdLst>
        </p14:section>
        <p14:section name="レポート" id="{148FACB5-80AE-1446-9814-EC45EEC00092}">
          <p14:sldIdLst>
            <p14:sldId id="628"/>
            <p14:sldId id="630"/>
            <p14:sldId id="631"/>
            <p14:sldId id="629"/>
            <p14:sldId id="632"/>
            <p14:sldId id="633"/>
            <p14:sldId id="63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B490"/>
    <a:srgbClr val="FEF6E3"/>
    <a:srgbClr val="3E40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間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86439" autoAdjust="0"/>
  </p:normalViewPr>
  <p:slideViewPr>
    <p:cSldViewPr showGuides="1">
      <p:cViewPr varScale="1">
        <p:scale>
          <a:sx n="102" d="100"/>
          <a:sy n="102" d="100"/>
        </p:scale>
        <p:origin x="-1712" y="-104"/>
      </p:cViewPr>
      <p:guideLst>
        <p:guide orient="horz" pos="3067"/>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5416"/>
    </p:cViewPr>
  </p:sorter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presProps" Target="presProps.xml"/><Relationship Id="rId102" Type="http://schemas.openxmlformats.org/officeDocument/2006/relationships/viewProps" Target="viewProps.xml"/><Relationship Id="rId103" Type="http://schemas.openxmlformats.org/officeDocument/2006/relationships/theme" Target="theme/theme1.xml"/><Relationship Id="rId10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97" Type="http://schemas.openxmlformats.org/officeDocument/2006/relationships/slide" Target="slides/slide94.xml"/><Relationship Id="rId98" Type="http://schemas.openxmlformats.org/officeDocument/2006/relationships/slide" Target="slides/slide95.xml"/><Relationship Id="rId99" Type="http://schemas.openxmlformats.org/officeDocument/2006/relationships/notesMaster" Target="notesMasters/notesMaster1.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100" Type="http://schemas.openxmlformats.org/officeDocument/2006/relationships/printerSettings" Target="printerSettings/printerSettings1.bin"/><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6A8109-CCB6-4EE0-89C8-B930DAA4A3F8}" type="datetimeFigureOut">
              <a:rPr kumimoji="1" lang="ja-JP" altLang="en-US" smtClean="0"/>
              <a:t>16/12/05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BBE79A-CCF6-4249-B583-4165A3BBCEF8}" type="slidenum">
              <a:rPr kumimoji="1" lang="ja-JP" altLang="en-US" smtClean="0"/>
              <a:t>‹#›</a:t>
            </a:fld>
            <a:endParaRPr kumimoji="1" lang="ja-JP" altLang="en-US"/>
          </a:p>
        </p:txBody>
      </p:sp>
    </p:spTree>
    <p:extLst>
      <p:ext uri="{BB962C8B-B14F-4D97-AF65-F5344CB8AC3E}">
        <p14:creationId xmlns:p14="http://schemas.microsoft.com/office/powerpoint/2010/main" val="20614478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7</a:t>
            </a:fld>
            <a:endParaRPr kumimoji="1" lang="ja-JP" altLang="en-US"/>
          </a:p>
        </p:txBody>
      </p:sp>
    </p:spTree>
    <p:extLst>
      <p:ext uri="{BB962C8B-B14F-4D97-AF65-F5344CB8AC3E}">
        <p14:creationId xmlns:p14="http://schemas.microsoft.com/office/powerpoint/2010/main" val="487319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20</a:t>
            </a:fld>
            <a:endParaRPr kumimoji="1" lang="ja-JP" altLang="en-US"/>
          </a:p>
        </p:txBody>
      </p:sp>
    </p:spTree>
    <p:extLst>
      <p:ext uri="{BB962C8B-B14F-4D97-AF65-F5344CB8AC3E}">
        <p14:creationId xmlns:p14="http://schemas.microsoft.com/office/powerpoint/2010/main" val="1452881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21</a:t>
            </a:fld>
            <a:endParaRPr kumimoji="1" lang="ja-JP" altLang="en-US"/>
          </a:p>
        </p:txBody>
      </p:sp>
    </p:spTree>
    <p:extLst>
      <p:ext uri="{BB962C8B-B14F-4D97-AF65-F5344CB8AC3E}">
        <p14:creationId xmlns:p14="http://schemas.microsoft.com/office/powerpoint/2010/main" val="1452881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・グラフの傾きは個人差がある</a:t>
            </a:r>
            <a:endParaRPr kumimoji="1" lang="en-US" altLang="ja-JP"/>
          </a:p>
          <a:p>
            <a:r>
              <a:rPr kumimoji="1" lang="ja-JP" altLang="en-US"/>
              <a:t>・物にもよるが、グラフィックや音楽などのクリエイティビティが重要とされる物でも時間を投下することで、ある一定の地点までは行くことができる。</a:t>
            </a:r>
            <a:endParaRPr kumimoji="1" lang="ja-JP" altLang="en-US"/>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22</a:t>
            </a:fld>
            <a:endParaRPr kumimoji="1" lang="ja-JP" altLang="en-US"/>
          </a:p>
        </p:txBody>
      </p:sp>
    </p:spTree>
    <p:extLst>
      <p:ext uri="{BB962C8B-B14F-4D97-AF65-F5344CB8AC3E}">
        <p14:creationId xmlns:p14="http://schemas.microsoft.com/office/powerpoint/2010/main" val="1452881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特別な人物の例ではありません。</a:t>
            </a:r>
            <a:endParaRPr kumimoji="1" lang="en-US" altLang="ja-JP"/>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23</a:t>
            </a:fld>
            <a:endParaRPr kumimoji="1" lang="ja-JP" altLang="en-US"/>
          </a:p>
        </p:txBody>
      </p:sp>
    </p:spTree>
    <p:extLst>
      <p:ext uri="{BB962C8B-B14F-4D97-AF65-F5344CB8AC3E}">
        <p14:creationId xmlns:p14="http://schemas.microsoft.com/office/powerpoint/2010/main" val="1452881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27</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28</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29</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30</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31</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32</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8</a:t>
            </a:fld>
            <a:endParaRPr kumimoji="1" lang="ja-JP" altLang="en-US"/>
          </a:p>
        </p:txBody>
      </p:sp>
    </p:spTree>
    <p:extLst>
      <p:ext uri="{BB962C8B-B14F-4D97-AF65-F5344CB8AC3E}">
        <p14:creationId xmlns:p14="http://schemas.microsoft.com/office/powerpoint/2010/main" val="20724385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33</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34</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36</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37</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38</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39</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40</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41</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42</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43</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成績には直接影響しないが、</a:t>
            </a:r>
            <a:endParaRPr kumimoji="1" lang="en-US" altLang="ja-JP" dirty="0" smtClean="0"/>
          </a:p>
          <a:p>
            <a:r>
              <a:rPr kumimoji="1" lang="ja-JP" altLang="en-US" dirty="0" smtClean="0"/>
              <a:t>テスト勉強にもなり一石二鳥なので、積極的に参加することをおすすめする。</a:t>
            </a:r>
            <a:endParaRPr kumimoji="1" lang="ja-JP" altLang="en-US" dirty="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10</a:t>
            </a:fld>
            <a:endParaRPr kumimoji="1" lang="ja-JP" altLang="en-US"/>
          </a:p>
        </p:txBody>
      </p:sp>
    </p:spTree>
    <p:extLst>
      <p:ext uri="{BB962C8B-B14F-4D97-AF65-F5344CB8AC3E}">
        <p14:creationId xmlns:p14="http://schemas.microsoft.com/office/powerpoint/2010/main" val="20724385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44</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45</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46</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48</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49</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54</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59</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60</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61</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62</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11</a:t>
            </a:fld>
            <a:endParaRPr kumimoji="1" lang="ja-JP" altLang="en-US"/>
          </a:p>
        </p:txBody>
      </p:sp>
    </p:spTree>
    <p:extLst>
      <p:ext uri="{BB962C8B-B14F-4D97-AF65-F5344CB8AC3E}">
        <p14:creationId xmlns:p14="http://schemas.microsoft.com/office/powerpoint/2010/main" val="20724385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63</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66</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67</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70</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71</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72</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73</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74</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75</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solidFill>
                  <a:srgbClr val="E46C0A"/>
                </a:solidFill>
              </a:rPr>
              <a:t>ambiguous</a:t>
            </a:r>
            <a:r>
              <a:rPr lang="ja-JP" altLang="en-US" dirty="0">
                <a:solidFill>
                  <a:srgbClr val="E46C0A"/>
                </a:solidFill>
              </a:rPr>
              <a:t>（あんびぎゅあす）＝あいまいな</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77</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返却しなかった物は年度末にシュレッダーにかけます。</a:t>
            </a:r>
            <a:endParaRPr kumimoji="1" lang="ja-JP" altLang="en-US" dirty="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12</a:t>
            </a:fld>
            <a:endParaRPr kumimoji="1" lang="ja-JP" altLang="en-US"/>
          </a:p>
        </p:txBody>
      </p:sp>
    </p:spTree>
    <p:extLst>
      <p:ext uri="{BB962C8B-B14F-4D97-AF65-F5344CB8AC3E}">
        <p14:creationId xmlns:p14="http://schemas.microsoft.com/office/powerpoint/2010/main" val="20724385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78</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79</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80</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83</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84</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85</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86</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92</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93</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94</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13</a:t>
            </a:fld>
            <a:endParaRPr kumimoji="1" lang="ja-JP" altLang="en-US"/>
          </a:p>
        </p:txBody>
      </p:sp>
    </p:spTree>
    <p:extLst>
      <p:ext uri="{BB962C8B-B14F-4D97-AF65-F5344CB8AC3E}">
        <p14:creationId xmlns:p14="http://schemas.microsoft.com/office/powerpoint/2010/main" val="2072438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15</a:t>
            </a:fld>
            <a:endParaRPr kumimoji="1" lang="ja-JP" altLang="en-US"/>
          </a:p>
        </p:txBody>
      </p:sp>
    </p:spTree>
    <p:extLst>
      <p:ext uri="{BB962C8B-B14F-4D97-AF65-F5344CB8AC3E}">
        <p14:creationId xmlns:p14="http://schemas.microsoft.com/office/powerpoint/2010/main" val="2072438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16</a:t>
            </a:fld>
            <a:endParaRPr kumimoji="1" lang="ja-JP" altLang="en-US"/>
          </a:p>
        </p:txBody>
      </p:sp>
    </p:spTree>
    <p:extLst>
      <p:ext uri="{BB962C8B-B14F-4D97-AF65-F5344CB8AC3E}">
        <p14:creationId xmlns:p14="http://schemas.microsoft.com/office/powerpoint/2010/main" val="2072438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・グラフの傾きは個人差がある</a:t>
            </a:r>
            <a:endParaRPr kumimoji="1" lang="en-US" altLang="ja-JP"/>
          </a:p>
          <a:p>
            <a:r>
              <a:rPr kumimoji="1" lang="ja-JP" altLang="en-US"/>
              <a:t>・物にもよるが、グラフィックや音楽などのクリエイティビティが重要とされる物でも時間を投下することで、ある一定の地点までは行くことができる。</a:t>
            </a:r>
            <a:endParaRPr kumimoji="1" lang="ja-JP" altLang="en-US"/>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19</a:t>
            </a:fld>
            <a:endParaRPr kumimoji="1" lang="ja-JP" altLang="en-US"/>
          </a:p>
        </p:txBody>
      </p:sp>
    </p:spTree>
    <p:extLst>
      <p:ext uri="{BB962C8B-B14F-4D97-AF65-F5344CB8AC3E}">
        <p14:creationId xmlns:p14="http://schemas.microsoft.com/office/powerpoint/2010/main" val="1452881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rgbClr val="32B490"/>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DA188784-5B0E-4B92-B3B5-33ACF578010C}" type="datetimeFigureOut">
              <a:rPr kumimoji="1" lang="ja-JP" altLang="en-US" smtClean="0"/>
              <a:t>16/12/05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3449368752"/>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A188784-5B0E-4B92-B3B5-33ACF578010C}" type="datetimeFigureOut">
              <a:rPr kumimoji="1" lang="ja-JP" altLang="en-US" smtClean="0"/>
              <a:t>16/12/05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3981031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A188784-5B0E-4B92-B3B5-33ACF578010C}" type="datetimeFigureOut">
              <a:rPr kumimoji="1" lang="ja-JP" altLang="en-US" smtClean="0"/>
              <a:t>16/12/05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2051621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A188784-5B0E-4B92-B3B5-33ACF578010C}" type="datetimeFigureOut">
              <a:rPr kumimoji="1" lang="ja-JP" altLang="en-US" smtClean="0"/>
              <a:t>16/12/05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1575507754"/>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rgbClr val="FEF6E3"/>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lvl1pPr>
              <a:defRPr>
                <a:solidFill>
                  <a:srgbClr val="32B490"/>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smtClean="0"/>
              <a:t>マスター サブタイトルの</a:t>
            </a:r>
          </a:p>
          <a:p>
            <a:r>
              <a:rPr kumimoji="1" lang="ja-JP" altLang="en-US" dirty="0" smtClean="0"/>
              <a:t>書式設定</a:t>
            </a:r>
            <a:endParaRPr kumimoji="1" lang="ja-JP" altLang="en-US" dirty="0"/>
          </a:p>
        </p:txBody>
      </p:sp>
      <p:sp>
        <p:nvSpPr>
          <p:cNvPr id="4" name="日付プレースホルダー 3"/>
          <p:cNvSpPr>
            <a:spLocks noGrp="1"/>
          </p:cNvSpPr>
          <p:nvPr>
            <p:ph type="dt" sz="half" idx="10"/>
          </p:nvPr>
        </p:nvSpPr>
        <p:spPr/>
        <p:txBody>
          <a:bodyPr/>
          <a:lstStyle/>
          <a:p>
            <a:fld id="{DA188784-5B0E-4B92-B3B5-33ACF578010C}" type="datetimeFigureOut">
              <a:rPr kumimoji="1" lang="ja-JP" altLang="en-US" smtClean="0"/>
              <a:t>16/12/05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4171932110"/>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solidFill>
                  <a:srgbClr val="32B490"/>
                </a:solidFill>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lvl1pPr>
              <a:defRPr>
                <a:solidFill>
                  <a:srgbClr val="3E4057"/>
                </a:solidFill>
              </a:defRPr>
            </a:lvl1pPr>
            <a:lvl2pPr>
              <a:defRPr>
                <a:solidFill>
                  <a:srgbClr val="3E4057"/>
                </a:solidFill>
              </a:defRPr>
            </a:lvl2pPr>
            <a:lvl3pPr>
              <a:defRPr>
                <a:solidFill>
                  <a:srgbClr val="3E4057"/>
                </a:solidFill>
              </a:defRPr>
            </a:lvl3pPr>
            <a:lvl4pPr>
              <a:defRPr>
                <a:solidFill>
                  <a:srgbClr val="3E4057"/>
                </a:solidFill>
              </a:defRPr>
            </a:lvl4pPr>
            <a:lvl5pPr>
              <a:defRPr>
                <a:solidFill>
                  <a:srgbClr val="3E4057"/>
                </a:solidFill>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DA188784-5B0E-4B92-B3B5-33ACF578010C}" type="datetimeFigureOut">
              <a:rPr kumimoji="1" lang="ja-JP" altLang="en-US" smtClean="0"/>
              <a:t>16/12/05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1450133593"/>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A188784-5B0E-4B92-B3B5-33ACF578010C}" type="datetimeFigureOut">
              <a:rPr kumimoji="1" lang="ja-JP" altLang="en-US" smtClean="0"/>
              <a:t>16/12/05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3913799356"/>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日付プレースホルダー 4"/>
          <p:cNvSpPr>
            <a:spLocks noGrp="1"/>
          </p:cNvSpPr>
          <p:nvPr>
            <p:ph type="dt" sz="half" idx="10"/>
          </p:nvPr>
        </p:nvSpPr>
        <p:spPr/>
        <p:txBody>
          <a:bodyPr/>
          <a:lstStyle/>
          <a:p>
            <a:fld id="{DA188784-5B0E-4B92-B3B5-33ACF578010C}" type="datetimeFigureOut">
              <a:rPr kumimoji="1" lang="ja-JP" altLang="en-US" smtClean="0"/>
              <a:t>16/12/05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1463188966"/>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DA188784-5B0E-4B92-B3B5-33ACF578010C}" type="datetimeFigureOut">
              <a:rPr kumimoji="1" lang="ja-JP" altLang="en-US" smtClean="0"/>
              <a:t>16/12/05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577426912"/>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DA188784-5B0E-4B92-B3B5-33ACF578010C}" type="datetimeFigureOut">
              <a:rPr kumimoji="1" lang="ja-JP" altLang="en-US" smtClean="0"/>
              <a:t>16/12/05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1002744923"/>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A188784-5B0E-4B92-B3B5-33ACF578010C}" type="datetimeFigureOut">
              <a:rPr kumimoji="1" lang="ja-JP" altLang="en-US" smtClean="0"/>
              <a:t>16/12/05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2698201019"/>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タイトル スライド">
    <p:bg>
      <p:bgPr>
        <a:solidFill>
          <a:srgbClr val="32B490"/>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DA188784-5B0E-4B92-B3B5-33ACF578010C}" type="datetimeFigureOut">
              <a:rPr kumimoji="1" lang="ja-JP" altLang="en-US" smtClean="0"/>
              <a:t>16/12/05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544116482"/>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A188784-5B0E-4B92-B3B5-33ACF578010C}" type="datetimeFigureOut">
              <a:rPr kumimoji="1" lang="ja-JP" altLang="en-US" smtClean="0"/>
              <a:t>16/12/05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4142327038"/>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A188784-5B0E-4B92-B3B5-33ACF578010C}" type="datetimeFigureOut">
              <a:rPr kumimoji="1" lang="ja-JP" altLang="en-US" smtClean="0"/>
              <a:t>16/12/05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31114444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A188784-5B0E-4B92-B3B5-33ACF578010C}" type="datetimeFigureOut">
              <a:rPr kumimoji="1" lang="ja-JP" altLang="en-US" smtClean="0"/>
              <a:t>16/12/05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2300254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A188784-5B0E-4B92-B3B5-33ACF578010C}" type="datetimeFigureOut">
              <a:rPr kumimoji="1" lang="ja-JP" altLang="en-US" smtClean="0"/>
              <a:t>16/12/05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2555826276"/>
      </p:ext>
    </p:extLst>
  </p:cSld>
  <p:clrMapOvr>
    <a:masterClrMapping/>
  </p:clrMapOvr>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rgbClr val="3E4057"/>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lvl1pPr>
              <a:defRPr>
                <a:solidFill>
                  <a:srgbClr val="32B490"/>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rgbClr val="FEF6E3"/>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smtClean="0"/>
              <a:t>マスター サブタイトルの</a:t>
            </a:r>
          </a:p>
          <a:p>
            <a:r>
              <a:rPr kumimoji="1" lang="ja-JP" altLang="en-US" dirty="0" smtClean="0"/>
              <a:t>書式設定</a:t>
            </a:r>
            <a:endParaRPr kumimoji="1" lang="ja-JP" altLang="en-US" dirty="0"/>
          </a:p>
        </p:txBody>
      </p:sp>
      <p:sp>
        <p:nvSpPr>
          <p:cNvPr id="4" name="日付プレースホルダー 3"/>
          <p:cNvSpPr>
            <a:spLocks noGrp="1"/>
          </p:cNvSpPr>
          <p:nvPr>
            <p:ph type="dt" sz="half" idx="10"/>
          </p:nvPr>
        </p:nvSpPr>
        <p:spPr/>
        <p:txBody>
          <a:bodyPr/>
          <a:lstStyle/>
          <a:p>
            <a:fld id="{DA188784-5B0E-4B92-B3B5-33ACF578010C}" type="datetimeFigureOut">
              <a:rPr kumimoji="1" lang="ja-JP" altLang="en-US" smtClean="0"/>
              <a:t>16/12/05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3602990209"/>
      </p:ext>
    </p:extLst>
  </p:cSld>
  <p:clrMapOvr>
    <a:masterClrMapping/>
  </p:clrMapOvr>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solidFill>
                  <a:srgbClr val="32B490"/>
                </a:solidFill>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lvl1pPr>
              <a:defRPr>
                <a:solidFill>
                  <a:srgbClr val="FEF6E3"/>
                </a:solidFill>
              </a:defRPr>
            </a:lvl1pPr>
            <a:lvl2pPr>
              <a:defRPr>
                <a:solidFill>
                  <a:srgbClr val="FEF6E3"/>
                </a:solidFill>
              </a:defRPr>
            </a:lvl2pPr>
            <a:lvl3pPr>
              <a:defRPr>
                <a:solidFill>
                  <a:srgbClr val="FEF6E3"/>
                </a:solidFill>
              </a:defRPr>
            </a:lvl3pPr>
            <a:lvl4pPr>
              <a:defRPr>
                <a:solidFill>
                  <a:srgbClr val="FEF6E3"/>
                </a:solidFill>
              </a:defRPr>
            </a:lvl4pPr>
            <a:lvl5pPr>
              <a:defRPr>
                <a:solidFill>
                  <a:srgbClr val="FEF6E3"/>
                </a:solidFill>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DA188784-5B0E-4B92-B3B5-33ACF578010C}" type="datetimeFigureOut">
              <a:rPr kumimoji="1" lang="ja-JP" altLang="en-US" smtClean="0"/>
              <a:t>16/12/05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3083187245"/>
      </p:ext>
    </p:extLst>
  </p:cSld>
  <p:clrMapOvr>
    <a:masterClrMapping/>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A188784-5B0E-4B92-B3B5-33ACF578010C}" type="datetimeFigureOut">
              <a:rPr kumimoji="1" lang="ja-JP" altLang="en-US" smtClean="0"/>
              <a:t>16/12/05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3565380256"/>
      </p:ext>
    </p:extLst>
  </p:cSld>
  <p:clrMapOvr>
    <a:masterClrMapping/>
  </p:clrMapOvr>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A188784-5B0E-4B92-B3B5-33ACF578010C}" type="datetimeFigureOut">
              <a:rPr kumimoji="1" lang="ja-JP" altLang="en-US" smtClean="0"/>
              <a:t>16/12/05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22284018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DA188784-5B0E-4B92-B3B5-33ACF578010C}" type="datetimeFigureOut">
              <a:rPr kumimoji="1" lang="ja-JP" altLang="en-US" smtClean="0"/>
              <a:t>16/12/05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707950124"/>
      </p:ext>
    </p:extLst>
  </p:cSld>
  <p:clrMapOvr>
    <a:masterClrMapping/>
  </p:clrMapOvr>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DA188784-5B0E-4B92-B3B5-33ACF578010C}" type="datetimeFigureOut">
              <a:rPr kumimoji="1" lang="ja-JP" altLang="en-US" smtClean="0"/>
              <a:t>16/12/05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4096332550"/>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A188784-5B0E-4B92-B3B5-33ACF578010C}" type="datetimeFigureOut">
              <a:rPr kumimoji="1" lang="ja-JP" altLang="en-US" smtClean="0"/>
              <a:t>16/12/05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4168464311"/>
      </p:ext>
    </p:extLst>
  </p:cSld>
  <p:clrMapOvr>
    <a:masterClrMapping/>
  </p:clrMapOvr>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A188784-5B0E-4B92-B3B5-33ACF578010C}" type="datetimeFigureOut">
              <a:rPr kumimoji="1" lang="ja-JP" altLang="en-US" smtClean="0"/>
              <a:t>16/12/05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3392275433"/>
      </p:ext>
    </p:extLst>
  </p:cSld>
  <p:clrMapOvr>
    <a:masterClrMapping/>
  </p:clrMapOvr>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A188784-5B0E-4B92-B3B5-33ACF578010C}" type="datetimeFigureOut">
              <a:rPr kumimoji="1" lang="ja-JP" altLang="en-US" smtClean="0"/>
              <a:t>16/12/05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3952255196"/>
      </p:ext>
    </p:extLst>
  </p:cSld>
  <p:clrMapOvr>
    <a:masterClrMapping/>
  </p:clrMapOvr>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A188784-5B0E-4B92-B3B5-33ACF578010C}" type="datetimeFigureOut">
              <a:rPr kumimoji="1" lang="ja-JP" altLang="en-US" smtClean="0"/>
              <a:t>16/12/05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8532808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A188784-5B0E-4B92-B3B5-33ACF578010C}" type="datetimeFigureOut">
              <a:rPr kumimoji="1" lang="ja-JP" altLang="en-US" smtClean="0"/>
              <a:t>16/12/05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41777332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A188784-5B0E-4B92-B3B5-33ACF578010C}" type="datetimeFigureOut">
              <a:rPr kumimoji="1" lang="ja-JP" altLang="en-US" smtClean="0"/>
              <a:t>16/12/05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317678396"/>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A188784-5B0E-4B92-B3B5-33ACF578010C}" type="datetimeFigureOut">
              <a:rPr kumimoji="1" lang="ja-JP" altLang="en-US" smtClean="0"/>
              <a:t>16/12/05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11779041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A188784-5B0E-4B92-B3B5-33ACF578010C}" type="datetimeFigureOut">
              <a:rPr kumimoji="1" lang="ja-JP" altLang="en-US" smtClean="0"/>
              <a:t>16/12/05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4253530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DA188784-5B0E-4B92-B3B5-33ACF578010C}" type="datetimeFigureOut">
              <a:rPr kumimoji="1" lang="ja-JP" altLang="en-US" smtClean="0"/>
              <a:t>16/12/05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2826112323"/>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DA188784-5B0E-4B92-B3B5-33ACF578010C}" type="datetimeFigureOut">
              <a:rPr kumimoji="1" lang="ja-JP" altLang="en-US" smtClean="0"/>
              <a:t>16/12/05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3581612229"/>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A188784-5B0E-4B92-B3B5-33ACF578010C}" type="datetimeFigureOut">
              <a:rPr kumimoji="1" lang="ja-JP" altLang="en-US" smtClean="0"/>
              <a:t>16/12/05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1753562811"/>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A188784-5B0E-4B92-B3B5-33ACF578010C}" type="datetimeFigureOut">
              <a:rPr kumimoji="1" lang="ja-JP" altLang="en-US" smtClean="0"/>
              <a:t>16/12/05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111096394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theme" Target="../theme/theme3.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2B490"/>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188784-5B0E-4B92-B3B5-33ACF578010C}" type="datetimeFigureOut">
              <a:rPr kumimoji="1" lang="ja-JP" altLang="en-US" smtClean="0"/>
              <a:t>16/12/05</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41013798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kumimoji="1" sz="4400" kern="1200">
          <a:solidFill>
            <a:srgbClr val="FEF6E3"/>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EF6E3"/>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188784-5B0E-4B92-B3B5-33ACF578010C}" type="datetimeFigureOut">
              <a:rPr kumimoji="1" lang="ja-JP" altLang="en-US" smtClean="0"/>
              <a:t>16/12/05</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1410567696"/>
      </p:ext>
    </p:extLst>
  </p:cSld>
  <p:clrMap bg1="lt1" tx1="dk1" bg2="lt2" tx2="dk2" accent1="accent1" accent2="accent2" accent3="accent3" accent4="accent4" accent5="accent5" accent6="accent6" hlink="hlink" folHlink="folHlink"/>
  <p:sldLayoutIdLst>
    <p:sldLayoutId id="2147483662"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kumimoji="1" sz="4400" kern="1200">
          <a:solidFill>
            <a:srgbClr val="FEF6E3"/>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3E405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ははレベル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188784-5B0E-4B92-B3B5-33ACF578010C}" type="datetimeFigureOut">
              <a:rPr kumimoji="1" lang="ja-JP" altLang="en-US" smtClean="0"/>
              <a:t>16/12/05</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140642792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kumimoji="1" sz="4400" kern="1200">
          <a:solidFill>
            <a:srgbClr val="32B490"/>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rgbClr val="FEF6E3"/>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FEF6E3"/>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FEF6E3"/>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FEF6E3"/>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FEF6E3"/>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3.png"/><Relationship Id="rId3" Type="http://schemas.openxmlformats.org/officeDocument/2006/relationships/image" Target="../media/image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1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hyperlink" Target="http://github.com/katsube/neec"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s>
</file>

<file path=ppt/slides/_rels/slide95.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27584" y="1484784"/>
            <a:ext cx="7846640" cy="3672408"/>
          </a:xfrm>
        </p:spPr>
        <p:txBody>
          <a:bodyPr>
            <a:normAutofit fontScale="90000"/>
          </a:bodyPr>
          <a:lstStyle/>
          <a:p>
            <a:pPr algn="l"/>
            <a:r>
              <a:rPr kumimoji="1" lang="ja-JP" altLang="en-US" sz="8000" dirty="0" smtClean="0"/>
              <a:t>モバイル</a:t>
            </a:r>
            <a:r>
              <a:rPr kumimoji="1" lang="en-US" altLang="ja-JP" sz="8000" dirty="0" smtClean="0"/>
              <a:t/>
            </a:r>
            <a:br>
              <a:rPr kumimoji="1" lang="en-US" altLang="ja-JP" sz="8000" dirty="0" smtClean="0"/>
            </a:br>
            <a:r>
              <a:rPr kumimoji="1" lang="ja-JP" altLang="en-US" sz="8000" dirty="0" smtClean="0"/>
              <a:t>プログラミング</a:t>
            </a:r>
            <a:r>
              <a:rPr kumimoji="1" lang="en-US" altLang="ja-JP" sz="8000" dirty="0" smtClean="0"/>
              <a:t>2</a:t>
            </a:r>
            <a:endParaRPr kumimoji="1" lang="ja-JP" altLang="en-US" sz="3200" dirty="0">
              <a:solidFill>
                <a:srgbClr val="3E4057"/>
              </a:solidFill>
            </a:endParaRPr>
          </a:p>
        </p:txBody>
      </p:sp>
      <p:sp>
        <p:nvSpPr>
          <p:cNvPr id="3" name="サブタイトル 2"/>
          <p:cNvSpPr>
            <a:spLocks noGrp="1"/>
          </p:cNvSpPr>
          <p:nvPr>
            <p:ph type="subTitle" idx="1"/>
          </p:nvPr>
        </p:nvSpPr>
        <p:spPr>
          <a:xfrm>
            <a:off x="971600" y="6402851"/>
            <a:ext cx="2304256" cy="360040"/>
          </a:xfrm>
        </p:spPr>
        <p:txBody>
          <a:bodyPr>
            <a:normAutofit fontScale="70000" lnSpcReduction="20000"/>
          </a:bodyPr>
          <a:lstStyle/>
          <a:p>
            <a:pPr algn="l"/>
            <a:r>
              <a:rPr lang="en-US" altLang="ja-JP" dirty="0" err="1" smtClean="0">
                <a:solidFill>
                  <a:srgbClr val="3E4057"/>
                </a:solidFill>
              </a:rPr>
              <a:t>M.Katsube</a:t>
            </a:r>
            <a:endParaRPr lang="en-US" altLang="ja-JP" dirty="0" smtClean="0">
              <a:solidFill>
                <a:srgbClr val="3E4057"/>
              </a:solidFill>
            </a:endParaRPr>
          </a:p>
        </p:txBody>
      </p:sp>
      <p:sp>
        <p:nvSpPr>
          <p:cNvPr id="4" name="テキスト ボックス 3"/>
          <p:cNvSpPr txBox="1"/>
          <p:nvPr/>
        </p:nvSpPr>
        <p:spPr>
          <a:xfrm>
            <a:off x="6713760" y="6219505"/>
            <a:ext cx="2339102" cy="523220"/>
          </a:xfrm>
          <a:prstGeom prst="rect">
            <a:avLst/>
          </a:prstGeom>
          <a:noFill/>
        </p:spPr>
        <p:txBody>
          <a:bodyPr wrap="none" rtlCol="0">
            <a:spAutoFit/>
          </a:bodyPr>
          <a:lstStyle/>
          <a:p>
            <a:pPr algn="r"/>
            <a:r>
              <a:rPr kumimoji="1" lang="en-US" altLang="ja-JP" sz="1400" dirty="0" smtClean="0"/>
              <a:t>2016/12/05</a:t>
            </a:r>
          </a:p>
          <a:p>
            <a:pPr algn="r"/>
            <a:r>
              <a:rPr kumimoji="1" lang="ja-JP" altLang="en-US" sz="1400" dirty="0" smtClean="0"/>
              <a:t>日本工学院八王子専門学校</a:t>
            </a:r>
            <a:endParaRPr kumimoji="1" lang="ja-JP" altLang="en-US" sz="1400" dirty="0"/>
          </a:p>
        </p:txBody>
      </p:sp>
    </p:spTree>
    <p:extLst>
      <p:ext uri="{BB962C8B-B14F-4D97-AF65-F5344CB8AC3E}">
        <p14:creationId xmlns:p14="http://schemas.microsoft.com/office/powerpoint/2010/main" val="335429265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69776"/>
            <a:ext cx="8229600" cy="1143000"/>
          </a:xfrm>
        </p:spPr>
        <p:txBody>
          <a:bodyPr>
            <a:normAutofit/>
          </a:bodyPr>
          <a:lstStyle/>
          <a:p>
            <a:r>
              <a:rPr kumimoji="1" lang="ja-JP" altLang="en-US" sz="6000" dirty="0" smtClean="0"/>
              <a:t>アンケート</a:t>
            </a:r>
            <a:endParaRPr kumimoji="1" lang="ja-JP" altLang="en-US" sz="6000" dirty="0"/>
          </a:p>
        </p:txBody>
      </p:sp>
      <p:sp>
        <p:nvSpPr>
          <p:cNvPr id="3" name="コンテンツ プレースホルダー 2"/>
          <p:cNvSpPr>
            <a:spLocks noGrp="1"/>
          </p:cNvSpPr>
          <p:nvPr>
            <p:ph idx="1"/>
          </p:nvPr>
        </p:nvSpPr>
        <p:spPr>
          <a:xfrm>
            <a:off x="179512" y="1556792"/>
            <a:ext cx="8686800" cy="5040560"/>
          </a:xfrm>
        </p:spPr>
        <p:txBody>
          <a:bodyPr>
            <a:noAutofit/>
          </a:bodyPr>
          <a:lstStyle/>
          <a:p>
            <a:pPr marL="742950" indent="-742950">
              <a:buFont typeface="+mj-lt"/>
              <a:buAutoNum type="arabicPeriod"/>
            </a:pPr>
            <a:r>
              <a:rPr lang="ja-JP" altLang="en-US" sz="4400" dirty="0" smtClean="0"/>
              <a:t>　提出＝出席 </a:t>
            </a:r>
            <a:r>
              <a:rPr lang="en-US" altLang="ja-JP" sz="1800" dirty="0" smtClean="0"/>
              <a:t>(</a:t>
            </a:r>
            <a:r>
              <a:rPr lang="ja-JP" altLang="en-US" sz="1800" dirty="0"/>
              <a:t>授業</a:t>
            </a:r>
            <a:r>
              <a:rPr lang="ja-JP" altLang="en-US" sz="1800" dirty="0" smtClean="0"/>
              <a:t>終了</a:t>
            </a:r>
            <a:r>
              <a:rPr lang="ja-JP" altLang="en-US" sz="1800" dirty="0"/>
              <a:t>まで</a:t>
            </a:r>
            <a:r>
              <a:rPr lang="ja-JP" altLang="en-US" sz="1800" dirty="0" smtClean="0"/>
              <a:t>に限る</a:t>
            </a:r>
            <a:r>
              <a:rPr lang="en-US" altLang="ja-JP" sz="1800" dirty="0" smtClean="0"/>
              <a:t>)</a:t>
            </a:r>
            <a:r>
              <a:rPr lang="en-US" altLang="ja-JP" sz="4400" dirty="0"/>
              <a:t/>
            </a:r>
            <a:br>
              <a:rPr lang="en-US" altLang="ja-JP" sz="4400" dirty="0"/>
            </a:br>
            <a:r>
              <a:rPr lang="ja-JP" altLang="en-US" sz="4400" dirty="0" smtClean="0">
                <a:solidFill>
                  <a:srgbClr val="FF0000"/>
                </a:solidFill>
              </a:rPr>
              <a:t>未提出＝</a:t>
            </a:r>
            <a:r>
              <a:rPr lang="ja-JP" altLang="en-US" sz="4400" b="1" dirty="0" smtClean="0">
                <a:solidFill>
                  <a:srgbClr val="FF0000"/>
                </a:solidFill>
              </a:rPr>
              <a:t>欠席</a:t>
            </a:r>
            <a:endParaRPr lang="en-US" altLang="ja-JP" sz="4400" b="1" dirty="0" smtClean="0">
              <a:solidFill>
                <a:srgbClr val="FF0000"/>
              </a:solidFill>
            </a:endParaRPr>
          </a:p>
          <a:p>
            <a:pPr marL="742950" indent="-742950">
              <a:buFont typeface="+mj-lt"/>
              <a:buAutoNum type="arabicPeriod"/>
            </a:pPr>
            <a:r>
              <a:rPr lang="ja-JP" altLang="en-US" sz="4400" dirty="0" smtClean="0"/>
              <a:t>学籍番号、名前が確認できない場合は</a:t>
            </a:r>
            <a:r>
              <a:rPr lang="ja-JP" altLang="en-US" sz="4400" b="1" dirty="0" smtClean="0">
                <a:solidFill>
                  <a:srgbClr val="FF0000"/>
                </a:solidFill>
              </a:rPr>
              <a:t>欠席</a:t>
            </a:r>
            <a:endParaRPr lang="en-US" altLang="ja-JP" sz="4400" b="1" dirty="0">
              <a:solidFill>
                <a:srgbClr val="FF0000"/>
              </a:solidFill>
            </a:endParaRPr>
          </a:p>
          <a:p>
            <a:pPr marL="742950" indent="-742950">
              <a:buFont typeface="+mj-lt"/>
              <a:buAutoNum type="arabicPeriod"/>
            </a:pPr>
            <a:r>
              <a:rPr lang="ja-JP" altLang="en-US" sz="4400" dirty="0" smtClean="0"/>
              <a:t>わからない場合は、どこが理解できなかったか記入</a:t>
            </a:r>
            <a:endParaRPr lang="en-US" altLang="ja-JP" sz="4400" dirty="0" smtClean="0"/>
          </a:p>
        </p:txBody>
      </p:sp>
    </p:spTree>
    <p:extLst>
      <p:ext uri="{BB962C8B-B14F-4D97-AF65-F5344CB8AC3E}">
        <p14:creationId xmlns:p14="http://schemas.microsoft.com/office/powerpoint/2010/main" val="261259054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6632"/>
            <a:ext cx="8229600" cy="1143000"/>
          </a:xfrm>
        </p:spPr>
        <p:txBody>
          <a:bodyPr>
            <a:normAutofit/>
          </a:bodyPr>
          <a:lstStyle/>
          <a:p>
            <a:r>
              <a:rPr kumimoji="1" lang="ja-JP" altLang="en-US" sz="6000" dirty="0" smtClean="0"/>
              <a:t>アンケート</a:t>
            </a:r>
            <a:endParaRPr kumimoji="1" lang="ja-JP" altLang="en-US" sz="6000" dirty="0"/>
          </a:p>
        </p:txBody>
      </p:sp>
      <p:sp>
        <p:nvSpPr>
          <p:cNvPr id="3" name="コンテンツ プレースホルダー 2"/>
          <p:cNvSpPr>
            <a:spLocks noGrp="1"/>
          </p:cNvSpPr>
          <p:nvPr>
            <p:ph idx="1"/>
          </p:nvPr>
        </p:nvSpPr>
        <p:spPr>
          <a:xfrm>
            <a:off x="179512" y="1340768"/>
            <a:ext cx="8964488" cy="5040560"/>
          </a:xfrm>
        </p:spPr>
        <p:txBody>
          <a:bodyPr>
            <a:noAutofit/>
          </a:bodyPr>
          <a:lstStyle/>
          <a:p>
            <a:pPr marL="742950" indent="-742950">
              <a:buFont typeface="+mj-lt"/>
              <a:buAutoNum type="arabicPeriod"/>
            </a:pPr>
            <a:r>
              <a:rPr lang="ja-JP" altLang="en-US" sz="4400" dirty="0" smtClean="0"/>
              <a:t>「白紙提出」「授業を聞いていたと判断できない」場合は個別にヒアリングを行います。</a:t>
            </a:r>
            <a:endParaRPr lang="en-US" altLang="ja-JP" sz="2400" dirty="0" smtClean="0"/>
          </a:p>
          <a:p>
            <a:pPr marL="1143000" lvl="1" indent="-742950"/>
            <a:r>
              <a:rPr lang="ja-JP" altLang="en-US" sz="2400" dirty="0">
                <a:solidFill>
                  <a:srgbClr val="FF0000"/>
                </a:solidFill>
              </a:rPr>
              <a:t>よほど</a:t>
            </a:r>
            <a:r>
              <a:rPr lang="ja-JP" altLang="en-US" sz="2400" dirty="0" smtClean="0">
                <a:solidFill>
                  <a:srgbClr val="FF0000"/>
                </a:solidFill>
              </a:rPr>
              <a:t>のことがなければ呼び出されません</a:t>
            </a:r>
            <a:endParaRPr lang="en-US" altLang="ja-JP" sz="2400" dirty="0" smtClean="0">
              <a:solidFill>
                <a:srgbClr val="FF0000"/>
              </a:solidFill>
            </a:endParaRPr>
          </a:p>
          <a:p>
            <a:pPr marL="1143000" lvl="1" indent="-742950"/>
            <a:r>
              <a:rPr lang="ja-JP" altLang="en-US" sz="2400" dirty="0" smtClean="0"/>
              <a:t>大人と</a:t>
            </a:r>
            <a:r>
              <a:rPr lang="ja-JP" altLang="en-US" sz="2400" dirty="0"/>
              <a:t>して</a:t>
            </a:r>
            <a:r>
              <a:rPr lang="ja-JP" altLang="en-US" sz="2400" dirty="0" smtClean="0"/>
              <a:t>の自覚を持って授業に望んで下さい。</a:t>
            </a:r>
            <a:r>
              <a:rPr lang="en-US" altLang="ja-JP" sz="2400" dirty="0" smtClean="0"/>
              <a:t/>
            </a:r>
            <a:br>
              <a:rPr lang="en-US" altLang="ja-JP" sz="2400" dirty="0" smtClean="0"/>
            </a:br>
            <a:endParaRPr lang="en-US" altLang="ja-JP" sz="2400" dirty="0" smtClean="0"/>
          </a:p>
          <a:p>
            <a:pPr marL="742950" indent="-742950">
              <a:buFont typeface="+mj-lt"/>
              <a:buAutoNum type="arabicPeriod"/>
            </a:pPr>
            <a:r>
              <a:rPr lang="ja-JP" altLang="en-US" sz="4400" dirty="0"/>
              <a:t>一人では解決できないことがあれる場合、自分から聞きにくるように。</a:t>
            </a:r>
            <a:endParaRPr lang="en-US" altLang="ja-JP" sz="4400" dirty="0" smtClean="0"/>
          </a:p>
        </p:txBody>
      </p:sp>
    </p:spTree>
    <p:extLst>
      <p:ext uri="{BB962C8B-B14F-4D97-AF65-F5344CB8AC3E}">
        <p14:creationId xmlns:p14="http://schemas.microsoft.com/office/powerpoint/2010/main" val="128223572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9094" t="26984" r="17654" b="36860"/>
          <a:stretch/>
        </p:blipFill>
        <p:spPr bwMode="auto">
          <a:xfrm>
            <a:off x="1043608" y="2463527"/>
            <a:ext cx="7200800" cy="38217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タイトル 1"/>
          <p:cNvSpPr>
            <a:spLocks noGrp="1"/>
          </p:cNvSpPr>
          <p:nvPr>
            <p:ph type="title"/>
          </p:nvPr>
        </p:nvSpPr>
        <p:spPr>
          <a:xfrm>
            <a:off x="457200" y="404664"/>
            <a:ext cx="8229600" cy="1143000"/>
          </a:xfrm>
        </p:spPr>
        <p:txBody>
          <a:bodyPr>
            <a:normAutofit/>
          </a:bodyPr>
          <a:lstStyle/>
          <a:p>
            <a:r>
              <a:rPr kumimoji="1" lang="ja-JP" altLang="en-US" sz="6000" dirty="0" smtClean="0"/>
              <a:t>アンケート</a:t>
            </a:r>
            <a:endParaRPr kumimoji="1" lang="ja-JP" altLang="en-US" sz="6000" dirty="0"/>
          </a:p>
        </p:txBody>
      </p:sp>
      <p:sp>
        <p:nvSpPr>
          <p:cNvPr id="3" name="コンテンツ プレースホルダー 2"/>
          <p:cNvSpPr>
            <a:spLocks noGrp="1"/>
          </p:cNvSpPr>
          <p:nvPr>
            <p:ph idx="1"/>
          </p:nvPr>
        </p:nvSpPr>
        <p:spPr>
          <a:xfrm>
            <a:off x="179512" y="1556792"/>
            <a:ext cx="8686800" cy="1008112"/>
          </a:xfrm>
        </p:spPr>
        <p:txBody>
          <a:bodyPr>
            <a:noAutofit/>
          </a:bodyPr>
          <a:lstStyle/>
          <a:p>
            <a:r>
              <a:rPr lang="ja-JP" altLang="en-US" sz="4800" dirty="0" smtClean="0"/>
              <a:t>返却を希望する場合</a:t>
            </a:r>
            <a:endParaRPr lang="en-US" altLang="ja-JP" sz="4800" dirty="0" smtClean="0"/>
          </a:p>
          <a:p>
            <a:pPr marL="1143000" lvl="1" indent="-742950"/>
            <a:endParaRPr lang="en-US" altLang="ja-JP" sz="4400" dirty="0" smtClean="0"/>
          </a:p>
        </p:txBody>
      </p:sp>
      <p:sp>
        <p:nvSpPr>
          <p:cNvPr id="4" name="円/楕円 3"/>
          <p:cNvSpPr/>
          <p:nvPr/>
        </p:nvSpPr>
        <p:spPr>
          <a:xfrm>
            <a:off x="5580112" y="4293096"/>
            <a:ext cx="2376264" cy="936104"/>
          </a:xfrm>
          <a:prstGeom prst="ellipse">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2159571" y="5376118"/>
            <a:ext cx="6143028" cy="1077218"/>
          </a:xfrm>
          <a:prstGeom prst="rect">
            <a:avLst/>
          </a:prstGeom>
          <a:noFill/>
        </p:spPr>
        <p:txBody>
          <a:bodyPr wrap="none" rtlCol="0">
            <a:spAutoFit/>
          </a:bodyPr>
          <a:lstStyle/>
          <a:p>
            <a:pPr algn="r"/>
            <a:r>
              <a:rPr lang="ja-JP" altLang="en-US" sz="3200" dirty="0" smtClean="0">
                <a:solidFill>
                  <a:srgbClr val="FF0000"/>
                </a:solidFill>
              </a:rPr>
              <a:t>チェックしてください</a:t>
            </a:r>
            <a:endParaRPr lang="en-US" altLang="ja-JP" sz="3200" dirty="0" smtClean="0">
              <a:solidFill>
                <a:srgbClr val="FF0000"/>
              </a:solidFill>
            </a:endParaRPr>
          </a:p>
          <a:p>
            <a:pPr algn="r"/>
            <a:r>
              <a:rPr kumimoji="1" lang="ja-JP" altLang="en-US" sz="3200" dirty="0" smtClean="0">
                <a:solidFill>
                  <a:srgbClr val="FF0000"/>
                </a:solidFill>
              </a:rPr>
              <a:t>次回～次々回の授業で返却します</a:t>
            </a:r>
            <a:endParaRPr kumimoji="1" lang="ja-JP" altLang="en-US" sz="3200" dirty="0">
              <a:solidFill>
                <a:srgbClr val="FF0000"/>
              </a:solidFill>
            </a:endParaRPr>
          </a:p>
        </p:txBody>
      </p:sp>
    </p:spTree>
    <p:extLst>
      <p:ext uri="{BB962C8B-B14F-4D97-AF65-F5344CB8AC3E}">
        <p14:creationId xmlns:p14="http://schemas.microsoft.com/office/powerpoint/2010/main" val="119451176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533079"/>
            <a:ext cx="8529813" cy="2480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1"/>
          <p:cNvSpPr>
            <a:spLocks noGrp="1"/>
          </p:cNvSpPr>
          <p:nvPr>
            <p:ph type="title"/>
          </p:nvPr>
        </p:nvSpPr>
        <p:spPr>
          <a:xfrm>
            <a:off x="457200" y="404664"/>
            <a:ext cx="8229600" cy="1143000"/>
          </a:xfrm>
        </p:spPr>
        <p:txBody>
          <a:bodyPr>
            <a:normAutofit/>
          </a:bodyPr>
          <a:lstStyle/>
          <a:p>
            <a:r>
              <a:rPr kumimoji="1" lang="ja-JP" altLang="en-US" sz="6000" dirty="0" smtClean="0"/>
              <a:t>アンケート</a:t>
            </a:r>
            <a:endParaRPr kumimoji="1" lang="ja-JP" altLang="en-US" sz="6000" dirty="0"/>
          </a:p>
        </p:txBody>
      </p:sp>
      <p:sp>
        <p:nvSpPr>
          <p:cNvPr id="3" name="コンテンツ プレースホルダー 2"/>
          <p:cNvSpPr>
            <a:spLocks noGrp="1"/>
          </p:cNvSpPr>
          <p:nvPr>
            <p:ph idx="1"/>
          </p:nvPr>
        </p:nvSpPr>
        <p:spPr>
          <a:xfrm>
            <a:off x="179512" y="1556792"/>
            <a:ext cx="8686800" cy="1008112"/>
          </a:xfrm>
        </p:spPr>
        <p:txBody>
          <a:bodyPr>
            <a:noAutofit/>
          </a:bodyPr>
          <a:lstStyle/>
          <a:p>
            <a:pPr marL="742950" indent="-742950"/>
            <a:r>
              <a:rPr lang="ja-JP" altLang="en-US" sz="4800" dirty="0" smtClean="0"/>
              <a:t>難易度に</a:t>
            </a:r>
            <a:r>
              <a:rPr lang="en-US" altLang="ja-JP" sz="4800" dirty="0" smtClean="0"/>
              <a:t>◯</a:t>
            </a:r>
            <a:r>
              <a:rPr lang="ja-JP" altLang="en-US" sz="4800" dirty="0" smtClean="0"/>
              <a:t>をつける</a:t>
            </a:r>
            <a:endParaRPr lang="en-US" altLang="ja-JP" sz="4800" dirty="0" smtClean="0"/>
          </a:p>
        </p:txBody>
      </p:sp>
      <p:sp>
        <p:nvSpPr>
          <p:cNvPr id="4" name="円/楕円 3"/>
          <p:cNvSpPr/>
          <p:nvPr/>
        </p:nvSpPr>
        <p:spPr>
          <a:xfrm>
            <a:off x="899592" y="4247207"/>
            <a:ext cx="3816424" cy="936104"/>
          </a:xfrm>
          <a:prstGeom prst="ellipse">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683568" y="5232102"/>
            <a:ext cx="5886548" cy="1077218"/>
          </a:xfrm>
          <a:prstGeom prst="rect">
            <a:avLst/>
          </a:prstGeom>
          <a:noFill/>
        </p:spPr>
        <p:txBody>
          <a:bodyPr wrap="none" rtlCol="0">
            <a:spAutoFit/>
          </a:bodyPr>
          <a:lstStyle/>
          <a:p>
            <a:r>
              <a:rPr kumimoji="1" lang="ja-JP" altLang="en-US" sz="3200" dirty="0" smtClean="0">
                <a:solidFill>
                  <a:srgbClr val="FF0000"/>
                </a:solidFill>
              </a:rPr>
              <a:t>○をつけてください。</a:t>
            </a:r>
            <a:endParaRPr kumimoji="1" lang="en-US" altLang="ja-JP" sz="3200" dirty="0" smtClean="0">
              <a:solidFill>
                <a:srgbClr val="FF0000"/>
              </a:solidFill>
            </a:endParaRPr>
          </a:p>
          <a:p>
            <a:r>
              <a:rPr lang="ja-JP" altLang="en-US" sz="3200" dirty="0" smtClean="0">
                <a:solidFill>
                  <a:srgbClr val="FF0000"/>
                </a:solidFill>
              </a:rPr>
              <a:t>様子を見て難易度を調整します。</a:t>
            </a:r>
            <a:endParaRPr kumimoji="1" lang="ja-JP" altLang="en-US" sz="3200" dirty="0">
              <a:solidFill>
                <a:srgbClr val="FF0000"/>
              </a:solidFill>
            </a:endParaRPr>
          </a:p>
        </p:txBody>
      </p:sp>
    </p:spTree>
    <p:extLst>
      <p:ext uri="{BB962C8B-B14F-4D97-AF65-F5344CB8AC3E}">
        <p14:creationId xmlns:p14="http://schemas.microsoft.com/office/powerpoint/2010/main" val="246801626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1196752"/>
            <a:ext cx="8229600" cy="4464496"/>
          </a:xfrm>
        </p:spPr>
        <p:txBody>
          <a:bodyPr>
            <a:noAutofit/>
          </a:bodyPr>
          <a:lstStyle/>
          <a:p>
            <a:r>
              <a:rPr lang="ja-JP" altLang="en-US" sz="8800" dirty="0"/>
              <a:t>前回の</a:t>
            </a:r>
            <a:r>
              <a:rPr lang="en-US" altLang="ja-JP" sz="8800" dirty="0"/>
              <a:t/>
            </a:r>
            <a:br>
              <a:rPr lang="en-US" altLang="ja-JP" sz="8800" dirty="0"/>
            </a:br>
            <a:r>
              <a:rPr lang="ja-JP" altLang="en-US" sz="8800" dirty="0"/>
              <a:t>アンケートに</a:t>
            </a:r>
            <a:r>
              <a:rPr lang="en-US" altLang="ja-JP" sz="8800" dirty="0"/>
              <a:t/>
            </a:r>
            <a:br>
              <a:rPr lang="en-US" altLang="ja-JP" sz="8800" dirty="0"/>
            </a:br>
            <a:r>
              <a:rPr lang="ja-JP" altLang="en-US" sz="8800" dirty="0"/>
              <a:t>答えるコーナー</a:t>
            </a:r>
            <a:endParaRPr kumimoji="1" lang="ja-JP" altLang="en-US" sz="8800" dirty="0"/>
          </a:p>
        </p:txBody>
      </p:sp>
    </p:spTree>
    <p:extLst>
      <p:ext uri="{BB962C8B-B14F-4D97-AF65-F5344CB8AC3E}">
        <p14:creationId xmlns:p14="http://schemas.microsoft.com/office/powerpoint/2010/main" val="249031121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3752"/>
            <a:ext cx="8229600" cy="1143000"/>
          </a:xfrm>
        </p:spPr>
        <p:txBody>
          <a:bodyPr>
            <a:normAutofit/>
          </a:bodyPr>
          <a:lstStyle/>
          <a:p>
            <a:r>
              <a:rPr kumimoji="1" lang="ja-JP" altLang="en-US" sz="6000" dirty="0"/>
              <a:t>質問</a:t>
            </a:r>
          </a:p>
        </p:txBody>
      </p:sp>
      <p:sp>
        <p:nvSpPr>
          <p:cNvPr id="3" name="コンテンツ プレースホルダー 2"/>
          <p:cNvSpPr>
            <a:spLocks noGrp="1"/>
          </p:cNvSpPr>
          <p:nvPr>
            <p:ph idx="1"/>
          </p:nvPr>
        </p:nvSpPr>
        <p:spPr>
          <a:xfrm>
            <a:off x="323528" y="1412776"/>
            <a:ext cx="8686800" cy="2160240"/>
          </a:xfrm>
        </p:spPr>
        <p:txBody>
          <a:bodyPr>
            <a:noAutofit/>
          </a:bodyPr>
          <a:lstStyle/>
          <a:p>
            <a:pPr marL="0" indent="0">
              <a:buNone/>
            </a:pPr>
            <a:r>
              <a:rPr lang="en-US" altLang="ja-JP" sz="4000" dirty="0" smtClean="0"/>
              <a:t>Q.</a:t>
            </a:r>
            <a:r>
              <a:rPr lang="ja-JP" altLang="en-US" sz="4000" dirty="0" smtClean="0"/>
              <a:t> 完成品のソースコードを公開して</a:t>
            </a:r>
            <a:endParaRPr lang="en-US" altLang="ja-JP" sz="4000" dirty="0" smtClean="0"/>
          </a:p>
          <a:p>
            <a:pPr marL="0" indent="0">
              <a:buNone/>
            </a:pPr>
            <a:r>
              <a:rPr lang="en-US" altLang="ja-JP" sz="4000">
                <a:latin typeface="メイリオ"/>
                <a:ea typeface="メイリオ"/>
                <a:cs typeface="メイリオ"/>
              </a:rPr>
              <a:t>A. </a:t>
            </a:r>
            <a:r>
              <a:rPr lang="ja-JP" altLang="en-US" sz="4000">
                <a:latin typeface="メイリオ"/>
                <a:ea typeface="メイリオ"/>
                <a:cs typeface="メイリオ"/>
              </a:rPr>
              <a:t>その物ずばりのコードは原則公開しません。</a:t>
            </a:r>
          </a:p>
          <a:p>
            <a:pPr marL="0" indent="0">
              <a:buNone/>
            </a:pPr>
            <a:endParaRPr lang="ja-JP" altLang="en-US" sz="4000" dirty="0" smtClean="0"/>
          </a:p>
        </p:txBody>
      </p:sp>
      <p:sp>
        <p:nvSpPr>
          <p:cNvPr id="5" name="テキスト ボックス 4"/>
          <p:cNvSpPr txBox="1"/>
          <p:nvPr/>
        </p:nvSpPr>
        <p:spPr>
          <a:xfrm>
            <a:off x="467544" y="3789040"/>
            <a:ext cx="7992888" cy="1200329"/>
          </a:xfrm>
          <a:prstGeom prst="rect">
            <a:avLst/>
          </a:prstGeom>
          <a:noFill/>
        </p:spPr>
        <p:txBody>
          <a:bodyPr wrap="square" rtlCol="0">
            <a:spAutoFit/>
          </a:bodyPr>
          <a:lstStyle/>
          <a:p>
            <a:r>
              <a:rPr lang="ja-JP" altLang="en-US">
                <a:latin typeface="メイリオ"/>
                <a:ea typeface="メイリオ"/>
                <a:cs typeface="メイリオ"/>
              </a:rPr>
              <a:t>私がこの学校に通っていたころ、同じ方針の先生がいました。</a:t>
            </a:r>
            <a:endParaRPr lang="en-US" altLang="ja-JP">
              <a:latin typeface="メイリオ"/>
              <a:ea typeface="メイリオ"/>
              <a:cs typeface="メイリオ"/>
            </a:endParaRPr>
          </a:p>
          <a:p>
            <a:r>
              <a:rPr kumimoji="1" lang="ja-JP" altLang="en-US">
                <a:latin typeface="メイリオ"/>
                <a:ea typeface="メイリオ"/>
                <a:cs typeface="メイリオ"/>
              </a:rPr>
              <a:t>「なぜコードを公開しないのか」について考えてみてください。学生の内は答えにたどり着けない人が多いと思います。就職して数年経ったら改めて考えてると良いかもしれません。</a:t>
            </a:r>
            <a:endParaRPr kumimoji="1" lang="ja-JP" altLang="en-US">
              <a:latin typeface="メイリオ"/>
              <a:ea typeface="メイリオ"/>
              <a:cs typeface="メイリオ"/>
            </a:endParaRPr>
          </a:p>
        </p:txBody>
      </p:sp>
    </p:spTree>
    <p:extLst>
      <p:ext uri="{BB962C8B-B14F-4D97-AF65-F5344CB8AC3E}">
        <p14:creationId xmlns:p14="http://schemas.microsoft.com/office/powerpoint/2010/main" val="148726584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3752"/>
            <a:ext cx="8229600" cy="1143000"/>
          </a:xfrm>
        </p:spPr>
        <p:txBody>
          <a:bodyPr>
            <a:normAutofit/>
          </a:bodyPr>
          <a:lstStyle/>
          <a:p>
            <a:r>
              <a:rPr kumimoji="1" lang="ja-JP" altLang="en-US" sz="6000" dirty="0"/>
              <a:t>質問</a:t>
            </a:r>
          </a:p>
        </p:txBody>
      </p:sp>
      <p:sp>
        <p:nvSpPr>
          <p:cNvPr id="3" name="コンテンツ プレースホルダー 2"/>
          <p:cNvSpPr>
            <a:spLocks noGrp="1"/>
          </p:cNvSpPr>
          <p:nvPr>
            <p:ph idx="1"/>
          </p:nvPr>
        </p:nvSpPr>
        <p:spPr>
          <a:xfrm>
            <a:off x="323528" y="1412776"/>
            <a:ext cx="8686800" cy="2016224"/>
          </a:xfrm>
        </p:spPr>
        <p:txBody>
          <a:bodyPr>
            <a:noAutofit/>
          </a:bodyPr>
          <a:lstStyle/>
          <a:p>
            <a:pPr marL="0" indent="0">
              <a:buNone/>
            </a:pPr>
            <a:r>
              <a:rPr lang="en-US" altLang="ja-JP" sz="4000" dirty="0"/>
              <a:t>Q.</a:t>
            </a:r>
            <a:r>
              <a:rPr lang="ja-JP" altLang="en-US" sz="4000" dirty="0"/>
              <a:t> </a:t>
            </a:r>
            <a:r>
              <a:rPr lang="ja-JP" altLang="en-US" sz="4000" dirty="0"/>
              <a:t>今までに学生に教えたことはある？今回がはじめて？講師が向いていると思う？</a:t>
            </a:r>
            <a:endParaRPr lang="en-US" altLang="ja-JP" sz="4000" dirty="0"/>
          </a:p>
        </p:txBody>
      </p:sp>
      <p:sp>
        <p:nvSpPr>
          <p:cNvPr id="4" name="テキスト ボックス 3"/>
          <p:cNvSpPr txBox="1"/>
          <p:nvPr/>
        </p:nvSpPr>
        <p:spPr>
          <a:xfrm>
            <a:off x="633615" y="4797152"/>
            <a:ext cx="8186857" cy="830997"/>
          </a:xfrm>
          <a:prstGeom prst="rect">
            <a:avLst/>
          </a:prstGeom>
          <a:noFill/>
        </p:spPr>
        <p:txBody>
          <a:bodyPr wrap="none" rtlCol="0">
            <a:spAutoFit/>
          </a:bodyPr>
          <a:lstStyle/>
          <a:p>
            <a:r>
              <a:rPr lang="ja-JP" altLang="en-US" sz="4800">
                <a:latin typeface="メイリオ"/>
                <a:ea typeface="メイリオ"/>
                <a:cs typeface="メイリオ"/>
              </a:rPr>
              <a:t>今回はこれにマジレスします</a:t>
            </a:r>
            <a:endParaRPr kumimoji="1" lang="ja-JP" altLang="en-US" sz="4800">
              <a:latin typeface="メイリオ"/>
              <a:ea typeface="メイリオ"/>
              <a:cs typeface="メイリオ"/>
            </a:endParaRPr>
          </a:p>
        </p:txBody>
      </p:sp>
    </p:spTree>
    <p:extLst>
      <p:ext uri="{BB962C8B-B14F-4D97-AF65-F5344CB8AC3E}">
        <p14:creationId xmlns:p14="http://schemas.microsoft.com/office/powerpoint/2010/main" val="287421424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1196752"/>
            <a:ext cx="8229600" cy="4464496"/>
          </a:xfrm>
        </p:spPr>
        <p:txBody>
          <a:bodyPr>
            <a:noAutofit/>
          </a:bodyPr>
          <a:lstStyle/>
          <a:p>
            <a:r>
              <a:rPr kumimoji="1" lang="ja-JP" altLang="en-US" sz="8800" dirty="0"/>
              <a:t>適正のある</a:t>
            </a:r>
            <a:r>
              <a:rPr kumimoji="1" lang="en-US" altLang="ja-JP" sz="8800" dirty="0"/>
              <a:t/>
            </a:r>
            <a:br>
              <a:rPr kumimoji="1" lang="en-US" altLang="ja-JP" sz="8800" dirty="0"/>
            </a:br>
            <a:r>
              <a:rPr kumimoji="1" lang="ja-JP" altLang="en-US" sz="8800" dirty="0"/>
              <a:t>職業とは何か</a:t>
            </a:r>
            <a:endParaRPr kumimoji="1" lang="ja-JP" altLang="en-US" sz="8800" dirty="0"/>
          </a:p>
        </p:txBody>
      </p:sp>
    </p:spTree>
    <p:extLst>
      <p:ext uri="{BB962C8B-B14F-4D97-AF65-F5344CB8AC3E}">
        <p14:creationId xmlns:p14="http://schemas.microsoft.com/office/powerpoint/2010/main" val="10685900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8614"/>
            <a:ext cx="8229600" cy="850106"/>
          </a:xfrm>
        </p:spPr>
        <p:txBody>
          <a:bodyPr/>
          <a:lstStyle/>
          <a:p>
            <a:r>
              <a:rPr kumimoji="1" lang="ja-JP" altLang="en-US"/>
              <a:t>職業適性の考え方</a:t>
            </a:r>
            <a:endParaRPr kumimoji="1" lang="ja-JP" altLang="en-US"/>
          </a:p>
        </p:txBody>
      </p:sp>
      <p:pic>
        <p:nvPicPr>
          <p:cNvPr id="5" name="図 4"/>
          <p:cNvPicPr>
            <a:picLocks noChangeAspect="1"/>
          </p:cNvPicPr>
          <p:nvPr/>
        </p:nvPicPr>
        <p:blipFill>
          <a:blip r:embed="rId2"/>
          <a:stretch>
            <a:fillRect/>
          </a:stretch>
        </p:blipFill>
        <p:spPr>
          <a:xfrm>
            <a:off x="2195736" y="1268760"/>
            <a:ext cx="6356424" cy="5164595"/>
          </a:xfrm>
          <a:prstGeom prst="rect">
            <a:avLst/>
          </a:prstGeom>
        </p:spPr>
      </p:pic>
      <p:cxnSp>
        <p:nvCxnSpPr>
          <p:cNvPr id="6" name="直線矢印コネクタ 5"/>
          <p:cNvCxnSpPr/>
          <p:nvPr/>
        </p:nvCxnSpPr>
        <p:spPr>
          <a:xfrm>
            <a:off x="2195736" y="5373216"/>
            <a:ext cx="4896544" cy="0"/>
          </a:xfrm>
          <a:prstGeom prst="straightConnector1">
            <a:avLst/>
          </a:prstGeom>
          <a:ln w="38100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9" name="テキスト ボックス 8"/>
          <p:cNvSpPr txBox="1"/>
          <p:nvPr/>
        </p:nvSpPr>
        <p:spPr>
          <a:xfrm>
            <a:off x="2267744" y="5661248"/>
            <a:ext cx="2954655" cy="923330"/>
          </a:xfrm>
          <a:prstGeom prst="rect">
            <a:avLst/>
          </a:prstGeom>
          <a:noFill/>
        </p:spPr>
        <p:txBody>
          <a:bodyPr wrap="none" rtlCol="0">
            <a:spAutoFit/>
          </a:bodyPr>
          <a:lstStyle/>
          <a:p>
            <a:r>
              <a:rPr lang="ja-JP" altLang="en-US" sz="5400">
                <a:latin typeface="メイリオ"/>
                <a:ea typeface="メイリオ"/>
                <a:cs typeface="メイリオ"/>
              </a:rPr>
              <a:t>投下時間</a:t>
            </a:r>
            <a:endParaRPr kumimoji="1" lang="ja-JP" altLang="en-US" sz="5400">
              <a:latin typeface="メイリオ"/>
              <a:ea typeface="メイリオ"/>
              <a:cs typeface="メイリオ"/>
            </a:endParaRPr>
          </a:p>
        </p:txBody>
      </p:sp>
      <p:cxnSp>
        <p:nvCxnSpPr>
          <p:cNvPr id="10" name="直線矢印コネクタ 9"/>
          <p:cNvCxnSpPr/>
          <p:nvPr/>
        </p:nvCxnSpPr>
        <p:spPr>
          <a:xfrm flipV="1">
            <a:off x="1907704" y="1268760"/>
            <a:ext cx="0" cy="3888432"/>
          </a:xfrm>
          <a:prstGeom prst="straightConnector1">
            <a:avLst/>
          </a:prstGeom>
          <a:ln w="38100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3" name="テキスト ボックス 12"/>
          <p:cNvSpPr txBox="1"/>
          <p:nvPr/>
        </p:nvSpPr>
        <p:spPr>
          <a:xfrm>
            <a:off x="395536" y="2996952"/>
            <a:ext cx="1015663" cy="2169825"/>
          </a:xfrm>
          <a:prstGeom prst="rect">
            <a:avLst/>
          </a:prstGeom>
          <a:noFill/>
        </p:spPr>
        <p:txBody>
          <a:bodyPr vert="eaVert" wrap="none" rtlCol="0">
            <a:spAutoFit/>
          </a:bodyPr>
          <a:lstStyle/>
          <a:p>
            <a:r>
              <a:rPr kumimoji="1" lang="ja-JP" altLang="en-US" sz="5400">
                <a:latin typeface="メイリオ"/>
                <a:ea typeface="メイリオ"/>
                <a:cs typeface="メイリオ"/>
              </a:rPr>
              <a:t>習熟度</a:t>
            </a:r>
            <a:endParaRPr kumimoji="1" lang="ja-JP" altLang="en-US" sz="5400">
              <a:latin typeface="メイリオ"/>
              <a:ea typeface="メイリオ"/>
              <a:cs typeface="メイリオ"/>
            </a:endParaRPr>
          </a:p>
        </p:txBody>
      </p:sp>
    </p:spTree>
    <p:extLst>
      <p:ext uri="{BB962C8B-B14F-4D97-AF65-F5344CB8AC3E}">
        <p14:creationId xmlns:p14="http://schemas.microsoft.com/office/powerpoint/2010/main" val="2965716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8614"/>
            <a:ext cx="8229600" cy="850106"/>
          </a:xfrm>
        </p:spPr>
        <p:txBody>
          <a:bodyPr/>
          <a:lstStyle/>
          <a:p>
            <a:r>
              <a:rPr kumimoji="1" lang="ja-JP" altLang="en-US"/>
              <a:t>職業適性の考え方</a:t>
            </a:r>
            <a:endParaRPr kumimoji="1" lang="ja-JP" altLang="en-US"/>
          </a:p>
        </p:txBody>
      </p:sp>
      <p:sp>
        <p:nvSpPr>
          <p:cNvPr id="9" name="テキスト ボックス 8"/>
          <p:cNvSpPr txBox="1"/>
          <p:nvPr/>
        </p:nvSpPr>
        <p:spPr>
          <a:xfrm>
            <a:off x="683568" y="980728"/>
            <a:ext cx="7848872" cy="2585323"/>
          </a:xfrm>
          <a:prstGeom prst="rect">
            <a:avLst/>
          </a:prstGeom>
          <a:noFill/>
        </p:spPr>
        <p:txBody>
          <a:bodyPr wrap="square" rtlCol="0">
            <a:spAutoFit/>
          </a:bodyPr>
          <a:lstStyle/>
          <a:p>
            <a:r>
              <a:rPr lang="ja-JP" altLang="en-US" sz="5400">
                <a:latin typeface="メイリオ"/>
                <a:ea typeface="メイリオ"/>
                <a:cs typeface="メイリオ"/>
              </a:rPr>
              <a:t>誰でも時間を投下すれば一定の習熟度にはたどり着ける。</a:t>
            </a:r>
            <a:endParaRPr kumimoji="1" lang="ja-JP" altLang="en-US" sz="5400">
              <a:latin typeface="メイリオ"/>
              <a:ea typeface="メイリオ"/>
              <a:cs typeface="メイリオ"/>
            </a:endParaRPr>
          </a:p>
        </p:txBody>
      </p:sp>
      <p:sp>
        <p:nvSpPr>
          <p:cNvPr id="3" name="等号 2"/>
          <p:cNvSpPr/>
          <p:nvPr/>
        </p:nvSpPr>
        <p:spPr>
          <a:xfrm rot="5400000">
            <a:off x="3779912" y="3140968"/>
            <a:ext cx="1512168" cy="1512168"/>
          </a:xfrm>
          <a:prstGeom prst="mathEqual">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テキスト ボックス 10"/>
          <p:cNvSpPr txBox="1"/>
          <p:nvPr/>
        </p:nvSpPr>
        <p:spPr>
          <a:xfrm>
            <a:off x="827584" y="4797152"/>
            <a:ext cx="7848872" cy="1754327"/>
          </a:xfrm>
          <a:prstGeom prst="rect">
            <a:avLst/>
          </a:prstGeom>
          <a:noFill/>
        </p:spPr>
        <p:txBody>
          <a:bodyPr wrap="square" rtlCol="0">
            <a:spAutoFit/>
          </a:bodyPr>
          <a:lstStyle/>
          <a:p>
            <a:r>
              <a:rPr kumimoji="1" lang="ja-JP" altLang="en-US" sz="5400">
                <a:latin typeface="メイリオ"/>
                <a:ea typeface="メイリオ"/>
                <a:cs typeface="メイリオ"/>
              </a:rPr>
              <a:t>時間を投下しなければ、スキルは身につかない。</a:t>
            </a:r>
            <a:endParaRPr kumimoji="1" lang="ja-JP" altLang="en-US" sz="5400">
              <a:latin typeface="メイリオ"/>
              <a:ea typeface="メイリオ"/>
              <a:cs typeface="メイリオ"/>
            </a:endParaRPr>
          </a:p>
        </p:txBody>
      </p:sp>
    </p:spTree>
    <p:extLst>
      <p:ext uri="{BB962C8B-B14F-4D97-AF65-F5344CB8AC3E}">
        <p14:creationId xmlns:p14="http://schemas.microsoft.com/office/powerpoint/2010/main" val="2643702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6000" dirty="0"/>
              <a:t>教材を</a:t>
            </a:r>
            <a:r>
              <a:rPr kumimoji="1" lang="en-US" altLang="ja-JP" sz="6000" dirty="0"/>
              <a:t>DL</a:t>
            </a:r>
            <a:r>
              <a:rPr kumimoji="1" lang="ja-JP" altLang="en-US" sz="6000" dirty="0"/>
              <a:t>してください</a:t>
            </a:r>
          </a:p>
        </p:txBody>
      </p:sp>
      <p:sp>
        <p:nvSpPr>
          <p:cNvPr id="3" name="コンテンツ プレースホルダー 2"/>
          <p:cNvSpPr>
            <a:spLocks noGrp="1"/>
          </p:cNvSpPr>
          <p:nvPr>
            <p:ph idx="1"/>
          </p:nvPr>
        </p:nvSpPr>
        <p:spPr>
          <a:xfrm>
            <a:off x="179512" y="2348880"/>
            <a:ext cx="8964488" cy="2304256"/>
          </a:xfrm>
        </p:spPr>
        <p:txBody>
          <a:bodyPr>
            <a:noAutofit/>
          </a:bodyPr>
          <a:lstStyle/>
          <a:p>
            <a:r>
              <a:rPr lang="en-US" altLang="ja-JP" sz="6000" dirty="0"/>
              <a:t>data.zip</a:t>
            </a:r>
          </a:p>
          <a:p>
            <a:pPr marL="0" indent="0">
              <a:buNone/>
            </a:pPr>
            <a:r>
              <a:rPr lang="en-US" altLang="ja-JP" sz="6000" dirty="0"/>
              <a:t>  </a:t>
            </a:r>
            <a:r>
              <a:rPr lang="en-US" altLang="ja-JP" sz="6000" u="sng" dirty="0">
                <a:solidFill>
                  <a:schemeClr val="tx2">
                    <a:lumMod val="60000"/>
                    <a:lumOff val="40000"/>
                  </a:schemeClr>
                </a:solidFill>
              </a:rPr>
              <a:t>https://git.io/v1Wo2</a:t>
            </a:r>
          </a:p>
        </p:txBody>
      </p:sp>
      <p:sp>
        <p:nvSpPr>
          <p:cNvPr id="5" name="テキスト ボックス 4"/>
          <p:cNvSpPr txBox="1"/>
          <p:nvPr/>
        </p:nvSpPr>
        <p:spPr>
          <a:xfrm>
            <a:off x="35496" y="6228600"/>
            <a:ext cx="8225829" cy="584776"/>
          </a:xfrm>
          <a:prstGeom prst="rect">
            <a:avLst/>
          </a:prstGeom>
          <a:noFill/>
        </p:spPr>
        <p:txBody>
          <a:bodyPr wrap="none" rtlCol="0">
            <a:spAutoFit/>
          </a:bodyPr>
          <a:lstStyle/>
          <a:p>
            <a:r>
              <a:rPr lang="en-US" altLang="ja-JP" sz="1600">
                <a:latin typeface="メイリオ"/>
                <a:ea typeface="メイリオ"/>
                <a:cs typeface="メイリオ"/>
              </a:rPr>
              <a:t>※</a:t>
            </a:r>
            <a:r>
              <a:rPr lang="ja-JP" altLang="en-US" sz="1600">
                <a:latin typeface="メイリオ"/>
                <a:ea typeface="メイリオ"/>
                <a:cs typeface="メイリオ"/>
              </a:rPr>
              <a:t>短縮</a:t>
            </a:r>
            <a:r>
              <a:rPr lang="en-US" altLang="ja-JP" sz="1600">
                <a:latin typeface="メイリオ"/>
                <a:ea typeface="メイリオ"/>
                <a:cs typeface="メイリオ"/>
              </a:rPr>
              <a:t>URL</a:t>
            </a:r>
            <a:r>
              <a:rPr lang="ja-JP" altLang="en-US" sz="1600">
                <a:latin typeface="メイリオ"/>
                <a:ea typeface="メイリオ"/>
                <a:cs typeface="メイリオ"/>
              </a:rPr>
              <a:t>のアクセス先は以下</a:t>
            </a:r>
            <a:endParaRPr lang="en-US" altLang="ja-JP" sz="1600">
              <a:latin typeface="メイリオ"/>
              <a:ea typeface="メイリオ"/>
              <a:cs typeface="メイリオ"/>
            </a:endParaRPr>
          </a:p>
          <a:p>
            <a:r>
              <a:rPr lang="en-US" altLang="ja-JP" sz="1600">
                <a:latin typeface="メイリオ"/>
                <a:ea typeface="メイリオ"/>
                <a:cs typeface="メイリオ"/>
              </a:rPr>
              <a:t>https://github.com/katsube/neec/tree/master/mobileprogramming2/20161205</a:t>
            </a:r>
            <a:endParaRPr kumimoji="1" lang="ja-JP" altLang="en-US" sz="1600">
              <a:latin typeface="メイリオ"/>
              <a:ea typeface="メイリオ"/>
              <a:cs typeface="メイリオ"/>
            </a:endParaRPr>
          </a:p>
        </p:txBody>
      </p:sp>
    </p:spTree>
    <p:extLst>
      <p:ext uri="{BB962C8B-B14F-4D97-AF65-F5344CB8AC3E}">
        <p14:creationId xmlns:p14="http://schemas.microsoft.com/office/powerpoint/2010/main" val="214333667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8614"/>
            <a:ext cx="8229600" cy="850106"/>
          </a:xfrm>
        </p:spPr>
        <p:txBody>
          <a:bodyPr/>
          <a:lstStyle/>
          <a:p>
            <a:r>
              <a:rPr kumimoji="1" lang="ja-JP" altLang="en-US"/>
              <a:t>職業適性の考え方</a:t>
            </a:r>
            <a:endParaRPr kumimoji="1" lang="ja-JP" altLang="en-US"/>
          </a:p>
        </p:txBody>
      </p:sp>
      <p:sp>
        <p:nvSpPr>
          <p:cNvPr id="9" name="テキスト ボックス 8"/>
          <p:cNvSpPr txBox="1"/>
          <p:nvPr/>
        </p:nvSpPr>
        <p:spPr>
          <a:xfrm>
            <a:off x="0" y="1669445"/>
            <a:ext cx="9036496" cy="3631763"/>
          </a:xfrm>
          <a:prstGeom prst="rect">
            <a:avLst/>
          </a:prstGeom>
          <a:noFill/>
        </p:spPr>
        <p:txBody>
          <a:bodyPr wrap="square" rtlCol="0">
            <a:spAutoFit/>
          </a:bodyPr>
          <a:lstStyle/>
          <a:p>
            <a:pPr algn="ctr"/>
            <a:r>
              <a:rPr kumimoji="1" lang="ja-JP" altLang="en-US" sz="11500">
                <a:latin typeface="メイリオ"/>
                <a:ea typeface="メイリオ"/>
                <a:cs typeface="メイリオ"/>
              </a:rPr>
              <a:t>好きなことを</a:t>
            </a:r>
            <a:endParaRPr kumimoji="1" lang="en-US" altLang="ja-JP" sz="11500">
              <a:latin typeface="メイリオ"/>
              <a:ea typeface="メイリオ"/>
              <a:cs typeface="メイリオ"/>
            </a:endParaRPr>
          </a:p>
          <a:p>
            <a:pPr algn="ctr"/>
            <a:r>
              <a:rPr kumimoji="1" lang="ja-JP" altLang="en-US" sz="11500">
                <a:latin typeface="メイリオ"/>
                <a:ea typeface="メイリオ"/>
                <a:cs typeface="メイリオ"/>
              </a:rPr>
              <a:t>仕事にする</a:t>
            </a:r>
            <a:endParaRPr kumimoji="1" lang="ja-JP" altLang="en-US" sz="11500">
              <a:latin typeface="メイリオ"/>
              <a:ea typeface="メイリオ"/>
              <a:cs typeface="メイリオ"/>
            </a:endParaRPr>
          </a:p>
        </p:txBody>
      </p:sp>
      <p:sp>
        <p:nvSpPr>
          <p:cNvPr id="5" name="テキスト ボックス 4"/>
          <p:cNvSpPr txBox="1"/>
          <p:nvPr/>
        </p:nvSpPr>
        <p:spPr>
          <a:xfrm>
            <a:off x="5196125" y="6381328"/>
            <a:ext cx="3918561" cy="369332"/>
          </a:xfrm>
          <a:prstGeom prst="rect">
            <a:avLst/>
          </a:prstGeom>
          <a:noFill/>
        </p:spPr>
        <p:txBody>
          <a:bodyPr wrap="none" rtlCol="0">
            <a:spAutoFit/>
          </a:bodyPr>
          <a:lstStyle/>
          <a:p>
            <a:r>
              <a:rPr kumimoji="1" lang="en-US" altLang="ja-JP"/>
              <a:t>※</a:t>
            </a:r>
            <a:r>
              <a:rPr kumimoji="1" lang="ja-JP" altLang="en-US"/>
              <a:t>間違ってはいないがちょっと足りない</a:t>
            </a:r>
            <a:endParaRPr kumimoji="1" lang="ja-JP" altLang="en-US"/>
          </a:p>
        </p:txBody>
      </p:sp>
    </p:spTree>
    <p:extLst>
      <p:ext uri="{BB962C8B-B14F-4D97-AF65-F5344CB8AC3E}">
        <p14:creationId xmlns:p14="http://schemas.microsoft.com/office/powerpoint/2010/main" val="1605513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8614"/>
            <a:ext cx="8229600" cy="850106"/>
          </a:xfrm>
        </p:spPr>
        <p:txBody>
          <a:bodyPr/>
          <a:lstStyle/>
          <a:p>
            <a:r>
              <a:rPr kumimoji="1" lang="ja-JP" altLang="en-US"/>
              <a:t>職業適性の考え方</a:t>
            </a:r>
            <a:endParaRPr kumimoji="1" lang="ja-JP" altLang="en-US"/>
          </a:p>
        </p:txBody>
      </p:sp>
      <p:sp>
        <p:nvSpPr>
          <p:cNvPr id="9" name="テキスト ボックス 8"/>
          <p:cNvSpPr txBox="1"/>
          <p:nvPr/>
        </p:nvSpPr>
        <p:spPr>
          <a:xfrm>
            <a:off x="0" y="1052736"/>
            <a:ext cx="9036496" cy="1200329"/>
          </a:xfrm>
          <a:prstGeom prst="rect">
            <a:avLst/>
          </a:prstGeom>
          <a:noFill/>
        </p:spPr>
        <p:txBody>
          <a:bodyPr wrap="square" rtlCol="0">
            <a:spAutoFit/>
          </a:bodyPr>
          <a:lstStyle/>
          <a:p>
            <a:pPr algn="ctr"/>
            <a:r>
              <a:rPr kumimoji="1" lang="ja-JP" altLang="en-US" sz="3600">
                <a:latin typeface="メイリオ"/>
                <a:ea typeface="メイリオ"/>
                <a:cs typeface="メイリオ"/>
              </a:rPr>
              <a:t>好きなことを</a:t>
            </a:r>
            <a:endParaRPr kumimoji="1" lang="en-US" altLang="ja-JP" sz="3600">
              <a:latin typeface="メイリオ"/>
              <a:ea typeface="メイリオ"/>
              <a:cs typeface="メイリオ"/>
            </a:endParaRPr>
          </a:p>
          <a:p>
            <a:pPr algn="ctr"/>
            <a:r>
              <a:rPr kumimoji="1" lang="ja-JP" altLang="en-US" sz="3600">
                <a:latin typeface="メイリオ"/>
                <a:ea typeface="メイリオ"/>
                <a:cs typeface="メイリオ"/>
              </a:rPr>
              <a:t>仕事にする</a:t>
            </a:r>
            <a:endParaRPr kumimoji="1" lang="ja-JP" altLang="en-US" sz="3600">
              <a:latin typeface="メイリオ"/>
              <a:ea typeface="メイリオ"/>
              <a:cs typeface="メイリオ"/>
            </a:endParaRPr>
          </a:p>
        </p:txBody>
      </p:sp>
      <p:sp>
        <p:nvSpPr>
          <p:cNvPr id="7" name="下矢印 6"/>
          <p:cNvSpPr/>
          <p:nvPr/>
        </p:nvSpPr>
        <p:spPr>
          <a:xfrm>
            <a:off x="3635896" y="2420888"/>
            <a:ext cx="1584176" cy="1008112"/>
          </a:xfrm>
          <a:prstGeom prst="down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8933" y="3397056"/>
            <a:ext cx="9036496" cy="3416320"/>
          </a:xfrm>
          <a:prstGeom prst="rect">
            <a:avLst/>
          </a:prstGeom>
          <a:noFill/>
        </p:spPr>
        <p:txBody>
          <a:bodyPr wrap="square" rtlCol="0">
            <a:spAutoFit/>
          </a:bodyPr>
          <a:lstStyle/>
          <a:p>
            <a:pPr algn="ctr"/>
            <a:r>
              <a:rPr lang="ja-JP" altLang="en-US" sz="7200">
                <a:latin typeface="メイリオ"/>
                <a:ea typeface="メイリオ"/>
                <a:cs typeface="メイリオ"/>
              </a:rPr>
              <a:t>時間を忘れて</a:t>
            </a:r>
            <a:endParaRPr lang="en-US" altLang="ja-JP" sz="7200">
              <a:latin typeface="メイリオ"/>
              <a:ea typeface="メイリオ"/>
              <a:cs typeface="メイリオ"/>
            </a:endParaRPr>
          </a:p>
          <a:p>
            <a:pPr algn="ctr"/>
            <a:r>
              <a:rPr lang="ja-JP" altLang="en-US" sz="7200">
                <a:latin typeface="メイリオ"/>
                <a:ea typeface="メイリオ"/>
                <a:cs typeface="メイリオ"/>
              </a:rPr>
              <a:t>集中できることを</a:t>
            </a:r>
            <a:endParaRPr kumimoji="1" lang="en-US" altLang="ja-JP" sz="7200">
              <a:latin typeface="メイリオ"/>
              <a:ea typeface="メイリオ"/>
              <a:cs typeface="メイリオ"/>
            </a:endParaRPr>
          </a:p>
          <a:p>
            <a:pPr algn="ctr"/>
            <a:r>
              <a:rPr kumimoji="1" lang="ja-JP" altLang="en-US" sz="7200">
                <a:latin typeface="メイリオ"/>
                <a:ea typeface="メイリオ"/>
                <a:cs typeface="メイリオ"/>
              </a:rPr>
              <a:t>仕事にする</a:t>
            </a:r>
            <a:endParaRPr kumimoji="1" lang="ja-JP" altLang="en-US" sz="7200">
              <a:latin typeface="メイリオ"/>
              <a:ea typeface="メイリオ"/>
              <a:cs typeface="メイリオ"/>
            </a:endParaRPr>
          </a:p>
        </p:txBody>
      </p:sp>
    </p:spTree>
    <p:extLst>
      <p:ext uri="{BB962C8B-B14F-4D97-AF65-F5344CB8AC3E}">
        <p14:creationId xmlns:p14="http://schemas.microsoft.com/office/powerpoint/2010/main" val="4280861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8614"/>
            <a:ext cx="8229600" cy="850106"/>
          </a:xfrm>
        </p:spPr>
        <p:txBody>
          <a:bodyPr/>
          <a:lstStyle/>
          <a:p>
            <a:r>
              <a:rPr kumimoji="1" lang="ja-JP" altLang="en-US"/>
              <a:t>職業適性の考え方</a:t>
            </a:r>
            <a:endParaRPr kumimoji="1" lang="ja-JP" altLang="en-US"/>
          </a:p>
        </p:txBody>
      </p:sp>
      <p:sp>
        <p:nvSpPr>
          <p:cNvPr id="9" name="テキスト ボックス 8"/>
          <p:cNvSpPr txBox="1"/>
          <p:nvPr/>
        </p:nvSpPr>
        <p:spPr>
          <a:xfrm>
            <a:off x="2195736" y="1484784"/>
            <a:ext cx="4752528" cy="923330"/>
          </a:xfrm>
          <a:prstGeom prst="rect">
            <a:avLst/>
          </a:prstGeom>
          <a:noFill/>
        </p:spPr>
        <p:txBody>
          <a:bodyPr wrap="square" rtlCol="0">
            <a:spAutoFit/>
          </a:bodyPr>
          <a:lstStyle/>
          <a:p>
            <a:r>
              <a:rPr kumimoji="1" lang="en-US" altLang="ja-JP" sz="5400">
                <a:latin typeface="メイリオ"/>
                <a:ea typeface="メイリオ"/>
                <a:cs typeface="メイリオ"/>
              </a:rPr>
              <a:t>1</a:t>
            </a:r>
            <a:r>
              <a:rPr kumimoji="1" lang="ja-JP" altLang="en-US" sz="5400">
                <a:latin typeface="メイリオ"/>
                <a:ea typeface="メイリオ"/>
                <a:cs typeface="メイリオ"/>
              </a:rPr>
              <a:t>万時間の法則</a:t>
            </a:r>
            <a:endParaRPr kumimoji="1" lang="ja-JP" altLang="en-US" sz="5400">
              <a:latin typeface="メイリオ"/>
              <a:ea typeface="メイリオ"/>
              <a:cs typeface="メイリオ"/>
            </a:endParaRPr>
          </a:p>
        </p:txBody>
      </p:sp>
      <p:sp>
        <p:nvSpPr>
          <p:cNvPr id="4" name="テキスト ボックス 3"/>
          <p:cNvSpPr txBox="1"/>
          <p:nvPr/>
        </p:nvSpPr>
        <p:spPr>
          <a:xfrm>
            <a:off x="539552" y="2708920"/>
            <a:ext cx="8174033" cy="2554545"/>
          </a:xfrm>
          <a:prstGeom prst="rect">
            <a:avLst/>
          </a:prstGeom>
          <a:noFill/>
        </p:spPr>
        <p:txBody>
          <a:bodyPr wrap="none" rtlCol="0">
            <a:spAutoFit/>
          </a:bodyPr>
          <a:lstStyle/>
          <a:p>
            <a:pPr marL="571500" indent="-571500">
              <a:buFont typeface="Wingdings" charset="2"/>
              <a:buChar char="l"/>
            </a:pPr>
            <a:r>
              <a:rPr kumimoji="1" lang="en-US" altLang="ja-JP" sz="4000"/>
              <a:t>1</a:t>
            </a:r>
            <a:r>
              <a:rPr kumimoji="1" lang="ja-JP" altLang="en-US" sz="4000"/>
              <a:t>日</a:t>
            </a:r>
            <a:r>
              <a:rPr kumimoji="1" lang="en-US" altLang="ja-JP" sz="4000"/>
              <a:t>8</a:t>
            </a:r>
            <a:r>
              <a:rPr kumimoji="1" lang="ja-JP" altLang="en-US" sz="4000"/>
              <a:t>時間投下したとすると</a:t>
            </a:r>
            <a:r>
              <a:rPr kumimoji="1" lang="en-US" altLang="ja-JP" sz="4000"/>
              <a:t>1250</a:t>
            </a:r>
            <a:r>
              <a:rPr kumimoji="1" lang="ja-JP" altLang="en-US" sz="4000"/>
              <a:t>日。</a:t>
            </a:r>
            <a:endParaRPr kumimoji="1" lang="en-US" altLang="ja-JP" sz="4000"/>
          </a:p>
          <a:p>
            <a:pPr marL="571500" indent="-571500">
              <a:buFont typeface="Wingdings" charset="2"/>
              <a:buChar char="l"/>
            </a:pPr>
            <a:r>
              <a:rPr lang="ja-JP" altLang="en-US" sz="4000"/>
              <a:t>およそ</a:t>
            </a:r>
            <a:r>
              <a:rPr lang="en-US" altLang="ja-JP" sz="4000"/>
              <a:t>3.4</a:t>
            </a:r>
            <a:r>
              <a:rPr lang="ja-JP" altLang="en-US" sz="4000"/>
              <a:t>年。</a:t>
            </a:r>
            <a:endParaRPr kumimoji="1" lang="en-US" altLang="ja-JP" sz="4000"/>
          </a:p>
          <a:p>
            <a:pPr marL="1028700" lvl="1" indent="-571500">
              <a:buFont typeface="Arial"/>
              <a:buChar char="•"/>
            </a:pPr>
            <a:r>
              <a:rPr lang="en-US" altLang="ja-JP" sz="4000"/>
              <a:t>10,000hour</a:t>
            </a:r>
            <a:r>
              <a:rPr lang="ja-JP" altLang="en-US" sz="4000"/>
              <a:t> </a:t>
            </a:r>
            <a:r>
              <a:rPr lang="en-US" altLang="ja-JP" sz="4000"/>
              <a:t>/</a:t>
            </a:r>
            <a:r>
              <a:rPr lang="ja-JP" altLang="en-US" sz="4000"/>
              <a:t> </a:t>
            </a:r>
            <a:r>
              <a:rPr lang="en-US" altLang="ja-JP" sz="4000"/>
              <a:t>8hour</a:t>
            </a:r>
            <a:r>
              <a:rPr lang="ja-JP" altLang="en-US" sz="4000"/>
              <a:t>  </a:t>
            </a:r>
            <a:r>
              <a:rPr lang="en-US" altLang="ja-JP" sz="4000"/>
              <a:t>=</a:t>
            </a:r>
            <a:r>
              <a:rPr lang="ja-JP" altLang="en-US" sz="4000"/>
              <a:t> </a:t>
            </a:r>
            <a:r>
              <a:rPr lang="en-US" altLang="ja-JP" sz="4000"/>
              <a:t>1</a:t>
            </a:r>
            <a:r>
              <a:rPr lang="en-US" altLang="ja-JP" sz="4000"/>
              <a:t>,</a:t>
            </a:r>
            <a:r>
              <a:rPr lang="en-US" altLang="ja-JP" sz="4000"/>
              <a:t>250</a:t>
            </a:r>
            <a:r>
              <a:rPr lang="ja-JP" altLang="en-US" sz="4000"/>
              <a:t> </a:t>
            </a:r>
            <a:r>
              <a:rPr lang="en-US" altLang="ja-JP" sz="4000"/>
              <a:t>day</a:t>
            </a:r>
            <a:r>
              <a:rPr lang="ja-JP" altLang="en-US" sz="4000"/>
              <a:t> </a:t>
            </a:r>
            <a:endParaRPr lang="en-US" altLang="ja-JP" sz="4000"/>
          </a:p>
          <a:p>
            <a:pPr marL="1028700" lvl="1" indent="-571500">
              <a:buFont typeface="Arial"/>
              <a:buChar char="•"/>
            </a:pPr>
            <a:r>
              <a:rPr kumimoji="1" lang="en-US" altLang="ja-JP" sz="4000"/>
              <a:t>1,250day / 365day ≒ 3.4 year</a:t>
            </a:r>
            <a:endParaRPr kumimoji="1" lang="ja-JP" altLang="en-US" sz="4000"/>
          </a:p>
        </p:txBody>
      </p:sp>
    </p:spTree>
    <p:extLst>
      <p:ext uri="{BB962C8B-B14F-4D97-AF65-F5344CB8AC3E}">
        <p14:creationId xmlns:p14="http://schemas.microsoft.com/office/powerpoint/2010/main" val="565372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8614"/>
            <a:ext cx="8229600" cy="850106"/>
          </a:xfrm>
        </p:spPr>
        <p:txBody>
          <a:bodyPr/>
          <a:lstStyle/>
          <a:p>
            <a:r>
              <a:rPr lang="ja-JP" altLang="en-US">
                <a:latin typeface="メイリオ"/>
                <a:ea typeface="メイリオ"/>
                <a:cs typeface="メイリオ"/>
              </a:rPr>
              <a:t>よくいる</a:t>
            </a:r>
            <a:r>
              <a:rPr lang="ja-JP" altLang="en-US">
                <a:latin typeface="メイリオ"/>
                <a:ea typeface="メイリオ"/>
                <a:cs typeface="メイリオ"/>
              </a:rPr>
              <a:t>エンジニア</a:t>
            </a:r>
            <a:r>
              <a:rPr lang="en-US" altLang="ja-JP">
                <a:latin typeface="メイリオ"/>
                <a:ea typeface="メイリオ"/>
                <a:cs typeface="メイリオ"/>
              </a:rPr>
              <a:t>(PG)</a:t>
            </a:r>
            <a:r>
              <a:rPr lang="ja-JP" altLang="en-US">
                <a:latin typeface="メイリオ"/>
                <a:ea typeface="メイリオ"/>
                <a:cs typeface="メイリオ"/>
              </a:rPr>
              <a:t>の一日</a:t>
            </a:r>
          </a:p>
        </p:txBody>
      </p:sp>
      <p:cxnSp>
        <p:nvCxnSpPr>
          <p:cNvPr id="11" name="直線矢印コネクタ 10"/>
          <p:cNvCxnSpPr/>
          <p:nvPr/>
        </p:nvCxnSpPr>
        <p:spPr>
          <a:xfrm>
            <a:off x="323528" y="1268760"/>
            <a:ext cx="8820472" cy="0"/>
          </a:xfrm>
          <a:prstGeom prst="straightConnector1">
            <a:avLst/>
          </a:prstGeom>
          <a:ln w="38100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2" name="テキスト ボックス 11"/>
          <p:cNvSpPr txBox="1"/>
          <p:nvPr/>
        </p:nvSpPr>
        <p:spPr>
          <a:xfrm>
            <a:off x="1547664" y="1414517"/>
            <a:ext cx="714408" cy="646331"/>
          </a:xfrm>
          <a:prstGeom prst="rect">
            <a:avLst/>
          </a:prstGeom>
          <a:noFill/>
        </p:spPr>
        <p:txBody>
          <a:bodyPr wrap="none" rtlCol="0">
            <a:spAutoFit/>
          </a:bodyPr>
          <a:lstStyle/>
          <a:p>
            <a:r>
              <a:rPr kumimoji="1" lang="en-US" altLang="ja-JP"/>
              <a:t>10:00</a:t>
            </a:r>
          </a:p>
          <a:p>
            <a:r>
              <a:rPr kumimoji="1" lang="ja-JP" altLang="en-US"/>
              <a:t>出社</a:t>
            </a:r>
            <a:endParaRPr kumimoji="1" lang="ja-JP" altLang="en-US"/>
          </a:p>
        </p:txBody>
      </p:sp>
      <p:sp>
        <p:nvSpPr>
          <p:cNvPr id="13" name="テキスト ボックス 12"/>
          <p:cNvSpPr txBox="1"/>
          <p:nvPr/>
        </p:nvSpPr>
        <p:spPr>
          <a:xfrm>
            <a:off x="251520" y="1412776"/>
            <a:ext cx="714408" cy="646331"/>
          </a:xfrm>
          <a:prstGeom prst="rect">
            <a:avLst/>
          </a:prstGeom>
          <a:noFill/>
        </p:spPr>
        <p:txBody>
          <a:bodyPr wrap="none" rtlCol="0">
            <a:spAutoFit/>
          </a:bodyPr>
          <a:lstStyle/>
          <a:p>
            <a:r>
              <a:rPr lang="en-US" altLang="ja-JP"/>
              <a:t>08</a:t>
            </a:r>
            <a:r>
              <a:rPr kumimoji="1" lang="en-US" altLang="ja-JP"/>
              <a:t>:00</a:t>
            </a:r>
          </a:p>
          <a:p>
            <a:r>
              <a:rPr lang="ja-JP" altLang="en-US"/>
              <a:t>起床</a:t>
            </a:r>
            <a:endParaRPr kumimoji="1" lang="ja-JP" altLang="en-US"/>
          </a:p>
        </p:txBody>
      </p:sp>
      <p:sp>
        <p:nvSpPr>
          <p:cNvPr id="14" name="テキスト ボックス 13"/>
          <p:cNvSpPr txBox="1"/>
          <p:nvPr/>
        </p:nvSpPr>
        <p:spPr>
          <a:xfrm>
            <a:off x="5652120" y="1412776"/>
            <a:ext cx="714408" cy="646331"/>
          </a:xfrm>
          <a:prstGeom prst="rect">
            <a:avLst/>
          </a:prstGeom>
          <a:noFill/>
        </p:spPr>
        <p:txBody>
          <a:bodyPr wrap="none" rtlCol="0">
            <a:spAutoFit/>
          </a:bodyPr>
          <a:lstStyle/>
          <a:p>
            <a:r>
              <a:rPr lang="en-US" altLang="ja-JP"/>
              <a:t>20</a:t>
            </a:r>
            <a:r>
              <a:rPr kumimoji="1" lang="en-US" altLang="ja-JP"/>
              <a:t>:00</a:t>
            </a:r>
          </a:p>
          <a:p>
            <a:r>
              <a:rPr lang="ja-JP" altLang="en-US"/>
              <a:t>退社</a:t>
            </a:r>
            <a:endParaRPr kumimoji="1" lang="ja-JP" altLang="en-US"/>
          </a:p>
        </p:txBody>
      </p:sp>
      <p:sp>
        <p:nvSpPr>
          <p:cNvPr id="15" name="テキスト ボックス 14"/>
          <p:cNvSpPr txBox="1"/>
          <p:nvPr/>
        </p:nvSpPr>
        <p:spPr>
          <a:xfrm>
            <a:off x="8250080" y="1412776"/>
            <a:ext cx="714408" cy="646331"/>
          </a:xfrm>
          <a:prstGeom prst="rect">
            <a:avLst/>
          </a:prstGeom>
          <a:noFill/>
        </p:spPr>
        <p:txBody>
          <a:bodyPr wrap="none" rtlCol="0">
            <a:spAutoFit/>
          </a:bodyPr>
          <a:lstStyle/>
          <a:p>
            <a:r>
              <a:rPr lang="en-US" altLang="ja-JP"/>
              <a:t>01</a:t>
            </a:r>
            <a:r>
              <a:rPr kumimoji="1" lang="en-US" altLang="ja-JP"/>
              <a:t>:00</a:t>
            </a:r>
          </a:p>
          <a:p>
            <a:r>
              <a:rPr lang="ja-JP" altLang="en-US"/>
              <a:t>就寝</a:t>
            </a:r>
            <a:endParaRPr kumimoji="1" lang="ja-JP" altLang="en-US"/>
          </a:p>
        </p:txBody>
      </p:sp>
      <p:sp>
        <p:nvSpPr>
          <p:cNvPr id="16" name="左中かっこ 15"/>
          <p:cNvSpPr/>
          <p:nvPr/>
        </p:nvSpPr>
        <p:spPr>
          <a:xfrm rot="16200000">
            <a:off x="1007604" y="1880828"/>
            <a:ext cx="360040" cy="720080"/>
          </a:xfrm>
          <a:prstGeom prst="leftBrac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7" name="テキスト ボックス 16"/>
          <p:cNvSpPr txBox="1"/>
          <p:nvPr/>
        </p:nvSpPr>
        <p:spPr>
          <a:xfrm>
            <a:off x="323528" y="2564904"/>
            <a:ext cx="1872208" cy="1477328"/>
          </a:xfrm>
          <a:prstGeom prst="rect">
            <a:avLst/>
          </a:prstGeom>
          <a:noFill/>
        </p:spPr>
        <p:txBody>
          <a:bodyPr wrap="square" rtlCol="0">
            <a:spAutoFit/>
          </a:bodyPr>
          <a:lstStyle/>
          <a:p>
            <a:r>
              <a:rPr kumimoji="1" lang="ja-JP" altLang="en-US"/>
              <a:t>移動中は専門書を読む、ニュースのチェックなど。</a:t>
            </a:r>
            <a:endParaRPr kumimoji="1" lang="en-US" altLang="ja-JP"/>
          </a:p>
          <a:p>
            <a:r>
              <a:rPr kumimoji="1" lang="ja-JP" altLang="en-US"/>
              <a:t>ゲームをしてる場合もあり。</a:t>
            </a:r>
            <a:endParaRPr kumimoji="1" lang="ja-JP" altLang="en-US"/>
          </a:p>
        </p:txBody>
      </p:sp>
      <p:sp>
        <p:nvSpPr>
          <p:cNvPr id="18" name="左中かっこ 17"/>
          <p:cNvSpPr/>
          <p:nvPr/>
        </p:nvSpPr>
        <p:spPr>
          <a:xfrm rot="16200000">
            <a:off x="3815916" y="584684"/>
            <a:ext cx="360040" cy="3312368"/>
          </a:xfrm>
          <a:prstGeom prst="leftBrac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9" name="テキスト ボックス 18"/>
          <p:cNvSpPr txBox="1"/>
          <p:nvPr/>
        </p:nvSpPr>
        <p:spPr>
          <a:xfrm>
            <a:off x="2339752" y="2564904"/>
            <a:ext cx="3240360" cy="2031325"/>
          </a:xfrm>
          <a:prstGeom prst="rect">
            <a:avLst/>
          </a:prstGeom>
          <a:noFill/>
        </p:spPr>
        <p:txBody>
          <a:bodyPr wrap="square" rtlCol="0">
            <a:spAutoFit/>
          </a:bodyPr>
          <a:lstStyle/>
          <a:p>
            <a:r>
              <a:rPr kumimoji="1" lang="ja-JP" altLang="en-US"/>
              <a:t>それほど忙しくない場合、</a:t>
            </a:r>
            <a:r>
              <a:rPr kumimoji="1" lang="en-US" altLang="ja-JP"/>
              <a:t>8</a:t>
            </a:r>
            <a:r>
              <a:rPr kumimoji="1" lang="ja-JP" altLang="en-US"/>
              <a:t>時間労働＋</a:t>
            </a:r>
            <a:r>
              <a:rPr kumimoji="1" lang="en-US" altLang="ja-JP"/>
              <a:t>1〜2</a:t>
            </a:r>
            <a:r>
              <a:rPr kumimoji="1" lang="ja-JP" altLang="en-US"/>
              <a:t>時間の残業が多い</a:t>
            </a:r>
            <a:r>
              <a:rPr lang="ja-JP" altLang="en-US"/>
              <a:t>。</a:t>
            </a:r>
            <a:endParaRPr lang="en-US" altLang="ja-JP"/>
          </a:p>
          <a:p>
            <a:r>
              <a:rPr kumimoji="1" lang="ja-JP" altLang="en-US"/>
              <a:t>　</a:t>
            </a:r>
            <a:r>
              <a:rPr kumimoji="1" lang="en-US" altLang="ja-JP"/>
              <a:t>※</a:t>
            </a:r>
            <a:r>
              <a:rPr kumimoji="1" lang="ja-JP" altLang="en-US"/>
              <a:t>契約形態にもよる</a:t>
            </a:r>
            <a:endParaRPr kumimoji="1" lang="en-US" altLang="ja-JP"/>
          </a:p>
          <a:p>
            <a:endParaRPr lang="en-US" altLang="ja-JP"/>
          </a:p>
          <a:p>
            <a:r>
              <a:rPr lang="ja-JP" altLang="en-US"/>
              <a:t>このうち本当に集中してコードを書けるのは</a:t>
            </a:r>
            <a:r>
              <a:rPr lang="en-US" altLang="ja-JP"/>
              <a:t>3〜4</a:t>
            </a:r>
            <a:r>
              <a:rPr lang="ja-JP" altLang="en-US"/>
              <a:t>時間前後。ミーティングや雑務もこなす。</a:t>
            </a:r>
            <a:endParaRPr kumimoji="1" lang="en-US" altLang="ja-JP"/>
          </a:p>
        </p:txBody>
      </p:sp>
      <p:sp>
        <p:nvSpPr>
          <p:cNvPr id="21" name="左中かっこ 20"/>
          <p:cNvSpPr/>
          <p:nvPr/>
        </p:nvSpPr>
        <p:spPr>
          <a:xfrm rot="16200000">
            <a:off x="7236296" y="1268760"/>
            <a:ext cx="360040" cy="1800200"/>
          </a:xfrm>
          <a:prstGeom prst="leftBrac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22" name="テキスト ボックス 21"/>
          <p:cNvSpPr txBox="1"/>
          <p:nvPr/>
        </p:nvSpPr>
        <p:spPr>
          <a:xfrm>
            <a:off x="6444208" y="2599744"/>
            <a:ext cx="2376264" cy="1477328"/>
          </a:xfrm>
          <a:prstGeom prst="rect">
            <a:avLst/>
          </a:prstGeom>
          <a:noFill/>
        </p:spPr>
        <p:txBody>
          <a:bodyPr wrap="square" rtlCol="0">
            <a:spAutoFit/>
          </a:bodyPr>
          <a:lstStyle/>
          <a:p>
            <a:r>
              <a:rPr kumimoji="1" lang="ja-JP" altLang="en-US"/>
              <a:t>移動中は朝と同様。</a:t>
            </a:r>
            <a:endParaRPr kumimoji="1" lang="en-US" altLang="ja-JP"/>
          </a:p>
          <a:p>
            <a:endParaRPr lang="en-US" altLang="ja-JP"/>
          </a:p>
          <a:p>
            <a:r>
              <a:rPr kumimoji="1" lang="ja-JP" altLang="en-US"/>
              <a:t>帰宅後に</a:t>
            </a:r>
            <a:r>
              <a:rPr kumimoji="1" lang="en-US" altLang="ja-JP"/>
              <a:t>1</a:t>
            </a:r>
            <a:r>
              <a:rPr kumimoji="1" lang="ja-JP" altLang="en-US"/>
              <a:t>時間程度の勉強や最新の動向をチェックするなど。</a:t>
            </a:r>
            <a:endParaRPr kumimoji="1" lang="ja-JP" altLang="en-US"/>
          </a:p>
        </p:txBody>
      </p:sp>
      <p:sp>
        <p:nvSpPr>
          <p:cNvPr id="24" name="テキスト ボックス 23"/>
          <p:cNvSpPr txBox="1"/>
          <p:nvPr/>
        </p:nvSpPr>
        <p:spPr>
          <a:xfrm>
            <a:off x="467544" y="4798893"/>
            <a:ext cx="1341984" cy="646331"/>
          </a:xfrm>
          <a:prstGeom prst="rect">
            <a:avLst/>
          </a:prstGeom>
          <a:solidFill>
            <a:schemeClr val="accent6">
              <a:lumMod val="40000"/>
              <a:lumOff val="60000"/>
            </a:schemeClr>
          </a:solidFill>
        </p:spPr>
        <p:txBody>
          <a:bodyPr wrap="none" rtlCol="0">
            <a:spAutoFit/>
          </a:bodyPr>
          <a:lstStyle/>
          <a:p>
            <a:r>
              <a:rPr lang="en-US" altLang="ja-JP" sz="3600" b="1">
                <a:solidFill>
                  <a:srgbClr val="FF0000"/>
                </a:solidFill>
                <a:latin typeface="メイリオ"/>
                <a:ea typeface="メイリオ"/>
                <a:cs typeface="メイリオ"/>
              </a:rPr>
              <a:t>0.5H</a:t>
            </a:r>
            <a:endParaRPr kumimoji="1" lang="ja-JP" altLang="en-US" sz="3600" b="1">
              <a:solidFill>
                <a:srgbClr val="FF0000"/>
              </a:solidFill>
              <a:latin typeface="メイリオ"/>
              <a:ea typeface="メイリオ"/>
              <a:cs typeface="メイリオ"/>
            </a:endParaRPr>
          </a:p>
        </p:txBody>
      </p:sp>
      <p:sp>
        <p:nvSpPr>
          <p:cNvPr id="25" name="テキスト ボックス 24"/>
          <p:cNvSpPr txBox="1"/>
          <p:nvPr/>
        </p:nvSpPr>
        <p:spPr>
          <a:xfrm>
            <a:off x="3347864" y="4798893"/>
            <a:ext cx="1341984" cy="646331"/>
          </a:xfrm>
          <a:prstGeom prst="rect">
            <a:avLst/>
          </a:prstGeom>
          <a:solidFill>
            <a:schemeClr val="accent6">
              <a:lumMod val="40000"/>
              <a:lumOff val="60000"/>
            </a:schemeClr>
          </a:solidFill>
        </p:spPr>
        <p:txBody>
          <a:bodyPr wrap="none" rtlCol="0">
            <a:spAutoFit/>
          </a:bodyPr>
          <a:lstStyle/>
          <a:p>
            <a:r>
              <a:rPr lang="en-US" altLang="ja-JP" sz="3600" b="1">
                <a:solidFill>
                  <a:srgbClr val="FF0000"/>
                </a:solidFill>
                <a:latin typeface="メイリオ"/>
                <a:ea typeface="メイリオ"/>
                <a:cs typeface="メイリオ"/>
              </a:rPr>
              <a:t>7.0H</a:t>
            </a:r>
            <a:endParaRPr kumimoji="1" lang="ja-JP" altLang="en-US" sz="3600" b="1">
              <a:solidFill>
                <a:srgbClr val="FF0000"/>
              </a:solidFill>
              <a:latin typeface="メイリオ"/>
              <a:ea typeface="メイリオ"/>
              <a:cs typeface="メイリオ"/>
            </a:endParaRPr>
          </a:p>
        </p:txBody>
      </p:sp>
      <p:sp>
        <p:nvSpPr>
          <p:cNvPr id="26" name="テキスト ボックス 25"/>
          <p:cNvSpPr txBox="1"/>
          <p:nvPr/>
        </p:nvSpPr>
        <p:spPr>
          <a:xfrm>
            <a:off x="6300192" y="4798893"/>
            <a:ext cx="2717736" cy="646331"/>
          </a:xfrm>
          <a:prstGeom prst="rect">
            <a:avLst/>
          </a:prstGeom>
          <a:solidFill>
            <a:schemeClr val="accent6">
              <a:lumMod val="40000"/>
              <a:lumOff val="60000"/>
            </a:schemeClr>
          </a:solidFill>
        </p:spPr>
        <p:txBody>
          <a:bodyPr wrap="none" rtlCol="0">
            <a:spAutoFit/>
          </a:bodyPr>
          <a:lstStyle/>
          <a:p>
            <a:r>
              <a:rPr lang="en-US" altLang="ja-JP" sz="3600" b="1">
                <a:solidFill>
                  <a:srgbClr val="FF0000"/>
                </a:solidFill>
                <a:latin typeface="メイリオ"/>
                <a:ea typeface="メイリオ"/>
                <a:cs typeface="メイリオ"/>
              </a:rPr>
              <a:t>0.5H + 1H</a:t>
            </a:r>
            <a:endParaRPr kumimoji="1" lang="ja-JP" altLang="en-US" sz="3600" b="1">
              <a:solidFill>
                <a:srgbClr val="FF0000"/>
              </a:solidFill>
              <a:latin typeface="メイリオ"/>
              <a:ea typeface="メイリオ"/>
              <a:cs typeface="メイリオ"/>
            </a:endParaRPr>
          </a:p>
        </p:txBody>
      </p:sp>
      <p:sp>
        <p:nvSpPr>
          <p:cNvPr id="27" name="テキスト ボックス 26"/>
          <p:cNvSpPr txBox="1"/>
          <p:nvPr/>
        </p:nvSpPr>
        <p:spPr>
          <a:xfrm>
            <a:off x="323528" y="5877272"/>
            <a:ext cx="8191215" cy="830997"/>
          </a:xfrm>
          <a:prstGeom prst="rect">
            <a:avLst/>
          </a:prstGeom>
          <a:noFill/>
        </p:spPr>
        <p:txBody>
          <a:bodyPr wrap="none" rtlCol="0">
            <a:spAutoFit/>
          </a:bodyPr>
          <a:lstStyle/>
          <a:p>
            <a:r>
              <a:rPr kumimoji="1" lang="ja-JP" altLang="en-US" sz="2800">
                <a:solidFill>
                  <a:srgbClr val="FF0000"/>
                </a:solidFill>
                <a:latin typeface="メイリオ"/>
                <a:ea typeface="メイリオ"/>
                <a:cs typeface="メイリオ"/>
              </a:rPr>
              <a:t>平日、</a:t>
            </a:r>
            <a:r>
              <a:rPr kumimoji="1" lang="en-US" altLang="ja-JP" sz="2800">
                <a:solidFill>
                  <a:srgbClr val="FF0000"/>
                </a:solidFill>
                <a:latin typeface="メイリオ"/>
                <a:ea typeface="メイリオ"/>
                <a:cs typeface="メイリオ"/>
              </a:rPr>
              <a:t>1</a:t>
            </a:r>
            <a:r>
              <a:rPr kumimoji="1" lang="ja-JP" altLang="en-US" sz="2800">
                <a:solidFill>
                  <a:srgbClr val="FF0000"/>
                </a:solidFill>
                <a:latin typeface="メイリオ"/>
                <a:ea typeface="メイリオ"/>
                <a:cs typeface="メイリオ"/>
              </a:rPr>
              <a:t>日の間に技術に触れる時間は</a:t>
            </a:r>
            <a:r>
              <a:rPr lang="en-US" altLang="ja-JP" sz="2800" b="1">
                <a:solidFill>
                  <a:srgbClr val="FF0000"/>
                </a:solidFill>
                <a:latin typeface="メイリオ"/>
                <a:ea typeface="メイリオ"/>
                <a:cs typeface="メイリオ"/>
              </a:rPr>
              <a:t>9</a:t>
            </a:r>
            <a:r>
              <a:rPr lang="ja-JP" altLang="en-US" sz="2800" b="1">
                <a:solidFill>
                  <a:srgbClr val="FF0000"/>
                </a:solidFill>
                <a:latin typeface="メイリオ"/>
                <a:ea typeface="メイリオ"/>
                <a:cs typeface="メイリオ"/>
              </a:rPr>
              <a:t>時間</a:t>
            </a:r>
            <a:r>
              <a:rPr lang="ja-JP" altLang="en-US" sz="2800">
                <a:solidFill>
                  <a:srgbClr val="FF0000"/>
                </a:solidFill>
                <a:latin typeface="メイリオ"/>
                <a:ea typeface="メイリオ"/>
                <a:cs typeface="メイリオ"/>
              </a:rPr>
              <a:t>ほど。</a:t>
            </a:r>
            <a:endParaRPr lang="en-US" altLang="ja-JP" sz="2800">
              <a:solidFill>
                <a:srgbClr val="FF0000"/>
              </a:solidFill>
              <a:latin typeface="メイリオ"/>
              <a:ea typeface="メイリオ"/>
              <a:cs typeface="メイリオ"/>
            </a:endParaRPr>
          </a:p>
          <a:p>
            <a:r>
              <a:rPr lang="en-US" altLang="ja-JP" sz="2000">
                <a:solidFill>
                  <a:srgbClr val="FF0000"/>
                </a:solidFill>
                <a:latin typeface="メイリオ"/>
                <a:ea typeface="メイリオ"/>
                <a:cs typeface="メイリオ"/>
              </a:rPr>
              <a:t>※</a:t>
            </a:r>
            <a:r>
              <a:rPr lang="ja-JP" altLang="en-US" sz="2000">
                <a:solidFill>
                  <a:srgbClr val="FF0000"/>
                </a:solidFill>
                <a:latin typeface="メイリオ"/>
                <a:ea typeface="メイリオ"/>
                <a:cs typeface="メイリオ"/>
              </a:rPr>
              <a:t>勉強会やイベントに行ったり、土日に集中して勉強することも。</a:t>
            </a:r>
            <a:endParaRPr lang="en-US" altLang="ja-JP" sz="2000">
              <a:solidFill>
                <a:srgbClr val="FF0000"/>
              </a:solidFill>
              <a:latin typeface="メイリオ"/>
              <a:ea typeface="メイリオ"/>
              <a:cs typeface="メイリオ"/>
            </a:endParaRPr>
          </a:p>
        </p:txBody>
      </p:sp>
    </p:spTree>
    <p:extLst>
      <p:ext uri="{BB962C8B-B14F-4D97-AF65-F5344CB8AC3E}">
        <p14:creationId xmlns:p14="http://schemas.microsoft.com/office/powerpoint/2010/main" val="2258645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99392"/>
            <a:ext cx="8229600" cy="936104"/>
          </a:xfrm>
        </p:spPr>
        <p:txBody>
          <a:bodyPr>
            <a:normAutofit fontScale="90000"/>
          </a:bodyPr>
          <a:lstStyle/>
          <a:p>
            <a:r>
              <a:rPr kumimoji="1" lang="ja-JP" altLang="en-US" sz="6000"/>
              <a:t>まとめ</a:t>
            </a:r>
            <a:endParaRPr kumimoji="1" lang="ja-JP" altLang="en-US" sz="6000"/>
          </a:p>
        </p:txBody>
      </p:sp>
      <p:sp>
        <p:nvSpPr>
          <p:cNvPr id="4" name="コンテンツ プレースホルダー 3"/>
          <p:cNvSpPr>
            <a:spLocks noGrp="1"/>
          </p:cNvSpPr>
          <p:nvPr>
            <p:ph idx="1"/>
          </p:nvPr>
        </p:nvSpPr>
        <p:spPr>
          <a:xfrm>
            <a:off x="72008" y="1052736"/>
            <a:ext cx="8964488" cy="4032448"/>
          </a:xfrm>
        </p:spPr>
        <p:txBody>
          <a:bodyPr>
            <a:noAutofit/>
          </a:bodyPr>
          <a:lstStyle/>
          <a:p>
            <a:r>
              <a:rPr lang="ja-JP" altLang="en-US" sz="4400">
                <a:solidFill>
                  <a:schemeClr val="bg1"/>
                </a:solidFill>
              </a:rPr>
              <a:t>今までの学校生活で、何時間プログラムに投下しましたか？それは自分で満足行く時間ですか？</a:t>
            </a:r>
            <a:endParaRPr lang="en-US" altLang="ja-JP" sz="4400">
              <a:solidFill>
                <a:schemeClr val="bg1"/>
              </a:solidFill>
            </a:endParaRPr>
          </a:p>
          <a:p>
            <a:endParaRPr lang="en-US" altLang="ja-JP" sz="1600">
              <a:solidFill>
                <a:schemeClr val="bg1"/>
              </a:solidFill>
            </a:endParaRPr>
          </a:p>
          <a:p>
            <a:r>
              <a:rPr lang="ja-JP" altLang="en-US" sz="4400">
                <a:solidFill>
                  <a:schemeClr val="bg1"/>
                </a:solidFill>
              </a:rPr>
              <a:t>就職すると</a:t>
            </a:r>
            <a:r>
              <a:rPr lang="en-US" altLang="ja-JP" sz="4400">
                <a:solidFill>
                  <a:schemeClr val="bg1"/>
                </a:solidFill>
              </a:rPr>
              <a:t>1</a:t>
            </a:r>
            <a:r>
              <a:rPr lang="ja-JP" altLang="en-US" sz="4400">
                <a:solidFill>
                  <a:schemeClr val="bg1"/>
                </a:solidFill>
              </a:rPr>
              <a:t>日中コードにまみれた生活を送ることになりますが、楽しそうだと思いますか？</a:t>
            </a:r>
            <a:endParaRPr lang="en-US" altLang="ja-JP" sz="4400">
              <a:solidFill>
                <a:schemeClr val="bg1"/>
              </a:solidFill>
            </a:endParaRPr>
          </a:p>
        </p:txBody>
      </p:sp>
      <p:sp>
        <p:nvSpPr>
          <p:cNvPr id="6" name="テキスト ボックス 5"/>
          <p:cNvSpPr txBox="1"/>
          <p:nvPr/>
        </p:nvSpPr>
        <p:spPr>
          <a:xfrm>
            <a:off x="467544" y="6093296"/>
            <a:ext cx="8392041" cy="584776"/>
          </a:xfrm>
          <a:prstGeom prst="rect">
            <a:avLst/>
          </a:prstGeom>
          <a:noFill/>
        </p:spPr>
        <p:txBody>
          <a:bodyPr wrap="none" rtlCol="0">
            <a:spAutoFit/>
          </a:bodyPr>
          <a:lstStyle/>
          <a:p>
            <a:r>
              <a:rPr kumimoji="1" lang="ja-JP" altLang="en-US" sz="3200">
                <a:solidFill>
                  <a:srgbClr val="FF0000"/>
                </a:solidFill>
                <a:latin typeface="メイリオ"/>
                <a:ea typeface="メイリオ"/>
                <a:cs typeface="メイリオ"/>
              </a:rPr>
              <a:t>両方イエスならぜひプログラマーの世界に！</a:t>
            </a:r>
            <a:endParaRPr kumimoji="1" lang="ja-JP" altLang="en-US" sz="3200">
              <a:solidFill>
                <a:srgbClr val="FF0000"/>
              </a:solidFill>
              <a:latin typeface="メイリオ"/>
              <a:ea typeface="メイリオ"/>
              <a:cs typeface="メイリオ"/>
            </a:endParaRPr>
          </a:p>
        </p:txBody>
      </p:sp>
    </p:spTree>
    <p:extLst>
      <p:ext uri="{BB962C8B-B14F-4D97-AF65-F5344CB8AC3E}">
        <p14:creationId xmlns:p14="http://schemas.microsoft.com/office/powerpoint/2010/main" val="409144379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1196752"/>
            <a:ext cx="8229600" cy="4464496"/>
          </a:xfrm>
        </p:spPr>
        <p:txBody>
          <a:bodyPr>
            <a:noAutofit/>
          </a:bodyPr>
          <a:lstStyle/>
          <a:p>
            <a:r>
              <a:rPr kumimoji="1" lang="en-US" altLang="ja-JP" sz="8800" dirty="0"/>
              <a:t>MySQL</a:t>
            </a:r>
            <a:r>
              <a:rPr lang="ja-JP" altLang="en-US" sz="8800" dirty="0"/>
              <a:t>基礎</a:t>
            </a:r>
            <a:endParaRPr kumimoji="1" lang="ja-JP" altLang="en-US" sz="8800" dirty="0"/>
          </a:p>
        </p:txBody>
      </p:sp>
      <p:pic>
        <p:nvPicPr>
          <p:cNvPr id="3" name="図 2"/>
          <p:cNvPicPr>
            <a:picLocks noChangeAspect="1"/>
          </p:cNvPicPr>
          <p:nvPr/>
        </p:nvPicPr>
        <p:blipFill>
          <a:blip r:embed="rId2"/>
          <a:stretch>
            <a:fillRect/>
          </a:stretch>
        </p:blipFill>
        <p:spPr>
          <a:xfrm>
            <a:off x="6588224" y="4941168"/>
            <a:ext cx="2232248" cy="1509304"/>
          </a:xfrm>
          <a:prstGeom prst="rect">
            <a:avLst/>
          </a:prstGeom>
        </p:spPr>
      </p:pic>
      <p:sp>
        <p:nvSpPr>
          <p:cNvPr id="4" name="星 10 3"/>
          <p:cNvSpPr/>
          <p:nvPr/>
        </p:nvSpPr>
        <p:spPr>
          <a:xfrm>
            <a:off x="251520" y="188640"/>
            <a:ext cx="1944216" cy="2016224"/>
          </a:xfrm>
          <a:prstGeom prst="star1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4400">
                <a:latin typeface="メイリオ"/>
                <a:ea typeface="メイリオ"/>
                <a:cs typeface="メイリオ"/>
              </a:rPr>
              <a:t>復習</a:t>
            </a:r>
          </a:p>
        </p:txBody>
      </p:sp>
    </p:spTree>
    <p:extLst>
      <p:ext uri="{BB962C8B-B14F-4D97-AF65-F5344CB8AC3E}">
        <p14:creationId xmlns:p14="http://schemas.microsoft.com/office/powerpoint/2010/main" val="165722138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1196752"/>
            <a:ext cx="8229600" cy="4464496"/>
          </a:xfrm>
        </p:spPr>
        <p:txBody>
          <a:bodyPr>
            <a:noAutofit/>
          </a:bodyPr>
          <a:lstStyle/>
          <a:p>
            <a:r>
              <a:rPr kumimoji="1" lang="ja-JP" altLang="en-US" sz="8800" dirty="0"/>
              <a:t>インデックス</a:t>
            </a:r>
          </a:p>
        </p:txBody>
      </p:sp>
      <p:sp>
        <p:nvSpPr>
          <p:cNvPr id="3" name="星 10 2"/>
          <p:cNvSpPr/>
          <p:nvPr/>
        </p:nvSpPr>
        <p:spPr>
          <a:xfrm>
            <a:off x="251520" y="188640"/>
            <a:ext cx="1944216" cy="2016224"/>
          </a:xfrm>
          <a:prstGeom prst="star1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4400">
                <a:latin typeface="メイリオ"/>
                <a:ea typeface="メイリオ"/>
                <a:cs typeface="メイリオ"/>
              </a:rPr>
              <a:t>復習</a:t>
            </a:r>
          </a:p>
        </p:txBody>
      </p:sp>
    </p:spTree>
    <p:extLst>
      <p:ext uri="{BB962C8B-B14F-4D97-AF65-F5344CB8AC3E}">
        <p14:creationId xmlns:p14="http://schemas.microsoft.com/office/powerpoint/2010/main" val="168936551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kumimoji="1" lang="ja-JP" altLang="en-US" sz="4000" dirty="0"/>
              <a:t>インデックス</a:t>
            </a:r>
          </a:p>
        </p:txBody>
      </p:sp>
      <p:sp>
        <p:nvSpPr>
          <p:cNvPr id="6" name="コンテンツ プレースホルダー 8"/>
          <p:cNvSpPr txBox="1">
            <a:spLocks/>
          </p:cNvSpPr>
          <p:nvPr/>
        </p:nvSpPr>
        <p:spPr>
          <a:xfrm>
            <a:off x="179512" y="908720"/>
            <a:ext cx="8712968" cy="1944216"/>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mtClean="0"/>
              <a:t>データベースの多くには、大量のデータから目的のレコードをすばやく見つけ出すために「</a:t>
            </a:r>
            <a:r>
              <a:rPr lang="ja-JP" altLang="en-US" b="1" smtClean="0">
                <a:solidFill>
                  <a:schemeClr val="accent6">
                    <a:lumMod val="75000"/>
                  </a:schemeClr>
                </a:solidFill>
              </a:rPr>
              <a:t>インデックス</a:t>
            </a:r>
            <a:r>
              <a:rPr lang="ja-JP" altLang="en-US" smtClean="0"/>
              <a:t>」と呼ばれる仕組みが用意されています。</a:t>
            </a:r>
            <a:endParaRPr lang="en-US" altLang="ja-JP" smtClean="0"/>
          </a:p>
        </p:txBody>
      </p:sp>
      <p:pic>
        <p:nvPicPr>
          <p:cNvPr id="3" name="図 2"/>
          <p:cNvPicPr>
            <a:picLocks noChangeAspect="1"/>
          </p:cNvPicPr>
          <p:nvPr/>
        </p:nvPicPr>
        <p:blipFill>
          <a:blip r:embed="rId3"/>
          <a:stretch>
            <a:fillRect/>
          </a:stretch>
        </p:blipFill>
        <p:spPr>
          <a:xfrm>
            <a:off x="899592" y="3501008"/>
            <a:ext cx="1362595" cy="2620375"/>
          </a:xfrm>
          <a:prstGeom prst="rect">
            <a:avLst/>
          </a:prstGeom>
        </p:spPr>
      </p:pic>
      <p:pic>
        <p:nvPicPr>
          <p:cNvPr id="4" name="図 3"/>
          <p:cNvPicPr>
            <a:picLocks noChangeAspect="1"/>
          </p:cNvPicPr>
          <p:nvPr/>
        </p:nvPicPr>
        <p:blipFill>
          <a:blip r:embed="rId4"/>
          <a:stretch>
            <a:fillRect/>
          </a:stretch>
        </p:blipFill>
        <p:spPr>
          <a:xfrm>
            <a:off x="2483768" y="3717032"/>
            <a:ext cx="2286000" cy="2286000"/>
          </a:xfrm>
          <a:prstGeom prst="rect">
            <a:avLst/>
          </a:prstGeom>
        </p:spPr>
      </p:pic>
      <p:sp>
        <p:nvSpPr>
          <p:cNvPr id="5" name="テキスト ボックス 4"/>
          <p:cNvSpPr txBox="1"/>
          <p:nvPr/>
        </p:nvSpPr>
        <p:spPr>
          <a:xfrm>
            <a:off x="5148064" y="3789040"/>
            <a:ext cx="3456384" cy="1938992"/>
          </a:xfrm>
          <a:prstGeom prst="rect">
            <a:avLst/>
          </a:prstGeom>
          <a:noFill/>
        </p:spPr>
        <p:txBody>
          <a:bodyPr wrap="square" rtlCol="0">
            <a:spAutoFit/>
          </a:bodyPr>
          <a:lstStyle/>
          <a:p>
            <a:r>
              <a:rPr kumimoji="1" lang="ja-JP" altLang="en-US" sz="4000" b="1">
                <a:solidFill>
                  <a:schemeClr val="accent6">
                    <a:lumMod val="75000"/>
                  </a:schemeClr>
                </a:solidFill>
                <a:latin typeface="メイリオ"/>
                <a:ea typeface="メイリオ"/>
                <a:cs typeface="メイリオ"/>
              </a:rPr>
              <a:t>本の目次</a:t>
            </a:r>
            <a:r>
              <a:rPr kumimoji="1" lang="ja-JP" altLang="en-US" sz="4000">
                <a:latin typeface="メイリオ"/>
                <a:ea typeface="メイリオ"/>
                <a:cs typeface="メイリオ"/>
              </a:rPr>
              <a:t>を</a:t>
            </a:r>
            <a:endParaRPr kumimoji="1" lang="en-US" altLang="ja-JP" sz="4000">
              <a:latin typeface="メイリオ"/>
              <a:ea typeface="メイリオ"/>
              <a:cs typeface="メイリオ"/>
            </a:endParaRPr>
          </a:p>
          <a:p>
            <a:r>
              <a:rPr kumimoji="1" lang="ja-JP" altLang="en-US" sz="4000">
                <a:latin typeface="メイリオ"/>
                <a:ea typeface="メイリオ"/>
                <a:cs typeface="メイリオ"/>
              </a:rPr>
              <a:t>イメージしてください。</a:t>
            </a:r>
          </a:p>
        </p:txBody>
      </p:sp>
    </p:spTree>
    <p:extLst>
      <p:ext uri="{BB962C8B-B14F-4D97-AF65-F5344CB8AC3E}">
        <p14:creationId xmlns:p14="http://schemas.microsoft.com/office/powerpoint/2010/main" val="49971385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lang="ja-JP" altLang="en-US" sz="4000" dirty="0"/>
              <a:t>実践「インデックス」</a:t>
            </a:r>
            <a:r>
              <a:rPr lang="en-US" altLang="ja-JP" sz="4000" dirty="0"/>
              <a:t> </a:t>
            </a:r>
            <a:r>
              <a:rPr lang="ja-JP" altLang="en-US" sz="4000" dirty="0"/>
              <a:t>その</a:t>
            </a:r>
            <a:r>
              <a:rPr lang="ja-JP" altLang="ja-JP" sz="4000" dirty="0"/>
              <a:t>4</a:t>
            </a:r>
            <a:endParaRPr kumimoji="1" lang="ja-JP" altLang="en-US" sz="4000" dirty="0"/>
          </a:p>
        </p:txBody>
      </p:sp>
      <p:sp>
        <p:nvSpPr>
          <p:cNvPr id="6" name="コンテンツ プレースホルダー 8"/>
          <p:cNvSpPr txBox="1">
            <a:spLocks/>
          </p:cNvSpPr>
          <p:nvPr/>
        </p:nvSpPr>
        <p:spPr>
          <a:xfrm>
            <a:off x="13804" y="4149080"/>
            <a:ext cx="9022692" cy="13681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a:t>実際に</a:t>
            </a:r>
            <a:r>
              <a:rPr lang="en-US" altLang="ja-JP"/>
              <a:t>SELECT</a:t>
            </a:r>
            <a:r>
              <a:rPr lang="ja-JP" altLang="en-US"/>
              <a:t>文を実行し、速度を比較してみましょう。</a:t>
            </a:r>
            <a:endParaRPr lang="en-US" altLang="ja-JP"/>
          </a:p>
          <a:p>
            <a:endParaRPr lang="en-US" altLang="ja-JP" smtClean="0"/>
          </a:p>
        </p:txBody>
      </p:sp>
      <p:sp>
        <p:nvSpPr>
          <p:cNvPr id="4" name="コンテンツ プレースホルダー 2"/>
          <p:cNvSpPr txBox="1">
            <a:spLocks/>
          </p:cNvSpPr>
          <p:nvPr/>
        </p:nvSpPr>
        <p:spPr>
          <a:xfrm>
            <a:off x="0" y="980728"/>
            <a:ext cx="9144000" cy="2952328"/>
          </a:xfrm>
          <a:prstGeom prst="rect">
            <a:avLst/>
          </a:prstGeom>
          <a:solidFill>
            <a:schemeClr val="tx1"/>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ja-JP" altLang="ja-JP" dirty="0">
                <a:solidFill>
                  <a:schemeClr val="bg1"/>
                </a:solidFill>
              </a:rPr>
              <a:t>m</a:t>
            </a:r>
            <a:r>
              <a:rPr lang="en-US" altLang="ja-JP" dirty="0">
                <a:solidFill>
                  <a:schemeClr val="bg1"/>
                </a:solidFill>
              </a:rPr>
              <a:t>ysql</a:t>
            </a:r>
            <a:r>
              <a:rPr lang="ja-JP" altLang="en-US" dirty="0">
                <a:solidFill>
                  <a:schemeClr val="bg1"/>
                </a:solidFill>
              </a:rPr>
              <a:t>&gt; </a:t>
            </a:r>
            <a:r>
              <a:rPr lang="en-US" altLang="ja-JP" dirty="0">
                <a:solidFill>
                  <a:schemeClr val="bg1"/>
                </a:solidFill>
              </a:rPr>
              <a:t>select</a:t>
            </a:r>
            <a:r>
              <a:rPr lang="ja-JP" altLang="en-US" dirty="0">
                <a:solidFill>
                  <a:schemeClr val="bg1"/>
                </a:solidFill>
              </a:rPr>
              <a:t> </a:t>
            </a:r>
            <a:r>
              <a:rPr lang="en-US" altLang="ja-JP" dirty="0">
                <a:solidFill>
                  <a:schemeClr val="bg1"/>
                </a:solidFill>
              </a:rPr>
              <a:t>* from jp_address1</a:t>
            </a:r>
          </a:p>
          <a:p>
            <a:pPr marL="0" indent="0">
              <a:buNone/>
            </a:pPr>
            <a:r>
              <a:rPr lang="en-US" altLang="ja-JP" dirty="0">
                <a:solidFill>
                  <a:schemeClr val="bg1"/>
                </a:solidFill>
              </a:rPr>
              <a:t>       -&gt; where id='</a:t>
            </a:r>
            <a:r>
              <a:rPr lang="is-IS" altLang="ja-JP" dirty="0">
                <a:solidFill>
                  <a:schemeClr val="bg1"/>
                </a:solidFill>
              </a:rPr>
              <a:t>192098300'</a:t>
            </a:r>
            <a:r>
              <a:rPr lang="en-US" altLang="en-US" dirty="0">
                <a:solidFill>
                  <a:schemeClr val="bg1"/>
                </a:solidFill>
              </a:rPr>
              <a:t>;</a:t>
            </a:r>
          </a:p>
          <a:p>
            <a:pPr marL="0" indent="0">
              <a:buNone/>
            </a:pPr>
            <a:endParaRPr lang="en-US" altLang="en-US" dirty="0">
              <a:solidFill>
                <a:schemeClr val="bg1"/>
              </a:solidFill>
            </a:endParaRPr>
          </a:p>
          <a:p>
            <a:pPr marL="0" indent="0">
              <a:buNone/>
            </a:pPr>
            <a:r>
              <a:rPr lang="ja-JP" altLang="ja-JP" dirty="0">
                <a:solidFill>
                  <a:schemeClr val="bg1"/>
                </a:solidFill>
              </a:rPr>
              <a:t>m</a:t>
            </a:r>
            <a:r>
              <a:rPr lang="en-US" altLang="ja-JP" dirty="0">
                <a:solidFill>
                  <a:schemeClr val="bg1"/>
                </a:solidFill>
              </a:rPr>
              <a:t>ysql</a:t>
            </a:r>
            <a:r>
              <a:rPr lang="ja-JP" altLang="en-US" dirty="0">
                <a:solidFill>
                  <a:schemeClr val="bg1"/>
                </a:solidFill>
              </a:rPr>
              <a:t>&gt; </a:t>
            </a:r>
            <a:r>
              <a:rPr lang="en-US" altLang="ja-JP" dirty="0">
                <a:solidFill>
                  <a:schemeClr val="bg1"/>
                </a:solidFill>
              </a:rPr>
              <a:t>select</a:t>
            </a:r>
            <a:r>
              <a:rPr lang="ja-JP" altLang="en-US" dirty="0">
                <a:solidFill>
                  <a:schemeClr val="bg1"/>
                </a:solidFill>
              </a:rPr>
              <a:t> </a:t>
            </a:r>
            <a:r>
              <a:rPr lang="en-US" altLang="ja-JP" dirty="0">
                <a:solidFill>
                  <a:schemeClr val="bg1"/>
                </a:solidFill>
              </a:rPr>
              <a:t>* from jp_address2</a:t>
            </a:r>
          </a:p>
          <a:p>
            <a:pPr marL="0" indent="0">
              <a:buNone/>
            </a:pPr>
            <a:r>
              <a:rPr lang="en-US" altLang="ja-JP" dirty="0">
                <a:solidFill>
                  <a:schemeClr val="bg1"/>
                </a:solidFill>
              </a:rPr>
              <a:t>       -&gt; where id='</a:t>
            </a:r>
            <a:r>
              <a:rPr lang="is-IS" altLang="ja-JP" dirty="0">
                <a:solidFill>
                  <a:schemeClr val="bg1"/>
                </a:solidFill>
              </a:rPr>
              <a:t>192098300'</a:t>
            </a:r>
            <a:r>
              <a:rPr lang="en-US" altLang="en-US" dirty="0">
                <a:solidFill>
                  <a:schemeClr val="bg1"/>
                </a:solidFill>
              </a:rPr>
              <a:t>;</a:t>
            </a:r>
          </a:p>
          <a:p>
            <a:pPr marL="0" indent="0">
              <a:buNone/>
            </a:pPr>
            <a:endParaRPr lang="en-US" altLang="ja-JP" dirty="0">
              <a:solidFill>
                <a:schemeClr val="bg1"/>
              </a:solidFill>
            </a:endParaRPr>
          </a:p>
        </p:txBody>
      </p:sp>
    </p:spTree>
    <p:extLst>
      <p:ext uri="{BB962C8B-B14F-4D97-AF65-F5344CB8AC3E}">
        <p14:creationId xmlns:p14="http://schemas.microsoft.com/office/powerpoint/2010/main" val="362295865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kumimoji="1" lang="ja-JP" altLang="en-US" sz="4000" dirty="0"/>
              <a:t>プライマリーキー</a:t>
            </a:r>
          </a:p>
        </p:txBody>
      </p:sp>
      <p:sp>
        <p:nvSpPr>
          <p:cNvPr id="6" name="コンテンツ プレースホルダー 8"/>
          <p:cNvSpPr txBox="1">
            <a:spLocks/>
          </p:cNvSpPr>
          <p:nvPr/>
        </p:nvSpPr>
        <p:spPr>
          <a:xfrm>
            <a:off x="179512" y="908720"/>
            <a:ext cx="8712968" cy="194421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a:t>テーブルの中から一意</a:t>
            </a:r>
            <a:r>
              <a:rPr lang="en-US" altLang="ja-JP"/>
              <a:t>(</a:t>
            </a:r>
            <a:r>
              <a:rPr lang="ja-JP" altLang="en-US"/>
              <a:t>ユニーク</a:t>
            </a:r>
            <a:r>
              <a:rPr lang="en-US" altLang="ja-JP"/>
              <a:t>)</a:t>
            </a:r>
            <a:r>
              <a:rPr lang="ja-JP" altLang="en-US"/>
              <a:t>なレコードを特定できるカラムを</a:t>
            </a:r>
            <a:r>
              <a:rPr lang="ja-JP" altLang="en-US" b="1">
                <a:solidFill>
                  <a:srgbClr val="E46C0A"/>
                </a:solidFill>
              </a:rPr>
              <a:t>「プライマリーキー」</a:t>
            </a:r>
            <a:r>
              <a:rPr lang="ja-JP" altLang="en-US"/>
              <a:t>または</a:t>
            </a:r>
            <a:r>
              <a:rPr lang="ja-JP" altLang="en-US">
                <a:solidFill>
                  <a:srgbClr val="E46C0A"/>
                </a:solidFill>
              </a:rPr>
              <a:t>「主キー」</a:t>
            </a:r>
            <a:r>
              <a:rPr lang="ja-JP" altLang="en-US"/>
              <a:t>と呼びます。</a:t>
            </a:r>
            <a:endParaRPr lang="en-US" altLang="ja-JP" smtClean="0"/>
          </a:p>
        </p:txBody>
      </p:sp>
      <p:pic>
        <p:nvPicPr>
          <p:cNvPr id="3" name="図 2"/>
          <p:cNvPicPr>
            <a:picLocks noChangeAspect="1"/>
          </p:cNvPicPr>
          <p:nvPr/>
        </p:nvPicPr>
        <p:blipFill>
          <a:blip r:embed="rId3"/>
          <a:stretch>
            <a:fillRect/>
          </a:stretch>
        </p:blipFill>
        <p:spPr>
          <a:xfrm>
            <a:off x="827584" y="3501008"/>
            <a:ext cx="1362595" cy="2620375"/>
          </a:xfrm>
          <a:prstGeom prst="rect">
            <a:avLst/>
          </a:prstGeom>
        </p:spPr>
      </p:pic>
      <p:sp>
        <p:nvSpPr>
          <p:cNvPr id="5" name="テキスト ボックス 4"/>
          <p:cNvSpPr txBox="1"/>
          <p:nvPr/>
        </p:nvSpPr>
        <p:spPr>
          <a:xfrm>
            <a:off x="5687616" y="4149080"/>
            <a:ext cx="3456384" cy="1323439"/>
          </a:xfrm>
          <a:prstGeom prst="rect">
            <a:avLst/>
          </a:prstGeom>
          <a:noFill/>
        </p:spPr>
        <p:txBody>
          <a:bodyPr wrap="square" rtlCol="0">
            <a:spAutoFit/>
          </a:bodyPr>
          <a:lstStyle/>
          <a:p>
            <a:r>
              <a:rPr kumimoji="1" lang="ja-JP" altLang="en-US" sz="4000">
                <a:latin typeface="メイリオ"/>
                <a:ea typeface="メイリオ"/>
                <a:cs typeface="メイリオ"/>
              </a:rPr>
              <a:t>ページ番号のような物です。</a:t>
            </a:r>
          </a:p>
        </p:txBody>
      </p:sp>
      <p:pic>
        <p:nvPicPr>
          <p:cNvPr id="7" name="図 6" descr="実践ハイパフォーマンスMySQL（ドラッグされました） 1.png"/>
          <p:cNvPicPr>
            <a:picLocks noChangeAspect="1"/>
          </p:cNvPicPr>
          <p:nvPr/>
        </p:nvPicPr>
        <p:blipFill rotWithShape="1">
          <a:blip r:embed="rId4">
            <a:extLst>
              <a:ext uri="{28A0092B-C50C-407E-A947-70E740481C1C}">
                <a14:useLocalDpi xmlns:a14="http://schemas.microsoft.com/office/drawing/2010/main" val="0"/>
              </a:ext>
            </a:extLst>
          </a:blip>
          <a:srcRect l="48494" b="71436"/>
          <a:stretch/>
        </p:blipFill>
        <p:spPr>
          <a:xfrm>
            <a:off x="2123728" y="3573016"/>
            <a:ext cx="3384376" cy="2519508"/>
          </a:xfrm>
          <a:prstGeom prst="rect">
            <a:avLst/>
          </a:prstGeom>
        </p:spPr>
      </p:pic>
      <p:sp>
        <p:nvSpPr>
          <p:cNvPr id="8" name="円/楕円 7"/>
          <p:cNvSpPr/>
          <p:nvPr/>
        </p:nvSpPr>
        <p:spPr>
          <a:xfrm>
            <a:off x="4139952" y="3789040"/>
            <a:ext cx="864096" cy="792088"/>
          </a:xfrm>
          <a:prstGeom prst="ellipse">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2006354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6856" y="2636912"/>
            <a:ext cx="8229600" cy="1503040"/>
          </a:xfrm>
        </p:spPr>
        <p:txBody>
          <a:bodyPr>
            <a:noAutofit/>
          </a:bodyPr>
          <a:lstStyle/>
          <a:p>
            <a:r>
              <a:rPr kumimoji="1" lang="ja-JP" altLang="en-US" sz="9600" dirty="0" smtClean="0"/>
              <a:t>本日の予定</a:t>
            </a:r>
            <a:endParaRPr kumimoji="1" lang="ja-JP" altLang="en-US" sz="9600" dirty="0"/>
          </a:p>
        </p:txBody>
      </p:sp>
    </p:spTree>
    <p:extLst>
      <p:ext uri="{BB962C8B-B14F-4D97-AF65-F5344CB8AC3E}">
        <p14:creationId xmlns:p14="http://schemas.microsoft.com/office/powerpoint/2010/main" val="310972053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lang="ja-JP" altLang="en-US" sz="4000" dirty="0"/>
              <a:t>実践「インデックス」</a:t>
            </a:r>
            <a:r>
              <a:rPr lang="en-US" altLang="ja-JP" sz="4000" dirty="0"/>
              <a:t> </a:t>
            </a:r>
            <a:r>
              <a:rPr lang="ja-JP" altLang="en-US" sz="4000" dirty="0"/>
              <a:t>その</a:t>
            </a:r>
            <a:r>
              <a:rPr lang="ja-JP" altLang="ja-JP" sz="4000" dirty="0"/>
              <a:t>6</a:t>
            </a:r>
            <a:endParaRPr kumimoji="1" lang="ja-JP" altLang="en-US" sz="4000" dirty="0"/>
          </a:p>
        </p:txBody>
      </p:sp>
      <p:sp>
        <p:nvSpPr>
          <p:cNvPr id="6" name="コンテンツ プレースホルダー 8"/>
          <p:cNvSpPr txBox="1">
            <a:spLocks/>
          </p:cNvSpPr>
          <p:nvPr/>
        </p:nvSpPr>
        <p:spPr>
          <a:xfrm>
            <a:off x="0" y="4581128"/>
            <a:ext cx="9022692" cy="2276872"/>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mtClean="0"/>
              <a:t>インデックスは、テーブルを作成した後でも張ることができます。</a:t>
            </a:r>
            <a:endParaRPr lang="en-US" altLang="ja-JP" smtClean="0"/>
          </a:p>
          <a:p>
            <a:pPr lvl="1"/>
            <a:r>
              <a:rPr lang="ja-JP" altLang="en-US" smtClean="0"/>
              <a:t>インデックスを張ったら、</a:t>
            </a:r>
            <a:r>
              <a:rPr lang="en-US" altLang="ja-JP" smtClean="0"/>
              <a:t>SELECT</a:t>
            </a:r>
            <a:r>
              <a:rPr lang="ja-JP" altLang="en-US" smtClean="0"/>
              <a:t>文で確認してみましょう。</a:t>
            </a:r>
            <a:r>
              <a:rPr lang="en-US" altLang="ja-JP" smtClean="0"/>
              <a:t/>
            </a:r>
            <a:br>
              <a:rPr lang="en-US" altLang="ja-JP" smtClean="0"/>
            </a:br>
            <a:endParaRPr lang="en-US" altLang="ja-JP" smtClean="0"/>
          </a:p>
          <a:p>
            <a:r>
              <a:rPr lang="en-US" altLang="ja-JP" smtClean="0"/>
              <a:t>create</a:t>
            </a:r>
            <a:r>
              <a:rPr lang="ja-JP" altLang="en-US" smtClean="0"/>
              <a:t> </a:t>
            </a:r>
            <a:r>
              <a:rPr lang="en-US" altLang="ja-JP" smtClean="0"/>
              <a:t>index</a:t>
            </a:r>
            <a:r>
              <a:rPr lang="ja-JP" altLang="en-US"/>
              <a:t>文でも作成できます。</a:t>
            </a:r>
            <a:endParaRPr lang="en-US" altLang="ja-JP" smtClean="0"/>
          </a:p>
          <a:p>
            <a:r>
              <a:rPr lang="en-US" altLang="ja-JP" smtClean="0"/>
              <a:t>alter</a:t>
            </a:r>
            <a:r>
              <a:rPr lang="ja-JP" altLang="en-US" smtClean="0"/>
              <a:t> </a:t>
            </a:r>
            <a:r>
              <a:rPr lang="en-US" altLang="ja-JP" smtClean="0"/>
              <a:t>table</a:t>
            </a:r>
            <a:r>
              <a:rPr lang="ja-JP" altLang="en-US" smtClean="0"/>
              <a:t>はインデックスを張る以外にも、カラムの追加や削除といったテーブルの定義を変更する際にも用います。</a:t>
            </a:r>
            <a:endParaRPr lang="en-US" altLang="ja-JP" smtClean="0"/>
          </a:p>
        </p:txBody>
      </p:sp>
      <p:sp>
        <p:nvSpPr>
          <p:cNvPr id="4" name="コンテンツ プレースホルダー 2"/>
          <p:cNvSpPr txBox="1">
            <a:spLocks/>
          </p:cNvSpPr>
          <p:nvPr/>
        </p:nvSpPr>
        <p:spPr>
          <a:xfrm>
            <a:off x="0" y="836712"/>
            <a:ext cx="9144000" cy="3600400"/>
          </a:xfrm>
          <a:prstGeom prst="rect">
            <a:avLst/>
          </a:prstGeom>
          <a:solidFill>
            <a:schemeClr val="tx1"/>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dirty="0">
                <a:solidFill>
                  <a:schemeClr val="bg1"/>
                </a:solidFill>
              </a:rPr>
              <a:t>mysql&gt; alter table </a:t>
            </a:r>
            <a:r>
              <a:rPr lang="en-US" altLang="ja-JP" dirty="0">
                <a:solidFill>
                  <a:srgbClr val="E46C0A"/>
                </a:solidFill>
              </a:rPr>
              <a:t>jp_address2</a:t>
            </a:r>
          </a:p>
          <a:p>
            <a:pPr marL="0" indent="0">
              <a:buNone/>
            </a:pPr>
            <a:r>
              <a:rPr lang="en-US" altLang="ja-JP" dirty="0">
                <a:solidFill>
                  <a:schemeClr val="bg1"/>
                </a:solidFill>
              </a:rPr>
              <a:t>       -&gt; add index </a:t>
            </a:r>
            <a:r>
              <a:rPr lang="en-US" altLang="ja-JP" dirty="0">
                <a:solidFill>
                  <a:srgbClr val="E46C0A"/>
                </a:solidFill>
              </a:rPr>
              <a:t>idx_town</a:t>
            </a:r>
            <a:r>
              <a:rPr lang="en-US" altLang="ja-JP" dirty="0">
                <a:solidFill>
                  <a:schemeClr val="bg1"/>
                </a:solidFill>
              </a:rPr>
              <a:t>(</a:t>
            </a:r>
            <a:r>
              <a:rPr lang="en-US" altLang="ja-JP" dirty="0">
                <a:solidFill>
                  <a:srgbClr val="E46C0A"/>
                </a:solidFill>
              </a:rPr>
              <a:t>town_name</a:t>
            </a:r>
            <a:r>
              <a:rPr lang="en-US" altLang="ja-JP" dirty="0">
                <a:solidFill>
                  <a:schemeClr val="bg1"/>
                </a:solidFill>
              </a:rPr>
              <a:t>);</a:t>
            </a:r>
          </a:p>
          <a:p>
            <a:pPr marL="0" indent="0">
              <a:buNone/>
            </a:pPr>
            <a:endParaRPr lang="en-US" altLang="ja-JP" dirty="0">
              <a:solidFill>
                <a:schemeClr val="bg1"/>
              </a:solidFill>
            </a:endParaRPr>
          </a:p>
          <a:p>
            <a:pPr marL="0" indent="0">
              <a:buNone/>
            </a:pPr>
            <a:r>
              <a:rPr lang="ja-JP" altLang="ja-JP" dirty="0">
                <a:solidFill>
                  <a:schemeClr val="bg1"/>
                </a:solidFill>
              </a:rPr>
              <a:t>m</a:t>
            </a:r>
            <a:r>
              <a:rPr lang="en-US" altLang="ja-JP" dirty="0">
                <a:solidFill>
                  <a:schemeClr val="bg1"/>
                </a:solidFill>
              </a:rPr>
              <a:t>ysql</a:t>
            </a:r>
            <a:r>
              <a:rPr lang="ja-JP" altLang="en-US" dirty="0">
                <a:solidFill>
                  <a:schemeClr val="bg1"/>
                </a:solidFill>
              </a:rPr>
              <a:t>&gt; </a:t>
            </a:r>
            <a:r>
              <a:rPr lang="en-US" altLang="ja-JP" dirty="0">
                <a:solidFill>
                  <a:schemeClr val="bg1"/>
                </a:solidFill>
              </a:rPr>
              <a:t>select</a:t>
            </a:r>
            <a:r>
              <a:rPr lang="ja-JP" altLang="en-US" dirty="0">
                <a:solidFill>
                  <a:schemeClr val="bg1"/>
                </a:solidFill>
              </a:rPr>
              <a:t> </a:t>
            </a:r>
            <a:r>
              <a:rPr lang="en-US" altLang="ja-JP" dirty="0">
                <a:solidFill>
                  <a:schemeClr val="bg1"/>
                </a:solidFill>
              </a:rPr>
              <a:t> *</a:t>
            </a:r>
          </a:p>
          <a:p>
            <a:pPr marL="0" indent="0">
              <a:buNone/>
            </a:pPr>
            <a:r>
              <a:rPr lang="en-US" altLang="ja-JP" dirty="0">
                <a:solidFill>
                  <a:schemeClr val="bg1"/>
                </a:solidFill>
              </a:rPr>
              <a:t>       -&gt; from    jp_address2</a:t>
            </a:r>
          </a:p>
          <a:p>
            <a:pPr marL="0" indent="0">
              <a:buNone/>
            </a:pPr>
            <a:r>
              <a:rPr lang="en-US" altLang="ja-JP" dirty="0">
                <a:solidFill>
                  <a:schemeClr val="bg1"/>
                </a:solidFill>
              </a:rPr>
              <a:t>       -&gt; where </a:t>
            </a:r>
            <a:r>
              <a:rPr lang="ja-JP" altLang="en-US" dirty="0">
                <a:solidFill>
                  <a:schemeClr val="bg1"/>
                </a:solidFill>
              </a:rPr>
              <a:t> </a:t>
            </a:r>
            <a:r>
              <a:rPr lang="en-US" altLang="ja-JP" dirty="0">
                <a:solidFill>
                  <a:schemeClr val="bg1"/>
                </a:solidFill>
              </a:rPr>
              <a:t>town_name='</a:t>
            </a:r>
            <a:r>
              <a:rPr lang="ja-JP" altLang="en-US" dirty="0">
                <a:solidFill>
                  <a:schemeClr val="bg1"/>
                </a:solidFill>
              </a:rPr>
              <a:t>片倉町</a:t>
            </a:r>
            <a:r>
              <a:rPr lang="is-IS" altLang="ja-JP" dirty="0">
                <a:solidFill>
                  <a:schemeClr val="bg1"/>
                </a:solidFill>
              </a:rPr>
              <a:t>'</a:t>
            </a:r>
            <a:r>
              <a:rPr lang="en-US" altLang="en-US" dirty="0">
                <a:solidFill>
                  <a:schemeClr val="bg1"/>
                </a:solidFill>
              </a:rPr>
              <a:t>;</a:t>
            </a:r>
            <a:endParaRPr lang="en-US" altLang="ja-JP" dirty="0">
              <a:solidFill>
                <a:schemeClr val="bg1"/>
              </a:solidFill>
            </a:endParaRPr>
          </a:p>
          <a:p>
            <a:pPr marL="0" indent="0">
              <a:buNone/>
            </a:pPr>
            <a:endParaRPr lang="en-US" altLang="ja-JP" dirty="0">
              <a:solidFill>
                <a:schemeClr val="bg1"/>
              </a:solidFill>
            </a:endParaRPr>
          </a:p>
        </p:txBody>
      </p:sp>
    </p:spTree>
    <p:extLst>
      <p:ext uri="{BB962C8B-B14F-4D97-AF65-F5344CB8AC3E}">
        <p14:creationId xmlns:p14="http://schemas.microsoft.com/office/powerpoint/2010/main" val="5590096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lang="ja-JP" altLang="en-US" sz="4000" dirty="0"/>
              <a:t>実践「インデックス」</a:t>
            </a:r>
            <a:r>
              <a:rPr lang="en-US" altLang="ja-JP" sz="4000" dirty="0"/>
              <a:t> </a:t>
            </a:r>
            <a:r>
              <a:rPr lang="ja-JP" altLang="en-US" sz="4000" dirty="0"/>
              <a:t>その</a:t>
            </a:r>
            <a:r>
              <a:rPr lang="ja-JP" altLang="ja-JP" sz="4000" dirty="0"/>
              <a:t>7</a:t>
            </a:r>
            <a:endParaRPr kumimoji="1" lang="ja-JP" altLang="en-US" sz="4000" dirty="0"/>
          </a:p>
        </p:txBody>
      </p:sp>
      <p:sp>
        <p:nvSpPr>
          <p:cNvPr id="6" name="コンテンツ プレースホルダー 8"/>
          <p:cNvSpPr txBox="1">
            <a:spLocks/>
          </p:cNvSpPr>
          <p:nvPr/>
        </p:nvSpPr>
        <p:spPr>
          <a:xfrm>
            <a:off x="0" y="3068960"/>
            <a:ext cx="9022692" cy="17281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mtClean="0"/>
              <a:t>インデックスが貼られているか確認するには</a:t>
            </a:r>
            <a:r>
              <a:rPr lang="en-US" altLang="ja-JP" smtClean="0"/>
              <a:t>show index</a:t>
            </a:r>
            <a:r>
              <a:rPr lang="ja-JP" altLang="en-US" smtClean="0"/>
              <a:t>を使用します。</a:t>
            </a:r>
            <a:endParaRPr lang="en-US" altLang="ja-JP" smtClean="0"/>
          </a:p>
        </p:txBody>
      </p:sp>
      <p:sp>
        <p:nvSpPr>
          <p:cNvPr id="4" name="コンテンツ プレースホルダー 2"/>
          <p:cNvSpPr txBox="1">
            <a:spLocks/>
          </p:cNvSpPr>
          <p:nvPr/>
        </p:nvSpPr>
        <p:spPr>
          <a:xfrm>
            <a:off x="0" y="980728"/>
            <a:ext cx="9144000" cy="1944216"/>
          </a:xfrm>
          <a:prstGeom prst="rect">
            <a:avLst/>
          </a:prstGeom>
          <a:solidFill>
            <a:schemeClr val="tx1"/>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dirty="0">
                <a:solidFill>
                  <a:schemeClr val="bg1"/>
                </a:solidFill>
              </a:rPr>
              <a:t>mysql&gt; show index from </a:t>
            </a:r>
            <a:r>
              <a:rPr lang="en-US" altLang="ja-JP" dirty="0">
                <a:solidFill>
                  <a:srgbClr val="E46C0A"/>
                </a:solidFill>
              </a:rPr>
              <a:t>jp_address2</a:t>
            </a:r>
            <a:r>
              <a:rPr lang="en-US" altLang="ja-JP" dirty="0">
                <a:solidFill>
                  <a:schemeClr val="bg1"/>
                </a:solidFill>
              </a:rPr>
              <a:t>;</a:t>
            </a:r>
          </a:p>
        </p:txBody>
      </p:sp>
    </p:spTree>
    <p:extLst>
      <p:ext uri="{BB962C8B-B14F-4D97-AF65-F5344CB8AC3E}">
        <p14:creationId xmlns:p14="http://schemas.microsoft.com/office/powerpoint/2010/main" val="183409984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25760"/>
            <a:ext cx="9144000" cy="926976"/>
          </a:xfrm>
        </p:spPr>
        <p:txBody>
          <a:bodyPr>
            <a:noAutofit/>
          </a:bodyPr>
          <a:lstStyle/>
          <a:p>
            <a:r>
              <a:rPr kumimoji="1" lang="ja-JP" altLang="en-US" sz="3600" dirty="0"/>
              <a:t>通常のインデックスは</a:t>
            </a:r>
            <a:r>
              <a:rPr kumimoji="1" lang="en-US" altLang="ja-JP" sz="3600" dirty="0"/>
              <a:t/>
            </a:r>
            <a:br>
              <a:rPr kumimoji="1" lang="en-US" altLang="ja-JP" sz="3600" dirty="0"/>
            </a:br>
            <a:r>
              <a:rPr kumimoji="1" lang="ja-JP" altLang="en-US" sz="3600" dirty="0"/>
              <a:t>巻末の索引をイメージ</a:t>
            </a:r>
          </a:p>
        </p:txBody>
      </p:sp>
      <p:pic>
        <p:nvPicPr>
          <p:cNvPr id="7" name="図 6" descr="実践ハイパフォーマンスMySQL（ドラッグされました）.png"/>
          <p:cNvPicPr>
            <a:picLocks noChangeAspect="1"/>
          </p:cNvPicPr>
          <p:nvPr/>
        </p:nvPicPr>
        <p:blipFill rotWithShape="1">
          <a:blip r:embed="rId3">
            <a:extLst>
              <a:ext uri="{28A0092B-C50C-407E-A947-70E740481C1C}">
                <a14:useLocalDpi xmlns:a14="http://schemas.microsoft.com/office/drawing/2010/main" val="0"/>
              </a:ext>
            </a:extLst>
          </a:blip>
          <a:srcRect l="8902" t="4557" r="5031" b="43777"/>
          <a:stretch/>
        </p:blipFill>
        <p:spPr>
          <a:xfrm>
            <a:off x="1259632" y="1096527"/>
            <a:ext cx="7128792" cy="5716849"/>
          </a:xfrm>
          <a:prstGeom prst="rect">
            <a:avLst/>
          </a:prstGeom>
        </p:spPr>
      </p:pic>
    </p:spTree>
    <p:extLst>
      <p:ext uri="{BB962C8B-B14F-4D97-AF65-F5344CB8AC3E}">
        <p14:creationId xmlns:p14="http://schemas.microsoft.com/office/powerpoint/2010/main" val="177066754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lang="ja-JP" altLang="en-US" sz="4000" dirty="0"/>
              <a:t>その他の情報</a:t>
            </a:r>
            <a:endParaRPr kumimoji="1" lang="ja-JP" altLang="en-US" sz="4000" dirty="0"/>
          </a:p>
        </p:txBody>
      </p:sp>
      <p:sp>
        <p:nvSpPr>
          <p:cNvPr id="6" name="コンテンツ プレースホルダー 8"/>
          <p:cNvSpPr txBox="1">
            <a:spLocks/>
          </p:cNvSpPr>
          <p:nvPr/>
        </p:nvSpPr>
        <p:spPr>
          <a:xfrm>
            <a:off x="179512" y="908720"/>
            <a:ext cx="8712968" cy="5688632"/>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b="1">
                <a:solidFill>
                  <a:srgbClr val="E46C0A"/>
                </a:solidFill>
              </a:rPr>
              <a:t>UNIQUE</a:t>
            </a:r>
            <a:r>
              <a:rPr lang="en-US" altLang="ja-JP"/>
              <a:t> </a:t>
            </a:r>
            <a:r>
              <a:rPr lang="ja-JP" altLang="en-US"/>
              <a:t>インデックス</a:t>
            </a:r>
            <a:endParaRPr lang="en-US" altLang="ja-JP"/>
          </a:p>
          <a:p>
            <a:pPr lvl="1"/>
            <a:r>
              <a:rPr lang="ja-JP" altLang="en-US" smtClean="0"/>
              <a:t>プライマリーキー以外でも、ユニーク</a:t>
            </a:r>
            <a:r>
              <a:rPr lang="en-US" altLang="ja-JP" smtClean="0"/>
              <a:t>(</a:t>
            </a:r>
            <a:r>
              <a:rPr lang="ja-JP" altLang="en-US" smtClean="0"/>
              <a:t>一意</a:t>
            </a:r>
            <a:r>
              <a:rPr lang="en-US" altLang="ja-JP" smtClean="0"/>
              <a:t>)</a:t>
            </a:r>
            <a:r>
              <a:rPr lang="ja-JP" altLang="en-US" smtClean="0"/>
              <a:t>であるカラムに張ることができます。</a:t>
            </a:r>
            <a:endParaRPr lang="en-US" altLang="ja-JP" smtClean="0"/>
          </a:p>
          <a:p>
            <a:pPr lvl="1"/>
            <a:r>
              <a:rPr lang="ja-JP" altLang="en-US" smtClean="0"/>
              <a:t>重複する値を</a:t>
            </a:r>
            <a:r>
              <a:rPr lang="en-US" altLang="ja-JP" smtClean="0"/>
              <a:t>INSERT</a:t>
            </a:r>
            <a:r>
              <a:rPr lang="ja-JP" altLang="en-US" smtClean="0"/>
              <a:t>しようとすると、エラーとなります。</a:t>
            </a:r>
            <a:endParaRPr lang="en-US" altLang="ja-JP" smtClean="0"/>
          </a:p>
          <a:p>
            <a:endParaRPr lang="en-US" altLang="ja-JP"/>
          </a:p>
          <a:p>
            <a:r>
              <a:rPr lang="en-US" altLang="ja-JP" b="1" smtClean="0">
                <a:solidFill>
                  <a:srgbClr val="E46C0A"/>
                </a:solidFill>
              </a:rPr>
              <a:t>FULL TEXT</a:t>
            </a:r>
            <a:r>
              <a:rPr lang="ja-JP" altLang="en-US" smtClean="0"/>
              <a:t>インデックス</a:t>
            </a:r>
            <a:endParaRPr lang="en-US" altLang="ja-JP" smtClean="0"/>
          </a:p>
          <a:p>
            <a:pPr lvl="1"/>
            <a:r>
              <a:rPr lang="ja-JP" altLang="en-US" smtClean="0"/>
              <a:t>通常、</a:t>
            </a:r>
            <a:r>
              <a:rPr lang="en-US" altLang="ja-JP" smtClean="0"/>
              <a:t>where</a:t>
            </a:r>
            <a:r>
              <a:rPr lang="ja-JP" altLang="en-US" smtClean="0"/>
              <a:t>句で</a:t>
            </a:r>
            <a:r>
              <a:rPr lang="en-US" altLang="ja-JP" smtClean="0">
                <a:solidFill>
                  <a:srgbClr val="E46C0A"/>
                </a:solidFill>
              </a:rPr>
              <a:t>like</a:t>
            </a:r>
            <a:r>
              <a:rPr lang="ja-JP" altLang="en-US" smtClean="0">
                <a:solidFill>
                  <a:srgbClr val="E46C0A"/>
                </a:solidFill>
              </a:rPr>
              <a:t>を使用した検索にはインデックスが使用されません</a:t>
            </a:r>
            <a:r>
              <a:rPr lang="ja-JP" altLang="en-US" smtClean="0"/>
              <a:t>。</a:t>
            </a:r>
            <a:endParaRPr lang="en-US" altLang="ja-JP" smtClean="0"/>
          </a:p>
          <a:p>
            <a:pPr lvl="1"/>
            <a:r>
              <a:rPr lang="ja-JP" altLang="en-US"/>
              <a:t>このような全文検索を使用する場合には</a:t>
            </a:r>
            <a:r>
              <a:rPr lang="en-US" altLang="ja-JP"/>
              <a:t> FULL TEXT</a:t>
            </a:r>
            <a:r>
              <a:rPr lang="ja-JP" altLang="en-US"/>
              <a:t>インデックスを張っておく必要があります。</a:t>
            </a:r>
            <a:endParaRPr lang="en-US" altLang="ja-JP"/>
          </a:p>
          <a:p>
            <a:pPr lvl="1"/>
            <a:r>
              <a:rPr lang="ja-JP" altLang="en-US" smtClean="0"/>
              <a:t>データベースによってはこのような機能がない場合</a:t>
            </a:r>
            <a:r>
              <a:rPr lang="ja-JP" altLang="en-US"/>
              <a:t>があります。</a:t>
            </a:r>
            <a:endParaRPr lang="en-US" altLang="ja-JP" smtClean="0"/>
          </a:p>
        </p:txBody>
      </p:sp>
    </p:spTree>
    <p:extLst>
      <p:ext uri="{BB962C8B-B14F-4D97-AF65-F5344CB8AC3E}">
        <p14:creationId xmlns:p14="http://schemas.microsoft.com/office/powerpoint/2010/main" val="133546948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lang="ja-JP" altLang="en-US" sz="4000" dirty="0"/>
              <a:t>その他の情報</a:t>
            </a:r>
            <a:endParaRPr kumimoji="1" lang="ja-JP" altLang="en-US" sz="4000" dirty="0"/>
          </a:p>
        </p:txBody>
      </p:sp>
      <p:sp>
        <p:nvSpPr>
          <p:cNvPr id="6" name="コンテンツ プレースホルダー 8"/>
          <p:cNvSpPr txBox="1">
            <a:spLocks/>
          </p:cNvSpPr>
          <p:nvPr/>
        </p:nvSpPr>
        <p:spPr>
          <a:xfrm>
            <a:off x="179512" y="908720"/>
            <a:ext cx="8712968" cy="56886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b="1">
                <a:solidFill>
                  <a:srgbClr val="E46C0A"/>
                </a:solidFill>
              </a:rPr>
              <a:t>複合インデックス</a:t>
            </a:r>
            <a:endParaRPr lang="en-US" altLang="ja-JP" b="1">
              <a:solidFill>
                <a:srgbClr val="E46C0A"/>
              </a:solidFill>
            </a:endParaRPr>
          </a:p>
          <a:p>
            <a:pPr lvl="1"/>
            <a:r>
              <a:rPr lang="ja-JP" altLang="en-US" smtClean="0"/>
              <a:t>インデックスのカラムは</a:t>
            </a:r>
            <a:r>
              <a:rPr lang="en-US" altLang="ja-JP" smtClean="0"/>
              <a:t>1</a:t>
            </a:r>
            <a:r>
              <a:rPr lang="ja-JP" altLang="en-US" smtClean="0"/>
              <a:t>つだけではなく、複数同時に指定することができます。</a:t>
            </a:r>
            <a:endParaRPr lang="en-US" altLang="ja-JP" smtClean="0"/>
          </a:p>
          <a:p>
            <a:pPr lvl="1"/>
            <a:r>
              <a:rPr lang="en-US" altLang="ja-JP" smtClean="0"/>
              <a:t>where</a:t>
            </a:r>
            <a:r>
              <a:rPr lang="ja-JP" altLang="en-US" smtClean="0"/>
              <a:t>句で毎回同時に複数カラムを指定する場合に使ってみましょう。</a:t>
            </a:r>
            <a:endParaRPr lang="en-US" altLang="ja-JP" smtClean="0"/>
          </a:p>
        </p:txBody>
      </p:sp>
      <p:sp>
        <p:nvSpPr>
          <p:cNvPr id="4" name="コンテンツ プレースホルダー 2"/>
          <p:cNvSpPr txBox="1">
            <a:spLocks/>
          </p:cNvSpPr>
          <p:nvPr/>
        </p:nvSpPr>
        <p:spPr>
          <a:xfrm>
            <a:off x="4418" y="3645024"/>
            <a:ext cx="9144000" cy="1152128"/>
          </a:xfrm>
          <a:prstGeom prst="rect">
            <a:avLst/>
          </a:prstGeom>
          <a:solidFill>
            <a:schemeClr val="tx1"/>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sz="2800" dirty="0">
                <a:solidFill>
                  <a:schemeClr val="bg1"/>
                </a:solidFill>
              </a:rPr>
              <a:t>mysql&gt; alter table </a:t>
            </a:r>
            <a:r>
              <a:rPr lang="en-US" altLang="ja-JP" sz="2800" dirty="0">
                <a:solidFill>
                  <a:srgbClr val="E46C0A"/>
                </a:solidFill>
              </a:rPr>
              <a:t>foo</a:t>
            </a:r>
          </a:p>
          <a:p>
            <a:pPr marL="0" indent="0">
              <a:buNone/>
            </a:pPr>
            <a:r>
              <a:rPr lang="en-US" altLang="ja-JP" sz="2800" dirty="0">
                <a:solidFill>
                  <a:schemeClr val="bg1"/>
                </a:solidFill>
              </a:rPr>
              <a:t>       -&gt; add index </a:t>
            </a:r>
            <a:r>
              <a:rPr lang="en-US" altLang="ja-JP" sz="2800" dirty="0">
                <a:solidFill>
                  <a:srgbClr val="E46C0A"/>
                </a:solidFill>
              </a:rPr>
              <a:t>indexname</a:t>
            </a:r>
            <a:r>
              <a:rPr lang="en-US" altLang="ja-JP" sz="2800" dirty="0">
                <a:solidFill>
                  <a:schemeClr val="bg1"/>
                </a:solidFill>
              </a:rPr>
              <a:t>(</a:t>
            </a:r>
            <a:r>
              <a:rPr lang="en-US" altLang="ja-JP" sz="2800" dirty="0">
                <a:solidFill>
                  <a:srgbClr val="E46C0A"/>
                </a:solidFill>
              </a:rPr>
              <a:t>name, age, postcd</a:t>
            </a:r>
            <a:r>
              <a:rPr lang="en-US" altLang="ja-JP" sz="2800" dirty="0">
                <a:solidFill>
                  <a:schemeClr val="bg1"/>
                </a:solidFill>
              </a:rPr>
              <a:t>);</a:t>
            </a:r>
          </a:p>
        </p:txBody>
      </p:sp>
    </p:spTree>
    <p:extLst>
      <p:ext uri="{BB962C8B-B14F-4D97-AF65-F5344CB8AC3E}">
        <p14:creationId xmlns:p14="http://schemas.microsoft.com/office/powerpoint/2010/main" val="388690239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1196752"/>
            <a:ext cx="8229600" cy="4464496"/>
          </a:xfrm>
        </p:spPr>
        <p:txBody>
          <a:bodyPr>
            <a:noAutofit/>
          </a:bodyPr>
          <a:lstStyle/>
          <a:p>
            <a:r>
              <a:rPr lang="ja-JP" altLang="en-US" sz="7200" dirty="0"/>
              <a:t>トランザクション</a:t>
            </a:r>
            <a:endParaRPr kumimoji="1" lang="ja-JP" altLang="en-US" sz="7200" dirty="0"/>
          </a:p>
        </p:txBody>
      </p:sp>
      <p:sp>
        <p:nvSpPr>
          <p:cNvPr id="3" name="星 10 2"/>
          <p:cNvSpPr/>
          <p:nvPr/>
        </p:nvSpPr>
        <p:spPr>
          <a:xfrm>
            <a:off x="251520" y="188640"/>
            <a:ext cx="1944216" cy="2016224"/>
          </a:xfrm>
          <a:prstGeom prst="star1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4400">
                <a:latin typeface="メイリオ"/>
                <a:ea typeface="メイリオ"/>
                <a:cs typeface="メイリオ"/>
              </a:rPr>
              <a:t>復習</a:t>
            </a:r>
          </a:p>
        </p:txBody>
      </p:sp>
    </p:spTree>
    <p:extLst>
      <p:ext uri="{BB962C8B-B14F-4D97-AF65-F5344CB8AC3E}">
        <p14:creationId xmlns:p14="http://schemas.microsoft.com/office/powerpoint/2010/main" val="234813521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kumimoji="1" lang="ja-JP" altLang="en-US" sz="4000" dirty="0"/>
              <a:t>トランザクション</a:t>
            </a:r>
          </a:p>
        </p:txBody>
      </p:sp>
      <p:sp>
        <p:nvSpPr>
          <p:cNvPr id="7" name="コンテンツ プレースホルダー 2"/>
          <p:cNvSpPr txBox="1">
            <a:spLocks/>
          </p:cNvSpPr>
          <p:nvPr/>
        </p:nvSpPr>
        <p:spPr>
          <a:xfrm>
            <a:off x="0" y="1196752"/>
            <a:ext cx="9164525" cy="2376264"/>
          </a:xfrm>
          <a:prstGeom prst="rect">
            <a:avLst/>
          </a:prstGeom>
          <a:solidFill>
            <a:schemeClr val="tx1"/>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ja-JP" altLang="ja-JP" sz="4000" dirty="0">
                <a:solidFill>
                  <a:schemeClr val="bg1"/>
                </a:solidFill>
              </a:rPr>
              <a:t>m</a:t>
            </a:r>
            <a:r>
              <a:rPr lang="en-US" altLang="ja-JP" sz="4000" dirty="0">
                <a:solidFill>
                  <a:schemeClr val="bg1"/>
                </a:solidFill>
              </a:rPr>
              <a:t>ysql</a:t>
            </a:r>
            <a:r>
              <a:rPr lang="ja-JP" altLang="en-US" sz="4000" dirty="0">
                <a:solidFill>
                  <a:schemeClr val="bg1"/>
                </a:solidFill>
              </a:rPr>
              <a:t>&gt; </a:t>
            </a:r>
            <a:r>
              <a:rPr lang="ja-JP" altLang="ja-JP" sz="4000" dirty="0">
                <a:solidFill>
                  <a:schemeClr val="bg1"/>
                </a:solidFill>
              </a:rPr>
              <a:t>d</a:t>
            </a:r>
            <a:r>
              <a:rPr lang="en-US" altLang="ja-JP" sz="4000" dirty="0">
                <a:solidFill>
                  <a:schemeClr val="bg1"/>
                </a:solidFill>
              </a:rPr>
              <a:t>elete</a:t>
            </a:r>
            <a:r>
              <a:rPr lang="ja-JP" altLang="en-US" sz="4000" dirty="0">
                <a:solidFill>
                  <a:schemeClr val="bg1"/>
                </a:solidFill>
              </a:rPr>
              <a:t> </a:t>
            </a:r>
            <a:r>
              <a:rPr lang="en-US" altLang="ja-JP" sz="4000" dirty="0">
                <a:solidFill>
                  <a:schemeClr val="bg1"/>
                </a:solidFill>
              </a:rPr>
              <a:t>from</a:t>
            </a:r>
            <a:r>
              <a:rPr lang="ja-JP" altLang="en-US" sz="4000" dirty="0">
                <a:solidFill>
                  <a:schemeClr val="bg1"/>
                </a:solidFill>
              </a:rPr>
              <a:t> </a:t>
            </a:r>
            <a:r>
              <a:rPr lang="en-US" altLang="ja-JP" sz="4000" dirty="0">
                <a:solidFill>
                  <a:schemeClr val="bg1"/>
                </a:solidFill>
              </a:rPr>
              <a:t>foo</a:t>
            </a:r>
          </a:p>
          <a:p>
            <a:pPr marL="0" indent="0">
              <a:buNone/>
            </a:pPr>
            <a:r>
              <a:rPr lang="en-US" altLang="ja-JP" sz="4000" dirty="0">
                <a:solidFill>
                  <a:schemeClr val="bg1"/>
                </a:solidFill>
              </a:rPr>
              <a:t>       -&gt; ;</a:t>
            </a:r>
          </a:p>
        </p:txBody>
      </p:sp>
      <p:sp>
        <p:nvSpPr>
          <p:cNvPr id="4" name="テキスト ボックス 3"/>
          <p:cNvSpPr txBox="1"/>
          <p:nvPr/>
        </p:nvSpPr>
        <p:spPr>
          <a:xfrm>
            <a:off x="179512" y="4005064"/>
            <a:ext cx="8773004" cy="707886"/>
          </a:xfrm>
          <a:prstGeom prst="rect">
            <a:avLst/>
          </a:prstGeom>
          <a:noFill/>
        </p:spPr>
        <p:txBody>
          <a:bodyPr wrap="none" rtlCol="0">
            <a:spAutoFit/>
          </a:bodyPr>
          <a:lstStyle/>
          <a:p>
            <a:r>
              <a:rPr kumimoji="1" lang="en-US" altLang="ja-JP" sz="4000">
                <a:solidFill>
                  <a:srgbClr val="FF0000"/>
                </a:solidFill>
                <a:latin typeface="メイリオ"/>
                <a:ea typeface="メイリオ"/>
                <a:cs typeface="メイリオ"/>
              </a:rPr>
              <a:t>WHERE</a:t>
            </a:r>
            <a:r>
              <a:rPr kumimoji="1" lang="ja-JP" altLang="en-US" sz="4000">
                <a:solidFill>
                  <a:srgbClr val="FF0000"/>
                </a:solidFill>
                <a:latin typeface="メイリオ"/>
                <a:ea typeface="メイリオ"/>
                <a:cs typeface="メイリオ"/>
              </a:rPr>
              <a:t>句を入力し忘れた＼</a:t>
            </a:r>
            <a:r>
              <a:rPr kumimoji="1" lang="en-US" altLang="ja-JP" sz="4000">
                <a:solidFill>
                  <a:srgbClr val="FF0000"/>
                </a:solidFill>
                <a:latin typeface="メイリオ"/>
                <a:ea typeface="メイリオ"/>
                <a:cs typeface="メイリオ"/>
              </a:rPr>
              <a:t>(^o^)</a:t>
            </a:r>
            <a:r>
              <a:rPr kumimoji="1" lang="ja-JP" altLang="en-US" sz="4000">
                <a:solidFill>
                  <a:srgbClr val="FF0000"/>
                </a:solidFill>
                <a:latin typeface="メイリオ"/>
                <a:ea typeface="メイリオ"/>
                <a:cs typeface="メイリオ"/>
              </a:rPr>
              <a:t>／</a:t>
            </a:r>
          </a:p>
        </p:txBody>
      </p:sp>
    </p:spTree>
    <p:extLst>
      <p:ext uri="{BB962C8B-B14F-4D97-AF65-F5344CB8AC3E}">
        <p14:creationId xmlns:p14="http://schemas.microsoft.com/office/powerpoint/2010/main" val="61373093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kumimoji="1" lang="ja-JP" altLang="en-US" sz="4000" dirty="0"/>
              <a:t>トランザクション</a:t>
            </a:r>
          </a:p>
        </p:txBody>
      </p:sp>
      <p:pic>
        <p:nvPicPr>
          <p:cNvPr id="3" name="図 2"/>
          <p:cNvPicPr>
            <a:picLocks noChangeAspect="1"/>
          </p:cNvPicPr>
          <p:nvPr/>
        </p:nvPicPr>
        <p:blipFill>
          <a:blip r:embed="rId3"/>
          <a:stretch>
            <a:fillRect/>
          </a:stretch>
        </p:blipFill>
        <p:spPr>
          <a:xfrm>
            <a:off x="971600" y="961564"/>
            <a:ext cx="1764556" cy="1764556"/>
          </a:xfrm>
          <a:prstGeom prst="rect">
            <a:avLst/>
          </a:prstGeom>
        </p:spPr>
      </p:pic>
      <p:pic>
        <p:nvPicPr>
          <p:cNvPr id="5" name="図 4"/>
          <p:cNvPicPr>
            <a:picLocks noChangeAspect="1"/>
          </p:cNvPicPr>
          <p:nvPr/>
        </p:nvPicPr>
        <p:blipFill>
          <a:blip r:embed="rId4"/>
          <a:stretch>
            <a:fillRect/>
          </a:stretch>
        </p:blipFill>
        <p:spPr>
          <a:xfrm>
            <a:off x="6516216" y="1033572"/>
            <a:ext cx="1584176" cy="1584176"/>
          </a:xfrm>
          <a:prstGeom prst="rect">
            <a:avLst/>
          </a:prstGeom>
        </p:spPr>
      </p:pic>
      <p:sp>
        <p:nvSpPr>
          <p:cNvPr id="7" name="テキスト ボックス 6"/>
          <p:cNvSpPr txBox="1"/>
          <p:nvPr/>
        </p:nvSpPr>
        <p:spPr>
          <a:xfrm>
            <a:off x="755576" y="2761764"/>
            <a:ext cx="1864613" cy="523220"/>
          </a:xfrm>
          <a:prstGeom prst="rect">
            <a:avLst/>
          </a:prstGeom>
          <a:noFill/>
        </p:spPr>
        <p:txBody>
          <a:bodyPr wrap="none" rtlCol="0">
            <a:spAutoFit/>
          </a:bodyPr>
          <a:lstStyle/>
          <a:p>
            <a:r>
              <a:rPr kumimoji="1" lang="ja-JP" altLang="en-US" sz="2800">
                <a:latin typeface="メイリオ"/>
                <a:ea typeface="メイリオ"/>
                <a:cs typeface="メイリオ"/>
              </a:rPr>
              <a:t>銀行口座</a:t>
            </a:r>
            <a:r>
              <a:rPr kumimoji="1" lang="en-US" altLang="ja-JP" sz="2800">
                <a:latin typeface="メイリオ"/>
                <a:ea typeface="メイリオ"/>
                <a:cs typeface="メイリオ"/>
              </a:rPr>
              <a:t>A</a:t>
            </a:r>
            <a:endParaRPr kumimoji="1" lang="ja-JP" altLang="en-US" sz="2800">
              <a:latin typeface="メイリオ"/>
              <a:ea typeface="メイリオ"/>
              <a:cs typeface="メイリオ"/>
            </a:endParaRPr>
          </a:p>
        </p:txBody>
      </p:sp>
      <p:sp>
        <p:nvSpPr>
          <p:cNvPr id="8" name="テキスト ボックス 7"/>
          <p:cNvSpPr txBox="1"/>
          <p:nvPr/>
        </p:nvSpPr>
        <p:spPr>
          <a:xfrm>
            <a:off x="6444208" y="2689756"/>
            <a:ext cx="1862559" cy="523220"/>
          </a:xfrm>
          <a:prstGeom prst="rect">
            <a:avLst/>
          </a:prstGeom>
          <a:noFill/>
        </p:spPr>
        <p:txBody>
          <a:bodyPr wrap="none" rtlCol="0">
            <a:spAutoFit/>
          </a:bodyPr>
          <a:lstStyle/>
          <a:p>
            <a:r>
              <a:rPr kumimoji="1" lang="ja-JP" altLang="en-US" sz="2800">
                <a:latin typeface="メイリオ"/>
                <a:ea typeface="メイリオ"/>
                <a:cs typeface="メイリオ"/>
              </a:rPr>
              <a:t>銀行口座</a:t>
            </a:r>
            <a:r>
              <a:rPr kumimoji="1" lang="en-US" altLang="ja-JP" sz="2800">
                <a:latin typeface="メイリオ"/>
                <a:ea typeface="メイリオ"/>
                <a:cs typeface="メイリオ"/>
              </a:rPr>
              <a:t>B</a:t>
            </a:r>
            <a:endParaRPr kumimoji="1" lang="ja-JP" altLang="en-US" sz="2800">
              <a:latin typeface="メイリオ"/>
              <a:ea typeface="メイリオ"/>
              <a:cs typeface="メイリオ"/>
            </a:endParaRPr>
          </a:p>
        </p:txBody>
      </p:sp>
      <p:sp>
        <p:nvSpPr>
          <p:cNvPr id="9" name="テキスト ボックス 8"/>
          <p:cNvSpPr txBox="1"/>
          <p:nvPr/>
        </p:nvSpPr>
        <p:spPr>
          <a:xfrm>
            <a:off x="611560" y="4437112"/>
            <a:ext cx="8280920" cy="1569660"/>
          </a:xfrm>
          <a:prstGeom prst="rect">
            <a:avLst/>
          </a:prstGeom>
          <a:noFill/>
        </p:spPr>
        <p:txBody>
          <a:bodyPr wrap="square" rtlCol="0">
            <a:spAutoFit/>
          </a:bodyPr>
          <a:lstStyle/>
          <a:p>
            <a:pPr algn="ctr"/>
            <a:r>
              <a:rPr lang="ja-JP" altLang="en-US" sz="4800">
                <a:latin typeface="メイリオ"/>
                <a:ea typeface="メイリオ"/>
                <a:cs typeface="メイリオ"/>
              </a:rPr>
              <a:t>銀行口座</a:t>
            </a:r>
            <a:r>
              <a:rPr lang="en-US" altLang="ja-JP" sz="4800">
                <a:latin typeface="メイリオ"/>
                <a:ea typeface="メイリオ"/>
                <a:cs typeface="メイリオ"/>
              </a:rPr>
              <a:t>A</a:t>
            </a:r>
            <a:r>
              <a:rPr lang="ja-JP" altLang="en-US" sz="4800">
                <a:latin typeface="メイリオ"/>
                <a:ea typeface="メイリオ"/>
                <a:cs typeface="メイリオ"/>
              </a:rPr>
              <a:t>にある</a:t>
            </a:r>
            <a:r>
              <a:rPr lang="en-US" altLang="ja-JP" sz="4800">
                <a:latin typeface="メイリオ"/>
                <a:ea typeface="メイリオ"/>
                <a:cs typeface="メイリオ"/>
              </a:rPr>
              <a:t>100</a:t>
            </a:r>
            <a:r>
              <a:rPr lang="ja-JP" altLang="en-US" sz="4800">
                <a:latin typeface="メイリオ"/>
                <a:ea typeface="メイリオ"/>
                <a:cs typeface="メイリオ"/>
              </a:rPr>
              <a:t>万円を、</a:t>
            </a:r>
            <a:endParaRPr lang="en-US" altLang="ja-JP" sz="4800">
              <a:latin typeface="メイリオ"/>
              <a:ea typeface="メイリオ"/>
              <a:cs typeface="メイリオ"/>
            </a:endParaRPr>
          </a:p>
          <a:p>
            <a:pPr algn="ctr"/>
            <a:r>
              <a:rPr lang="ja-JP" altLang="en-US" sz="4800">
                <a:latin typeface="メイリオ"/>
                <a:ea typeface="メイリオ"/>
                <a:cs typeface="メイリオ"/>
              </a:rPr>
              <a:t>銀行口座</a:t>
            </a:r>
            <a:r>
              <a:rPr lang="en-US" altLang="ja-JP" sz="4800">
                <a:latin typeface="メイリオ"/>
                <a:ea typeface="メイリオ"/>
                <a:cs typeface="メイリオ"/>
              </a:rPr>
              <a:t>B</a:t>
            </a:r>
            <a:r>
              <a:rPr lang="ja-JP" altLang="en-US" sz="4800">
                <a:latin typeface="メイリオ"/>
                <a:ea typeface="メイリオ"/>
                <a:cs typeface="メイリオ"/>
              </a:rPr>
              <a:t>に振り込みたい</a:t>
            </a:r>
            <a:endParaRPr kumimoji="1" lang="ja-JP" altLang="en-US" sz="4800">
              <a:latin typeface="メイリオ"/>
              <a:ea typeface="メイリオ"/>
              <a:cs typeface="メイリオ"/>
            </a:endParaRPr>
          </a:p>
        </p:txBody>
      </p:sp>
      <p:sp>
        <p:nvSpPr>
          <p:cNvPr id="10" name="テキスト ボックス 9"/>
          <p:cNvSpPr txBox="1"/>
          <p:nvPr/>
        </p:nvSpPr>
        <p:spPr>
          <a:xfrm>
            <a:off x="611560" y="3284984"/>
            <a:ext cx="2290010" cy="523220"/>
          </a:xfrm>
          <a:prstGeom prst="rect">
            <a:avLst/>
          </a:prstGeom>
          <a:noFill/>
        </p:spPr>
        <p:txBody>
          <a:bodyPr wrap="none" rtlCol="0">
            <a:spAutoFit/>
          </a:bodyPr>
          <a:lstStyle/>
          <a:p>
            <a:r>
              <a:rPr kumimoji="1" lang="ja-JP" altLang="en-US" sz="2800">
                <a:solidFill>
                  <a:srgbClr val="E46C0A"/>
                </a:solidFill>
                <a:latin typeface="メイリオ"/>
                <a:ea typeface="メイリオ"/>
                <a:cs typeface="メイリオ"/>
              </a:rPr>
              <a:t>残高</a:t>
            </a:r>
            <a:r>
              <a:rPr kumimoji="1" lang="en-US" altLang="ja-JP" sz="2800">
                <a:solidFill>
                  <a:srgbClr val="E46C0A"/>
                </a:solidFill>
                <a:latin typeface="メイリオ"/>
                <a:ea typeface="メイリオ"/>
                <a:cs typeface="メイリオ"/>
              </a:rPr>
              <a:t>100</a:t>
            </a:r>
            <a:r>
              <a:rPr kumimoji="1" lang="ja-JP" altLang="en-US" sz="2800">
                <a:solidFill>
                  <a:srgbClr val="E46C0A"/>
                </a:solidFill>
                <a:latin typeface="メイリオ"/>
                <a:ea typeface="メイリオ"/>
                <a:cs typeface="メイリオ"/>
              </a:rPr>
              <a:t>万円</a:t>
            </a:r>
          </a:p>
        </p:txBody>
      </p:sp>
      <p:sp>
        <p:nvSpPr>
          <p:cNvPr id="11" name="テキスト ボックス 10"/>
          <p:cNvSpPr txBox="1"/>
          <p:nvPr/>
        </p:nvSpPr>
        <p:spPr>
          <a:xfrm>
            <a:off x="6588224" y="3284984"/>
            <a:ext cx="1484902" cy="523220"/>
          </a:xfrm>
          <a:prstGeom prst="rect">
            <a:avLst/>
          </a:prstGeom>
          <a:noFill/>
        </p:spPr>
        <p:txBody>
          <a:bodyPr wrap="none" rtlCol="0">
            <a:spAutoFit/>
          </a:bodyPr>
          <a:lstStyle/>
          <a:p>
            <a:r>
              <a:rPr kumimoji="1" lang="ja-JP" altLang="en-US" sz="2800">
                <a:solidFill>
                  <a:srgbClr val="E46C0A"/>
                </a:solidFill>
                <a:latin typeface="メイリオ"/>
                <a:ea typeface="メイリオ"/>
                <a:cs typeface="メイリオ"/>
              </a:rPr>
              <a:t>残高</a:t>
            </a:r>
            <a:r>
              <a:rPr kumimoji="1" lang="en-US" altLang="ja-JP" sz="2800">
                <a:solidFill>
                  <a:srgbClr val="E46C0A"/>
                </a:solidFill>
                <a:latin typeface="メイリオ"/>
                <a:ea typeface="メイリオ"/>
                <a:cs typeface="メイリオ"/>
              </a:rPr>
              <a:t>0</a:t>
            </a:r>
            <a:r>
              <a:rPr kumimoji="1" lang="ja-JP" altLang="en-US" sz="2800">
                <a:solidFill>
                  <a:srgbClr val="E46C0A"/>
                </a:solidFill>
                <a:latin typeface="メイリオ"/>
                <a:ea typeface="メイリオ"/>
                <a:cs typeface="メイリオ"/>
              </a:rPr>
              <a:t>円</a:t>
            </a:r>
          </a:p>
        </p:txBody>
      </p:sp>
    </p:spTree>
    <p:extLst>
      <p:ext uri="{BB962C8B-B14F-4D97-AF65-F5344CB8AC3E}">
        <p14:creationId xmlns:p14="http://schemas.microsoft.com/office/powerpoint/2010/main" val="292252296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kumimoji="1" lang="ja-JP" altLang="en-US" sz="4000" dirty="0"/>
              <a:t>トランザクション</a:t>
            </a:r>
          </a:p>
        </p:txBody>
      </p:sp>
      <p:pic>
        <p:nvPicPr>
          <p:cNvPr id="3" name="図 2"/>
          <p:cNvPicPr>
            <a:picLocks noChangeAspect="1"/>
          </p:cNvPicPr>
          <p:nvPr/>
        </p:nvPicPr>
        <p:blipFill>
          <a:blip r:embed="rId3"/>
          <a:stretch>
            <a:fillRect/>
          </a:stretch>
        </p:blipFill>
        <p:spPr>
          <a:xfrm>
            <a:off x="4067944" y="764704"/>
            <a:ext cx="1584176" cy="1584176"/>
          </a:xfrm>
          <a:prstGeom prst="rect">
            <a:avLst/>
          </a:prstGeom>
        </p:spPr>
      </p:pic>
      <p:pic>
        <p:nvPicPr>
          <p:cNvPr id="5" name="図 4"/>
          <p:cNvPicPr>
            <a:picLocks noChangeAspect="1"/>
          </p:cNvPicPr>
          <p:nvPr/>
        </p:nvPicPr>
        <p:blipFill>
          <a:blip r:embed="rId4"/>
          <a:stretch>
            <a:fillRect/>
          </a:stretch>
        </p:blipFill>
        <p:spPr>
          <a:xfrm>
            <a:off x="6588224" y="836712"/>
            <a:ext cx="1584176" cy="1584176"/>
          </a:xfrm>
          <a:prstGeom prst="rect">
            <a:avLst/>
          </a:prstGeom>
        </p:spPr>
      </p:pic>
      <p:sp>
        <p:nvSpPr>
          <p:cNvPr id="7" name="テキスト ボックス 6"/>
          <p:cNvSpPr txBox="1"/>
          <p:nvPr/>
        </p:nvSpPr>
        <p:spPr>
          <a:xfrm>
            <a:off x="3995936" y="2420888"/>
            <a:ext cx="1864613" cy="523220"/>
          </a:xfrm>
          <a:prstGeom prst="rect">
            <a:avLst/>
          </a:prstGeom>
          <a:noFill/>
        </p:spPr>
        <p:txBody>
          <a:bodyPr wrap="none" rtlCol="0">
            <a:spAutoFit/>
          </a:bodyPr>
          <a:lstStyle/>
          <a:p>
            <a:r>
              <a:rPr kumimoji="1" lang="ja-JP" altLang="en-US" sz="2800">
                <a:latin typeface="メイリオ"/>
                <a:ea typeface="メイリオ"/>
                <a:cs typeface="メイリオ"/>
              </a:rPr>
              <a:t>銀行口座</a:t>
            </a:r>
            <a:r>
              <a:rPr kumimoji="1" lang="en-US" altLang="ja-JP" sz="2800">
                <a:latin typeface="メイリオ"/>
                <a:ea typeface="メイリオ"/>
                <a:cs typeface="メイリオ"/>
              </a:rPr>
              <a:t>A</a:t>
            </a:r>
            <a:endParaRPr kumimoji="1" lang="ja-JP" altLang="en-US" sz="2800">
              <a:latin typeface="メイリオ"/>
              <a:ea typeface="メイリオ"/>
              <a:cs typeface="メイリオ"/>
            </a:endParaRPr>
          </a:p>
        </p:txBody>
      </p:sp>
      <p:sp>
        <p:nvSpPr>
          <p:cNvPr id="8" name="テキスト ボックス 7"/>
          <p:cNvSpPr txBox="1"/>
          <p:nvPr/>
        </p:nvSpPr>
        <p:spPr>
          <a:xfrm>
            <a:off x="6516216" y="2420888"/>
            <a:ext cx="1862559" cy="523220"/>
          </a:xfrm>
          <a:prstGeom prst="rect">
            <a:avLst/>
          </a:prstGeom>
          <a:noFill/>
        </p:spPr>
        <p:txBody>
          <a:bodyPr wrap="none" rtlCol="0">
            <a:spAutoFit/>
          </a:bodyPr>
          <a:lstStyle/>
          <a:p>
            <a:r>
              <a:rPr kumimoji="1" lang="ja-JP" altLang="en-US" sz="2800">
                <a:latin typeface="メイリオ"/>
                <a:ea typeface="メイリオ"/>
                <a:cs typeface="メイリオ"/>
              </a:rPr>
              <a:t>銀行口座</a:t>
            </a:r>
            <a:r>
              <a:rPr kumimoji="1" lang="en-US" altLang="ja-JP" sz="2800">
                <a:latin typeface="メイリオ"/>
                <a:ea typeface="メイリオ"/>
                <a:cs typeface="メイリオ"/>
              </a:rPr>
              <a:t>B</a:t>
            </a:r>
            <a:endParaRPr kumimoji="1" lang="ja-JP" altLang="en-US" sz="2800">
              <a:latin typeface="メイリオ"/>
              <a:ea typeface="メイリオ"/>
              <a:cs typeface="メイリオ"/>
            </a:endParaRPr>
          </a:p>
        </p:txBody>
      </p:sp>
      <p:sp>
        <p:nvSpPr>
          <p:cNvPr id="13" name="テキスト ボックス 12"/>
          <p:cNvSpPr txBox="1"/>
          <p:nvPr/>
        </p:nvSpPr>
        <p:spPr>
          <a:xfrm>
            <a:off x="504706" y="2420888"/>
            <a:ext cx="2339102" cy="523220"/>
          </a:xfrm>
          <a:prstGeom prst="rect">
            <a:avLst/>
          </a:prstGeom>
          <a:noFill/>
        </p:spPr>
        <p:txBody>
          <a:bodyPr wrap="none" rtlCol="0">
            <a:spAutoFit/>
          </a:bodyPr>
          <a:lstStyle/>
          <a:p>
            <a:r>
              <a:rPr kumimoji="1" lang="ja-JP" altLang="en-US" sz="2800">
                <a:latin typeface="メイリオ"/>
                <a:ea typeface="メイリオ"/>
                <a:cs typeface="メイリオ"/>
              </a:rPr>
              <a:t>クライアント</a:t>
            </a:r>
          </a:p>
        </p:txBody>
      </p:sp>
      <p:sp>
        <p:nvSpPr>
          <p:cNvPr id="4" name="正方形/長方形 3"/>
          <p:cNvSpPr/>
          <p:nvPr/>
        </p:nvSpPr>
        <p:spPr>
          <a:xfrm>
            <a:off x="1619672" y="2996952"/>
            <a:ext cx="144016" cy="3861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4860032" y="2996952"/>
            <a:ext cx="144016" cy="3861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7452320" y="2981248"/>
            <a:ext cx="144016" cy="3861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6" name="直線矢印コネクタ 15"/>
          <p:cNvCxnSpPr/>
          <p:nvPr/>
        </p:nvCxnSpPr>
        <p:spPr>
          <a:xfrm>
            <a:off x="1835696" y="3861048"/>
            <a:ext cx="3024336" cy="0"/>
          </a:xfrm>
          <a:prstGeom prst="straightConnector1">
            <a:avLst/>
          </a:prstGeom>
          <a:ln w="12700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テキスト ボックス 17"/>
          <p:cNvSpPr txBox="1"/>
          <p:nvPr/>
        </p:nvSpPr>
        <p:spPr>
          <a:xfrm>
            <a:off x="1979712" y="3429000"/>
            <a:ext cx="2714405" cy="400110"/>
          </a:xfrm>
          <a:prstGeom prst="rect">
            <a:avLst/>
          </a:prstGeom>
          <a:noFill/>
        </p:spPr>
        <p:txBody>
          <a:bodyPr wrap="none" rtlCol="0">
            <a:spAutoFit/>
          </a:bodyPr>
          <a:lstStyle/>
          <a:p>
            <a:r>
              <a:rPr kumimoji="1" lang="ja-JP" altLang="en-US" sz="2000">
                <a:latin typeface="メイリオ"/>
                <a:ea typeface="メイリオ"/>
                <a:cs typeface="メイリオ"/>
              </a:rPr>
              <a:t>残高を</a:t>
            </a:r>
            <a:r>
              <a:rPr kumimoji="1" lang="en-US" altLang="ja-JP" sz="2000">
                <a:latin typeface="メイリオ"/>
                <a:ea typeface="メイリオ"/>
                <a:cs typeface="メイリオ"/>
              </a:rPr>
              <a:t>100</a:t>
            </a:r>
            <a:r>
              <a:rPr kumimoji="1" lang="ja-JP" altLang="en-US" sz="2000">
                <a:latin typeface="メイリオ"/>
                <a:ea typeface="メイリオ"/>
                <a:cs typeface="メイリオ"/>
              </a:rPr>
              <a:t>万円減らす</a:t>
            </a:r>
          </a:p>
        </p:txBody>
      </p:sp>
      <p:cxnSp>
        <p:nvCxnSpPr>
          <p:cNvPr id="19" name="直線矢印コネクタ 18"/>
          <p:cNvCxnSpPr/>
          <p:nvPr/>
        </p:nvCxnSpPr>
        <p:spPr>
          <a:xfrm>
            <a:off x="1763688" y="5013176"/>
            <a:ext cx="5688632" cy="0"/>
          </a:xfrm>
          <a:prstGeom prst="straightConnector1">
            <a:avLst/>
          </a:prstGeom>
          <a:ln w="12700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21" name="テキスト ボックス 20"/>
          <p:cNvSpPr txBox="1"/>
          <p:nvPr/>
        </p:nvSpPr>
        <p:spPr>
          <a:xfrm>
            <a:off x="2038561" y="4581128"/>
            <a:ext cx="2714405" cy="400110"/>
          </a:xfrm>
          <a:prstGeom prst="rect">
            <a:avLst/>
          </a:prstGeom>
          <a:noFill/>
        </p:spPr>
        <p:txBody>
          <a:bodyPr wrap="none" rtlCol="0">
            <a:spAutoFit/>
          </a:bodyPr>
          <a:lstStyle/>
          <a:p>
            <a:r>
              <a:rPr kumimoji="1" lang="ja-JP" altLang="en-US" sz="2000">
                <a:latin typeface="メイリオ"/>
                <a:ea typeface="メイリオ"/>
                <a:cs typeface="メイリオ"/>
              </a:rPr>
              <a:t>残高を</a:t>
            </a:r>
            <a:r>
              <a:rPr kumimoji="1" lang="en-US" altLang="ja-JP" sz="2000">
                <a:latin typeface="メイリオ"/>
                <a:ea typeface="メイリオ"/>
                <a:cs typeface="メイリオ"/>
              </a:rPr>
              <a:t>100</a:t>
            </a:r>
            <a:r>
              <a:rPr kumimoji="1" lang="ja-JP" altLang="en-US" sz="2000">
                <a:latin typeface="メイリオ"/>
                <a:ea typeface="メイリオ"/>
                <a:cs typeface="メイリオ"/>
              </a:rPr>
              <a:t>万円増やす</a:t>
            </a:r>
          </a:p>
        </p:txBody>
      </p:sp>
      <p:sp>
        <p:nvSpPr>
          <p:cNvPr id="22" name="テキスト ボックス 21"/>
          <p:cNvSpPr txBox="1"/>
          <p:nvPr/>
        </p:nvSpPr>
        <p:spPr>
          <a:xfrm>
            <a:off x="3923928" y="2924944"/>
            <a:ext cx="2290010" cy="523220"/>
          </a:xfrm>
          <a:prstGeom prst="rect">
            <a:avLst/>
          </a:prstGeom>
          <a:noFill/>
        </p:spPr>
        <p:txBody>
          <a:bodyPr wrap="none" rtlCol="0">
            <a:spAutoFit/>
          </a:bodyPr>
          <a:lstStyle/>
          <a:p>
            <a:r>
              <a:rPr kumimoji="1" lang="ja-JP" altLang="en-US" sz="2800">
                <a:solidFill>
                  <a:srgbClr val="E46C0A"/>
                </a:solidFill>
                <a:latin typeface="メイリオ"/>
                <a:ea typeface="メイリオ"/>
                <a:cs typeface="メイリオ"/>
              </a:rPr>
              <a:t>残高</a:t>
            </a:r>
            <a:r>
              <a:rPr kumimoji="1" lang="en-US" altLang="ja-JP" sz="2800">
                <a:solidFill>
                  <a:srgbClr val="E46C0A"/>
                </a:solidFill>
                <a:latin typeface="メイリオ"/>
                <a:ea typeface="メイリオ"/>
                <a:cs typeface="メイリオ"/>
              </a:rPr>
              <a:t>100</a:t>
            </a:r>
            <a:r>
              <a:rPr kumimoji="1" lang="ja-JP" altLang="en-US" sz="2800">
                <a:solidFill>
                  <a:srgbClr val="E46C0A"/>
                </a:solidFill>
                <a:latin typeface="メイリオ"/>
                <a:ea typeface="メイリオ"/>
                <a:cs typeface="メイリオ"/>
              </a:rPr>
              <a:t>万円</a:t>
            </a:r>
          </a:p>
        </p:txBody>
      </p:sp>
      <p:sp>
        <p:nvSpPr>
          <p:cNvPr id="23" name="テキスト ボックス 22"/>
          <p:cNvSpPr txBox="1"/>
          <p:nvPr/>
        </p:nvSpPr>
        <p:spPr>
          <a:xfrm>
            <a:off x="6687498" y="2905780"/>
            <a:ext cx="1484902" cy="523220"/>
          </a:xfrm>
          <a:prstGeom prst="rect">
            <a:avLst/>
          </a:prstGeom>
          <a:noFill/>
        </p:spPr>
        <p:txBody>
          <a:bodyPr wrap="none" rtlCol="0">
            <a:spAutoFit/>
          </a:bodyPr>
          <a:lstStyle/>
          <a:p>
            <a:r>
              <a:rPr kumimoji="1" lang="ja-JP" altLang="en-US" sz="2800">
                <a:solidFill>
                  <a:srgbClr val="E46C0A"/>
                </a:solidFill>
                <a:latin typeface="メイリオ"/>
                <a:ea typeface="メイリオ"/>
                <a:cs typeface="メイリオ"/>
              </a:rPr>
              <a:t>残高</a:t>
            </a:r>
            <a:r>
              <a:rPr kumimoji="1" lang="en-US" altLang="ja-JP" sz="2800">
                <a:solidFill>
                  <a:srgbClr val="E46C0A"/>
                </a:solidFill>
                <a:latin typeface="メイリオ"/>
                <a:ea typeface="メイリオ"/>
                <a:cs typeface="メイリオ"/>
              </a:rPr>
              <a:t>0</a:t>
            </a:r>
            <a:r>
              <a:rPr kumimoji="1" lang="ja-JP" altLang="en-US" sz="2800">
                <a:solidFill>
                  <a:srgbClr val="E46C0A"/>
                </a:solidFill>
                <a:latin typeface="メイリオ"/>
                <a:ea typeface="メイリオ"/>
                <a:cs typeface="メイリオ"/>
              </a:rPr>
              <a:t>円</a:t>
            </a:r>
          </a:p>
        </p:txBody>
      </p:sp>
      <p:sp>
        <p:nvSpPr>
          <p:cNvPr id="24" name="テキスト ボックス 23"/>
          <p:cNvSpPr txBox="1"/>
          <p:nvPr/>
        </p:nvSpPr>
        <p:spPr>
          <a:xfrm>
            <a:off x="4139952" y="5733256"/>
            <a:ext cx="1484902" cy="523220"/>
          </a:xfrm>
          <a:prstGeom prst="rect">
            <a:avLst/>
          </a:prstGeom>
          <a:noFill/>
        </p:spPr>
        <p:txBody>
          <a:bodyPr wrap="none" rtlCol="0">
            <a:spAutoFit/>
          </a:bodyPr>
          <a:lstStyle/>
          <a:p>
            <a:r>
              <a:rPr kumimoji="1" lang="ja-JP" altLang="en-US" sz="2800">
                <a:solidFill>
                  <a:srgbClr val="E46C0A"/>
                </a:solidFill>
                <a:latin typeface="メイリオ"/>
                <a:ea typeface="メイリオ"/>
                <a:cs typeface="メイリオ"/>
              </a:rPr>
              <a:t>残高</a:t>
            </a:r>
            <a:r>
              <a:rPr kumimoji="1" lang="en-US" altLang="ja-JP" sz="2800">
                <a:solidFill>
                  <a:srgbClr val="E46C0A"/>
                </a:solidFill>
                <a:latin typeface="メイリオ"/>
                <a:ea typeface="メイリオ"/>
                <a:cs typeface="メイリオ"/>
              </a:rPr>
              <a:t>0</a:t>
            </a:r>
            <a:r>
              <a:rPr kumimoji="1" lang="ja-JP" altLang="en-US" sz="2800">
                <a:solidFill>
                  <a:srgbClr val="E46C0A"/>
                </a:solidFill>
                <a:latin typeface="メイリオ"/>
                <a:ea typeface="メイリオ"/>
                <a:cs typeface="メイリオ"/>
              </a:rPr>
              <a:t>円</a:t>
            </a:r>
          </a:p>
        </p:txBody>
      </p:sp>
      <p:sp>
        <p:nvSpPr>
          <p:cNvPr id="25" name="テキスト ボックス 24"/>
          <p:cNvSpPr txBox="1"/>
          <p:nvPr/>
        </p:nvSpPr>
        <p:spPr>
          <a:xfrm>
            <a:off x="6516216" y="5733256"/>
            <a:ext cx="2290010" cy="523220"/>
          </a:xfrm>
          <a:prstGeom prst="rect">
            <a:avLst/>
          </a:prstGeom>
          <a:noFill/>
        </p:spPr>
        <p:txBody>
          <a:bodyPr wrap="none" rtlCol="0">
            <a:spAutoFit/>
          </a:bodyPr>
          <a:lstStyle/>
          <a:p>
            <a:r>
              <a:rPr kumimoji="1" lang="ja-JP" altLang="en-US" sz="2800">
                <a:solidFill>
                  <a:srgbClr val="E46C0A"/>
                </a:solidFill>
                <a:latin typeface="メイリオ"/>
                <a:ea typeface="メイリオ"/>
                <a:cs typeface="メイリオ"/>
              </a:rPr>
              <a:t>残高</a:t>
            </a:r>
            <a:r>
              <a:rPr kumimoji="1" lang="en-US" altLang="ja-JP" sz="2800">
                <a:solidFill>
                  <a:srgbClr val="E46C0A"/>
                </a:solidFill>
                <a:latin typeface="メイリオ"/>
                <a:ea typeface="メイリオ"/>
                <a:cs typeface="メイリオ"/>
              </a:rPr>
              <a:t>100</a:t>
            </a:r>
            <a:r>
              <a:rPr kumimoji="1" lang="ja-JP" altLang="en-US" sz="2800">
                <a:solidFill>
                  <a:srgbClr val="E46C0A"/>
                </a:solidFill>
                <a:latin typeface="メイリオ"/>
                <a:ea typeface="メイリオ"/>
                <a:cs typeface="メイリオ"/>
              </a:rPr>
              <a:t>万円</a:t>
            </a:r>
          </a:p>
        </p:txBody>
      </p:sp>
      <p:pic>
        <p:nvPicPr>
          <p:cNvPr id="26" name="Picture 40" descr="ICON_Laptop_Q308"/>
          <p:cNvPicPr>
            <a:picLocks noChangeAspect="1" noChangeArrowheads="1"/>
          </p:cNvPicPr>
          <p:nvPr/>
        </p:nvPicPr>
        <p:blipFill>
          <a:blip r:embed="rId5"/>
          <a:srcRect/>
          <a:stretch>
            <a:fillRect/>
          </a:stretch>
        </p:blipFill>
        <p:spPr bwMode="auto">
          <a:xfrm>
            <a:off x="1043608" y="1124744"/>
            <a:ext cx="1155700" cy="1266825"/>
          </a:xfrm>
          <a:prstGeom prst="rect">
            <a:avLst/>
          </a:prstGeom>
          <a:noFill/>
          <a:ln w="9525">
            <a:noFill/>
            <a:miter lim="800000"/>
            <a:headEnd/>
            <a:tailEnd/>
          </a:ln>
        </p:spPr>
      </p:pic>
    </p:spTree>
    <p:extLst>
      <p:ext uri="{BB962C8B-B14F-4D97-AF65-F5344CB8AC3E}">
        <p14:creationId xmlns:p14="http://schemas.microsoft.com/office/powerpoint/2010/main" val="1556886018"/>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kumimoji="1" lang="ja-JP" altLang="en-US" sz="4000" dirty="0"/>
              <a:t>トランザクション</a:t>
            </a:r>
          </a:p>
        </p:txBody>
      </p:sp>
      <p:pic>
        <p:nvPicPr>
          <p:cNvPr id="3" name="図 2"/>
          <p:cNvPicPr>
            <a:picLocks noChangeAspect="1"/>
          </p:cNvPicPr>
          <p:nvPr/>
        </p:nvPicPr>
        <p:blipFill>
          <a:blip r:embed="rId3"/>
          <a:stretch>
            <a:fillRect/>
          </a:stretch>
        </p:blipFill>
        <p:spPr>
          <a:xfrm>
            <a:off x="4067944" y="764704"/>
            <a:ext cx="1584176" cy="1584176"/>
          </a:xfrm>
          <a:prstGeom prst="rect">
            <a:avLst/>
          </a:prstGeom>
        </p:spPr>
      </p:pic>
      <p:pic>
        <p:nvPicPr>
          <p:cNvPr id="5" name="図 4"/>
          <p:cNvPicPr>
            <a:picLocks noChangeAspect="1"/>
          </p:cNvPicPr>
          <p:nvPr/>
        </p:nvPicPr>
        <p:blipFill>
          <a:blip r:embed="rId4"/>
          <a:stretch>
            <a:fillRect/>
          </a:stretch>
        </p:blipFill>
        <p:spPr>
          <a:xfrm>
            <a:off x="6588224" y="836712"/>
            <a:ext cx="1584176" cy="1584176"/>
          </a:xfrm>
          <a:prstGeom prst="rect">
            <a:avLst/>
          </a:prstGeom>
        </p:spPr>
      </p:pic>
      <p:sp>
        <p:nvSpPr>
          <p:cNvPr id="7" name="テキスト ボックス 6"/>
          <p:cNvSpPr txBox="1"/>
          <p:nvPr/>
        </p:nvSpPr>
        <p:spPr>
          <a:xfrm>
            <a:off x="3995936" y="2420888"/>
            <a:ext cx="1864613" cy="523220"/>
          </a:xfrm>
          <a:prstGeom prst="rect">
            <a:avLst/>
          </a:prstGeom>
          <a:noFill/>
        </p:spPr>
        <p:txBody>
          <a:bodyPr wrap="none" rtlCol="0">
            <a:spAutoFit/>
          </a:bodyPr>
          <a:lstStyle/>
          <a:p>
            <a:r>
              <a:rPr kumimoji="1" lang="ja-JP" altLang="en-US" sz="2800">
                <a:latin typeface="メイリオ"/>
                <a:ea typeface="メイリオ"/>
                <a:cs typeface="メイリオ"/>
              </a:rPr>
              <a:t>銀行口座</a:t>
            </a:r>
            <a:r>
              <a:rPr kumimoji="1" lang="en-US" altLang="ja-JP" sz="2800">
                <a:latin typeface="メイリオ"/>
                <a:ea typeface="メイリオ"/>
                <a:cs typeface="メイリオ"/>
              </a:rPr>
              <a:t>A</a:t>
            </a:r>
            <a:endParaRPr kumimoji="1" lang="ja-JP" altLang="en-US" sz="2800">
              <a:latin typeface="メイリオ"/>
              <a:ea typeface="メイリオ"/>
              <a:cs typeface="メイリオ"/>
            </a:endParaRPr>
          </a:p>
        </p:txBody>
      </p:sp>
      <p:sp>
        <p:nvSpPr>
          <p:cNvPr id="8" name="テキスト ボックス 7"/>
          <p:cNvSpPr txBox="1"/>
          <p:nvPr/>
        </p:nvSpPr>
        <p:spPr>
          <a:xfrm>
            <a:off x="6516216" y="2420888"/>
            <a:ext cx="1862559" cy="523220"/>
          </a:xfrm>
          <a:prstGeom prst="rect">
            <a:avLst/>
          </a:prstGeom>
          <a:noFill/>
        </p:spPr>
        <p:txBody>
          <a:bodyPr wrap="none" rtlCol="0">
            <a:spAutoFit/>
          </a:bodyPr>
          <a:lstStyle/>
          <a:p>
            <a:r>
              <a:rPr kumimoji="1" lang="ja-JP" altLang="en-US" sz="2800">
                <a:latin typeface="メイリオ"/>
                <a:ea typeface="メイリオ"/>
                <a:cs typeface="メイリオ"/>
              </a:rPr>
              <a:t>銀行口座</a:t>
            </a:r>
            <a:r>
              <a:rPr kumimoji="1" lang="en-US" altLang="ja-JP" sz="2800">
                <a:latin typeface="メイリオ"/>
                <a:ea typeface="メイリオ"/>
                <a:cs typeface="メイリオ"/>
              </a:rPr>
              <a:t>B</a:t>
            </a:r>
            <a:endParaRPr kumimoji="1" lang="ja-JP" altLang="en-US" sz="2800">
              <a:latin typeface="メイリオ"/>
              <a:ea typeface="メイリオ"/>
              <a:cs typeface="メイリオ"/>
            </a:endParaRPr>
          </a:p>
        </p:txBody>
      </p:sp>
      <p:sp>
        <p:nvSpPr>
          <p:cNvPr id="13" name="テキスト ボックス 12"/>
          <p:cNvSpPr txBox="1"/>
          <p:nvPr/>
        </p:nvSpPr>
        <p:spPr>
          <a:xfrm>
            <a:off x="539552" y="2492896"/>
            <a:ext cx="2339102" cy="523220"/>
          </a:xfrm>
          <a:prstGeom prst="rect">
            <a:avLst/>
          </a:prstGeom>
          <a:noFill/>
        </p:spPr>
        <p:txBody>
          <a:bodyPr wrap="none" rtlCol="0">
            <a:spAutoFit/>
          </a:bodyPr>
          <a:lstStyle/>
          <a:p>
            <a:r>
              <a:rPr kumimoji="1" lang="ja-JP" altLang="en-US" sz="2800">
                <a:latin typeface="メイリオ"/>
                <a:ea typeface="メイリオ"/>
                <a:cs typeface="メイリオ"/>
              </a:rPr>
              <a:t>クライアント</a:t>
            </a:r>
          </a:p>
        </p:txBody>
      </p:sp>
      <p:sp>
        <p:nvSpPr>
          <p:cNvPr id="4" name="正方形/長方形 3"/>
          <p:cNvSpPr/>
          <p:nvPr/>
        </p:nvSpPr>
        <p:spPr>
          <a:xfrm>
            <a:off x="1619672" y="2996952"/>
            <a:ext cx="144016" cy="3861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4860032" y="2996952"/>
            <a:ext cx="144016" cy="3861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7452320" y="2981248"/>
            <a:ext cx="144016" cy="3861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6" name="直線矢印コネクタ 15"/>
          <p:cNvCxnSpPr/>
          <p:nvPr/>
        </p:nvCxnSpPr>
        <p:spPr>
          <a:xfrm>
            <a:off x="1835696" y="3861048"/>
            <a:ext cx="3024336" cy="0"/>
          </a:xfrm>
          <a:prstGeom prst="straightConnector1">
            <a:avLst/>
          </a:prstGeom>
          <a:ln w="12700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テキスト ボックス 17"/>
          <p:cNvSpPr txBox="1"/>
          <p:nvPr/>
        </p:nvSpPr>
        <p:spPr>
          <a:xfrm>
            <a:off x="1979712" y="3429000"/>
            <a:ext cx="2714405" cy="400110"/>
          </a:xfrm>
          <a:prstGeom prst="rect">
            <a:avLst/>
          </a:prstGeom>
          <a:noFill/>
        </p:spPr>
        <p:txBody>
          <a:bodyPr wrap="none" rtlCol="0">
            <a:spAutoFit/>
          </a:bodyPr>
          <a:lstStyle/>
          <a:p>
            <a:r>
              <a:rPr kumimoji="1" lang="ja-JP" altLang="en-US" sz="2000">
                <a:latin typeface="メイリオ"/>
                <a:ea typeface="メイリオ"/>
                <a:cs typeface="メイリオ"/>
              </a:rPr>
              <a:t>残高を</a:t>
            </a:r>
            <a:r>
              <a:rPr kumimoji="1" lang="en-US" altLang="ja-JP" sz="2000">
                <a:latin typeface="メイリオ"/>
                <a:ea typeface="メイリオ"/>
                <a:cs typeface="メイリオ"/>
              </a:rPr>
              <a:t>100</a:t>
            </a:r>
            <a:r>
              <a:rPr kumimoji="1" lang="ja-JP" altLang="en-US" sz="2000">
                <a:latin typeface="メイリオ"/>
                <a:ea typeface="メイリオ"/>
                <a:cs typeface="メイリオ"/>
              </a:rPr>
              <a:t>万円減らす</a:t>
            </a:r>
          </a:p>
        </p:txBody>
      </p:sp>
      <p:sp>
        <p:nvSpPr>
          <p:cNvPr id="22" name="テキスト ボックス 21"/>
          <p:cNvSpPr txBox="1"/>
          <p:nvPr/>
        </p:nvSpPr>
        <p:spPr>
          <a:xfrm>
            <a:off x="3923928" y="2924944"/>
            <a:ext cx="2290010" cy="523220"/>
          </a:xfrm>
          <a:prstGeom prst="rect">
            <a:avLst/>
          </a:prstGeom>
          <a:noFill/>
        </p:spPr>
        <p:txBody>
          <a:bodyPr wrap="none" rtlCol="0">
            <a:spAutoFit/>
          </a:bodyPr>
          <a:lstStyle/>
          <a:p>
            <a:r>
              <a:rPr kumimoji="1" lang="ja-JP" altLang="en-US" sz="2800">
                <a:solidFill>
                  <a:srgbClr val="E46C0A"/>
                </a:solidFill>
                <a:latin typeface="メイリオ"/>
                <a:ea typeface="メイリオ"/>
                <a:cs typeface="メイリオ"/>
              </a:rPr>
              <a:t>残高</a:t>
            </a:r>
            <a:r>
              <a:rPr kumimoji="1" lang="en-US" altLang="ja-JP" sz="2800">
                <a:solidFill>
                  <a:srgbClr val="E46C0A"/>
                </a:solidFill>
                <a:latin typeface="メイリオ"/>
                <a:ea typeface="メイリオ"/>
                <a:cs typeface="メイリオ"/>
              </a:rPr>
              <a:t>100</a:t>
            </a:r>
            <a:r>
              <a:rPr kumimoji="1" lang="ja-JP" altLang="en-US" sz="2800">
                <a:solidFill>
                  <a:srgbClr val="E46C0A"/>
                </a:solidFill>
                <a:latin typeface="メイリオ"/>
                <a:ea typeface="メイリオ"/>
                <a:cs typeface="メイリオ"/>
              </a:rPr>
              <a:t>万円</a:t>
            </a:r>
          </a:p>
        </p:txBody>
      </p:sp>
      <p:sp>
        <p:nvSpPr>
          <p:cNvPr id="23" name="テキスト ボックス 22"/>
          <p:cNvSpPr txBox="1"/>
          <p:nvPr/>
        </p:nvSpPr>
        <p:spPr>
          <a:xfrm>
            <a:off x="6687498" y="2905780"/>
            <a:ext cx="1484902" cy="523220"/>
          </a:xfrm>
          <a:prstGeom prst="rect">
            <a:avLst/>
          </a:prstGeom>
          <a:noFill/>
        </p:spPr>
        <p:txBody>
          <a:bodyPr wrap="none" rtlCol="0">
            <a:spAutoFit/>
          </a:bodyPr>
          <a:lstStyle/>
          <a:p>
            <a:r>
              <a:rPr kumimoji="1" lang="ja-JP" altLang="en-US" sz="2800">
                <a:solidFill>
                  <a:srgbClr val="E46C0A"/>
                </a:solidFill>
                <a:latin typeface="メイリオ"/>
                <a:ea typeface="メイリオ"/>
                <a:cs typeface="メイリオ"/>
              </a:rPr>
              <a:t>残高</a:t>
            </a:r>
            <a:r>
              <a:rPr kumimoji="1" lang="en-US" altLang="ja-JP" sz="2800">
                <a:solidFill>
                  <a:srgbClr val="E46C0A"/>
                </a:solidFill>
                <a:latin typeface="メイリオ"/>
                <a:ea typeface="メイリオ"/>
                <a:cs typeface="メイリオ"/>
              </a:rPr>
              <a:t>0</a:t>
            </a:r>
            <a:r>
              <a:rPr kumimoji="1" lang="ja-JP" altLang="en-US" sz="2800">
                <a:solidFill>
                  <a:srgbClr val="E46C0A"/>
                </a:solidFill>
                <a:latin typeface="メイリオ"/>
                <a:ea typeface="メイリオ"/>
                <a:cs typeface="メイリオ"/>
              </a:rPr>
              <a:t>円</a:t>
            </a:r>
          </a:p>
        </p:txBody>
      </p:sp>
      <p:sp>
        <p:nvSpPr>
          <p:cNvPr id="24" name="テキスト ボックス 23"/>
          <p:cNvSpPr txBox="1"/>
          <p:nvPr/>
        </p:nvSpPr>
        <p:spPr>
          <a:xfrm>
            <a:off x="4139952" y="5733256"/>
            <a:ext cx="1484902" cy="523220"/>
          </a:xfrm>
          <a:prstGeom prst="rect">
            <a:avLst/>
          </a:prstGeom>
          <a:noFill/>
        </p:spPr>
        <p:txBody>
          <a:bodyPr wrap="none" rtlCol="0">
            <a:spAutoFit/>
          </a:bodyPr>
          <a:lstStyle/>
          <a:p>
            <a:r>
              <a:rPr kumimoji="1" lang="ja-JP" altLang="en-US" sz="2800">
                <a:solidFill>
                  <a:srgbClr val="E46C0A"/>
                </a:solidFill>
                <a:latin typeface="メイリオ"/>
                <a:ea typeface="メイリオ"/>
                <a:cs typeface="メイリオ"/>
              </a:rPr>
              <a:t>残高</a:t>
            </a:r>
            <a:r>
              <a:rPr kumimoji="1" lang="en-US" altLang="ja-JP" sz="2800">
                <a:solidFill>
                  <a:srgbClr val="E46C0A"/>
                </a:solidFill>
                <a:latin typeface="メイリオ"/>
                <a:ea typeface="メイリオ"/>
                <a:cs typeface="メイリオ"/>
              </a:rPr>
              <a:t>0</a:t>
            </a:r>
            <a:r>
              <a:rPr kumimoji="1" lang="ja-JP" altLang="en-US" sz="2800">
                <a:solidFill>
                  <a:srgbClr val="E46C0A"/>
                </a:solidFill>
                <a:latin typeface="メイリオ"/>
                <a:ea typeface="メイリオ"/>
                <a:cs typeface="メイリオ"/>
              </a:rPr>
              <a:t>円</a:t>
            </a:r>
          </a:p>
        </p:txBody>
      </p:sp>
      <p:sp>
        <p:nvSpPr>
          <p:cNvPr id="25" name="テキスト ボックス 24"/>
          <p:cNvSpPr txBox="1"/>
          <p:nvPr/>
        </p:nvSpPr>
        <p:spPr>
          <a:xfrm>
            <a:off x="6687498" y="5714092"/>
            <a:ext cx="1484902" cy="523220"/>
          </a:xfrm>
          <a:prstGeom prst="rect">
            <a:avLst/>
          </a:prstGeom>
          <a:noFill/>
        </p:spPr>
        <p:txBody>
          <a:bodyPr wrap="none" rtlCol="0">
            <a:spAutoFit/>
          </a:bodyPr>
          <a:lstStyle/>
          <a:p>
            <a:r>
              <a:rPr kumimoji="1" lang="ja-JP" altLang="en-US" sz="2800">
                <a:solidFill>
                  <a:srgbClr val="E46C0A"/>
                </a:solidFill>
                <a:latin typeface="メイリオ"/>
                <a:ea typeface="メイリオ"/>
                <a:cs typeface="メイリオ"/>
              </a:rPr>
              <a:t>残高</a:t>
            </a:r>
            <a:r>
              <a:rPr kumimoji="1" lang="en-US" altLang="ja-JP" sz="2800">
                <a:solidFill>
                  <a:srgbClr val="E46C0A"/>
                </a:solidFill>
                <a:latin typeface="メイリオ"/>
                <a:ea typeface="メイリオ"/>
                <a:cs typeface="メイリオ"/>
              </a:rPr>
              <a:t>0</a:t>
            </a:r>
            <a:r>
              <a:rPr kumimoji="1" lang="ja-JP" altLang="en-US" sz="2800">
                <a:solidFill>
                  <a:srgbClr val="E46C0A"/>
                </a:solidFill>
                <a:latin typeface="メイリオ"/>
                <a:ea typeface="メイリオ"/>
                <a:cs typeface="メイリオ"/>
              </a:rPr>
              <a:t>円</a:t>
            </a:r>
          </a:p>
        </p:txBody>
      </p:sp>
      <p:cxnSp>
        <p:nvCxnSpPr>
          <p:cNvPr id="26" name="直線矢印コネクタ 25"/>
          <p:cNvCxnSpPr/>
          <p:nvPr/>
        </p:nvCxnSpPr>
        <p:spPr>
          <a:xfrm>
            <a:off x="1763688" y="5013176"/>
            <a:ext cx="4176464" cy="0"/>
          </a:xfrm>
          <a:prstGeom prst="straightConnector1">
            <a:avLst/>
          </a:prstGeom>
          <a:ln w="12700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27" name="テキスト ボックス 26"/>
          <p:cNvSpPr txBox="1"/>
          <p:nvPr/>
        </p:nvSpPr>
        <p:spPr>
          <a:xfrm>
            <a:off x="2038561" y="4581128"/>
            <a:ext cx="2714405" cy="400110"/>
          </a:xfrm>
          <a:prstGeom prst="rect">
            <a:avLst/>
          </a:prstGeom>
          <a:noFill/>
        </p:spPr>
        <p:txBody>
          <a:bodyPr wrap="none" rtlCol="0">
            <a:spAutoFit/>
          </a:bodyPr>
          <a:lstStyle/>
          <a:p>
            <a:r>
              <a:rPr kumimoji="1" lang="ja-JP" altLang="en-US" sz="2000">
                <a:latin typeface="メイリオ"/>
                <a:ea typeface="メイリオ"/>
                <a:cs typeface="メイリオ"/>
              </a:rPr>
              <a:t>残高を</a:t>
            </a:r>
            <a:r>
              <a:rPr kumimoji="1" lang="en-US" altLang="ja-JP" sz="2000">
                <a:latin typeface="メイリオ"/>
                <a:ea typeface="メイリオ"/>
                <a:cs typeface="メイリオ"/>
              </a:rPr>
              <a:t>100</a:t>
            </a:r>
            <a:r>
              <a:rPr kumimoji="1" lang="ja-JP" altLang="en-US" sz="2000">
                <a:latin typeface="メイリオ"/>
                <a:ea typeface="メイリオ"/>
                <a:cs typeface="メイリオ"/>
              </a:rPr>
              <a:t>万円増やす</a:t>
            </a:r>
          </a:p>
        </p:txBody>
      </p:sp>
      <p:sp>
        <p:nvSpPr>
          <p:cNvPr id="6" name="爆発 1 5"/>
          <p:cNvSpPr/>
          <p:nvPr/>
        </p:nvSpPr>
        <p:spPr>
          <a:xfrm>
            <a:off x="3851920" y="4077072"/>
            <a:ext cx="4925347" cy="1728192"/>
          </a:xfrm>
          <a:prstGeom prst="irregularSeal1">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4932040" y="4509120"/>
            <a:ext cx="2762295" cy="830997"/>
          </a:xfrm>
          <a:prstGeom prst="rect">
            <a:avLst/>
          </a:prstGeom>
          <a:noFill/>
        </p:spPr>
        <p:txBody>
          <a:bodyPr wrap="none" rtlCol="0">
            <a:spAutoFit/>
          </a:bodyPr>
          <a:lstStyle/>
          <a:p>
            <a:r>
              <a:rPr kumimoji="1" lang="ja-JP" altLang="en-US" sz="2400">
                <a:solidFill>
                  <a:schemeClr val="bg1"/>
                </a:solidFill>
              </a:rPr>
              <a:t>障害が発生、</a:t>
            </a:r>
          </a:p>
          <a:p>
            <a:r>
              <a:rPr lang="ja-JP" altLang="en-US" sz="2400">
                <a:solidFill>
                  <a:schemeClr val="bg1"/>
                </a:solidFill>
              </a:rPr>
              <a:t>更新ができなかった</a:t>
            </a:r>
            <a:endParaRPr kumimoji="1" lang="en-US" altLang="ja-JP" sz="2400">
              <a:solidFill>
                <a:schemeClr val="bg1"/>
              </a:solidFill>
            </a:endParaRPr>
          </a:p>
        </p:txBody>
      </p:sp>
      <p:pic>
        <p:nvPicPr>
          <p:cNvPr id="28" name="Picture 40" descr="ICON_Laptop_Q308"/>
          <p:cNvPicPr>
            <a:picLocks noChangeAspect="1" noChangeArrowheads="1"/>
          </p:cNvPicPr>
          <p:nvPr/>
        </p:nvPicPr>
        <p:blipFill>
          <a:blip r:embed="rId5"/>
          <a:srcRect/>
          <a:stretch>
            <a:fillRect/>
          </a:stretch>
        </p:blipFill>
        <p:spPr bwMode="auto">
          <a:xfrm>
            <a:off x="1115616" y="1196752"/>
            <a:ext cx="1155700" cy="1266825"/>
          </a:xfrm>
          <a:prstGeom prst="rect">
            <a:avLst/>
          </a:prstGeom>
          <a:noFill/>
          <a:ln w="9525">
            <a:noFill/>
            <a:miter lim="800000"/>
            <a:headEnd/>
            <a:tailEnd/>
          </a:ln>
        </p:spPr>
      </p:pic>
    </p:spTree>
    <p:extLst>
      <p:ext uri="{BB962C8B-B14F-4D97-AF65-F5344CB8AC3E}">
        <p14:creationId xmlns:p14="http://schemas.microsoft.com/office/powerpoint/2010/main" val="268944370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6000" dirty="0" smtClean="0"/>
              <a:t>午前</a:t>
            </a:r>
            <a:endParaRPr kumimoji="1" lang="ja-JP" altLang="en-US" sz="6000" dirty="0"/>
          </a:p>
        </p:txBody>
      </p:sp>
      <p:sp>
        <p:nvSpPr>
          <p:cNvPr id="3" name="コンテンツ プレースホルダー 2"/>
          <p:cNvSpPr>
            <a:spLocks noGrp="1"/>
          </p:cNvSpPr>
          <p:nvPr>
            <p:ph idx="1"/>
          </p:nvPr>
        </p:nvSpPr>
        <p:spPr>
          <a:xfrm>
            <a:off x="323528" y="1484784"/>
            <a:ext cx="8229600" cy="4968552"/>
          </a:xfrm>
        </p:spPr>
        <p:txBody>
          <a:bodyPr>
            <a:noAutofit/>
          </a:bodyPr>
          <a:lstStyle/>
          <a:p>
            <a:r>
              <a:rPr lang="en-US" altLang="ja-JP" sz="4400" dirty="0" smtClean="0"/>
              <a:t>MySQL</a:t>
            </a:r>
            <a:r>
              <a:rPr lang="ja-JP" altLang="en-US" sz="4400" dirty="0" smtClean="0"/>
              <a:t>基礎</a:t>
            </a:r>
            <a:endParaRPr lang="en-US" altLang="ja-JP" sz="4400" dirty="0" smtClean="0"/>
          </a:p>
          <a:p>
            <a:pPr lvl="1"/>
            <a:r>
              <a:rPr lang="en-US" altLang="ja-JP" sz="3600" dirty="0" smtClean="0"/>
              <a:t> </a:t>
            </a:r>
            <a:r>
              <a:rPr lang="ja-JP" altLang="en-US" sz="3600" dirty="0" smtClean="0"/>
              <a:t>正規化</a:t>
            </a:r>
            <a:endParaRPr lang="en-US" altLang="ja-JP" sz="3600" dirty="0" smtClean="0"/>
          </a:p>
          <a:p>
            <a:pPr lvl="1"/>
            <a:r>
              <a:rPr lang="ja-JP" altLang="ja-JP" sz="3600" dirty="0"/>
              <a:t> </a:t>
            </a:r>
            <a:r>
              <a:rPr lang="ja-JP" altLang="en-US" sz="3600" dirty="0"/>
              <a:t>複数テーブルを利用した</a:t>
            </a:r>
            <a:r>
              <a:rPr lang="en-US" altLang="ja-JP" sz="3600" dirty="0"/>
              <a:t>SQL</a:t>
            </a:r>
          </a:p>
          <a:p>
            <a:endParaRPr lang="en-US" altLang="ja-JP" sz="4000" dirty="0"/>
          </a:p>
          <a:p>
            <a:r>
              <a:rPr lang="ja-JP" altLang="en-US" sz="4000" dirty="0"/>
              <a:t>レポートの案内</a:t>
            </a:r>
            <a:endParaRPr lang="en-US" altLang="ja-JP" sz="4000" dirty="0"/>
          </a:p>
        </p:txBody>
      </p:sp>
    </p:spTree>
    <p:extLst>
      <p:ext uri="{BB962C8B-B14F-4D97-AF65-F5344CB8AC3E}">
        <p14:creationId xmlns:p14="http://schemas.microsoft.com/office/powerpoint/2010/main" val="135808254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lang="ja-JP" altLang="en-US" sz="4000" dirty="0"/>
              <a:t>実践「トランザクション」</a:t>
            </a:r>
            <a:r>
              <a:rPr lang="en-US" altLang="ja-JP" sz="4000" dirty="0"/>
              <a:t> </a:t>
            </a:r>
            <a:r>
              <a:rPr lang="ja-JP" altLang="en-US" sz="4000" dirty="0"/>
              <a:t>その</a:t>
            </a:r>
            <a:r>
              <a:rPr lang="en-US" altLang="ja-JP" sz="4000" dirty="0"/>
              <a:t>2</a:t>
            </a:r>
            <a:endParaRPr kumimoji="1" lang="ja-JP" altLang="en-US" sz="4000" dirty="0"/>
          </a:p>
        </p:txBody>
      </p:sp>
      <p:sp>
        <p:nvSpPr>
          <p:cNvPr id="6" name="コンテンツ プレースホルダー 8"/>
          <p:cNvSpPr txBox="1">
            <a:spLocks/>
          </p:cNvSpPr>
          <p:nvPr/>
        </p:nvSpPr>
        <p:spPr>
          <a:xfrm>
            <a:off x="107504" y="4365104"/>
            <a:ext cx="8712968" cy="21602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a:t>トランザクションを開始するには「</a:t>
            </a:r>
            <a:r>
              <a:rPr lang="en-US" altLang="ja-JP" dirty="0">
                <a:solidFill>
                  <a:schemeClr val="accent6">
                    <a:lumMod val="75000"/>
                  </a:schemeClr>
                </a:solidFill>
              </a:rPr>
              <a:t>START TRANSACTION</a:t>
            </a:r>
            <a:r>
              <a:rPr lang="ja-JP" altLang="en-US"/>
              <a:t>」と入力します。</a:t>
            </a:r>
            <a:endParaRPr lang="en-US" altLang="ja-JP"/>
          </a:p>
          <a:p>
            <a:r>
              <a:rPr lang="en-US" altLang="ja-JP"/>
              <a:t>delete</a:t>
            </a:r>
            <a:r>
              <a:rPr lang="ja-JP" altLang="en-US"/>
              <a:t>文で削除し、本当に消えているか確認しましょう。</a:t>
            </a:r>
            <a:endParaRPr lang="en-US" altLang="ja-JP"/>
          </a:p>
        </p:txBody>
      </p:sp>
      <p:sp>
        <p:nvSpPr>
          <p:cNvPr id="4" name="コンテンツ プレースホルダー 2"/>
          <p:cNvSpPr txBox="1">
            <a:spLocks/>
          </p:cNvSpPr>
          <p:nvPr/>
        </p:nvSpPr>
        <p:spPr>
          <a:xfrm>
            <a:off x="0" y="836712"/>
            <a:ext cx="9144000" cy="3168352"/>
          </a:xfrm>
          <a:prstGeom prst="rect">
            <a:avLst/>
          </a:prstGeom>
          <a:solidFill>
            <a:schemeClr val="tx1"/>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sz="4000" dirty="0">
                <a:solidFill>
                  <a:schemeClr val="bg1"/>
                </a:solidFill>
              </a:rPr>
              <a:t>mysql&gt; START TRANSACTION;</a:t>
            </a:r>
          </a:p>
          <a:p>
            <a:pPr marL="0" indent="0">
              <a:buNone/>
            </a:pPr>
            <a:r>
              <a:rPr lang="en-US" altLang="ja-JP" sz="4000" dirty="0" smtClean="0">
                <a:solidFill>
                  <a:schemeClr val="bg1"/>
                </a:solidFill>
              </a:rPr>
              <a:t>mysql&gt; delete from </a:t>
            </a:r>
            <a:r>
              <a:rPr lang="en-US" altLang="ja-JP" sz="4000" dirty="0">
                <a:solidFill>
                  <a:schemeClr val="bg1"/>
                </a:solidFill>
              </a:rPr>
              <a:t>jp_address1;</a:t>
            </a:r>
          </a:p>
          <a:p>
            <a:pPr marL="0" indent="0">
              <a:buNone/>
            </a:pPr>
            <a:r>
              <a:rPr lang="en-US" altLang="ja-JP" sz="4000" dirty="0">
                <a:solidFill>
                  <a:schemeClr val="bg1"/>
                </a:solidFill>
              </a:rPr>
              <a:t>mysql&gt; select count(*)</a:t>
            </a:r>
          </a:p>
          <a:p>
            <a:pPr marL="0" indent="0">
              <a:buNone/>
            </a:pPr>
            <a:r>
              <a:rPr lang="en-US" altLang="ja-JP" sz="4000" dirty="0">
                <a:solidFill>
                  <a:schemeClr val="bg1"/>
                </a:solidFill>
              </a:rPr>
              <a:t>       -&gt; from jp_address1; </a:t>
            </a:r>
          </a:p>
        </p:txBody>
      </p:sp>
    </p:spTree>
    <p:extLst>
      <p:ext uri="{BB962C8B-B14F-4D97-AF65-F5344CB8AC3E}">
        <p14:creationId xmlns:p14="http://schemas.microsoft.com/office/powerpoint/2010/main" val="346040186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lang="ja-JP" altLang="en-US" sz="4000" dirty="0"/>
              <a:t>実践「トランザクション」</a:t>
            </a:r>
            <a:r>
              <a:rPr lang="en-US" altLang="ja-JP" sz="4000" dirty="0"/>
              <a:t> </a:t>
            </a:r>
            <a:r>
              <a:rPr lang="ja-JP" altLang="en-US" sz="4000" dirty="0"/>
              <a:t>その</a:t>
            </a:r>
            <a:r>
              <a:rPr lang="en-US" altLang="ja-JP" sz="4000" dirty="0"/>
              <a:t>3</a:t>
            </a:r>
            <a:endParaRPr kumimoji="1" lang="ja-JP" altLang="en-US" sz="4000" dirty="0"/>
          </a:p>
        </p:txBody>
      </p:sp>
      <p:sp>
        <p:nvSpPr>
          <p:cNvPr id="6" name="コンテンツ プレースホルダー 8"/>
          <p:cNvSpPr txBox="1">
            <a:spLocks/>
          </p:cNvSpPr>
          <p:nvPr/>
        </p:nvSpPr>
        <p:spPr>
          <a:xfrm>
            <a:off x="107504" y="4365104"/>
            <a:ext cx="8712968" cy="21602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a:t>「</a:t>
            </a:r>
            <a:r>
              <a:rPr lang="en-US" altLang="ja-JP" b="1">
                <a:solidFill>
                  <a:srgbClr val="E46C0A"/>
                </a:solidFill>
              </a:rPr>
              <a:t>ROLLBACK</a:t>
            </a:r>
            <a:r>
              <a:rPr lang="ja-JP" altLang="en-US"/>
              <a:t>」で</a:t>
            </a:r>
            <a:r>
              <a:rPr lang="en-US" altLang="ja-JP"/>
              <a:t>START TRANSACTION</a:t>
            </a:r>
            <a:r>
              <a:rPr lang="ja-JP" altLang="en-US"/>
              <a:t>の地点まで操作を取り消すことができます。</a:t>
            </a:r>
            <a:endParaRPr lang="en-US" altLang="ja-JP"/>
          </a:p>
        </p:txBody>
      </p:sp>
      <p:sp>
        <p:nvSpPr>
          <p:cNvPr id="4" name="コンテンツ プレースホルダー 2"/>
          <p:cNvSpPr txBox="1">
            <a:spLocks/>
          </p:cNvSpPr>
          <p:nvPr/>
        </p:nvSpPr>
        <p:spPr>
          <a:xfrm>
            <a:off x="0" y="836712"/>
            <a:ext cx="9144000" cy="3168352"/>
          </a:xfrm>
          <a:prstGeom prst="rect">
            <a:avLst/>
          </a:prstGeom>
          <a:solidFill>
            <a:schemeClr val="tx1"/>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sz="4000" dirty="0">
                <a:solidFill>
                  <a:schemeClr val="bg1"/>
                </a:solidFill>
              </a:rPr>
              <a:t>mysql&gt;</a:t>
            </a:r>
            <a:r>
              <a:rPr lang="ja-JP" altLang="en-US" sz="4000" dirty="0">
                <a:solidFill>
                  <a:schemeClr val="bg1"/>
                </a:solidFill>
              </a:rPr>
              <a:t> </a:t>
            </a:r>
            <a:r>
              <a:rPr lang="en-US" altLang="ja-JP" sz="4000" dirty="0">
                <a:solidFill>
                  <a:schemeClr val="bg1"/>
                </a:solidFill>
              </a:rPr>
              <a:t>ROLLBACK;</a:t>
            </a:r>
          </a:p>
          <a:p>
            <a:pPr marL="0" indent="0">
              <a:buNone/>
            </a:pPr>
            <a:r>
              <a:rPr lang="en-US" altLang="ja-JP" sz="4000" dirty="0">
                <a:solidFill>
                  <a:schemeClr val="bg1"/>
                </a:solidFill>
              </a:rPr>
              <a:t>mysql&gt; select count(*)</a:t>
            </a:r>
          </a:p>
          <a:p>
            <a:pPr marL="0" indent="0">
              <a:buNone/>
            </a:pPr>
            <a:r>
              <a:rPr lang="en-US" altLang="ja-JP" sz="4000" dirty="0">
                <a:solidFill>
                  <a:schemeClr val="bg1"/>
                </a:solidFill>
              </a:rPr>
              <a:t>       -&gt; from jp_address1; </a:t>
            </a:r>
          </a:p>
        </p:txBody>
      </p:sp>
    </p:spTree>
    <p:extLst>
      <p:ext uri="{BB962C8B-B14F-4D97-AF65-F5344CB8AC3E}">
        <p14:creationId xmlns:p14="http://schemas.microsoft.com/office/powerpoint/2010/main" val="3217962548"/>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lang="ja-JP" altLang="en-US" sz="4000" dirty="0"/>
              <a:t>実践「トランザクション」</a:t>
            </a:r>
            <a:r>
              <a:rPr lang="en-US" altLang="ja-JP" sz="4000" dirty="0"/>
              <a:t> </a:t>
            </a:r>
            <a:r>
              <a:rPr lang="ja-JP" altLang="en-US" sz="4000" dirty="0"/>
              <a:t>その</a:t>
            </a:r>
            <a:r>
              <a:rPr lang="en-US" altLang="ja-JP" sz="4000" dirty="0"/>
              <a:t>4</a:t>
            </a:r>
            <a:endParaRPr kumimoji="1" lang="ja-JP" altLang="en-US" sz="4000" dirty="0"/>
          </a:p>
        </p:txBody>
      </p:sp>
      <p:sp>
        <p:nvSpPr>
          <p:cNvPr id="6" name="コンテンツ プレースホルダー 8"/>
          <p:cNvSpPr txBox="1">
            <a:spLocks/>
          </p:cNvSpPr>
          <p:nvPr/>
        </p:nvSpPr>
        <p:spPr>
          <a:xfrm>
            <a:off x="107504" y="4365104"/>
            <a:ext cx="8712968" cy="21602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a:t>操作を確定したい場合は「</a:t>
            </a:r>
            <a:r>
              <a:rPr lang="en-US" altLang="ja-JP" b="1">
                <a:solidFill>
                  <a:schemeClr val="accent6">
                    <a:lumMod val="75000"/>
                  </a:schemeClr>
                </a:solidFill>
              </a:rPr>
              <a:t>COMMIT</a:t>
            </a:r>
            <a:r>
              <a:rPr lang="ja-JP" altLang="en-US"/>
              <a:t>」と打ちます。</a:t>
            </a:r>
            <a:endParaRPr lang="en-US" altLang="ja-JP"/>
          </a:p>
          <a:p>
            <a:endParaRPr lang="en-US" altLang="ja-JP"/>
          </a:p>
        </p:txBody>
      </p:sp>
      <p:sp>
        <p:nvSpPr>
          <p:cNvPr id="4" name="コンテンツ プレースホルダー 2"/>
          <p:cNvSpPr txBox="1">
            <a:spLocks/>
          </p:cNvSpPr>
          <p:nvPr/>
        </p:nvSpPr>
        <p:spPr>
          <a:xfrm>
            <a:off x="0" y="836712"/>
            <a:ext cx="9144000" cy="3168352"/>
          </a:xfrm>
          <a:prstGeom prst="rect">
            <a:avLst/>
          </a:prstGeom>
          <a:solidFill>
            <a:schemeClr val="tx1"/>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sz="4000" dirty="0">
                <a:solidFill>
                  <a:schemeClr val="bg1"/>
                </a:solidFill>
              </a:rPr>
              <a:t>mysql&gt; START TRANSACTION;</a:t>
            </a:r>
          </a:p>
          <a:p>
            <a:pPr marL="0" indent="0">
              <a:buNone/>
            </a:pPr>
            <a:r>
              <a:rPr lang="en-US" altLang="ja-JP" sz="4000" dirty="0" smtClean="0">
                <a:solidFill>
                  <a:schemeClr val="bg1"/>
                </a:solidFill>
              </a:rPr>
              <a:t>mysql&gt; delete from </a:t>
            </a:r>
            <a:r>
              <a:rPr lang="en-US" altLang="ja-JP" sz="4000" dirty="0">
                <a:solidFill>
                  <a:schemeClr val="bg1"/>
                </a:solidFill>
              </a:rPr>
              <a:t>jp_address1;</a:t>
            </a:r>
          </a:p>
          <a:p>
            <a:pPr marL="0" indent="0">
              <a:buNone/>
            </a:pPr>
            <a:r>
              <a:rPr lang="en-US" altLang="ja-JP" sz="4000" dirty="0">
                <a:solidFill>
                  <a:schemeClr val="bg1"/>
                </a:solidFill>
              </a:rPr>
              <a:t>mysql&gt;</a:t>
            </a:r>
            <a:r>
              <a:rPr lang="ja-JP" altLang="en-US" sz="4000" dirty="0">
                <a:solidFill>
                  <a:schemeClr val="bg1"/>
                </a:solidFill>
              </a:rPr>
              <a:t> </a:t>
            </a:r>
            <a:r>
              <a:rPr lang="ja-JP" altLang="ja-JP" sz="4000" dirty="0">
                <a:solidFill>
                  <a:schemeClr val="bg1"/>
                </a:solidFill>
              </a:rPr>
              <a:t>C</a:t>
            </a:r>
            <a:r>
              <a:rPr lang="en-US" altLang="ja-JP" sz="4000" dirty="0">
                <a:solidFill>
                  <a:schemeClr val="bg1"/>
                </a:solidFill>
              </a:rPr>
              <a:t>OMMIT;</a:t>
            </a:r>
          </a:p>
        </p:txBody>
      </p:sp>
    </p:spTree>
    <p:extLst>
      <p:ext uri="{BB962C8B-B14F-4D97-AF65-F5344CB8AC3E}">
        <p14:creationId xmlns:p14="http://schemas.microsoft.com/office/powerpoint/2010/main" val="374732400"/>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kumimoji="1" lang="ja-JP" altLang="en-US" sz="4000" dirty="0"/>
              <a:t>トランザクション</a:t>
            </a:r>
          </a:p>
        </p:txBody>
      </p:sp>
      <p:pic>
        <p:nvPicPr>
          <p:cNvPr id="3" name="図 2"/>
          <p:cNvPicPr>
            <a:picLocks noChangeAspect="1"/>
          </p:cNvPicPr>
          <p:nvPr/>
        </p:nvPicPr>
        <p:blipFill>
          <a:blip r:embed="rId3"/>
          <a:stretch>
            <a:fillRect/>
          </a:stretch>
        </p:blipFill>
        <p:spPr>
          <a:xfrm>
            <a:off x="4067944" y="764704"/>
            <a:ext cx="1584176" cy="1584176"/>
          </a:xfrm>
          <a:prstGeom prst="rect">
            <a:avLst/>
          </a:prstGeom>
        </p:spPr>
      </p:pic>
      <p:pic>
        <p:nvPicPr>
          <p:cNvPr id="5" name="図 4"/>
          <p:cNvPicPr>
            <a:picLocks noChangeAspect="1"/>
          </p:cNvPicPr>
          <p:nvPr/>
        </p:nvPicPr>
        <p:blipFill>
          <a:blip r:embed="rId4"/>
          <a:stretch>
            <a:fillRect/>
          </a:stretch>
        </p:blipFill>
        <p:spPr>
          <a:xfrm>
            <a:off x="6588224" y="836712"/>
            <a:ext cx="1584176" cy="1584176"/>
          </a:xfrm>
          <a:prstGeom prst="rect">
            <a:avLst/>
          </a:prstGeom>
        </p:spPr>
      </p:pic>
      <p:sp>
        <p:nvSpPr>
          <p:cNvPr id="7" name="テキスト ボックス 6"/>
          <p:cNvSpPr txBox="1"/>
          <p:nvPr/>
        </p:nvSpPr>
        <p:spPr>
          <a:xfrm>
            <a:off x="3995936" y="2420888"/>
            <a:ext cx="1864613" cy="523220"/>
          </a:xfrm>
          <a:prstGeom prst="rect">
            <a:avLst/>
          </a:prstGeom>
          <a:noFill/>
        </p:spPr>
        <p:txBody>
          <a:bodyPr wrap="none" rtlCol="0">
            <a:spAutoFit/>
          </a:bodyPr>
          <a:lstStyle/>
          <a:p>
            <a:r>
              <a:rPr kumimoji="1" lang="ja-JP" altLang="en-US" sz="2800">
                <a:latin typeface="メイリオ"/>
                <a:ea typeface="メイリオ"/>
                <a:cs typeface="メイリオ"/>
              </a:rPr>
              <a:t>銀行口座</a:t>
            </a:r>
            <a:r>
              <a:rPr kumimoji="1" lang="en-US" altLang="ja-JP" sz="2800">
                <a:latin typeface="メイリオ"/>
                <a:ea typeface="メイリオ"/>
                <a:cs typeface="メイリオ"/>
              </a:rPr>
              <a:t>A</a:t>
            </a:r>
            <a:endParaRPr kumimoji="1" lang="ja-JP" altLang="en-US" sz="2800">
              <a:latin typeface="メイリオ"/>
              <a:ea typeface="メイリオ"/>
              <a:cs typeface="メイリオ"/>
            </a:endParaRPr>
          </a:p>
        </p:txBody>
      </p:sp>
      <p:sp>
        <p:nvSpPr>
          <p:cNvPr id="8" name="テキスト ボックス 7"/>
          <p:cNvSpPr txBox="1"/>
          <p:nvPr/>
        </p:nvSpPr>
        <p:spPr>
          <a:xfrm>
            <a:off x="6516216" y="2420888"/>
            <a:ext cx="1862559" cy="523220"/>
          </a:xfrm>
          <a:prstGeom prst="rect">
            <a:avLst/>
          </a:prstGeom>
          <a:noFill/>
        </p:spPr>
        <p:txBody>
          <a:bodyPr wrap="none" rtlCol="0">
            <a:spAutoFit/>
          </a:bodyPr>
          <a:lstStyle/>
          <a:p>
            <a:r>
              <a:rPr kumimoji="1" lang="ja-JP" altLang="en-US" sz="2800">
                <a:latin typeface="メイリオ"/>
                <a:ea typeface="メイリオ"/>
                <a:cs typeface="メイリオ"/>
              </a:rPr>
              <a:t>銀行口座</a:t>
            </a:r>
            <a:r>
              <a:rPr kumimoji="1" lang="en-US" altLang="ja-JP" sz="2800">
                <a:latin typeface="メイリオ"/>
                <a:ea typeface="メイリオ"/>
                <a:cs typeface="メイリオ"/>
              </a:rPr>
              <a:t>B</a:t>
            </a:r>
            <a:endParaRPr kumimoji="1" lang="ja-JP" altLang="en-US" sz="2800">
              <a:latin typeface="メイリオ"/>
              <a:ea typeface="メイリオ"/>
              <a:cs typeface="メイリオ"/>
            </a:endParaRPr>
          </a:p>
        </p:txBody>
      </p:sp>
      <p:sp>
        <p:nvSpPr>
          <p:cNvPr id="13" name="テキスト ボックス 12"/>
          <p:cNvSpPr txBox="1"/>
          <p:nvPr/>
        </p:nvSpPr>
        <p:spPr>
          <a:xfrm>
            <a:off x="611560" y="2492896"/>
            <a:ext cx="2339102" cy="523220"/>
          </a:xfrm>
          <a:prstGeom prst="rect">
            <a:avLst/>
          </a:prstGeom>
          <a:noFill/>
        </p:spPr>
        <p:txBody>
          <a:bodyPr wrap="none" rtlCol="0">
            <a:spAutoFit/>
          </a:bodyPr>
          <a:lstStyle/>
          <a:p>
            <a:r>
              <a:rPr kumimoji="1" lang="ja-JP" altLang="en-US" sz="2800">
                <a:latin typeface="メイリオ"/>
                <a:ea typeface="メイリオ"/>
                <a:cs typeface="メイリオ"/>
              </a:rPr>
              <a:t>クライアント</a:t>
            </a:r>
          </a:p>
        </p:txBody>
      </p:sp>
      <p:sp>
        <p:nvSpPr>
          <p:cNvPr id="4" name="正方形/長方形 3"/>
          <p:cNvSpPr/>
          <p:nvPr/>
        </p:nvSpPr>
        <p:spPr>
          <a:xfrm>
            <a:off x="1619672" y="2996952"/>
            <a:ext cx="144016" cy="3861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4860032" y="2996952"/>
            <a:ext cx="144016" cy="3861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7452320" y="2981248"/>
            <a:ext cx="144016" cy="3861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6" name="直線矢印コネクタ 15"/>
          <p:cNvCxnSpPr/>
          <p:nvPr/>
        </p:nvCxnSpPr>
        <p:spPr>
          <a:xfrm>
            <a:off x="1835696" y="4221088"/>
            <a:ext cx="3024336" cy="0"/>
          </a:xfrm>
          <a:prstGeom prst="straightConnector1">
            <a:avLst/>
          </a:prstGeom>
          <a:ln w="12700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テキスト ボックス 17"/>
          <p:cNvSpPr txBox="1"/>
          <p:nvPr/>
        </p:nvSpPr>
        <p:spPr>
          <a:xfrm>
            <a:off x="1979712" y="3789040"/>
            <a:ext cx="3267441" cy="338554"/>
          </a:xfrm>
          <a:prstGeom prst="rect">
            <a:avLst/>
          </a:prstGeom>
          <a:noFill/>
        </p:spPr>
        <p:txBody>
          <a:bodyPr wrap="none" rtlCol="0">
            <a:spAutoFit/>
          </a:bodyPr>
          <a:lstStyle/>
          <a:p>
            <a:r>
              <a:rPr kumimoji="1" lang="en-US" altLang="ja-JP" sz="1600">
                <a:latin typeface="メイリオ"/>
                <a:ea typeface="メイリオ"/>
                <a:cs typeface="メイリオ"/>
              </a:rPr>
              <a:t>UPDATE</a:t>
            </a:r>
            <a:r>
              <a:rPr kumimoji="1" lang="ja-JP" altLang="en-US" sz="1600">
                <a:latin typeface="メイリオ"/>
                <a:ea typeface="メイリオ"/>
                <a:cs typeface="メイリオ"/>
              </a:rPr>
              <a:t> </a:t>
            </a:r>
            <a:r>
              <a:rPr kumimoji="1" lang="en-US" altLang="ja-JP" sz="1600">
                <a:latin typeface="メイリオ"/>
                <a:ea typeface="メイリオ"/>
                <a:cs typeface="メイリオ"/>
              </a:rPr>
              <a:t>(</a:t>
            </a:r>
            <a:r>
              <a:rPr kumimoji="1" lang="ja-JP" altLang="en-US" sz="1600">
                <a:latin typeface="メイリオ"/>
                <a:ea typeface="メイリオ"/>
                <a:cs typeface="メイリオ"/>
              </a:rPr>
              <a:t>残高を</a:t>
            </a:r>
            <a:r>
              <a:rPr kumimoji="1" lang="en-US" altLang="ja-JP" sz="1600">
                <a:latin typeface="メイリオ"/>
                <a:ea typeface="メイリオ"/>
                <a:cs typeface="メイリオ"/>
              </a:rPr>
              <a:t>100</a:t>
            </a:r>
            <a:r>
              <a:rPr kumimoji="1" lang="ja-JP" altLang="en-US" sz="1600">
                <a:latin typeface="メイリオ"/>
                <a:ea typeface="メイリオ"/>
                <a:cs typeface="メイリオ"/>
              </a:rPr>
              <a:t>万円減らす</a:t>
            </a:r>
            <a:r>
              <a:rPr kumimoji="1" lang="en-US" altLang="ja-JP" sz="1600">
                <a:latin typeface="メイリオ"/>
                <a:ea typeface="メイリオ"/>
                <a:cs typeface="メイリオ"/>
              </a:rPr>
              <a:t>)</a:t>
            </a:r>
            <a:endParaRPr kumimoji="1" lang="ja-JP" altLang="en-US" sz="1600">
              <a:latin typeface="メイリオ"/>
              <a:ea typeface="メイリオ"/>
              <a:cs typeface="メイリオ"/>
            </a:endParaRPr>
          </a:p>
        </p:txBody>
      </p:sp>
      <p:cxnSp>
        <p:nvCxnSpPr>
          <p:cNvPr id="19" name="直線矢印コネクタ 18"/>
          <p:cNvCxnSpPr/>
          <p:nvPr/>
        </p:nvCxnSpPr>
        <p:spPr>
          <a:xfrm>
            <a:off x="1763688" y="5157192"/>
            <a:ext cx="5688632" cy="0"/>
          </a:xfrm>
          <a:prstGeom prst="straightConnector1">
            <a:avLst/>
          </a:prstGeom>
          <a:ln w="12700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21" name="テキスト ボックス 20"/>
          <p:cNvSpPr txBox="1"/>
          <p:nvPr/>
        </p:nvSpPr>
        <p:spPr>
          <a:xfrm>
            <a:off x="2038561" y="4725144"/>
            <a:ext cx="3267441" cy="338554"/>
          </a:xfrm>
          <a:prstGeom prst="rect">
            <a:avLst/>
          </a:prstGeom>
          <a:noFill/>
        </p:spPr>
        <p:txBody>
          <a:bodyPr wrap="none" rtlCol="0">
            <a:spAutoFit/>
          </a:bodyPr>
          <a:lstStyle/>
          <a:p>
            <a:r>
              <a:rPr kumimoji="1" lang="en-US" altLang="ja-JP" sz="1600">
                <a:latin typeface="メイリオ"/>
                <a:ea typeface="メイリオ"/>
                <a:cs typeface="メイリオ"/>
              </a:rPr>
              <a:t>UPDATE (</a:t>
            </a:r>
            <a:r>
              <a:rPr kumimoji="1" lang="ja-JP" altLang="en-US" sz="1600">
                <a:latin typeface="メイリオ"/>
                <a:ea typeface="メイリオ"/>
                <a:cs typeface="メイリオ"/>
              </a:rPr>
              <a:t>残高を</a:t>
            </a:r>
            <a:r>
              <a:rPr kumimoji="1" lang="en-US" altLang="ja-JP" sz="1600">
                <a:latin typeface="メイリオ"/>
                <a:ea typeface="メイリオ"/>
                <a:cs typeface="メイリオ"/>
              </a:rPr>
              <a:t>100</a:t>
            </a:r>
            <a:r>
              <a:rPr kumimoji="1" lang="ja-JP" altLang="en-US" sz="1600">
                <a:latin typeface="メイリオ"/>
                <a:ea typeface="メイリオ"/>
                <a:cs typeface="メイリオ"/>
              </a:rPr>
              <a:t>万円増やす</a:t>
            </a:r>
            <a:r>
              <a:rPr kumimoji="1" lang="en-US" altLang="ja-JP" sz="1600">
                <a:latin typeface="メイリオ"/>
                <a:ea typeface="メイリオ"/>
                <a:cs typeface="メイリオ"/>
              </a:rPr>
              <a:t>)</a:t>
            </a:r>
            <a:endParaRPr kumimoji="1" lang="ja-JP" altLang="en-US" sz="1600">
              <a:latin typeface="メイリオ"/>
              <a:ea typeface="メイリオ"/>
              <a:cs typeface="メイリオ"/>
            </a:endParaRPr>
          </a:p>
        </p:txBody>
      </p:sp>
      <p:pic>
        <p:nvPicPr>
          <p:cNvPr id="20" name="Picture 40" descr="ICON_Laptop_Q308"/>
          <p:cNvPicPr>
            <a:picLocks noChangeAspect="1" noChangeArrowheads="1"/>
          </p:cNvPicPr>
          <p:nvPr/>
        </p:nvPicPr>
        <p:blipFill>
          <a:blip r:embed="rId5"/>
          <a:srcRect/>
          <a:stretch>
            <a:fillRect/>
          </a:stretch>
        </p:blipFill>
        <p:spPr bwMode="auto">
          <a:xfrm>
            <a:off x="1043608" y="1196752"/>
            <a:ext cx="1155700" cy="1266825"/>
          </a:xfrm>
          <a:prstGeom prst="rect">
            <a:avLst/>
          </a:prstGeom>
          <a:noFill/>
          <a:ln w="9525">
            <a:noFill/>
            <a:miter lim="800000"/>
            <a:headEnd/>
            <a:tailEnd/>
          </a:ln>
        </p:spPr>
      </p:pic>
      <p:sp>
        <p:nvSpPr>
          <p:cNvPr id="6" name="テキスト ボックス 5"/>
          <p:cNvSpPr txBox="1"/>
          <p:nvPr/>
        </p:nvSpPr>
        <p:spPr>
          <a:xfrm>
            <a:off x="251520" y="3140968"/>
            <a:ext cx="3505287" cy="461665"/>
          </a:xfrm>
          <a:prstGeom prst="rect">
            <a:avLst/>
          </a:prstGeom>
          <a:solidFill>
            <a:srgbClr val="FF0000"/>
          </a:solidFill>
        </p:spPr>
        <p:txBody>
          <a:bodyPr wrap="none" rtlCol="0">
            <a:spAutoFit/>
          </a:bodyPr>
          <a:lstStyle/>
          <a:p>
            <a:r>
              <a:rPr kumimoji="1" lang="en-US" altLang="ja-JP" sz="2400">
                <a:solidFill>
                  <a:schemeClr val="bg1"/>
                </a:solidFill>
                <a:latin typeface="メイリオ"/>
                <a:ea typeface="メイリオ"/>
                <a:cs typeface="メイリオ"/>
              </a:rPr>
              <a:t>START TRANSACTION</a:t>
            </a:r>
            <a:endParaRPr kumimoji="1" lang="ja-JP" altLang="en-US" sz="2400">
              <a:solidFill>
                <a:schemeClr val="bg1"/>
              </a:solidFill>
              <a:latin typeface="メイリオ"/>
              <a:ea typeface="メイリオ"/>
              <a:cs typeface="メイリオ"/>
            </a:endParaRPr>
          </a:p>
        </p:txBody>
      </p:sp>
      <p:sp>
        <p:nvSpPr>
          <p:cNvPr id="28" name="テキスト ボックス 27"/>
          <p:cNvSpPr txBox="1"/>
          <p:nvPr/>
        </p:nvSpPr>
        <p:spPr>
          <a:xfrm>
            <a:off x="899592" y="5733256"/>
            <a:ext cx="1457250" cy="461665"/>
          </a:xfrm>
          <a:prstGeom prst="rect">
            <a:avLst/>
          </a:prstGeom>
          <a:solidFill>
            <a:srgbClr val="FF0000"/>
          </a:solidFill>
        </p:spPr>
        <p:txBody>
          <a:bodyPr wrap="none" rtlCol="0">
            <a:spAutoFit/>
          </a:bodyPr>
          <a:lstStyle/>
          <a:p>
            <a:r>
              <a:rPr kumimoji="1" lang="en-US" altLang="ja-JP" sz="2400">
                <a:solidFill>
                  <a:schemeClr val="bg1"/>
                </a:solidFill>
                <a:latin typeface="メイリオ"/>
                <a:ea typeface="メイリオ"/>
                <a:cs typeface="メイリオ"/>
              </a:rPr>
              <a:t>COMMIT</a:t>
            </a:r>
            <a:endParaRPr kumimoji="1" lang="ja-JP" altLang="en-US" sz="2400">
              <a:solidFill>
                <a:schemeClr val="bg1"/>
              </a:solidFill>
              <a:latin typeface="メイリオ"/>
              <a:ea typeface="メイリオ"/>
              <a:cs typeface="メイリオ"/>
            </a:endParaRPr>
          </a:p>
        </p:txBody>
      </p:sp>
    </p:spTree>
    <p:extLst>
      <p:ext uri="{BB962C8B-B14F-4D97-AF65-F5344CB8AC3E}">
        <p14:creationId xmlns:p14="http://schemas.microsoft.com/office/powerpoint/2010/main" val="1834948600"/>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kumimoji="1" lang="ja-JP" altLang="en-US" sz="4000" dirty="0"/>
              <a:t>トランザクション</a:t>
            </a:r>
          </a:p>
        </p:txBody>
      </p:sp>
      <p:pic>
        <p:nvPicPr>
          <p:cNvPr id="3" name="図 2"/>
          <p:cNvPicPr>
            <a:picLocks noChangeAspect="1"/>
          </p:cNvPicPr>
          <p:nvPr/>
        </p:nvPicPr>
        <p:blipFill>
          <a:blip r:embed="rId3"/>
          <a:stretch>
            <a:fillRect/>
          </a:stretch>
        </p:blipFill>
        <p:spPr>
          <a:xfrm>
            <a:off x="4067944" y="764704"/>
            <a:ext cx="1584176" cy="1584176"/>
          </a:xfrm>
          <a:prstGeom prst="rect">
            <a:avLst/>
          </a:prstGeom>
        </p:spPr>
      </p:pic>
      <p:pic>
        <p:nvPicPr>
          <p:cNvPr id="5" name="図 4"/>
          <p:cNvPicPr>
            <a:picLocks noChangeAspect="1"/>
          </p:cNvPicPr>
          <p:nvPr/>
        </p:nvPicPr>
        <p:blipFill>
          <a:blip r:embed="rId4"/>
          <a:stretch>
            <a:fillRect/>
          </a:stretch>
        </p:blipFill>
        <p:spPr>
          <a:xfrm>
            <a:off x="6588224" y="836712"/>
            <a:ext cx="1584176" cy="1584176"/>
          </a:xfrm>
          <a:prstGeom prst="rect">
            <a:avLst/>
          </a:prstGeom>
        </p:spPr>
      </p:pic>
      <p:sp>
        <p:nvSpPr>
          <p:cNvPr id="7" name="テキスト ボックス 6"/>
          <p:cNvSpPr txBox="1"/>
          <p:nvPr/>
        </p:nvSpPr>
        <p:spPr>
          <a:xfrm>
            <a:off x="3995936" y="2420888"/>
            <a:ext cx="1864613" cy="523220"/>
          </a:xfrm>
          <a:prstGeom prst="rect">
            <a:avLst/>
          </a:prstGeom>
          <a:noFill/>
        </p:spPr>
        <p:txBody>
          <a:bodyPr wrap="none" rtlCol="0">
            <a:spAutoFit/>
          </a:bodyPr>
          <a:lstStyle/>
          <a:p>
            <a:r>
              <a:rPr kumimoji="1" lang="ja-JP" altLang="en-US" sz="2800">
                <a:latin typeface="メイリオ"/>
                <a:ea typeface="メイリオ"/>
                <a:cs typeface="メイリオ"/>
              </a:rPr>
              <a:t>銀行口座</a:t>
            </a:r>
            <a:r>
              <a:rPr kumimoji="1" lang="en-US" altLang="ja-JP" sz="2800">
                <a:latin typeface="メイリオ"/>
                <a:ea typeface="メイリオ"/>
                <a:cs typeface="メイリオ"/>
              </a:rPr>
              <a:t>A</a:t>
            </a:r>
            <a:endParaRPr kumimoji="1" lang="ja-JP" altLang="en-US" sz="2800">
              <a:latin typeface="メイリオ"/>
              <a:ea typeface="メイリオ"/>
              <a:cs typeface="メイリオ"/>
            </a:endParaRPr>
          </a:p>
        </p:txBody>
      </p:sp>
      <p:sp>
        <p:nvSpPr>
          <p:cNvPr id="8" name="テキスト ボックス 7"/>
          <p:cNvSpPr txBox="1"/>
          <p:nvPr/>
        </p:nvSpPr>
        <p:spPr>
          <a:xfrm>
            <a:off x="6516216" y="2420888"/>
            <a:ext cx="1862559" cy="523220"/>
          </a:xfrm>
          <a:prstGeom prst="rect">
            <a:avLst/>
          </a:prstGeom>
          <a:noFill/>
        </p:spPr>
        <p:txBody>
          <a:bodyPr wrap="none" rtlCol="0">
            <a:spAutoFit/>
          </a:bodyPr>
          <a:lstStyle/>
          <a:p>
            <a:r>
              <a:rPr kumimoji="1" lang="ja-JP" altLang="en-US" sz="2800">
                <a:latin typeface="メイリオ"/>
                <a:ea typeface="メイリオ"/>
                <a:cs typeface="メイリオ"/>
              </a:rPr>
              <a:t>銀行口座</a:t>
            </a:r>
            <a:r>
              <a:rPr kumimoji="1" lang="en-US" altLang="ja-JP" sz="2800">
                <a:latin typeface="メイリオ"/>
                <a:ea typeface="メイリオ"/>
                <a:cs typeface="メイリオ"/>
              </a:rPr>
              <a:t>B</a:t>
            </a:r>
            <a:endParaRPr kumimoji="1" lang="ja-JP" altLang="en-US" sz="2800">
              <a:latin typeface="メイリオ"/>
              <a:ea typeface="メイリオ"/>
              <a:cs typeface="メイリオ"/>
            </a:endParaRPr>
          </a:p>
        </p:txBody>
      </p:sp>
      <p:sp>
        <p:nvSpPr>
          <p:cNvPr id="13" name="テキスト ボックス 12"/>
          <p:cNvSpPr txBox="1"/>
          <p:nvPr/>
        </p:nvSpPr>
        <p:spPr>
          <a:xfrm>
            <a:off x="611560" y="2492896"/>
            <a:ext cx="2339102" cy="523220"/>
          </a:xfrm>
          <a:prstGeom prst="rect">
            <a:avLst/>
          </a:prstGeom>
          <a:noFill/>
        </p:spPr>
        <p:txBody>
          <a:bodyPr wrap="none" rtlCol="0">
            <a:spAutoFit/>
          </a:bodyPr>
          <a:lstStyle/>
          <a:p>
            <a:r>
              <a:rPr kumimoji="1" lang="ja-JP" altLang="en-US" sz="2800">
                <a:latin typeface="メイリオ"/>
                <a:ea typeface="メイリオ"/>
                <a:cs typeface="メイリオ"/>
              </a:rPr>
              <a:t>クライアント</a:t>
            </a:r>
          </a:p>
        </p:txBody>
      </p:sp>
      <p:sp>
        <p:nvSpPr>
          <p:cNvPr id="4" name="正方形/長方形 3"/>
          <p:cNvSpPr/>
          <p:nvPr/>
        </p:nvSpPr>
        <p:spPr>
          <a:xfrm>
            <a:off x="1619672" y="2996952"/>
            <a:ext cx="144016" cy="3861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4860032" y="2996952"/>
            <a:ext cx="144016" cy="3861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7452320" y="2981248"/>
            <a:ext cx="144016" cy="3861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6" name="直線矢印コネクタ 15"/>
          <p:cNvCxnSpPr/>
          <p:nvPr/>
        </p:nvCxnSpPr>
        <p:spPr>
          <a:xfrm>
            <a:off x="1835696" y="4221088"/>
            <a:ext cx="3024336" cy="0"/>
          </a:xfrm>
          <a:prstGeom prst="straightConnector1">
            <a:avLst/>
          </a:prstGeom>
          <a:ln w="12700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テキスト ボックス 17"/>
          <p:cNvSpPr txBox="1"/>
          <p:nvPr/>
        </p:nvSpPr>
        <p:spPr>
          <a:xfrm>
            <a:off x="1979712" y="3789040"/>
            <a:ext cx="3267441" cy="338554"/>
          </a:xfrm>
          <a:prstGeom prst="rect">
            <a:avLst/>
          </a:prstGeom>
          <a:noFill/>
        </p:spPr>
        <p:txBody>
          <a:bodyPr wrap="none" rtlCol="0">
            <a:spAutoFit/>
          </a:bodyPr>
          <a:lstStyle/>
          <a:p>
            <a:r>
              <a:rPr kumimoji="1" lang="en-US" altLang="ja-JP" sz="1600">
                <a:latin typeface="メイリオ"/>
                <a:ea typeface="メイリオ"/>
                <a:cs typeface="メイリオ"/>
              </a:rPr>
              <a:t>UPDATE</a:t>
            </a:r>
            <a:r>
              <a:rPr kumimoji="1" lang="ja-JP" altLang="en-US" sz="1600">
                <a:latin typeface="メイリオ"/>
                <a:ea typeface="メイリオ"/>
                <a:cs typeface="メイリオ"/>
              </a:rPr>
              <a:t> </a:t>
            </a:r>
            <a:r>
              <a:rPr kumimoji="1" lang="en-US" altLang="ja-JP" sz="1600">
                <a:latin typeface="メイリオ"/>
                <a:ea typeface="メイリオ"/>
                <a:cs typeface="メイリオ"/>
              </a:rPr>
              <a:t>(</a:t>
            </a:r>
            <a:r>
              <a:rPr kumimoji="1" lang="ja-JP" altLang="en-US" sz="1600">
                <a:latin typeface="メイリオ"/>
                <a:ea typeface="メイリオ"/>
                <a:cs typeface="メイリオ"/>
              </a:rPr>
              <a:t>残高を</a:t>
            </a:r>
            <a:r>
              <a:rPr kumimoji="1" lang="en-US" altLang="ja-JP" sz="1600">
                <a:latin typeface="メイリオ"/>
                <a:ea typeface="メイリオ"/>
                <a:cs typeface="メイリオ"/>
              </a:rPr>
              <a:t>100</a:t>
            </a:r>
            <a:r>
              <a:rPr kumimoji="1" lang="ja-JP" altLang="en-US" sz="1600">
                <a:latin typeface="メイリオ"/>
                <a:ea typeface="メイリオ"/>
                <a:cs typeface="メイリオ"/>
              </a:rPr>
              <a:t>万円減らす</a:t>
            </a:r>
            <a:r>
              <a:rPr kumimoji="1" lang="en-US" altLang="ja-JP" sz="1600">
                <a:latin typeface="メイリオ"/>
                <a:ea typeface="メイリオ"/>
                <a:cs typeface="メイリオ"/>
              </a:rPr>
              <a:t>)</a:t>
            </a:r>
            <a:endParaRPr kumimoji="1" lang="ja-JP" altLang="en-US" sz="1600">
              <a:latin typeface="メイリオ"/>
              <a:ea typeface="メイリオ"/>
              <a:cs typeface="メイリオ"/>
            </a:endParaRPr>
          </a:p>
        </p:txBody>
      </p:sp>
      <p:cxnSp>
        <p:nvCxnSpPr>
          <p:cNvPr id="19" name="直線矢印コネクタ 18"/>
          <p:cNvCxnSpPr/>
          <p:nvPr/>
        </p:nvCxnSpPr>
        <p:spPr>
          <a:xfrm>
            <a:off x="1763688" y="5157192"/>
            <a:ext cx="5688632" cy="0"/>
          </a:xfrm>
          <a:prstGeom prst="straightConnector1">
            <a:avLst/>
          </a:prstGeom>
          <a:ln w="12700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21" name="テキスト ボックス 20"/>
          <p:cNvSpPr txBox="1"/>
          <p:nvPr/>
        </p:nvSpPr>
        <p:spPr>
          <a:xfrm>
            <a:off x="2038561" y="4725144"/>
            <a:ext cx="3267441" cy="338554"/>
          </a:xfrm>
          <a:prstGeom prst="rect">
            <a:avLst/>
          </a:prstGeom>
          <a:noFill/>
        </p:spPr>
        <p:txBody>
          <a:bodyPr wrap="none" rtlCol="0">
            <a:spAutoFit/>
          </a:bodyPr>
          <a:lstStyle/>
          <a:p>
            <a:r>
              <a:rPr kumimoji="1" lang="en-US" altLang="ja-JP" sz="1600">
                <a:latin typeface="メイリオ"/>
                <a:ea typeface="メイリオ"/>
                <a:cs typeface="メイリオ"/>
              </a:rPr>
              <a:t>UPDATE (</a:t>
            </a:r>
            <a:r>
              <a:rPr kumimoji="1" lang="ja-JP" altLang="en-US" sz="1600">
                <a:latin typeface="メイリオ"/>
                <a:ea typeface="メイリオ"/>
                <a:cs typeface="メイリオ"/>
              </a:rPr>
              <a:t>残高を</a:t>
            </a:r>
            <a:r>
              <a:rPr kumimoji="1" lang="en-US" altLang="ja-JP" sz="1600">
                <a:latin typeface="メイリオ"/>
                <a:ea typeface="メイリオ"/>
                <a:cs typeface="メイリオ"/>
              </a:rPr>
              <a:t>100</a:t>
            </a:r>
            <a:r>
              <a:rPr kumimoji="1" lang="ja-JP" altLang="en-US" sz="1600">
                <a:latin typeface="メイリオ"/>
                <a:ea typeface="メイリオ"/>
                <a:cs typeface="メイリオ"/>
              </a:rPr>
              <a:t>万円増やす</a:t>
            </a:r>
            <a:r>
              <a:rPr kumimoji="1" lang="en-US" altLang="ja-JP" sz="1600">
                <a:latin typeface="メイリオ"/>
                <a:ea typeface="メイリオ"/>
                <a:cs typeface="メイリオ"/>
              </a:rPr>
              <a:t>)</a:t>
            </a:r>
            <a:endParaRPr kumimoji="1" lang="ja-JP" altLang="en-US" sz="1600">
              <a:latin typeface="メイリオ"/>
              <a:ea typeface="メイリオ"/>
              <a:cs typeface="メイリオ"/>
            </a:endParaRPr>
          </a:p>
        </p:txBody>
      </p:sp>
      <p:pic>
        <p:nvPicPr>
          <p:cNvPr id="20" name="Picture 40" descr="ICON_Laptop_Q308"/>
          <p:cNvPicPr>
            <a:picLocks noChangeAspect="1" noChangeArrowheads="1"/>
          </p:cNvPicPr>
          <p:nvPr/>
        </p:nvPicPr>
        <p:blipFill>
          <a:blip r:embed="rId5"/>
          <a:srcRect/>
          <a:stretch>
            <a:fillRect/>
          </a:stretch>
        </p:blipFill>
        <p:spPr bwMode="auto">
          <a:xfrm>
            <a:off x="1043608" y="1196752"/>
            <a:ext cx="1155700" cy="1266825"/>
          </a:xfrm>
          <a:prstGeom prst="rect">
            <a:avLst/>
          </a:prstGeom>
          <a:noFill/>
          <a:ln w="9525">
            <a:noFill/>
            <a:miter lim="800000"/>
            <a:headEnd/>
            <a:tailEnd/>
          </a:ln>
        </p:spPr>
      </p:pic>
      <p:sp>
        <p:nvSpPr>
          <p:cNvPr id="6" name="テキスト ボックス 5"/>
          <p:cNvSpPr txBox="1"/>
          <p:nvPr/>
        </p:nvSpPr>
        <p:spPr>
          <a:xfrm>
            <a:off x="251520" y="3140968"/>
            <a:ext cx="3505287" cy="461665"/>
          </a:xfrm>
          <a:prstGeom prst="rect">
            <a:avLst/>
          </a:prstGeom>
          <a:solidFill>
            <a:srgbClr val="FF0000"/>
          </a:solidFill>
        </p:spPr>
        <p:txBody>
          <a:bodyPr wrap="none" rtlCol="0">
            <a:spAutoFit/>
          </a:bodyPr>
          <a:lstStyle/>
          <a:p>
            <a:r>
              <a:rPr kumimoji="1" lang="en-US" altLang="ja-JP" sz="2400">
                <a:solidFill>
                  <a:schemeClr val="bg1"/>
                </a:solidFill>
                <a:latin typeface="メイリオ"/>
                <a:ea typeface="メイリオ"/>
                <a:cs typeface="メイリオ"/>
              </a:rPr>
              <a:t>START TRANSACTION</a:t>
            </a:r>
            <a:endParaRPr kumimoji="1" lang="ja-JP" altLang="en-US" sz="2400">
              <a:solidFill>
                <a:schemeClr val="bg1"/>
              </a:solidFill>
              <a:latin typeface="メイリオ"/>
              <a:ea typeface="メイリオ"/>
              <a:cs typeface="メイリオ"/>
            </a:endParaRPr>
          </a:p>
        </p:txBody>
      </p:sp>
      <p:sp>
        <p:nvSpPr>
          <p:cNvPr id="28" name="テキスト ボックス 27"/>
          <p:cNvSpPr txBox="1"/>
          <p:nvPr/>
        </p:nvSpPr>
        <p:spPr>
          <a:xfrm>
            <a:off x="899592" y="5733256"/>
            <a:ext cx="1800493" cy="461665"/>
          </a:xfrm>
          <a:prstGeom prst="rect">
            <a:avLst/>
          </a:prstGeom>
          <a:solidFill>
            <a:srgbClr val="FF0000"/>
          </a:solidFill>
        </p:spPr>
        <p:txBody>
          <a:bodyPr wrap="none" rtlCol="0">
            <a:spAutoFit/>
          </a:bodyPr>
          <a:lstStyle/>
          <a:p>
            <a:r>
              <a:rPr kumimoji="1" lang="en-US" altLang="ja-JP" sz="2400">
                <a:solidFill>
                  <a:schemeClr val="bg1"/>
                </a:solidFill>
                <a:latin typeface="メイリオ"/>
                <a:ea typeface="メイリオ"/>
                <a:cs typeface="メイリオ"/>
              </a:rPr>
              <a:t>ROLLBACK</a:t>
            </a:r>
            <a:endParaRPr kumimoji="1" lang="ja-JP" altLang="en-US" sz="2400">
              <a:solidFill>
                <a:schemeClr val="bg1"/>
              </a:solidFill>
              <a:latin typeface="メイリオ"/>
              <a:ea typeface="メイリオ"/>
              <a:cs typeface="メイリオ"/>
            </a:endParaRPr>
          </a:p>
        </p:txBody>
      </p:sp>
      <p:sp>
        <p:nvSpPr>
          <p:cNvPr id="22" name="爆発 1 21"/>
          <p:cNvSpPr/>
          <p:nvPr/>
        </p:nvSpPr>
        <p:spPr>
          <a:xfrm>
            <a:off x="4242458" y="4293096"/>
            <a:ext cx="4925347" cy="1728192"/>
          </a:xfrm>
          <a:prstGeom prst="irregularSeal1">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5322578" y="4725144"/>
            <a:ext cx="2454518" cy="830997"/>
          </a:xfrm>
          <a:prstGeom prst="rect">
            <a:avLst/>
          </a:prstGeom>
          <a:noFill/>
        </p:spPr>
        <p:txBody>
          <a:bodyPr wrap="none" rtlCol="0">
            <a:spAutoFit/>
          </a:bodyPr>
          <a:lstStyle/>
          <a:p>
            <a:r>
              <a:rPr kumimoji="1" lang="ja-JP" altLang="en-US" sz="2400">
                <a:solidFill>
                  <a:schemeClr val="bg1"/>
                </a:solidFill>
              </a:rPr>
              <a:t>障害が発生、</a:t>
            </a:r>
          </a:p>
          <a:p>
            <a:r>
              <a:rPr kumimoji="1" lang="ja-JP" altLang="en-US" sz="2400">
                <a:solidFill>
                  <a:schemeClr val="bg1"/>
                </a:solidFill>
              </a:rPr>
              <a:t>更新できなかった</a:t>
            </a:r>
            <a:endParaRPr kumimoji="1" lang="en-US" altLang="ja-JP" sz="2400">
              <a:solidFill>
                <a:schemeClr val="bg1"/>
              </a:solidFill>
            </a:endParaRPr>
          </a:p>
        </p:txBody>
      </p:sp>
      <p:sp>
        <p:nvSpPr>
          <p:cNvPr id="9" name="右カーブ矢印 8"/>
          <p:cNvSpPr/>
          <p:nvPr/>
        </p:nvSpPr>
        <p:spPr>
          <a:xfrm rot="10988940" flipH="1">
            <a:off x="59528" y="3466110"/>
            <a:ext cx="1411758" cy="2206098"/>
          </a:xfrm>
          <a:prstGeom prst="curvedRightArrow">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テキスト ボックス 23"/>
          <p:cNvSpPr txBox="1"/>
          <p:nvPr/>
        </p:nvSpPr>
        <p:spPr>
          <a:xfrm>
            <a:off x="3824654" y="6290156"/>
            <a:ext cx="2290010" cy="523220"/>
          </a:xfrm>
          <a:prstGeom prst="rect">
            <a:avLst/>
          </a:prstGeom>
          <a:noFill/>
        </p:spPr>
        <p:txBody>
          <a:bodyPr wrap="none" rtlCol="0">
            <a:spAutoFit/>
          </a:bodyPr>
          <a:lstStyle/>
          <a:p>
            <a:r>
              <a:rPr kumimoji="1" lang="ja-JP" altLang="en-US" sz="2800">
                <a:solidFill>
                  <a:srgbClr val="E46C0A"/>
                </a:solidFill>
                <a:latin typeface="メイリオ"/>
                <a:ea typeface="メイリオ"/>
                <a:cs typeface="メイリオ"/>
              </a:rPr>
              <a:t>残高</a:t>
            </a:r>
            <a:r>
              <a:rPr kumimoji="1" lang="en-US" altLang="ja-JP" sz="2800">
                <a:solidFill>
                  <a:srgbClr val="E46C0A"/>
                </a:solidFill>
                <a:latin typeface="メイリオ"/>
                <a:ea typeface="メイリオ"/>
                <a:cs typeface="メイリオ"/>
              </a:rPr>
              <a:t>100</a:t>
            </a:r>
            <a:r>
              <a:rPr kumimoji="1" lang="ja-JP" altLang="en-US" sz="2800">
                <a:solidFill>
                  <a:srgbClr val="E46C0A"/>
                </a:solidFill>
                <a:latin typeface="メイリオ"/>
                <a:ea typeface="メイリオ"/>
                <a:cs typeface="メイリオ"/>
              </a:rPr>
              <a:t>万円</a:t>
            </a:r>
          </a:p>
        </p:txBody>
      </p:sp>
      <p:sp>
        <p:nvSpPr>
          <p:cNvPr id="25" name="テキスト ボックス 24"/>
          <p:cNvSpPr txBox="1"/>
          <p:nvPr/>
        </p:nvSpPr>
        <p:spPr>
          <a:xfrm>
            <a:off x="6588224" y="6295074"/>
            <a:ext cx="1484902" cy="523220"/>
          </a:xfrm>
          <a:prstGeom prst="rect">
            <a:avLst/>
          </a:prstGeom>
          <a:noFill/>
        </p:spPr>
        <p:txBody>
          <a:bodyPr wrap="none" rtlCol="0">
            <a:spAutoFit/>
          </a:bodyPr>
          <a:lstStyle/>
          <a:p>
            <a:r>
              <a:rPr kumimoji="1" lang="ja-JP" altLang="en-US" sz="2800">
                <a:solidFill>
                  <a:srgbClr val="E46C0A"/>
                </a:solidFill>
                <a:latin typeface="メイリオ"/>
                <a:ea typeface="メイリオ"/>
                <a:cs typeface="メイリオ"/>
              </a:rPr>
              <a:t>残高</a:t>
            </a:r>
            <a:r>
              <a:rPr kumimoji="1" lang="en-US" altLang="ja-JP" sz="2800">
                <a:solidFill>
                  <a:srgbClr val="E46C0A"/>
                </a:solidFill>
                <a:latin typeface="メイリオ"/>
                <a:ea typeface="メイリオ"/>
                <a:cs typeface="メイリオ"/>
              </a:rPr>
              <a:t>0</a:t>
            </a:r>
            <a:r>
              <a:rPr kumimoji="1" lang="ja-JP" altLang="en-US" sz="2800">
                <a:solidFill>
                  <a:srgbClr val="E46C0A"/>
                </a:solidFill>
                <a:latin typeface="メイリオ"/>
                <a:ea typeface="メイリオ"/>
                <a:cs typeface="メイリオ"/>
              </a:rPr>
              <a:t>円</a:t>
            </a:r>
          </a:p>
        </p:txBody>
      </p:sp>
      <p:sp>
        <p:nvSpPr>
          <p:cNvPr id="26" name="テキスト ボックス 25"/>
          <p:cNvSpPr txBox="1"/>
          <p:nvPr/>
        </p:nvSpPr>
        <p:spPr>
          <a:xfrm>
            <a:off x="3923928" y="2924944"/>
            <a:ext cx="2290010" cy="523220"/>
          </a:xfrm>
          <a:prstGeom prst="rect">
            <a:avLst/>
          </a:prstGeom>
          <a:noFill/>
        </p:spPr>
        <p:txBody>
          <a:bodyPr wrap="none" rtlCol="0">
            <a:spAutoFit/>
          </a:bodyPr>
          <a:lstStyle/>
          <a:p>
            <a:r>
              <a:rPr kumimoji="1" lang="ja-JP" altLang="en-US" sz="2800">
                <a:solidFill>
                  <a:srgbClr val="E46C0A"/>
                </a:solidFill>
                <a:latin typeface="メイリオ"/>
                <a:ea typeface="メイリオ"/>
                <a:cs typeface="メイリオ"/>
              </a:rPr>
              <a:t>残高</a:t>
            </a:r>
            <a:r>
              <a:rPr kumimoji="1" lang="en-US" altLang="ja-JP" sz="2800">
                <a:solidFill>
                  <a:srgbClr val="E46C0A"/>
                </a:solidFill>
                <a:latin typeface="メイリオ"/>
                <a:ea typeface="メイリオ"/>
                <a:cs typeface="メイリオ"/>
              </a:rPr>
              <a:t>100</a:t>
            </a:r>
            <a:r>
              <a:rPr kumimoji="1" lang="ja-JP" altLang="en-US" sz="2800">
                <a:solidFill>
                  <a:srgbClr val="E46C0A"/>
                </a:solidFill>
                <a:latin typeface="メイリオ"/>
                <a:ea typeface="メイリオ"/>
                <a:cs typeface="メイリオ"/>
              </a:rPr>
              <a:t>万円</a:t>
            </a:r>
          </a:p>
        </p:txBody>
      </p:sp>
      <p:sp>
        <p:nvSpPr>
          <p:cNvPr id="27" name="テキスト ボックス 26"/>
          <p:cNvSpPr txBox="1"/>
          <p:nvPr/>
        </p:nvSpPr>
        <p:spPr>
          <a:xfrm>
            <a:off x="6687498" y="2905780"/>
            <a:ext cx="1484902" cy="523220"/>
          </a:xfrm>
          <a:prstGeom prst="rect">
            <a:avLst/>
          </a:prstGeom>
          <a:noFill/>
        </p:spPr>
        <p:txBody>
          <a:bodyPr wrap="none" rtlCol="0">
            <a:spAutoFit/>
          </a:bodyPr>
          <a:lstStyle/>
          <a:p>
            <a:r>
              <a:rPr kumimoji="1" lang="ja-JP" altLang="en-US" sz="2800">
                <a:solidFill>
                  <a:srgbClr val="E46C0A"/>
                </a:solidFill>
                <a:latin typeface="メイリオ"/>
                <a:ea typeface="メイリオ"/>
                <a:cs typeface="メイリオ"/>
              </a:rPr>
              <a:t>残高</a:t>
            </a:r>
            <a:r>
              <a:rPr kumimoji="1" lang="en-US" altLang="ja-JP" sz="2800">
                <a:solidFill>
                  <a:srgbClr val="E46C0A"/>
                </a:solidFill>
                <a:latin typeface="メイリオ"/>
                <a:ea typeface="メイリオ"/>
                <a:cs typeface="メイリオ"/>
              </a:rPr>
              <a:t>0</a:t>
            </a:r>
            <a:r>
              <a:rPr kumimoji="1" lang="ja-JP" altLang="en-US" sz="2800">
                <a:solidFill>
                  <a:srgbClr val="E46C0A"/>
                </a:solidFill>
                <a:latin typeface="メイリオ"/>
                <a:ea typeface="メイリオ"/>
                <a:cs typeface="メイリオ"/>
              </a:rPr>
              <a:t>円</a:t>
            </a:r>
          </a:p>
        </p:txBody>
      </p:sp>
    </p:spTree>
    <p:extLst>
      <p:ext uri="{BB962C8B-B14F-4D97-AF65-F5344CB8AC3E}">
        <p14:creationId xmlns:p14="http://schemas.microsoft.com/office/powerpoint/2010/main" val="1297613155"/>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lang="en-US" altLang="ja-JP" sz="4000" dirty="0"/>
              <a:t>ACID</a:t>
            </a:r>
            <a:endParaRPr kumimoji="1" lang="ja-JP" altLang="en-US" sz="4000" dirty="0"/>
          </a:p>
        </p:txBody>
      </p:sp>
      <p:sp>
        <p:nvSpPr>
          <p:cNvPr id="6" name="コンテンツ プレースホルダー 8"/>
          <p:cNvSpPr txBox="1">
            <a:spLocks/>
          </p:cNvSpPr>
          <p:nvPr/>
        </p:nvSpPr>
        <p:spPr>
          <a:xfrm>
            <a:off x="179512" y="908720"/>
            <a:ext cx="8712968" cy="5688632"/>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b="1" smtClean="0">
                <a:solidFill>
                  <a:schemeClr val="accent6">
                    <a:lumMod val="75000"/>
                  </a:schemeClr>
                </a:solidFill>
              </a:rPr>
              <a:t>原子性</a:t>
            </a:r>
            <a:r>
              <a:rPr lang="ja-JP" altLang="en-US" smtClean="0"/>
              <a:t>（</a:t>
            </a:r>
            <a:r>
              <a:rPr lang="en-US" altLang="ja-JP" smtClean="0"/>
              <a:t>A</a:t>
            </a:r>
            <a:r>
              <a:rPr lang="en-US" altLang="ja-JP"/>
              <a:t>tomicity</a:t>
            </a:r>
            <a:r>
              <a:rPr lang="ja-JP" altLang="en-US"/>
              <a:t>）</a:t>
            </a:r>
            <a:endParaRPr lang="en-US" altLang="ja-JP"/>
          </a:p>
          <a:p>
            <a:pPr lvl="1"/>
            <a:r>
              <a:rPr lang="ja-JP" altLang="en-US"/>
              <a:t>操作の途中ではないことが保証される</a:t>
            </a:r>
            <a:endParaRPr lang="en-US" altLang="ja-JP"/>
          </a:p>
          <a:p>
            <a:pPr lvl="1"/>
            <a:r>
              <a:rPr lang="ja-JP" altLang="en-US"/>
              <a:t>すべての操作が終わっている、または始まっていない状態であること</a:t>
            </a:r>
            <a:r>
              <a:rPr lang="en-US" altLang="ja-JP"/>
              <a:t/>
            </a:r>
            <a:br>
              <a:rPr lang="en-US" altLang="ja-JP"/>
            </a:br>
            <a:endParaRPr lang="en-US" altLang="ja-JP"/>
          </a:p>
          <a:p>
            <a:r>
              <a:rPr lang="ja-JP" altLang="en-US" b="1" smtClean="0">
                <a:solidFill>
                  <a:srgbClr val="E46C0A"/>
                </a:solidFill>
              </a:rPr>
              <a:t>一貫性</a:t>
            </a:r>
            <a:r>
              <a:rPr lang="ja-JP" altLang="en-US"/>
              <a:t>（</a:t>
            </a:r>
            <a:r>
              <a:rPr lang="en-US" altLang="ja-JP"/>
              <a:t>Consistency</a:t>
            </a:r>
            <a:r>
              <a:rPr lang="ja-JP" altLang="en-US"/>
              <a:t>）</a:t>
            </a:r>
            <a:endParaRPr lang="en-US" altLang="ja-JP"/>
          </a:p>
          <a:p>
            <a:pPr lvl="1"/>
            <a:r>
              <a:rPr lang="ja-JP" altLang="en-US" smtClean="0"/>
              <a:t>データベースのルールに反する操作が行われるとトランザクションは実行されない（操作前の状態に戻る）</a:t>
            </a:r>
            <a:r>
              <a:rPr lang="en-US" altLang="ja-JP" smtClean="0"/>
              <a:t/>
            </a:r>
            <a:br>
              <a:rPr lang="en-US" altLang="ja-JP" smtClean="0"/>
            </a:br>
            <a:endParaRPr lang="en-US" altLang="ja-JP" smtClean="0"/>
          </a:p>
          <a:p>
            <a:r>
              <a:rPr lang="ja-JP" altLang="en-US" b="1" smtClean="0">
                <a:solidFill>
                  <a:srgbClr val="E46C0A"/>
                </a:solidFill>
              </a:rPr>
              <a:t>独立性</a:t>
            </a:r>
            <a:r>
              <a:rPr lang="ja-JP" altLang="en-US" smtClean="0"/>
              <a:t>（</a:t>
            </a:r>
            <a:r>
              <a:rPr lang="en-US" altLang="ja-JP" smtClean="0"/>
              <a:t>I</a:t>
            </a:r>
            <a:r>
              <a:rPr lang="en-US" altLang="ja-JP"/>
              <a:t>solation</a:t>
            </a:r>
            <a:r>
              <a:rPr lang="ja-JP" altLang="en-US" smtClean="0"/>
              <a:t>）</a:t>
            </a:r>
            <a:endParaRPr lang="en-US" altLang="ja-JP" smtClean="0"/>
          </a:p>
          <a:p>
            <a:pPr lvl="1"/>
            <a:r>
              <a:rPr lang="ja-JP" altLang="en-US"/>
              <a:t>実行中の操作は、他の操作に影響されない。</a:t>
            </a:r>
            <a:r>
              <a:rPr lang="en-US" altLang="ja-JP"/>
              <a:t/>
            </a:r>
            <a:br>
              <a:rPr lang="en-US" altLang="ja-JP"/>
            </a:br>
            <a:endParaRPr lang="en-US" altLang="ja-JP" smtClean="0"/>
          </a:p>
          <a:p>
            <a:r>
              <a:rPr lang="ja-JP" altLang="en-US" b="1" smtClean="0">
                <a:solidFill>
                  <a:srgbClr val="E46C0A"/>
                </a:solidFill>
              </a:rPr>
              <a:t>永続性</a:t>
            </a:r>
            <a:r>
              <a:rPr lang="ja-JP" altLang="en-US" smtClean="0"/>
              <a:t>（</a:t>
            </a:r>
            <a:r>
              <a:rPr lang="en-US" altLang="ja-JP" smtClean="0"/>
              <a:t>D</a:t>
            </a:r>
            <a:r>
              <a:rPr lang="en-US" altLang="ja-JP"/>
              <a:t>urability</a:t>
            </a:r>
            <a:r>
              <a:rPr lang="ja-JP" altLang="en-US" smtClean="0"/>
              <a:t>）</a:t>
            </a:r>
            <a:endParaRPr lang="en-US" altLang="ja-JP" smtClean="0"/>
          </a:p>
          <a:p>
            <a:pPr lvl="1"/>
            <a:r>
              <a:rPr lang="ja-JP" altLang="en-US"/>
              <a:t>データベースからトランザクション中の処理が完了したという通知を受けたら、それ以降に元の状態に巻き戻ることはない。</a:t>
            </a:r>
            <a:endParaRPr lang="en-US" altLang="ja-JP" smtClean="0"/>
          </a:p>
        </p:txBody>
      </p:sp>
    </p:spTree>
    <p:extLst>
      <p:ext uri="{BB962C8B-B14F-4D97-AF65-F5344CB8AC3E}">
        <p14:creationId xmlns:p14="http://schemas.microsoft.com/office/powerpoint/2010/main" val="1108213647"/>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lang="ja-JP" altLang="en-US" sz="4000" dirty="0"/>
              <a:t>気をつけるポイント</a:t>
            </a:r>
            <a:endParaRPr kumimoji="1" lang="ja-JP" altLang="en-US" sz="4000" dirty="0"/>
          </a:p>
        </p:txBody>
      </p:sp>
      <p:sp>
        <p:nvSpPr>
          <p:cNvPr id="6" name="コンテンツ プレースホルダー 8"/>
          <p:cNvSpPr txBox="1">
            <a:spLocks/>
          </p:cNvSpPr>
          <p:nvPr/>
        </p:nvSpPr>
        <p:spPr>
          <a:xfrm>
            <a:off x="179512" y="908720"/>
            <a:ext cx="8712968" cy="56886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b="1">
                <a:solidFill>
                  <a:srgbClr val="E46C0A"/>
                </a:solidFill>
              </a:rPr>
              <a:t>リソース食い</a:t>
            </a:r>
            <a:endParaRPr lang="en-US" altLang="ja-JP" b="1">
              <a:solidFill>
                <a:srgbClr val="E46C0A"/>
              </a:solidFill>
            </a:endParaRPr>
          </a:p>
          <a:p>
            <a:pPr lvl="1"/>
            <a:r>
              <a:rPr lang="ja-JP" altLang="en-US" smtClean="0"/>
              <a:t>データベースの実装にもよりますが、トランザクションは操作が最終的に確定されるまで、最初の情報を保持し続けることになります。</a:t>
            </a:r>
            <a:endParaRPr lang="en-US" altLang="ja-JP" smtClean="0"/>
          </a:p>
          <a:p>
            <a:pPr lvl="1"/>
            <a:r>
              <a:rPr lang="ja-JP" altLang="en-US"/>
              <a:t>そのためのリソースはバカになりません。</a:t>
            </a:r>
            <a:endParaRPr lang="en-US" altLang="ja-JP"/>
          </a:p>
          <a:p>
            <a:pPr lvl="1"/>
            <a:endParaRPr lang="en-US" altLang="ja-JP" smtClean="0"/>
          </a:p>
          <a:p>
            <a:r>
              <a:rPr lang="ja-JP" altLang="en-US" b="1" smtClean="0">
                <a:solidFill>
                  <a:srgbClr val="E46C0A"/>
                </a:solidFill>
              </a:rPr>
              <a:t>ロック</a:t>
            </a:r>
            <a:endParaRPr lang="en-US" altLang="ja-JP" b="1" smtClean="0">
              <a:solidFill>
                <a:srgbClr val="E46C0A"/>
              </a:solidFill>
            </a:endParaRPr>
          </a:p>
          <a:p>
            <a:pPr lvl="1"/>
            <a:r>
              <a:rPr lang="ja-JP" altLang="en-US"/>
              <a:t>トランザクション中、（設定によっては）ロックがかかり他のプロセスは読み込みも含めてできなくなります。</a:t>
            </a:r>
            <a:endParaRPr lang="en-US" altLang="ja-JP"/>
          </a:p>
          <a:p>
            <a:pPr lvl="1"/>
            <a:r>
              <a:rPr lang="en-US" altLang="ja-JP" smtClean="0"/>
              <a:t>ACID</a:t>
            </a:r>
            <a:r>
              <a:rPr lang="ja-JP" altLang="en-US"/>
              <a:t>でいう</a:t>
            </a:r>
            <a:r>
              <a:rPr lang="ja-JP" altLang="en-US" smtClean="0"/>
              <a:t>独立性</a:t>
            </a:r>
            <a:r>
              <a:rPr lang="en-US" altLang="ja-JP" smtClean="0"/>
              <a:t>(</a:t>
            </a:r>
            <a:r>
              <a:rPr lang="en-US" altLang="ja-JP"/>
              <a:t>Isolation</a:t>
            </a:r>
            <a:r>
              <a:rPr lang="en-US" altLang="ja-JP" smtClean="0"/>
              <a:t>)</a:t>
            </a:r>
          </a:p>
        </p:txBody>
      </p:sp>
    </p:spTree>
    <p:extLst>
      <p:ext uri="{BB962C8B-B14F-4D97-AF65-F5344CB8AC3E}">
        <p14:creationId xmlns:p14="http://schemas.microsoft.com/office/powerpoint/2010/main" val="3771299640"/>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1196752"/>
            <a:ext cx="8229600" cy="4464496"/>
          </a:xfrm>
        </p:spPr>
        <p:txBody>
          <a:bodyPr>
            <a:noAutofit/>
          </a:bodyPr>
          <a:lstStyle/>
          <a:p>
            <a:r>
              <a:rPr kumimoji="1" lang="en-US" altLang="ja-JP" sz="8800" dirty="0"/>
              <a:t>PHP/MySQL</a:t>
            </a:r>
            <a:br>
              <a:rPr kumimoji="1" lang="en-US" altLang="ja-JP" sz="8800" dirty="0"/>
            </a:br>
            <a:r>
              <a:rPr lang="ja-JP" altLang="en-US" sz="8800" dirty="0"/>
              <a:t>連携</a:t>
            </a:r>
            <a:endParaRPr kumimoji="1" lang="ja-JP" altLang="en-US" sz="8800" dirty="0"/>
          </a:p>
        </p:txBody>
      </p:sp>
      <p:pic>
        <p:nvPicPr>
          <p:cNvPr id="4" name="Picture 2" descr="出力例: Imagick で作った PHP ロゴ"/>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5129808"/>
            <a:ext cx="2880320" cy="1728192"/>
          </a:xfrm>
          <a:prstGeom prst="rect">
            <a:avLst/>
          </a:prstGeom>
          <a:noFill/>
          <a:extLst>
            <a:ext uri="{909E8E84-426E-40dd-AFC4-6F175D3DCCD1}">
              <a14:hiddenFill xmlns:a14="http://schemas.microsoft.com/office/drawing/2010/main">
                <a:solidFill>
                  <a:srgbClr val="FFFFFF"/>
                </a:solidFill>
              </a14:hiddenFill>
            </a:ext>
          </a:extLst>
        </p:spPr>
      </p:pic>
      <p:pic>
        <p:nvPicPr>
          <p:cNvPr id="5" name="図 4"/>
          <p:cNvPicPr>
            <a:picLocks noChangeAspect="1"/>
          </p:cNvPicPr>
          <p:nvPr/>
        </p:nvPicPr>
        <p:blipFill>
          <a:blip r:embed="rId3"/>
          <a:stretch>
            <a:fillRect/>
          </a:stretch>
        </p:blipFill>
        <p:spPr>
          <a:xfrm>
            <a:off x="6516216" y="5157192"/>
            <a:ext cx="2232248" cy="1509304"/>
          </a:xfrm>
          <a:prstGeom prst="rect">
            <a:avLst/>
          </a:prstGeom>
        </p:spPr>
      </p:pic>
      <p:sp>
        <p:nvSpPr>
          <p:cNvPr id="6" name="星 10 5"/>
          <p:cNvSpPr/>
          <p:nvPr/>
        </p:nvSpPr>
        <p:spPr>
          <a:xfrm>
            <a:off x="251520" y="188640"/>
            <a:ext cx="1944216" cy="2016224"/>
          </a:xfrm>
          <a:prstGeom prst="star1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4400">
                <a:latin typeface="メイリオ"/>
                <a:ea typeface="メイリオ"/>
                <a:cs typeface="メイリオ"/>
              </a:rPr>
              <a:t>復習</a:t>
            </a:r>
          </a:p>
        </p:txBody>
      </p:sp>
    </p:spTree>
    <p:extLst>
      <p:ext uri="{BB962C8B-B14F-4D97-AF65-F5344CB8AC3E}">
        <p14:creationId xmlns:p14="http://schemas.microsoft.com/office/powerpoint/2010/main" val="985506566"/>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lang="en-US" altLang="ja-JP" sz="4000" dirty="0"/>
              <a:t>PHP</a:t>
            </a:r>
            <a:r>
              <a:rPr lang="ja-JP" altLang="en-US" sz="4000" dirty="0"/>
              <a:t>から</a:t>
            </a:r>
            <a:r>
              <a:rPr lang="en-US" altLang="ja-JP" sz="4000" dirty="0"/>
              <a:t>SQL</a:t>
            </a:r>
            <a:r>
              <a:rPr lang="ja-JP" altLang="en-US" sz="4000" dirty="0"/>
              <a:t>を実行する</a:t>
            </a:r>
            <a:r>
              <a:rPr lang="en-US" altLang="ja-JP" sz="4000" dirty="0"/>
              <a:t>〜</a:t>
            </a:r>
            <a:r>
              <a:rPr lang="ja-JP" altLang="en-US" sz="4000" dirty="0"/>
              <a:t>準備</a:t>
            </a:r>
            <a:endParaRPr kumimoji="1" lang="ja-JP" altLang="en-US" sz="4000" dirty="0"/>
          </a:p>
        </p:txBody>
      </p:sp>
      <p:sp>
        <p:nvSpPr>
          <p:cNvPr id="6" name="コンテンツ プレースホルダー 8"/>
          <p:cNvSpPr txBox="1">
            <a:spLocks/>
          </p:cNvSpPr>
          <p:nvPr/>
        </p:nvSpPr>
        <p:spPr>
          <a:xfrm>
            <a:off x="179512" y="908720"/>
            <a:ext cx="8712968" cy="56886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en-US" altLang="ja-JP" smtClean="0"/>
          </a:p>
        </p:txBody>
      </p:sp>
      <p:sp>
        <p:nvSpPr>
          <p:cNvPr id="5" name="コンテンツ プレースホルダー 2"/>
          <p:cNvSpPr txBox="1">
            <a:spLocks/>
          </p:cNvSpPr>
          <p:nvPr/>
        </p:nvSpPr>
        <p:spPr>
          <a:xfrm>
            <a:off x="0" y="908720"/>
            <a:ext cx="9144000" cy="3384376"/>
          </a:xfrm>
          <a:prstGeom prst="rect">
            <a:avLst/>
          </a:prstGeom>
          <a:solidFill>
            <a:schemeClr val="tx1"/>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sz="2800" dirty="0">
                <a:solidFill>
                  <a:schemeClr val="bg1"/>
                </a:solidFill>
              </a:rPr>
              <a:t>&lt;?php</a:t>
            </a:r>
          </a:p>
          <a:p>
            <a:pPr marL="0" indent="0">
              <a:buNone/>
            </a:pPr>
            <a:r>
              <a:rPr lang="en-US" altLang="ja-JP" sz="2800" dirty="0">
                <a:solidFill>
                  <a:schemeClr val="bg1"/>
                </a:solidFill>
              </a:rPr>
              <a:t>$dsn  =</a:t>
            </a:r>
            <a:r>
              <a:rPr lang="ja-JP" altLang="en-US" sz="2800" dirty="0">
                <a:solidFill>
                  <a:schemeClr val="bg1"/>
                </a:solidFill>
              </a:rPr>
              <a:t> </a:t>
            </a:r>
            <a:r>
              <a:rPr lang="en-US" altLang="ja-JP" sz="2800" dirty="0">
                <a:solidFill>
                  <a:schemeClr val="bg1"/>
                </a:solidFill>
              </a:rPr>
              <a:t>'</a:t>
            </a:r>
            <a:r>
              <a:rPr lang="en-US" altLang="ja-JP" sz="2800">
                <a:solidFill>
                  <a:srgbClr val="FFFFFF"/>
                </a:solidFill>
              </a:rPr>
              <a:t>mysql:dbname=rpgdb;host=127.0.0.1</a:t>
            </a:r>
            <a:r>
              <a:rPr lang="en-US" altLang="ja-JP" sz="2800" dirty="0">
                <a:solidFill>
                  <a:schemeClr val="bg1"/>
                </a:solidFill>
              </a:rPr>
              <a:t>';</a:t>
            </a:r>
          </a:p>
          <a:p>
            <a:pPr marL="0" indent="0">
              <a:buNone/>
            </a:pPr>
            <a:r>
              <a:rPr lang="en-US" altLang="ja-JP" sz="2800" dirty="0">
                <a:solidFill>
                  <a:schemeClr val="bg1"/>
                </a:solidFill>
              </a:rPr>
              <a:t>$user = 'root';</a:t>
            </a:r>
          </a:p>
          <a:p>
            <a:pPr marL="0" indent="0">
              <a:buNone/>
            </a:pPr>
            <a:r>
              <a:rPr lang="en-US" altLang="ja-JP" sz="2800" dirty="0">
                <a:solidFill>
                  <a:schemeClr val="bg1"/>
                </a:solidFill>
              </a:rPr>
              <a:t>$pw   = 'H@chiouji1';</a:t>
            </a:r>
          </a:p>
          <a:p>
            <a:pPr marL="0" indent="0">
              <a:buNone/>
            </a:pPr>
            <a:endParaRPr lang="en-US" altLang="ja-JP" sz="2800" dirty="0">
              <a:solidFill>
                <a:schemeClr val="bg1"/>
              </a:solidFill>
            </a:endParaRPr>
          </a:p>
          <a:p>
            <a:pPr marL="0" indent="0">
              <a:buNone/>
            </a:pPr>
            <a:r>
              <a:rPr lang="en-US" altLang="ja-JP" sz="2800" dirty="0">
                <a:solidFill>
                  <a:schemeClr val="bg1"/>
                </a:solidFill>
              </a:rPr>
              <a:t>$sql</a:t>
            </a:r>
            <a:r>
              <a:rPr lang="ja-JP" altLang="en-US" sz="2800" dirty="0">
                <a:solidFill>
                  <a:schemeClr val="bg1"/>
                </a:solidFill>
              </a:rPr>
              <a:t> </a:t>
            </a:r>
            <a:r>
              <a:rPr lang="en-US" altLang="ja-JP" sz="2800" dirty="0">
                <a:solidFill>
                  <a:schemeClr val="bg1"/>
                </a:solidFill>
              </a:rPr>
              <a:t>=</a:t>
            </a:r>
            <a:r>
              <a:rPr lang="ja-JP" altLang="en-US" sz="2800" dirty="0">
                <a:solidFill>
                  <a:schemeClr val="bg1"/>
                </a:solidFill>
              </a:rPr>
              <a:t> </a:t>
            </a:r>
            <a:r>
              <a:rPr lang="en-US" altLang="ja-JP" sz="2800" dirty="0">
                <a:solidFill>
                  <a:schemeClr val="bg1"/>
                </a:solidFill>
              </a:rPr>
              <a:t>'SELECT</a:t>
            </a:r>
            <a:r>
              <a:rPr lang="ja-JP" altLang="en-US" sz="2800" dirty="0">
                <a:solidFill>
                  <a:schemeClr val="bg1"/>
                </a:solidFill>
              </a:rPr>
              <a:t> * </a:t>
            </a:r>
            <a:r>
              <a:rPr lang="en-US" altLang="ja-JP" sz="2800" dirty="0">
                <a:solidFill>
                  <a:schemeClr val="bg1"/>
                </a:solidFill>
              </a:rPr>
              <a:t>FROM</a:t>
            </a:r>
            <a:r>
              <a:rPr lang="ja-JP" altLang="en-US" sz="2800" dirty="0">
                <a:solidFill>
                  <a:schemeClr val="bg1"/>
                </a:solidFill>
              </a:rPr>
              <a:t> </a:t>
            </a:r>
            <a:r>
              <a:rPr lang="en-US" altLang="ja-JP" sz="2800" dirty="0">
                <a:solidFill>
                  <a:schemeClr val="bg1"/>
                </a:solidFill>
              </a:rPr>
              <a:t>Monster';</a:t>
            </a:r>
          </a:p>
          <a:p>
            <a:pPr marL="0" indent="0">
              <a:buNone/>
            </a:pPr>
            <a:endParaRPr lang="en-US" altLang="ja-JP" sz="2800" dirty="0">
              <a:solidFill>
                <a:schemeClr val="bg1"/>
              </a:solidFill>
            </a:endParaRPr>
          </a:p>
        </p:txBody>
      </p:sp>
      <p:sp>
        <p:nvSpPr>
          <p:cNvPr id="7" name="正方形/長方形 6"/>
          <p:cNvSpPr/>
          <p:nvPr/>
        </p:nvSpPr>
        <p:spPr>
          <a:xfrm>
            <a:off x="-1332656" y="2780928"/>
            <a:ext cx="176192" cy="328682"/>
          </a:xfrm>
          <a:prstGeom prst="rect">
            <a:avLst/>
          </a:prstGeom>
        </p:spPr>
        <p:txBody>
          <a:bodyPr wrap="square">
            <a:spAutoFit/>
          </a:bodyPr>
          <a:lstStyle/>
          <a:p>
            <a:endParaRPr lang="ja-JP" altLang="en-US"/>
          </a:p>
        </p:txBody>
      </p:sp>
    </p:spTree>
    <p:extLst>
      <p:ext uri="{BB962C8B-B14F-4D97-AF65-F5344CB8AC3E}">
        <p14:creationId xmlns:p14="http://schemas.microsoft.com/office/powerpoint/2010/main" val="1148273854"/>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lang="en-US" altLang="ja-JP" sz="4000" dirty="0"/>
              <a:t>PHP</a:t>
            </a:r>
            <a:r>
              <a:rPr lang="ja-JP" altLang="en-US" sz="4000" dirty="0"/>
              <a:t>から</a:t>
            </a:r>
            <a:r>
              <a:rPr lang="en-US" altLang="ja-JP" sz="4000" dirty="0"/>
              <a:t>SQL</a:t>
            </a:r>
            <a:r>
              <a:rPr lang="ja-JP" altLang="en-US" sz="4000" dirty="0"/>
              <a:t>を実行する</a:t>
            </a:r>
            <a:r>
              <a:rPr lang="en-US" altLang="ja-JP" sz="4000" dirty="0"/>
              <a:t>〜</a:t>
            </a:r>
            <a:r>
              <a:rPr lang="ja-JP" altLang="en-US" sz="4000" dirty="0"/>
              <a:t>実行</a:t>
            </a:r>
            <a:endParaRPr kumimoji="1" lang="ja-JP" altLang="en-US" sz="4000" dirty="0"/>
          </a:p>
        </p:txBody>
      </p:sp>
      <p:sp>
        <p:nvSpPr>
          <p:cNvPr id="6" name="コンテンツ プレースホルダー 8"/>
          <p:cNvSpPr txBox="1">
            <a:spLocks/>
          </p:cNvSpPr>
          <p:nvPr/>
        </p:nvSpPr>
        <p:spPr>
          <a:xfrm>
            <a:off x="179512" y="908720"/>
            <a:ext cx="8712968" cy="56886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en-US" altLang="ja-JP" smtClean="0"/>
          </a:p>
        </p:txBody>
      </p:sp>
      <p:sp>
        <p:nvSpPr>
          <p:cNvPr id="5" name="コンテンツ プレースホルダー 2"/>
          <p:cNvSpPr txBox="1">
            <a:spLocks/>
          </p:cNvSpPr>
          <p:nvPr/>
        </p:nvSpPr>
        <p:spPr>
          <a:xfrm>
            <a:off x="0" y="836712"/>
            <a:ext cx="9144000" cy="5472608"/>
          </a:xfrm>
          <a:prstGeom prst="rect">
            <a:avLst/>
          </a:prstGeom>
          <a:solidFill>
            <a:schemeClr val="tx1"/>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sz="2800" dirty="0">
                <a:solidFill>
                  <a:schemeClr val="bg1"/>
                </a:solidFill>
              </a:rPr>
              <a:t>//SQL</a:t>
            </a:r>
            <a:r>
              <a:rPr lang="ja-JP" altLang="en-US" sz="2800" dirty="0">
                <a:solidFill>
                  <a:schemeClr val="bg1"/>
                </a:solidFill>
              </a:rPr>
              <a:t>を実行</a:t>
            </a:r>
            <a:endParaRPr lang="en-US" altLang="ja-JP" sz="2800" dirty="0">
              <a:solidFill>
                <a:schemeClr val="bg1"/>
              </a:solidFill>
            </a:endParaRPr>
          </a:p>
          <a:p>
            <a:pPr marL="0" indent="0">
              <a:buNone/>
            </a:pPr>
            <a:r>
              <a:rPr lang="en-US" altLang="ja-JP" sz="2800" dirty="0">
                <a:solidFill>
                  <a:schemeClr val="bg1"/>
                </a:solidFill>
              </a:rPr>
              <a:t>$dbh = new PDO($dsn, $user, $pw);  //</a:t>
            </a:r>
            <a:r>
              <a:rPr lang="ja-JP" altLang="en-US" sz="2800" dirty="0">
                <a:solidFill>
                  <a:schemeClr val="bg1"/>
                </a:solidFill>
              </a:rPr>
              <a:t>接続</a:t>
            </a:r>
            <a:endParaRPr lang="en-US" altLang="ja-JP" sz="2800" dirty="0">
              <a:solidFill>
                <a:schemeClr val="bg1"/>
              </a:solidFill>
            </a:endParaRPr>
          </a:p>
          <a:p>
            <a:pPr marL="0" indent="0">
              <a:buNone/>
            </a:pPr>
            <a:r>
              <a:rPr lang="en-US" altLang="ja-JP" sz="2800" dirty="0">
                <a:solidFill>
                  <a:schemeClr val="bg1"/>
                </a:solidFill>
              </a:rPr>
              <a:t>$sth = $dbh-&gt;</a:t>
            </a:r>
            <a:r>
              <a:rPr lang="en-US" altLang="ja-JP" sz="2800">
                <a:solidFill>
                  <a:srgbClr val="FFFFFF"/>
                </a:solidFill>
              </a:rPr>
              <a:t>prepare($sql);             //SQL</a:t>
            </a:r>
            <a:r>
              <a:rPr lang="ja-JP" altLang="en-US" sz="2800">
                <a:solidFill>
                  <a:srgbClr val="FFFFFF"/>
                </a:solidFill>
              </a:rPr>
              <a:t>準備</a:t>
            </a:r>
            <a:endParaRPr lang="en-US" altLang="ja-JP" sz="2800">
              <a:solidFill>
                <a:srgbClr val="FFFFFF"/>
              </a:solidFill>
            </a:endParaRPr>
          </a:p>
          <a:p>
            <a:pPr marL="0" indent="0">
              <a:buNone/>
            </a:pPr>
            <a:r>
              <a:rPr lang="en-US" altLang="ja-JP" sz="2800" dirty="0">
                <a:solidFill>
                  <a:srgbClr val="FFFFFF"/>
                </a:solidFill>
              </a:rPr>
              <a:t>$sth-&gt;execute();                              //</a:t>
            </a:r>
            <a:r>
              <a:rPr lang="ja-JP" altLang="en-US" sz="2800" dirty="0">
                <a:solidFill>
                  <a:srgbClr val="FFFFFF"/>
                </a:solidFill>
              </a:rPr>
              <a:t>実行</a:t>
            </a:r>
            <a:endParaRPr lang="en-US" altLang="ja-JP" sz="2800" dirty="0">
              <a:solidFill>
                <a:srgbClr val="FFFFFF"/>
              </a:solidFill>
            </a:endParaRPr>
          </a:p>
          <a:p>
            <a:pPr marL="0" indent="0">
              <a:buNone/>
            </a:pPr>
            <a:endParaRPr lang="en-US" altLang="ja-JP" sz="2800" dirty="0">
              <a:solidFill>
                <a:srgbClr val="FFFFFF"/>
              </a:solidFill>
            </a:endParaRPr>
          </a:p>
          <a:p>
            <a:pPr marL="0" indent="0">
              <a:buNone/>
            </a:pPr>
            <a:r>
              <a:rPr lang="en-US" altLang="ja-JP" sz="2800" dirty="0">
                <a:solidFill>
                  <a:srgbClr val="FFFFFF"/>
                </a:solidFill>
              </a:rPr>
              <a:t>//</a:t>
            </a:r>
            <a:r>
              <a:rPr lang="ja-JP" altLang="en-US" sz="2800" dirty="0">
                <a:solidFill>
                  <a:srgbClr val="FFFFFF"/>
                </a:solidFill>
              </a:rPr>
              <a:t>結果を取得</a:t>
            </a:r>
            <a:endParaRPr lang="en-US" altLang="ja-JP" sz="2800" dirty="0">
              <a:solidFill>
                <a:srgbClr val="FFFFFF"/>
              </a:solidFill>
            </a:endParaRPr>
          </a:p>
          <a:p>
            <a:pPr marL="0" indent="0">
              <a:buNone/>
            </a:pPr>
            <a:r>
              <a:rPr lang="en-US" altLang="ja-JP" sz="2800" dirty="0">
                <a:solidFill>
                  <a:srgbClr val="FFFFFF"/>
                </a:solidFill>
              </a:rPr>
              <a:t>while( ($buff = $sth-&gt;fetch()) !== false ){</a:t>
            </a:r>
          </a:p>
          <a:p>
            <a:pPr marL="0" indent="0">
              <a:buNone/>
            </a:pPr>
            <a:r>
              <a:rPr lang="en-US" altLang="ja-JP" sz="2800" dirty="0">
                <a:solidFill>
                  <a:srgbClr val="FFFFFF"/>
                </a:solidFill>
              </a:rPr>
              <a:t>    print</a:t>
            </a:r>
            <a:r>
              <a:rPr lang="ja-JP" altLang="en-US" sz="2800" dirty="0">
                <a:solidFill>
                  <a:srgbClr val="FFFFFF"/>
                </a:solidFill>
              </a:rPr>
              <a:t> </a:t>
            </a:r>
            <a:r>
              <a:rPr lang="en-US" altLang="ja-JP" sz="2800" dirty="0">
                <a:solidFill>
                  <a:srgbClr val="FF0000"/>
                </a:solidFill>
              </a:rPr>
              <a:t>$buff['id']</a:t>
            </a:r>
            <a:r>
              <a:rPr lang="en-US" altLang="ja-JP" sz="2800" dirty="0">
                <a:solidFill>
                  <a:srgbClr val="FFFFFF"/>
                </a:solidFill>
              </a:rPr>
              <a:t>;       </a:t>
            </a:r>
            <a:r>
              <a:rPr lang="en-US" altLang="ja-JP" sz="2800" dirty="0">
                <a:solidFill>
                  <a:srgbClr val="FF0000"/>
                </a:solidFill>
              </a:rPr>
              <a:t>//←</a:t>
            </a:r>
            <a:r>
              <a:rPr lang="ja-JP" altLang="en-US" sz="2800" dirty="0">
                <a:solidFill>
                  <a:srgbClr val="FF0000"/>
                </a:solidFill>
              </a:rPr>
              <a:t>先週と変更しました</a:t>
            </a:r>
            <a:endParaRPr lang="en-US" altLang="ja-JP" sz="2800" dirty="0">
              <a:solidFill>
                <a:srgbClr val="FF0000"/>
              </a:solidFill>
            </a:endParaRPr>
          </a:p>
          <a:p>
            <a:pPr marL="0" indent="0">
              <a:buNone/>
            </a:pPr>
            <a:r>
              <a:rPr lang="en-US" altLang="ja-JP" sz="2800" dirty="0">
                <a:solidFill>
                  <a:srgbClr val="FFFFFF"/>
                </a:solidFill>
              </a:rPr>
              <a:t>    print "¥n";</a:t>
            </a:r>
          </a:p>
          <a:p>
            <a:pPr marL="0" indent="0">
              <a:buNone/>
            </a:pPr>
            <a:r>
              <a:rPr lang="en-US" altLang="ja-JP" sz="2800" dirty="0">
                <a:solidFill>
                  <a:srgbClr val="FFFFFF"/>
                </a:solidFill>
              </a:rPr>
              <a:t>}</a:t>
            </a:r>
          </a:p>
        </p:txBody>
      </p:sp>
    </p:spTree>
    <p:extLst>
      <p:ext uri="{BB962C8B-B14F-4D97-AF65-F5344CB8AC3E}">
        <p14:creationId xmlns:p14="http://schemas.microsoft.com/office/powerpoint/2010/main" val="146870631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6000" dirty="0" smtClean="0"/>
              <a:t>午後</a:t>
            </a:r>
            <a:endParaRPr kumimoji="1" lang="ja-JP" altLang="en-US" sz="6000" dirty="0"/>
          </a:p>
        </p:txBody>
      </p:sp>
      <p:sp>
        <p:nvSpPr>
          <p:cNvPr id="3" name="コンテンツ プレースホルダー 2"/>
          <p:cNvSpPr>
            <a:spLocks noGrp="1"/>
          </p:cNvSpPr>
          <p:nvPr>
            <p:ph idx="1"/>
          </p:nvPr>
        </p:nvSpPr>
        <p:spPr>
          <a:xfrm>
            <a:off x="457200" y="1340768"/>
            <a:ext cx="8229600" cy="4525963"/>
          </a:xfrm>
        </p:spPr>
        <p:txBody>
          <a:bodyPr>
            <a:normAutofit/>
          </a:bodyPr>
          <a:lstStyle/>
          <a:p>
            <a:r>
              <a:rPr lang="en-US" altLang="ja-JP" sz="6000" dirty="0" smtClean="0"/>
              <a:t> </a:t>
            </a:r>
            <a:r>
              <a:rPr lang="en-US" altLang="ja-JP" sz="4400" dirty="0" smtClean="0"/>
              <a:t>PHP</a:t>
            </a:r>
            <a:r>
              <a:rPr lang="ja-JP" altLang="en-US" sz="4400" dirty="0" smtClean="0"/>
              <a:t>演習</a:t>
            </a:r>
            <a:endParaRPr lang="en-US" altLang="ja-JP" sz="4400" dirty="0" smtClean="0"/>
          </a:p>
          <a:p>
            <a:pPr lvl="1"/>
            <a:r>
              <a:rPr lang="en-US" altLang="ja-JP" sz="3600" dirty="0"/>
              <a:t> </a:t>
            </a:r>
            <a:r>
              <a:rPr lang="ja-JP" altLang="en-US" sz="3600" dirty="0"/>
              <a:t>ガチャ開発 </a:t>
            </a:r>
            <a:r>
              <a:rPr lang="en-US" altLang="ja-JP" sz="3600" dirty="0"/>
              <a:t>(MySQL</a:t>
            </a:r>
            <a:r>
              <a:rPr lang="ja-JP" altLang="en-US" sz="3600" dirty="0"/>
              <a:t>版</a:t>
            </a:r>
            <a:r>
              <a:rPr lang="en-US" altLang="ja-JP" sz="3600" dirty="0"/>
              <a:t> </a:t>
            </a:r>
            <a:r>
              <a:rPr lang="ja-JP" altLang="en-US" sz="3600" dirty="0"/>
              <a:t>その</a:t>
            </a:r>
            <a:r>
              <a:rPr lang="en-US" altLang="ja-JP" sz="3600" dirty="0"/>
              <a:t>2)</a:t>
            </a:r>
            <a:endParaRPr lang="en-US" altLang="ja-JP" sz="5600" dirty="0"/>
          </a:p>
          <a:p>
            <a:pPr lvl="1"/>
            <a:endParaRPr lang="en-US" altLang="ja-JP" dirty="0"/>
          </a:p>
          <a:p>
            <a:pPr lvl="1"/>
            <a:endParaRPr lang="en-US" altLang="ja-JP" sz="5600" dirty="0"/>
          </a:p>
        </p:txBody>
      </p:sp>
      <p:pic>
        <p:nvPicPr>
          <p:cNvPr id="4" name="図 3"/>
          <p:cNvPicPr>
            <a:picLocks noChangeAspect="1"/>
          </p:cNvPicPr>
          <p:nvPr/>
        </p:nvPicPr>
        <p:blipFill>
          <a:blip r:embed="rId2"/>
          <a:stretch>
            <a:fillRect/>
          </a:stretch>
        </p:blipFill>
        <p:spPr>
          <a:xfrm>
            <a:off x="467544" y="3645024"/>
            <a:ext cx="2664296" cy="3027609"/>
          </a:xfrm>
          <a:prstGeom prst="rect">
            <a:avLst/>
          </a:prstGeom>
        </p:spPr>
      </p:pic>
      <p:sp>
        <p:nvSpPr>
          <p:cNvPr id="5" name="テキスト ボックス 4"/>
          <p:cNvSpPr txBox="1"/>
          <p:nvPr/>
        </p:nvSpPr>
        <p:spPr>
          <a:xfrm>
            <a:off x="3203848" y="4581128"/>
            <a:ext cx="5827236" cy="769441"/>
          </a:xfrm>
          <a:prstGeom prst="rect">
            <a:avLst/>
          </a:prstGeom>
          <a:noFill/>
        </p:spPr>
        <p:txBody>
          <a:bodyPr wrap="none" rtlCol="0">
            <a:spAutoFit/>
          </a:bodyPr>
          <a:lstStyle/>
          <a:p>
            <a:r>
              <a:rPr kumimoji="1" lang="ja-JP" altLang="en-US" sz="4400">
                <a:solidFill>
                  <a:srgbClr val="FF0000"/>
                </a:solidFill>
                <a:latin typeface="メイリオ"/>
                <a:ea typeface="メイリオ"/>
                <a:cs typeface="メイリオ"/>
              </a:rPr>
              <a:t>本日もペアプロです！</a:t>
            </a:r>
            <a:endParaRPr lang="en-US" altLang="ja-JP" sz="4400">
              <a:solidFill>
                <a:srgbClr val="FF0000"/>
              </a:solidFill>
              <a:latin typeface="メイリオ"/>
              <a:ea typeface="メイリオ"/>
              <a:cs typeface="メイリオ"/>
            </a:endParaRPr>
          </a:p>
        </p:txBody>
      </p:sp>
    </p:spTree>
    <p:extLst>
      <p:ext uri="{BB962C8B-B14F-4D97-AF65-F5344CB8AC3E}">
        <p14:creationId xmlns:p14="http://schemas.microsoft.com/office/powerpoint/2010/main" val="508269268"/>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1196752"/>
            <a:ext cx="8229600" cy="4464496"/>
          </a:xfrm>
        </p:spPr>
        <p:txBody>
          <a:bodyPr>
            <a:noAutofit/>
          </a:bodyPr>
          <a:lstStyle/>
          <a:p>
            <a:r>
              <a:rPr kumimoji="1" lang="en-US" altLang="ja-JP" sz="8800" dirty="0"/>
              <a:t>MySQL</a:t>
            </a:r>
            <a:r>
              <a:rPr lang="ja-JP" altLang="en-US" sz="8800" dirty="0"/>
              <a:t>基礎</a:t>
            </a:r>
            <a:endParaRPr kumimoji="1" lang="ja-JP" altLang="en-US" sz="8800" dirty="0"/>
          </a:p>
        </p:txBody>
      </p:sp>
      <p:pic>
        <p:nvPicPr>
          <p:cNvPr id="3" name="図 2"/>
          <p:cNvPicPr>
            <a:picLocks noChangeAspect="1"/>
          </p:cNvPicPr>
          <p:nvPr/>
        </p:nvPicPr>
        <p:blipFill>
          <a:blip r:embed="rId2"/>
          <a:stretch>
            <a:fillRect/>
          </a:stretch>
        </p:blipFill>
        <p:spPr>
          <a:xfrm>
            <a:off x="6588224" y="4941168"/>
            <a:ext cx="2232248" cy="1509304"/>
          </a:xfrm>
          <a:prstGeom prst="rect">
            <a:avLst/>
          </a:prstGeom>
        </p:spPr>
      </p:pic>
    </p:spTree>
    <p:extLst>
      <p:ext uri="{BB962C8B-B14F-4D97-AF65-F5344CB8AC3E}">
        <p14:creationId xmlns:p14="http://schemas.microsoft.com/office/powerpoint/2010/main" val="2512295748"/>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1196752"/>
            <a:ext cx="8229600" cy="4464496"/>
          </a:xfrm>
        </p:spPr>
        <p:txBody>
          <a:bodyPr>
            <a:noAutofit/>
          </a:bodyPr>
          <a:lstStyle/>
          <a:p>
            <a:r>
              <a:rPr lang="ja-JP" altLang="en-US" sz="8800" dirty="0"/>
              <a:t>正規化・結合</a:t>
            </a:r>
            <a:endParaRPr kumimoji="1" lang="ja-JP" altLang="en-US" sz="8800" dirty="0"/>
          </a:p>
        </p:txBody>
      </p:sp>
    </p:spTree>
    <p:extLst>
      <p:ext uri="{BB962C8B-B14F-4D97-AF65-F5344CB8AC3E}">
        <p14:creationId xmlns:p14="http://schemas.microsoft.com/office/powerpoint/2010/main" val="1304566540"/>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44624"/>
            <a:ext cx="8229600" cy="1143000"/>
          </a:xfrm>
        </p:spPr>
        <p:txBody>
          <a:bodyPr>
            <a:normAutofit/>
          </a:bodyPr>
          <a:lstStyle/>
          <a:p>
            <a:r>
              <a:rPr kumimoji="1" lang="en-US" altLang="ja-JP" sz="6000"/>
              <a:t>※</a:t>
            </a:r>
            <a:r>
              <a:rPr kumimoji="1" lang="ja-JP" altLang="en-US" sz="6000"/>
              <a:t>注意</a:t>
            </a:r>
            <a:r>
              <a:rPr kumimoji="1" lang="en-US" altLang="ja-JP" sz="6000"/>
              <a:t>※</a:t>
            </a:r>
            <a:endParaRPr kumimoji="1" lang="ja-JP" altLang="en-US" sz="6000"/>
          </a:p>
        </p:txBody>
      </p:sp>
      <p:sp>
        <p:nvSpPr>
          <p:cNvPr id="4" name="コンテンツ プレースホルダー 3"/>
          <p:cNvSpPr>
            <a:spLocks noGrp="1"/>
          </p:cNvSpPr>
          <p:nvPr>
            <p:ph idx="1"/>
          </p:nvPr>
        </p:nvSpPr>
        <p:spPr>
          <a:xfrm>
            <a:off x="72008" y="1916832"/>
            <a:ext cx="8964488" cy="4032448"/>
          </a:xfrm>
        </p:spPr>
        <p:txBody>
          <a:bodyPr>
            <a:noAutofit/>
          </a:bodyPr>
          <a:lstStyle/>
          <a:p>
            <a:pPr marL="0" indent="0" algn="ctr">
              <a:buNone/>
            </a:pPr>
            <a:r>
              <a:rPr lang="ja-JP" altLang="en-US" sz="6600">
                <a:solidFill>
                  <a:schemeClr val="bg1"/>
                </a:solidFill>
              </a:rPr>
              <a:t>「正規化」「結合」は</a:t>
            </a:r>
            <a:r>
              <a:rPr lang="en-US" altLang="ja-JP" sz="6600">
                <a:solidFill>
                  <a:schemeClr val="bg1"/>
                </a:solidFill>
              </a:rPr>
              <a:t>RDB</a:t>
            </a:r>
            <a:r>
              <a:rPr lang="ja-JP" altLang="en-US" sz="6600">
                <a:solidFill>
                  <a:schemeClr val="bg1"/>
                </a:solidFill>
              </a:rPr>
              <a:t>を学習する際に大抵の人がつまずきます。</a:t>
            </a:r>
            <a:endParaRPr lang="en-US" altLang="ja-JP" sz="6600">
              <a:solidFill>
                <a:schemeClr val="bg1"/>
              </a:solidFill>
            </a:endParaRPr>
          </a:p>
        </p:txBody>
      </p:sp>
    </p:spTree>
    <p:extLst>
      <p:ext uri="{BB962C8B-B14F-4D97-AF65-F5344CB8AC3E}">
        <p14:creationId xmlns:p14="http://schemas.microsoft.com/office/powerpoint/2010/main" val="27712240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44624"/>
            <a:ext cx="8229600" cy="1143000"/>
          </a:xfrm>
        </p:spPr>
        <p:txBody>
          <a:bodyPr>
            <a:normAutofit/>
          </a:bodyPr>
          <a:lstStyle/>
          <a:p>
            <a:r>
              <a:rPr kumimoji="1" lang="en-US" altLang="ja-JP" sz="6000"/>
              <a:t>※</a:t>
            </a:r>
            <a:r>
              <a:rPr kumimoji="1" lang="ja-JP" altLang="en-US" sz="6000"/>
              <a:t>注意</a:t>
            </a:r>
            <a:r>
              <a:rPr kumimoji="1" lang="en-US" altLang="ja-JP" sz="6000"/>
              <a:t>※</a:t>
            </a:r>
            <a:endParaRPr kumimoji="1" lang="ja-JP" altLang="en-US" sz="6000"/>
          </a:p>
        </p:txBody>
      </p:sp>
      <p:sp>
        <p:nvSpPr>
          <p:cNvPr id="4" name="コンテンツ プレースホルダー 3"/>
          <p:cNvSpPr>
            <a:spLocks noGrp="1"/>
          </p:cNvSpPr>
          <p:nvPr>
            <p:ph idx="1"/>
          </p:nvPr>
        </p:nvSpPr>
        <p:spPr>
          <a:xfrm>
            <a:off x="72008" y="1628800"/>
            <a:ext cx="8964488" cy="4032448"/>
          </a:xfrm>
        </p:spPr>
        <p:txBody>
          <a:bodyPr>
            <a:noAutofit/>
          </a:bodyPr>
          <a:lstStyle/>
          <a:p>
            <a:pPr marL="0" indent="0" algn="ctr">
              <a:buNone/>
            </a:pPr>
            <a:r>
              <a:rPr lang="ja-JP" altLang="en-US" sz="6600">
                <a:solidFill>
                  <a:schemeClr val="bg1"/>
                </a:solidFill>
              </a:rPr>
              <a:t>復習と実践が必須。</a:t>
            </a:r>
            <a:endParaRPr lang="en-US" altLang="ja-JP" sz="6600">
              <a:solidFill>
                <a:schemeClr val="bg1"/>
              </a:solidFill>
            </a:endParaRPr>
          </a:p>
          <a:p>
            <a:pPr marL="0" indent="0" algn="ctr">
              <a:buNone/>
            </a:pPr>
            <a:r>
              <a:rPr lang="ja-JP" altLang="en-US" sz="6600">
                <a:solidFill>
                  <a:schemeClr val="bg1"/>
                </a:solidFill>
              </a:rPr>
              <a:t>授業外でも手を動かし練習して</a:t>
            </a:r>
            <a:r>
              <a:rPr lang="ja-JP" altLang="en-US" sz="6600">
                <a:solidFill>
                  <a:schemeClr val="bg1"/>
                </a:solidFill>
              </a:rPr>
              <a:t>みて</a:t>
            </a:r>
            <a:endParaRPr lang="en-US" altLang="ja-JP" sz="6600">
              <a:solidFill>
                <a:schemeClr val="bg1"/>
              </a:solidFill>
            </a:endParaRPr>
          </a:p>
          <a:p>
            <a:pPr marL="0" indent="0" algn="ctr">
              <a:buNone/>
            </a:pPr>
            <a:r>
              <a:rPr lang="ja-JP" altLang="en-US" sz="6600">
                <a:solidFill>
                  <a:schemeClr val="bg1"/>
                </a:solidFill>
              </a:rPr>
              <a:t>ください</a:t>
            </a:r>
            <a:r>
              <a:rPr lang="ja-JP" altLang="en-US" sz="6600">
                <a:solidFill>
                  <a:schemeClr val="bg1"/>
                </a:solidFill>
              </a:rPr>
              <a:t>ね</a:t>
            </a:r>
            <a:r>
              <a:rPr lang="ja-JP" altLang="en-US" sz="6600">
                <a:solidFill>
                  <a:schemeClr val="bg1"/>
                </a:solidFill>
              </a:rPr>
              <a:t>。</a:t>
            </a:r>
            <a:endParaRPr lang="en-US" altLang="ja-JP" sz="6600">
              <a:solidFill>
                <a:schemeClr val="bg1"/>
              </a:solidFill>
            </a:endParaRPr>
          </a:p>
        </p:txBody>
      </p:sp>
    </p:spTree>
    <p:extLst>
      <p:ext uri="{BB962C8B-B14F-4D97-AF65-F5344CB8AC3E}">
        <p14:creationId xmlns:p14="http://schemas.microsoft.com/office/powerpoint/2010/main" val="779421630"/>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99392"/>
            <a:ext cx="9144000" cy="764704"/>
          </a:xfrm>
        </p:spPr>
        <p:txBody>
          <a:bodyPr>
            <a:normAutofit/>
          </a:bodyPr>
          <a:lstStyle/>
          <a:p>
            <a:r>
              <a:rPr kumimoji="1" lang="en-US" altLang="ja-JP" sz="4000" dirty="0"/>
              <a:t>Twitter</a:t>
            </a:r>
            <a:r>
              <a:rPr lang="ja-JP" altLang="en-US" sz="4000" dirty="0"/>
              <a:t>のテーブル構造を考えてみる</a:t>
            </a:r>
            <a:endParaRPr kumimoji="1" lang="ja-JP" altLang="en-US" sz="4000" dirty="0"/>
          </a:p>
        </p:txBody>
      </p:sp>
      <p:sp>
        <p:nvSpPr>
          <p:cNvPr id="6" name="コンテンツ プレースホルダー 8"/>
          <p:cNvSpPr txBox="1">
            <a:spLocks/>
          </p:cNvSpPr>
          <p:nvPr/>
        </p:nvSpPr>
        <p:spPr>
          <a:xfrm>
            <a:off x="179512" y="908720"/>
            <a:ext cx="8712968" cy="56886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en-US" altLang="ja-JP" smtClean="0"/>
          </a:p>
        </p:txBody>
      </p:sp>
      <p:pic>
        <p:nvPicPr>
          <p:cNvPr id="3" name="図 2" descr="スクリーンショット 2016-12-04 00.17.0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620688"/>
            <a:ext cx="7272808" cy="6157047"/>
          </a:xfrm>
          <a:prstGeom prst="rect">
            <a:avLst/>
          </a:prstGeom>
        </p:spPr>
      </p:pic>
    </p:spTree>
    <p:extLst>
      <p:ext uri="{BB962C8B-B14F-4D97-AF65-F5344CB8AC3E}">
        <p14:creationId xmlns:p14="http://schemas.microsoft.com/office/powerpoint/2010/main" val="620780926"/>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6648"/>
            <a:ext cx="9144000" cy="778098"/>
          </a:xfrm>
        </p:spPr>
        <p:txBody>
          <a:bodyPr>
            <a:normAutofit fontScale="90000"/>
          </a:bodyPr>
          <a:lstStyle/>
          <a:p>
            <a:r>
              <a:rPr lang="en-US" altLang="ja-JP" dirty="0"/>
              <a:t>Twitter</a:t>
            </a:r>
            <a:r>
              <a:rPr lang="ja-JP" altLang="en-US" dirty="0"/>
              <a:t>のテーブル構造を考えてみる</a:t>
            </a:r>
            <a:endParaRPr kumimoji="1" lang="ja-JP" altLang="en-US"/>
          </a:p>
        </p:txBody>
      </p:sp>
      <p:pic>
        <p:nvPicPr>
          <p:cNvPr id="5" name="図 4" descr="スクリーンショット 2016-12-04 01.03.2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692696"/>
            <a:ext cx="5400600" cy="6034474"/>
          </a:xfrm>
          <a:prstGeom prst="rect">
            <a:avLst/>
          </a:prstGeom>
        </p:spPr>
      </p:pic>
    </p:spTree>
    <p:extLst>
      <p:ext uri="{BB962C8B-B14F-4D97-AF65-F5344CB8AC3E}">
        <p14:creationId xmlns:p14="http://schemas.microsoft.com/office/powerpoint/2010/main" val="3387479470"/>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6648"/>
            <a:ext cx="9144000" cy="778098"/>
          </a:xfrm>
        </p:spPr>
        <p:txBody>
          <a:bodyPr>
            <a:normAutofit fontScale="90000"/>
          </a:bodyPr>
          <a:lstStyle/>
          <a:p>
            <a:r>
              <a:rPr lang="en-US" altLang="ja-JP" dirty="0"/>
              <a:t>Twitter</a:t>
            </a:r>
            <a:r>
              <a:rPr lang="ja-JP" altLang="en-US" dirty="0"/>
              <a:t>のテーブル構造を考えてみる</a:t>
            </a:r>
            <a:endParaRPr kumimoji="1" lang="ja-JP" altLang="en-US"/>
          </a:p>
        </p:txBody>
      </p:sp>
      <p:pic>
        <p:nvPicPr>
          <p:cNvPr id="5" name="図 4" descr="スクリーンショット 2016-12-04 01.03.2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692696"/>
            <a:ext cx="5400600" cy="6034474"/>
          </a:xfrm>
          <a:prstGeom prst="rect">
            <a:avLst/>
          </a:prstGeom>
        </p:spPr>
      </p:pic>
      <p:cxnSp>
        <p:nvCxnSpPr>
          <p:cNvPr id="6" name="直線矢印コネクタ 5"/>
          <p:cNvCxnSpPr>
            <a:stCxn id="22" idx="1"/>
          </p:cNvCxnSpPr>
          <p:nvPr/>
        </p:nvCxnSpPr>
        <p:spPr>
          <a:xfrm flipH="1" flipV="1">
            <a:off x="1691680" y="1196752"/>
            <a:ext cx="4536504" cy="436404"/>
          </a:xfrm>
          <a:prstGeom prst="straightConnector1">
            <a:avLst/>
          </a:prstGeom>
          <a:ln w="12700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 name="直線矢印コネクタ 6"/>
          <p:cNvCxnSpPr>
            <a:stCxn id="21" idx="1"/>
          </p:cNvCxnSpPr>
          <p:nvPr/>
        </p:nvCxnSpPr>
        <p:spPr>
          <a:xfrm flipH="1" flipV="1">
            <a:off x="2699792" y="908720"/>
            <a:ext cx="3456384" cy="76364"/>
          </a:xfrm>
          <a:prstGeom prst="straightConnector1">
            <a:avLst/>
          </a:prstGeom>
          <a:ln w="12700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 name="直線矢印コネクタ 9"/>
          <p:cNvCxnSpPr>
            <a:stCxn id="26" idx="1"/>
          </p:cNvCxnSpPr>
          <p:nvPr/>
        </p:nvCxnSpPr>
        <p:spPr>
          <a:xfrm flipH="1" flipV="1">
            <a:off x="3275856" y="1772816"/>
            <a:ext cx="2952328" cy="652428"/>
          </a:xfrm>
          <a:prstGeom prst="straightConnector1">
            <a:avLst/>
          </a:prstGeom>
          <a:ln w="12700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p:nvPr/>
        </p:nvCxnSpPr>
        <p:spPr>
          <a:xfrm flipH="1">
            <a:off x="971600" y="3789040"/>
            <a:ext cx="5328592" cy="1872208"/>
          </a:xfrm>
          <a:prstGeom prst="straightConnector1">
            <a:avLst/>
          </a:prstGeom>
          <a:ln w="12700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直線矢印コネクタ 14"/>
          <p:cNvCxnSpPr/>
          <p:nvPr/>
        </p:nvCxnSpPr>
        <p:spPr>
          <a:xfrm flipH="1">
            <a:off x="1619672" y="4653136"/>
            <a:ext cx="4680520" cy="1152128"/>
          </a:xfrm>
          <a:prstGeom prst="straightConnector1">
            <a:avLst/>
          </a:prstGeom>
          <a:ln w="12700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 name="直線矢印コネクタ 17"/>
          <p:cNvCxnSpPr/>
          <p:nvPr/>
        </p:nvCxnSpPr>
        <p:spPr>
          <a:xfrm flipH="1">
            <a:off x="1835696" y="5805264"/>
            <a:ext cx="4608512" cy="432048"/>
          </a:xfrm>
          <a:prstGeom prst="straightConnector1">
            <a:avLst/>
          </a:prstGeom>
          <a:ln w="12700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21" name="テキスト ボックス 20"/>
          <p:cNvSpPr txBox="1"/>
          <p:nvPr/>
        </p:nvSpPr>
        <p:spPr>
          <a:xfrm>
            <a:off x="6156176" y="692696"/>
            <a:ext cx="2987824" cy="584776"/>
          </a:xfrm>
          <a:prstGeom prst="rect">
            <a:avLst/>
          </a:prstGeom>
          <a:noFill/>
        </p:spPr>
        <p:txBody>
          <a:bodyPr wrap="square" rtlCol="0">
            <a:spAutoFit/>
          </a:bodyPr>
          <a:lstStyle/>
          <a:p>
            <a:r>
              <a:rPr kumimoji="1" lang="ja-JP" altLang="en-US" sz="3200">
                <a:solidFill>
                  <a:srgbClr val="FF0000"/>
                </a:solidFill>
                <a:latin typeface="メイリオ"/>
                <a:ea typeface="メイリオ"/>
                <a:cs typeface="メイリオ"/>
              </a:rPr>
              <a:t>名前</a:t>
            </a:r>
            <a:r>
              <a:rPr kumimoji="1" lang="en-US" altLang="ja-JP" sz="3200">
                <a:solidFill>
                  <a:srgbClr val="FF0000"/>
                </a:solidFill>
                <a:latin typeface="メイリオ"/>
                <a:ea typeface="メイリオ"/>
                <a:cs typeface="メイリオ"/>
              </a:rPr>
              <a:t>(</a:t>
            </a:r>
            <a:r>
              <a:rPr kumimoji="1" lang="ja-JP" altLang="en-US" sz="3200">
                <a:solidFill>
                  <a:srgbClr val="FF0000"/>
                </a:solidFill>
                <a:latin typeface="メイリオ"/>
                <a:ea typeface="メイリオ"/>
                <a:cs typeface="メイリオ"/>
              </a:rPr>
              <a:t>表示用</a:t>
            </a:r>
            <a:r>
              <a:rPr kumimoji="1" lang="en-US" altLang="ja-JP" sz="3200">
                <a:solidFill>
                  <a:srgbClr val="FF0000"/>
                </a:solidFill>
                <a:latin typeface="メイリオ"/>
                <a:ea typeface="メイリオ"/>
                <a:cs typeface="メイリオ"/>
              </a:rPr>
              <a:t>)</a:t>
            </a:r>
            <a:endParaRPr kumimoji="1" lang="ja-JP" altLang="en-US" sz="3200">
              <a:solidFill>
                <a:srgbClr val="FF0000"/>
              </a:solidFill>
              <a:latin typeface="メイリオ"/>
              <a:ea typeface="メイリオ"/>
              <a:cs typeface="メイリオ"/>
            </a:endParaRPr>
          </a:p>
        </p:txBody>
      </p:sp>
      <p:sp>
        <p:nvSpPr>
          <p:cNvPr id="22" name="テキスト ボックス 21"/>
          <p:cNvSpPr txBox="1"/>
          <p:nvPr/>
        </p:nvSpPr>
        <p:spPr>
          <a:xfrm>
            <a:off x="6228184" y="1340768"/>
            <a:ext cx="2736304" cy="584776"/>
          </a:xfrm>
          <a:prstGeom prst="rect">
            <a:avLst/>
          </a:prstGeom>
          <a:noFill/>
        </p:spPr>
        <p:txBody>
          <a:bodyPr wrap="square" rtlCol="0">
            <a:spAutoFit/>
          </a:bodyPr>
          <a:lstStyle/>
          <a:p>
            <a:r>
              <a:rPr lang="ja-JP" altLang="en-US" sz="3200">
                <a:solidFill>
                  <a:srgbClr val="FF0000"/>
                </a:solidFill>
                <a:latin typeface="メイリオ"/>
                <a:ea typeface="メイリオ"/>
                <a:cs typeface="メイリオ"/>
              </a:rPr>
              <a:t>ユーザー名</a:t>
            </a:r>
            <a:endParaRPr kumimoji="1" lang="ja-JP" altLang="en-US" sz="3200">
              <a:solidFill>
                <a:srgbClr val="FF0000"/>
              </a:solidFill>
              <a:latin typeface="メイリオ"/>
              <a:ea typeface="メイリオ"/>
              <a:cs typeface="メイリオ"/>
            </a:endParaRPr>
          </a:p>
        </p:txBody>
      </p:sp>
      <p:sp>
        <p:nvSpPr>
          <p:cNvPr id="26" name="テキスト ボックス 25"/>
          <p:cNvSpPr txBox="1"/>
          <p:nvPr/>
        </p:nvSpPr>
        <p:spPr>
          <a:xfrm>
            <a:off x="6228184" y="2132856"/>
            <a:ext cx="2771800" cy="584776"/>
          </a:xfrm>
          <a:prstGeom prst="rect">
            <a:avLst/>
          </a:prstGeom>
          <a:noFill/>
        </p:spPr>
        <p:txBody>
          <a:bodyPr wrap="square" rtlCol="0">
            <a:spAutoFit/>
          </a:bodyPr>
          <a:lstStyle/>
          <a:p>
            <a:r>
              <a:rPr kumimoji="1" lang="ja-JP" altLang="en-US" sz="3200">
                <a:solidFill>
                  <a:srgbClr val="FF0000"/>
                </a:solidFill>
                <a:latin typeface="メイリオ"/>
                <a:ea typeface="メイリオ"/>
                <a:cs typeface="メイリオ"/>
              </a:rPr>
              <a:t>ツイート内容</a:t>
            </a:r>
          </a:p>
        </p:txBody>
      </p:sp>
      <p:sp>
        <p:nvSpPr>
          <p:cNvPr id="30" name="テキスト ボックス 29"/>
          <p:cNvSpPr txBox="1"/>
          <p:nvPr/>
        </p:nvSpPr>
        <p:spPr>
          <a:xfrm>
            <a:off x="6336704" y="3420288"/>
            <a:ext cx="2771800" cy="584776"/>
          </a:xfrm>
          <a:prstGeom prst="rect">
            <a:avLst/>
          </a:prstGeom>
          <a:noFill/>
        </p:spPr>
        <p:txBody>
          <a:bodyPr wrap="square" rtlCol="0">
            <a:spAutoFit/>
          </a:bodyPr>
          <a:lstStyle/>
          <a:p>
            <a:r>
              <a:rPr kumimoji="1" lang="en-US" altLang="ja-JP" sz="3200">
                <a:solidFill>
                  <a:srgbClr val="FF0000"/>
                </a:solidFill>
                <a:latin typeface="メイリオ"/>
                <a:ea typeface="メイリオ"/>
                <a:cs typeface="メイリオ"/>
              </a:rPr>
              <a:t>RT</a:t>
            </a:r>
            <a:r>
              <a:rPr kumimoji="1" lang="ja-JP" altLang="en-US" sz="3200">
                <a:solidFill>
                  <a:srgbClr val="FF0000"/>
                </a:solidFill>
                <a:latin typeface="メイリオ"/>
                <a:ea typeface="メイリオ"/>
                <a:cs typeface="メイリオ"/>
              </a:rPr>
              <a:t>数</a:t>
            </a:r>
          </a:p>
        </p:txBody>
      </p:sp>
      <p:sp>
        <p:nvSpPr>
          <p:cNvPr id="31" name="テキスト ボックス 30"/>
          <p:cNvSpPr txBox="1"/>
          <p:nvPr/>
        </p:nvSpPr>
        <p:spPr>
          <a:xfrm>
            <a:off x="6372200" y="4293096"/>
            <a:ext cx="2771800" cy="584776"/>
          </a:xfrm>
          <a:prstGeom prst="rect">
            <a:avLst/>
          </a:prstGeom>
          <a:noFill/>
        </p:spPr>
        <p:txBody>
          <a:bodyPr wrap="square" rtlCol="0">
            <a:spAutoFit/>
          </a:bodyPr>
          <a:lstStyle/>
          <a:p>
            <a:r>
              <a:rPr kumimoji="1" lang="ja-JP" altLang="en-US" sz="3200">
                <a:solidFill>
                  <a:srgbClr val="FF0000"/>
                </a:solidFill>
                <a:latin typeface="メイリオ"/>
                <a:ea typeface="メイリオ"/>
                <a:cs typeface="メイリオ"/>
              </a:rPr>
              <a:t>いいね数</a:t>
            </a:r>
          </a:p>
        </p:txBody>
      </p:sp>
      <p:sp>
        <p:nvSpPr>
          <p:cNvPr id="32" name="テキスト ボックス 31"/>
          <p:cNvSpPr txBox="1"/>
          <p:nvPr/>
        </p:nvSpPr>
        <p:spPr>
          <a:xfrm>
            <a:off x="6372200" y="5445224"/>
            <a:ext cx="2771800" cy="584776"/>
          </a:xfrm>
          <a:prstGeom prst="rect">
            <a:avLst/>
          </a:prstGeom>
          <a:noFill/>
        </p:spPr>
        <p:txBody>
          <a:bodyPr wrap="square" rtlCol="0">
            <a:spAutoFit/>
          </a:bodyPr>
          <a:lstStyle/>
          <a:p>
            <a:r>
              <a:rPr kumimoji="1" lang="ja-JP" altLang="en-US" sz="3200">
                <a:solidFill>
                  <a:srgbClr val="FF0000"/>
                </a:solidFill>
                <a:latin typeface="メイリオ"/>
                <a:ea typeface="メイリオ"/>
                <a:cs typeface="メイリオ"/>
              </a:rPr>
              <a:t>ツイート日時</a:t>
            </a:r>
          </a:p>
        </p:txBody>
      </p:sp>
    </p:spTree>
    <p:extLst>
      <p:ext uri="{BB962C8B-B14F-4D97-AF65-F5344CB8AC3E}">
        <p14:creationId xmlns:p14="http://schemas.microsoft.com/office/powerpoint/2010/main" val="42595154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par>
                                <p:cTn id="32" presetID="10"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500"/>
                                        <p:tgtEl>
                                          <p:spTgt spid="31"/>
                                        </p:tgtEl>
                                      </p:cBhvr>
                                    </p:animEffect>
                                  </p:childTnLst>
                                </p:cTn>
                              </p:par>
                              <p:par>
                                <p:cTn id="40" presetID="10" presetClass="entr" presetSubtype="0"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par>
                                <p:cTn id="48" presetID="10" presetClass="entr" presetSubtype="0" fill="hold"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6" grpId="0"/>
      <p:bldP spid="30" grpId="0"/>
      <p:bldP spid="31" grpId="0"/>
      <p:bldP spid="3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27384"/>
            <a:ext cx="9144000" cy="1143000"/>
          </a:xfrm>
        </p:spPr>
        <p:txBody>
          <a:bodyPr>
            <a:normAutofit fontScale="90000"/>
          </a:bodyPr>
          <a:lstStyle/>
          <a:p>
            <a:r>
              <a:rPr lang="en-US" altLang="ja-JP" dirty="0"/>
              <a:t>Twitter</a:t>
            </a:r>
            <a:r>
              <a:rPr lang="ja-JP" altLang="en-US" dirty="0"/>
              <a:t>のテーブル構造を考えてみる</a:t>
            </a:r>
            <a:endParaRPr kumimoji="1" lang="ja-JP" altLang="en-US"/>
          </a:p>
        </p:txBody>
      </p:sp>
      <p:pic>
        <p:nvPicPr>
          <p:cNvPr id="6" name="図 5" descr="スクリーンショット 2016-12-04 00.32.33.png"/>
          <p:cNvPicPr>
            <a:picLocks noChangeAspect="1"/>
          </p:cNvPicPr>
          <p:nvPr/>
        </p:nvPicPr>
        <p:blipFill rotWithShape="1">
          <a:blip r:embed="rId2">
            <a:extLst>
              <a:ext uri="{28A0092B-C50C-407E-A947-70E740481C1C}">
                <a14:useLocalDpi xmlns:a14="http://schemas.microsoft.com/office/drawing/2010/main" val="0"/>
              </a:ext>
            </a:extLst>
          </a:blip>
          <a:srcRect r="1852"/>
          <a:stretch/>
        </p:blipFill>
        <p:spPr>
          <a:xfrm>
            <a:off x="0" y="1052736"/>
            <a:ext cx="9150402" cy="5832648"/>
          </a:xfrm>
          <a:prstGeom prst="rect">
            <a:avLst/>
          </a:prstGeom>
        </p:spPr>
      </p:pic>
      <p:sp>
        <p:nvSpPr>
          <p:cNvPr id="7" name="テキスト ボックス 6"/>
          <p:cNvSpPr txBox="1"/>
          <p:nvPr/>
        </p:nvSpPr>
        <p:spPr>
          <a:xfrm>
            <a:off x="275710" y="2000935"/>
            <a:ext cx="1080120" cy="308261"/>
          </a:xfrm>
          <a:prstGeom prst="rect">
            <a:avLst/>
          </a:prstGeom>
          <a:solidFill>
            <a:schemeClr val="tx1">
              <a:lumMod val="75000"/>
              <a:lumOff val="25000"/>
            </a:schemeClr>
          </a:solidFill>
        </p:spPr>
        <p:txBody>
          <a:bodyPr wrap="square" tIns="61200" bIns="61200" rtlCol="0">
            <a:spAutoFit/>
          </a:bodyPr>
          <a:lstStyle/>
          <a:p>
            <a:r>
              <a:rPr kumimoji="1" lang="en-US" altLang="ja-JP" sz="1200">
                <a:solidFill>
                  <a:schemeClr val="bg1"/>
                </a:solidFill>
                <a:latin typeface="メイリオ"/>
                <a:ea typeface="メイリオ"/>
                <a:cs typeface="メイリオ"/>
              </a:rPr>
              <a:t>bigint</a:t>
            </a:r>
            <a:endParaRPr kumimoji="1" lang="ja-JP" altLang="en-US" sz="1200">
              <a:solidFill>
                <a:schemeClr val="bg1"/>
              </a:solidFill>
              <a:latin typeface="メイリオ"/>
              <a:ea typeface="メイリオ"/>
              <a:cs typeface="メイリオ"/>
            </a:endParaRPr>
          </a:p>
        </p:txBody>
      </p:sp>
    </p:spTree>
    <p:extLst>
      <p:ext uri="{BB962C8B-B14F-4D97-AF65-F5344CB8AC3E}">
        <p14:creationId xmlns:p14="http://schemas.microsoft.com/office/powerpoint/2010/main" val="1705401062"/>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27384"/>
            <a:ext cx="9144000" cy="1143000"/>
          </a:xfrm>
        </p:spPr>
        <p:txBody>
          <a:bodyPr>
            <a:normAutofit fontScale="90000"/>
          </a:bodyPr>
          <a:lstStyle/>
          <a:p>
            <a:r>
              <a:rPr lang="en-US" altLang="ja-JP" dirty="0"/>
              <a:t>Twitter</a:t>
            </a:r>
            <a:r>
              <a:rPr lang="ja-JP" altLang="en-US" dirty="0"/>
              <a:t>のテーブル構造を考えてみる</a:t>
            </a:r>
            <a:endParaRPr kumimoji="1" lang="ja-JP" altLang="en-US"/>
          </a:p>
        </p:txBody>
      </p:sp>
      <p:pic>
        <p:nvPicPr>
          <p:cNvPr id="6" name="図 5" descr="スクリーンショット 2016-12-04 00.32.33.png"/>
          <p:cNvPicPr>
            <a:picLocks noChangeAspect="1"/>
          </p:cNvPicPr>
          <p:nvPr/>
        </p:nvPicPr>
        <p:blipFill rotWithShape="1">
          <a:blip r:embed="rId2">
            <a:extLst>
              <a:ext uri="{28A0092B-C50C-407E-A947-70E740481C1C}">
                <a14:useLocalDpi xmlns:a14="http://schemas.microsoft.com/office/drawing/2010/main" val="0"/>
              </a:ext>
            </a:extLst>
          </a:blip>
          <a:srcRect r="1852"/>
          <a:stretch/>
        </p:blipFill>
        <p:spPr>
          <a:xfrm>
            <a:off x="0" y="1052736"/>
            <a:ext cx="9150402" cy="5832648"/>
          </a:xfrm>
          <a:prstGeom prst="rect">
            <a:avLst/>
          </a:prstGeom>
        </p:spPr>
      </p:pic>
      <p:sp>
        <p:nvSpPr>
          <p:cNvPr id="4" name="円/楕円 3"/>
          <p:cNvSpPr/>
          <p:nvPr/>
        </p:nvSpPr>
        <p:spPr>
          <a:xfrm>
            <a:off x="2267744" y="2564904"/>
            <a:ext cx="1656184" cy="936104"/>
          </a:xfrm>
          <a:prstGeom prst="ellipse">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p:nvSpPr>
        <p:spPr>
          <a:xfrm>
            <a:off x="1259632" y="4005064"/>
            <a:ext cx="936104" cy="936104"/>
          </a:xfrm>
          <a:prstGeom prst="ellipse">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p:cNvCxnSpPr/>
          <p:nvPr/>
        </p:nvCxnSpPr>
        <p:spPr>
          <a:xfrm flipH="1">
            <a:off x="3923928" y="2852936"/>
            <a:ext cx="1584176" cy="0"/>
          </a:xfrm>
          <a:prstGeom prst="straightConnector1">
            <a:avLst/>
          </a:prstGeom>
          <a:ln w="12700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 name="直線矢印コネクタ 7"/>
          <p:cNvCxnSpPr>
            <a:endCxn id="5" idx="6"/>
          </p:cNvCxnSpPr>
          <p:nvPr/>
        </p:nvCxnSpPr>
        <p:spPr>
          <a:xfrm flipH="1">
            <a:off x="2195736" y="2996952"/>
            <a:ext cx="3320752" cy="1476164"/>
          </a:xfrm>
          <a:prstGeom prst="straightConnector1">
            <a:avLst/>
          </a:prstGeom>
          <a:ln w="12700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テキスト ボックス 10"/>
          <p:cNvSpPr txBox="1"/>
          <p:nvPr/>
        </p:nvSpPr>
        <p:spPr>
          <a:xfrm>
            <a:off x="5508104" y="2704852"/>
            <a:ext cx="3456384" cy="2308324"/>
          </a:xfrm>
          <a:prstGeom prst="rect">
            <a:avLst/>
          </a:prstGeom>
          <a:solidFill>
            <a:schemeClr val="accent6">
              <a:lumMod val="20000"/>
              <a:lumOff val="80000"/>
            </a:schemeClr>
          </a:solidFill>
        </p:spPr>
        <p:txBody>
          <a:bodyPr wrap="square" rtlCol="0">
            <a:spAutoFit/>
          </a:bodyPr>
          <a:lstStyle/>
          <a:p>
            <a:r>
              <a:rPr lang="ja-JP" altLang="en-US" sz="3600">
                <a:solidFill>
                  <a:srgbClr val="FF0000"/>
                </a:solidFill>
                <a:latin typeface="メイリオ"/>
                <a:ea typeface="メイリオ"/>
                <a:cs typeface="メイリオ"/>
              </a:rPr>
              <a:t>名前を変更したい場合、</a:t>
            </a:r>
            <a:endParaRPr lang="en-US" altLang="ja-JP" sz="3600">
              <a:solidFill>
                <a:srgbClr val="FF0000"/>
              </a:solidFill>
              <a:latin typeface="メイリオ"/>
              <a:ea typeface="メイリオ"/>
              <a:cs typeface="メイリオ"/>
            </a:endParaRPr>
          </a:p>
          <a:p>
            <a:r>
              <a:rPr lang="ja-JP" altLang="en-US" sz="3600">
                <a:solidFill>
                  <a:srgbClr val="FF0000"/>
                </a:solidFill>
                <a:latin typeface="メイリオ"/>
                <a:ea typeface="メイリオ"/>
                <a:cs typeface="メイリオ"/>
              </a:rPr>
              <a:t>どう処理すれば良いのだろう？</a:t>
            </a:r>
            <a:endParaRPr kumimoji="1" lang="ja-JP" altLang="en-US" sz="3600">
              <a:solidFill>
                <a:srgbClr val="FF0000"/>
              </a:solidFill>
              <a:latin typeface="メイリオ"/>
              <a:ea typeface="メイリオ"/>
              <a:cs typeface="メイリオ"/>
            </a:endParaRPr>
          </a:p>
        </p:txBody>
      </p:sp>
      <p:sp>
        <p:nvSpPr>
          <p:cNvPr id="12" name="テキスト ボックス 11"/>
          <p:cNvSpPr txBox="1"/>
          <p:nvPr/>
        </p:nvSpPr>
        <p:spPr>
          <a:xfrm>
            <a:off x="275710" y="2000935"/>
            <a:ext cx="1080120" cy="308261"/>
          </a:xfrm>
          <a:prstGeom prst="rect">
            <a:avLst/>
          </a:prstGeom>
          <a:solidFill>
            <a:schemeClr val="tx1">
              <a:lumMod val="75000"/>
              <a:lumOff val="25000"/>
            </a:schemeClr>
          </a:solidFill>
        </p:spPr>
        <p:txBody>
          <a:bodyPr wrap="square" tIns="61200" bIns="61200" rtlCol="0">
            <a:spAutoFit/>
          </a:bodyPr>
          <a:lstStyle/>
          <a:p>
            <a:r>
              <a:rPr kumimoji="1" lang="en-US" altLang="ja-JP" sz="1200">
                <a:solidFill>
                  <a:schemeClr val="bg1"/>
                </a:solidFill>
                <a:latin typeface="メイリオ"/>
                <a:ea typeface="メイリオ"/>
                <a:cs typeface="メイリオ"/>
              </a:rPr>
              <a:t>bigint</a:t>
            </a:r>
            <a:endParaRPr kumimoji="1" lang="ja-JP" altLang="en-US" sz="1200">
              <a:solidFill>
                <a:schemeClr val="bg1"/>
              </a:solidFill>
              <a:latin typeface="メイリオ"/>
              <a:ea typeface="メイリオ"/>
              <a:cs typeface="メイリオ"/>
            </a:endParaRPr>
          </a:p>
        </p:txBody>
      </p:sp>
    </p:spTree>
    <p:extLst>
      <p:ext uri="{BB962C8B-B14F-4D97-AF65-F5344CB8AC3E}">
        <p14:creationId xmlns:p14="http://schemas.microsoft.com/office/powerpoint/2010/main" val="237708046"/>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lang="ja-JP" altLang="en-US" sz="4000" dirty="0"/>
              <a:t>ユーザー名を変更するには？</a:t>
            </a:r>
            <a:endParaRPr kumimoji="1" lang="ja-JP" altLang="en-US" sz="4000" dirty="0"/>
          </a:p>
        </p:txBody>
      </p:sp>
      <p:sp>
        <p:nvSpPr>
          <p:cNvPr id="6" name="コンテンツ プレースホルダー 8"/>
          <p:cNvSpPr txBox="1">
            <a:spLocks/>
          </p:cNvSpPr>
          <p:nvPr/>
        </p:nvSpPr>
        <p:spPr>
          <a:xfrm>
            <a:off x="179512" y="908720"/>
            <a:ext cx="8712968" cy="56886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en-US" altLang="ja-JP" smtClean="0"/>
          </a:p>
        </p:txBody>
      </p:sp>
      <p:sp>
        <p:nvSpPr>
          <p:cNvPr id="5" name="コンテンツ プレースホルダー 2"/>
          <p:cNvSpPr txBox="1">
            <a:spLocks/>
          </p:cNvSpPr>
          <p:nvPr/>
        </p:nvSpPr>
        <p:spPr>
          <a:xfrm>
            <a:off x="0" y="908720"/>
            <a:ext cx="9144000" cy="2448272"/>
          </a:xfrm>
          <a:prstGeom prst="rect">
            <a:avLst/>
          </a:prstGeom>
          <a:solidFill>
            <a:schemeClr val="tx1"/>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sz="4000" dirty="0">
                <a:solidFill>
                  <a:schemeClr val="bg1"/>
                </a:solidFill>
              </a:rPr>
              <a:t>mysql</a:t>
            </a:r>
            <a:r>
              <a:rPr lang="ja-JP" altLang="en-US" sz="4000" dirty="0">
                <a:solidFill>
                  <a:schemeClr val="bg1"/>
                </a:solidFill>
              </a:rPr>
              <a:t>&gt; </a:t>
            </a:r>
            <a:r>
              <a:rPr lang="en-US" altLang="ja-JP" sz="4000" dirty="0">
                <a:solidFill>
                  <a:schemeClr val="bg1"/>
                </a:solidFill>
              </a:rPr>
              <a:t>update </a:t>
            </a:r>
            <a:r>
              <a:rPr lang="ja-JP" altLang="en-US" sz="4000" dirty="0">
                <a:solidFill>
                  <a:schemeClr val="bg1"/>
                </a:solidFill>
              </a:rPr>
              <a:t> </a:t>
            </a:r>
            <a:r>
              <a:rPr lang="en-US" altLang="ja-JP" sz="4000" dirty="0">
                <a:solidFill>
                  <a:schemeClr val="bg1"/>
                </a:solidFill>
              </a:rPr>
              <a:t>tweets</a:t>
            </a:r>
          </a:p>
          <a:p>
            <a:pPr marL="0" indent="0">
              <a:buNone/>
            </a:pPr>
            <a:r>
              <a:rPr lang="en-US" altLang="ja-JP" sz="4000" dirty="0">
                <a:solidFill>
                  <a:schemeClr val="bg1"/>
                </a:solidFill>
              </a:rPr>
              <a:t>       -&gt; set        name='NewName'</a:t>
            </a:r>
          </a:p>
          <a:p>
            <a:pPr marL="0" indent="0">
              <a:buNone/>
            </a:pPr>
            <a:r>
              <a:rPr lang="en-US" altLang="ja-JP" sz="4000" dirty="0">
                <a:solidFill>
                  <a:schemeClr val="bg1"/>
                </a:solidFill>
              </a:rPr>
              <a:t>       -&gt; where   name='OldName';</a:t>
            </a:r>
          </a:p>
        </p:txBody>
      </p:sp>
      <p:sp>
        <p:nvSpPr>
          <p:cNvPr id="7" name="正方形/長方形 6"/>
          <p:cNvSpPr/>
          <p:nvPr/>
        </p:nvSpPr>
        <p:spPr>
          <a:xfrm>
            <a:off x="-1332656" y="2780928"/>
            <a:ext cx="176192" cy="328682"/>
          </a:xfrm>
          <a:prstGeom prst="rect">
            <a:avLst/>
          </a:prstGeom>
        </p:spPr>
        <p:txBody>
          <a:bodyPr wrap="square">
            <a:spAutoFit/>
          </a:bodyPr>
          <a:lstStyle/>
          <a:p>
            <a:endParaRPr lang="ja-JP" altLang="en-US"/>
          </a:p>
        </p:txBody>
      </p:sp>
      <p:sp>
        <p:nvSpPr>
          <p:cNvPr id="8" name="コンテンツ プレースホルダー 8"/>
          <p:cNvSpPr txBox="1">
            <a:spLocks/>
          </p:cNvSpPr>
          <p:nvPr/>
        </p:nvSpPr>
        <p:spPr>
          <a:xfrm>
            <a:off x="0" y="3573016"/>
            <a:ext cx="8964488" cy="3024336"/>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a:t>この方法でも実現できます。</a:t>
            </a:r>
            <a:endParaRPr lang="en-US" altLang="ja-JP"/>
          </a:p>
          <a:p>
            <a:r>
              <a:rPr lang="ja-JP" altLang="en-US"/>
              <a:t>しかし</a:t>
            </a:r>
            <a:r>
              <a:rPr lang="en-US" altLang="ja-JP"/>
              <a:t>10</a:t>
            </a:r>
            <a:r>
              <a:rPr lang="ja-JP" altLang="en-US"/>
              <a:t>万ツイートしているユーザーの場合、</a:t>
            </a:r>
            <a:r>
              <a:rPr lang="ja-JP" altLang="en-US" b="1">
                <a:solidFill>
                  <a:srgbClr val="E46C0A"/>
                </a:solidFill>
              </a:rPr>
              <a:t>最低でも</a:t>
            </a:r>
            <a:r>
              <a:rPr lang="en-US" altLang="ja-JP" b="1">
                <a:solidFill>
                  <a:schemeClr val="accent6">
                    <a:lumMod val="75000"/>
                  </a:schemeClr>
                </a:solidFill>
              </a:rPr>
              <a:t>10</a:t>
            </a:r>
            <a:r>
              <a:rPr lang="ja-JP" altLang="en-US" b="1">
                <a:solidFill>
                  <a:schemeClr val="accent6">
                    <a:lumMod val="75000"/>
                  </a:schemeClr>
                </a:solidFill>
              </a:rPr>
              <a:t>万レコードに更新処理</a:t>
            </a:r>
            <a:r>
              <a:rPr lang="ja-JP" altLang="en-US"/>
              <a:t>を行う必要があります。</a:t>
            </a:r>
            <a:endParaRPr lang="en-US" altLang="ja-JP"/>
          </a:p>
          <a:p>
            <a:r>
              <a:rPr lang="ja-JP" altLang="en-US"/>
              <a:t>もし</a:t>
            </a:r>
            <a:r>
              <a:rPr lang="en-US" altLang="ja-JP" b="1">
                <a:solidFill>
                  <a:srgbClr val="E46C0A"/>
                </a:solidFill>
              </a:rPr>
              <a:t>1000</a:t>
            </a:r>
            <a:r>
              <a:rPr lang="ja-JP" altLang="en-US" b="1">
                <a:solidFill>
                  <a:srgbClr val="E46C0A"/>
                </a:solidFill>
              </a:rPr>
              <a:t>人が実行したら</a:t>
            </a:r>
            <a:r>
              <a:rPr lang="en-US" altLang="ja-JP" b="1">
                <a:solidFill>
                  <a:srgbClr val="E46C0A"/>
                </a:solidFill>
              </a:rPr>
              <a:t>1</a:t>
            </a:r>
            <a:r>
              <a:rPr lang="ja-JP" altLang="en-US" b="1">
                <a:solidFill>
                  <a:srgbClr val="E46C0A"/>
                </a:solidFill>
              </a:rPr>
              <a:t>億レコード</a:t>
            </a:r>
            <a:r>
              <a:rPr lang="en-US" altLang="ja-JP"/>
              <a:t>…</a:t>
            </a:r>
            <a:r>
              <a:rPr lang="ja-JP" altLang="en-US"/>
              <a:t>。</a:t>
            </a:r>
            <a:endParaRPr lang="en-US" altLang="ja-JP"/>
          </a:p>
          <a:p>
            <a:r>
              <a:rPr lang="en-US" altLang="ja-JP"/>
              <a:t>Twitter</a:t>
            </a:r>
            <a:r>
              <a:rPr lang="ja-JP" altLang="en-US"/>
              <a:t>のユーザー数は</a:t>
            </a:r>
            <a:r>
              <a:rPr lang="en-US" altLang="ja-JP"/>
              <a:t>3</a:t>
            </a:r>
            <a:r>
              <a:rPr lang="ja-JP" altLang="en-US"/>
              <a:t>億人以上。</a:t>
            </a:r>
            <a:endParaRPr lang="en-US" altLang="ja-JP"/>
          </a:p>
          <a:p>
            <a:endParaRPr lang="en-US" altLang="ja-JP"/>
          </a:p>
        </p:txBody>
      </p:sp>
    </p:spTree>
    <p:extLst>
      <p:ext uri="{BB962C8B-B14F-4D97-AF65-F5344CB8AC3E}">
        <p14:creationId xmlns:p14="http://schemas.microsoft.com/office/powerpoint/2010/main" val="338168445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1196752"/>
            <a:ext cx="8229600" cy="4464496"/>
          </a:xfrm>
        </p:spPr>
        <p:txBody>
          <a:bodyPr>
            <a:noAutofit/>
          </a:bodyPr>
          <a:lstStyle/>
          <a:p>
            <a:r>
              <a:rPr kumimoji="1" lang="ja-JP" altLang="en-US" sz="9600" dirty="0" smtClean="0"/>
              <a:t>前回休んだ人</a:t>
            </a:r>
            <a:r>
              <a:rPr kumimoji="1" lang="en-US" altLang="ja-JP" sz="9600" dirty="0" smtClean="0"/>
              <a:t/>
            </a:r>
            <a:br>
              <a:rPr kumimoji="1" lang="en-US" altLang="ja-JP" sz="9600" dirty="0" smtClean="0"/>
            </a:br>
            <a:r>
              <a:rPr lang="en-US" altLang="ja-JP" sz="6600" dirty="0"/>
              <a:t>(</a:t>
            </a:r>
            <a:r>
              <a:rPr lang="ja-JP" altLang="en-US" sz="6600" dirty="0"/>
              <a:t>ﾟ∀ﾟ</a:t>
            </a:r>
            <a:r>
              <a:rPr lang="en-US" altLang="ja-JP" sz="6600" dirty="0"/>
              <a:t>)</a:t>
            </a:r>
            <a:r>
              <a:rPr lang="ja-JP" altLang="en-US" sz="6600" dirty="0" smtClean="0"/>
              <a:t>ﾉｼ</a:t>
            </a:r>
            <a:endParaRPr kumimoji="1" lang="ja-JP" altLang="en-US" sz="9600" dirty="0"/>
          </a:p>
        </p:txBody>
      </p:sp>
    </p:spTree>
    <p:extLst>
      <p:ext uri="{BB962C8B-B14F-4D97-AF65-F5344CB8AC3E}">
        <p14:creationId xmlns:p14="http://schemas.microsoft.com/office/powerpoint/2010/main" val="3632030471"/>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764704"/>
          </a:xfrm>
        </p:spPr>
        <p:txBody>
          <a:bodyPr>
            <a:normAutofit/>
          </a:bodyPr>
          <a:lstStyle/>
          <a:p>
            <a:r>
              <a:rPr lang="ja-JP" altLang="en-US" sz="4000" dirty="0"/>
              <a:t>そんなときに「正規化」</a:t>
            </a:r>
            <a:r>
              <a:rPr lang="en-US" altLang="ja-JP" sz="4000" dirty="0"/>
              <a:t>1</a:t>
            </a:r>
            <a:endParaRPr kumimoji="1" lang="ja-JP" altLang="en-US" sz="4000" dirty="0"/>
          </a:p>
        </p:txBody>
      </p:sp>
      <p:sp>
        <p:nvSpPr>
          <p:cNvPr id="6" name="コンテンツ プレースホルダー 8"/>
          <p:cNvSpPr txBox="1">
            <a:spLocks/>
          </p:cNvSpPr>
          <p:nvPr/>
        </p:nvSpPr>
        <p:spPr>
          <a:xfrm>
            <a:off x="179512" y="908720"/>
            <a:ext cx="8712968" cy="56886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en-US" altLang="ja-JP" smtClean="0"/>
          </a:p>
        </p:txBody>
      </p:sp>
      <p:sp>
        <p:nvSpPr>
          <p:cNvPr id="7" name="正方形/長方形 6"/>
          <p:cNvSpPr/>
          <p:nvPr/>
        </p:nvSpPr>
        <p:spPr>
          <a:xfrm>
            <a:off x="-1332656" y="2780928"/>
            <a:ext cx="176192" cy="328682"/>
          </a:xfrm>
          <a:prstGeom prst="rect">
            <a:avLst/>
          </a:prstGeom>
        </p:spPr>
        <p:txBody>
          <a:bodyPr wrap="square">
            <a:spAutoFit/>
          </a:bodyPr>
          <a:lstStyle/>
          <a:p>
            <a:endParaRPr lang="ja-JP" altLang="en-US"/>
          </a:p>
        </p:txBody>
      </p:sp>
      <p:graphicFrame>
        <p:nvGraphicFramePr>
          <p:cNvPr id="15" name="表 14"/>
          <p:cNvGraphicFramePr>
            <a:graphicFrameLocks noGrp="1"/>
          </p:cNvGraphicFramePr>
          <p:nvPr>
            <p:extLst>
              <p:ext uri="{D42A27DB-BD31-4B8C-83A1-F6EECF244321}">
                <p14:modId xmlns:p14="http://schemas.microsoft.com/office/powerpoint/2010/main" val="4158039648"/>
              </p:ext>
            </p:extLst>
          </p:nvPr>
        </p:nvGraphicFramePr>
        <p:xfrm>
          <a:off x="2123728" y="1340768"/>
          <a:ext cx="4824536" cy="4632960"/>
        </p:xfrm>
        <a:graphic>
          <a:graphicData uri="http://schemas.openxmlformats.org/drawingml/2006/table">
            <a:tbl>
              <a:tblPr firstRow="1" bandRow="1">
                <a:tableStyleId>{B301B821-A1FF-4177-AEE7-76D212191A09}</a:tableStyleId>
              </a:tblPr>
              <a:tblGrid>
                <a:gridCol w="4824536"/>
              </a:tblGrid>
              <a:tr h="518160">
                <a:tc>
                  <a:txBody>
                    <a:bodyPr/>
                    <a:lstStyle/>
                    <a:p>
                      <a:r>
                        <a:rPr kumimoji="1" lang="ja-JP" altLang="en-US" sz="3200">
                          <a:latin typeface="メイリオ"/>
                          <a:ea typeface="メイリオ"/>
                          <a:cs typeface="メイリオ"/>
                        </a:rPr>
                        <a:t>ユーザー情報＋ツイート</a:t>
                      </a:r>
                    </a:p>
                  </a:txBody>
                  <a:tcPr/>
                </a:tc>
              </a:tr>
              <a:tr h="370840">
                <a:tc>
                  <a:txBody>
                    <a:bodyPr/>
                    <a:lstStyle/>
                    <a:p>
                      <a:r>
                        <a:rPr kumimoji="1" lang="ja-JP" altLang="en-US" sz="3200">
                          <a:latin typeface="メイリオ"/>
                          <a:ea typeface="メイリオ"/>
                          <a:cs typeface="メイリオ"/>
                        </a:rPr>
                        <a:t>ツイート</a:t>
                      </a:r>
                      <a:r>
                        <a:rPr kumimoji="1" lang="en-US" altLang="ja-JP" sz="3200">
                          <a:latin typeface="メイリオ"/>
                          <a:ea typeface="メイリオ"/>
                          <a:cs typeface="メイリオ"/>
                        </a:rPr>
                        <a:t>ID</a:t>
                      </a:r>
                    </a:p>
                  </a:txBody>
                  <a:tcPr/>
                </a:tc>
              </a:tr>
              <a:tr h="370840">
                <a:tc>
                  <a:txBody>
                    <a:bodyPr/>
                    <a:lstStyle/>
                    <a:p>
                      <a:r>
                        <a:rPr kumimoji="1" lang="ja-JP" altLang="en-US" sz="3200">
                          <a:latin typeface="メイリオ"/>
                          <a:ea typeface="メイリオ"/>
                          <a:cs typeface="メイリオ"/>
                        </a:rPr>
                        <a:t>ユーザー名</a:t>
                      </a:r>
                    </a:p>
                  </a:txBody>
                  <a:tcPr/>
                </a:tc>
              </a:tr>
              <a:tr h="370840">
                <a:tc>
                  <a:txBody>
                    <a:bodyPr/>
                    <a:lstStyle/>
                    <a:p>
                      <a:r>
                        <a:rPr kumimoji="1" lang="ja-JP" altLang="en-US" sz="3200">
                          <a:latin typeface="メイリオ"/>
                          <a:ea typeface="メイリオ"/>
                          <a:cs typeface="メイリオ"/>
                        </a:rPr>
                        <a:t>名前（表示用）</a:t>
                      </a:r>
                    </a:p>
                  </a:txBody>
                  <a:tcPr/>
                </a:tc>
              </a:tr>
              <a:tr h="370840">
                <a:tc>
                  <a:txBody>
                    <a:bodyPr/>
                    <a:lstStyle/>
                    <a:p>
                      <a:r>
                        <a:rPr kumimoji="1" lang="ja-JP" altLang="en-US" sz="3200">
                          <a:latin typeface="メイリオ"/>
                          <a:ea typeface="メイリオ"/>
                          <a:cs typeface="メイリオ"/>
                        </a:rPr>
                        <a:t>ツイート内容</a:t>
                      </a:r>
                    </a:p>
                  </a:txBody>
                  <a:tcPr/>
                </a:tc>
              </a:tr>
              <a:tr h="370840">
                <a:tc>
                  <a:txBody>
                    <a:bodyPr/>
                    <a:lstStyle/>
                    <a:p>
                      <a:r>
                        <a:rPr kumimoji="1" lang="ja-JP" altLang="en-US" sz="3200">
                          <a:latin typeface="メイリオ"/>
                          <a:ea typeface="メイリオ"/>
                          <a:cs typeface="メイリオ"/>
                        </a:rPr>
                        <a:t>いいね数</a:t>
                      </a:r>
                    </a:p>
                  </a:txBody>
                  <a:tcPr/>
                </a:tc>
              </a:tr>
              <a:tr h="370840">
                <a:tc>
                  <a:txBody>
                    <a:bodyPr/>
                    <a:lstStyle/>
                    <a:p>
                      <a:r>
                        <a:rPr kumimoji="1" lang="en-US" altLang="ja-JP" sz="3200">
                          <a:latin typeface="メイリオ"/>
                          <a:ea typeface="メイリオ"/>
                          <a:cs typeface="メイリオ"/>
                        </a:rPr>
                        <a:t>RT</a:t>
                      </a:r>
                      <a:r>
                        <a:rPr kumimoji="1" lang="ja-JP" altLang="en-US" sz="3200">
                          <a:latin typeface="メイリオ"/>
                          <a:ea typeface="メイリオ"/>
                          <a:cs typeface="メイリオ"/>
                        </a:rPr>
                        <a:t>数</a:t>
                      </a:r>
                    </a:p>
                  </a:txBody>
                  <a:tcPr/>
                </a:tc>
              </a:tr>
              <a:tr h="370840">
                <a:tc>
                  <a:txBody>
                    <a:bodyPr/>
                    <a:lstStyle/>
                    <a:p>
                      <a:r>
                        <a:rPr kumimoji="1" lang="ja-JP" altLang="en-US" sz="3200">
                          <a:latin typeface="メイリオ"/>
                          <a:ea typeface="メイリオ"/>
                          <a:cs typeface="メイリオ"/>
                        </a:rPr>
                        <a:t>ツイート日時</a:t>
                      </a:r>
                    </a:p>
                  </a:txBody>
                  <a:tcPr/>
                </a:tc>
              </a:tr>
            </a:tbl>
          </a:graphicData>
        </a:graphic>
      </p:graphicFrame>
    </p:spTree>
    <p:extLst>
      <p:ext uri="{BB962C8B-B14F-4D97-AF65-F5344CB8AC3E}">
        <p14:creationId xmlns:p14="http://schemas.microsoft.com/office/powerpoint/2010/main" val="2426942672"/>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764704"/>
          </a:xfrm>
        </p:spPr>
        <p:txBody>
          <a:bodyPr>
            <a:normAutofit/>
          </a:bodyPr>
          <a:lstStyle/>
          <a:p>
            <a:r>
              <a:rPr lang="ja-JP" altLang="en-US" sz="4000" dirty="0"/>
              <a:t>そんなときに「正規化」</a:t>
            </a:r>
            <a:r>
              <a:rPr lang="en-US" altLang="ja-JP" sz="4000" dirty="0"/>
              <a:t>2</a:t>
            </a:r>
            <a:endParaRPr kumimoji="1" lang="ja-JP" altLang="en-US" sz="4000" dirty="0"/>
          </a:p>
        </p:txBody>
      </p:sp>
      <p:sp>
        <p:nvSpPr>
          <p:cNvPr id="6" name="コンテンツ プレースホルダー 8"/>
          <p:cNvSpPr txBox="1">
            <a:spLocks/>
          </p:cNvSpPr>
          <p:nvPr/>
        </p:nvSpPr>
        <p:spPr>
          <a:xfrm>
            <a:off x="179512" y="908720"/>
            <a:ext cx="8712968" cy="56886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en-US" altLang="ja-JP" smtClean="0"/>
          </a:p>
        </p:txBody>
      </p:sp>
      <p:sp>
        <p:nvSpPr>
          <p:cNvPr id="7" name="正方形/長方形 6"/>
          <p:cNvSpPr/>
          <p:nvPr/>
        </p:nvSpPr>
        <p:spPr>
          <a:xfrm>
            <a:off x="-1332656" y="2780928"/>
            <a:ext cx="176192" cy="328682"/>
          </a:xfrm>
          <a:prstGeom prst="rect">
            <a:avLst/>
          </a:prstGeom>
        </p:spPr>
        <p:txBody>
          <a:bodyPr wrap="square">
            <a:spAutoFit/>
          </a:bodyPr>
          <a:lstStyle/>
          <a:p>
            <a:endParaRPr lang="ja-JP" altLang="en-US"/>
          </a:p>
        </p:txBody>
      </p:sp>
      <p:graphicFrame>
        <p:nvGraphicFramePr>
          <p:cNvPr id="15" name="表 14"/>
          <p:cNvGraphicFramePr>
            <a:graphicFrameLocks noGrp="1"/>
          </p:cNvGraphicFramePr>
          <p:nvPr>
            <p:extLst>
              <p:ext uri="{D42A27DB-BD31-4B8C-83A1-F6EECF244321}">
                <p14:modId xmlns:p14="http://schemas.microsoft.com/office/powerpoint/2010/main" val="1585370338"/>
              </p:ext>
            </p:extLst>
          </p:nvPr>
        </p:nvGraphicFramePr>
        <p:xfrm>
          <a:off x="4932040" y="1268760"/>
          <a:ext cx="3816424" cy="4632960"/>
        </p:xfrm>
        <a:graphic>
          <a:graphicData uri="http://schemas.openxmlformats.org/drawingml/2006/table">
            <a:tbl>
              <a:tblPr firstRow="1" bandRow="1">
                <a:tableStyleId>{B301B821-A1FF-4177-AEE7-76D212191A09}</a:tableStyleId>
              </a:tblPr>
              <a:tblGrid>
                <a:gridCol w="3816424"/>
              </a:tblGrid>
              <a:tr h="518160">
                <a:tc>
                  <a:txBody>
                    <a:bodyPr/>
                    <a:lstStyle/>
                    <a:p>
                      <a:r>
                        <a:rPr kumimoji="1" lang="ja-JP" altLang="en-US" sz="3200">
                          <a:latin typeface="メイリオ"/>
                          <a:ea typeface="メイリオ"/>
                          <a:cs typeface="メイリオ"/>
                        </a:rPr>
                        <a:t>ツイート</a:t>
                      </a:r>
                    </a:p>
                  </a:txBody>
                  <a:tcPr/>
                </a:tc>
              </a:tr>
              <a:tr h="370840">
                <a:tc>
                  <a:txBody>
                    <a:bodyPr/>
                    <a:lstStyle/>
                    <a:p>
                      <a:r>
                        <a:rPr kumimoji="1" lang="en-US" altLang="ja-JP" sz="3200">
                          <a:latin typeface="メイリオ"/>
                          <a:ea typeface="メイリオ"/>
                          <a:cs typeface="メイリオ"/>
                        </a:rPr>
                        <a:t>[PK]</a:t>
                      </a:r>
                      <a:r>
                        <a:rPr kumimoji="1" lang="ja-JP" altLang="en-US" sz="3200">
                          <a:latin typeface="メイリオ"/>
                          <a:ea typeface="メイリオ"/>
                          <a:cs typeface="メイリオ"/>
                        </a:rPr>
                        <a:t>ツイート</a:t>
                      </a:r>
                      <a:r>
                        <a:rPr kumimoji="1" lang="en-US" altLang="ja-JP" sz="3200">
                          <a:latin typeface="メイリオ"/>
                          <a:ea typeface="メイリオ"/>
                          <a:cs typeface="メイリオ"/>
                        </a:rPr>
                        <a:t>ID</a:t>
                      </a:r>
                      <a:endParaRPr kumimoji="1" lang="en-US" altLang="ja-JP" sz="3200">
                        <a:solidFill>
                          <a:srgbClr val="FF0000"/>
                        </a:solidFill>
                        <a:latin typeface="メイリオ"/>
                        <a:ea typeface="メイリオ"/>
                        <a:cs typeface="メイリオ"/>
                      </a:endParaRPr>
                    </a:p>
                  </a:txBody>
                  <a:tcPr/>
                </a:tc>
              </a:tr>
              <a:tr h="370840">
                <a:tc>
                  <a:txBody>
                    <a:bodyPr/>
                    <a:lstStyle/>
                    <a:p>
                      <a:r>
                        <a:rPr kumimoji="1" lang="ja-JP" altLang="en-US" sz="3200">
                          <a:latin typeface="メイリオ"/>
                          <a:ea typeface="メイリオ"/>
                          <a:cs typeface="メイリオ"/>
                        </a:rPr>
                        <a:t>ユーザー名</a:t>
                      </a:r>
                    </a:p>
                  </a:txBody>
                  <a:tcPr>
                    <a:solidFill>
                      <a:schemeClr val="accent6">
                        <a:lumMod val="60000"/>
                        <a:lumOff val="40000"/>
                      </a:schemeClr>
                    </a:solidFill>
                  </a:tcPr>
                </a:tc>
              </a:tr>
              <a:tr h="370840">
                <a:tc>
                  <a:txBody>
                    <a:bodyPr/>
                    <a:lstStyle/>
                    <a:p>
                      <a:r>
                        <a:rPr kumimoji="1" lang="ja-JP" altLang="en-US" sz="3200" strike="noStrike">
                          <a:latin typeface="メイリオ"/>
                          <a:ea typeface="メイリオ"/>
                          <a:cs typeface="メイリオ"/>
                        </a:rPr>
                        <a:t>名前（表示用）</a:t>
                      </a:r>
                    </a:p>
                  </a:txBody>
                  <a:tcPr>
                    <a:solidFill>
                      <a:schemeClr val="accent6">
                        <a:lumMod val="60000"/>
                        <a:lumOff val="40000"/>
                      </a:schemeClr>
                    </a:solidFill>
                  </a:tcPr>
                </a:tc>
              </a:tr>
              <a:tr h="370840">
                <a:tc>
                  <a:txBody>
                    <a:bodyPr/>
                    <a:lstStyle/>
                    <a:p>
                      <a:r>
                        <a:rPr kumimoji="1" lang="ja-JP" altLang="en-US" sz="3200" strike="noStrike">
                          <a:latin typeface="メイリオ"/>
                          <a:ea typeface="メイリオ"/>
                          <a:cs typeface="メイリオ"/>
                        </a:rPr>
                        <a:t>ツイート内容</a:t>
                      </a:r>
                    </a:p>
                  </a:txBody>
                  <a:tcPr/>
                </a:tc>
              </a:tr>
              <a:tr h="370840">
                <a:tc>
                  <a:txBody>
                    <a:bodyPr/>
                    <a:lstStyle/>
                    <a:p>
                      <a:r>
                        <a:rPr kumimoji="1" lang="ja-JP" altLang="en-US" sz="3200">
                          <a:latin typeface="メイリオ"/>
                          <a:ea typeface="メイリオ"/>
                          <a:cs typeface="メイリオ"/>
                        </a:rPr>
                        <a:t>いいね数</a:t>
                      </a:r>
                    </a:p>
                  </a:txBody>
                  <a:tcPr/>
                </a:tc>
              </a:tr>
              <a:tr h="370840">
                <a:tc>
                  <a:txBody>
                    <a:bodyPr/>
                    <a:lstStyle/>
                    <a:p>
                      <a:r>
                        <a:rPr kumimoji="1" lang="en-US" altLang="ja-JP" sz="3200">
                          <a:latin typeface="メイリオ"/>
                          <a:ea typeface="メイリオ"/>
                          <a:cs typeface="メイリオ"/>
                        </a:rPr>
                        <a:t>RT</a:t>
                      </a:r>
                      <a:r>
                        <a:rPr kumimoji="1" lang="ja-JP" altLang="en-US" sz="3200">
                          <a:latin typeface="メイリオ"/>
                          <a:ea typeface="メイリオ"/>
                          <a:cs typeface="メイリオ"/>
                        </a:rPr>
                        <a:t>数</a:t>
                      </a:r>
                    </a:p>
                  </a:txBody>
                  <a:tcPr/>
                </a:tc>
              </a:tr>
              <a:tr h="370840">
                <a:tc>
                  <a:txBody>
                    <a:bodyPr/>
                    <a:lstStyle/>
                    <a:p>
                      <a:r>
                        <a:rPr kumimoji="1" lang="ja-JP" altLang="en-US" sz="3200">
                          <a:latin typeface="メイリオ"/>
                          <a:ea typeface="メイリオ"/>
                          <a:cs typeface="メイリオ"/>
                        </a:rPr>
                        <a:t>ツイート日時</a:t>
                      </a:r>
                    </a:p>
                  </a:txBody>
                  <a:tcPr/>
                </a:tc>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2758510110"/>
              </p:ext>
            </p:extLst>
          </p:nvPr>
        </p:nvGraphicFramePr>
        <p:xfrm>
          <a:off x="539552" y="1268760"/>
          <a:ext cx="3347864" cy="2316480"/>
        </p:xfrm>
        <a:graphic>
          <a:graphicData uri="http://schemas.openxmlformats.org/drawingml/2006/table">
            <a:tbl>
              <a:tblPr firstRow="1" bandRow="1">
                <a:tableStyleId>{B301B821-A1FF-4177-AEE7-76D212191A09}</a:tableStyleId>
              </a:tblPr>
              <a:tblGrid>
                <a:gridCol w="3347864"/>
              </a:tblGrid>
              <a:tr h="518160">
                <a:tc>
                  <a:txBody>
                    <a:bodyPr/>
                    <a:lstStyle/>
                    <a:p>
                      <a:r>
                        <a:rPr kumimoji="1" lang="ja-JP" altLang="en-US" sz="3200">
                          <a:latin typeface="メイリオ"/>
                          <a:ea typeface="メイリオ"/>
                          <a:cs typeface="メイリオ"/>
                        </a:rPr>
                        <a:t>ユーザー情報</a:t>
                      </a:r>
                    </a:p>
                  </a:txBody>
                  <a:tcPr/>
                </a:tc>
              </a:tr>
              <a:tr h="370840">
                <a:tc>
                  <a:txBody>
                    <a:bodyPr/>
                    <a:lstStyle/>
                    <a:p>
                      <a:r>
                        <a:rPr kumimoji="1" lang="en-US" altLang="ja-JP" sz="3200">
                          <a:latin typeface="メイリオ"/>
                          <a:ea typeface="メイリオ"/>
                          <a:cs typeface="メイリオ"/>
                        </a:rPr>
                        <a:t>[PK]</a:t>
                      </a:r>
                      <a:r>
                        <a:rPr kumimoji="1" lang="ja-JP" altLang="en-US" sz="3200">
                          <a:latin typeface="メイリオ"/>
                          <a:ea typeface="メイリオ"/>
                          <a:cs typeface="メイリオ"/>
                        </a:rPr>
                        <a:t>ユーザー</a:t>
                      </a:r>
                      <a:r>
                        <a:rPr kumimoji="1" lang="en-US" altLang="ja-JP" sz="3200">
                          <a:latin typeface="メイリオ"/>
                          <a:ea typeface="メイリオ"/>
                          <a:cs typeface="メイリオ"/>
                        </a:rPr>
                        <a:t>ID</a:t>
                      </a:r>
                      <a:endParaRPr kumimoji="1" lang="en-US" altLang="ja-JP" sz="3200">
                        <a:solidFill>
                          <a:srgbClr val="FF0000"/>
                        </a:solidFill>
                        <a:latin typeface="メイリオ"/>
                        <a:ea typeface="メイリオ"/>
                        <a:cs typeface="メイリオ"/>
                      </a:endParaRPr>
                    </a:p>
                  </a:txBody>
                  <a:tcPr/>
                </a:tc>
              </a:tr>
              <a:tr h="370840">
                <a:tc>
                  <a:txBody>
                    <a:bodyPr/>
                    <a:lstStyle/>
                    <a:p>
                      <a:r>
                        <a:rPr kumimoji="1" lang="ja-JP" altLang="en-US" sz="3200">
                          <a:latin typeface="メイリオ"/>
                          <a:ea typeface="メイリオ"/>
                          <a:cs typeface="メイリオ"/>
                        </a:rPr>
                        <a:t>ユーザー名</a:t>
                      </a:r>
                    </a:p>
                  </a:txBody>
                  <a:tcPr>
                    <a:solidFill>
                      <a:schemeClr val="accent6">
                        <a:lumMod val="60000"/>
                        <a:lumOff val="40000"/>
                      </a:schemeClr>
                    </a:solidFill>
                  </a:tcPr>
                </a:tc>
              </a:tr>
              <a:tr h="370840">
                <a:tc>
                  <a:txBody>
                    <a:bodyPr/>
                    <a:lstStyle/>
                    <a:p>
                      <a:r>
                        <a:rPr kumimoji="1" lang="ja-JP" altLang="en-US" sz="3200">
                          <a:latin typeface="メイリオ"/>
                          <a:ea typeface="メイリオ"/>
                          <a:cs typeface="メイリオ"/>
                        </a:rPr>
                        <a:t>名前（表示用）</a:t>
                      </a:r>
                    </a:p>
                  </a:txBody>
                  <a:tcPr>
                    <a:solidFill>
                      <a:schemeClr val="accent6">
                        <a:lumMod val="60000"/>
                        <a:lumOff val="40000"/>
                      </a:schemeClr>
                    </a:solidFill>
                  </a:tcPr>
                </a:tc>
              </a:tr>
            </a:tbl>
          </a:graphicData>
        </a:graphic>
      </p:graphicFrame>
      <p:cxnSp>
        <p:nvCxnSpPr>
          <p:cNvPr id="9" name="直線矢印コネクタ 8"/>
          <p:cNvCxnSpPr/>
          <p:nvPr/>
        </p:nvCxnSpPr>
        <p:spPr>
          <a:xfrm flipH="1">
            <a:off x="3635896" y="2708920"/>
            <a:ext cx="1296144" cy="0"/>
          </a:xfrm>
          <a:prstGeom prst="straightConnector1">
            <a:avLst/>
          </a:prstGeom>
          <a:ln w="12700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直線矢印コネクタ 12"/>
          <p:cNvCxnSpPr/>
          <p:nvPr/>
        </p:nvCxnSpPr>
        <p:spPr>
          <a:xfrm flipH="1">
            <a:off x="3635896" y="3284984"/>
            <a:ext cx="1296144" cy="0"/>
          </a:xfrm>
          <a:prstGeom prst="straightConnector1">
            <a:avLst/>
          </a:prstGeom>
          <a:ln w="12700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テキスト ボックス 21"/>
          <p:cNvSpPr txBox="1"/>
          <p:nvPr/>
        </p:nvSpPr>
        <p:spPr>
          <a:xfrm>
            <a:off x="179512" y="6279703"/>
            <a:ext cx="6032421" cy="461665"/>
          </a:xfrm>
          <a:prstGeom prst="rect">
            <a:avLst/>
          </a:prstGeom>
          <a:noFill/>
        </p:spPr>
        <p:txBody>
          <a:bodyPr wrap="none" rtlCol="0">
            <a:spAutoFit/>
          </a:bodyPr>
          <a:lstStyle/>
          <a:p>
            <a:r>
              <a:rPr kumimoji="1" lang="en-US" altLang="ja-JP" sz="2400">
                <a:latin typeface="メイリオ"/>
                <a:ea typeface="メイリオ"/>
                <a:cs typeface="メイリオ"/>
              </a:rPr>
              <a:t>※</a:t>
            </a:r>
            <a:r>
              <a:rPr kumimoji="1" lang="ja-JP" altLang="en-US" sz="2400">
                <a:latin typeface="メイリオ"/>
                <a:ea typeface="メイリオ"/>
                <a:cs typeface="メイリオ"/>
              </a:rPr>
              <a:t>ユーザー情報を管理するテーブルを作成</a:t>
            </a:r>
          </a:p>
        </p:txBody>
      </p:sp>
    </p:spTree>
    <p:extLst>
      <p:ext uri="{BB962C8B-B14F-4D97-AF65-F5344CB8AC3E}">
        <p14:creationId xmlns:p14="http://schemas.microsoft.com/office/powerpoint/2010/main" val="141538608"/>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764704"/>
          </a:xfrm>
        </p:spPr>
        <p:txBody>
          <a:bodyPr>
            <a:normAutofit/>
          </a:bodyPr>
          <a:lstStyle/>
          <a:p>
            <a:r>
              <a:rPr lang="ja-JP" altLang="en-US" sz="4000" dirty="0"/>
              <a:t>そんなときに「正規化」</a:t>
            </a:r>
            <a:r>
              <a:rPr lang="en-US" altLang="ja-JP" sz="4000" dirty="0"/>
              <a:t>3</a:t>
            </a:r>
            <a:endParaRPr kumimoji="1" lang="ja-JP" altLang="en-US" sz="4000" dirty="0"/>
          </a:p>
        </p:txBody>
      </p:sp>
      <p:sp>
        <p:nvSpPr>
          <p:cNvPr id="6" name="コンテンツ プレースホルダー 8"/>
          <p:cNvSpPr txBox="1">
            <a:spLocks/>
          </p:cNvSpPr>
          <p:nvPr/>
        </p:nvSpPr>
        <p:spPr>
          <a:xfrm>
            <a:off x="179512" y="908720"/>
            <a:ext cx="8712968" cy="56886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en-US" altLang="ja-JP" smtClean="0"/>
          </a:p>
        </p:txBody>
      </p:sp>
      <p:sp>
        <p:nvSpPr>
          <p:cNvPr id="7" name="正方形/長方形 6"/>
          <p:cNvSpPr/>
          <p:nvPr/>
        </p:nvSpPr>
        <p:spPr>
          <a:xfrm>
            <a:off x="-1332656" y="2780928"/>
            <a:ext cx="176192" cy="328682"/>
          </a:xfrm>
          <a:prstGeom prst="rect">
            <a:avLst/>
          </a:prstGeom>
        </p:spPr>
        <p:txBody>
          <a:bodyPr wrap="square">
            <a:spAutoFit/>
          </a:bodyPr>
          <a:lstStyle/>
          <a:p>
            <a:endParaRPr lang="ja-JP" altLang="en-US"/>
          </a:p>
        </p:txBody>
      </p:sp>
      <p:graphicFrame>
        <p:nvGraphicFramePr>
          <p:cNvPr id="15" name="表 14"/>
          <p:cNvGraphicFramePr>
            <a:graphicFrameLocks noGrp="1"/>
          </p:cNvGraphicFramePr>
          <p:nvPr>
            <p:extLst>
              <p:ext uri="{D42A27DB-BD31-4B8C-83A1-F6EECF244321}">
                <p14:modId xmlns:p14="http://schemas.microsoft.com/office/powerpoint/2010/main" val="2453927143"/>
              </p:ext>
            </p:extLst>
          </p:nvPr>
        </p:nvGraphicFramePr>
        <p:xfrm>
          <a:off x="4932040" y="1268760"/>
          <a:ext cx="3816424" cy="3474720"/>
        </p:xfrm>
        <a:graphic>
          <a:graphicData uri="http://schemas.openxmlformats.org/drawingml/2006/table">
            <a:tbl>
              <a:tblPr firstRow="1" bandRow="1">
                <a:tableStyleId>{5C22544A-7EE6-4342-B048-85BDC9FD1C3A}</a:tableStyleId>
              </a:tblPr>
              <a:tblGrid>
                <a:gridCol w="3816424"/>
              </a:tblGrid>
              <a:tr h="518160">
                <a:tc>
                  <a:txBody>
                    <a:bodyPr/>
                    <a:lstStyle/>
                    <a:p>
                      <a:r>
                        <a:rPr kumimoji="1" lang="ja-JP" altLang="en-US" sz="3200">
                          <a:latin typeface="メイリオ"/>
                          <a:ea typeface="メイリオ"/>
                          <a:cs typeface="メイリオ"/>
                        </a:rPr>
                        <a:t>ツイート</a:t>
                      </a:r>
                    </a:p>
                  </a:txBody>
                  <a:tcPr/>
                </a:tc>
              </a:tr>
              <a:tr h="370840">
                <a:tc>
                  <a:txBody>
                    <a:bodyPr/>
                    <a:lstStyle/>
                    <a:p>
                      <a:r>
                        <a:rPr kumimoji="1" lang="en-US" altLang="ja-JP" sz="3200">
                          <a:latin typeface="メイリオ"/>
                          <a:ea typeface="メイリオ"/>
                          <a:cs typeface="メイリオ"/>
                        </a:rPr>
                        <a:t>[PK]</a:t>
                      </a:r>
                      <a:r>
                        <a:rPr kumimoji="1" lang="ja-JP" altLang="en-US" sz="3200">
                          <a:latin typeface="メイリオ"/>
                          <a:ea typeface="メイリオ"/>
                          <a:cs typeface="メイリオ"/>
                        </a:rPr>
                        <a:t>ツイート</a:t>
                      </a:r>
                      <a:r>
                        <a:rPr kumimoji="1" lang="en-US" altLang="ja-JP" sz="3200">
                          <a:latin typeface="メイリオ"/>
                          <a:ea typeface="メイリオ"/>
                          <a:cs typeface="メイリオ"/>
                        </a:rPr>
                        <a:t>ID</a:t>
                      </a:r>
                    </a:p>
                  </a:txBody>
                  <a:tcPr/>
                </a:tc>
              </a:tr>
              <a:tr h="370840">
                <a:tc>
                  <a:txBody>
                    <a:bodyPr/>
                    <a:lstStyle/>
                    <a:p>
                      <a:r>
                        <a:rPr kumimoji="1" lang="ja-JP" altLang="en-US" sz="3200">
                          <a:latin typeface="メイリオ"/>
                          <a:ea typeface="メイリオ"/>
                          <a:cs typeface="メイリオ"/>
                        </a:rPr>
                        <a:t>ツイート内容</a:t>
                      </a:r>
                    </a:p>
                  </a:txBody>
                  <a:tcPr/>
                </a:tc>
              </a:tr>
              <a:tr h="370840">
                <a:tc>
                  <a:txBody>
                    <a:bodyPr/>
                    <a:lstStyle/>
                    <a:p>
                      <a:r>
                        <a:rPr kumimoji="1" lang="ja-JP" altLang="en-US" sz="3200">
                          <a:latin typeface="メイリオ"/>
                          <a:ea typeface="メイリオ"/>
                          <a:cs typeface="メイリオ"/>
                        </a:rPr>
                        <a:t>いいね数</a:t>
                      </a:r>
                    </a:p>
                  </a:txBody>
                  <a:tcPr/>
                </a:tc>
              </a:tr>
              <a:tr h="370840">
                <a:tc>
                  <a:txBody>
                    <a:bodyPr/>
                    <a:lstStyle/>
                    <a:p>
                      <a:r>
                        <a:rPr kumimoji="1" lang="en-US" altLang="ja-JP" sz="3200">
                          <a:latin typeface="メイリオ"/>
                          <a:ea typeface="メイリオ"/>
                          <a:cs typeface="メイリオ"/>
                        </a:rPr>
                        <a:t>RT</a:t>
                      </a:r>
                      <a:r>
                        <a:rPr kumimoji="1" lang="ja-JP" altLang="en-US" sz="3200">
                          <a:latin typeface="メイリオ"/>
                          <a:ea typeface="メイリオ"/>
                          <a:cs typeface="メイリオ"/>
                        </a:rPr>
                        <a:t>数</a:t>
                      </a:r>
                    </a:p>
                  </a:txBody>
                  <a:tcPr/>
                </a:tc>
              </a:tr>
              <a:tr h="370840">
                <a:tc>
                  <a:txBody>
                    <a:bodyPr/>
                    <a:lstStyle/>
                    <a:p>
                      <a:r>
                        <a:rPr kumimoji="1" lang="ja-JP" altLang="en-US" sz="3200">
                          <a:latin typeface="メイリオ"/>
                          <a:ea typeface="メイリオ"/>
                          <a:cs typeface="メイリオ"/>
                        </a:rPr>
                        <a:t>ツイート日時</a:t>
                      </a:r>
                    </a:p>
                  </a:txBody>
                  <a:tcPr/>
                </a:tc>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644266718"/>
              </p:ext>
            </p:extLst>
          </p:nvPr>
        </p:nvGraphicFramePr>
        <p:xfrm>
          <a:off x="539552" y="1268760"/>
          <a:ext cx="3347864" cy="2316480"/>
        </p:xfrm>
        <a:graphic>
          <a:graphicData uri="http://schemas.openxmlformats.org/drawingml/2006/table">
            <a:tbl>
              <a:tblPr firstRow="1" bandRow="1">
                <a:tableStyleId>{5C22544A-7EE6-4342-B048-85BDC9FD1C3A}</a:tableStyleId>
              </a:tblPr>
              <a:tblGrid>
                <a:gridCol w="3347864"/>
              </a:tblGrid>
              <a:tr h="518160">
                <a:tc>
                  <a:txBody>
                    <a:bodyPr/>
                    <a:lstStyle/>
                    <a:p>
                      <a:r>
                        <a:rPr kumimoji="1" lang="ja-JP" altLang="en-US" sz="3200">
                          <a:latin typeface="メイリオ"/>
                          <a:ea typeface="メイリオ"/>
                          <a:cs typeface="メイリオ"/>
                        </a:rPr>
                        <a:t>ユーザー情報</a:t>
                      </a:r>
                    </a:p>
                  </a:txBody>
                  <a:tcPr/>
                </a:tc>
              </a:tr>
              <a:tr h="370840">
                <a:tc>
                  <a:txBody>
                    <a:bodyPr/>
                    <a:lstStyle/>
                    <a:p>
                      <a:r>
                        <a:rPr kumimoji="1" lang="en-US" altLang="ja-JP" sz="3200">
                          <a:latin typeface="メイリオ"/>
                          <a:ea typeface="メイリオ"/>
                          <a:cs typeface="メイリオ"/>
                        </a:rPr>
                        <a:t>[PK]</a:t>
                      </a:r>
                      <a:r>
                        <a:rPr kumimoji="1" lang="ja-JP" altLang="en-US" sz="3200">
                          <a:latin typeface="メイリオ"/>
                          <a:ea typeface="メイリオ"/>
                          <a:cs typeface="メイリオ"/>
                        </a:rPr>
                        <a:t>ユーザー</a:t>
                      </a:r>
                      <a:r>
                        <a:rPr kumimoji="1" lang="en-US" altLang="ja-JP" sz="3200">
                          <a:latin typeface="メイリオ"/>
                          <a:ea typeface="メイリオ"/>
                          <a:cs typeface="メイリオ"/>
                        </a:rPr>
                        <a:t>ID</a:t>
                      </a:r>
                    </a:p>
                  </a:txBody>
                  <a:tcPr/>
                </a:tc>
              </a:tr>
              <a:tr h="370840">
                <a:tc>
                  <a:txBody>
                    <a:bodyPr/>
                    <a:lstStyle/>
                    <a:p>
                      <a:r>
                        <a:rPr kumimoji="1" lang="ja-JP" altLang="en-US" sz="3200">
                          <a:latin typeface="メイリオ"/>
                          <a:ea typeface="メイリオ"/>
                          <a:cs typeface="メイリオ"/>
                        </a:rPr>
                        <a:t>ユーザー名</a:t>
                      </a:r>
                    </a:p>
                  </a:txBody>
                  <a:tcPr>
                    <a:solidFill>
                      <a:schemeClr val="accent6">
                        <a:lumMod val="60000"/>
                        <a:lumOff val="40000"/>
                      </a:schemeClr>
                    </a:solidFill>
                  </a:tcPr>
                </a:tc>
              </a:tr>
              <a:tr h="370840">
                <a:tc>
                  <a:txBody>
                    <a:bodyPr/>
                    <a:lstStyle/>
                    <a:p>
                      <a:r>
                        <a:rPr kumimoji="1" lang="ja-JP" altLang="en-US" sz="3200">
                          <a:latin typeface="メイリオ"/>
                          <a:ea typeface="メイリオ"/>
                          <a:cs typeface="メイリオ"/>
                        </a:rPr>
                        <a:t>名前（表示用）</a:t>
                      </a:r>
                    </a:p>
                  </a:txBody>
                  <a:tcPr>
                    <a:solidFill>
                      <a:schemeClr val="accent6">
                        <a:lumMod val="60000"/>
                        <a:lumOff val="40000"/>
                      </a:schemeClr>
                    </a:solidFill>
                  </a:tcPr>
                </a:tc>
              </a:tr>
            </a:tbl>
          </a:graphicData>
        </a:graphic>
      </p:graphicFrame>
      <p:sp>
        <p:nvSpPr>
          <p:cNvPr id="3" name="テキスト ボックス 2"/>
          <p:cNvSpPr txBox="1"/>
          <p:nvPr/>
        </p:nvSpPr>
        <p:spPr>
          <a:xfrm>
            <a:off x="107504" y="6279703"/>
            <a:ext cx="3570208" cy="461665"/>
          </a:xfrm>
          <a:prstGeom prst="rect">
            <a:avLst/>
          </a:prstGeom>
          <a:noFill/>
        </p:spPr>
        <p:txBody>
          <a:bodyPr wrap="none" rtlCol="0">
            <a:spAutoFit/>
          </a:bodyPr>
          <a:lstStyle/>
          <a:p>
            <a:r>
              <a:rPr kumimoji="1" lang="en-US" altLang="ja-JP" sz="2400">
                <a:latin typeface="メイリオ"/>
                <a:ea typeface="メイリオ"/>
                <a:cs typeface="メイリオ"/>
              </a:rPr>
              <a:t>※</a:t>
            </a:r>
            <a:r>
              <a:rPr kumimoji="1" lang="ja-JP" altLang="en-US" sz="2400">
                <a:latin typeface="メイリオ"/>
                <a:ea typeface="メイリオ"/>
                <a:cs typeface="メイリオ"/>
              </a:rPr>
              <a:t>完全に移しきった状態</a:t>
            </a:r>
          </a:p>
        </p:txBody>
      </p:sp>
    </p:spTree>
    <p:extLst>
      <p:ext uri="{BB962C8B-B14F-4D97-AF65-F5344CB8AC3E}">
        <p14:creationId xmlns:p14="http://schemas.microsoft.com/office/powerpoint/2010/main" val="3901473035"/>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764704"/>
          </a:xfrm>
        </p:spPr>
        <p:txBody>
          <a:bodyPr>
            <a:normAutofit/>
          </a:bodyPr>
          <a:lstStyle/>
          <a:p>
            <a:r>
              <a:rPr lang="ja-JP" altLang="en-US" sz="4000" dirty="0"/>
              <a:t>そんなときに「正規化」４</a:t>
            </a:r>
            <a:endParaRPr kumimoji="1" lang="ja-JP" altLang="en-US" sz="4000" dirty="0"/>
          </a:p>
        </p:txBody>
      </p:sp>
      <p:sp>
        <p:nvSpPr>
          <p:cNvPr id="6" name="コンテンツ プレースホルダー 8"/>
          <p:cNvSpPr txBox="1">
            <a:spLocks/>
          </p:cNvSpPr>
          <p:nvPr/>
        </p:nvSpPr>
        <p:spPr>
          <a:xfrm>
            <a:off x="179512" y="908720"/>
            <a:ext cx="8712968" cy="56886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en-US" altLang="ja-JP" smtClean="0"/>
          </a:p>
        </p:txBody>
      </p:sp>
      <p:sp>
        <p:nvSpPr>
          <p:cNvPr id="7" name="正方形/長方形 6"/>
          <p:cNvSpPr/>
          <p:nvPr/>
        </p:nvSpPr>
        <p:spPr>
          <a:xfrm>
            <a:off x="-1332656" y="2780928"/>
            <a:ext cx="176192" cy="328682"/>
          </a:xfrm>
          <a:prstGeom prst="rect">
            <a:avLst/>
          </a:prstGeom>
        </p:spPr>
        <p:txBody>
          <a:bodyPr wrap="square">
            <a:spAutoFit/>
          </a:bodyPr>
          <a:lstStyle/>
          <a:p>
            <a:endParaRPr lang="ja-JP" altLang="en-US"/>
          </a:p>
        </p:txBody>
      </p:sp>
      <p:graphicFrame>
        <p:nvGraphicFramePr>
          <p:cNvPr id="15" name="表 14"/>
          <p:cNvGraphicFramePr>
            <a:graphicFrameLocks noGrp="1"/>
          </p:cNvGraphicFramePr>
          <p:nvPr>
            <p:extLst>
              <p:ext uri="{D42A27DB-BD31-4B8C-83A1-F6EECF244321}">
                <p14:modId xmlns:p14="http://schemas.microsoft.com/office/powerpoint/2010/main" val="3769775018"/>
              </p:ext>
            </p:extLst>
          </p:nvPr>
        </p:nvGraphicFramePr>
        <p:xfrm>
          <a:off x="4932040" y="1268760"/>
          <a:ext cx="3816424" cy="4053840"/>
        </p:xfrm>
        <a:graphic>
          <a:graphicData uri="http://schemas.openxmlformats.org/drawingml/2006/table">
            <a:tbl>
              <a:tblPr firstRow="1" bandRow="1">
                <a:tableStyleId>{5C22544A-7EE6-4342-B048-85BDC9FD1C3A}</a:tableStyleId>
              </a:tblPr>
              <a:tblGrid>
                <a:gridCol w="3816424"/>
              </a:tblGrid>
              <a:tr h="518160">
                <a:tc>
                  <a:txBody>
                    <a:bodyPr/>
                    <a:lstStyle/>
                    <a:p>
                      <a:r>
                        <a:rPr kumimoji="1" lang="ja-JP" altLang="en-US" sz="3200">
                          <a:latin typeface="メイリオ"/>
                          <a:ea typeface="メイリオ"/>
                          <a:cs typeface="メイリオ"/>
                        </a:rPr>
                        <a:t>ツイート</a:t>
                      </a:r>
                    </a:p>
                  </a:txBody>
                  <a:tcPr/>
                </a:tc>
              </a:tr>
              <a:tr h="370840">
                <a:tc>
                  <a:txBody>
                    <a:bodyPr/>
                    <a:lstStyle/>
                    <a:p>
                      <a:r>
                        <a:rPr kumimoji="1" lang="en-US" altLang="ja-JP" sz="3200">
                          <a:latin typeface="メイリオ"/>
                          <a:ea typeface="メイリオ"/>
                          <a:cs typeface="メイリオ"/>
                        </a:rPr>
                        <a:t>[PK]</a:t>
                      </a:r>
                      <a:r>
                        <a:rPr kumimoji="1" lang="ja-JP" altLang="en-US" sz="3200">
                          <a:latin typeface="メイリオ"/>
                          <a:ea typeface="メイリオ"/>
                          <a:cs typeface="メイリオ"/>
                        </a:rPr>
                        <a:t>ツイート</a:t>
                      </a:r>
                      <a:r>
                        <a:rPr kumimoji="1" lang="en-US" altLang="ja-JP" sz="3200">
                          <a:latin typeface="メイリオ"/>
                          <a:ea typeface="メイリオ"/>
                          <a:cs typeface="メイリオ"/>
                        </a:rPr>
                        <a:t>ID</a:t>
                      </a:r>
                    </a:p>
                  </a:txBody>
                  <a:tcPr/>
                </a:tc>
              </a:tr>
              <a:tr h="370840">
                <a:tc>
                  <a:txBody>
                    <a:bodyPr/>
                    <a:lstStyle/>
                    <a:p>
                      <a:r>
                        <a:rPr kumimoji="1" lang="ja-JP" altLang="en-US" sz="3200">
                          <a:latin typeface="メイリオ"/>
                          <a:ea typeface="メイリオ"/>
                          <a:cs typeface="メイリオ"/>
                        </a:rPr>
                        <a:t>ユーザー</a:t>
                      </a:r>
                      <a:r>
                        <a:rPr kumimoji="1" lang="en-US" altLang="ja-JP" sz="3200">
                          <a:latin typeface="メイリオ"/>
                          <a:ea typeface="メイリオ"/>
                          <a:cs typeface="メイリオ"/>
                        </a:rPr>
                        <a:t>ID</a:t>
                      </a:r>
                      <a:endParaRPr kumimoji="1" lang="ja-JP" altLang="en-US" sz="3200">
                        <a:latin typeface="メイリオ"/>
                        <a:ea typeface="メイリオ"/>
                        <a:cs typeface="メイリオ"/>
                      </a:endParaRPr>
                    </a:p>
                  </a:txBody>
                  <a:tcPr>
                    <a:solidFill>
                      <a:schemeClr val="accent6">
                        <a:lumMod val="60000"/>
                        <a:lumOff val="40000"/>
                      </a:schemeClr>
                    </a:solidFill>
                  </a:tcPr>
                </a:tc>
              </a:tr>
              <a:tr h="370840">
                <a:tc>
                  <a:txBody>
                    <a:bodyPr/>
                    <a:lstStyle/>
                    <a:p>
                      <a:r>
                        <a:rPr kumimoji="1" lang="ja-JP" altLang="en-US" sz="3200">
                          <a:latin typeface="メイリオ"/>
                          <a:ea typeface="メイリオ"/>
                          <a:cs typeface="メイリオ"/>
                        </a:rPr>
                        <a:t>ツイート内容</a:t>
                      </a:r>
                    </a:p>
                  </a:txBody>
                  <a:tcPr/>
                </a:tc>
              </a:tr>
              <a:tr h="370840">
                <a:tc>
                  <a:txBody>
                    <a:bodyPr/>
                    <a:lstStyle/>
                    <a:p>
                      <a:r>
                        <a:rPr kumimoji="1" lang="ja-JP" altLang="en-US" sz="3200">
                          <a:latin typeface="メイリオ"/>
                          <a:ea typeface="メイリオ"/>
                          <a:cs typeface="メイリオ"/>
                        </a:rPr>
                        <a:t>いいね数</a:t>
                      </a:r>
                    </a:p>
                  </a:txBody>
                  <a:tcPr/>
                </a:tc>
              </a:tr>
              <a:tr h="370840">
                <a:tc>
                  <a:txBody>
                    <a:bodyPr/>
                    <a:lstStyle/>
                    <a:p>
                      <a:r>
                        <a:rPr kumimoji="1" lang="en-US" altLang="ja-JP" sz="3200">
                          <a:latin typeface="メイリオ"/>
                          <a:ea typeface="メイリオ"/>
                          <a:cs typeface="メイリオ"/>
                        </a:rPr>
                        <a:t>RT</a:t>
                      </a:r>
                      <a:r>
                        <a:rPr kumimoji="1" lang="ja-JP" altLang="en-US" sz="3200">
                          <a:latin typeface="メイリオ"/>
                          <a:ea typeface="メイリオ"/>
                          <a:cs typeface="メイリオ"/>
                        </a:rPr>
                        <a:t>数</a:t>
                      </a:r>
                    </a:p>
                  </a:txBody>
                  <a:tcPr/>
                </a:tc>
              </a:tr>
              <a:tr h="370840">
                <a:tc>
                  <a:txBody>
                    <a:bodyPr/>
                    <a:lstStyle/>
                    <a:p>
                      <a:r>
                        <a:rPr kumimoji="1" lang="ja-JP" altLang="en-US" sz="3200">
                          <a:latin typeface="メイリオ"/>
                          <a:ea typeface="メイリオ"/>
                          <a:cs typeface="メイリオ"/>
                        </a:rPr>
                        <a:t>ツイート日時</a:t>
                      </a:r>
                    </a:p>
                  </a:txBody>
                  <a:tcPr/>
                </a:tc>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940543820"/>
              </p:ext>
            </p:extLst>
          </p:nvPr>
        </p:nvGraphicFramePr>
        <p:xfrm>
          <a:off x="539552" y="1268760"/>
          <a:ext cx="3347864" cy="2316480"/>
        </p:xfrm>
        <a:graphic>
          <a:graphicData uri="http://schemas.openxmlformats.org/drawingml/2006/table">
            <a:tbl>
              <a:tblPr firstRow="1" bandRow="1">
                <a:tableStyleId>{5C22544A-7EE6-4342-B048-85BDC9FD1C3A}</a:tableStyleId>
              </a:tblPr>
              <a:tblGrid>
                <a:gridCol w="3347864"/>
              </a:tblGrid>
              <a:tr h="518160">
                <a:tc>
                  <a:txBody>
                    <a:bodyPr/>
                    <a:lstStyle/>
                    <a:p>
                      <a:r>
                        <a:rPr kumimoji="1" lang="ja-JP" altLang="en-US" sz="3200">
                          <a:latin typeface="メイリオ"/>
                          <a:ea typeface="メイリオ"/>
                          <a:cs typeface="メイリオ"/>
                        </a:rPr>
                        <a:t>ユーザー情報</a:t>
                      </a:r>
                    </a:p>
                  </a:txBody>
                  <a:tcPr/>
                </a:tc>
              </a:tr>
              <a:tr h="370840">
                <a:tc>
                  <a:txBody>
                    <a:bodyPr/>
                    <a:lstStyle/>
                    <a:p>
                      <a:r>
                        <a:rPr kumimoji="1" lang="en-US" altLang="ja-JP" sz="3200">
                          <a:latin typeface="メイリオ"/>
                          <a:ea typeface="メイリオ"/>
                          <a:cs typeface="メイリオ"/>
                        </a:rPr>
                        <a:t>[PK]</a:t>
                      </a:r>
                      <a:r>
                        <a:rPr kumimoji="1" lang="ja-JP" altLang="en-US" sz="3200">
                          <a:latin typeface="メイリオ"/>
                          <a:ea typeface="メイリオ"/>
                          <a:cs typeface="メイリオ"/>
                        </a:rPr>
                        <a:t>ユーザー</a:t>
                      </a:r>
                      <a:r>
                        <a:rPr kumimoji="1" lang="en-US" altLang="ja-JP" sz="3200">
                          <a:latin typeface="メイリオ"/>
                          <a:ea typeface="メイリオ"/>
                          <a:cs typeface="メイリオ"/>
                        </a:rPr>
                        <a:t>ID</a:t>
                      </a:r>
                    </a:p>
                  </a:txBody>
                  <a:tcPr>
                    <a:solidFill>
                      <a:schemeClr val="accent6">
                        <a:lumMod val="60000"/>
                        <a:lumOff val="40000"/>
                      </a:schemeClr>
                    </a:solidFill>
                  </a:tcPr>
                </a:tc>
              </a:tr>
              <a:tr h="370840">
                <a:tc>
                  <a:txBody>
                    <a:bodyPr/>
                    <a:lstStyle/>
                    <a:p>
                      <a:r>
                        <a:rPr kumimoji="1" lang="ja-JP" altLang="en-US" sz="3200">
                          <a:latin typeface="メイリオ"/>
                          <a:ea typeface="メイリオ"/>
                          <a:cs typeface="メイリオ"/>
                        </a:rPr>
                        <a:t>ユーザー名</a:t>
                      </a:r>
                    </a:p>
                  </a:txBody>
                  <a:tcPr/>
                </a:tc>
              </a:tr>
              <a:tr h="370840">
                <a:tc>
                  <a:txBody>
                    <a:bodyPr/>
                    <a:lstStyle/>
                    <a:p>
                      <a:r>
                        <a:rPr kumimoji="1" lang="ja-JP" altLang="en-US" sz="3200">
                          <a:latin typeface="メイリオ"/>
                          <a:ea typeface="メイリオ"/>
                          <a:cs typeface="メイリオ"/>
                        </a:rPr>
                        <a:t>名前（表示用）</a:t>
                      </a:r>
                    </a:p>
                  </a:txBody>
                  <a:tcPr/>
                </a:tc>
              </a:tr>
            </a:tbl>
          </a:graphicData>
        </a:graphic>
      </p:graphicFrame>
      <p:cxnSp>
        <p:nvCxnSpPr>
          <p:cNvPr id="9" name="直線矢印コネクタ 8"/>
          <p:cNvCxnSpPr/>
          <p:nvPr/>
        </p:nvCxnSpPr>
        <p:spPr>
          <a:xfrm rot="10800000">
            <a:off x="3707904" y="2204864"/>
            <a:ext cx="1368152" cy="576064"/>
          </a:xfrm>
          <a:prstGeom prst="bentConnector3">
            <a:avLst>
              <a:gd name="adj1" fmla="val 50000"/>
            </a:avLst>
          </a:prstGeom>
          <a:ln w="127000" cmpd="sng">
            <a:solidFill>
              <a:srgbClr val="FF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0" name="テキスト ボックス 9"/>
          <p:cNvSpPr txBox="1"/>
          <p:nvPr/>
        </p:nvSpPr>
        <p:spPr>
          <a:xfrm>
            <a:off x="107504" y="6279703"/>
            <a:ext cx="5771382" cy="461665"/>
          </a:xfrm>
          <a:prstGeom prst="rect">
            <a:avLst/>
          </a:prstGeom>
          <a:noFill/>
        </p:spPr>
        <p:txBody>
          <a:bodyPr wrap="none" rtlCol="0">
            <a:spAutoFit/>
          </a:bodyPr>
          <a:lstStyle/>
          <a:p>
            <a:r>
              <a:rPr kumimoji="1" lang="en-US" altLang="ja-JP" sz="2400">
                <a:latin typeface="メイリオ"/>
                <a:ea typeface="メイリオ"/>
                <a:cs typeface="メイリオ"/>
              </a:rPr>
              <a:t>※</a:t>
            </a:r>
            <a:r>
              <a:rPr kumimoji="1" lang="ja-JP" altLang="en-US" sz="2400">
                <a:latin typeface="メイリオ"/>
                <a:ea typeface="メイリオ"/>
                <a:cs typeface="メイリオ"/>
              </a:rPr>
              <a:t>ツイートテーブルにユーザー</a:t>
            </a:r>
            <a:r>
              <a:rPr kumimoji="1" lang="en-US" altLang="ja-JP" sz="2400">
                <a:latin typeface="メイリオ"/>
                <a:ea typeface="メイリオ"/>
                <a:cs typeface="メイリオ"/>
              </a:rPr>
              <a:t>ID</a:t>
            </a:r>
            <a:r>
              <a:rPr kumimoji="1" lang="ja-JP" altLang="en-US" sz="2400">
                <a:latin typeface="メイリオ"/>
                <a:ea typeface="メイリオ"/>
                <a:cs typeface="メイリオ"/>
              </a:rPr>
              <a:t>を追加</a:t>
            </a:r>
          </a:p>
        </p:txBody>
      </p:sp>
    </p:spTree>
    <p:extLst>
      <p:ext uri="{BB962C8B-B14F-4D97-AF65-F5344CB8AC3E}">
        <p14:creationId xmlns:p14="http://schemas.microsoft.com/office/powerpoint/2010/main" val="3097077383"/>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27384"/>
            <a:ext cx="9144000" cy="1143000"/>
          </a:xfrm>
        </p:spPr>
        <p:txBody>
          <a:bodyPr>
            <a:normAutofit/>
          </a:bodyPr>
          <a:lstStyle/>
          <a:p>
            <a:r>
              <a:rPr kumimoji="1" lang="ja-JP" altLang="en-US"/>
              <a:t>正規化</a:t>
            </a:r>
            <a:r>
              <a:rPr lang="ja-JP" altLang="en-US"/>
              <a:t>とは</a:t>
            </a:r>
            <a:endParaRPr kumimoji="1" lang="ja-JP" altLang="en-US"/>
          </a:p>
        </p:txBody>
      </p:sp>
      <p:pic>
        <p:nvPicPr>
          <p:cNvPr id="6" name="図 5" descr="スクリーンショット 2016-12-04 00.32.33.png"/>
          <p:cNvPicPr>
            <a:picLocks noChangeAspect="1"/>
          </p:cNvPicPr>
          <p:nvPr/>
        </p:nvPicPr>
        <p:blipFill rotWithShape="1">
          <a:blip r:embed="rId2">
            <a:extLst>
              <a:ext uri="{28A0092B-C50C-407E-A947-70E740481C1C}">
                <a14:useLocalDpi xmlns:a14="http://schemas.microsoft.com/office/drawing/2010/main" val="0"/>
              </a:ext>
            </a:extLst>
          </a:blip>
          <a:srcRect r="1852"/>
          <a:stretch/>
        </p:blipFill>
        <p:spPr>
          <a:xfrm>
            <a:off x="0" y="1052736"/>
            <a:ext cx="9150402" cy="5832648"/>
          </a:xfrm>
          <a:prstGeom prst="rect">
            <a:avLst/>
          </a:prstGeom>
        </p:spPr>
      </p:pic>
      <p:sp>
        <p:nvSpPr>
          <p:cNvPr id="7" name="テキスト ボックス 6"/>
          <p:cNvSpPr txBox="1"/>
          <p:nvPr/>
        </p:nvSpPr>
        <p:spPr>
          <a:xfrm>
            <a:off x="275710" y="2000935"/>
            <a:ext cx="1080120" cy="308261"/>
          </a:xfrm>
          <a:prstGeom prst="rect">
            <a:avLst/>
          </a:prstGeom>
          <a:solidFill>
            <a:schemeClr val="tx1">
              <a:lumMod val="75000"/>
              <a:lumOff val="25000"/>
            </a:schemeClr>
          </a:solidFill>
        </p:spPr>
        <p:txBody>
          <a:bodyPr wrap="square" tIns="61200" bIns="61200" rtlCol="0">
            <a:spAutoFit/>
          </a:bodyPr>
          <a:lstStyle/>
          <a:p>
            <a:r>
              <a:rPr kumimoji="1" lang="en-US" altLang="ja-JP" sz="1200">
                <a:solidFill>
                  <a:schemeClr val="bg1"/>
                </a:solidFill>
                <a:latin typeface="メイリオ"/>
                <a:ea typeface="メイリオ"/>
                <a:cs typeface="メイリオ"/>
              </a:rPr>
              <a:t>bigint</a:t>
            </a:r>
            <a:endParaRPr kumimoji="1" lang="ja-JP" altLang="en-US" sz="1200">
              <a:solidFill>
                <a:schemeClr val="bg1"/>
              </a:solidFill>
              <a:latin typeface="メイリオ"/>
              <a:ea typeface="メイリオ"/>
              <a:cs typeface="メイリオ"/>
            </a:endParaRPr>
          </a:p>
        </p:txBody>
      </p:sp>
      <p:sp>
        <p:nvSpPr>
          <p:cNvPr id="5" name="円/楕円 4"/>
          <p:cNvSpPr/>
          <p:nvPr/>
        </p:nvSpPr>
        <p:spPr>
          <a:xfrm>
            <a:off x="1259632" y="2348880"/>
            <a:ext cx="936104" cy="4176464"/>
          </a:xfrm>
          <a:prstGeom prst="ellipse">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p:cNvCxnSpPr>
            <a:endCxn id="5" idx="6"/>
          </p:cNvCxnSpPr>
          <p:nvPr/>
        </p:nvCxnSpPr>
        <p:spPr>
          <a:xfrm flipH="1" flipV="1">
            <a:off x="2195736" y="4437112"/>
            <a:ext cx="1872208" cy="72008"/>
          </a:xfrm>
          <a:prstGeom prst="straightConnector1">
            <a:avLst/>
          </a:prstGeom>
          <a:ln w="12700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9" name="テキスト ボックス 8"/>
          <p:cNvSpPr txBox="1"/>
          <p:nvPr/>
        </p:nvSpPr>
        <p:spPr>
          <a:xfrm>
            <a:off x="4067944" y="3501008"/>
            <a:ext cx="4824536" cy="2308324"/>
          </a:xfrm>
          <a:prstGeom prst="rect">
            <a:avLst/>
          </a:prstGeom>
          <a:solidFill>
            <a:schemeClr val="accent6">
              <a:lumMod val="20000"/>
              <a:lumOff val="80000"/>
            </a:schemeClr>
          </a:solidFill>
        </p:spPr>
        <p:txBody>
          <a:bodyPr wrap="square" rtlCol="0">
            <a:spAutoFit/>
          </a:bodyPr>
          <a:lstStyle/>
          <a:p>
            <a:r>
              <a:rPr kumimoji="1" lang="ja-JP" altLang="en-US" sz="3600">
                <a:solidFill>
                  <a:srgbClr val="000000"/>
                </a:solidFill>
                <a:latin typeface="メイリオ"/>
                <a:ea typeface="メイリオ"/>
                <a:cs typeface="メイリオ"/>
              </a:rPr>
              <a:t>表の中で</a:t>
            </a:r>
            <a:r>
              <a:rPr kumimoji="1" lang="ja-JP" altLang="en-US" sz="3600">
                <a:solidFill>
                  <a:schemeClr val="accent6">
                    <a:lumMod val="75000"/>
                  </a:schemeClr>
                </a:solidFill>
                <a:latin typeface="メイリオ"/>
                <a:ea typeface="メイリオ"/>
                <a:cs typeface="メイリオ"/>
              </a:rPr>
              <a:t>値が重複している箇所を別の表に移すことを</a:t>
            </a:r>
            <a:r>
              <a:rPr kumimoji="1" lang="ja-JP" altLang="en-US" sz="3600" b="1">
                <a:solidFill>
                  <a:schemeClr val="accent6">
                    <a:lumMod val="75000"/>
                  </a:schemeClr>
                </a:solidFill>
                <a:latin typeface="メイリオ"/>
                <a:ea typeface="メイリオ"/>
                <a:cs typeface="メイリオ"/>
              </a:rPr>
              <a:t>「正規化」</a:t>
            </a:r>
            <a:r>
              <a:rPr kumimoji="1" lang="ja-JP" altLang="en-US" sz="3600">
                <a:solidFill>
                  <a:srgbClr val="000000"/>
                </a:solidFill>
                <a:latin typeface="メイリオ"/>
                <a:ea typeface="メイリオ"/>
                <a:cs typeface="メイリオ"/>
              </a:rPr>
              <a:t>といいます。</a:t>
            </a:r>
          </a:p>
        </p:txBody>
      </p:sp>
    </p:spTree>
    <p:extLst>
      <p:ext uri="{BB962C8B-B14F-4D97-AF65-F5344CB8AC3E}">
        <p14:creationId xmlns:p14="http://schemas.microsoft.com/office/powerpoint/2010/main" val="2058454176"/>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99392"/>
            <a:ext cx="8229600" cy="936104"/>
          </a:xfrm>
        </p:spPr>
        <p:txBody>
          <a:bodyPr>
            <a:normAutofit fontScale="90000"/>
          </a:bodyPr>
          <a:lstStyle/>
          <a:p>
            <a:r>
              <a:rPr kumimoji="1" lang="ja-JP" altLang="en-US" sz="6000"/>
              <a:t>正規化</a:t>
            </a:r>
            <a:endParaRPr kumimoji="1" lang="ja-JP" altLang="en-US" sz="6000"/>
          </a:p>
        </p:txBody>
      </p:sp>
      <p:sp>
        <p:nvSpPr>
          <p:cNvPr id="4" name="コンテンツ プレースホルダー 3"/>
          <p:cNvSpPr>
            <a:spLocks noGrp="1"/>
          </p:cNvSpPr>
          <p:nvPr>
            <p:ph idx="1"/>
          </p:nvPr>
        </p:nvSpPr>
        <p:spPr>
          <a:xfrm>
            <a:off x="72008" y="1052736"/>
            <a:ext cx="8964488" cy="5544616"/>
          </a:xfrm>
        </p:spPr>
        <p:txBody>
          <a:bodyPr>
            <a:noAutofit/>
          </a:bodyPr>
          <a:lstStyle/>
          <a:p>
            <a:r>
              <a:rPr lang="ja-JP" altLang="en-US" sz="3600">
                <a:solidFill>
                  <a:schemeClr val="bg1"/>
                </a:solidFill>
              </a:rPr>
              <a:t>正規化とは</a:t>
            </a:r>
            <a:endParaRPr lang="en-US" altLang="ja-JP" sz="3600">
              <a:solidFill>
                <a:schemeClr val="bg1"/>
              </a:solidFill>
            </a:endParaRPr>
          </a:p>
          <a:p>
            <a:pPr lvl="1"/>
            <a:r>
              <a:rPr lang="ja-JP" altLang="en-US">
                <a:solidFill>
                  <a:schemeClr val="bg1"/>
                </a:solidFill>
              </a:rPr>
              <a:t>テーブルの中で、同じ内容が繰り返えされる箇所を、別のテーブルに移すことを「正規化」と呼びます。</a:t>
            </a:r>
            <a:r>
              <a:rPr lang="en-US" altLang="ja-JP">
                <a:solidFill>
                  <a:schemeClr val="bg1"/>
                </a:solidFill>
              </a:rPr>
              <a:t/>
            </a:r>
            <a:br>
              <a:rPr lang="en-US" altLang="ja-JP">
                <a:solidFill>
                  <a:schemeClr val="bg1"/>
                </a:solidFill>
              </a:rPr>
            </a:br>
            <a:endParaRPr lang="en-US" altLang="ja-JP">
              <a:solidFill>
                <a:schemeClr val="bg1"/>
              </a:solidFill>
            </a:endParaRPr>
          </a:p>
          <a:p>
            <a:r>
              <a:rPr lang="ja-JP" altLang="en-US" sz="3600">
                <a:solidFill>
                  <a:schemeClr val="bg1"/>
                </a:solidFill>
              </a:rPr>
              <a:t>正規化には段階がある</a:t>
            </a:r>
            <a:endParaRPr lang="en-US" altLang="ja-JP" sz="3600">
              <a:solidFill>
                <a:schemeClr val="bg1"/>
              </a:solidFill>
            </a:endParaRPr>
          </a:p>
          <a:p>
            <a:pPr lvl="1"/>
            <a:r>
              <a:rPr lang="ja-JP" altLang="en-US">
                <a:solidFill>
                  <a:schemeClr val="bg1"/>
                </a:solidFill>
              </a:rPr>
              <a:t>本日は取り上げませんでしたが、第</a:t>
            </a:r>
            <a:r>
              <a:rPr lang="en-US" altLang="ja-JP">
                <a:solidFill>
                  <a:schemeClr val="bg1"/>
                </a:solidFill>
              </a:rPr>
              <a:t>1〜3</a:t>
            </a:r>
            <a:r>
              <a:rPr lang="ja-JP" altLang="en-US">
                <a:solidFill>
                  <a:schemeClr val="bg1"/>
                </a:solidFill>
              </a:rPr>
              <a:t>正規化までの段階が存在します。</a:t>
            </a:r>
            <a:endParaRPr lang="en-US" altLang="ja-JP">
              <a:solidFill>
                <a:schemeClr val="bg1"/>
              </a:solidFill>
            </a:endParaRPr>
          </a:p>
          <a:p>
            <a:pPr lvl="1"/>
            <a:r>
              <a:rPr lang="ja-JP" altLang="en-US">
                <a:solidFill>
                  <a:schemeClr val="bg1"/>
                </a:solidFill>
              </a:rPr>
              <a:t>第</a:t>
            </a:r>
            <a:r>
              <a:rPr lang="en-US" altLang="ja-JP">
                <a:solidFill>
                  <a:schemeClr val="bg1"/>
                </a:solidFill>
              </a:rPr>
              <a:t>1</a:t>
            </a:r>
            <a:r>
              <a:rPr lang="ja-JP" altLang="en-US">
                <a:solidFill>
                  <a:schemeClr val="bg1"/>
                </a:solidFill>
              </a:rPr>
              <a:t>正規化が完了したデータを「第一正規型</a:t>
            </a:r>
            <a:r>
              <a:rPr lang="ja-JP" altLang="en-US">
                <a:solidFill>
                  <a:schemeClr val="bg1"/>
                </a:solidFill>
              </a:rPr>
              <a:t>」</a:t>
            </a:r>
            <a:r>
              <a:rPr lang="ja-JP" altLang="en-US">
                <a:solidFill>
                  <a:schemeClr val="bg1"/>
                </a:solidFill>
              </a:rPr>
              <a:t>、</a:t>
            </a:r>
            <a:r>
              <a:rPr lang="ja-JP" altLang="en-US">
                <a:solidFill>
                  <a:schemeClr val="bg1"/>
                </a:solidFill>
              </a:rPr>
              <a:t>正規化が全くされていないデータを「非正規型」と呼びます。</a:t>
            </a:r>
            <a:endParaRPr lang="en-US" altLang="ja-JP">
              <a:solidFill>
                <a:schemeClr val="bg1"/>
              </a:solidFill>
            </a:endParaRPr>
          </a:p>
        </p:txBody>
      </p:sp>
    </p:spTree>
    <p:extLst>
      <p:ext uri="{BB962C8B-B14F-4D97-AF65-F5344CB8AC3E}">
        <p14:creationId xmlns:p14="http://schemas.microsoft.com/office/powerpoint/2010/main" val="915430296"/>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764704"/>
          </a:xfrm>
        </p:spPr>
        <p:txBody>
          <a:bodyPr>
            <a:normAutofit/>
          </a:bodyPr>
          <a:lstStyle/>
          <a:p>
            <a:r>
              <a:rPr kumimoji="1" lang="en-US" altLang="ja-JP" sz="4000" dirty="0"/>
              <a:t>SQL</a:t>
            </a:r>
            <a:r>
              <a:rPr kumimoji="1" lang="ja-JP" altLang="en-US" sz="4000" dirty="0"/>
              <a:t>で結合する</a:t>
            </a:r>
            <a:r>
              <a:rPr lang="en-US" altLang="ja-JP" sz="4000" dirty="0"/>
              <a:t>1</a:t>
            </a:r>
            <a:endParaRPr kumimoji="1" lang="ja-JP" altLang="en-US" sz="4000" dirty="0"/>
          </a:p>
        </p:txBody>
      </p:sp>
      <p:sp>
        <p:nvSpPr>
          <p:cNvPr id="6" name="コンテンツ プレースホルダー 8"/>
          <p:cNvSpPr txBox="1">
            <a:spLocks/>
          </p:cNvSpPr>
          <p:nvPr/>
        </p:nvSpPr>
        <p:spPr>
          <a:xfrm>
            <a:off x="179512" y="908720"/>
            <a:ext cx="8712968" cy="56886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en-US" altLang="ja-JP" smtClean="0"/>
          </a:p>
        </p:txBody>
      </p:sp>
      <p:sp>
        <p:nvSpPr>
          <p:cNvPr id="7" name="正方形/長方形 6"/>
          <p:cNvSpPr/>
          <p:nvPr/>
        </p:nvSpPr>
        <p:spPr>
          <a:xfrm>
            <a:off x="-1332656" y="2780928"/>
            <a:ext cx="176192" cy="328682"/>
          </a:xfrm>
          <a:prstGeom prst="rect">
            <a:avLst/>
          </a:prstGeom>
        </p:spPr>
        <p:txBody>
          <a:bodyPr wrap="square">
            <a:spAutoFit/>
          </a:bodyPr>
          <a:lstStyle/>
          <a:p>
            <a:endParaRPr lang="ja-JP" altLang="en-US"/>
          </a:p>
        </p:txBody>
      </p:sp>
      <p:sp>
        <p:nvSpPr>
          <p:cNvPr id="8" name="コンテンツ プレースホルダー 2"/>
          <p:cNvSpPr txBox="1">
            <a:spLocks/>
          </p:cNvSpPr>
          <p:nvPr/>
        </p:nvSpPr>
        <p:spPr>
          <a:xfrm>
            <a:off x="0" y="980728"/>
            <a:ext cx="9144000" cy="2304256"/>
          </a:xfrm>
          <a:prstGeom prst="rect">
            <a:avLst/>
          </a:prstGeom>
          <a:solidFill>
            <a:schemeClr val="tx1"/>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sz="3600" dirty="0">
                <a:solidFill>
                  <a:schemeClr val="bg1"/>
                </a:solidFill>
              </a:rPr>
              <a:t>mysql&gt; select tid, name</a:t>
            </a:r>
          </a:p>
          <a:p>
            <a:pPr marL="0" indent="0">
              <a:buNone/>
            </a:pPr>
            <a:r>
              <a:rPr lang="en-US" altLang="ja-JP" sz="3600" dirty="0">
                <a:solidFill>
                  <a:schemeClr val="bg1"/>
                </a:solidFill>
              </a:rPr>
              <a:t>       -&gt; from   Tweets, User</a:t>
            </a:r>
          </a:p>
          <a:p>
            <a:pPr marL="0" indent="0">
              <a:buNone/>
            </a:pPr>
            <a:r>
              <a:rPr lang="en-US" altLang="ja-JP" sz="3600" dirty="0">
                <a:solidFill>
                  <a:schemeClr val="bg1"/>
                </a:solidFill>
              </a:rPr>
              <a:t>       -&gt; where </a:t>
            </a:r>
            <a:r>
              <a:rPr lang="en-US" altLang="ja-JP" sz="3600" dirty="0">
                <a:solidFill>
                  <a:srgbClr val="E46C0A"/>
                </a:solidFill>
              </a:rPr>
              <a:t>Tweets.uid=User.uid</a:t>
            </a:r>
            <a:r>
              <a:rPr lang="en-US" altLang="ja-JP" sz="3600" dirty="0">
                <a:solidFill>
                  <a:schemeClr val="bg1"/>
                </a:solidFill>
              </a:rPr>
              <a:t>;</a:t>
            </a:r>
          </a:p>
        </p:txBody>
      </p:sp>
      <p:sp>
        <p:nvSpPr>
          <p:cNvPr id="11" name="コンテンツ プレースホルダー 8"/>
          <p:cNvSpPr txBox="1">
            <a:spLocks/>
          </p:cNvSpPr>
          <p:nvPr/>
        </p:nvSpPr>
        <p:spPr>
          <a:xfrm>
            <a:off x="0" y="3501008"/>
            <a:ext cx="8964488" cy="30243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a:t>結合には大きく</a:t>
            </a:r>
            <a:r>
              <a:rPr lang="en-US" altLang="ja-JP"/>
              <a:t>2</a:t>
            </a:r>
            <a:r>
              <a:rPr lang="ja-JP" altLang="en-US"/>
              <a:t>種類のやり方があります</a:t>
            </a:r>
            <a:endParaRPr lang="en-US" altLang="ja-JP"/>
          </a:p>
          <a:p>
            <a:pPr lvl="1"/>
            <a:r>
              <a:rPr lang="ja-JP" altLang="en-US"/>
              <a:t>上記は古くから使われる</a:t>
            </a:r>
            <a:r>
              <a:rPr lang="en-US" altLang="ja-JP"/>
              <a:t> WHERE</a:t>
            </a:r>
            <a:r>
              <a:rPr lang="ja-JP" altLang="en-US"/>
              <a:t>句で結合する例</a:t>
            </a:r>
            <a:endParaRPr lang="en-US" altLang="ja-JP"/>
          </a:p>
          <a:p>
            <a:pPr lvl="1"/>
            <a:r>
              <a:rPr lang="ja-JP" altLang="en-US"/>
              <a:t>もう一つは</a:t>
            </a:r>
            <a:r>
              <a:rPr lang="en-US" altLang="ja-JP"/>
              <a:t> FROM</a:t>
            </a:r>
            <a:r>
              <a:rPr lang="ja-JP" altLang="en-US"/>
              <a:t>句で結合する方法</a:t>
            </a:r>
            <a:endParaRPr lang="en-US" altLang="ja-JP"/>
          </a:p>
        </p:txBody>
      </p:sp>
    </p:spTree>
    <p:extLst>
      <p:ext uri="{BB962C8B-B14F-4D97-AF65-F5344CB8AC3E}">
        <p14:creationId xmlns:p14="http://schemas.microsoft.com/office/powerpoint/2010/main" val="1832803386"/>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764704"/>
          </a:xfrm>
        </p:spPr>
        <p:txBody>
          <a:bodyPr>
            <a:normAutofit/>
          </a:bodyPr>
          <a:lstStyle/>
          <a:p>
            <a:r>
              <a:rPr kumimoji="1" lang="en-US" altLang="ja-JP" sz="4000" dirty="0"/>
              <a:t>SQL</a:t>
            </a:r>
            <a:r>
              <a:rPr kumimoji="1" lang="ja-JP" altLang="en-US" sz="4000" dirty="0"/>
              <a:t>で結合する</a:t>
            </a:r>
            <a:r>
              <a:rPr kumimoji="1" lang="en-US" altLang="ja-JP" sz="4000" dirty="0"/>
              <a:t>2</a:t>
            </a:r>
            <a:endParaRPr kumimoji="1" lang="ja-JP" altLang="en-US" sz="4000" dirty="0"/>
          </a:p>
        </p:txBody>
      </p:sp>
      <p:sp>
        <p:nvSpPr>
          <p:cNvPr id="6" name="コンテンツ プレースホルダー 8"/>
          <p:cNvSpPr txBox="1">
            <a:spLocks/>
          </p:cNvSpPr>
          <p:nvPr/>
        </p:nvSpPr>
        <p:spPr>
          <a:xfrm>
            <a:off x="179512" y="908720"/>
            <a:ext cx="8712968" cy="56886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en-US" altLang="ja-JP" smtClean="0"/>
          </a:p>
        </p:txBody>
      </p:sp>
      <p:sp>
        <p:nvSpPr>
          <p:cNvPr id="7" name="正方形/長方形 6"/>
          <p:cNvSpPr/>
          <p:nvPr/>
        </p:nvSpPr>
        <p:spPr>
          <a:xfrm>
            <a:off x="-1332656" y="2780928"/>
            <a:ext cx="176192" cy="328682"/>
          </a:xfrm>
          <a:prstGeom prst="rect">
            <a:avLst/>
          </a:prstGeom>
        </p:spPr>
        <p:txBody>
          <a:bodyPr wrap="square">
            <a:spAutoFit/>
          </a:bodyPr>
          <a:lstStyle/>
          <a:p>
            <a:endParaRPr lang="ja-JP" altLang="en-US"/>
          </a:p>
        </p:txBody>
      </p:sp>
      <p:sp>
        <p:nvSpPr>
          <p:cNvPr id="8" name="コンテンツ プレースホルダー 2"/>
          <p:cNvSpPr txBox="1">
            <a:spLocks/>
          </p:cNvSpPr>
          <p:nvPr/>
        </p:nvSpPr>
        <p:spPr>
          <a:xfrm>
            <a:off x="0" y="980728"/>
            <a:ext cx="9144000" cy="4104456"/>
          </a:xfrm>
          <a:prstGeom prst="rect">
            <a:avLst/>
          </a:prstGeom>
          <a:solidFill>
            <a:schemeClr val="tx1"/>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dirty="0">
                <a:solidFill>
                  <a:schemeClr val="bg1"/>
                </a:solidFill>
              </a:rPr>
              <a:t>+------------------+-------------------------+</a:t>
            </a:r>
          </a:p>
          <a:p>
            <a:pPr marL="0" indent="0">
              <a:buNone/>
            </a:pPr>
            <a:r>
              <a:rPr lang="en-US" altLang="ja-JP" dirty="0">
                <a:solidFill>
                  <a:schemeClr val="bg1"/>
                </a:solidFill>
              </a:rPr>
              <a:t> | tid                   | name                         |</a:t>
            </a:r>
          </a:p>
          <a:p>
            <a:pPr marL="0" indent="0">
              <a:buNone/>
            </a:pPr>
            <a:r>
              <a:rPr lang="en-US" altLang="ja-JP" dirty="0">
                <a:solidFill>
                  <a:schemeClr val="bg1"/>
                </a:solidFill>
              </a:rPr>
              <a:t>+------------------+-------------------------+</a:t>
            </a:r>
          </a:p>
          <a:p>
            <a:pPr marL="0" indent="0">
              <a:buNone/>
            </a:pPr>
            <a:r>
              <a:rPr lang="en-US" altLang="ja-JP" dirty="0">
                <a:solidFill>
                  <a:schemeClr val="bg1"/>
                </a:solidFill>
              </a:rPr>
              <a:t> | 1234567891    |</a:t>
            </a:r>
            <a:r>
              <a:rPr lang="ja-JP" altLang="en-US" dirty="0">
                <a:solidFill>
                  <a:schemeClr val="bg1"/>
                </a:solidFill>
              </a:rPr>
              <a:t> </a:t>
            </a:r>
            <a:r>
              <a:rPr lang="en-US" altLang="ja-JP" dirty="0">
                <a:solidFill>
                  <a:schemeClr val="bg1"/>
                </a:solidFill>
              </a:rPr>
              <a:t>FFXVJP </a:t>
            </a:r>
            <a:r>
              <a:rPr lang="ja-JP" altLang="en-US" dirty="0">
                <a:solidFill>
                  <a:schemeClr val="bg1"/>
                </a:solidFill>
              </a:rPr>
              <a:t>                     </a:t>
            </a:r>
            <a:r>
              <a:rPr lang="en-US" altLang="ja-JP" dirty="0">
                <a:solidFill>
                  <a:schemeClr val="bg1"/>
                </a:solidFill>
              </a:rPr>
              <a:t>|</a:t>
            </a:r>
          </a:p>
          <a:p>
            <a:pPr marL="0" indent="0">
              <a:buNone/>
            </a:pPr>
            <a:r>
              <a:rPr lang="en-US" altLang="ja-JP" dirty="0">
                <a:solidFill>
                  <a:schemeClr val="bg1"/>
                </a:solidFill>
              </a:rPr>
              <a:t>+------------------+-------------------------+</a:t>
            </a:r>
          </a:p>
          <a:p>
            <a:pPr marL="0" indent="0">
              <a:buNone/>
            </a:pPr>
            <a:r>
              <a:rPr lang="en-US" altLang="ja-JP" dirty="0">
                <a:solidFill>
                  <a:schemeClr val="bg1"/>
                </a:solidFill>
              </a:rPr>
              <a:t> | 1234567892    |</a:t>
            </a:r>
            <a:r>
              <a:rPr lang="ja-JP" altLang="en-US" dirty="0">
                <a:solidFill>
                  <a:schemeClr val="bg1"/>
                </a:solidFill>
              </a:rPr>
              <a:t> </a:t>
            </a:r>
            <a:r>
              <a:rPr lang="en-US" altLang="ja-JP" dirty="0">
                <a:solidFill>
                  <a:schemeClr val="bg1"/>
                </a:solidFill>
              </a:rPr>
              <a:t>FFXVJP </a:t>
            </a:r>
            <a:r>
              <a:rPr lang="ja-JP" altLang="en-US" dirty="0">
                <a:solidFill>
                  <a:schemeClr val="bg1"/>
                </a:solidFill>
              </a:rPr>
              <a:t>                      </a:t>
            </a:r>
            <a:r>
              <a:rPr lang="en-US" altLang="ja-JP" dirty="0">
                <a:solidFill>
                  <a:schemeClr val="bg1"/>
                </a:solidFill>
              </a:rPr>
              <a:t>|</a:t>
            </a:r>
          </a:p>
          <a:p>
            <a:pPr marL="0" indent="0">
              <a:buNone/>
            </a:pPr>
            <a:r>
              <a:rPr lang="en-US" altLang="ja-JP" dirty="0">
                <a:solidFill>
                  <a:schemeClr val="bg1"/>
                </a:solidFill>
              </a:rPr>
              <a:t>+------------------+-------------------------+</a:t>
            </a:r>
          </a:p>
          <a:p>
            <a:pPr marL="0" indent="0">
              <a:buNone/>
            </a:pPr>
            <a:endParaRPr lang="en-US" altLang="ja-JP" dirty="0">
              <a:solidFill>
                <a:schemeClr val="bg1"/>
              </a:solidFill>
            </a:endParaRPr>
          </a:p>
        </p:txBody>
      </p:sp>
      <p:sp>
        <p:nvSpPr>
          <p:cNvPr id="3" name="テキスト ボックス 2"/>
          <p:cNvSpPr txBox="1"/>
          <p:nvPr/>
        </p:nvSpPr>
        <p:spPr>
          <a:xfrm>
            <a:off x="179512" y="5157192"/>
            <a:ext cx="3203822" cy="523220"/>
          </a:xfrm>
          <a:prstGeom prst="rect">
            <a:avLst/>
          </a:prstGeom>
          <a:noFill/>
        </p:spPr>
        <p:txBody>
          <a:bodyPr wrap="none" rtlCol="0">
            <a:spAutoFit/>
          </a:bodyPr>
          <a:lstStyle/>
          <a:p>
            <a:r>
              <a:rPr lang="en-US" altLang="ja-JP" sz="2800">
                <a:solidFill>
                  <a:srgbClr val="E46C0A"/>
                </a:solidFill>
                <a:latin typeface="メイリオ"/>
                <a:ea typeface="メイリオ"/>
                <a:cs typeface="メイリオ"/>
              </a:rPr>
              <a:t>↑Tweets</a:t>
            </a:r>
            <a:r>
              <a:rPr lang="ja-JP" altLang="en-US" sz="2800">
                <a:solidFill>
                  <a:srgbClr val="E46C0A"/>
                </a:solidFill>
                <a:latin typeface="メイリオ"/>
                <a:ea typeface="メイリオ"/>
                <a:cs typeface="メイリオ"/>
              </a:rPr>
              <a:t>テーブル</a:t>
            </a:r>
            <a:endParaRPr kumimoji="1" lang="ja-JP" altLang="en-US" sz="2800">
              <a:solidFill>
                <a:srgbClr val="E46C0A"/>
              </a:solidFill>
              <a:latin typeface="メイリオ"/>
              <a:ea typeface="メイリオ"/>
              <a:cs typeface="メイリオ"/>
            </a:endParaRPr>
          </a:p>
        </p:txBody>
      </p:sp>
      <p:sp>
        <p:nvSpPr>
          <p:cNvPr id="10" name="テキスト ボックス 9"/>
          <p:cNvSpPr txBox="1"/>
          <p:nvPr/>
        </p:nvSpPr>
        <p:spPr>
          <a:xfrm>
            <a:off x="3491880" y="5157192"/>
            <a:ext cx="3147015" cy="584776"/>
          </a:xfrm>
          <a:prstGeom prst="rect">
            <a:avLst/>
          </a:prstGeom>
          <a:noFill/>
        </p:spPr>
        <p:txBody>
          <a:bodyPr wrap="none" rtlCol="0">
            <a:spAutoFit/>
          </a:bodyPr>
          <a:lstStyle/>
          <a:p>
            <a:r>
              <a:rPr lang="en-US" altLang="ja-JP" sz="3200">
                <a:solidFill>
                  <a:srgbClr val="E46C0A"/>
                </a:solidFill>
                <a:latin typeface="メイリオ"/>
                <a:ea typeface="メイリオ"/>
                <a:cs typeface="メイリオ"/>
              </a:rPr>
              <a:t>↑User</a:t>
            </a:r>
            <a:r>
              <a:rPr lang="ja-JP" altLang="en-US" sz="3200">
                <a:solidFill>
                  <a:srgbClr val="E46C0A"/>
                </a:solidFill>
                <a:latin typeface="メイリオ"/>
                <a:ea typeface="メイリオ"/>
                <a:cs typeface="メイリオ"/>
              </a:rPr>
              <a:t>テーブル</a:t>
            </a:r>
            <a:endParaRPr kumimoji="1" lang="ja-JP" altLang="en-US" sz="3200">
              <a:solidFill>
                <a:srgbClr val="E46C0A"/>
              </a:solidFill>
              <a:latin typeface="メイリオ"/>
              <a:ea typeface="メイリオ"/>
              <a:cs typeface="メイリオ"/>
            </a:endParaRPr>
          </a:p>
        </p:txBody>
      </p:sp>
    </p:spTree>
    <p:extLst>
      <p:ext uri="{BB962C8B-B14F-4D97-AF65-F5344CB8AC3E}">
        <p14:creationId xmlns:p14="http://schemas.microsoft.com/office/powerpoint/2010/main" val="2125389842"/>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1196752"/>
            <a:ext cx="8229600" cy="4464496"/>
          </a:xfrm>
        </p:spPr>
        <p:txBody>
          <a:bodyPr>
            <a:noAutofit/>
          </a:bodyPr>
          <a:lstStyle/>
          <a:p>
            <a:r>
              <a:rPr kumimoji="1" lang="ja-JP" altLang="en-US" sz="8800" dirty="0"/>
              <a:t>ここまでを</a:t>
            </a:r>
            <a:r>
              <a:rPr kumimoji="1" lang="en-US" altLang="ja-JP" sz="8800" dirty="0"/>
              <a:t/>
            </a:r>
            <a:br>
              <a:rPr kumimoji="1" lang="en-US" altLang="ja-JP" sz="8800" dirty="0"/>
            </a:br>
            <a:r>
              <a:rPr kumimoji="1" lang="ja-JP" altLang="en-US" sz="8800" dirty="0"/>
              <a:t>実際にやって</a:t>
            </a:r>
            <a:r>
              <a:rPr kumimoji="1" lang="en-US" altLang="ja-JP" sz="8800" dirty="0"/>
              <a:t/>
            </a:r>
            <a:br>
              <a:rPr kumimoji="1" lang="en-US" altLang="ja-JP" sz="8800" dirty="0"/>
            </a:br>
            <a:r>
              <a:rPr kumimoji="1" lang="ja-JP" altLang="en-US" sz="8800" dirty="0"/>
              <a:t>みましょう</a:t>
            </a:r>
            <a:endParaRPr kumimoji="1" lang="ja-JP" altLang="en-US" sz="8800" dirty="0"/>
          </a:p>
        </p:txBody>
      </p:sp>
    </p:spTree>
    <p:extLst>
      <p:ext uri="{BB962C8B-B14F-4D97-AF65-F5344CB8AC3E}">
        <p14:creationId xmlns:p14="http://schemas.microsoft.com/office/powerpoint/2010/main" val="284117847"/>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6000" dirty="0"/>
              <a:t>教材を</a:t>
            </a:r>
            <a:r>
              <a:rPr kumimoji="1" lang="en-US" altLang="ja-JP" sz="6000" dirty="0"/>
              <a:t>DL</a:t>
            </a:r>
            <a:r>
              <a:rPr kumimoji="1" lang="ja-JP" altLang="en-US" sz="6000" dirty="0"/>
              <a:t>してください</a:t>
            </a:r>
          </a:p>
        </p:txBody>
      </p:sp>
      <p:sp>
        <p:nvSpPr>
          <p:cNvPr id="3" name="コンテンツ プレースホルダー 2"/>
          <p:cNvSpPr>
            <a:spLocks noGrp="1"/>
          </p:cNvSpPr>
          <p:nvPr>
            <p:ph idx="1"/>
          </p:nvPr>
        </p:nvSpPr>
        <p:spPr>
          <a:xfrm>
            <a:off x="179512" y="2348880"/>
            <a:ext cx="8964488" cy="2304256"/>
          </a:xfrm>
        </p:spPr>
        <p:txBody>
          <a:bodyPr>
            <a:noAutofit/>
          </a:bodyPr>
          <a:lstStyle/>
          <a:p>
            <a:r>
              <a:rPr lang="en-US" altLang="ja-JP" sz="6000" dirty="0"/>
              <a:t>data.zip</a:t>
            </a:r>
          </a:p>
          <a:p>
            <a:pPr marL="0" indent="0">
              <a:buNone/>
            </a:pPr>
            <a:r>
              <a:rPr lang="en-US" altLang="ja-JP" sz="6000" dirty="0"/>
              <a:t>  </a:t>
            </a:r>
            <a:r>
              <a:rPr lang="en-US" altLang="ja-JP" sz="6000" u="sng" dirty="0">
                <a:solidFill>
                  <a:schemeClr val="tx2">
                    <a:lumMod val="60000"/>
                    <a:lumOff val="40000"/>
                  </a:schemeClr>
                </a:solidFill>
              </a:rPr>
              <a:t>https://git.io/v1Wo2</a:t>
            </a:r>
          </a:p>
        </p:txBody>
      </p:sp>
      <p:sp>
        <p:nvSpPr>
          <p:cNvPr id="5" name="テキスト ボックス 4"/>
          <p:cNvSpPr txBox="1"/>
          <p:nvPr/>
        </p:nvSpPr>
        <p:spPr>
          <a:xfrm>
            <a:off x="35496" y="6228600"/>
            <a:ext cx="8225829" cy="584776"/>
          </a:xfrm>
          <a:prstGeom prst="rect">
            <a:avLst/>
          </a:prstGeom>
          <a:noFill/>
        </p:spPr>
        <p:txBody>
          <a:bodyPr wrap="none" rtlCol="0">
            <a:spAutoFit/>
          </a:bodyPr>
          <a:lstStyle/>
          <a:p>
            <a:r>
              <a:rPr lang="en-US" altLang="ja-JP" sz="1600">
                <a:latin typeface="メイリオ"/>
                <a:ea typeface="メイリオ"/>
                <a:cs typeface="メイリオ"/>
              </a:rPr>
              <a:t>※</a:t>
            </a:r>
            <a:r>
              <a:rPr lang="ja-JP" altLang="en-US" sz="1600">
                <a:latin typeface="メイリオ"/>
                <a:ea typeface="メイリオ"/>
                <a:cs typeface="メイリオ"/>
              </a:rPr>
              <a:t>短縮</a:t>
            </a:r>
            <a:r>
              <a:rPr lang="en-US" altLang="ja-JP" sz="1600">
                <a:latin typeface="メイリオ"/>
                <a:ea typeface="メイリオ"/>
                <a:cs typeface="メイリオ"/>
              </a:rPr>
              <a:t>URL</a:t>
            </a:r>
            <a:r>
              <a:rPr lang="ja-JP" altLang="en-US" sz="1600">
                <a:latin typeface="メイリオ"/>
                <a:ea typeface="メイリオ"/>
                <a:cs typeface="メイリオ"/>
              </a:rPr>
              <a:t>のアクセス先は以下</a:t>
            </a:r>
            <a:endParaRPr lang="en-US" altLang="ja-JP" sz="1600">
              <a:latin typeface="メイリオ"/>
              <a:ea typeface="メイリオ"/>
              <a:cs typeface="メイリオ"/>
            </a:endParaRPr>
          </a:p>
          <a:p>
            <a:r>
              <a:rPr lang="en-US" altLang="ja-JP" sz="1600">
                <a:latin typeface="メイリオ"/>
                <a:ea typeface="メイリオ"/>
                <a:cs typeface="メイリオ"/>
              </a:rPr>
              <a:t>https://github.com/katsube/neec/tree/master/mobileprogramming2/20161205</a:t>
            </a:r>
            <a:endParaRPr kumimoji="1" lang="ja-JP" altLang="en-US" sz="1600">
              <a:latin typeface="メイリオ"/>
              <a:ea typeface="メイリオ"/>
              <a:cs typeface="メイリオ"/>
            </a:endParaRPr>
          </a:p>
        </p:txBody>
      </p:sp>
    </p:spTree>
    <p:extLst>
      <p:ext uri="{BB962C8B-B14F-4D97-AF65-F5344CB8AC3E}">
        <p14:creationId xmlns:p14="http://schemas.microsoft.com/office/powerpoint/2010/main" val="254781756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1196752"/>
            <a:ext cx="8229600" cy="4464496"/>
          </a:xfrm>
        </p:spPr>
        <p:txBody>
          <a:bodyPr>
            <a:noAutofit/>
          </a:bodyPr>
          <a:lstStyle/>
          <a:p>
            <a:r>
              <a:rPr lang="en-US" altLang="ja-JP" sz="9600" dirty="0" smtClean="0"/>
              <a:t>PC</a:t>
            </a:r>
            <a:r>
              <a:rPr lang="ja-JP" altLang="en-US" sz="9600" dirty="0" smtClean="0"/>
              <a:t>借りた人</a:t>
            </a:r>
            <a:r>
              <a:rPr lang="en-US" altLang="ja-JP" sz="9600" dirty="0" smtClean="0"/>
              <a:t/>
            </a:r>
            <a:br>
              <a:rPr lang="en-US" altLang="ja-JP" sz="9600" dirty="0" smtClean="0"/>
            </a:br>
            <a:r>
              <a:rPr lang="en-US" altLang="ja-JP" sz="6600" dirty="0" smtClean="0"/>
              <a:t>(</a:t>
            </a:r>
            <a:r>
              <a:rPr lang="ja-JP" altLang="en-US" sz="6600" dirty="0"/>
              <a:t>ﾟ∀ﾟ</a:t>
            </a:r>
            <a:r>
              <a:rPr lang="en-US" altLang="ja-JP" sz="6600" dirty="0"/>
              <a:t>)</a:t>
            </a:r>
            <a:r>
              <a:rPr lang="ja-JP" altLang="en-US" sz="6600" dirty="0" smtClean="0"/>
              <a:t>ﾉ</a:t>
            </a:r>
            <a:r>
              <a:rPr lang="ja-JP" altLang="en-US" sz="6600" dirty="0"/>
              <a:t>ｼ</a:t>
            </a:r>
            <a:endParaRPr kumimoji="1" lang="ja-JP" altLang="en-US" sz="6600" dirty="0"/>
          </a:p>
        </p:txBody>
      </p:sp>
    </p:spTree>
    <p:extLst>
      <p:ext uri="{BB962C8B-B14F-4D97-AF65-F5344CB8AC3E}">
        <p14:creationId xmlns:p14="http://schemas.microsoft.com/office/powerpoint/2010/main" val="2859173648"/>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764704"/>
          </a:xfrm>
        </p:spPr>
        <p:txBody>
          <a:bodyPr>
            <a:normAutofit/>
          </a:bodyPr>
          <a:lstStyle/>
          <a:p>
            <a:r>
              <a:rPr lang="ja-JP" altLang="en-US" sz="4000" dirty="0"/>
              <a:t>データ構造</a:t>
            </a:r>
            <a:endParaRPr kumimoji="1" lang="ja-JP" altLang="en-US" sz="4000" dirty="0"/>
          </a:p>
        </p:txBody>
      </p:sp>
      <p:sp>
        <p:nvSpPr>
          <p:cNvPr id="6" name="コンテンツ プレースホルダー 8"/>
          <p:cNvSpPr txBox="1">
            <a:spLocks/>
          </p:cNvSpPr>
          <p:nvPr/>
        </p:nvSpPr>
        <p:spPr>
          <a:xfrm>
            <a:off x="179512" y="908720"/>
            <a:ext cx="8712968" cy="56886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en-US" altLang="ja-JP" smtClean="0"/>
          </a:p>
        </p:txBody>
      </p:sp>
      <p:sp>
        <p:nvSpPr>
          <p:cNvPr id="7" name="正方形/長方形 6"/>
          <p:cNvSpPr/>
          <p:nvPr/>
        </p:nvSpPr>
        <p:spPr>
          <a:xfrm>
            <a:off x="-1332656" y="2780928"/>
            <a:ext cx="176192" cy="328682"/>
          </a:xfrm>
          <a:prstGeom prst="rect">
            <a:avLst/>
          </a:prstGeom>
        </p:spPr>
        <p:txBody>
          <a:bodyPr wrap="square">
            <a:spAutoFit/>
          </a:bodyPr>
          <a:lstStyle/>
          <a:p>
            <a:endParaRPr lang="ja-JP" altLang="en-US"/>
          </a:p>
        </p:txBody>
      </p:sp>
      <p:graphicFrame>
        <p:nvGraphicFramePr>
          <p:cNvPr id="11" name="表 10"/>
          <p:cNvGraphicFramePr>
            <a:graphicFrameLocks noGrp="1"/>
          </p:cNvGraphicFramePr>
          <p:nvPr>
            <p:extLst>
              <p:ext uri="{D42A27DB-BD31-4B8C-83A1-F6EECF244321}">
                <p14:modId xmlns:p14="http://schemas.microsoft.com/office/powerpoint/2010/main" val="2934169010"/>
              </p:ext>
            </p:extLst>
          </p:nvPr>
        </p:nvGraphicFramePr>
        <p:xfrm>
          <a:off x="4932040" y="1268760"/>
          <a:ext cx="3816424" cy="4053840"/>
        </p:xfrm>
        <a:graphic>
          <a:graphicData uri="http://schemas.openxmlformats.org/drawingml/2006/table">
            <a:tbl>
              <a:tblPr firstRow="1" bandRow="1">
                <a:tableStyleId>{5C22544A-7EE6-4342-B048-85BDC9FD1C3A}</a:tableStyleId>
              </a:tblPr>
              <a:tblGrid>
                <a:gridCol w="3816424"/>
              </a:tblGrid>
              <a:tr h="518160">
                <a:tc>
                  <a:txBody>
                    <a:bodyPr/>
                    <a:lstStyle/>
                    <a:p>
                      <a:r>
                        <a:rPr kumimoji="1" lang="en-US" altLang="ja-JP" sz="3200">
                          <a:latin typeface="メイリオ"/>
                          <a:ea typeface="メイリオ"/>
                          <a:cs typeface="メイリオ"/>
                        </a:rPr>
                        <a:t>Tweets</a:t>
                      </a:r>
                      <a:endParaRPr kumimoji="1" lang="ja-JP" altLang="en-US" sz="3200">
                        <a:latin typeface="メイリオ"/>
                        <a:ea typeface="メイリオ"/>
                        <a:cs typeface="メイリオ"/>
                      </a:endParaRPr>
                    </a:p>
                  </a:txBody>
                  <a:tcPr/>
                </a:tc>
              </a:tr>
              <a:tr h="370840">
                <a:tc>
                  <a:txBody>
                    <a:bodyPr/>
                    <a:lstStyle/>
                    <a:p>
                      <a:r>
                        <a:rPr kumimoji="1" lang="en-US" altLang="ja-JP" sz="3200">
                          <a:latin typeface="メイリオ"/>
                          <a:ea typeface="メイリオ"/>
                          <a:cs typeface="メイリオ"/>
                        </a:rPr>
                        <a:t>tid</a:t>
                      </a:r>
                    </a:p>
                  </a:txBody>
                  <a:tcPr/>
                </a:tc>
              </a:tr>
              <a:tr h="370840">
                <a:tc>
                  <a:txBody>
                    <a:bodyPr/>
                    <a:lstStyle/>
                    <a:p>
                      <a:r>
                        <a:rPr kumimoji="1" lang="en-US" altLang="en-US" sz="3200">
                          <a:latin typeface="メイリオ"/>
                          <a:ea typeface="メイリオ"/>
                          <a:cs typeface="メイリオ"/>
                        </a:rPr>
                        <a:t>uid</a:t>
                      </a:r>
                      <a:endParaRPr kumimoji="1" lang="ja-JP" altLang="en-US" sz="3200">
                        <a:latin typeface="メイリオ"/>
                        <a:ea typeface="メイリオ"/>
                        <a:cs typeface="メイリオ"/>
                      </a:endParaRPr>
                    </a:p>
                  </a:txBody>
                  <a:tcPr>
                    <a:solidFill>
                      <a:schemeClr val="accent6">
                        <a:lumMod val="60000"/>
                        <a:lumOff val="40000"/>
                      </a:schemeClr>
                    </a:solidFill>
                  </a:tcPr>
                </a:tc>
              </a:tr>
              <a:tr h="370840">
                <a:tc>
                  <a:txBody>
                    <a:bodyPr/>
                    <a:lstStyle/>
                    <a:p>
                      <a:r>
                        <a:rPr kumimoji="1" lang="en-US" altLang="en-US" sz="3200">
                          <a:latin typeface="メイリオ"/>
                          <a:ea typeface="メイリオ"/>
                          <a:cs typeface="メイリオ"/>
                        </a:rPr>
                        <a:t>tweet</a:t>
                      </a:r>
                      <a:endParaRPr kumimoji="1" lang="ja-JP" altLang="en-US" sz="3200">
                        <a:latin typeface="メイリオ"/>
                        <a:ea typeface="メイリオ"/>
                        <a:cs typeface="メイリオ"/>
                      </a:endParaRPr>
                    </a:p>
                  </a:txBody>
                  <a:tcPr/>
                </a:tc>
              </a:tr>
              <a:tr h="370840">
                <a:tc>
                  <a:txBody>
                    <a:bodyPr/>
                    <a:lstStyle/>
                    <a:p>
                      <a:r>
                        <a:rPr kumimoji="1" lang="en-US" altLang="ja-JP" sz="3200">
                          <a:latin typeface="メイリオ"/>
                          <a:ea typeface="メイリオ"/>
                          <a:cs typeface="メイリオ"/>
                        </a:rPr>
                        <a:t>fav</a:t>
                      </a:r>
                      <a:endParaRPr kumimoji="1" lang="ja-JP" altLang="en-US" sz="3200">
                        <a:latin typeface="メイリオ"/>
                        <a:ea typeface="メイリオ"/>
                        <a:cs typeface="メイリオ"/>
                      </a:endParaRPr>
                    </a:p>
                  </a:txBody>
                  <a:tcPr/>
                </a:tc>
              </a:tr>
              <a:tr h="370840">
                <a:tc>
                  <a:txBody>
                    <a:bodyPr/>
                    <a:lstStyle/>
                    <a:p>
                      <a:r>
                        <a:rPr kumimoji="1" lang="en-US" altLang="ja-JP" sz="3200">
                          <a:latin typeface="メイリオ"/>
                          <a:ea typeface="メイリオ"/>
                          <a:cs typeface="メイリオ"/>
                        </a:rPr>
                        <a:t>rt</a:t>
                      </a:r>
                      <a:endParaRPr kumimoji="1" lang="ja-JP" altLang="en-US" sz="3200">
                        <a:latin typeface="メイリオ"/>
                        <a:ea typeface="メイリオ"/>
                        <a:cs typeface="メイリオ"/>
                      </a:endParaRPr>
                    </a:p>
                  </a:txBody>
                  <a:tcPr/>
                </a:tc>
              </a:tr>
              <a:tr h="370840">
                <a:tc>
                  <a:txBody>
                    <a:bodyPr/>
                    <a:lstStyle/>
                    <a:p>
                      <a:r>
                        <a:rPr kumimoji="1" lang="en-US" altLang="ja-JP" sz="3200">
                          <a:latin typeface="メイリオ"/>
                          <a:ea typeface="メイリオ"/>
                          <a:cs typeface="メイリオ"/>
                        </a:rPr>
                        <a:t>register_date</a:t>
                      </a:r>
                      <a:endParaRPr kumimoji="1" lang="ja-JP" altLang="en-US" sz="3200">
                        <a:latin typeface="メイリオ"/>
                        <a:ea typeface="メイリオ"/>
                        <a:cs typeface="メイリオ"/>
                      </a:endParaRPr>
                    </a:p>
                  </a:txBody>
                  <a:tcPr/>
                </a:tc>
              </a:tr>
            </a:tbl>
          </a:graphicData>
        </a:graphic>
      </p:graphicFrame>
      <p:graphicFrame>
        <p:nvGraphicFramePr>
          <p:cNvPr id="12" name="表 11"/>
          <p:cNvGraphicFramePr>
            <a:graphicFrameLocks noGrp="1"/>
          </p:cNvGraphicFramePr>
          <p:nvPr>
            <p:extLst>
              <p:ext uri="{D42A27DB-BD31-4B8C-83A1-F6EECF244321}">
                <p14:modId xmlns:p14="http://schemas.microsoft.com/office/powerpoint/2010/main" val="2392940043"/>
              </p:ext>
            </p:extLst>
          </p:nvPr>
        </p:nvGraphicFramePr>
        <p:xfrm>
          <a:off x="539552" y="1268760"/>
          <a:ext cx="3347864" cy="2895600"/>
        </p:xfrm>
        <a:graphic>
          <a:graphicData uri="http://schemas.openxmlformats.org/drawingml/2006/table">
            <a:tbl>
              <a:tblPr firstRow="1" bandRow="1">
                <a:tableStyleId>{5C22544A-7EE6-4342-B048-85BDC9FD1C3A}</a:tableStyleId>
              </a:tblPr>
              <a:tblGrid>
                <a:gridCol w="3347864"/>
              </a:tblGrid>
              <a:tr h="518160">
                <a:tc>
                  <a:txBody>
                    <a:bodyPr/>
                    <a:lstStyle/>
                    <a:p>
                      <a:r>
                        <a:rPr kumimoji="1" lang="ja-JP" altLang="en-US" sz="3200">
                          <a:latin typeface="メイリオ"/>
                          <a:ea typeface="メイリオ"/>
                          <a:cs typeface="メイリオ"/>
                        </a:rPr>
                        <a:t>U</a:t>
                      </a:r>
                      <a:r>
                        <a:rPr kumimoji="1" lang="en-US" altLang="ja-JP" sz="3200">
                          <a:latin typeface="メイリオ"/>
                          <a:ea typeface="メイリオ"/>
                          <a:cs typeface="メイリオ"/>
                        </a:rPr>
                        <a:t>ser</a:t>
                      </a:r>
                      <a:endParaRPr kumimoji="1" lang="ja-JP" altLang="en-US" sz="3200">
                        <a:latin typeface="メイリオ"/>
                        <a:ea typeface="メイリオ"/>
                        <a:cs typeface="メイリオ"/>
                      </a:endParaRPr>
                    </a:p>
                  </a:txBody>
                  <a:tcPr/>
                </a:tc>
              </a:tr>
              <a:tr h="370840">
                <a:tc>
                  <a:txBody>
                    <a:bodyPr/>
                    <a:lstStyle/>
                    <a:p>
                      <a:r>
                        <a:rPr kumimoji="1" lang="en-US" altLang="ja-JP" sz="3200">
                          <a:latin typeface="メイリオ"/>
                          <a:ea typeface="メイリオ"/>
                          <a:cs typeface="メイリオ"/>
                        </a:rPr>
                        <a:t>uid</a:t>
                      </a:r>
                    </a:p>
                  </a:txBody>
                  <a:tcPr>
                    <a:solidFill>
                      <a:schemeClr val="accent6">
                        <a:lumMod val="60000"/>
                        <a:lumOff val="40000"/>
                      </a:schemeClr>
                    </a:solidFill>
                  </a:tcPr>
                </a:tc>
              </a:tr>
              <a:tr h="370840">
                <a:tc>
                  <a:txBody>
                    <a:bodyPr/>
                    <a:lstStyle/>
                    <a:p>
                      <a:r>
                        <a:rPr kumimoji="1" lang="en-US" altLang="en-US" sz="3200">
                          <a:latin typeface="メイリオ"/>
                          <a:ea typeface="メイリオ"/>
                          <a:cs typeface="メイリオ"/>
                        </a:rPr>
                        <a:t>name</a:t>
                      </a:r>
                      <a:endParaRPr kumimoji="1" lang="ja-JP" altLang="en-US" sz="3200">
                        <a:latin typeface="メイリオ"/>
                        <a:ea typeface="メイリオ"/>
                        <a:cs typeface="メイリオ"/>
                      </a:endParaRPr>
                    </a:p>
                  </a:txBody>
                  <a:tcPr/>
                </a:tc>
              </a:tr>
              <a:tr h="370840">
                <a:tc>
                  <a:txBody>
                    <a:bodyPr/>
                    <a:lstStyle/>
                    <a:p>
                      <a:r>
                        <a:rPr kumimoji="1" lang="en-US" altLang="en-US" sz="3200">
                          <a:latin typeface="メイリオ"/>
                          <a:ea typeface="メイリオ"/>
                          <a:cs typeface="メイリオ"/>
                        </a:rPr>
                        <a:t>displayname</a:t>
                      </a:r>
                    </a:p>
                  </a:txBody>
                  <a:tcPr/>
                </a:tc>
              </a:tr>
              <a:tr h="370840">
                <a:tc>
                  <a:txBody>
                    <a:bodyPr/>
                    <a:lstStyle/>
                    <a:p>
                      <a:r>
                        <a:rPr kumimoji="1" lang="en-US" altLang="en-US" sz="3200">
                          <a:latin typeface="メイリオ"/>
                          <a:ea typeface="メイリオ"/>
                          <a:cs typeface="メイリオ"/>
                        </a:rPr>
                        <a:t>register_date</a:t>
                      </a:r>
                    </a:p>
                  </a:txBody>
                  <a:tcPr/>
                </a:tc>
              </a:tr>
            </a:tbl>
          </a:graphicData>
        </a:graphic>
      </p:graphicFrame>
      <p:cxnSp>
        <p:nvCxnSpPr>
          <p:cNvPr id="13" name="直線矢印コネクタ 12"/>
          <p:cNvCxnSpPr/>
          <p:nvPr/>
        </p:nvCxnSpPr>
        <p:spPr>
          <a:xfrm rot="10800000">
            <a:off x="3707904" y="2204864"/>
            <a:ext cx="1368152" cy="576064"/>
          </a:xfrm>
          <a:prstGeom prst="bentConnector3">
            <a:avLst>
              <a:gd name="adj1" fmla="val 50000"/>
            </a:avLst>
          </a:prstGeom>
          <a:ln w="127000" cmpd="sng">
            <a:solidFill>
              <a:srgbClr val="FF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4114975"/>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764704"/>
          </a:xfrm>
        </p:spPr>
        <p:txBody>
          <a:bodyPr>
            <a:normAutofit/>
          </a:bodyPr>
          <a:lstStyle/>
          <a:p>
            <a:r>
              <a:rPr lang="ja-JP" altLang="en-US" sz="4000" dirty="0"/>
              <a:t>データをインポート</a:t>
            </a:r>
            <a:endParaRPr kumimoji="1" lang="ja-JP" altLang="en-US" sz="4000" dirty="0"/>
          </a:p>
        </p:txBody>
      </p:sp>
      <p:sp>
        <p:nvSpPr>
          <p:cNvPr id="6" name="コンテンツ プレースホルダー 8"/>
          <p:cNvSpPr txBox="1">
            <a:spLocks/>
          </p:cNvSpPr>
          <p:nvPr/>
        </p:nvSpPr>
        <p:spPr>
          <a:xfrm>
            <a:off x="179512" y="908720"/>
            <a:ext cx="8712968" cy="56886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en-US" altLang="ja-JP" smtClean="0"/>
          </a:p>
        </p:txBody>
      </p:sp>
      <p:sp>
        <p:nvSpPr>
          <p:cNvPr id="7" name="正方形/長方形 6"/>
          <p:cNvSpPr/>
          <p:nvPr/>
        </p:nvSpPr>
        <p:spPr>
          <a:xfrm>
            <a:off x="-1332656" y="2780928"/>
            <a:ext cx="176192" cy="328682"/>
          </a:xfrm>
          <a:prstGeom prst="rect">
            <a:avLst/>
          </a:prstGeom>
        </p:spPr>
        <p:txBody>
          <a:bodyPr wrap="square">
            <a:spAutoFit/>
          </a:bodyPr>
          <a:lstStyle/>
          <a:p>
            <a:endParaRPr lang="ja-JP" altLang="en-US"/>
          </a:p>
        </p:txBody>
      </p:sp>
      <p:sp>
        <p:nvSpPr>
          <p:cNvPr id="8" name="コンテンツ プレースホルダー 2"/>
          <p:cNvSpPr txBox="1">
            <a:spLocks/>
          </p:cNvSpPr>
          <p:nvPr/>
        </p:nvSpPr>
        <p:spPr>
          <a:xfrm>
            <a:off x="0" y="908720"/>
            <a:ext cx="9144000" cy="2448272"/>
          </a:xfrm>
          <a:prstGeom prst="rect">
            <a:avLst/>
          </a:prstGeom>
          <a:solidFill>
            <a:schemeClr val="tx1"/>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sz="3600" dirty="0">
                <a:solidFill>
                  <a:schemeClr val="bg1"/>
                </a:solidFill>
              </a:rPr>
              <a:t>$ mysql –u root –p </a:t>
            </a:r>
            <a:r>
              <a:rPr lang="en-US" altLang="ja-JP" sz="3600" dirty="0">
                <a:solidFill>
                  <a:srgbClr val="E46C0A"/>
                </a:solidFill>
              </a:rPr>
              <a:t>twitter</a:t>
            </a:r>
            <a:r>
              <a:rPr lang="en-US" altLang="ja-JP" sz="3600" dirty="0">
                <a:solidFill>
                  <a:schemeClr val="bg1"/>
                </a:solidFill>
              </a:rPr>
              <a:t> &lt; twitter.sql </a:t>
            </a:r>
            <a:r>
              <a:rPr lang="ja-JP" altLang="en-US" sz="3600" dirty="0">
                <a:solidFill>
                  <a:schemeClr val="bg1"/>
                </a:solidFill>
              </a:rPr>
              <a:t> </a:t>
            </a:r>
            <a:endParaRPr lang="en-US" altLang="ja-JP" sz="3600" dirty="0">
              <a:solidFill>
                <a:schemeClr val="bg1"/>
              </a:solidFill>
            </a:endParaRPr>
          </a:p>
        </p:txBody>
      </p:sp>
      <p:sp>
        <p:nvSpPr>
          <p:cNvPr id="9" name="コンテンツ プレースホルダー 8"/>
          <p:cNvSpPr txBox="1">
            <a:spLocks/>
          </p:cNvSpPr>
          <p:nvPr/>
        </p:nvSpPr>
        <p:spPr>
          <a:xfrm>
            <a:off x="0" y="3861048"/>
            <a:ext cx="9022692" cy="172819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sz="3600" smtClean="0"/>
              <a:t>MATE</a:t>
            </a:r>
            <a:r>
              <a:rPr lang="ja-JP" altLang="en-US" sz="3600" smtClean="0"/>
              <a:t>端末</a:t>
            </a:r>
            <a:r>
              <a:rPr lang="en-US" altLang="ja-JP" sz="3600"/>
              <a:t>(Terminal)</a:t>
            </a:r>
            <a:r>
              <a:rPr lang="ja-JP" altLang="en-US" sz="3600"/>
              <a:t>を立ち上げ、配布した</a:t>
            </a:r>
            <a:r>
              <a:rPr lang="en-US" altLang="ja-JP" sz="3600"/>
              <a:t>SQL</a:t>
            </a:r>
            <a:r>
              <a:rPr lang="ja-JP" altLang="en-US" sz="3600"/>
              <a:t>ファイルを実行します。</a:t>
            </a:r>
            <a:endParaRPr lang="en-US" altLang="ja-JP" sz="3600"/>
          </a:p>
          <a:p>
            <a:endParaRPr lang="en-US" altLang="ja-JP" sz="3600" smtClean="0"/>
          </a:p>
        </p:txBody>
      </p:sp>
    </p:spTree>
    <p:extLst>
      <p:ext uri="{BB962C8B-B14F-4D97-AF65-F5344CB8AC3E}">
        <p14:creationId xmlns:p14="http://schemas.microsoft.com/office/powerpoint/2010/main" val="2835917952"/>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764704"/>
          </a:xfrm>
        </p:spPr>
        <p:txBody>
          <a:bodyPr>
            <a:normAutofit/>
          </a:bodyPr>
          <a:lstStyle/>
          <a:p>
            <a:r>
              <a:rPr kumimoji="1" lang="ja-JP" altLang="en-US" sz="4000" dirty="0"/>
              <a:t>状態を確認する</a:t>
            </a:r>
          </a:p>
        </p:txBody>
      </p:sp>
      <p:sp>
        <p:nvSpPr>
          <p:cNvPr id="6" name="コンテンツ プレースホルダー 8"/>
          <p:cNvSpPr txBox="1">
            <a:spLocks/>
          </p:cNvSpPr>
          <p:nvPr/>
        </p:nvSpPr>
        <p:spPr>
          <a:xfrm>
            <a:off x="179512" y="908720"/>
            <a:ext cx="8712968" cy="56886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en-US" altLang="ja-JP" smtClean="0"/>
          </a:p>
        </p:txBody>
      </p:sp>
      <p:sp>
        <p:nvSpPr>
          <p:cNvPr id="7" name="正方形/長方形 6"/>
          <p:cNvSpPr/>
          <p:nvPr/>
        </p:nvSpPr>
        <p:spPr>
          <a:xfrm>
            <a:off x="-1332656" y="2780928"/>
            <a:ext cx="176192" cy="328682"/>
          </a:xfrm>
          <a:prstGeom prst="rect">
            <a:avLst/>
          </a:prstGeom>
        </p:spPr>
        <p:txBody>
          <a:bodyPr wrap="square">
            <a:spAutoFit/>
          </a:bodyPr>
          <a:lstStyle/>
          <a:p>
            <a:endParaRPr lang="ja-JP" altLang="en-US"/>
          </a:p>
        </p:txBody>
      </p:sp>
      <p:sp>
        <p:nvSpPr>
          <p:cNvPr id="8" name="コンテンツ プレースホルダー 2"/>
          <p:cNvSpPr txBox="1">
            <a:spLocks/>
          </p:cNvSpPr>
          <p:nvPr/>
        </p:nvSpPr>
        <p:spPr>
          <a:xfrm>
            <a:off x="0" y="908720"/>
            <a:ext cx="9144000" cy="5616624"/>
          </a:xfrm>
          <a:prstGeom prst="rect">
            <a:avLst/>
          </a:prstGeom>
          <a:solidFill>
            <a:schemeClr val="tx1"/>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sz="3600" dirty="0">
                <a:solidFill>
                  <a:schemeClr val="bg1"/>
                </a:solidFill>
              </a:rPr>
              <a:t>mysql&gt;</a:t>
            </a:r>
            <a:r>
              <a:rPr lang="ja-JP" altLang="en-US" sz="3600" dirty="0">
                <a:solidFill>
                  <a:schemeClr val="bg1"/>
                </a:solidFill>
              </a:rPr>
              <a:t> </a:t>
            </a:r>
            <a:r>
              <a:rPr lang="ja-JP" altLang="ja-JP" sz="3600" dirty="0">
                <a:solidFill>
                  <a:schemeClr val="bg1"/>
                </a:solidFill>
              </a:rPr>
              <a:t>s</a:t>
            </a:r>
            <a:r>
              <a:rPr lang="en-US" altLang="ja-JP" sz="3600" dirty="0">
                <a:solidFill>
                  <a:schemeClr val="bg1"/>
                </a:solidFill>
              </a:rPr>
              <a:t>how</a:t>
            </a:r>
            <a:r>
              <a:rPr lang="ja-JP" altLang="en-US" sz="3600" dirty="0">
                <a:solidFill>
                  <a:schemeClr val="bg1"/>
                </a:solidFill>
              </a:rPr>
              <a:t> </a:t>
            </a:r>
            <a:r>
              <a:rPr lang="en-US" altLang="ja-JP" sz="3600" dirty="0">
                <a:solidFill>
                  <a:schemeClr val="bg1"/>
                </a:solidFill>
              </a:rPr>
              <a:t>databases;</a:t>
            </a:r>
          </a:p>
          <a:p>
            <a:pPr marL="0" indent="0">
              <a:buNone/>
            </a:pPr>
            <a:endParaRPr lang="en-US" altLang="ja-JP" sz="3600" dirty="0">
              <a:solidFill>
                <a:schemeClr val="bg1"/>
              </a:solidFill>
            </a:endParaRPr>
          </a:p>
          <a:p>
            <a:pPr marL="0" indent="0">
              <a:buNone/>
            </a:pPr>
            <a:r>
              <a:rPr lang="en-US" altLang="ja-JP" sz="3600" dirty="0">
                <a:solidFill>
                  <a:schemeClr val="bg1"/>
                </a:solidFill>
              </a:rPr>
              <a:t>mysql&gt;</a:t>
            </a:r>
            <a:r>
              <a:rPr lang="ja-JP" altLang="en-US" sz="3600" dirty="0">
                <a:solidFill>
                  <a:schemeClr val="bg1"/>
                </a:solidFill>
              </a:rPr>
              <a:t> </a:t>
            </a:r>
            <a:r>
              <a:rPr lang="en-US" altLang="ja-JP" sz="3600" dirty="0">
                <a:solidFill>
                  <a:schemeClr val="bg1"/>
                </a:solidFill>
              </a:rPr>
              <a:t>use</a:t>
            </a:r>
            <a:r>
              <a:rPr lang="ja-JP" altLang="en-US" sz="3600" dirty="0">
                <a:solidFill>
                  <a:schemeClr val="bg1"/>
                </a:solidFill>
              </a:rPr>
              <a:t> </a:t>
            </a:r>
            <a:r>
              <a:rPr lang="ja-JP" altLang="ja-JP" sz="3600" dirty="0">
                <a:solidFill>
                  <a:schemeClr val="bg1"/>
                </a:solidFill>
              </a:rPr>
              <a:t>tw</a:t>
            </a:r>
            <a:r>
              <a:rPr lang="en-US" altLang="ja-JP" sz="3600" dirty="0">
                <a:solidFill>
                  <a:schemeClr val="bg1"/>
                </a:solidFill>
              </a:rPr>
              <a:t>itter;</a:t>
            </a:r>
          </a:p>
          <a:p>
            <a:pPr marL="0" indent="0">
              <a:buNone/>
            </a:pPr>
            <a:r>
              <a:rPr lang="ja-JP" altLang="ja-JP" sz="3600" dirty="0">
                <a:solidFill>
                  <a:schemeClr val="bg1"/>
                </a:solidFill>
              </a:rPr>
              <a:t>m</a:t>
            </a:r>
            <a:r>
              <a:rPr lang="en-US" altLang="ja-JP" sz="3600" dirty="0">
                <a:solidFill>
                  <a:schemeClr val="bg1"/>
                </a:solidFill>
              </a:rPr>
              <a:t>ysql</a:t>
            </a:r>
            <a:r>
              <a:rPr lang="ja-JP" altLang="en-US" sz="3600" dirty="0">
                <a:solidFill>
                  <a:schemeClr val="bg1"/>
                </a:solidFill>
              </a:rPr>
              <a:t>&gt; </a:t>
            </a:r>
            <a:r>
              <a:rPr lang="en-US" altLang="ja-JP" sz="3600" dirty="0">
                <a:solidFill>
                  <a:schemeClr val="bg1"/>
                </a:solidFill>
              </a:rPr>
              <a:t>show</a:t>
            </a:r>
            <a:r>
              <a:rPr lang="ja-JP" altLang="en-US" sz="3600" dirty="0">
                <a:solidFill>
                  <a:schemeClr val="bg1"/>
                </a:solidFill>
              </a:rPr>
              <a:t> </a:t>
            </a:r>
            <a:r>
              <a:rPr lang="en-US" altLang="ja-JP" sz="3600" dirty="0">
                <a:solidFill>
                  <a:schemeClr val="bg1"/>
                </a:solidFill>
              </a:rPr>
              <a:t>tables;</a:t>
            </a:r>
          </a:p>
          <a:p>
            <a:pPr marL="0" indent="0">
              <a:buNone/>
            </a:pPr>
            <a:endParaRPr lang="en-US" altLang="ja-JP" sz="3600" dirty="0">
              <a:solidFill>
                <a:schemeClr val="bg1"/>
              </a:solidFill>
            </a:endParaRPr>
          </a:p>
          <a:p>
            <a:pPr marL="0" indent="0">
              <a:buNone/>
            </a:pPr>
            <a:r>
              <a:rPr lang="ja-JP" altLang="ja-JP" sz="3600" dirty="0">
                <a:solidFill>
                  <a:schemeClr val="bg1"/>
                </a:solidFill>
              </a:rPr>
              <a:t>m</a:t>
            </a:r>
            <a:r>
              <a:rPr lang="en-US" altLang="ja-JP" sz="3600" dirty="0">
                <a:solidFill>
                  <a:schemeClr val="bg1"/>
                </a:solidFill>
              </a:rPr>
              <a:t>ysql&gt;</a:t>
            </a:r>
            <a:r>
              <a:rPr lang="ja-JP" altLang="en-US" sz="3600" dirty="0">
                <a:solidFill>
                  <a:schemeClr val="bg1"/>
                </a:solidFill>
              </a:rPr>
              <a:t> </a:t>
            </a:r>
            <a:r>
              <a:rPr lang="ja-JP" altLang="ja-JP" sz="3600" dirty="0">
                <a:solidFill>
                  <a:schemeClr val="bg1"/>
                </a:solidFill>
              </a:rPr>
              <a:t>d</a:t>
            </a:r>
            <a:r>
              <a:rPr lang="en-US" altLang="ja-JP" sz="3600" dirty="0">
                <a:solidFill>
                  <a:schemeClr val="bg1"/>
                </a:solidFill>
              </a:rPr>
              <a:t>esc</a:t>
            </a:r>
            <a:r>
              <a:rPr lang="ja-JP" altLang="en-US" sz="3600" dirty="0">
                <a:solidFill>
                  <a:schemeClr val="bg1"/>
                </a:solidFill>
              </a:rPr>
              <a:t> </a:t>
            </a:r>
            <a:r>
              <a:rPr lang="ja-JP" altLang="ja-JP" sz="3600" dirty="0">
                <a:solidFill>
                  <a:schemeClr val="bg1"/>
                </a:solidFill>
              </a:rPr>
              <a:t>T</a:t>
            </a:r>
            <a:r>
              <a:rPr lang="en-US" altLang="ja-JP" sz="3600" dirty="0">
                <a:solidFill>
                  <a:schemeClr val="bg1"/>
                </a:solidFill>
              </a:rPr>
              <a:t>weets;</a:t>
            </a:r>
          </a:p>
          <a:p>
            <a:pPr marL="0" indent="0">
              <a:buNone/>
            </a:pPr>
            <a:r>
              <a:rPr lang="en-US" altLang="ja-JP" sz="3600" dirty="0">
                <a:solidFill>
                  <a:schemeClr val="bg1"/>
                </a:solidFill>
              </a:rPr>
              <a:t>mysql&gt; desc User;</a:t>
            </a:r>
          </a:p>
        </p:txBody>
      </p:sp>
    </p:spTree>
    <p:extLst>
      <p:ext uri="{BB962C8B-B14F-4D97-AF65-F5344CB8AC3E}">
        <p14:creationId xmlns:p14="http://schemas.microsoft.com/office/powerpoint/2010/main" val="2792585611"/>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764704"/>
          </a:xfrm>
        </p:spPr>
        <p:txBody>
          <a:bodyPr>
            <a:normAutofit/>
          </a:bodyPr>
          <a:lstStyle/>
          <a:p>
            <a:r>
              <a:rPr kumimoji="1" lang="ja-JP" altLang="en-US" sz="4000" dirty="0"/>
              <a:t>まずはそれぞれのテーブル内容を確認</a:t>
            </a:r>
          </a:p>
        </p:txBody>
      </p:sp>
      <p:sp>
        <p:nvSpPr>
          <p:cNvPr id="6" name="コンテンツ プレースホルダー 8"/>
          <p:cNvSpPr txBox="1">
            <a:spLocks/>
          </p:cNvSpPr>
          <p:nvPr/>
        </p:nvSpPr>
        <p:spPr>
          <a:xfrm>
            <a:off x="179512" y="908720"/>
            <a:ext cx="8712968" cy="56886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en-US" altLang="ja-JP" smtClean="0"/>
          </a:p>
        </p:txBody>
      </p:sp>
      <p:sp>
        <p:nvSpPr>
          <p:cNvPr id="7" name="正方形/長方形 6"/>
          <p:cNvSpPr/>
          <p:nvPr/>
        </p:nvSpPr>
        <p:spPr>
          <a:xfrm>
            <a:off x="-1332656" y="2780928"/>
            <a:ext cx="176192" cy="328682"/>
          </a:xfrm>
          <a:prstGeom prst="rect">
            <a:avLst/>
          </a:prstGeom>
        </p:spPr>
        <p:txBody>
          <a:bodyPr wrap="square">
            <a:spAutoFit/>
          </a:bodyPr>
          <a:lstStyle/>
          <a:p>
            <a:endParaRPr lang="ja-JP" altLang="en-US"/>
          </a:p>
        </p:txBody>
      </p:sp>
      <p:sp>
        <p:nvSpPr>
          <p:cNvPr id="8" name="コンテンツ プレースホルダー 2"/>
          <p:cNvSpPr txBox="1">
            <a:spLocks/>
          </p:cNvSpPr>
          <p:nvPr/>
        </p:nvSpPr>
        <p:spPr>
          <a:xfrm>
            <a:off x="0" y="908720"/>
            <a:ext cx="9144000" cy="1800200"/>
          </a:xfrm>
          <a:prstGeom prst="rect">
            <a:avLst/>
          </a:prstGeom>
          <a:solidFill>
            <a:schemeClr val="tx1"/>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sz="3600" dirty="0">
                <a:solidFill>
                  <a:schemeClr val="bg1"/>
                </a:solidFill>
              </a:rPr>
              <a:t>mysql&gt; select * from User;</a:t>
            </a:r>
          </a:p>
          <a:p>
            <a:pPr marL="0" indent="0">
              <a:buNone/>
            </a:pPr>
            <a:r>
              <a:rPr lang="en-US" altLang="ja-JP" sz="3600" dirty="0">
                <a:solidFill>
                  <a:schemeClr val="bg1"/>
                </a:solidFill>
              </a:rPr>
              <a:t>mysql&gt; select * from Tweets;</a:t>
            </a:r>
          </a:p>
        </p:txBody>
      </p:sp>
      <p:sp>
        <p:nvSpPr>
          <p:cNvPr id="9" name="コンテンツ プレースホルダー 8"/>
          <p:cNvSpPr txBox="1">
            <a:spLocks/>
          </p:cNvSpPr>
          <p:nvPr/>
        </p:nvSpPr>
        <p:spPr>
          <a:xfrm>
            <a:off x="0" y="2852936"/>
            <a:ext cx="9022692" cy="172819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3600"/>
              <a:t>配布した</a:t>
            </a:r>
            <a:r>
              <a:rPr lang="en-US" altLang="ja-JP" sz="3600"/>
              <a:t>SQL</a:t>
            </a:r>
            <a:r>
              <a:rPr lang="ja-JP" altLang="en-US" sz="3600"/>
              <a:t>の内容が正しく入っているか確認してみましょう。</a:t>
            </a:r>
            <a:endParaRPr lang="en-US" altLang="ja-JP" sz="3600" smtClean="0"/>
          </a:p>
        </p:txBody>
      </p:sp>
    </p:spTree>
    <p:extLst>
      <p:ext uri="{BB962C8B-B14F-4D97-AF65-F5344CB8AC3E}">
        <p14:creationId xmlns:p14="http://schemas.microsoft.com/office/powerpoint/2010/main" val="1631825130"/>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764704"/>
          </a:xfrm>
        </p:spPr>
        <p:txBody>
          <a:bodyPr>
            <a:normAutofit/>
          </a:bodyPr>
          <a:lstStyle/>
          <a:p>
            <a:r>
              <a:rPr kumimoji="1" lang="ja-JP" altLang="en-US" sz="4000" dirty="0"/>
              <a:t>結合してみましょう</a:t>
            </a:r>
            <a:r>
              <a:rPr kumimoji="1" lang="en-US" altLang="ja-JP" sz="4000" dirty="0"/>
              <a:t> 1</a:t>
            </a:r>
            <a:endParaRPr kumimoji="1" lang="ja-JP" altLang="en-US" sz="4000" dirty="0"/>
          </a:p>
        </p:txBody>
      </p:sp>
      <p:sp>
        <p:nvSpPr>
          <p:cNvPr id="6" name="コンテンツ プレースホルダー 8"/>
          <p:cNvSpPr txBox="1">
            <a:spLocks/>
          </p:cNvSpPr>
          <p:nvPr/>
        </p:nvSpPr>
        <p:spPr>
          <a:xfrm>
            <a:off x="179512" y="908720"/>
            <a:ext cx="8712968" cy="56886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en-US" altLang="ja-JP" smtClean="0"/>
          </a:p>
        </p:txBody>
      </p:sp>
      <p:sp>
        <p:nvSpPr>
          <p:cNvPr id="7" name="正方形/長方形 6"/>
          <p:cNvSpPr/>
          <p:nvPr/>
        </p:nvSpPr>
        <p:spPr>
          <a:xfrm>
            <a:off x="-1332656" y="2780928"/>
            <a:ext cx="176192" cy="328682"/>
          </a:xfrm>
          <a:prstGeom prst="rect">
            <a:avLst/>
          </a:prstGeom>
        </p:spPr>
        <p:txBody>
          <a:bodyPr wrap="square">
            <a:spAutoFit/>
          </a:bodyPr>
          <a:lstStyle/>
          <a:p>
            <a:endParaRPr lang="ja-JP" altLang="en-US"/>
          </a:p>
        </p:txBody>
      </p:sp>
      <p:sp>
        <p:nvSpPr>
          <p:cNvPr id="8" name="コンテンツ プレースホルダー 2"/>
          <p:cNvSpPr txBox="1">
            <a:spLocks/>
          </p:cNvSpPr>
          <p:nvPr/>
        </p:nvSpPr>
        <p:spPr>
          <a:xfrm>
            <a:off x="0" y="908720"/>
            <a:ext cx="9144000" cy="2232248"/>
          </a:xfrm>
          <a:prstGeom prst="rect">
            <a:avLst/>
          </a:prstGeom>
          <a:solidFill>
            <a:schemeClr val="tx1"/>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sz="3600" dirty="0">
                <a:solidFill>
                  <a:schemeClr val="bg1"/>
                </a:solidFill>
              </a:rPr>
              <a:t>mysql&gt; select tid, name, tweet</a:t>
            </a:r>
          </a:p>
          <a:p>
            <a:pPr marL="0" indent="0">
              <a:buNone/>
            </a:pPr>
            <a:r>
              <a:rPr lang="en-US" altLang="ja-JP" sz="3600" dirty="0">
                <a:solidFill>
                  <a:schemeClr val="bg1"/>
                </a:solidFill>
              </a:rPr>
              <a:t>       -&gt; from   Tweets, User</a:t>
            </a:r>
          </a:p>
          <a:p>
            <a:pPr marL="0" indent="0">
              <a:buNone/>
            </a:pPr>
            <a:r>
              <a:rPr lang="en-US" altLang="ja-JP" sz="3600" dirty="0">
                <a:solidFill>
                  <a:schemeClr val="bg1"/>
                </a:solidFill>
              </a:rPr>
              <a:t>       -&gt; where </a:t>
            </a:r>
            <a:r>
              <a:rPr lang="en-US" altLang="ja-JP" sz="3600" dirty="0">
                <a:solidFill>
                  <a:srgbClr val="E46C0A"/>
                </a:solidFill>
              </a:rPr>
              <a:t>Tweets.uid=User.uid</a:t>
            </a:r>
            <a:r>
              <a:rPr lang="en-US" altLang="ja-JP" sz="3600" dirty="0">
                <a:solidFill>
                  <a:schemeClr val="bg1"/>
                </a:solidFill>
              </a:rPr>
              <a:t>;</a:t>
            </a:r>
          </a:p>
        </p:txBody>
      </p:sp>
      <p:sp>
        <p:nvSpPr>
          <p:cNvPr id="9" name="コンテンツ プレースホルダー 8"/>
          <p:cNvSpPr txBox="1">
            <a:spLocks/>
          </p:cNvSpPr>
          <p:nvPr/>
        </p:nvSpPr>
        <p:spPr>
          <a:xfrm>
            <a:off x="0" y="3573016"/>
            <a:ext cx="9022692" cy="172819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sz="3600" smtClean="0"/>
              <a:t>2</a:t>
            </a:r>
            <a:r>
              <a:rPr lang="ja-JP" altLang="en-US" sz="3600" smtClean="0"/>
              <a:t>つのテーブルを結合し、それぞれのテーブルの情報を取り出します。</a:t>
            </a:r>
            <a:endParaRPr lang="en-US" altLang="ja-JP" sz="3600" smtClean="0"/>
          </a:p>
          <a:p>
            <a:r>
              <a:rPr lang="ja-JP" altLang="en-US" sz="3600"/>
              <a:t>ここでは</a:t>
            </a:r>
            <a:r>
              <a:rPr lang="en-US" altLang="ja-JP" sz="3600"/>
              <a:t>WHERE</a:t>
            </a:r>
            <a:r>
              <a:rPr lang="ja-JP" altLang="en-US" sz="3600"/>
              <a:t>句で結合しています。</a:t>
            </a:r>
            <a:endParaRPr lang="en-US" altLang="ja-JP" sz="3600"/>
          </a:p>
        </p:txBody>
      </p:sp>
    </p:spTree>
    <p:extLst>
      <p:ext uri="{BB962C8B-B14F-4D97-AF65-F5344CB8AC3E}">
        <p14:creationId xmlns:p14="http://schemas.microsoft.com/office/powerpoint/2010/main" val="4098629610"/>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764704"/>
          </a:xfrm>
        </p:spPr>
        <p:txBody>
          <a:bodyPr>
            <a:normAutofit/>
          </a:bodyPr>
          <a:lstStyle/>
          <a:p>
            <a:r>
              <a:rPr kumimoji="1" lang="ja-JP" altLang="en-US" sz="4000" dirty="0"/>
              <a:t>結合してみましょう</a:t>
            </a:r>
            <a:r>
              <a:rPr kumimoji="1" lang="en-US" altLang="ja-JP" sz="4000" dirty="0"/>
              <a:t>2</a:t>
            </a:r>
            <a:endParaRPr kumimoji="1" lang="ja-JP" altLang="en-US" sz="4000" dirty="0"/>
          </a:p>
        </p:txBody>
      </p:sp>
      <p:sp>
        <p:nvSpPr>
          <p:cNvPr id="6" name="コンテンツ プレースホルダー 8"/>
          <p:cNvSpPr txBox="1">
            <a:spLocks/>
          </p:cNvSpPr>
          <p:nvPr/>
        </p:nvSpPr>
        <p:spPr>
          <a:xfrm>
            <a:off x="179512" y="908720"/>
            <a:ext cx="8712968" cy="56886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en-US" altLang="ja-JP" smtClean="0"/>
          </a:p>
        </p:txBody>
      </p:sp>
      <p:sp>
        <p:nvSpPr>
          <p:cNvPr id="7" name="正方形/長方形 6"/>
          <p:cNvSpPr/>
          <p:nvPr/>
        </p:nvSpPr>
        <p:spPr>
          <a:xfrm>
            <a:off x="-1332656" y="2780928"/>
            <a:ext cx="176192" cy="328682"/>
          </a:xfrm>
          <a:prstGeom prst="rect">
            <a:avLst/>
          </a:prstGeom>
        </p:spPr>
        <p:txBody>
          <a:bodyPr wrap="square">
            <a:spAutoFit/>
          </a:bodyPr>
          <a:lstStyle/>
          <a:p>
            <a:endParaRPr lang="ja-JP" altLang="en-US"/>
          </a:p>
        </p:txBody>
      </p:sp>
      <p:sp>
        <p:nvSpPr>
          <p:cNvPr id="8" name="コンテンツ プレースホルダー 2"/>
          <p:cNvSpPr txBox="1">
            <a:spLocks/>
          </p:cNvSpPr>
          <p:nvPr/>
        </p:nvSpPr>
        <p:spPr>
          <a:xfrm>
            <a:off x="0" y="908720"/>
            <a:ext cx="9144000" cy="2232248"/>
          </a:xfrm>
          <a:prstGeom prst="rect">
            <a:avLst/>
          </a:prstGeom>
          <a:solidFill>
            <a:schemeClr val="tx1"/>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dirty="0">
                <a:solidFill>
                  <a:schemeClr val="bg1"/>
                </a:solidFill>
              </a:rPr>
              <a:t>mysql&gt; select tid, name, tweet</a:t>
            </a:r>
          </a:p>
          <a:p>
            <a:pPr marL="0" indent="0">
              <a:buNone/>
            </a:pPr>
            <a:r>
              <a:rPr lang="en-US" altLang="ja-JP" dirty="0">
                <a:solidFill>
                  <a:schemeClr val="bg1"/>
                </a:solidFill>
              </a:rPr>
              <a:t>       -&gt; from   Tweets</a:t>
            </a:r>
            <a:r>
              <a:rPr lang="ja-JP" altLang="en-US" dirty="0">
                <a:solidFill>
                  <a:schemeClr val="bg1"/>
                </a:solidFill>
              </a:rPr>
              <a:t> </a:t>
            </a:r>
            <a:r>
              <a:rPr lang="en-US" altLang="ja-JP" dirty="0">
                <a:solidFill>
                  <a:srgbClr val="E46C0A"/>
                </a:solidFill>
              </a:rPr>
              <a:t>join</a:t>
            </a:r>
            <a:r>
              <a:rPr lang="en-US" altLang="ja-JP" dirty="0">
                <a:solidFill>
                  <a:schemeClr val="bg1"/>
                </a:solidFill>
              </a:rPr>
              <a:t> User</a:t>
            </a:r>
          </a:p>
          <a:p>
            <a:pPr marL="0" indent="0">
              <a:buNone/>
            </a:pPr>
            <a:r>
              <a:rPr lang="en-US" altLang="ja-JP" dirty="0">
                <a:solidFill>
                  <a:schemeClr val="bg1"/>
                </a:solidFill>
              </a:rPr>
              <a:t>       -&gt;             </a:t>
            </a:r>
            <a:r>
              <a:rPr lang="en-US" altLang="ja-JP" dirty="0">
                <a:solidFill>
                  <a:srgbClr val="E46C0A"/>
                </a:solidFill>
              </a:rPr>
              <a:t>on</a:t>
            </a:r>
            <a:r>
              <a:rPr lang="en-US" altLang="ja-JP" dirty="0">
                <a:solidFill>
                  <a:schemeClr val="bg1"/>
                </a:solidFill>
              </a:rPr>
              <a:t> Tweets.uid=User.uid;</a:t>
            </a:r>
          </a:p>
          <a:p>
            <a:pPr marL="0" indent="0">
              <a:buNone/>
            </a:pPr>
            <a:r>
              <a:rPr lang="en-US" altLang="ja-JP" dirty="0">
                <a:solidFill>
                  <a:schemeClr val="bg1"/>
                </a:solidFill>
              </a:rPr>
              <a:t>     </a:t>
            </a:r>
          </a:p>
        </p:txBody>
      </p:sp>
      <p:sp>
        <p:nvSpPr>
          <p:cNvPr id="9" name="コンテンツ プレースホルダー 8"/>
          <p:cNvSpPr txBox="1">
            <a:spLocks/>
          </p:cNvSpPr>
          <p:nvPr/>
        </p:nvSpPr>
        <p:spPr>
          <a:xfrm>
            <a:off x="0" y="3573016"/>
            <a:ext cx="9022692" cy="30243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3600" smtClean="0"/>
              <a:t>今度は</a:t>
            </a:r>
            <a:r>
              <a:rPr lang="en-US" altLang="ja-JP" sz="3600" smtClean="0"/>
              <a:t>FROM</a:t>
            </a:r>
            <a:r>
              <a:rPr lang="ja-JP" altLang="en-US" sz="3600" smtClean="0"/>
              <a:t>句で結合してみます。</a:t>
            </a:r>
            <a:endParaRPr lang="en-US" altLang="ja-JP" sz="3600" smtClean="0"/>
          </a:p>
          <a:p>
            <a:pPr lvl="1"/>
            <a:r>
              <a:rPr lang="en-US" altLang="en-US" smtClean="0"/>
              <a:t>WHERE</a:t>
            </a:r>
            <a:r>
              <a:rPr lang="ja-JP" altLang="en-US" smtClean="0"/>
              <a:t>句、</a:t>
            </a:r>
            <a:r>
              <a:rPr lang="en-US" altLang="ja-JP" smtClean="0"/>
              <a:t>FROM</a:t>
            </a:r>
            <a:r>
              <a:rPr lang="ja-JP" altLang="en-US" smtClean="0"/>
              <a:t>句、どちらの結合を用いてもかまいません。</a:t>
            </a:r>
            <a:endParaRPr lang="en-US" altLang="ja-JP" smtClean="0"/>
          </a:p>
          <a:p>
            <a:pPr lvl="1"/>
            <a:r>
              <a:rPr lang="en-US" altLang="ja-JP" smtClean="0"/>
              <a:t>WHERE</a:t>
            </a:r>
            <a:r>
              <a:rPr lang="ja-JP" altLang="en-US" smtClean="0"/>
              <a:t>句に絞り込みのための条件を記述する場合は</a:t>
            </a:r>
            <a:r>
              <a:rPr lang="en-US" altLang="ja-JP" smtClean="0"/>
              <a:t>FROM</a:t>
            </a:r>
            <a:r>
              <a:rPr lang="ja-JP" altLang="en-US" smtClean="0"/>
              <a:t>句に書いた方が</a:t>
            </a:r>
            <a:r>
              <a:rPr lang="ja-JP" altLang="en-US"/>
              <a:t>可読性が向上するでしょう。</a:t>
            </a:r>
            <a:endParaRPr lang="en-US" altLang="ja-JP" smtClean="0"/>
          </a:p>
        </p:txBody>
      </p:sp>
    </p:spTree>
    <p:extLst>
      <p:ext uri="{BB962C8B-B14F-4D97-AF65-F5344CB8AC3E}">
        <p14:creationId xmlns:p14="http://schemas.microsoft.com/office/powerpoint/2010/main" val="2397004650"/>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99392"/>
            <a:ext cx="8229600" cy="936104"/>
          </a:xfrm>
        </p:spPr>
        <p:txBody>
          <a:bodyPr>
            <a:normAutofit fontScale="90000"/>
          </a:bodyPr>
          <a:lstStyle/>
          <a:p>
            <a:r>
              <a:rPr kumimoji="1" lang="ja-JP" altLang="en-US" sz="6000"/>
              <a:t>結合</a:t>
            </a:r>
            <a:r>
              <a:rPr kumimoji="1" lang="en-US" altLang="ja-JP" sz="6000"/>
              <a:t> </a:t>
            </a:r>
            <a:r>
              <a:rPr lang="en-US" altLang="ja-JP" sz="6000"/>
              <a:t>- JOIN</a:t>
            </a:r>
            <a:endParaRPr kumimoji="1" lang="ja-JP" altLang="en-US" sz="6000"/>
          </a:p>
        </p:txBody>
      </p:sp>
      <p:sp>
        <p:nvSpPr>
          <p:cNvPr id="4" name="コンテンツ プレースホルダー 3"/>
          <p:cNvSpPr>
            <a:spLocks noGrp="1"/>
          </p:cNvSpPr>
          <p:nvPr>
            <p:ph idx="1"/>
          </p:nvPr>
        </p:nvSpPr>
        <p:spPr>
          <a:xfrm>
            <a:off x="72008" y="1052736"/>
            <a:ext cx="8964488" cy="5544616"/>
          </a:xfrm>
        </p:spPr>
        <p:txBody>
          <a:bodyPr>
            <a:noAutofit/>
          </a:bodyPr>
          <a:lstStyle/>
          <a:p>
            <a:r>
              <a:rPr lang="en-US" altLang="ja-JP" sz="3600" b="1">
                <a:solidFill>
                  <a:srgbClr val="E46C0A"/>
                </a:solidFill>
              </a:rPr>
              <a:t>WHERE</a:t>
            </a:r>
            <a:r>
              <a:rPr lang="ja-JP" altLang="en-US" sz="3600" b="1">
                <a:solidFill>
                  <a:srgbClr val="E46C0A"/>
                </a:solidFill>
              </a:rPr>
              <a:t>句</a:t>
            </a:r>
            <a:endParaRPr lang="en-US" altLang="ja-JP" sz="3600" b="1">
              <a:solidFill>
                <a:srgbClr val="E46C0A"/>
              </a:solidFill>
            </a:endParaRPr>
          </a:p>
          <a:p>
            <a:pPr lvl="1"/>
            <a:r>
              <a:rPr lang="en-US" altLang="ja-JP">
                <a:solidFill>
                  <a:schemeClr val="bg1"/>
                </a:solidFill>
              </a:rPr>
              <a:t>WHERE</a:t>
            </a:r>
            <a:r>
              <a:rPr lang="ja-JP" altLang="en-US">
                <a:solidFill>
                  <a:schemeClr val="bg1"/>
                </a:solidFill>
              </a:rPr>
              <a:t>句で結合するカラムを指定</a:t>
            </a:r>
            <a:endParaRPr lang="en-US" altLang="ja-JP">
              <a:solidFill>
                <a:schemeClr val="bg1"/>
              </a:solidFill>
            </a:endParaRPr>
          </a:p>
          <a:p>
            <a:pPr lvl="1"/>
            <a:r>
              <a:rPr lang="ja-JP" altLang="en-US">
                <a:solidFill>
                  <a:schemeClr val="bg1"/>
                </a:solidFill>
              </a:rPr>
              <a:t>絞り込む条件と併記することも可能</a:t>
            </a:r>
            <a:endParaRPr lang="en-US" altLang="ja-JP">
              <a:solidFill>
                <a:schemeClr val="bg1"/>
              </a:solidFill>
            </a:endParaRPr>
          </a:p>
          <a:p>
            <a:pPr lvl="2"/>
            <a:r>
              <a:rPr lang="en-US" altLang="ja-JP" sz="2800">
                <a:solidFill>
                  <a:schemeClr val="bg1"/>
                </a:solidFill>
              </a:rPr>
              <a:t> WHERE Tweets.uid = User.uid</a:t>
            </a:r>
            <a:br>
              <a:rPr lang="en-US" altLang="ja-JP" sz="2800">
                <a:solidFill>
                  <a:schemeClr val="bg1"/>
                </a:solidFill>
              </a:rPr>
            </a:br>
            <a:r>
              <a:rPr lang="en-US" altLang="ja-JP" sz="2800">
                <a:solidFill>
                  <a:schemeClr val="bg1"/>
                </a:solidFill>
              </a:rPr>
              <a:t> </a:t>
            </a:r>
            <a:r>
              <a:rPr lang="en-US" altLang="ja-JP" sz="2800">
                <a:solidFill>
                  <a:srgbClr val="E46C0A"/>
                </a:solidFill>
              </a:rPr>
              <a:t>AND     Tweets.tid   = 1234567891</a:t>
            </a:r>
            <a:r>
              <a:rPr lang="en-US" altLang="ja-JP" sz="2800">
                <a:solidFill>
                  <a:schemeClr val="bg1"/>
                </a:solidFill>
              </a:rPr>
              <a:t/>
            </a:r>
            <a:br>
              <a:rPr lang="en-US" altLang="ja-JP" sz="2800">
                <a:solidFill>
                  <a:schemeClr val="bg1"/>
                </a:solidFill>
              </a:rPr>
            </a:br>
            <a:endParaRPr lang="en-US" altLang="ja-JP" sz="2800">
              <a:solidFill>
                <a:schemeClr val="bg1"/>
              </a:solidFill>
            </a:endParaRPr>
          </a:p>
          <a:p>
            <a:r>
              <a:rPr lang="en-US" altLang="ja-JP" sz="3600" b="1">
                <a:solidFill>
                  <a:srgbClr val="E46C0A"/>
                </a:solidFill>
              </a:rPr>
              <a:t>FROM</a:t>
            </a:r>
            <a:r>
              <a:rPr lang="ja-JP" altLang="en-US" sz="3600" b="1">
                <a:solidFill>
                  <a:srgbClr val="E46C0A"/>
                </a:solidFill>
              </a:rPr>
              <a:t>句</a:t>
            </a:r>
            <a:endParaRPr lang="en-US" altLang="ja-JP" sz="3600" b="1">
              <a:solidFill>
                <a:srgbClr val="E46C0A"/>
              </a:solidFill>
            </a:endParaRPr>
          </a:p>
          <a:p>
            <a:pPr lvl="1"/>
            <a:r>
              <a:rPr lang="en-US" altLang="ja-JP">
                <a:solidFill>
                  <a:schemeClr val="bg1"/>
                </a:solidFill>
              </a:rPr>
              <a:t>FROM</a:t>
            </a:r>
            <a:r>
              <a:rPr lang="ja-JP" altLang="en-US">
                <a:solidFill>
                  <a:schemeClr val="bg1"/>
                </a:solidFill>
              </a:rPr>
              <a:t>句で結合するカラムを指定</a:t>
            </a:r>
            <a:endParaRPr lang="en-US" altLang="ja-JP">
              <a:solidFill>
                <a:schemeClr val="bg1"/>
              </a:solidFill>
            </a:endParaRPr>
          </a:p>
          <a:p>
            <a:pPr lvl="1"/>
            <a:r>
              <a:rPr lang="en-US" altLang="ja-JP">
                <a:solidFill>
                  <a:schemeClr val="bg1"/>
                </a:solidFill>
              </a:rPr>
              <a:t>WHERE</a:t>
            </a:r>
            <a:r>
              <a:rPr lang="ja-JP" altLang="en-US">
                <a:solidFill>
                  <a:schemeClr val="bg1"/>
                </a:solidFill>
              </a:rPr>
              <a:t>句の条件が複雑な場合はこちらがおすすめ。</a:t>
            </a:r>
            <a:endParaRPr lang="en-US" altLang="ja-JP">
              <a:solidFill>
                <a:schemeClr val="bg1"/>
              </a:solidFill>
            </a:endParaRPr>
          </a:p>
        </p:txBody>
      </p:sp>
    </p:spTree>
    <p:extLst>
      <p:ext uri="{BB962C8B-B14F-4D97-AF65-F5344CB8AC3E}">
        <p14:creationId xmlns:p14="http://schemas.microsoft.com/office/powerpoint/2010/main" val="3921711153"/>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764704"/>
          </a:xfrm>
        </p:spPr>
        <p:txBody>
          <a:bodyPr>
            <a:normAutofit/>
          </a:bodyPr>
          <a:lstStyle/>
          <a:p>
            <a:r>
              <a:rPr kumimoji="1" lang="ja-JP" altLang="en-US" sz="4000" dirty="0"/>
              <a:t>カラム名がかぶったら？ </a:t>
            </a:r>
            <a:r>
              <a:rPr kumimoji="1" lang="en-US" altLang="ja-JP" sz="4000" dirty="0"/>
              <a:t>1</a:t>
            </a:r>
            <a:endParaRPr kumimoji="1" lang="ja-JP" altLang="en-US" sz="4000" dirty="0"/>
          </a:p>
        </p:txBody>
      </p:sp>
      <p:sp>
        <p:nvSpPr>
          <p:cNvPr id="6" name="コンテンツ プレースホルダー 8"/>
          <p:cNvSpPr txBox="1">
            <a:spLocks/>
          </p:cNvSpPr>
          <p:nvPr/>
        </p:nvSpPr>
        <p:spPr>
          <a:xfrm>
            <a:off x="179512" y="908720"/>
            <a:ext cx="8712968" cy="56886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en-US" altLang="ja-JP" smtClean="0"/>
          </a:p>
        </p:txBody>
      </p:sp>
      <p:sp>
        <p:nvSpPr>
          <p:cNvPr id="7" name="正方形/長方形 6"/>
          <p:cNvSpPr/>
          <p:nvPr/>
        </p:nvSpPr>
        <p:spPr>
          <a:xfrm>
            <a:off x="-1332656" y="2780928"/>
            <a:ext cx="176192" cy="328682"/>
          </a:xfrm>
          <a:prstGeom prst="rect">
            <a:avLst/>
          </a:prstGeom>
        </p:spPr>
        <p:txBody>
          <a:bodyPr wrap="square">
            <a:spAutoFit/>
          </a:bodyPr>
          <a:lstStyle/>
          <a:p>
            <a:endParaRPr lang="ja-JP" altLang="en-US"/>
          </a:p>
        </p:txBody>
      </p:sp>
      <p:sp>
        <p:nvSpPr>
          <p:cNvPr id="8" name="コンテンツ プレースホルダー 2"/>
          <p:cNvSpPr txBox="1">
            <a:spLocks/>
          </p:cNvSpPr>
          <p:nvPr/>
        </p:nvSpPr>
        <p:spPr>
          <a:xfrm>
            <a:off x="0" y="908720"/>
            <a:ext cx="9144000" cy="3528392"/>
          </a:xfrm>
          <a:prstGeom prst="rect">
            <a:avLst/>
          </a:prstGeom>
          <a:solidFill>
            <a:schemeClr val="tx1"/>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dirty="0">
                <a:solidFill>
                  <a:schemeClr val="bg1"/>
                </a:solidFill>
              </a:rPr>
              <a:t>mysql&gt; select tid, </a:t>
            </a:r>
            <a:r>
              <a:rPr lang="en-US" altLang="ja-JP" dirty="0">
                <a:solidFill>
                  <a:srgbClr val="E46C0A"/>
                </a:solidFill>
              </a:rPr>
              <a:t>register_date</a:t>
            </a:r>
          </a:p>
          <a:p>
            <a:pPr marL="0" indent="0">
              <a:buNone/>
            </a:pPr>
            <a:r>
              <a:rPr lang="en-US" altLang="ja-JP" dirty="0">
                <a:solidFill>
                  <a:schemeClr val="bg1"/>
                </a:solidFill>
              </a:rPr>
              <a:t>       -&gt; from   Tweets</a:t>
            </a:r>
            <a:r>
              <a:rPr lang="en-US" altLang="en-US" dirty="0">
                <a:solidFill>
                  <a:schemeClr val="bg1"/>
                </a:solidFill>
              </a:rPr>
              <a:t>, </a:t>
            </a:r>
            <a:r>
              <a:rPr lang="en-US" altLang="ja-JP" dirty="0">
                <a:solidFill>
                  <a:schemeClr val="bg1"/>
                </a:solidFill>
              </a:rPr>
              <a:t>User</a:t>
            </a:r>
          </a:p>
          <a:p>
            <a:pPr marL="0" indent="0">
              <a:buNone/>
            </a:pPr>
            <a:r>
              <a:rPr lang="en-US" altLang="ja-JP" dirty="0">
                <a:solidFill>
                  <a:schemeClr val="bg1"/>
                </a:solidFill>
              </a:rPr>
              <a:t>       -&gt; where Tweets.uid=User.uid;</a:t>
            </a:r>
          </a:p>
          <a:p>
            <a:pPr marL="0" indent="0">
              <a:buNone/>
            </a:pPr>
            <a:endParaRPr lang="en-US" altLang="ja-JP" sz="2800" dirty="0">
              <a:solidFill>
                <a:srgbClr val="E46C0A"/>
              </a:solidFill>
            </a:endParaRPr>
          </a:p>
          <a:p>
            <a:pPr marL="0" indent="0">
              <a:buNone/>
            </a:pPr>
            <a:r>
              <a:rPr lang="en-US" altLang="ja-JP" dirty="0">
                <a:solidFill>
                  <a:srgbClr val="E46C0A"/>
                </a:solidFill>
              </a:rPr>
              <a:t>ERROR 1052 (23000): Column 'register_date' in field list is ambiguous</a:t>
            </a:r>
          </a:p>
        </p:txBody>
      </p:sp>
      <p:sp>
        <p:nvSpPr>
          <p:cNvPr id="9" name="コンテンツ プレースホルダー 8"/>
          <p:cNvSpPr txBox="1">
            <a:spLocks/>
          </p:cNvSpPr>
          <p:nvPr/>
        </p:nvSpPr>
        <p:spPr>
          <a:xfrm>
            <a:off x="-21937" y="4653136"/>
            <a:ext cx="9022692" cy="18275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smtClean="0"/>
              <a:t>register_date</a:t>
            </a:r>
            <a:r>
              <a:rPr lang="ja-JP" altLang="en-US" smtClean="0"/>
              <a:t>は両方のテーブルに存在し、どちらもデータの意味が異なります。</a:t>
            </a:r>
            <a:endParaRPr lang="en-US" altLang="ja-JP" smtClean="0"/>
          </a:p>
          <a:p>
            <a:r>
              <a:rPr lang="ja-JP" altLang="en-US"/>
              <a:t>この</a:t>
            </a:r>
            <a:r>
              <a:rPr lang="en-US" altLang="ja-JP"/>
              <a:t>SQL</a:t>
            </a:r>
            <a:r>
              <a:rPr lang="ja-JP" altLang="en-US"/>
              <a:t>を実行するとエラーになります。</a:t>
            </a:r>
            <a:endParaRPr lang="en-US" altLang="ja-JP"/>
          </a:p>
        </p:txBody>
      </p:sp>
    </p:spTree>
    <p:extLst>
      <p:ext uri="{BB962C8B-B14F-4D97-AF65-F5344CB8AC3E}">
        <p14:creationId xmlns:p14="http://schemas.microsoft.com/office/powerpoint/2010/main" val="715498022"/>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764704"/>
          </a:xfrm>
        </p:spPr>
        <p:txBody>
          <a:bodyPr>
            <a:normAutofit/>
          </a:bodyPr>
          <a:lstStyle/>
          <a:p>
            <a:r>
              <a:rPr kumimoji="1" lang="ja-JP" altLang="en-US" sz="4000" dirty="0"/>
              <a:t>カラム名がかぶったら？</a:t>
            </a:r>
            <a:r>
              <a:rPr kumimoji="1" lang="en-US" altLang="ja-JP" sz="4000" dirty="0"/>
              <a:t>2</a:t>
            </a:r>
            <a:endParaRPr kumimoji="1" lang="ja-JP" altLang="en-US" sz="4000" dirty="0"/>
          </a:p>
        </p:txBody>
      </p:sp>
      <p:sp>
        <p:nvSpPr>
          <p:cNvPr id="6" name="コンテンツ プレースホルダー 8"/>
          <p:cNvSpPr txBox="1">
            <a:spLocks/>
          </p:cNvSpPr>
          <p:nvPr/>
        </p:nvSpPr>
        <p:spPr>
          <a:xfrm>
            <a:off x="179512" y="908720"/>
            <a:ext cx="8712968" cy="56886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en-US" altLang="ja-JP" smtClean="0"/>
          </a:p>
        </p:txBody>
      </p:sp>
      <p:sp>
        <p:nvSpPr>
          <p:cNvPr id="7" name="正方形/長方形 6"/>
          <p:cNvSpPr/>
          <p:nvPr/>
        </p:nvSpPr>
        <p:spPr>
          <a:xfrm>
            <a:off x="-1332656" y="2780928"/>
            <a:ext cx="176192" cy="328682"/>
          </a:xfrm>
          <a:prstGeom prst="rect">
            <a:avLst/>
          </a:prstGeom>
        </p:spPr>
        <p:txBody>
          <a:bodyPr wrap="square">
            <a:spAutoFit/>
          </a:bodyPr>
          <a:lstStyle/>
          <a:p>
            <a:endParaRPr lang="ja-JP" altLang="en-US"/>
          </a:p>
        </p:txBody>
      </p:sp>
      <p:sp>
        <p:nvSpPr>
          <p:cNvPr id="8" name="コンテンツ プレースホルダー 2"/>
          <p:cNvSpPr txBox="1">
            <a:spLocks/>
          </p:cNvSpPr>
          <p:nvPr/>
        </p:nvSpPr>
        <p:spPr>
          <a:xfrm>
            <a:off x="0" y="908720"/>
            <a:ext cx="9144000" cy="2232248"/>
          </a:xfrm>
          <a:prstGeom prst="rect">
            <a:avLst/>
          </a:prstGeom>
          <a:solidFill>
            <a:schemeClr val="tx1"/>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dirty="0">
                <a:solidFill>
                  <a:schemeClr val="bg1"/>
                </a:solidFill>
              </a:rPr>
              <a:t>mysql&gt; select tid, </a:t>
            </a:r>
            <a:r>
              <a:rPr lang="en-US" altLang="ja-JP" b="1" dirty="0">
                <a:solidFill>
                  <a:srgbClr val="E46C0A"/>
                </a:solidFill>
              </a:rPr>
              <a:t>Tweets.</a:t>
            </a:r>
            <a:r>
              <a:rPr lang="en-US" altLang="ja-JP" dirty="0">
                <a:solidFill>
                  <a:srgbClr val="E46C0A"/>
                </a:solidFill>
              </a:rPr>
              <a:t>register_date</a:t>
            </a:r>
          </a:p>
          <a:p>
            <a:pPr marL="0" indent="0">
              <a:buNone/>
            </a:pPr>
            <a:r>
              <a:rPr lang="en-US" altLang="ja-JP" dirty="0">
                <a:solidFill>
                  <a:schemeClr val="bg1"/>
                </a:solidFill>
              </a:rPr>
              <a:t>       -&gt; from   Tweets</a:t>
            </a:r>
            <a:r>
              <a:rPr lang="en-US" altLang="en-US" dirty="0">
                <a:solidFill>
                  <a:schemeClr val="bg1"/>
                </a:solidFill>
              </a:rPr>
              <a:t>, </a:t>
            </a:r>
            <a:r>
              <a:rPr lang="en-US" altLang="ja-JP" dirty="0">
                <a:solidFill>
                  <a:schemeClr val="bg1"/>
                </a:solidFill>
              </a:rPr>
              <a:t>User</a:t>
            </a:r>
          </a:p>
          <a:p>
            <a:pPr marL="0" indent="0">
              <a:buNone/>
            </a:pPr>
            <a:r>
              <a:rPr lang="en-US" altLang="ja-JP" dirty="0">
                <a:solidFill>
                  <a:schemeClr val="bg1"/>
                </a:solidFill>
              </a:rPr>
              <a:t>       -&gt; where Tweets.uid=User.uid;</a:t>
            </a:r>
          </a:p>
          <a:p>
            <a:pPr marL="0" indent="0">
              <a:buNone/>
            </a:pPr>
            <a:r>
              <a:rPr lang="en-US" altLang="ja-JP" dirty="0">
                <a:solidFill>
                  <a:schemeClr val="bg1"/>
                </a:solidFill>
              </a:rPr>
              <a:t>     </a:t>
            </a:r>
          </a:p>
        </p:txBody>
      </p:sp>
      <p:sp>
        <p:nvSpPr>
          <p:cNvPr id="9" name="コンテンツ プレースホルダー 8"/>
          <p:cNvSpPr txBox="1">
            <a:spLocks/>
          </p:cNvSpPr>
          <p:nvPr/>
        </p:nvSpPr>
        <p:spPr>
          <a:xfrm>
            <a:off x="0" y="3573016"/>
            <a:ext cx="9022692" cy="30243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en-US" altLang="ja-JP" smtClean="0"/>
          </a:p>
        </p:txBody>
      </p:sp>
      <p:sp>
        <p:nvSpPr>
          <p:cNvPr id="10" name="コンテンツ プレースホルダー 8"/>
          <p:cNvSpPr txBox="1">
            <a:spLocks/>
          </p:cNvSpPr>
          <p:nvPr/>
        </p:nvSpPr>
        <p:spPr>
          <a:xfrm>
            <a:off x="-21937" y="4869160"/>
            <a:ext cx="9022692" cy="18275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en-US" altLang="ja-JP"/>
          </a:p>
        </p:txBody>
      </p:sp>
      <p:sp>
        <p:nvSpPr>
          <p:cNvPr id="11" name="コンテンツ プレースホルダー 8"/>
          <p:cNvSpPr txBox="1">
            <a:spLocks/>
          </p:cNvSpPr>
          <p:nvPr/>
        </p:nvSpPr>
        <p:spPr>
          <a:xfrm>
            <a:off x="35496" y="3284984"/>
            <a:ext cx="9108504" cy="18275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mtClean="0"/>
              <a:t>両方のテーブルに存在するカラムの場合、</a:t>
            </a:r>
            <a:r>
              <a:rPr lang="ja-JP" altLang="en-US" b="1" smtClean="0">
                <a:solidFill>
                  <a:srgbClr val="E46C0A"/>
                </a:solidFill>
              </a:rPr>
              <a:t>カラム名の前にテーブル名を指定</a:t>
            </a:r>
            <a:r>
              <a:rPr lang="ja-JP" altLang="en-US" smtClean="0"/>
              <a:t>すれば解決します。</a:t>
            </a:r>
            <a:endParaRPr lang="en-US" altLang="ja-JP" smtClean="0"/>
          </a:p>
        </p:txBody>
      </p:sp>
    </p:spTree>
    <p:extLst>
      <p:ext uri="{BB962C8B-B14F-4D97-AF65-F5344CB8AC3E}">
        <p14:creationId xmlns:p14="http://schemas.microsoft.com/office/powerpoint/2010/main" val="3915085532"/>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764704"/>
          </a:xfrm>
        </p:spPr>
        <p:txBody>
          <a:bodyPr>
            <a:normAutofit/>
          </a:bodyPr>
          <a:lstStyle/>
          <a:p>
            <a:r>
              <a:rPr lang="ja-JP" altLang="en-US" sz="4000" dirty="0"/>
              <a:t>テーブルに別名をつける</a:t>
            </a:r>
            <a:r>
              <a:rPr lang="en-US" altLang="ja-JP" sz="4000" dirty="0"/>
              <a:t> 1</a:t>
            </a:r>
            <a:endParaRPr kumimoji="1" lang="ja-JP" altLang="en-US" sz="4000" dirty="0"/>
          </a:p>
        </p:txBody>
      </p:sp>
      <p:sp>
        <p:nvSpPr>
          <p:cNvPr id="6" name="コンテンツ プレースホルダー 8"/>
          <p:cNvSpPr txBox="1">
            <a:spLocks/>
          </p:cNvSpPr>
          <p:nvPr/>
        </p:nvSpPr>
        <p:spPr>
          <a:xfrm>
            <a:off x="179512" y="908720"/>
            <a:ext cx="8712968" cy="56886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en-US" altLang="ja-JP" smtClean="0"/>
          </a:p>
        </p:txBody>
      </p:sp>
      <p:sp>
        <p:nvSpPr>
          <p:cNvPr id="7" name="正方形/長方形 6"/>
          <p:cNvSpPr/>
          <p:nvPr/>
        </p:nvSpPr>
        <p:spPr>
          <a:xfrm>
            <a:off x="-1332656" y="2780928"/>
            <a:ext cx="176192" cy="328682"/>
          </a:xfrm>
          <a:prstGeom prst="rect">
            <a:avLst/>
          </a:prstGeom>
        </p:spPr>
        <p:txBody>
          <a:bodyPr wrap="square">
            <a:spAutoFit/>
          </a:bodyPr>
          <a:lstStyle/>
          <a:p>
            <a:endParaRPr lang="ja-JP" altLang="en-US"/>
          </a:p>
        </p:txBody>
      </p:sp>
      <p:sp>
        <p:nvSpPr>
          <p:cNvPr id="8" name="コンテンツ プレースホルダー 2"/>
          <p:cNvSpPr txBox="1">
            <a:spLocks/>
          </p:cNvSpPr>
          <p:nvPr/>
        </p:nvSpPr>
        <p:spPr>
          <a:xfrm>
            <a:off x="0" y="908720"/>
            <a:ext cx="9144000" cy="2232248"/>
          </a:xfrm>
          <a:prstGeom prst="rect">
            <a:avLst/>
          </a:prstGeom>
          <a:solidFill>
            <a:schemeClr val="tx1"/>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dirty="0">
                <a:solidFill>
                  <a:schemeClr val="bg1"/>
                </a:solidFill>
              </a:rPr>
              <a:t>mysql&gt; select tid, </a:t>
            </a:r>
            <a:r>
              <a:rPr lang="en-US" altLang="ja-JP" b="1" dirty="0">
                <a:solidFill>
                  <a:schemeClr val="accent6">
                    <a:lumMod val="75000"/>
                  </a:schemeClr>
                </a:solidFill>
              </a:rPr>
              <a:t>A</a:t>
            </a:r>
            <a:r>
              <a:rPr lang="en-US" altLang="ja-JP" dirty="0">
                <a:solidFill>
                  <a:schemeClr val="bg1"/>
                </a:solidFill>
              </a:rPr>
              <a:t>.register_date</a:t>
            </a:r>
          </a:p>
          <a:p>
            <a:pPr marL="0" indent="0">
              <a:buNone/>
            </a:pPr>
            <a:r>
              <a:rPr lang="en-US" altLang="ja-JP" dirty="0">
                <a:solidFill>
                  <a:schemeClr val="bg1"/>
                </a:solidFill>
              </a:rPr>
              <a:t>       -&gt; from   </a:t>
            </a:r>
            <a:r>
              <a:rPr lang="en-US" altLang="ja-JP" dirty="0">
                <a:solidFill>
                  <a:schemeClr val="accent6">
                    <a:lumMod val="75000"/>
                  </a:schemeClr>
                </a:solidFill>
              </a:rPr>
              <a:t>Tweets</a:t>
            </a:r>
            <a:r>
              <a:rPr lang="ja-JP" altLang="en-US" dirty="0">
                <a:solidFill>
                  <a:schemeClr val="bg1"/>
                </a:solidFill>
              </a:rPr>
              <a:t> </a:t>
            </a:r>
            <a:r>
              <a:rPr lang="en-US" altLang="ja-JP" b="1" dirty="0">
                <a:solidFill>
                  <a:srgbClr val="E46C0A"/>
                </a:solidFill>
              </a:rPr>
              <a:t>A</a:t>
            </a:r>
            <a:r>
              <a:rPr lang="en-US" altLang="en-US" dirty="0">
                <a:solidFill>
                  <a:schemeClr val="bg1"/>
                </a:solidFill>
              </a:rPr>
              <a:t>, </a:t>
            </a:r>
            <a:r>
              <a:rPr lang="en-US" altLang="ja-JP" dirty="0">
                <a:solidFill>
                  <a:srgbClr val="558ED5"/>
                </a:solidFill>
              </a:rPr>
              <a:t>User</a:t>
            </a:r>
            <a:r>
              <a:rPr lang="ja-JP" altLang="en-US" dirty="0">
                <a:solidFill>
                  <a:schemeClr val="bg1"/>
                </a:solidFill>
              </a:rPr>
              <a:t> </a:t>
            </a:r>
            <a:r>
              <a:rPr lang="en-US" altLang="ja-JP" b="1" dirty="0">
                <a:solidFill>
                  <a:schemeClr val="tx2">
                    <a:lumMod val="60000"/>
                    <a:lumOff val="40000"/>
                  </a:schemeClr>
                </a:solidFill>
              </a:rPr>
              <a:t>B</a:t>
            </a:r>
          </a:p>
          <a:p>
            <a:pPr marL="0" indent="0">
              <a:buNone/>
            </a:pPr>
            <a:r>
              <a:rPr lang="en-US" altLang="ja-JP" dirty="0">
                <a:solidFill>
                  <a:schemeClr val="bg1"/>
                </a:solidFill>
              </a:rPr>
              <a:t>       -&gt; where </a:t>
            </a:r>
            <a:r>
              <a:rPr lang="en-US" altLang="ja-JP" b="1" dirty="0">
                <a:solidFill>
                  <a:srgbClr val="E46C0A"/>
                </a:solidFill>
              </a:rPr>
              <a:t>A</a:t>
            </a:r>
            <a:r>
              <a:rPr lang="en-US" altLang="ja-JP" dirty="0">
                <a:solidFill>
                  <a:schemeClr val="bg1"/>
                </a:solidFill>
              </a:rPr>
              <a:t>.uid=</a:t>
            </a:r>
            <a:r>
              <a:rPr lang="en-US" altLang="ja-JP" b="1" dirty="0">
                <a:solidFill>
                  <a:srgbClr val="558ED5"/>
                </a:solidFill>
              </a:rPr>
              <a:t>B</a:t>
            </a:r>
            <a:r>
              <a:rPr lang="en-US" altLang="ja-JP" dirty="0">
                <a:solidFill>
                  <a:schemeClr val="bg1"/>
                </a:solidFill>
              </a:rPr>
              <a:t>.uid;</a:t>
            </a:r>
          </a:p>
          <a:p>
            <a:pPr marL="0" indent="0">
              <a:buNone/>
            </a:pPr>
            <a:r>
              <a:rPr lang="en-US" altLang="ja-JP" dirty="0">
                <a:solidFill>
                  <a:schemeClr val="bg1"/>
                </a:solidFill>
              </a:rPr>
              <a:t>     </a:t>
            </a:r>
          </a:p>
        </p:txBody>
      </p:sp>
      <p:sp>
        <p:nvSpPr>
          <p:cNvPr id="9" name="コンテンツ プレースホルダー 8"/>
          <p:cNvSpPr txBox="1">
            <a:spLocks/>
          </p:cNvSpPr>
          <p:nvPr/>
        </p:nvSpPr>
        <p:spPr>
          <a:xfrm>
            <a:off x="0" y="3573016"/>
            <a:ext cx="9022692" cy="30243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en-US" altLang="ja-JP" smtClean="0"/>
          </a:p>
        </p:txBody>
      </p:sp>
      <p:sp>
        <p:nvSpPr>
          <p:cNvPr id="10" name="コンテンツ プレースホルダー 8"/>
          <p:cNvSpPr txBox="1">
            <a:spLocks/>
          </p:cNvSpPr>
          <p:nvPr/>
        </p:nvSpPr>
        <p:spPr>
          <a:xfrm>
            <a:off x="-21937" y="4869160"/>
            <a:ext cx="9022692" cy="18275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en-US" altLang="ja-JP"/>
          </a:p>
        </p:txBody>
      </p:sp>
      <p:sp>
        <p:nvSpPr>
          <p:cNvPr id="11" name="コンテンツ プレースホルダー 8"/>
          <p:cNvSpPr txBox="1">
            <a:spLocks/>
          </p:cNvSpPr>
          <p:nvPr/>
        </p:nvSpPr>
        <p:spPr>
          <a:xfrm>
            <a:off x="35496" y="3284984"/>
            <a:ext cx="9108504" cy="18275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mtClean="0"/>
              <a:t>毎回テーブル名を書くのは非常に面倒なので、</a:t>
            </a:r>
            <a:r>
              <a:rPr lang="en-US" altLang="ja-JP" smtClean="0"/>
              <a:t>SQL</a:t>
            </a:r>
            <a:r>
              <a:rPr lang="ja-JP" altLang="en-US" smtClean="0"/>
              <a:t>では省略名を定義することができます。</a:t>
            </a:r>
            <a:endParaRPr lang="en-US" altLang="ja-JP" smtClean="0"/>
          </a:p>
          <a:p>
            <a:r>
              <a:rPr lang="en-US" altLang="ja-JP"/>
              <a:t>FROM</a:t>
            </a:r>
            <a:r>
              <a:rPr lang="ja-JP" altLang="en-US"/>
              <a:t>句でテーブル名に続いて指定します。</a:t>
            </a:r>
            <a:endParaRPr lang="en-US" altLang="ja-JP"/>
          </a:p>
          <a:p>
            <a:r>
              <a:rPr lang="ja-JP" altLang="en-US" b="1" smtClean="0">
                <a:solidFill>
                  <a:srgbClr val="E46C0A"/>
                </a:solidFill>
              </a:rPr>
              <a:t>エイリアス</a:t>
            </a:r>
            <a:r>
              <a:rPr lang="ja-JP" altLang="en-US" smtClean="0"/>
              <a:t>と呼びます</a:t>
            </a:r>
            <a:endParaRPr lang="en-US" altLang="ja-JP" smtClean="0"/>
          </a:p>
        </p:txBody>
      </p:sp>
    </p:spTree>
    <p:extLst>
      <p:ext uri="{BB962C8B-B14F-4D97-AF65-F5344CB8AC3E}">
        <p14:creationId xmlns:p14="http://schemas.microsoft.com/office/powerpoint/2010/main" val="366158575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6000" dirty="0"/>
              <a:t>まず</a:t>
            </a:r>
            <a:r>
              <a:rPr lang="ja-JP" altLang="en-US" sz="6000" dirty="0" smtClean="0"/>
              <a:t>は追いつこう</a:t>
            </a:r>
            <a:endParaRPr kumimoji="1" lang="ja-JP" altLang="en-US" sz="6000" dirty="0"/>
          </a:p>
        </p:txBody>
      </p:sp>
      <p:sp>
        <p:nvSpPr>
          <p:cNvPr id="3" name="コンテンツ プレースホルダー 2"/>
          <p:cNvSpPr>
            <a:spLocks noGrp="1"/>
          </p:cNvSpPr>
          <p:nvPr>
            <p:ph idx="1"/>
          </p:nvPr>
        </p:nvSpPr>
        <p:spPr>
          <a:xfrm>
            <a:off x="457200" y="1484784"/>
            <a:ext cx="8229600" cy="4525963"/>
          </a:xfrm>
        </p:spPr>
        <p:txBody>
          <a:bodyPr>
            <a:noAutofit/>
          </a:bodyPr>
          <a:lstStyle/>
          <a:p>
            <a:pPr marL="742950" indent="-742950">
              <a:buFont typeface="+mj-lt"/>
              <a:buAutoNum type="arabicPeriod"/>
            </a:pPr>
            <a:r>
              <a:rPr lang="en-US" altLang="ja-JP" sz="4800" dirty="0"/>
              <a:t>GitHub</a:t>
            </a:r>
            <a:r>
              <a:rPr lang="ja-JP" altLang="en-US" sz="4800" dirty="0"/>
              <a:t>の資料見て</a:t>
            </a:r>
            <a:r>
              <a:rPr lang="ja-JP" altLang="en-US" sz="4800" dirty="0" smtClean="0"/>
              <a:t>ね</a:t>
            </a:r>
            <a:r>
              <a:rPr lang="en-US" altLang="ja-JP" sz="4800" dirty="0" smtClean="0"/>
              <a:t/>
            </a:r>
            <a:br>
              <a:rPr lang="en-US" altLang="ja-JP" sz="4800" dirty="0" smtClean="0"/>
            </a:br>
            <a:r>
              <a:rPr lang="en-US" altLang="ja-JP" dirty="0" smtClean="0">
                <a:hlinkClick r:id="rId3"/>
              </a:rPr>
              <a:t>http://github.com/katsube/neec</a:t>
            </a:r>
            <a:r>
              <a:rPr lang="en-US" altLang="ja-JP" dirty="0" smtClean="0"/>
              <a:t/>
            </a:r>
            <a:br>
              <a:rPr lang="en-US" altLang="ja-JP" dirty="0" smtClean="0"/>
            </a:br>
            <a:endParaRPr lang="en-US" altLang="ja-JP" sz="4800" dirty="0"/>
          </a:p>
          <a:p>
            <a:pPr marL="742950" indent="-742950">
              <a:buFont typeface="+mj-lt"/>
              <a:buAutoNum type="arabicPeriod"/>
            </a:pPr>
            <a:r>
              <a:rPr lang="ja-JP" altLang="en-US" sz="4800" dirty="0" smtClean="0"/>
              <a:t>環境</a:t>
            </a:r>
            <a:r>
              <a:rPr lang="ja-JP" altLang="en-US" sz="4800" dirty="0"/>
              <a:t>構築</a:t>
            </a:r>
            <a:endParaRPr lang="en-US" altLang="ja-JP" sz="4800" dirty="0"/>
          </a:p>
          <a:p>
            <a:pPr marL="742950" indent="-742950">
              <a:buFont typeface="+mj-lt"/>
              <a:buAutoNum type="arabicPeriod"/>
            </a:pPr>
            <a:endParaRPr kumimoji="1" lang="en-US" altLang="ja-JP" sz="4800" dirty="0"/>
          </a:p>
          <a:p>
            <a:pPr marL="742950" indent="-742950">
              <a:buFont typeface="+mj-lt"/>
              <a:buAutoNum type="arabicPeriod"/>
            </a:pPr>
            <a:r>
              <a:rPr kumimoji="1" lang="ja-JP" altLang="en-US" sz="4800" dirty="0" smtClean="0"/>
              <a:t>環境構築で困ったらすぐに聞いてください</a:t>
            </a:r>
            <a:endParaRPr kumimoji="1" lang="en-US" altLang="ja-JP" sz="4800" dirty="0" smtClean="0"/>
          </a:p>
        </p:txBody>
      </p:sp>
    </p:spTree>
    <p:extLst>
      <p:ext uri="{BB962C8B-B14F-4D97-AF65-F5344CB8AC3E}">
        <p14:creationId xmlns:p14="http://schemas.microsoft.com/office/powerpoint/2010/main" val="1691846559"/>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764704"/>
          </a:xfrm>
        </p:spPr>
        <p:txBody>
          <a:bodyPr>
            <a:normAutofit/>
          </a:bodyPr>
          <a:lstStyle/>
          <a:p>
            <a:r>
              <a:rPr lang="ja-JP" altLang="en-US" sz="4000" dirty="0"/>
              <a:t>テーブルに別名をつける</a:t>
            </a:r>
            <a:r>
              <a:rPr lang="en-US" altLang="ja-JP" sz="4000" dirty="0"/>
              <a:t> 2</a:t>
            </a:r>
            <a:endParaRPr kumimoji="1" lang="ja-JP" altLang="en-US" sz="4000" dirty="0"/>
          </a:p>
        </p:txBody>
      </p:sp>
      <p:sp>
        <p:nvSpPr>
          <p:cNvPr id="6" name="コンテンツ プレースホルダー 8"/>
          <p:cNvSpPr txBox="1">
            <a:spLocks/>
          </p:cNvSpPr>
          <p:nvPr/>
        </p:nvSpPr>
        <p:spPr>
          <a:xfrm>
            <a:off x="179512" y="908720"/>
            <a:ext cx="8712968" cy="56886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en-US" altLang="ja-JP" smtClean="0"/>
          </a:p>
        </p:txBody>
      </p:sp>
      <p:sp>
        <p:nvSpPr>
          <p:cNvPr id="7" name="正方形/長方形 6"/>
          <p:cNvSpPr/>
          <p:nvPr/>
        </p:nvSpPr>
        <p:spPr>
          <a:xfrm>
            <a:off x="-1332656" y="2780928"/>
            <a:ext cx="176192" cy="328682"/>
          </a:xfrm>
          <a:prstGeom prst="rect">
            <a:avLst/>
          </a:prstGeom>
        </p:spPr>
        <p:txBody>
          <a:bodyPr wrap="square">
            <a:spAutoFit/>
          </a:bodyPr>
          <a:lstStyle/>
          <a:p>
            <a:endParaRPr lang="ja-JP" altLang="en-US"/>
          </a:p>
        </p:txBody>
      </p:sp>
      <p:sp>
        <p:nvSpPr>
          <p:cNvPr id="8" name="コンテンツ プレースホルダー 2"/>
          <p:cNvSpPr txBox="1">
            <a:spLocks/>
          </p:cNvSpPr>
          <p:nvPr/>
        </p:nvSpPr>
        <p:spPr>
          <a:xfrm>
            <a:off x="0" y="908720"/>
            <a:ext cx="9144000" cy="2232248"/>
          </a:xfrm>
          <a:prstGeom prst="rect">
            <a:avLst/>
          </a:prstGeom>
          <a:solidFill>
            <a:schemeClr val="tx1"/>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dirty="0">
                <a:solidFill>
                  <a:schemeClr val="bg1"/>
                </a:solidFill>
              </a:rPr>
              <a:t>mysql&gt; select tid, </a:t>
            </a:r>
            <a:r>
              <a:rPr lang="en-US" altLang="ja-JP" b="1" dirty="0">
                <a:solidFill>
                  <a:schemeClr val="accent6">
                    <a:lumMod val="75000"/>
                  </a:schemeClr>
                </a:solidFill>
              </a:rPr>
              <a:t>A</a:t>
            </a:r>
            <a:r>
              <a:rPr lang="en-US" altLang="ja-JP" dirty="0">
                <a:solidFill>
                  <a:schemeClr val="bg1"/>
                </a:solidFill>
              </a:rPr>
              <a:t>.register_date</a:t>
            </a:r>
          </a:p>
          <a:p>
            <a:pPr marL="0" indent="0">
              <a:buNone/>
            </a:pPr>
            <a:r>
              <a:rPr lang="en-US" altLang="ja-JP" dirty="0">
                <a:solidFill>
                  <a:schemeClr val="bg1"/>
                </a:solidFill>
              </a:rPr>
              <a:t>       -&gt; from   </a:t>
            </a:r>
            <a:r>
              <a:rPr lang="en-US" altLang="ja-JP" dirty="0">
                <a:solidFill>
                  <a:schemeClr val="accent6">
                    <a:lumMod val="75000"/>
                  </a:schemeClr>
                </a:solidFill>
              </a:rPr>
              <a:t>Tweets</a:t>
            </a:r>
            <a:r>
              <a:rPr lang="ja-JP" altLang="en-US" dirty="0">
                <a:solidFill>
                  <a:schemeClr val="bg1"/>
                </a:solidFill>
              </a:rPr>
              <a:t> </a:t>
            </a:r>
            <a:r>
              <a:rPr lang="en-US" altLang="ja-JP" b="1" dirty="0">
                <a:solidFill>
                  <a:srgbClr val="E46C0A"/>
                </a:solidFill>
              </a:rPr>
              <a:t>A  </a:t>
            </a:r>
            <a:r>
              <a:rPr lang="en-US" altLang="ja-JP" dirty="0">
                <a:solidFill>
                  <a:schemeClr val="bg1"/>
                </a:solidFill>
              </a:rPr>
              <a:t>join</a:t>
            </a:r>
            <a:r>
              <a:rPr lang="en-US" altLang="en-US" dirty="0">
                <a:solidFill>
                  <a:schemeClr val="bg1"/>
                </a:solidFill>
              </a:rPr>
              <a:t> </a:t>
            </a:r>
            <a:r>
              <a:rPr lang="en-US" altLang="ja-JP" dirty="0">
                <a:solidFill>
                  <a:srgbClr val="558ED5"/>
                </a:solidFill>
              </a:rPr>
              <a:t>User</a:t>
            </a:r>
            <a:r>
              <a:rPr lang="ja-JP" altLang="en-US" dirty="0">
                <a:solidFill>
                  <a:schemeClr val="bg1"/>
                </a:solidFill>
              </a:rPr>
              <a:t> </a:t>
            </a:r>
            <a:r>
              <a:rPr lang="en-US" altLang="ja-JP" b="1" dirty="0">
                <a:solidFill>
                  <a:schemeClr val="tx2">
                    <a:lumMod val="60000"/>
                    <a:lumOff val="40000"/>
                  </a:schemeClr>
                </a:solidFill>
              </a:rPr>
              <a:t>B</a:t>
            </a:r>
          </a:p>
          <a:p>
            <a:pPr marL="0" indent="0">
              <a:buNone/>
            </a:pPr>
            <a:r>
              <a:rPr lang="en-US" altLang="ja-JP" dirty="0">
                <a:solidFill>
                  <a:schemeClr val="bg1"/>
                </a:solidFill>
              </a:rPr>
              <a:t>       -&gt;                on </a:t>
            </a:r>
            <a:r>
              <a:rPr lang="en-US" altLang="ja-JP" b="1" dirty="0">
                <a:solidFill>
                  <a:srgbClr val="E46C0A"/>
                </a:solidFill>
              </a:rPr>
              <a:t>A</a:t>
            </a:r>
            <a:r>
              <a:rPr lang="en-US" altLang="ja-JP" dirty="0">
                <a:solidFill>
                  <a:schemeClr val="bg1"/>
                </a:solidFill>
              </a:rPr>
              <a:t>.uid=</a:t>
            </a:r>
            <a:r>
              <a:rPr lang="en-US" altLang="ja-JP" b="1" dirty="0">
                <a:solidFill>
                  <a:srgbClr val="558ED5"/>
                </a:solidFill>
              </a:rPr>
              <a:t>B</a:t>
            </a:r>
            <a:r>
              <a:rPr lang="en-US" altLang="ja-JP" dirty="0">
                <a:solidFill>
                  <a:schemeClr val="bg1"/>
                </a:solidFill>
              </a:rPr>
              <a:t>.uid;</a:t>
            </a:r>
          </a:p>
          <a:p>
            <a:pPr marL="0" indent="0">
              <a:buNone/>
            </a:pPr>
            <a:r>
              <a:rPr lang="en-US" altLang="ja-JP" dirty="0">
                <a:solidFill>
                  <a:schemeClr val="bg1"/>
                </a:solidFill>
              </a:rPr>
              <a:t>     </a:t>
            </a:r>
          </a:p>
        </p:txBody>
      </p:sp>
      <p:sp>
        <p:nvSpPr>
          <p:cNvPr id="9" name="コンテンツ プレースホルダー 8"/>
          <p:cNvSpPr txBox="1">
            <a:spLocks/>
          </p:cNvSpPr>
          <p:nvPr/>
        </p:nvSpPr>
        <p:spPr>
          <a:xfrm>
            <a:off x="0" y="3573016"/>
            <a:ext cx="9022692" cy="30243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en-US" altLang="ja-JP" smtClean="0"/>
          </a:p>
        </p:txBody>
      </p:sp>
      <p:sp>
        <p:nvSpPr>
          <p:cNvPr id="10" name="コンテンツ プレースホルダー 8"/>
          <p:cNvSpPr txBox="1">
            <a:spLocks/>
          </p:cNvSpPr>
          <p:nvPr/>
        </p:nvSpPr>
        <p:spPr>
          <a:xfrm>
            <a:off x="-21937" y="4869160"/>
            <a:ext cx="9022692" cy="18275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en-US" altLang="ja-JP"/>
          </a:p>
        </p:txBody>
      </p:sp>
      <p:sp>
        <p:nvSpPr>
          <p:cNvPr id="11" name="コンテンツ プレースホルダー 8"/>
          <p:cNvSpPr txBox="1">
            <a:spLocks/>
          </p:cNvSpPr>
          <p:nvPr/>
        </p:nvSpPr>
        <p:spPr>
          <a:xfrm>
            <a:off x="35496" y="3284984"/>
            <a:ext cx="9108504" cy="18275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smtClean="0"/>
              <a:t>FROM</a:t>
            </a:r>
            <a:r>
              <a:rPr lang="ja-JP" altLang="en-US" smtClean="0"/>
              <a:t>句で結合する場合は上記の通り</a:t>
            </a:r>
            <a:endParaRPr lang="en-US" altLang="ja-JP" smtClean="0"/>
          </a:p>
        </p:txBody>
      </p:sp>
    </p:spTree>
    <p:extLst>
      <p:ext uri="{BB962C8B-B14F-4D97-AF65-F5344CB8AC3E}">
        <p14:creationId xmlns:p14="http://schemas.microsoft.com/office/powerpoint/2010/main" val="232622756"/>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457200" y="274638"/>
            <a:ext cx="8229600" cy="6106690"/>
          </a:xfrm>
        </p:spPr>
        <p:txBody>
          <a:bodyPr>
            <a:noAutofit/>
          </a:bodyPr>
          <a:lstStyle/>
          <a:p>
            <a:pPr marL="0" indent="0"/>
            <a:r>
              <a:rPr lang="ja-JP" altLang="en-US" sz="8000">
                <a:solidFill>
                  <a:schemeClr val="bg1"/>
                </a:solidFill>
              </a:rPr>
              <a:t>ここまでは、</a:t>
            </a:r>
            <a:r>
              <a:rPr lang="en-US" altLang="ja-JP" sz="8000">
                <a:solidFill>
                  <a:schemeClr val="bg1"/>
                </a:solidFill>
              </a:rPr>
              <a:t/>
            </a:r>
            <a:br>
              <a:rPr lang="en-US" altLang="ja-JP" sz="8000">
                <a:solidFill>
                  <a:schemeClr val="bg1"/>
                </a:solidFill>
              </a:rPr>
            </a:br>
            <a:r>
              <a:rPr lang="ja-JP" altLang="en-US" sz="8000">
                <a:solidFill>
                  <a:schemeClr val="bg1"/>
                </a:solidFill>
              </a:rPr>
              <a:t>それほど難しい</a:t>
            </a:r>
            <a:r>
              <a:rPr lang="en-US" altLang="ja-JP" sz="8000">
                <a:solidFill>
                  <a:schemeClr val="bg1"/>
                </a:solidFill>
              </a:rPr>
              <a:t>(≒</a:t>
            </a:r>
            <a:r>
              <a:rPr lang="ja-JP" altLang="en-US" sz="8000">
                <a:solidFill>
                  <a:schemeClr val="bg1"/>
                </a:solidFill>
              </a:rPr>
              <a:t>ややこしい</a:t>
            </a:r>
            <a:r>
              <a:rPr lang="en-US" altLang="ja-JP" sz="8000">
                <a:solidFill>
                  <a:schemeClr val="bg1"/>
                </a:solidFill>
              </a:rPr>
              <a:t>)</a:t>
            </a:r>
            <a:br>
              <a:rPr lang="en-US" altLang="ja-JP" sz="8000">
                <a:solidFill>
                  <a:schemeClr val="bg1"/>
                </a:solidFill>
              </a:rPr>
            </a:br>
            <a:r>
              <a:rPr lang="ja-JP" altLang="en-US" sz="8000">
                <a:solidFill>
                  <a:schemeClr val="bg1"/>
                </a:solidFill>
              </a:rPr>
              <a:t>ところでは</a:t>
            </a:r>
            <a:r>
              <a:rPr lang="en-US" altLang="ja-JP" sz="8000">
                <a:solidFill>
                  <a:schemeClr val="bg1"/>
                </a:solidFill>
              </a:rPr>
              <a:t/>
            </a:r>
            <a:br>
              <a:rPr lang="en-US" altLang="ja-JP" sz="8000">
                <a:solidFill>
                  <a:schemeClr val="bg1"/>
                </a:solidFill>
              </a:rPr>
            </a:br>
            <a:r>
              <a:rPr lang="ja-JP" altLang="en-US" sz="8000">
                <a:solidFill>
                  <a:schemeClr val="bg1"/>
                </a:solidFill>
              </a:rPr>
              <a:t>ありません。</a:t>
            </a:r>
            <a:endParaRPr kumimoji="1" lang="ja-JP" altLang="en-US" sz="8000"/>
          </a:p>
        </p:txBody>
      </p:sp>
    </p:spTree>
    <p:extLst>
      <p:ext uri="{BB962C8B-B14F-4D97-AF65-F5344CB8AC3E}">
        <p14:creationId xmlns:p14="http://schemas.microsoft.com/office/powerpoint/2010/main" val="455904814"/>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1196752"/>
            <a:ext cx="8229600" cy="4464496"/>
          </a:xfrm>
        </p:spPr>
        <p:txBody>
          <a:bodyPr>
            <a:noAutofit/>
          </a:bodyPr>
          <a:lstStyle/>
          <a:p>
            <a:r>
              <a:rPr kumimoji="1" lang="ja-JP" altLang="en-US" sz="8800" dirty="0"/>
              <a:t>内部結合</a:t>
            </a:r>
            <a:r>
              <a:rPr kumimoji="1" lang="en-US" altLang="ja-JP" sz="8800" dirty="0"/>
              <a:t/>
            </a:r>
            <a:br>
              <a:rPr kumimoji="1" lang="en-US" altLang="ja-JP" sz="8800" dirty="0"/>
            </a:br>
            <a:r>
              <a:rPr kumimoji="1" lang="ja-JP" altLang="en-US" sz="8800" dirty="0"/>
              <a:t>と</a:t>
            </a:r>
            <a:r>
              <a:rPr kumimoji="1" lang="en-US" altLang="ja-JP" sz="8800" dirty="0"/>
              <a:t/>
            </a:r>
            <a:br>
              <a:rPr kumimoji="1" lang="en-US" altLang="ja-JP" sz="8800" dirty="0"/>
            </a:br>
            <a:r>
              <a:rPr lang="ja-JP" altLang="en-US" sz="8800" dirty="0"/>
              <a:t>外部結合</a:t>
            </a:r>
            <a:endParaRPr kumimoji="1" lang="ja-JP" altLang="en-US" sz="8800" dirty="0"/>
          </a:p>
        </p:txBody>
      </p:sp>
    </p:spTree>
    <p:extLst>
      <p:ext uri="{BB962C8B-B14F-4D97-AF65-F5344CB8AC3E}">
        <p14:creationId xmlns:p14="http://schemas.microsoft.com/office/powerpoint/2010/main" val="642974234"/>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764704"/>
          </a:xfrm>
        </p:spPr>
        <p:txBody>
          <a:bodyPr>
            <a:normAutofit/>
          </a:bodyPr>
          <a:lstStyle/>
          <a:p>
            <a:r>
              <a:rPr kumimoji="1" lang="en-US" altLang="ja-JP" sz="4000" dirty="0"/>
              <a:t>SQL</a:t>
            </a:r>
            <a:r>
              <a:rPr kumimoji="1" lang="ja-JP" altLang="en-US" sz="4000" dirty="0"/>
              <a:t>で結合する</a:t>
            </a:r>
          </a:p>
        </p:txBody>
      </p:sp>
      <p:sp>
        <p:nvSpPr>
          <p:cNvPr id="6" name="コンテンツ プレースホルダー 8"/>
          <p:cNvSpPr txBox="1">
            <a:spLocks/>
          </p:cNvSpPr>
          <p:nvPr/>
        </p:nvSpPr>
        <p:spPr>
          <a:xfrm>
            <a:off x="179512" y="908720"/>
            <a:ext cx="8712968" cy="56886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en-US" altLang="ja-JP" smtClean="0"/>
          </a:p>
        </p:txBody>
      </p:sp>
      <p:sp>
        <p:nvSpPr>
          <p:cNvPr id="7" name="正方形/長方形 6"/>
          <p:cNvSpPr/>
          <p:nvPr/>
        </p:nvSpPr>
        <p:spPr>
          <a:xfrm>
            <a:off x="-1332656" y="2780928"/>
            <a:ext cx="176192" cy="328682"/>
          </a:xfrm>
          <a:prstGeom prst="rect">
            <a:avLst/>
          </a:prstGeom>
        </p:spPr>
        <p:txBody>
          <a:bodyPr wrap="square">
            <a:spAutoFit/>
          </a:bodyPr>
          <a:lstStyle/>
          <a:p>
            <a:endParaRPr lang="ja-JP" altLang="en-US"/>
          </a:p>
        </p:txBody>
      </p:sp>
      <p:graphicFrame>
        <p:nvGraphicFramePr>
          <p:cNvPr id="11" name="表 10"/>
          <p:cNvGraphicFramePr>
            <a:graphicFrameLocks noGrp="1"/>
          </p:cNvGraphicFramePr>
          <p:nvPr>
            <p:extLst>
              <p:ext uri="{D42A27DB-BD31-4B8C-83A1-F6EECF244321}">
                <p14:modId xmlns:p14="http://schemas.microsoft.com/office/powerpoint/2010/main" val="288927168"/>
              </p:ext>
            </p:extLst>
          </p:nvPr>
        </p:nvGraphicFramePr>
        <p:xfrm>
          <a:off x="4932040" y="1268760"/>
          <a:ext cx="3816424" cy="4053840"/>
        </p:xfrm>
        <a:graphic>
          <a:graphicData uri="http://schemas.openxmlformats.org/drawingml/2006/table">
            <a:tbl>
              <a:tblPr firstRow="1" bandRow="1">
                <a:tableStyleId>{5C22544A-7EE6-4342-B048-85BDC9FD1C3A}</a:tableStyleId>
              </a:tblPr>
              <a:tblGrid>
                <a:gridCol w="3816424"/>
              </a:tblGrid>
              <a:tr h="518160">
                <a:tc>
                  <a:txBody>
                    <a:bodyPr/>
                    <a:lstStyle/>
                    <a:p>
                      <a:r>
                        <a:rPr kumimoji="1" lang="en-US" altLang="ja-JP" sz="3200">
                          <a:latin typeface="メイリオ"/>
                          <a:ea typeface="メイリオ"/>
                          <a:cs typeface="メイリオ"/>
                        </a:rPr>
                        <a:t>Tweets</a:t>
                      </a:r>
                      <a:endParaRPr kumimoji="1" lang="ja-JP" altLang="en-US" sz="3200">
                        <a:latin typeface="メイリオ"/>
                        <a:ea typeface="メイリオ"/>
                        <a:cs typeface="メイリオ"/>
                      </a:endParaRPr>
                    </a:p>
                  </a:txBody>
                  <a:tcPr/>
                </a:tc>
              </a:tr>
              <a:tr h="370840">
                <a:tc>
                  <a:txBody>
                    <a:bodyPr/>
                    <a:lstStyle/>
                    <a:p>
                      <a:r>
                        <a:rPr kumimoji="1" lang="en-US" altLang="ja-JP" sz="3200">
                          <a:latin typeface="メイリオ"/>
                          <a:ea typeface="メイリオ"/>
                          <a:cs typeface="メイリオ"/>
                        </a:rPr>
                        <a:t>tid</a:t>
                      </a:r>
                    </a:p>
                  </a:txBody>
                  <a:tcPr/>
                </a:tc>
              </a:tr>
              <a:tr h="370840">
                <a:tc>
                  <a:txBody>
                    <a:bodyPr/>
                    <a:lstStyle/>
                    <a:p>
                      <a:r>
                        <a:rPr kumimoji="1" lang="en-US" altLang="en-US" sz="3200">
                          <a:latin typeface="メイリオ"/>
                          <a:ea typeface="メイリオ"/>
                          <a:cs typeface="メイリオ"/>
                        </a:rPr>
                        <a:t>uid</a:t>
                      </a:r>
                      <a:endParaRPr kumimoji="1" lang="ja-JP" altLang="en-US" sz="3200">
                        <a:latin typeface="メイリオ"/>
                        <a:ea typeface="メイリオ"/>
                        <a:cs typeface="メイリオ"/>
                      </a:endParaRPr>
                    </a:p>
                  </a:txBody>
                  <a:tcPr>
                    <a:solidFill>
                      <a:schemeClr val="accent6">
                        <a:lumMod val="60000"/>
                        <a:lumOff val="40000"/>
                      </a:schemeClr>
                    </a:solidFill>
                  </a:tcPr>
                </a:tc>
              </a:tr>
              <a:tr h="370840">
                <a:tc>
                  <a:txBody>
                    <a:bodyPr/>
                    <a:lstStyle/>
                    <a:p>
                      <a:r>
                        <a:rPr kumimoji="1" lang="en-US" altLang="en-US" sz="3200">
                          <a:latin typeface="メイリオ"/>
                          <a:ea typeface="メイリオ"/>
                          <a:cs typeface="メイリオ"/>
                        </a:rPr>
                        <a:t>tweet</a:t>
                      </a:r>
                      <a:endParaRPr kumimoji="1" lang="ja-JP" altLang="en-US" sz="3200">
                        <a:latin typeface="メイリオ"/>
                        <a:ea typeface="メイリオ"/>
                        <a:cs typeface="メイリオ"/>
                      </a:endParaRPr>
                    </a:p>
                  </a:txBody>
                  <a:tcPr/>
                </a:tc>
              </a:tr>
              <a:tr h="370840">
                <a:tc>
                  <a:txBody>
                    <a:bodyPr/>
                    <a:lstStyle/>
                    <a:p>
                      <a:r>
                        <a:rPr kumimoji="1" lang="en-US" altLang="ja-JP" sz="3200">
                          <a:latin typeface="メイリオ"/>
                          <a:ea typeface="メイリオ"/>
                          <a:cs typeface="メイリオ"/>
                        </a:rPr>
                        <a:t>fav</a:t>
                      </a:r>
                      <a:endParaRPr kumimoji="1" lang="ja-JP" altLang="en-US" sz="3200">
                        <a:latin typeface="メイリオ"/>
                        <a:ea typeface="メイリオ"/>
                        <a:cs typeface="メイリオ"/>
                      </a:endParaRPr>
                    </a:p>
                  </a:txBody>
                  <a:tcPr/>
                </a:tc>
              </a:tr>
              <a:tr h="370840">
                <a:tc>
                  <a:txBody>
                    <a:bodyPr/>
                    <a:lstStyle/>
                    <a:p>
                      <a:r>
                        <a:rPr kumimoji="1" lang="en-US" altLang="ja-JP" sz="3200">
                          <a:latin typeface="メイリオ"/>
                          <a:ea typeface="メイリオ"/>
                          <a:cs typeface="メイリオ"/>
                        </a:rPr>
                        <a:t>rt</a:t>
                      </a:r>
                      <a:endParaRPr kumimoji="1" lang="ja-JP" altLang="en-US" sz="3200">
                        <a:latin typeface="メイリオ"/>
                        <a:ea typeface="メイリオ"/>
                        <a:cs typeface="メイリオ"/>
                      </a:endParaRPr>
                    </a:p>
                  </a:txBody>
                  <a:tcPr/>
                </a:tc>
              </a:tr>
              <a:tr h="370840">
                <a:tc>
                  <a:txBody>
                    <a:bodyPr/>
                    <a:lstStyle/>
                    <a:p>
                      <a:r>
                        <a:rPr kumimoji="1" lang="en-US" altLang="ja-JP" sz="3200">
                          <a:latin typeface="メイリオ"/>
                          <a:ea typeface="メイリオ"/>
                          <a:cs typeface="メイリオ"/>
                        </a:rPr>
                        <a:t>register_date</a:t>
                      </a:r>
                      <a:endParaRPr kumimoji="1" lang="ja-JP" altLang="en-US" sz="3200">
                        <a:latin typeface="メイリオ"/>
                        <a:ea typeface="メイリオ"/>
                        <a:cs typeface="メイリオ"/>
                      </a:endParaRPr>
                    </a:p>
                  </a:txBody>
                  <a:tcPr/>
                </a:tc>
              </a:tr>
            </a:tbl>
          </a:graphicData>
        </a:graphic>
      </p:graphicFrame>
      <p:graphicFrame>
        <p:nvGraphicFramePr>
          <p:cNvPr id="12" name="表 11"/>
          <p:cNvGraphicFramePr>
            <a:graphicFrameLocks noGrp="1"/>
          </p:cNvGraphicFramePr>
          <p:nvPr>
            <p:extLst>
              <p:ext uri="{D42A27DB-BD31-4B8C-83A1-F6EECF244321}">
                <p14:modId xmlns:p14="http://schemas.microsoft.com/office/powerpoint/2010/main" val="1078037006"/>
              </p:ext>
            </p:extLst>
          </p:nvPr>
        </p:nvGraphicFramePr>
        <p:xfrm>
          <a:off x="539552" y="1268760"/>
          <a:ext cx="3347864" cy="2895600"/>
        </p:xfrm>
        <a:graphic>
          <a:graphicData uri="http://schemas.openxmlformats.org/drawingml/2006/table">
            <a:tbl>
              <a:tblPr firstRow="1" bandRow="1">
                <a:tableStyleId>{5C22544A-7EE6-4342-B048-85BDC9FD1C3A}</a:tableStyleId>
              </a:tblPr>
              <a:tblGrid>
                <a:gridCol w="3347864"/>
              </a:tblGrid>
              <a:tr h="518160">
                <a:tc>
                  <a:txBody>
                    <a:bodyPr/>
                    <a:lstStyle/>
                    <a:p>
                      <a:r>
                        <a:rPr kumimoji="1" lang="ja-JP" altLang="en-US" sz="3200">
                          <a:latin typeface="メイリオ"/>
                          <a:ea typeface="メイリオ"/>
                          <a:cs typeface="メイリオ"/>
                        </a:rPr>
                        <a:t>U</a:t>
                      </a:r>
                      <a:r>
                        <a:rPr kumimoji="1" lang="en-US" altLang="ja-JP" sz="3200">
                          <a:latin typeface="メイリオ"/>
                          <a:ea typeface="メイリオ"/>
                          <a:cs typeface="メイリオ"/>
                        </a:rPr>
                        <a:t>ser</a:t>
                      </a:r>
                      <a:endParaRPr kumimoji="1" lang="ja-JP" altLang="en-US" sz="3200">
                        <a:latin typeface="メイリオ"/>
                        <a:ea typeface="メイリオ"/>
                        <a:cs typeface="メイリオ"/>
                      </a:endParaRPr>
                    </a:p>
                  </a:txBody>
                  <a:tcPr/>
                </a:tc>
              </a:tr>
              <a:tr h="370840">
                <a:tc>
                  <a:txBody>
                    <a:bodyPr/>
                    <a:lstStyle/>
                    <a:p>
                      <a:r>
                        <a:rPr kumimoji="1" lang="en-US" altLang="ja-JP" sz="3200">
                          <a:latin typeface="メイリオ"/>
                          <a:ea typeface="メイリオ"/>
                          <a:cs typeface="メイリオ"/>
                        </a:rPr>
                        <a:t>uid</a:t>
                      </a:r>
                    </a:p>
                  </a:txBody>
                  <a:tcPr>
                    <a:solidFill>
                      <a:schemeClr val="accent6">
                        <a:lumMod val="60000"/>
                        <a:lumOff val="40000"/>
                      </a:schemeClr>
                    </a:solidFill>
                  </a:tcPr>
                </a:tc>
              </a:tr>
              <a:tr h="370840">
                <a:tc>
                  <a:txBody>
                    <a:bodyPr/>
                    <a:lstStyle/>
                    <a:p>
                      <a:r>
                        <a:rPr kumimoji="1" lang="en-US" altLang="en-US" sz="3200">
                          <a:latin typeface="メイリオ"/>
                          <a:ea typeface="メイリオ"/>
                          <a:cs typeface="メイリオ"/>
                        </a:rPr>
                        <a:t>name</a:t>
                      </a:r>
                      <a:endParaRPr kumimoji="1" lang="ja-JP" altLang="en-US" sz="3200">
                        <a:latin typeface="メイリオ"/>
                        <a:ea typeface="メイリオ"/>
                        <a:cs typeface="メイリオ"/>
                      </a:endParaRPr>
                    </a:p>
                  </a:txBody>
                  <a:tcPr/>
                </a:tc>
              </a:tr>
              <a:tr h="370840">
                <a:tc>
                  <a:txBody>
                    <a:bodyPr/>
                    <a:lstStyle/>
                    <a:p>
                      <a:r>
                        <a:rPr kumimoji="1" lang="en-US" altLang="en-US" sz="3200">
                          <a:latin typeface="メイリオ"/>
                          <a:ea typeface="メイリオ"/>
                          <a:cs typeface="メイリオ"/>
                        </a:rPr>
                        <a:t>displayname</a:t>
                      </a:r>
                    </a:p>
                  </a:txBody>
                  <a:tcPr/>
                </a:tc>
              </a:tr>
              <a:tr h="370840">
                <a:tc>
                  <a:txBody>
                    <a:bodyPr/>
                    <a:lstStyle/>
                    <a:p>
                      <a:r>
                        <a:rPr kumimoji="1" lang="en-US" altLang="en-US" sz="3200">
                          <a:latin typeface="メイリオ"/>
                          <a:ea typeface="メイリオ"/>
                          <a:cs typeface="メイリオ"/>
                        </a:rPr>
                        <a:t>register_date</a:t>
                      </a:r>
                    </a:p>
                  </a:txBody>
                  <a:tcPr/>
                </a:tc>
              </a:tr>
            </a:tbl>
          </a:graphicData>
        </a:graphic>
      </p:graphicFrame>
      <p:cxnSp>
        <p:nvCxnSpPr>
          <p:cNvPr id="13" name="直線矢印コネクタ 12"/>
          <p:cNvCxnSpPr/>
          <p:nvPr/>
        </p:nvCxnSpPr>
        <p:spPr>
          <a:xfrm rot="10800000">
            <a:off x="3707904" y="2204864"/>
            <a:ext cx="1368152" cy="576064"/>
          </a:xfrm>
          <a:prstGeom prst="bentConnector3">
            <a:avLst>
              <a:gd name="adj1" fmla="val 50000"/>
            </a:avLst>
          </a:prstGeom>
          <a:ln w="127000" cmpd="sng">
            <a:solidFill>
              <a:srgbClr val="FF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4" name="右矢印 3"/>
          <p:cNvSpPr/>
          <p:nvPr/>
        </p:nvSpPr>
        <p:spPr>
          <a:xfrm rot="16200000">
            <a:off x="1665659" y="4607149"/>
            <a:ext cx="916139" cy="1008112"/>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467544" y="5571237"/>
            <a:ext cx="3600400" cy="954107"/>
          </a:xfrm>
          <a:prstGeom prst="rect">
            <a:avLst/>
          </a:prstGeom>
          <a:noFill/>
        </p:spPr>
        <p:txBody>
          <a:bodyPr wrap="square" rtlCol="0">
            <a:spAutoFit/>
          </a:bodyPr>
          <a:lstStyle/>
          <a:p>
            <a:r>
              <a:rPr kumimoji="1" lang="ja-JP" altLang="en-US" sz="2800">
                <a:solidFill>
                  <a:srgbClr val="FF0000"/>
                </a:solidFill>
              </a:rPr>
              <a:t>ユーザーを削除したらどうなる？</a:t>
            </a:r>
          </a:p>
        </p:txBody>
      </p:sp>
    </p:spTree>
    <p:extLst>
      <p:ext uri="{BB962C8B-B14F-4D97-AF65-F5344CB8AC3E}">
        <p14:creationId xmlns:p14="http://schemas.microsoft.com/office/powerpoint/2010/main" val="2934336770"/>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764704"/>
          </a:xfrm>
        </p:spPr>
        <p:txBody>
          <a:bodyPr>
            <a:normAutofit/>
          </a:bodyPr>
          <a:lstStyle/>
          <a:p>
            <a:r>
              <a:rPr kumimoji="1" lang="ja-JP" altLang="en-US" sz="4000" dirty="0"/>
              <a:t>ユーザーを削除して実行 </a:t>
            </a:r>
            <a:r>
              <a:rPr kumimoji="1" lang="en-US" altLang="ja-JP" sz="4000" dirty="0"/>
              <a:t>1</a:t>
            </a:r>
            <a:endParaRPr kumimoji="1" lang="ja-JP" altLang="en-US" sz="4000" dirty="0"/>
          </a:p>
        </p:txBody>
      </p:sp>
      <p:sp>
        <p:nvSpPr>
          <p:cNvPr id="6" name="コンテンツ プレースホルダー 8"/>
          <p:cNvSpPr txBox="1">
            <a:spLocks/>
          </p:cNvSpPr>
          <p:nvPr/>
        </p:nvSpPr>
        <p:spPr>
          <a:xfrm>
            <a:off x="179512" y="908720"/>
            <a:ext cx="8712968" cy="56886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en-US" altLang="ja-JP" smtClean="0"/>
          </a:p>
        </p:txBody>
      </p:sp>
      <p:sp>
        <p:nvSpPr>
          <p:cNvPr id="7" name="正方形/長方形 6"/>
          <p:cNvSpPr/>
          <p:nvPr/>
        </p:nvSpPr>
        <p:spPr>
          <a:xfrm>
            <a:off x="-1332656" y="2780928"/>
            <a:ext cx="176192" cy="328682"/>
          </a:xfrm>
          <a:prstGeom prst="rect">
            <a:avLst/>
          </a:prstGeom>
        </p:spPr>
        <p:txBody>
          <a:bodyPr wrap="square">
            <a:spAutoFit/>
          </a:bodyPr>
          <a:lstStyle/>
          <a:p>
            <a:endParaRPr lang="ja-JP" altLang="en-US"/>
          </a:p>
        </p:txBody>
      </p:sp>
      <p:sp>
        <p:nvSpPr>
          <p:cNvPr id="8" name="コンテンツ プレースホルダー 2"/>
          <p:cNvSpPr txBox="1">
            <a:spLocks/>
          </p:cNvSpPr>
          <p:nvPr/>
        </p:nvSpPr>
        <p:spPr>
          <a:xfrm>
            <a:off x="0" y="908720"/>
            <a:ext cx="9144000" cy="3528392"/>
          </a:xfrm>
          <a:prstGeom prst="rect">
            <a:avLst/>
          </a:prstGeom>
          <a:solidFill>
            <a:schemeClr val="tx1"/>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dirty="0">
                <a:solidFill>
                  <a:schemeClr val="bg1"/>
                </a:solidFill>
              </a:rPr>
              <a:t>mysql&gt; delete</a:t>
            </a:r>
            <a:r>
              <a:rPr lang="ja-JP" altLang="en-US" dirty="0">
                <a:solidFill>
                  <a:schemeClr val="bg1"/>
                </a:solidFill>
              </a:rPr>
              <a:t> </a:t>
            </a:r>
            <a:r>
              <a:rPr lang="en-US" altLang="ja-JP" dirty="0">
                <a:solidFill>
                  <a:schemeClr val="bg1"/>
                </a:solidFill>
              </a:rPr>
              <a:t>from</a:t>
            </a:r>
            <a:r>
              <a:rPr lang="ja-JP" altLang="en-US" dirty="0">
                <a:solidFill>
                  <a:schemeClr val="bg1"/>
                </a:solidFill>
              </a:rPr>
              <a:t> </a:t>
            </a:r>
            <a:r>
              <a:rPr lang="en-US" altLang="ja-JP" dirty="0">
                <a:solidFill>
                  <a:schemeClr val="bg1"/>
                </a:solidFill>
              </a:rPr>
              <a:t>User</a:t>
            </a:r>
          </a:p>
          <a:p>
            <a:pPr marL="0" indent="0">
              <a:buNone/>
            </a:pPr>
            <a:r>
              <a:rPr lang="ja-JP" altLang="en-US" dirty="0">
                <a:solidFill>
                  <a:schemeClr val="bg1"/>
                </a:solidFill>
              </a:rPr>
              <a:t>       </a:t>
            </a:r>
            <a:r>
              <a:rPr lang="en-US" altLang="ja-JP" dirty="0">
                <a:solidFill>
                  <a:schemeClr val="bg1"/>
                </a:solidFill>
              </a:rPr>
              <a:t>-&gt; where uid=2;</a:t>
            </a:r>
          </a:p>
          <a:p>
            <a:pPr marL="0" indent="0">
              <a:buNone/>
            </a:pPr>
            <a:endParaRPr lang="en-US" altLang="ja-JP" dirty="0">
              <a:solidFill>
                <a:schemeClr val="bg1"/>
              </a:solidFill>
            </a:endParaRPr>
          </a:p>
          <a:p>
            <a:pPr marL="0" indent="0">
              <a:buNone/>
            </a:pPr>
            <a:r>
              <a:rPr lang="en-US" altLang="ja-JP" dirty="0">
                <a:solidFill>
                  <a:schemeClr val="bg1"/>
                </a:solidFill>
              </a:rPr>
              <a:t>mysql&gt;</a:t>
            </a:r>
            <a:r>
              <a:rPr lang="ja-JP" altLang="en-US" dirty="0">
                <a:solidFill>
                  <a:schemeClr val="bg1"/>
                </a:solidFill>
              </a:rPr>
              <a:t> </a:t>
            </a:r>
            <a:r>
              <a:rPr lang="en-US" altLang="ja-JP" dirty="0">
                <a:solidFill>
                  <a:schemeClr val="bg1"/>
                </a:solidFill>
              </a:rPr>
              <a:t>select</a:t>
            </a:r>
            <a:r>
              <a:rPr lang="ja-JP" altLang="en-US" dirty="0">
                <a:solidFill>
                  <a:schemeClr val="bg1"/>
                </a:solidFill>
              </a:rPr>
              <a:t> </a:t>
            </a:r>
            <a:r>
              <a:rPr lang="en-US" altLang="ja-JP" dirty="0">
                <a:solidFill>
                  <a:schemeClr val="bg1"/>
                </a:solidFill>
              </a:rPr>
              <a:t>tid, name, tweet</a:t>
            </a:r>
          </a:p>
          <a:p>
            <a:pPr marL="0" indent="0">
              <a:buNone/>
            </a:pPr>
            <a:r>
              <a:rPr lang="en-US" altLang="ja-JP" dirty="0">
                <a:solidFill>
                  <a:schemeClr val="bg1"/>
                </a:solidFill>
              </a:rPr>
              <a:t>       -&gt; from   Tweets A</a:t>
            </a:r>
            <a:r>
              <a:rPr lang="ja-JP" altLang="en-US" dirty="0">
                <a:solidFill>
                  <a:schemeClr val="bg1"/>
                </a:solidFill>
              </a:rPr>
              <a:t> </a:t>
            </a:r>
            <a:r>
              <a:rPr lang="en-US" altLang="ja-JP" dirty="0">
                <a:solidFill>
                  <a:schemeClr val="bg1"/>
                </a:solidFill>
              </a:rPr>
              <a:t>join User B</a:t>
            </a:r>
          </a:p>
          <a:p>
            <a:pPr marL="0" indent="0">
              <a:buNone/>
            </a:pPr>
            <a:r>
              <a:rPr lang="en-US" altLang="ja-JP" dirty="0">
                <a:solidFill>
                  <a:schemeClr val="bg1"/>
                </a:solidFill>
              </a:rPr>
              <a:t>       -&gt;             on A.uid=B.uid;</a:t>
            </a:r>
          </a:p>
          <a:p>
            <a:pPr marL="0" indent="0">
              <a:buNone/>
            </a:pPr>
            <a:r>
              <a:rPr lang="en-US" altLang="ja-JP" dirty="0">
                <a:solidFill>
                  <a:schemeClr val="bg1"/>
                </a:solidFill>
              </a:rPr>
              <a:t>     </a:t>
            </a:r>
          </a:p>
        </p:txBody>
      </p:sp>
      <p:sp>
        <p:nvSpPr>
          <p:cNvPr id="9" name="コンテンツ プレースホルダー 8"/>
          <p:cNvSpPr txBox="1">
            <a:spLocks/>
          </p:cNvSpPr>
          <p:nvPr/>
        </p:nvSpPr>
        <p:spPr>
          <a:xfrm>
            <a:off x="-21937" y="4653136"/>
            <a:ext cx="9022692" cy="18275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a:t>User.uid=2</a:t>
            </a:r>
            <a:r>
              <a:rPr lang="ja-JP" altLang="en-US"/>
              <a:t>を消して先程の</a:t>
            </a:r>
            <a:r>
              <a:rPr lang="en-US" altLang="ja-JP"/>
              <a:t>SQL</a:t>
            </a:r>
            <a:r>
              <a:rPr lang="ja-JP" altLang="en-US"/>
              <a:t>を実行します。</a:t>
            </a:r>
            <a:endParaRPr lang="en-US" altLang="ja-JP"/>
          </a:p>
        </p:txBody>
      </p:sp>
    </p:spTree>
    <p:extLst>
      <p:ext uri="{BB962C8B-B14F-4D97-AF65-F5344CB8AC3E}">
        <p14:creationId xmlns:p14="http://schemas.microsoft.com/office/powerpoint/2010/main" val="2936486872"/>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764704"/>
          </a:xfrm>
        </p:spPr>
        <p:txBody>
          <a:bodyPr>
            <a:normAutofit/>
          </a:bodyPr>
          <a:lstStyle/>
          <a:p>
            <a:r>
              <a:rPr kumimoji="1" lang="ja-JP" altLang="en-US" sz="4000" dirty="0"/>
              <a:t>ユーザーを削除して実行 </a:t>
            </a:r>
            <a:r>
              <a:rPr lang="ja-JP" altLang="ja-JP" sz="4000" dirty="0"/>
              <a:t>2</a:t>
            </a:r>
            <a:endParaRPr kumimoji="1" lang="ja-JP" altLang="en-US" sz="4000" dirty="0"/>
          </a:p>
        </p:txBody>
      </p:sp>
      <p:sp>
        <p:nvSpPr>
          <p:cNvPr id="6" name="コンテンツ プレースホルダー 8"/>
          <p:cNvSpPr txBox="1">
            <a:spLocks/>
          </p:cNvSpPr>
          <p:nvPr/>
        </p:nvSpPr>
        <p:spPr>
          <a:xfrm>
            <a:off x="179512" y="908720"/>
            <a:ext cx="8712968" cy="56886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en-US" altLang="ja-JP" smtClean="0"/>
          </a:p>
        </p:txBody>
      </p:sp>
      <p:sp>
        <p:nvSpPr>
          <p:cNvPr id="7" name="正方形/長方形 6"/>
          <p:cNvSpPr/>
          <p:nvPr/>
        </p:nvSpPr>
        <p:spPr>
          <a:xfrm>
            <a:off x="-1332656" y="2780928"/>
            <a:ext cx="176192" cy="328682"/>
          </a:xfrm>
          <a:prstGeom prst="rect">
            <a:avLst/>
          </a:prstGeom>
        </p:spPr>
        <p:txBody>
          <a:bodyPr wrap="square">
            <a:spAutoFit/>
          </a:bodyPr>
          <a:lstStyle/>
          <a:p>
            <a:endParaRPr lang="ja-JP" altLang="en-US"/>
          </a:p>
        </p:txBody>
      </p:sp>
      <p:sp>
        <p:nvSpPr>
          <p:cNvPr id="8" name="コンテンツ プレースホルダー 2"/>
          <p:cNvSpPr txBox="1">
            <a:spLocks/>
          </p:cNvSpPr>
          <p:nvPr/>
        </p:nvSpPr>
        <p:spPr>
          <a:xfrm>
            <a:off x="0" y="908720"/>
            <a:ext cx="9144000" cy="3528392"/>
          </a:xfrm>
          <a:prstGeom prst="rect">
            <a:avLst/>
          </a:prstGeom>
          <a:solidFill>
            <a:schemeClr val="tx1"/>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sz="2800" dirty="0">
                <a:solidFill>
                  <a:schemeClr val="bg1"/>
                </a:solidFill>
              </a:rPr>
              <a:t>mysql&gt; delete</a:t>
            </a:r>
            <a:r>
              <a:rPr lang="ja-JP" altLang="en-US" sz="2800" dirty="0">
                <a:solidFill>
                  <a:schemeClr val="bg1"/>
                </a:solidFill>
              </a:rPr>
              <a:t> </a:t>
            </a:r>
            <a:r>
              <a:rPr lang="en-US" altLang="ja-JP" sz="2800" dirty="0">
                <a:solidFill>
                  <a:schemeClr val="bg1"/>
                </a:solidFill>
              </a:rPr>
              <a:t>from</a:t>
            </a:r>
            <a:r>
              <a:rPr lang="ja-JP" altLang="en-US" sz="2800" dirty="0">
                <a:solidFill>
                  <a:schemeClr val="bg1"/>
                </a:solidFill>
              </a:rPr>
              <a:t> </a:t>
            </a:r>
            <a:r>
              <a:rPr lang="en-US" altLang="ja-JP" sz="2800" dirty="0">
                <a:solidFill>
                  <a:schemeClr val="bg1"/>
                </a:solidFill>
              </a:rPr>
              <a:t>User</a:t>
            </a:r>
          </a:p>
          <a:p>
            <a:pPr marL="0" indent="0">
              <a:buNone/>
            </a:pPr>
            <a:r>
              <a:rPr lang="ja-JP" altLang="en-US" sz="2800" dirty="0">
                <a:solidFill>
                  <a:schemeClr val="bg1"/>
                </a:solidFill>
              </a:rPr>
              <a:t>       </a:t>
            </a:r>
            <a:r>
              <a:rPr lang="en-US" altLang="ja-JP" sz="2800" dirty="0">
                <a:solidFill>
                  <a:schemeClr val="bg1"/>
                </a:solidFill>
              </a:rPr>
              <a:t>-&gt; where uid=2;</a:t>
            </a:r>
          </a:p>
          <a:p>
            <a:pPr marL="0" indent="0">
              <a:buNone/>
            </a:pPr>
            <a:endParaRPr lang="en-US" altLang="ja-JP" sz="2800" dirty="0">
              <a:solidFill>
                <a:schemeClr val="bg1"/>
              </a:solidFill>
            </a:endParaRPr>
          </a:p>
          <a:p>
            <a:pPr marL="0" indent="0">
              <a:buNone/>
            </a:pPr>
            <a:r>
              <a:rPr lang="en-US" altLang="ja-JP" sz="2800" dirty="0">
                <a:solidFill>
                  <a:schemeClr val="bg1"/>
                </a:solidFill>
              </a:rPr>
              <a:t>mysql&gt;</a:t>
            </a:r>
            <a:r>
              <a:rPr lang="ja-JP" altLang="en-US" sz="2800" dirty="0">
                <a:solidFill>
                  <a:schemeClr val="bg1"/>
                </a:solidFill>
              </a:rPr>
              <a:t> </a:t>
            </a:r>
            <a:r>
              <a:rPr lang="en-US" altLang="ja-JP" sz="2800" dirty="0">
                <a:solidFill>
                  <a:schemeClr val="bg1"/>
                </a:solidFill>
              </a:rPr>
              <a:t>select</a:t>
            </a:r>
            <a:r>
              <a:rPr lang="ja-JP" altLang="en-US" sz="2800" dirty="0">
                <a:solidFill>
                  <a:schemeClr val="bg1"/>
                </a:solidFill>
              </a:rPr>
              <a:t> </a:t>
            </a:r>
            <a:r>
              <a:rPr lang="en-US" altLang="ja-JP" sz="2800" dirty="0">
                <a:solidFill>
                  <a:schemeClr val="bg1"/>
                </a:solidFill>
              </a:rPr>
              <a:t>tid, name, tweet</a:t>
            </a:r>
          </a:p>
          <a:p>
            <a:pPr marL="0" indent="0">
              <a:buNone/>
            </a:pPr>
            <a:r>
              <a:rPr lang="en-US" altLang="ja-JP" sz="2800" dirty="0">
                <a:solidFill>
                  <a:schemeClr val="bg1"/>
                </a:solidFill>
              </a:rPr>
              <a:t>       -&gt; from </a:t>
            </a:r>
            <a:r>
              <a:rPr lang="en-US" altLang="ja-JP" sz="2800" dirty="0">
                <a:solidFill>
                  <a:srgbClr val="FF0000"/>
                </a:solidFill>
              </a:rPr>
              <a:t>User</a:t>
            </a:r>
            <a:r>
              <a:rPr lang="en-US" altLang="ja-JP" sz="2800" dirty="0">
                <a:solidFill>
                  <a:schemeClr val="bg1"/>
                </a:solidFill>
              </a:rPr>
              <a:t> A</a:t>
            </a:r>
            <a:r>
              <a:rPr lang="ja-JP" altLang="en-US" sz="2800" dirty="0">
                <a:solidFill>
                  <a:schemeClr val="bg1"/>
                </a:solidFill>
              </a:rPr>
              <a:t> </a:t>
            </a:r>
            <a:r>
              <a:rPr lang="en-US" altLang="ja-JP" sz="2800" dirty="0">
                <a:solidFill>
                  <a:srgbClr val="FF0000"/>
                </a:solidFill>
              </a:rPr>
              <a:t>right outer</a:t>
            </a:r>
            <a:r>
              <a:rPr lang="en-US" altLang="ja-JP" sz="2800" dirty="0">
                <a:solidFill>
                  <a:schemeClr val="bg1"/>
                </a:solidFill>
              </a:rPr>
              <a:t> join </a:t>
            </a:r>
            <a:r>
              <a:rPr lang="en-US" altLang="ja-JP" sz="2800" dirty="0">
                <a:solidFill>
                  <a:srgbClr val="FF0000"/>
                </a:solidFill>
              </a:rPr>
              <a:t>Tweets</a:t>
            </a:r>
            <a:r>
              <a:rPr lang="en-US" altLang="ja-JP" sz="2800" dirty="0">
                <a:solidFill>
                  <a:schemeClr val="bg1"/>
                </a:solidFill>
              </a:rPr>
              <a:t> B</a:t>
            </a:r>
          </a:p>
          <a:p>
            <a:pPr marL="0" indent="0">
              <a:buNone/>
            </a:pPr>
            <a:r>
              <a:rPr lang="en-US" altLang="ja-JP" sz="2800" dirty="0">
                <a:solidFill>
                  <a:schemeClr val="bg1"/>
                </a:solidFill>
              </a:rPr>
              <a:t>       -&gt;             on A.uid=B.uid;</a:t>
            </a:r>
          </a:p>
          <a:p>
            <a:pPr marL="0" indent="0">
              <a:buNone/>
            </a:pPr>
            <a:r>
              <a:rPr lang="en-US" altLang="ja-JP" sz="2800" dirty="0">
                <a:solidFill>
                  <a:schemeClr val="bg1"/>
                </a:solidFill>
              </a:rPr>
              <a:t>     </a:t>
            </a:r>
          </a:p>
        </p:txBody>
      </p:sp>
      <p:sp>
        <p:nvSpPr>
          <p:cNvPr id="9" name="コンテンツ プレースホルダー 8"/>
          <p:cNvSpPr txBox="1">
            <a:spLocks/>
          </p:cNvSpPr>
          <p:nvPr/>
        </p:nvSpPr>
        <p:spPr>
          <a:xfrm>
            <a:off x="-21937" y="4653136"/>
            <a:ext cx="9022692" cy="18275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a:t>right outer</a:t>
            </a:r>
            <a:r>
              <a:rPr lang="ja-JP" altLang="en-US"/>
              <a:t>を指定すると「右外部結合」</a:t>
            </a:r>
            <a:endParaRPr lang="en-US" altLang="ja-JP"/>
          </a:p>
          <a:p>
            <a:pPr lvl="1"/>
            <a:endParaRPr lang="en-US" altLang="ja-JP"/>
          </a:p>
        </p:txBody>
      </p:sp>
    </p:spTree>
    <p:extLst>
      <p:ext uri="{BB962C8B-B14F-4D97-AF65-F5344CB8AC3E}">
        <p14:creationId xmlns:p14="http://schemas.microsoft.com/office/powerpoint/2010/main" val="2302809875"/>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764704"/>
          </a:xfrm>
        </p:spPr>
        <p:txBody>
          <a:bodyPr>
            <a:normAutofit/>
          </a:bodyPr>
          <a:lstStyle/>
          <a:p>
            <a:r>
              <a:rPr kumimoji="1" lang="ja-JP" altLang="en-US" sz="4000" dirty="0"/>
              <a:t>ユーザーを削除して実行 </a:t>
            </a:r>
            <a:r>
              <a:rPr lang="ja-JP" altLang="ja-JP" sz="4000" dirty="0"/>
              <a:t>3</a:t>
            </a:r>
            <a:endParaRPr kumimoji="1" lang="ja-JP" altLang="en-US" sz="4000" dirty="0"/>
          </a:p>
        </p:txBody>
      </p:sp>
      <p:sp>
        <p:nvSpPr>
          <p:cNvPr id="6" name="コンテンツ プレースホルダー 8"/>
          <p:cNvSpPr txBox="1">
            <a:spLocks/>
          </p:cNvSpPr>
          <p:nvPr/>
        </p:nvSpPr>
        <p:spPr>
          <a:xfrm>
            <a:off x="179512" y="908720"/>
            <a:ext cx="8712968" cy="56886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en-US" altLang="ja-JP" smtClean="0"/>
          </a:p>
        </p:txBody>
      </p:sp>
      <p:sp>
        <p:nvSpPr>
          <p:cNvPr id="7" name="正方形/長方形 6"/>
          <p:cNvSpPr/>
          <p:nvPr/>
        </p:nvSpPr>
        <p:spPr>
          <a:xfrm>
            <a:off x="-1332656" y="2780928"/>
            <a:ext cx="176192" cy="328682"/>
          </a:xfrm>
          <a:prstGeom prst="rect">
            <a:avLst/>
          </a:prstGeom>
        </p:spPr>
        <p:txBody>
          <a:bodyPr wrap="square">
            <a:spAutoFit/>
          </a:bodyPr>
          <a:lstStyle/>
          <a:p>
            <a:endParaRPr lang="ja-JP" altLang="en-US"/>
          </a:p>
        </p:txBody>
      </p:sp>
      <p:sp>
        <p:nvSpPr>
          <p:cNvPr id="8" name="コンテンツ プレースホルダー 2"/>
          <p:cNvSpPr txBox="1">
            <a:spLocks/>
          </p:cNvSpPr>
          <p:nvPr/>
        </p:nvSpPr>
        <p:spPr>
          <a:xfrm>
            <a:off x="0" y="908720"/>
            <a:ext cx="9144000" cy="3528392"/>
          </a:xfrm>
          <a:prstGeom prst="rect">
            <a:avLst/>
          </a:prstGeom>
          <a:solidFill>
            <a:schemeClr val="tx1"/>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sz="2800" dirty="0">
                <a:solidFill>
                  <a:schemeClr val="bg1"/>
                </a:solidFill>
              </a:rPr>
              <a:t>mysql&gt; delete</a:t>
            </a:r>
            <a:r>
              <a:rPr lang="ja-JP" altLang="en-US" sz="2800" dirty="0">
                <a:solidFill>
                  <a:schemeClr val="bg1"/>
                </a:solidFill>
              </a:rPr>
              <a:t> </a:t>
            </a:r>
            <a:r>
              <a:rPr lang="en-US" altLang="ja-JP" sz="2800" dirty="0">
                <a:solidFill>
                  <a:schemeClr val="bg1"/>
                </a:solidFill>
              </a:rPr>
              <a:t>from</a:t>
            </a:r>
            <a:r>
              <a:rPr lang="ja-JP" altLang="en-US" sz="2800" dirty="0">
                <a:solidFill>
                  <a:schemeClr val="bg1"/>
                </a:solidFill>
              </a:rPr>
              <a:t> </a:t>
            </a:r>
            <a:r>
              <a:rPr lang="en-US" altLang="ja-JP" sz="2800" dirty="0">
                <a:solidFill>
                  <a:schemeClr val="bg1"/>
                </a:solidFill>
              </a:rPr>
              <a:t>User</a:t>
            </a:r>
          </a:p>
          <a:p>
            <a:pPr marL="0" indent="0">
              <a:buNone/>
            </a:pPr>
            <a:r>
              <a:rPr lang="ja-JP" altLang="en-US" sz="2800" dirty="0">
                <a:solidFill>
                  <a:schemeClr val="bg1"/>
                </a:solidFill>
              </a:rPr>
              <a:t>       </a:t>
            </a:r>
            <a:r>
              <a:rPr lang="en-US" altLang="ja-JP" sz="2800" dirty="0">
                <a:solidFill>
                  <a:schemeClr val="bg1"/>
                </a:solidFill>
              </a:rPr>
              <a:t>-&gt; where uid=2;</a:t>
            </a:r>
          </a:p>
          <a:p>
            <a:pPr marL="0" indent="0">
              <a:buNone/>
            </a:pPr>
            <a:endParaRPr lang="en-US" altLang="ja-JP" sz="2800" dirty="0">
              <a:solidFill>
                <a:schemeClr val="bg1"/>
              </a:solidFill>
            </a:endParaRPr>
          </a:p>
          <a:p>
            <a:pPr marL="0" indent="0">
              <a:buNone/>
            </a:pPr>
            <a:r>
              <a:rPr lang="en-US" altLang="ja-JP" sz="2800" dirty="0">
                <a:solidFill>
                  <a:schemeClr val="bg1"/>
                </a:solidFill>
              </a:rPr>
              <a:t>mysql&gt;</a:t>
            </a:r>
            <a:r>
              <a:rPr lang="ja-JP" altLang="en-US" sz="2800" dirty="0">
                <a:solidFill>
                  <a:schemeClr val="bg1"/>
                </a:solidFill>
              </a:rPr>
              <a:t> </a:t>
            </a:r>
            <a:r>
              <a:rPr lang="en-US" altLang="ja-JP" sz="2800" dirty="0">
                <a:solidFill>
                  <a:schemeClr val="bg1"/>
                </a:solidFill>
              </a:rPr>
              <a:t>select</a:t>
            </a:r>
            <a:r>
              <a:rPr lang="ja-JP" altLang="en-US" sz="2800" dirty="0">
                <a:solidFill>
                  <a:schemeClr val="bg1"/>
                </a:solidFill>
              </a:rPr>
              <a:t> </a:t>
            </a:r>
            <a:r>
              <a:rPr lang="en-US" altLang="ja-JP" sz="2800" dirty="0">
                <a:solidFill>
                  <a:schemeClr val="bg1"/>
                </a:solidFill>
              </a:rPr>
              <a:t>tid, name, tweet</a:t>
            </a:r>
          </a:p>
          <a:p>
            <a:pPr marL="0" indent="0">
              <a:buNone/>
            </a:pPr>
            <a:r>
              <a:rPr lang="en-US" altLang="ja-JP" sz="2800" dirty="0">
                <a:solidFill>
                  <a:schemeClr val="bg1"/>
                </a:solidFill>
              </a:rPr>
              <a:t>       -&gt; from </a:t>
            </a:r>
            <a:r>
              <a:rPr lang="en-US" altLang="ja-JP" sz="2800" dirty="0">
                <a:solidFill>
                  <a:srgbClr val="FF0000"/>
                </a:solidFill>
              </a:rPr>
              <a:t>User</a:t>
            </a:r>
            <a:r>
              <a:rPr lang="en-US" altLang="ja-JP" sz="2800" dirty="0">
                <a:solidFill>
                  <a:schemeClr val="bg1"/>
                </a:solidFill>
              </a:rPr>
              <a:t> A</a:t>
            </a:r>
            <a:r>
              <a:rPr lang="ja-JP" altLang="en-US" sz="2800" dirty="0">
                <a:solidFill>
                  <a:schemeClr val="bg1"/>
                </a:solidFill>
              </a:rPr>
              <a:t> </a:t>
            </a:r>
            <a:r>
              <a:rPr lang="en-US" altLang="ja-JP" sz="2800" dirty="0">
                <a:solidFill>
                  <a:srgbClr val="FF0000"/>
                </a:solidFill>
              </a:rPr>
              <a:t>left</a:t>
            </a:r>
            <a:r>
              <a:rPr lang="en-US" altLang="ja-JP" sz="2800" dirty="0">
                <a:solidFill>
                  <a:schemeClr val="bg1"/>
                </a:solidFill>
              </a:rPr>
              <a:t> </a:t>
            </a:r>
            <a:r>
              <a:rPr lang="en-US" altLang="ja-JP" sz="2800" dirty="0">
                <a:solidFill>
                  <a:srgbClr val="FF0000"/>
                </a:solidFill>
              </a:rPr>
              <a:t>outer</a:t>
            </a:r>
            <a:r>
              <a:rPr lang="en-US" altLang="ja-JP" sz="2800" dirty="0">
                <a:solidFill>
                  <a:schemeClr val="bg1"/>
                </a:solidFill>
              </a:rPr>
              <a:t> join </a:t>
            </a:r>
            <a:r>
              <a:rPr lang="en-US" altLang="ja-JP" sz="2800" dirty="0">
                <a:solidFill>
                  <a:srgbClr val="FF0000"/>
                </a:solidFill>
              </a:rPr>
              <a:t>Tweets</a:t>
            </a:r>
            <a:r>
              <a:rPr lang="en-US" altLang="ja-JP" sz="2800" dirty="0">
                <a:solidFill>
                  <a:schemeClr val="bg1"/>
                </a:solidFill>
              </a:rPr>
              <a:t> B</a:t>
            </a:r>
          </a:p>
          <a:p>
            <a:pPr marL="0" indent="0">
              <a:buNone/>
            </a:pPr>
            <a:r>
              <a:rPr lang="en-US" altLang="ja-JP" sz="2800" dirty="0">
                <a:solidFill>
                  <a:schemeClr val="bg1"/>
                </a:solidFill>
              </a:rPr>
              <a:t>       -&gt;             on A.uid=B.uid;</a:t>
            </a:r>
          </a:p>
          <a:p>
            <a:pPr marL="0" indent="0">
              <a:buNone/>
            </a:pPr>
            <a:r>
              <a:rPr lang="en-US" altLang="ja-JP" sz="2800" dirty="0">
                <a:solidFill>
                  <a:schemeClr val="bg1"/>
                </a:solidFill>
              </a:rPr>
              <a:t>     </a:t>
            </a:r>
          </a:p>
        </p:txBody>
      </p:sp>
      <p:sp>
        <p:nvSpPr>
          <p:cNvPr id="9" name="コンテンツ プレースホルダー 8"/>
          <p:cNvSpPr txBox="1">
            <a:spLocks/>
          </p:cNvSpPr>
          <p:nvPr/>
        </p:nvSpPr>
        <p:spPr>
          <a:xfrm>
            <a:off x="-21937" y="4653136"/>
            <a:ext cx="9022692" cy="18275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a:t>left outer</a:t>
            </a:r>
            <a:r>
              <a:rPr lang="ja-JP" altLang="en-US"/>
              <a:t>を指定すると「左外部結合」</a:t>
            </a:r>
            <a:endParaRPr lang="en-US" altLang="ja-JP"/>
          </a:p>
          <a:p>
            <a:pPr lvl="1"/>
            <a:endParaRPr lang="en-US" altLang="ja-JP"/>
          </a:p>
        </p:txBody>
      </p:sp>
    </p:spTree>
    <p:extLst>
      <p:ext uri="{BB962C8B-B14F-4D97-AF65-F5344CB8AC3E}">
        <p14:creationId xmlns:p14="http://schemas.microsoft.com/office/powerpoint/2010/main" val="2911765436"/>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27384"/>
            <a:ext cx="8229600" cy="936104"/>
          </a:xfrm>
        </p:spPr>
        <p:txBody>
          <a:bodyPr>
            <a:normAutofit fontScale="90000"/>
          </a:bodyPr>
          <a:lstStyle/>
          <a:p>
            <a:r>
              <a:rPr lang="ja-JP" altLang="en-US" sz="6000"/>
              <a:t>結合 </a:t>
            </a:r>
            <a:r>
              <a:rPr lang="en-US" altLang="ja-JP" sz="6000"/>
              <a:t>- JOIN</a:t>
            </a:r>
            <a:endParaRPr kumimoji="1" lang="ja-JP" altLang="en-US" sz="6000"/>
          </a:p>
        </p:txBody>
      </p:sp>
      <p:sp>
        <p:nvSpPr>
          <p:cNvPr id="4" name="コンテンツ プレースホルダー 3"/>
          <p:cNvSpPr>
            <a:spLocks noGrp="1"/>
          </p:cNvSpPr>
          <p:nvPr>
            <p:ph idx="1"/>
          </p:nvPr>
        </p:nvSpPr>
        <p:spPr>
          <a:xfrm>
            <a:off x="72008" y="864096"/>
            <a:ext cx="8964488" cy="5949280"/>
          </a:xfrm>
        </p:spPr>
        <p:txBody>
          <a:bodyPr>
            <a:noAutofit/>
          </a:bodyPr>
          <a:lstStyle/>
          <a:p>
            <a:r>
              <a:rPr lang="ja-JP" altLang="en-US" sz="3600" b="1">
                <a:solidFill>
                  <a:schemeClr val="accent6">
                    <a:lumMod val="75000"/>
                  </a:schemeClr>
                </a:solidFill>
              </a:rPr>
              <a:t>内部結合</a:t>
            </a:r>
            <a:r>
              <a:rPr lang="en-US" altLang="ja-JP" sz="3600">
                <a:solidFill>
                  <a:schemeClr val="bg1"/>
                </a:solidFill>
              </a:rPr>
              <a:t> </a:t>
            </a:r>
            <a:r>
              <a:rPr lang="en-US" altLang="ja-JP">
                <a:solidFill>
                  <a:schemeClr val="bg1"/>
                </a:solidFill>
              </a:rPr>
              <a:t>(inner join)</a:t>
            </a:r>
            <a:endParaRPr lang="en-US" altLang="ja-JP" sz="3600">
              <a:solidFill>
                <a:schemeClr val="bg1"/>
              </a:solidFill>
            </a:endParaRPr>
          </a:p>
          <a:p>
            <a:pPr lvl="1"/>
            <a:r>
              <a:rPr lang="ja-JP" altLang="en-US" sz="3200">
                <a:solidFill>
                  <a:schemeClr val="bg1"/>
                </a:solidFill>
              </a:rPr>
              <a:t>両方のテーブルに存在するレコードを抽出</a:t>
            </a:r>
            <a:endParaRPr lang="en-US" altLang="ja-JP" sz="3200">
              <a:solidFill>
                <a:schemeClr val="bg1"/>
              </a:solidFill>
            </a:endParaRPr>
          </a:p>
          <a:p>
            <a:pPr lvl="1"/>
            <a:r>
              <a:rPr lang="ja-JP" altLang="en-US" sz="3200">
                <a:solidFill>
                  <a:schemeClr val="bg1"/>
                </a:solidFill>
              </a:rPr>
              <a:t>等価結合とも言います。</a:t>
            </a:r>
            <a:r>
              <a:rPr lang="en-US" altLang="ja-JP" sz="3200">
                <a:solidFill>
                  <a:schemeClr val="bg1"/>
                </a:solidFill>
              </a:rPr>
              <a:t/>
            </a:r>
            <a:br>
              <a:rPr lang="en-US" altLang="ja-JP" sz="3200">
                <a:solidFill>
                  <a:schemeClr val="bg1"/>
                </a:solidFill>
              </a:rPr>
            </a:br>
            <a:endParaRPr lang="en-US" altLang="ja-JP" sz="1600">
              <a:solidFill>
                <a:schemeClr val="bg1"/>
              </a:solidFill>
            </a:endParaRPr>
          </a:p>
          <a:p>
            <a:r>
              <a:rPr lang="ja-JP" altLang="en-US" sz="3600" b="1">
                <a:solidFill>
                  <a:srgbClr val="E46C0A"/>
                </a:solidFill>
              </a:rPr>
              <a:t>外部結合</a:t>
            </a:r>
            <a:endParaRPr lang="en-US" altLang="ja-JP" sz="3600" b="1">
              <a:solidFill>
                <a:srgbClr val="E46C0A"/>
              </a:solidFill>
            </a:endParaRPr>
          </a:p>
          <a:p>
            <a:pPr lvl="1"/>
            <a:r>
              <a:rPr lang="ja-JP" altLang="en-US" sz="3200">
                <a:solidFill>
                  <a:schemeClr val="accent6">
                    <a:lumMod val="75000"/>
                  </a:schemeClr>
                </a:solidFill>
              </a:rPr>
              <a:t>右外部結合</a:t>
            </a:r>
            <a:r>
              <a:rPr lang="en-US" altLang="ja-JP" sz="3200">
                <a:solidFill>
                  <a:schemeClr val="bg1"/>
                </a:solidFill>
              </a:rPr>
              <a:t> (right outer join)</a:t>
            </a:r>
          </a:p>
          <a:p>
            <a:pPr lvl="2"/>
            <a:r>
              <a:rPr lang="ja-JP" altLang="en-US" sz="2800">
                <a:solidFill>
                  <a:schemeClr val="bg1"/>
                </a:solidFill>
              </a:rPr>
              <a:t>右側のテーブルに存在するレコードのみを抽出</a:t>
            </a:r>
            <a:endParaRPr lang="en-US" altLang="ja-JP" sz="2800">
              <a:solidFill>
                <a:schemeClr val="bg1"/>
              </a:solidFill>
            </a:endParaRPr>
          </a:p>
          <a:p>
            <a:pPr lvl="1"/>
            <a:r>
              <a:rPr lang="ja-JP" altLang="en-US" sz="3200">
                <a:solidFill>
                  <a:srgbClr val="E46C0A"/>
                </a:solidFill>
              </a:rPr>
              <a:t>左外部結合</a:t>
            </a:r>
            <a:r>
              <a:rPr lang="en-US" altLang="ja-JP" sz="3200">
                <a:solidFill>
                  <a:schemeClr val="bg1"/>
                </a:solidFill>
              </a:rPr>
              <a:t> (left outer join)</a:t>
            </a:r>
          </a:p>
          <a:p>
            <a:pPr lvl="2"/>
            <a:r>
              <a:rPr lang="ja-JP" altLang="en-US" sz="2800">
                <a:solidFill>
                  <a:schemeClr val="bg1"/>
                </a:solidFill>
              </a:rPr>
              <a:t>左側のテーブルに存在するレコードのみを抽出</a:t>
            </a:r>
            <a:endParaRPr lang="en-US" altLang="ja-JP" sz="2800">
              <a:solidFill>
                <a:schemeClr val="bg1"/>
              </a:solidFill>
            </a:endParaRPr>
          </a:p>
          <a:p>
            <a:pPr lvl="1"/>
            <a:r>
              <a:rPr lang="en-US" altLang="ja-JP" sz="3200">
                <a:solidFill>
                  <a:schemeClr val="bg1"/>
                </a:solidFill>
              </a:rPr>
              <a:t>Oracle</a:t>
            </a:r>
            <a:r>
              <a:rPr lang="ja-JP" altLang="en-US" sz="3200">
                <a:solidFill>
                  <a:schemeClr val="bg1"/>
                </a:solidFill>
              </a:rPr>
              <a:t>には</a:t>
            </a:r>
            <a:r>
              <a:rPr lang="en-US" altLang="ja-JP" sz="3200">
                <a:solidFill>
                  <a:schemeClr val="bg1"/>
                </a:solidFill>
              </a:rPr>
              <a:t>WHERE</a:t>
            </a:r>
            <a:r>
              <a:rPr lang="ja-JP" altLang="en-US" sz="3200">
                <a:solidFill>
                  <a:schemeClr val="bg1"/>
                </a:solidFill>
              </a:rPr>
              <a:t>句で記述できる方言がありますが、</a:t>
            </a:r>
            <a:r>
              <a:rPr lang="ja-JP" altLang="en-US" sz="3200">
                <a:solidFill>
                  <a:schemeClr val="bg1"/>
                </a:solidFill>
              </a:rPr>
              <a:t>基本的</a:t>
            </a:r>
            <a:r>
              <a:rPr lang="ja-JP" altLang="en-US" sz="3200">
                <a:solidFill>
                  <a:schemeClr val="bg1"/>
                </a:solidFill>
              </a:rPr>
              <a:t>に</a:t>
            </a:r>
            <a:r>
              <a:rPr lang="en-US" altLang="ja-JP" sz="3200">
                <a:solidFill>
                  <a:schemeClr val="bg1"/>
                </a:solidFill>
              </a:rPr>
              <a:t>FROM</a:t>
            </a:r>
            <a:r>
              <a:rPr lang="ja-JP" altLang="en-US" sz="3200">
                <a:solidFill>
                  <a:schemeClr val="bg1"/>
                </a:solidFill>
              </a:rPr>
              <a:t>句で指定します。</a:t>
            </a:r>
            <a:endParaRPr lang="en-US" altLang="ja-JP" sz="3200">
              <a:solidFill>
                <a:schemeClr val="bg1"/>
              </a:solidFill>
            </a:endParaRPr>
          </a:p>
        </p:txBody>
      </p:sp>
    </p:spTree>
    <p:extLst>
      <p:ext uri="{BB962C8B-B14F-4D97-AF65-F5344CB8AC3E}">
        <p14:creationId xmlns:p14="http://schemas.microsoft.com/office/powerpoint/2010/main" val="10131339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27384"/>
            <a:ext cx="8229600" cy="936104"/>
          </a:xfrm>
        </p:spPr>
        <p:txBody>
          <a:bodyPr>
            <a:normAutofit fontScale="90000"/>
          </a:bodyPr>
          <a:lstStyle/>
          <a:p>
            <a:r>
              <a:rPr lang="ja-JP" altLang="en-US" sz="6000"/>
              <a:t>結合 </a:t>
            </a:r>
            <a:r>
              <a:rPr lang="en-US" altLang="ja-JP" sz="6000"/>
              <a:t>- JOIN</a:t>
            </a:r>
            <a:endParaRPr kumimoji="1" lang="ja-JP" altLang="en-US" sz="6000"/>
          </a:p>
        </p:txBody>
      </p:sp>
      <p:sp>
        <p:nvSpPr>
          <p:cNvPr id="4" name="コンテンツ プレースホルダー 3"/>
          <p:cNvSpPr>
            <a:spLocks noGrp="1"/>
          </p:cNvSpPr>
          <p:nvPr>
            <p:ph idx="1"/>
          </p:nvPr>
        </p:nvSpPr>
        <p:spPr>
          <a:xfrm>
            <a:off x="72008" y="908720"/>
            <a:ext cx="8964488" cy="5544616"/>
          </a:xfrm>
        </p:spPr>
        <p:txBody>
          <a:bodyPr>
            <a:noAutofit/>
          </a:bodyPr>
          <a:lstStyle/>
          <a:p>
            <a:r>
              <a:rPr lang="ja-JP" altLang="en-US" sz="3600" b="1">
                <a:solidFill>
                  <a:schemeClr val="accent6">
                    <a:lumMod val="75000"/>
                  </a:schemeClr>
                </a:solidFill>
              </a:rPr>
              <a:t>自己結合</a:t>
            </a:r>
            <a:endParaRPr lang="en-US" altLang="ja-JP" sz="3600">
              <a:solidFill>
                <a:schemeClr val="bg1"/>
              </a:solidFill>
            </a:endParaRPr>
          </a:p>
          <a:p>
            <a:pPr lvl="1"/>
            <a:r>
              <a:rPr lang="en-US" altLang="ja-JP" sz="3200">
                <a:solidFill>
                  <a:srgbClr val="E46C0A"/>
                </a:solidFill>
              </a:rPr>
              <a:t>FROM User A, User B</a:t>
            </a:r>
            <a:r>
              <a:rPr lang="en-US" altLang="ja-JP" sz="3200">
                <a:solidFill>
                  <a:schemeClr val="bg1"/>
                </a:solidFill>
              </a:rPr>
              <a:t> </a:t>
            </a:r>
            <a:r>
              <a:rPr lang="ja-JP" altLang="en-US" sz="3200">
                <a:solidFill>
                  <a:schemeClr val="bg1"/>
                </a:solidFill>
              </a:rPr>
              <a:t>といったように自分自身と結合します。</a:t>
            </a:r>
            <a:endParaRPr lang="en-US" altLang="ja-JP" sz="3200">
              <a:solidFill>
                <a:schemeClr val="bg1"/>
              </a:solidFill>
            </a:endParaRPr>
          </a:p>
          <a:p>
            <a:pPr lvl="1"/>
            <a:r>
              <a:rPr lang="ja-JP" altLang="en-US" sz="3200">
                <a:solidFill>
                  <a:schemeClr val="bg1"/>
                </a:solidFill>
              </a:rPr>
              <a:t>再起結合とも言います。</a:t>
            </a:r>
            <a:endParaRPr lang="en-US" altLang="ja-JP" sz="3200">
              <a:solidFill>
                <a:schemeClr val="bg1"/>
              </a:solidFill>
            </a:endParaRPr>
          </a:p>
          <a:p>
            <a:endParaRPr lang="en-US" altLang="ja-JP" sz="3600">
              <a:solidFill>
                <a:schemeClr val="bg1"/>
              </a:solidFill>
            </a:endParaRPr>
          </a:p>
          <a:p>
            <a:r>
              <a:rPr lang="ja-JP" altLang="en-US" sz="3600" b="1">
                <a:solidFill>
                  <a:schemeClr val="accent6">
                    <a:lumMod val="75000"/>
                  </a:schemeClr>
                </a:solidFill>
              </a:rPr>
              <a:t>クロス結合</a:t>
            </a:r>
            <a:r>
              <a:rPr lang="ja-JP" altLang="en-US">
                <a:solidFill>
                  <a:schemeClr val="bg1"/>
                </a:solidFill>
              </a:rPr>
              <a:t> </a:t>
            </a:r>
            <a:r>
              <a:rPr lang="en-US" altLang="ja-JP">
                <a:solidFill>
                  <a:schemeClr val="bg1"/>
                </a:solidFill>
              </a:rPr>
              <a:t>(cross join)</a:t>
            </a:r>
            <a:endParaRPr lang="en-US" altLang="ja-JP" sz="3600">
              <a:solidFill>
                <a:schemeClr val="bg1"/>
              </a:solidFill>
            </a:endParaRPr>
          </a:p>
          <a:p>
            <a:pPr lvl="1"/>
            <a:r>
              <a:rPr lang="en-US" altLang="ja-JP">
                <a:solidFill>
                  <a:schemeClr val="bg1"/>
                </a:solidFill>
              </a:rPr>
              <a:t>2</a:t>
            </a:r>
            <a:r>
              <a:rPr lang="ja-JP" altLang="en-US">
                <a:solidFill>
                  <a:schemeClr val="bg1"/>
                </a:solidFill>
              </a:rPr>
              <a:t>つのテーブルを総当りでジョインします。</a:t>
            </a:r>
            <a:endParaRPr lang="en-US" altLang="ja-JP">
              <a:solidFill>
                <a:schemeClr val="bg1"/>
              </a:solidFill>
            </a:endParaRPr>
          </a:p>
          <a:p>
            <a:pPr lvl="2"/>
            <a:r>
              <a:rPr lang="en-US" altLang="ja-JP">
                <a:solidFill>
                  <a:schemeClr val="bg1"/>
                </a:solidFill>
              </a:rPr>
              <a:t>A</a:t>
            </a:r>
            <a:r>
              <a:rPr lang="ja-JP" altLang="en-US">
                <a:solidFill>
                  <a:schemeClr val="bg1"/>
                </a:solidFill>
              </a:rPr>
              <a:t>テーブルに</a:t>
            </a:r>
            <a:r>
              <a:rPr lang="en-US" altLang="ja-JP">
                <a:solidFill>
                  <a:schemeClr val="bg1"/>
                </a:solidFill>
              </a:rPr>
              <a:t>3</a:t>
            </a:r>
            <a:r>
              <a:rPr lang="ja-JP" altLang="en-US">
                <a:solidFill>
                  <a:schemeClr val="bg1"/>
                </a:solidFill>
              </a:rPr>
              <a:t>レコード、</a:t>
            </a:r>
            <a:r>
              <a:rPr lang="en-US" altLang="ja-JP">
                <a:solidFill>
                  <a:schemeClr val="bg1"/>
                </a:solidFill>
              </a:rPr>
              <a:t>B</a:t>
            </a:r>
            <a:r>
              <a:rPr lang="ja-JP" altLang="en-US">
                <a:solidFill>
                  <a:schemeClr val="bg1"/>
                </a:solidFill>
              </a:rPr>
              <a:t>テーブルに</a:t>
            </a:r>
            <a:r>
              <a:rPr lang="en-US" altLang="ja-JP">
                <a:solidFill>
                  <a:schemeClr val="bg1"/>
                </a:solidFill>
              </a:rPr>
              <a:t>5</a:t>
            </a:r>
            <a:r>
              <a:rPr lang="ja-JP" altLang="en-US">
                <a:solidFill>
                  <a:schemeClr val="bg1"/>
                </a:solidFill>
              </a:rPr>
              <a:t>レコードあった場合、</a:t>
            </a:r>
            <a:r>
              <a:rPr lang="en-US" altLang="ja-JP">
                <a:solidFill>
                  <a:schemeClr val="bg1"/>
                </a:solidFill>
              </a:rPr>
              <a:t>15</a:t>
            </a:r>
            <a:r>
              <a:rPr lang="ja-JP" altLang="en-US">
                <a:solidFill>
                  <a:schemeClr val="bg1"/>
                </a:solidFill>
              </a:rPr>
              <a:t>レコードが結果として得られます。</a:t>
            </a:r>
            <a:endParaRPr lang="en-US" altLang="ja-JP">
              <a:solidFill>
                <a:schemeClr val="bg1"/>
              </a:solidFill>
            </a:endParaRPr>
          </a:p>
          <a:p>
            <a:pPr lvl="1"/>
            <a:r>
              <a:rPr lang="ja-JP" altLang="en-US">
                <a:solidFill>
                  <a:schemeClr val="bg1"/>
                </a:solidFill>
              </a:rPr>
              <a:t>直積結合とも言います。</a:t>
            </a:r>
            <a:endParaRPr lang="en-US" altLang="ja-JP">
              <a:solidFill>
                <a:schemeClr val="bg1"/>
              </a:solidFill>
            </a:endParaRPr>
          </a:p>
        </p:txBody>
      </p:sp>
    </p:spTree>
    <p:extLst>
      <p:ext uri="{BB962C8B-B14F-4D97-AF65-F5344CB8AC3E}">
        <p14:creationId xmlns:p14="http://schemas.microsoft.com/office/powerpoint/2010/main" val="144574588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1196752"/>
            <a:ext cx="8229600" cy="4464496"/>
          </a:xfrm>
        </p:spPr>
        <p:txBody>
          <a:bodyPr>
            <a:noAutofit/>
          </a:bodyPr>
          <a:lstStyle/>
          <a:p>
            <a:r>
              <a:rPr lang="en-US" altLang="ja-JP" sz="8800" dirty="0"/>
              <a:t>【</a:t>
            </a:r>
            <a:r>
              <a:rPr lang="ja-JP" altLang="en-US" sz="8800" dirty="0"/>
              <a:t>予告</a:t>
            </a:r>
            <a:r>
              <a:rPr lang="en-US" altLang="ja-JP" sz="8800" dirty="0"/>
              <a:t>】</a:t>
            </a:r>
            <a:br>
              <a:rPr lang="en-US" altLang="ja-JP" sz="8800" dirty="0"/>
            </a:br>
            <a:r>
              <a:rPr lang="ja-JP" altLang="en-US" sz="8800" dirty="0"/>
              <a:t>レポート</a:t>
            </a:r>
            <a:endParaRPr kumimoji="1" lang="ja-JP" altLang="en-US" sz="8800" dirty="0"/>
          </a:p>
        </p:txBody>
      </p:sp>
    </p:spTree>
    <p:extLst>
      <p:ext uri="{BB962C8B-B14F-4D97-AF65-F5344CB8AC3E}">
        <p14:creationId xmlns:p14="http://schemas.microsoft.com/office/powerpoint/2010/main" val="387870732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1196752"/>
            <a:ext cx="8229600" cy="4464496"/>
          </a:xfrm>
        </p:spPr>
        <p:txBody>
          <a:bodyPr>
            <a:noAutofit/>
          </a:bodyPr>
          <a:lstStyle/>
          <a:p>
            <a:r>
              <a:rPr kumimoji="1" lang="ja-JP" altLang="en-US" sz="8800" dirty="0" smtClean="0"/>
              <a:t>アンケート</a:t>
            </a:r>
            <a:r>
              <a:rPr kumimoji="1" lang="en-US" altLang="ja-JP" sz="8800" dirty="0" smtClean="0"/>
              <a:t/>
            </a:r>
            <a:br>
              <a:rPr kumimoji="1" lang="en-US" altLang="ja-JP" sz="8800" dirty="0" smtClean="0"/>
            </a:br>
            <a:r>
              <a:rPr lang="ja-JP" altLang="en-US" sz="7200" dirty="0" smtClean="0"/>
              <a:t>（出席カード）</a:t>
            </a:r>
            <a:endParaRPr kumimoji="1" lang="ja-JP" altLang="en-US" sz="8800" dirty="0"/>
          </a:p>
        </p:txBody>
      </p:sp>
    </p:spTree>
    <p:extLst>
      <p:ext uri="{BB962C8B-B14F-4D97-AF65-F5344CB8AC3E}">
        <p14:creationId xmlns:p14="http://schemas.microsoft.com/office/powerpoint/2010/main" val="4176928903"/>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6000" dirty="0" smtClean="0"/>
              <a:t>午前</a:t>
            </a:r>
            <a:r>
              <a:rPr kumimoji="1" lang="ja-JP" altLang="en-US" sz="6000" dirty="0" smtClean="0"/>
              <a:t>の評価</a:t>
            </a:r>
            <a:endParaRPr kumimoji="1" lang="ja-JP" altLang="en-US" sz="6000" dirty="0"/>
          </a:p>
        </p:txBody>
      </p:sp>
      <p:sp>
        <p:nvSpPr>
          <p:cNvPr id="5" name="コンテンツ プレースホルダー 2"/>
          <p:cNvSpPr>
            <a:spLocks noGrp="1"/>
          </p:cNvSpPr>
          <p:nvPr>
            <p:ph idx="1"/>
          </p:nvPr>
        </p:nvSpPr>
        <p:spPr>
          <a:xfrm>
            <a:off x="457200" y="1600200"/>
            <a:ext cx="8229600" cy="4525963"/>
          </a:xfrm>
        </p:spPr>
        <p:txBody>
          <a:bodyPr>
            <a:normAutofit/>
          </a:bodyPr>
          <a:lstStyle/>
          <a:p>
            <a:r>
              <a:rPr kumimoji="1" lang="ja-JP" altLang="en-US" sz="4000" dirty="0" smtClean="0">
                <a:solidFill>
                  <a:srgbClr val="32B490"/>
                </a:solidFill>
              </a:rPr>
              <a:t>レポート</a:t>
            </a:r>
            <a:r>
              <a:rPr kumimoji="1" lang="ja-JP" altLang="en-US" sz="4000" dirty="0" smtClean="0"/>
              <a:t> </a:t>
            </a:r>
            <a:r>
              <a:rPr kumimoji="1" lang="en-US" altLang="ja-JP" sz="4000" dirty="0" smtClean="0"/>
              <a:t>(50%)</a:t>
            </a:r>
          </a:p>
          <a:p>
            <a:pPr lvl="1"/>
            <a:r>
              <a:rPr lang="en-US" altLang="ja-JP" sz="3200" dirty="0" smtClean="0"/>
              <a:t>11</a:t>
            </a:r>
            <a:r>
              <a:rPr lang="ja-JP" altLang="en-US" sz="3200" dirty="0" smtClean="0"/>
              <a:t>月後半～</a:t>
            </a:r>
            <a:r>
              <a:rPr lang="en-US" altLang="ja-JP" sz="3200" dirty="0" smtClean="0"/>
              <a:t>12</a:t>
            </a:r>
            <a:r>
              <a:rPr lang="ja-JP" altLang="en-US" sz="3200" dirty="0" smtClean="0"/>
              <a:t>月前半ごろ実施</a:t>
            </a:r>
            <a:endParaRPr lang="en-US" altLang="ja-JP" sz="3200" dirty="0" smtClean="0"/>
          </a:p>
          <a:p>
            <a:pPr lvl="1"/>
            <a:r>
              <a:rPr kumimoji="1" lang="ja-JP" altLang="en-US" sz="3200" dirty="0" smtClean="0"/>
              <a:t>冬休みまでに提出</a:t>
            </a:r>
            <a:r>
              <a:rPr kumimoji="1" lang="en-US" altLang="ja-JP" sz="3200" dirty="0" smtClean="0"/>
              <a:t/>
            </a:r>
            <a:br>
              <a:rPr kumimoji="1" lang="en-US" altLang="ja-JP" sz="3200" dirty="0" smtClean="0"/>
            </a:br>
            <a:endParaRPr kumimoji="1" lang="en-US" altLang="ja-JP" sz="3200" dirty="0" smtClean="0"/>
          </a:p>
          <a:p>
            <a:r>
              <a:rPr kumimoji="1" lang="ja-JP" altLang="en-US" sz="4000" dirty="0" smtClean="0">
                <a:solidFill>
                  <a:srgbClr val="32B490"/>
                </a:solidFill>
              </a:rPr>
              <a:t>定期試験 </a:t>
            </a:r>
            <a:r>
              <a:rPr kumimoji="1" lang="en-US" altLang="ja-JP" sz="4000" dirty="0" smtClean="0"/>
              <a:t>(50%)</a:t>
            </a:r>
          </a:p>
          <a:p>
            <a:pPr lvl="1"/>
            <a:r>
              <a:rPr lang="ja-JP" altLang="en-US" sz="3200" dirty="0"/>
              <a:t>授業</a:t>
            </a:r>
            <a:r>
              <a:rPr lang="ja-JP" altLang="en-US" sz="3200" dirty="0" smtClean="0"/>
              <a:t>に</a:t>
            </a:r>
            <a:r>
              <a:rPr lang="ja-JP" altLang="en-US" sz="3200" dirty="0"/>
              <a:t>出て</a:t>
            </a:r>
            <a:r>
              <a:rPr lang="ja-JP" altLang="en-US" sz="3200" dirty="0" smtClean="0"/>
              <a:t>いれば解ける難易度。ヌルゲーです。</a:t>
            </a:r>
            <a:endParaRPr kumimoji="1" lang="en-US" altLang="ja-JP" sz="3200" dirty="0" smtClean="0"/>
          </a:p>
          <a:p>
            <a:pPr lvl="1"/>
            <a:endParaRPr kumimoji="1" lang="en-US" altLang="ja-JP" sz="3600" dirty="0" smtClean="0"/>
          </a:p>
        </p:txBody>
      </p:sp>
      <p:sp>
        <p:nvSpPr>
          <p:cNvPr id="4" name="星 10 3"/>
          <p:cNvSpPr/>
          <p:nvPr/>
        </p:nvSpPr>
        <p:spPr>
          <a:xfrm>
            <a:off x="6948264" y="116632"/>
            <a:ext cx="1944216" cy="2016224"/>
          </a:xfrm>
          <a:prstGeom prst="star1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4400">
                <a:latin typeface="メイリオ"/>
                <a:ea typeface="メイリオ"/>
                <a:cs typeface="メイリオ"/>
              </a:rPr>
              <a:t>復習</a:t>
            </a:r>
          </a:p>
        </p:txBody>
      </p:sp>
    </p:spTree>
    <p:extLst>
      <p:ext uri="{BB962C8B-B14F-4D97-AF65-F5344CB8AC3E}">
        <p14:creationId xmlns:p14="http://schemas.microsoft.com/office/powerpoint/2010/main" val="114156734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6000" dirty="0"/>
              <a:t>午後</a:t>
            </a:r>
            <a:r>
              <a:rPr kumimoji="1" lang="ja-JP" altLang="en-US" sz="6000" dirty="0" smtClean="0"/>
              <a:t>の評価</a:t>
            </a:r>
            <a:endParaRPr kumimoji="1" lang="ja-JP" altLang="en-US" sz="6000" dirty="0"/>
          </a:p>
        </p:txBody>
      </p:sp>
      <p:sp>
        <p:nvSpPr>
          <p:cNvPr id="3" name="コンテンツ プレースホルダー 2"/>
          <p:cNvSpPr>
            <a:spLocks noGrp="1"/>
          </p:cNvSpPr>
          <p:nvPr>
            <p:ph idx="1"/>
          </p:nvPr>
        </p:nvSpPr>
        <p:spPr/>
        <p:txBody>
          <a:bodyPr>
            <a:normAutofit/>
          </a:bodyPr>
          <a:lstStyle/>
          <a:p>
            <a:r>
              <a:rPr kumimoji="1" lang="ja-JP" altLang="en-US" sz="4000" dirty="0" smtClean="0">
                <a:solidFill>
                  <a:srgbClr val="32B490"/>
                </a:solidFill>
              </a:rPr>
              <a:t>チャット</a:t>
            </a:r>
            <a:r>
              <a:rPr kumimoji="1" lang="ja-JP" altLang="en-US" sz="4000" dirty="0" smtClean="0"/>
              <a:t> </a:t>
            </a:r>
            <a:r>
              <a:rPr kumimoji="1" lang="en-US" altLang="ja-JP" sz="4000" dirty="0" smtClean="0"/>
              <a:t>(50%)</a:t>
            </a:r>
          </a:p>
          <a:p>
            <a:pPr lvl="1"/>
            <a:r>
              <a:rPr lang="ja-JP" altLang="en-US" sz="3200" dirty="0" smtClean="0"/>
              <a:t>要件を満たしていれば満点</a:t>
            </a:r>
            <a:r>
              <a:rPr lang="en-US" altLang="ja-JP" sz="3600" dirty="0" smtClean="0"/>
              <a:t/>
            </a:r>
            <a:br>
              <a:rPr lang="en-US" altLang="ja-JP" sz="3600" dirty="0" smtClean="0"/>
            </a:br>
            <a:endParaRPr kumimoji="1" lang="en-US" altLang="ja-JP" sz="3600" dirty="0" smtClean="0"/>
          </a:p>
          <a:p>
            <a:r>
              <a:rPr lang="ja-JP" altLang="en-US" sz="4000" dirty="0" smtClean="0">
                <a:solidFill>
                  <a:srgbClr val="32B490"/>
                </a:solidFill>
              </a:rPr>
              <a:t>オンライン対戦 </a:t>
            </a:r>
            <a:r>
              <a:rPr lang="en-US" altLang="ja-JP" sz="4000" dirty="0" smtClean="0"/>
              <a:t>(50%)</a:t>
            </a:r>
          </a:p>
          <a:p>
            <a:pPr lvl="1"/>
            <a:r>
              <a:rPr lang="ja-JP" altLang="en-US" sz="3200" dirty="0"/>
              <a:t>要件</a:t>
            </a:r>
            <a:r>
              <a:rPr lang="ja-JP" altLang="en-US" sz="3200" dirty="0" smtClean="0"/>
              <a:t>を</a:t>
            </a:r>
            <a:r>
              <a:rPr lang="ja-JP" altLang="en-US" sz="3200" dirty="0"/>
              <a:t>満たして</a:t>
            </a:r>
            <a:r>
              <a:rPr lang="ja-JP" altLang="en-US" sz="3200" dirty="0" smtClean="0"/>
              <a:t>いる、チームへ貢献していれば満点</a:t>
            </a:r>
            <a:endParaRPr kumimoji="1" lang="en-US" altLang="ja-JP" sz="3200" dirty="0" smtClean="0"/>
          </a:p>
        </p:txBody>
      </p:sp>
      <p:sp>
        <p:nvSpPr>
          <p:cNvPr id="4" name="星 10 3"/>
          <p:cNvSpPr/>
          <p:nvPr/>
        </p:nvSpPr>
        <p:spPr>
          <a:xfrm>
            <a:off x="6936169" y="116632"/>
            <a:ext cx="1944216" cy="2016224"/>
          </a:xfrm>
          <a:prstGeom prst="star1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4400">
                <a:latin typeface="メイリオ"/>
                <a:ea typeface="メイリオ"/>
                <a:cs typeface="メイリオ"/>
              </a:rPr>
              <a:t>復習</a:t>
            </a:r>
          </a:p>
        </p:txBody>
      </p:sp>
    </p:spTree>
    <p:extLst>
      <p:ext uri="{BB962C8B-B14F-4D97-AF65-F5344CB8AC3E}">
        <p14:creationId xmlns:p14="http://schemas.microsoft.com/office/powerpoint/2010/main" val="288483052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80728"/>
          </a:xfrm>
        </p:spPr>
        <p:txBody>
          <a:bodyPr>
            <a:noAutofit/>
          </a:bodyPr>
          <a:lstStyle/>
          <a:p>
            <a:r>
              <a:rPr kumimoji="1" lang="ja-JP" altLang="en-US" sz="6000" dirty="0"/>
              <a:t>レポート</a:t>
            </a:r>
          </a:p>
        </p:txBody>
      </p:sp>
      <p:sp>
        <p:nvSpPr>
          <p:cNvPr id="7" name="正方形/長方形 6"/>
          <p:cNvSpPr/>
          <p:nvPr/>
        </p:nvSpPr>
        <p:spPr>
          <a:xfrm>
            <a:off x="-1332656" y="2780928"/>
            <a:ext cx="176192" cy="328682"/>
          </a:xfrm>
          <a:prstGeom prst="rect">
            <a:avLst/>
          </a:prstGeom>
        </p:spPr>
        <p:txBody>
          <a:bodyPr wrap="square">
            <a:spAutoFit/>
          </a:bodyPr>
          <a:lstStyle/>
          <a:p>
            <a:endParaRPr lang="ja-JP" altLang="en-US"/>
          </a:p>
        </p:txBody>
      </p:sp>
      <p:sp>
        <p:nvSpPr>
          <p:cNvPr id="9" name="コンテンツ プレースホルダー 8"/>
          <p:cNvSpPr txBox="1">
            <a:spLocks/>
          </p:cNvSpPr>
          <p:nvPr/>
        </p:nvSpPr>
        <p:spPr>
          <a:xfrm>
            <a:off x="0" y="980728"/>
            <a:ext cx="9144000" cy="561662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3600"/>
              <a:t>指定する</a:t>
            </a:r>
            <a:r>
              <a:rPr lang="ja-JP" altLang="en-US" sz="3600" b="1">
                <a:solidFill>
                  <a:srgbClr val="E46C0A"/>
                </a:solidFill>
              </a:rPr>
              <a:t>ゲームのテーブル設計</a:t>
            </a:r>
            <a:r>
              <a:rPr lang="ja-JP" altLang="en-US" sz="3600"/>
              <a:t>を行って</a:t>
            </a:r>
            <a:r>
              <a:rPr lang="ja-JP" altLang="en-US" sz="3600"/>
              <a:t>もらう予定です</a:t>
            </a:r>
            <a:r>
              <a:rPr lang="ja-JP" altLang="en-US" sz="3600"/>
              <a:t>。</a:t>
            </a:r>
            <a:endParaRPr lang="en-US" altLang="ja-JP" sz="3600"/>
          </a:p>
          <a:p>
            <a:pPr lvl="1"/>
            <a:r>
              <a:rPr lang="ja-JP" altLang="en-US"/>
              <a:t>「テーブル設計」の具体的なやり方は次回。</a:t>
            </a:r>
            <a:endParaRPr lang="en-US" altLang="ja-JP"/>
          </a:p>
          <a:p>
            <a:pPr lvl="1"/>
            <a:r>
              <a:rPr lang="ja-JP" altLang="en-US"/>
              <a:t>「ゲーム」の指定、提出方法も次回。</a:t>
            </a:r>
            <a:endParaRPr lang="en-US" altLang="ja-JP"/>
          </a:p>
          <a:p>
            <a:pPr lvl="2"/>
            <a:r>
              <a:rPr lang="ja-JP" altLang="en-US" sz="2000"/>
              <a:t>基本的に</a:t>
            </a:r>
            <a:r>
              <a:rPr lang="en-US" altLang="ja-JP" sz="2000"/>
              <a:t>F2P</a:t>
            </a:r>
            <a:r>
              <a:rPr lang="ja-JP" altLang="en-US" sz="2000"/>
              <a:t>のスマホゲームの予定</a:t>
            </a:r>
            <a:endParaRPr lang="en-US" altLang="ja-JP" sz="2000"/>
          </a:p>
          <a:p>
            <a:pPr lvl="1"/>
            <a:r>
              <a:rPr lang="ja-JP" altLang="ja-JP"/>
              <a:t>1</a:t>
            </a:r>
            <a:r>
              <a:rPr lang="en-US" altLang="ja-JP"/>
              <a:t>00%</a:t>
            </a:r>
            <a:r>
              <a:rPr lang="ja-JP" altLang="en-US"/>
              <a:t>正確に行うことは不可能なので、主要な項目についてのみで</a:t>
            </a:r>
            <a:r>
              <a:rPr lang="en-US" altLang="ja-JP"/>
              <a:t>OK</a:t>
            </a:r>
            <a:r>
              <a:rPr lang="ja-JP" altLang="en-US"/>
              <a:t>。</a:t>
            </a:r>
            <a:r>
              <a:rPr lang="en-US" altLang="ja-JP"/>
              <a:t/>
            </a:r>
            <a:br>
              <a:rPr lang="en-US" altLang="ja-JP"/>
            </a:br>
            <a:endParaRPr lang="en-US" altLang="ja-JP"/>
          </a:p>
          <a:p>
            <a:r>
              <a:rPr lang="ja-JP" altLang="en-US" sz="3600"/>
              <a:t>「テーブル設計」は、本日説明をした</a:t>
            </a:r>
            <a:r>
              <a:rPr lang="en-US" altLang="ja-JP" sz="3600"/>
              <a:t/>
            </a:r>
            <a:br>
              <a:rPr lang="en-US" altLang="ja-JP" sz="3600"/>
            </a:br>
            <a:r>
              <a:rPr lang="ja-JP" altLang="en-US" sz="3600"/>
              <a:t>「正規化」を行うことが前提です。</a:t>
            </a:r>
            <a:endParaRPr lang="en-US" altLang="ja-JP" sz="3600"/>
          </a:p>
        </p:txBody>
      </p:sp>
    </p:spTree>
    <p:extLst>
      <p:ext uri="{BB962C8B-B14F-4D97-AF65-F5344CB8AC3E}">
        <p14:creationId xmlns:p14="http://schemas.microsoft.com/office/powerpoint/2010/main" val="1134363591"/>
      </p:ext>
    </p:extLst>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80728"/>
          </a:xfrm>
        </p:spPr>
        <p:txBody>
          <a:bodyPr>
            <a:noAutofit/>
          </a:bodyPr>
          <a:lstStyle/>
          <a:p>
            <a:r>
              <a:rPr kumimoji="1" lang="ja-JP" altLang="en-US" sz="6000" dirty="0"/>
              <a:t>レポート</a:t>
            </a:r>
          </a:p>
        </p:txBody>
      </p:sp>
      <p:sp>
        <p:nvSpPr>
          <p:cNvPr id="7" name="正方形/長方形 6"/>
          <p:cNvSpPr/>
          <p:nvPr/>
        </p:nvSpPr>
        <p:spPr>
          <a:xfrm>
            <a:off x="-1332656" y="2780928"/>
            <a:ext cx="176192" cy="328682"/>
          </a:xfrm>
          <a:prstGeom prst="rect">
            <a:avLst/>
          </a:prstGeom>
        </p:spPr>
        <p:txBody>
          <a:bodyPr wrap="square">
            <a:spAutoFit/>
          </a:bodyPr>
          <a:lstStyle/>
          <a:p>
            <a:endParaRPr lang="ja-JP" altLang="en-US"/>
          </a:p>
        </p:txBody>
      </p:sp>
      <p:sp>
        <p:nvSpPr>
          <p:cNvPr id="9" name="コンテンツ プレースホルダー 8"/>
          <p:cNvSpPr txBox="1">
            <a:spLocks/>
          </p:cNvSpPr>
          <p:nvPr/>
        </p:nvSpPr>
        <p:spPr>
          <a:xfrm>
            <a:off x="0" y="1124744"/>
            <a:ext cx="9144000" cy="561662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a:t>締切は以下の予定</a:t>
            </a:r>
            <a:r>
              <a:rPr lang="en-US" altLang="ja-JP"/>
              <a:t/>
            </a:r>
            <a:br>
              <a:rPr lang="en-US" altLang="ja-JP"/>
            </a:br>
            <a:r>
              <a:rPr lang="ja-JP" altLang="en-US"/>
              <a:t>　</a:t>
            </a:r>
            <a:r>
              <a:rPr lang="ja-JP" altLang="ja-JP" b="1">
                <a:solidFill>
                  <a:srgbClr val="E46C0A"/>
                </a:solidFill>
              </a:rPr>
              <a:t>2</a:t>
            </a:r>
            <a:r>
              <a:rPr lang="en-US" altLang="ja-JP" b="1">
                <a:solidFill>
                  <a:srgbClr val="E46C0A"/>
                </a:solidFill>
              </a:rPr>
              <a:t>016</a:t>
            </a:r>
            <a:r>
              <a:rPr lang="ja-JP" altLang="en-US" b="1">
                <a:solidFill>
                  <a:srgbClr val="E46C0A"/>
                </a:solidFill>
              </a:rPr>
              <a:t>年</a:t>
            </a:r>
            <a:r>
              <a:rPr lang="en-US" altLang="ja-JP" b="1">
                <a:solidFill>
                  <a:srgbClr val="E46C0A"/>
                </a:solidFill>
              </a:rPr>
              <a:t>12</a:t>
            </a:r>
            <a:r>
              <a:rPr lang="ja-JP" altLang="en-US" b="1">
                <a:solidFill>
                  <a:srgbClr val="E46C0A"/>
                </a:solidFill>
              </a:rPr>
              <a:t>月</a:t>
            </a:r>
            <a:r>
              <a:rPr lang="en-US" altLang="ja-JP" b="1">
                <a:solidFill>
                  <a:srgbClr val="E46C0A"/>
                </a:solidFill>
              </a:rPr>
              <a:t>26</a:t>
            </a:r>
            <a:r>
              <a:rPr lang="ja-JP" altLang="en-US" b="1">
                <a:solidFill>
                  <a:srgbClr val="E46C0A"/>
                </a:solidFill>
              </a:rPr>
              <a:t>日</a:t>
            </a:r>
            <a:r>
              <a:rPr lang="en-US" altLang="ja-JP" b="1">
                <a:solidFill>
                  <a:srgbClr val="E46C0A"/>
                </a:solidFill>
              </a:rPr>
              <a:t>(</a:t>
            </a:r>
            <a:r>
              <a:rPr lang="ja-JP" altLang="en-US" b="1">
                <a:solidFill>
                  <a:srgbClr val="E46C0A"/>
                </a:solidFill>
              </a:rPr>
              <a:t>月</a:t>
            </a:r>
            <a:r>
              <a:rPr lang="en-US" altLang="ja-JP" b="1">
                <a:solidFill>
                  <a:srgbClr val="E46C0A"/>
                </a:solidFill>
              </a:rPr>
              <a:t>)</a:t>
            </a:r>
            <a:r>
              <a:rPr lang="ja-JP" altLang="en-US" b="1">
                <a:solidFill>
                  <a:srgbClr val="E46C0A"/>
                </a:solidFill>
              </a:rPr>
              <a:t>　</a:t>
            </a:r>
            <a:r>
              <a:rPr lang="en-US" altLang="ja-JP" b="1">
                <a:solidFill>
                  <a:srgbClr val="E46C0A"/>
                </a:solidFill>
              </a:rPr>
              <a:t>16:00</a:t>
            </a:r>
            <a:r>
              <a:rPr lang="ja-JP" altLang="en-US" b="1">
                <a:solidFill>
                  <a:srgbClr val="E46C0A"/>
                </a:solidFill>
              </a:rPr>
              <a:t>必着</a:t>
            </a:r>
            <a:r>
              <a:rPr lang="en-US" altLang="ja-JP"/>
              <a:t/>
            </a:r>
            <a:br>
              <a:rPr lang="en-US" altLang="ja-JP"/>
            </a:br>
            <a:endParaRPr lang="en-US" altLang="ja-JP"/>
          </a:p>
          <a:p>
            <a:r>
              <a:rPr lang="ja-JP" altLang="en-US"/>
              <a:t>課題の提示から締切りまで</a:t>
            </a:r>
            <a:r>
              <a:rPr lang="en-US" altLang="ja-JP"/>
              <a:t>2</a:t>
            </a:r>
            <a:r>
              <a:rPr lang="ja-JP" altLang="en-US"/>
              <a:t>週間を設定しています。この期間中に必ず提出してください。</a:t>
            </a:r>
            <a:endParaRPr lang="en-US" altLang="ja-JP"/>
          </a:p>
          <a:p>
            <a:pPr lvl="1"/>
            <a:r>
              <a:rPr lang="ja-JP" altLang="en-US"/>
              <a:t>締め切り後の提出、未提出の場合はレポート点は</a:t>
            </a:r>
            <a:r>
              <a:rPr lang="en-US" altLang="ja-JP"/>
              <a:t>0</a:t>
            </a:r>
            <a:r>
              <a:rPr lang="ja-JP" altLang="en-US"/>
              <a:t>となります。</a:t>
            </a:r>
            <a:endParaRPr lang="en-US" altLang="ja-JP"/>
          </a:p>
          <a:p>
            <a:pPr lvl="1"/>
            <a:r>
              <a:rPr lang="ja-JP" altLang="en-US"/>
              <a:t>提出された内容が一定の基準を達しているかで評価を行います。</a:t>
            </a:r>
            <a:endParaRPr lang="en-US" altLang="ja-JP"/>
          </a:p>
        </p:txBody>
      </p:sp>
    </p:spTree>
    <p:extLst>
      <p:ext uri="{BB962C8B-B14F-4D97-AF65-F5344CB8AC3E}">
        <p14:creationId xmlns:p14="http://schemas.microsoft.com/office/powerpoint/2010/main" val="3551917661"/>
      </p:ext>
    </p:extLst>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512" y="0"/>
            <a:ext cx="9144000" cy="980728"/>
          </a:xfrm>
        </p:spPr>
        <p:txBody>
          <a:bodyPr>
            <a:noAutofit/>
          </a:bodyPr>
          <a:lstStyle/>
          <a:p>
            <a:r>
              <a:rPr kumimoji="1" lang="ja-JP" altLang="en-US" sz="6000" dirty="0"/>
              <a:t>レポート</a:t>
            </a:r>
            <a:r>
              <a:rPr lang="ja-JP" altLang="en-US" sz="6000" dirty="0"/>
              <a:t>例</a:t>
            </a:r>
            <a:endParaRPr kumimoji="1" lang="ja-JP" altLang="en-US" sz="6000" dirty="0"/>
          </a:p>
        </p:txBody>
      </p:sp>
      <p:sp>
        <p:nvSpPr>
          <p:cNvPr id="9" name="コンテンツ プレースホルダー 8"/>
          <p:cNvSpPr txBox="1">
            <a:spLocks/>
          </p:cNvSpPr>
          <p:nvPr/>
        </p:nvSpPr>
        <p:spPr>
          <a:xfrm>
            <a:off x="0" y="980728"/>
            <a:ext cx="9144000" cy="554461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a:t>「ツムツム」のテーブル設計を行ってください。</a:t>
            </a:r>
            <a:endParaRPr lang="en-US" altLang="ja-JP"/>
          </a:p>
          <a:p>
            <a:endParaRPr lang="en-US" altLang="ja-JP"/>
          </a:p>
          <a:p>
            <a:r>
              <a:rPr lang="ja-JP" altLang="en-US"/>
              <a:t>回答例</a:t>
            </a:r>
            <a:endParaRPr lang="en-US" altLang="ja-JP"/>
          </a:p>
          <a:p>
            <a:pPr lvl="1"/>
            <a:r>
              <a:rPr lang="ja-JP" altLang="en-US"/>
              <a:t>ユーザー</a:t>
            </a:r>
            <a:r>
              <a:rPr lang="en-US" altLang="ja-JP"/>
              <a:t> </a:t>
            </a:r>
            <a:r>
              <a:rPr lang="ja-JP" altLang="en-US"/>
              <a:t>テーブル</a:t>
            </a:r>
            <a:endParaRPr lang="en-US" altLang="ja-JP"/>
          </a:p>
          <a:p>
            <a:pPr lvl="2"/>
            <a:r>
              <a:rPr lang="en-US" altLang="ja-JP"/>
              <a:t>LINE ID</a:t>
            </a:r>
            <a:r>
              <a:rPr lang="ja-JP" altLang="en-US"/>
              <a:t>、レベル、経験値、所有コイン、所有ルビー</a:t>
            </a:r>
            <a:r>
              <a:rPr lang="en-US" altLang="ja-JP"/>
              <a:t>…</a:t>
            </a:r>
          </a:p>
          <a:p>
            <a:pPr lvl="1"/>
            <a:r>
              <a:rPr lang="ja-JP" altLang="en-US"/>
              <a:t>ツム</a:t>
            </a:r>
            <a:r>
              <a:rPr lang="en-US" altLang="ja-JP"/>
              <a:t>(</a:t>
            </a:r>
            <a:r>
              <a:rPr lang="ja-JP" altLang="en-US"/>
              <a:t>マスター</a:t>
            </a:r>
            <a:r>
              <a:rPr lang="en-US" altLang="ja-JP"/>
              <a:t>) </a:t>
            </a:r>
            <a:r>
              <a:rPr lang="ja-JP" altLang="en-US"/>
              <a:t>テーブル</a:t>
            </a:r>
            <a:endParaRPr lang="en-US" altLang="ja-JP"/>
          </a:p>
          <a:p>
            <a:pPr lvl="2"/>
            <a:r>
              <a:rPr lang="ja-JP" altLang="en-US"/>
              <a:t>ツム</a:t>
            </a:r>
            <a:r>
              <a:rPr lang="en-US" altLang="ja-JP"/>
              <a:t>ID</a:t>
            </a:r>
            <a:r>
              <a:rPr lang="ja-JP" altLang="en-US"/>
              <a:t>、ツム名、必殺技</a:t>
            </a:r>
            <a:r>
              <a:rPr lang="en-US" altLang="ja-JP"/>
              <a:t>…</a:t>
            </a:r>
          </a:p>
          <a:p>
            <a:pPr lvl="1"/>
            <a:r>
              <a:rPr lang="ja-JP" altLang="en-US"/>
              <a:t>ツム</a:t>
            </a:r>
            <a:r>
              <a:rPr lang="en-US" altLang="ja-JP"/>
              <a:t>(</a:t>
            </a:r>
            <a:r>
              <a:rPr lang="ja-JP" altLang="en-US"/>
              <a:t>所持</a:t>
            </a:r>
            <a:r>
              <a:rPr lang="en-US" altLang="ja-JP"/>
              <a:t>) </a:t>
            </a:r>
            <a:r>
              <a:rPr lang="ja-JP" altLang="en-US"/>
              <a:t>テーブル</a:t>
            </a:r>
            <a:endParaRPr lang="en-US" altLang="ja-JP"/>
          </a:p>
          <a:p>
            <a:pPr lvl="1"/>
            <a:r>
              <a:rPr lang="ja-JP" altLang="en-US"/>
              <a:t>ショップ</a:t>
            </a:r>
            <a:r>
              <a:rPr lang="en-US" altLang="ja-JP"/>
              <a:t> </a:t>
            </a:r>
            <a:r>
              <a:rPr lang="ja-JP" altLang="en-US"/>
              <a:t>テーブル</a:t>
            </a:r>
            <a:r>
              <a:rPr lang="en-US" altLang="ja-JP"/>
              <a:t/>
            </a:r>
            <a:br>
              <a:rPr lang="en-US" altLang="ja-JP"/>
            </a:br>
            <a:r>
              <a:rPr lang="ja-JP" altLang="en-US"/>
              <a:t>　　　：</a:t>
            </a:r>
            <a:r>
              <a:rPr lang="en-US" altLang="ja-JP"/>
              <a:t/>
            </a:r>
            <a:br>
              <a:rPr lang="en-US" altLang="ja-JP"/>
            </a:br>
            <a:r>
              <a:rPr lang="ja-JP" altLang="en-US"/>
              <a:t>　　　：</a:t>
            </a:r>
            <a:endParaRPr lang="en-US" altLang="ja-JP"/>
          </a:p>
        </p:txBody>
      </p:sp>
    </p:spTree>
    <p:extLst>
      <p:ext uri="{BB962C8B-B14F-4D97-AF65-F5344CB8AC3E}">
        <p14:creationId xmlns:p14="http://schemas.microsoft.com/office/powerpoint/2010/main" val="3141197972"/>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99392"/>
            <a:ext cx="8229600" cy="936104"/>
          </a:xfrm>
        </p:spPr>
        <p:txBody>
          <a:bodyPr>
            <a:normAutofit fontScale="90000"/>
          </a:bodyPr>
          <a:lstStyle/>
          <a:p>
            <a:r>
              <a:rPr kumimoji="1" lang="en-US" altLang="ja-JP" sz="6000"/>
              <a:t>※</a:t>
            </a:r>
            <a:r>
              <a:rPr lang="ja-JP" altLang="en-US" sz="6000"/>
              <a:t>予習のすすめ</a:t>
            </a:r>
            <a:r>
              <a:rPr kumimoji="1" lang="en-US" altLang="ja-JP" sz="6000"/>
              <a:t>※</a:t>
            </a:r>
            <a:endParaRPr kumimoji="1" lang="ja-JP" altLang="en-US" sz="6000"/>
          </a:p>
        </p:txBody>
      </p:sp>
      <p:sp>
        <p:nvSpPr>
          <p:cNvPr id="4" name="コンテンツ プレースホルダー 3"/>
          <p:cNvSpPr>
            <a:spLocks noGrp="1"/>
          </p:cNvSpPr>
          <p:nvPr>
            <p:ph idx="1"/>
          </p:nvPr>
        </p:nvSpPr>
        <p:spPr>
          <a:xfrm>
            <a:off x="0" y="908720"/>
            <a:ext cx="9144000" cy="1872208"/>
          </a:xfrm>
        </p:spPr>
        <p:txBody>
          <a:bodyPr>
            <a:noAutofit/>
          </a:bodyPr>
          <a:lstStyle/>
          <a:p>
            <a:r>
              <a:rPr lang="ja-JP" altLang="en-US">
                <a:solidFill>
                  <a:schemeClr val="bg1"/>
                </a:solidFill>
              </a:rPr>
              <a:t>来週のテーブル設計は</a:t>
            </a:r>
            <a:r>
              <a:rPr lang="ja-JP" altLang="en-US" b="1">
                <a:solidFill>
                  <a:srgbClr val="E46C0A"/>
                </a:solidFill>
              </a:rPr>
              <a:t>「ディズニーツムツム」</a:t>
            </a:r>
            <a:r>
              <a:rPr lang="ja-JP" altLang="en-US">
                <a:solidFill>
                  <a:schemeClr val="bg1"/>
                </a:solidFill>
              </a:rPr>
              <a:t>を事例として取り上げる予定。</a:t>
            </a:r>
            <a:endParaRPr lang="en-US" altLang="ja-JP">
              <a:solidFill>
                <a:schemeClr val="bg1"/>
              </a:solidFill>
            </a:endParaRPr>
          </a:p>
          <a:p>
            <a:r>
              <a:rPr lang="en-US" altLang="ja-JP">
                <a:solidFill>
                  <a:schemeClr val="bg1"/>
                </a:solidFill>
              </a:rPr>
              <a:t>1</a:t>
            </a:r>
            <a:r>
              <a:rPr lang="ja-JP" altLang="en-US">
                <a:solidFill>
                  <a:schemeClr val="bg1"/>
                </a:solidFill>
              </a:rPr>
              <a:t>回以上プレイしておくとスムーズ</a:t>
            </a:r>
            <a:r>
              <a:rPr lang="ja-JP" altLang="en-US">
                <a:solidFill>
                  <a:schemeClr val="bg1"/>
                </a:solidFill>
              </a:rPr>
              <a:t>に理解できること受け合いです</a:t>
            </a:r>
            <a:r>
              <a:rPr lang="ja-JP" altLang="en-US">
                <a:solidFill>
                  <a:schemeClr val="bg1"/>
                </a:solidFill>
              </a:rPr>
              <a:t>。</a:t>
            </a:r>
            <a:endParaRPr lang="en-US" altLang="ja-JP">
              <a:solidFill>
                <a:schemeClr val="bg1"/>
              </a:solidFill>
            </a:endParaRPr>
          </a:p>
        </p:txBody>
      </p:sp>
      <p:pic>
        <p:nvPicPr>
          <p:cNvPr id="3" name="図 2"/>
          <p:cNvPicPr>
            <a:picLocks noChangeAspect="1"/>
          </p:cNvPicPr>
          <p:nvPr/>
        </p:nvPicPr>
        <p:blipFill>
          <a:blip r:embed="rId2"/>
          <a:stretch>
            <a:fillRect/>
          </a:stretch>
        </p:blipFill>
        <p:spPr>
          <a:xfrm>
            <a:off x="395536" y="3140968"/>
            <a:ext cx="3449960" cy="3449960"/>
          </a:xfrm>
          <a:prstGeom prst="rect">
            <a:avLst/>
          </a:prstGeom>
        </p:spPr>
      </p:pic>
      <p:pic>
        <p:nvPicPr>
          <p:cNvPr id="5" name="図 4"/>
          <p:cNvPicPr>
            <a:picLocks noChangeAspect="1"/>
          </p:cNvPicPr>
          <p:nvPr/>
        </p:nvPicPr>
        <p:blipFill>
          <a:blip r:embed="rId3"/>
          <a:stretch>
            <a:fillRect/>
          </a:stretch>
        </p:blipFill>
        <p:spPr>
          <a:xfrm>
            <a:off x="4211960" y="2996952"/>
            <a:ext cx="2012476" cy="3564958"/>
          </a:xfrm>
          <a:prstGeom prst="rect">
            <a:avLst/>
          </a:prstGeom>
        </p:spPr>
      </p:pic>
      <p:pic>
        <p:nvPicPr>
          <p:cNvPr id="6" name="図 5"/>
          <p:cNvPicPr>
            <a:picLocks noChangeAspect="1"/>
          </p:cNvPicPr>
          <p:nvPr/>
        </p:nvPicPr>
        <p:blipFill>
          <a:blip r:embed="rId4"/>
          <a:stretch>
            <a:fillRect/>
          </a:stretch>
        </p:blipFill>
        <p:spPr>
          <a:xfrm>
            <a:off x="6660232" y="2996952"/>
            <a:ext cx="2012476" cy="3564958"/>
          </a:xfrm>
          <a:prstGeom prst="rect">
            <a:avLst/>
          </a:prstGeom>
        </p:spPr>
      </p:pic>
    </p:spTree>
    <p:extLst>
      <p:ext uri="{BB962C8B-B14F-4D97-AF65-F5344CB8AC3E}">
        <p14:creationId xmlns:p14="http://schemas.microsoft.com/office/powerpoint/2010/main" val="420812990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8654</TotalTime>
  <Words>3432</Words>
  <Application>Microsoft Macintosh PowerPoint</Application>
  <PresentationFormat>画面に合わせる (4:3)</PresentationFormat>
  <Paragraphs>623</Paragraphs>
  <Slides>95</Slides>
  <Notes>59</Notes>
  <HiddenSlides>0</HiddenSlides>
  <MMClips>0</MMClips>
  <ScaleCrop>false</ScaleCrop>
  <HeadingPairs>
    <vt:vector size="4" baseType="variant">
      <vt:variant>
        <vt:lpstr>テーマ</vt:lpstr>
      </vt:variant>
      <vt:variant>
        <vt:i4>3</vt:i4>
      </vt:variant>
      <vt:variant>
        <vt:lpstr>スライド タイトル</vt:lpstr>
      </vt:variant>
      <vt:variant>
        <vt:i4>95</vt:i4>
      </vt:variant>
    </vt:vector>
  </HeadingPairs>
  <TitlesOfParts>
    <vt:vector size="98" baseType="lpstr">
      <vt:lpstr>Office ​​テーマ</vt:lpstr>
      <vt:lpstr>1_Office ​​テーマ</vt:lpstr>
      <vt:lpstr>2_Office ​​テーマ</vt:lpstr>
      <vt:lpstr>モバイル プログラミング2</vt:lpstr>
      <vt:lpstr>教材をDLしてください</vt:lpstr>
      <vt:lpstr>本日の予定</vt:lpstr>
      <vt:lpstr>午前</vt:lpstr>
      <vt:lpstr>午後</vt:lpstr>
      <vt:lpstr>前回休んだ人 (ﾟ∀ﾟ)ﾉｼ</vt:lpstr>
      <vt:lpstr>PC借りた人 (ﾟ∀ﾟ)ﾉｼ</vt:lpstr>
      <vt:lpstr>まずは追いつこう</vt:lpstr>
      <vt:lpstr>アンケート （出席カード）</vt:lpstr>
      <vt:lpstr>アンケート</vt:lpstr>
      <vt:lpstr>アンケート</vt:lpstr>
      <vt:lpstr>アンケート</vt:lpstr>
      <vt:lpstr>アンケート</vt:lpstr>
      <vt:lpstr>前回の アンケートに 答えるコーナー</vt:lpstr>
      <vt:lpstr>質問</vt:lpstr>
      <vt:lpstr>質問</vt:lpstr>
      <vt:lpstr>適正のある 職業とは何か</vt:lpstr>
      <vt:lpstr>職業適性の考え方</vt:lpstr>
      <vt:lpstr>職業適性の考え方</vt:lpstr>
      <vt:lpstr>職業適性の考え方</vt:lpstr>
      <vt:lpstr>職業適性の考え方</vt:lpstr>
      <vt:lpstr>職業適性の考え方</vt:lpstr>
      <vt:lpstr>よくいるエンジニア(PG)の一日</vt:lpstr>
      <vt:lpstr>まとめ</vt:lpstr>
      <vt:lpstr>MySQL基礎</vt:lpstr>
      <vt:lpstr>インデックス</vt:lpstr>
      <vt:lpstr>インデックス</vt:lpstr>
      <vt:lpstr>実践「インデックス」 その4</vt:lpstr>
      <vt:lpstr>プライマリーキー</vt:lpstr>
      <vt:lpstr>実践「インデックス」 その6</vt:lpstr>
      <vt:lpstr>実践「インデックス」 その7</vt:lpstr>
      <vt:lpstr>通常のインデックスは 巻末の索引をイメージ</vt:lpstr>
      <vt:lpstr>その他の情報</vt:lpstr>
      <vt:lpstr>その他の情報</vt:lpstr>
      <vt:lpstr>トランザクション</vt:lpstr>
      <vt:lpstr>トランザクション</vt:lpstr>
      <vt:lpstr>トランザクション</vt:lpstr>
      <vt:lpstr>トランザクション</vt:lpstr>
      <vt:lpstr>トランザクション</vt:lpstr>
      <vt:lpstr>実践「トランザクション」 その2</vt:lpstr>
      <vt:lpstr>実践「トランザクション」 その3</vt:lpstr>
      <vt:lpstr>実践「トランザクション」 その4</vt:lpstr>
      <vt:lpstr>トランザクション</vt:lpstr>
      <vt:lpstr>トランザクション</vt:lpstr>
      <vt:lpstr>ACID</vt:lpstr>
      <vt:lpstr>気をつけるポイント</vt:lpstr>
      <vt:lpstr>PHP/MySQL 連携</vt:lpstr>
      <vt:lpstr>PHPからSQLを実行する〜準備</vt:lpstr>
      <vt:lpstr>PHPからSQLを実行する〜実行</vt:lpstr>
      <vt:lpstr>MySQL基礎</vt:lpstr>
      <vt:lpstr>正規化・結合</vt:lpstr>
      <vt:lpstr>※注意※</vt:lpstr>
      <vt:lpstr>※注意※</vt:lpstr>
      <vt:lpstr>Twitterのテーブル構造を考えてみる</vt:lpstr>
      <vt:lpstr>Twitterのテーブル構造を考えてみる</vt:lpstr>
      <vt:lpstr>Twitterのテーブル構造を考えてみる</vt:lpstr>
      <vt:lpstr>Twitterのテーブル構造を考えてみる</vt:lpstr>
      <vt:lpstr>Twitterのテーブル構造を考えてみる</vt:lpstr>
      <vt:lpstr>ユーザー名を変更するには？</vt:lpstr>
      <vt:lpstr>そんなときに「正規化」1</vt:lpstr>
      <vt:lpstr>そんなときに「正規化」2</vt:lpstr>
      <vt:lpstr>そんなときに「正規化」3</vt:lpstr>
      <vt:lpstr>そんなときに「正規化」４</vt:lpstr>
      <vt:lpstr>正規化とは</vt:lpstr>
      <vt:lpstr>正規化</vt:lpstr>
      <vt:lpstr>SQLで結合する1</vt:lpstr>
      <vt:lpstr>SQLで結合する2</vt:lpstr>
      <vt:lpstr>ここまでを 実際にやって みましょう</vt:lpstr>
      <vt:lpstr>教材をDLしてください</vt:lpstr>
      <vt:lpstr>データ構造</vt:lpstr>
      <vt:lpstr>データをインポート</vt:lpstr>
      <vt:lpstr>状態を確認する</vt:lpstr>
      <vt:lpstr>まずはそれぞれのテーブル内容を確認</vt:lpstr>
      <vt:lpstr>結合してみましょう 1</vt:lpstr>
      <vt:lpstr>結合してみましょう2</vt:lpstr>
      <vt:lpstr>結合 - JOIN</vt:lpstr>
      <vt:lpstr>カラム名がかぶったら？ 1</vt:lpstr>
      <vt:lpstr>カラム名がかぶったら？2</vt:lpstr>
      <vt:lpstr>テーブルに別名をつける 1</vt:lpstr>
      <vt:lpstr>テーブルに別名をつける 2</vt:lpstr>
      <vt:lpstr>ここまでは、 それほど難しい(≒ややこしい) ところでは ありません。</vt:lpstr>
      <vt:lpstr>内部結合 と 外部結合</vt:lpstr>
      <vt:lpstr>SQLで結合する</vt:lpstr>
      <vt:lpstr>ユーザーを削除して実行 1</vt:lpstr>
      <vt:lpstr>ユーザーを削除して実行 2</vt:lpstr>
      <vt:lpstr>ユーザーを削除して実行 3</vt:lpstr>
      <vt:lpstr>結合 - JOIN</vt:lpstr>
      <vt:lpstr>結合 - JOIN</vt:lpstr>
      <vt:lpstr>【予告】 レポート</vt:lpstr>
      <vt:lpstr>午前の評価</vt:lpstr>
      <vt:lpstr>午後の評価</vt:lpstr>
      <vt:lpstr>レポート</vt:lpstr>
      <vt:lpstr>レポート</vt:lpstr>
      <vt:lpstr>レポート例</vt:lpstr>
      <vt:lpstr>※予習のすすめ※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AZUSAのファイルをPowerpointにしてみた</dc:title>
  <dc:creator>wslash</dc:creator>
  <cp:lastModifiedBy>勝部 麻季人</cp:lastModifiedBy>
  <cp:revision>1087</cp:revision>
  <cp:lastPrinted>2014-09-23T04:56:28Z</cp:lastPrinted>
  <dcterms:created xsi:type="dcterms:W3CDTF">2014-08-31T11:33:13Z</dcterms:created>
  <dcterms:modified xsi:type="dcterms:W3CDTF">2016-12-04T17:36:13Z</dcterms:modified>
</cp:coreProperties>
</file>