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60" r:id="rId5"/>
    <p:sldId id="259" r:id="rId6"/>
    <p:sldId id="261" r:id="rId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4" autoAdjust="0"/>
  </p:normalViewPr>
  <p:slideViewPr>
    <p:cSldViewPr snapToGrid="0" snapToObjects="1">
      <p:cViewPr>
        <p:scale>
          <a:sx n="139" d="100"/>
          <a:sy n="139" d="100"/>
        </p:scale>
        <p:origin x="-52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73A09A-2344-CE46-B2DA-848A87073385}" type="datetimeFigureOut">
              <a:rPr kumimoji="1" lang="ja-JP" altLang="en-US" smtClean="0"/>
              <a:t>16/11/09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87CE25-07CA-9543-BF89-E5629E6572A2}" type="slidenum">
              <a:rPr kumimoji="1" lang="ja-JP" altLang="en-US" smtClean="0"/>
              <a:t>‹#›</a:t>
            </a:fld>
            <a:endParaRPr kumimoji="1" lang="ja-JP" altLang="en-US"/>
          </a:p>
        </p:txBody>
      </p:sp>
    </p:spTree>
    <p:extLst>
      <p:ext uri="{BB962C8B-B14F-4D97-AF65-F5344CB8AC3E}">
        <p14:creationId xmlns:p14="http://schemas.microsoft.com/office/powerpoint/2010/main" val="35941930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19A2C-F8A1-B744-AB4D-5079C858B35D}" type="datetimeFigureOut">
              <a:rPr kumimoji="1" lang="ja-JP" altLang="en-US" smtClean="0"/>
              <a:t>16/11/09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4851C4-236B-2346-9222-4A7C59B41834}" type="slidenum">
              <a:rPr kumimoji="1" lang="ja-JP" altLang="en-US" smtClean="0"/>
              <a:t>‹#›</a:t>
            </a:fld>
            <a:endParaRPr kumimoji="1" lang="ja-JP" altLang="en-US"/>
          </a:p>
        </p:txBody>
      </p:sp>
    </p:spTree>
    <p:extLst>
      <p:ext uri="{BB962C8B-B14F-4D97-AF65-F5344CB8AC3E}">
        <p14:creationId xmlns:p14="http://schemas.microsoft.com/office/powerpoint/2010/main" val="12126039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8" name="タイトル 1"/>
          <p:cNvSpPr txBox="1">
            <a:spLocks/>
          </p:cNvSpPr>
          <p:nvPr userDrawn="1"/>
        </p:nvSpPr>
        <p:spPr>
          <a:xfrm>
            <a:off x="800100" y="2257425"/>
            <a:ext cx="7772400" cy="1470025"/>
          </a:xfrm>
          <a:prstGeom prst="rect">
            <a:avLst/>
          </a:prstGeom>
          <a:solidFill>
            <a:schemeClr val="tx1"/>
          </a:solidFill>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ja-JP" altLang="en-US" smtClean="0"/>
              <a:t>マスター タイトルの書式設定</a:t>
            </a:r>
            <a:endParaRPr lang="ja-JP" altLang="en-US"/>
          </a:p>
        </p:txBody>
      </p:sp>
      <p:sp>
        <p:nvSpPr>
          <p:cNvPr id="2" name="タイトル 1"/>
          <p:cNvSpPr>
            <a:spLocks noGrp="1"/>
          </p:cNvSpPr>
          <p:nvPr>
            <p:ph type="ctrTitle"/>
          </p:nvPr>
        </p:nvSpPr>
        <p:spPr>
          <a:xfrm>
            <a:off x="685800" y="2130425"/>
            <a:ext cx="7772400" cy="1470025"/>
          </a:xfrm>
          <a:solidFill>
            <a:schemeClr val="bg1"/>
          </a:solidFill>
          <a:ln w="3175">
            <a:solidFill>
              <a:schemeClr val="tx1"/>
            </a:solidFill>
          </a:ln>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42317" y="6578604"/>
            <a:ext cx="2133600" cy="236008"/>
          </a:xfrm>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a:xfrm>
            <a:off x="3124200" y="6578604"/>
            <a:ext cx="2895600" cy="236008"/>
          </a:xfrm>
        </p:spPr>
        <p:txBody>
          <a:bodyPr/>
          <a:lstStyle/>
          <a:p>
            <a:r>
              <a:rPr kumimoji="1" lang="en-US" altLang="ja-JP" smtClean="0"/>
              <a:t>Copyright (C) 2016 M.Katsube. All Rights Reserved.</a:t>
            </a:r>
            <a:endParaRPr kumimoji="1" lang="ja-JP" altLang="en-US" dirty="0"/>
          </a:p>
        </p:txBody>
      </p:sp>
      <p:sp>
        <p:nvSpPr>
          <p:cNvPr id="7" name="テキスト ボックス 6"/>
          <p:cNvSpPr txBox="1"/>
          <p:nvPr userDrawn="1"/>
        </p:nvSpPr>
        <p:spPr>
          <a:xfrm>
            <a:off x="7142733" y="117027"/>
            <a:ext cx="1879723" cy="461665"/>
          </a:xfrm>
          <a:prstGeom prst="rect">
            <a:avLst/>
          </a:prstGeom>
          <a:solidFill>
            <a:srgbClr val="FF0000"/>
          </a:solidFill>
        </p:spPr>
        <p:txBody>
          <a:bodyPr wrap="none" rtlCol="0">
            <a:spAutoFit/>
          </a:bodyPr>
          <a:lstStyle/>
          <a:p>
            <a:pPr algn="ctr"/>
            <a:r>
              <a:rPr kumimoji="1" lang="en-US" altLang="ja-JP" sz="2400" b="0" i="0" dirty="0" smtClean="0">
                <a:solidFill>
                  <a:schemeClr val="bg1"/>
                </a:solidFill>
                <a:latin typeface="Helvetica"/>
                <a:ea typeface="メイリオ"/>
                <a:cs typeface="Helvetica"/>
              </a:rPr>
              <a:t>Confidential</a:t>
            </a:r>
            <a:endParaRPr kumimoji="1" lang="ja-JP" altLang="en-US" sz="2400" b="0" i="0" dirty="0">
              <a:solidFill>
                <a:schemeClr val="bg1"/>
              </a:solidFill>
              <a:latin typeface="Helvetica"/>
              <a:ea typeface="メイリオ"/>
              <a:cs typeface="Helvetica"/>
            </a:endParaRPr>
          </a:p>
        </p:txBody>
      </p:sp>
    </p:spTree>
    <p:extLst>
      <p:ext uri="{BB962C8B-B14F-4D97-AF65-F5344CB8AC3E}">
        <p14:creationId xmlns:p14="http://schemas.microsoft.com/office/powerpoint/2010/main" val="352702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40860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349795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3373" y="110899"/>
            <a:ext cx="7449627" cy="427881"/>
          </a:xfrm>
        </p:spPr>
        <p:txBody>
          <a:bodyPr>
            <a:noAutofit/>
          </a:bodyPr>
          <a:lstStyle>
            <a:lvl1pPr algn="l">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18533" y="745066"/>
            <a:ext cx="8890000" cy="4525963"/>
          </a:xfrm>
        </p:spPr>
        <p:txBody>
          <a:bodyPr>
            <a:normAutofit/>
          </a:bodyPr>
          <a:lstStyle>
            <a:lvl1pPr>
              <a:defRPr sz="2400"/>
            </a:lvl1pPr>
            <a:lvl2pPr>
              <a:defRPr sz="2000"/>
            </a:lvl2pPr>
            <a:lvl3pPr>
              <a:defRPr sz="1800"/>
            </a:lvl3pPr>
            <a:lvl4pPr>
              <a:defRPr sz="1600"/>
            </a:lvl4pPr>
            <a:lvl5pPr>
              <a:defRPr sz="1600"/>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33849" y="6610352"/>
            <a:ext cx="1291183" cy="178859"/>
          </a:xfrm>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a:xfrm>
            <a:off x="1574800" y="6610354"/>
            <a:ext cx="6057900" cy="178858"/>
          </a:xfrm>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a:xfrm>
            <a:off x="7897161" y="6610352"/>
            <a:ext cx="1204522" cy="178859"/>
          </a:xfrm>
        </p:spPr>
        <p:txBody>
          <a:bodyPr/>
          <a:lstStyle/>
          <a:p>
            <a:fld id="{0E679A0B-6010-BD44-A36E-3A2199EAC84A}" type="slidenum">
              <a:rPr kumimoji="1" lang="ja-JP" altLang="en-US" smtClean="0"/>
              <a:t>‹#›</a:t>
            </a:fld>
            <a:endParaRPr kumimoji="1" lang="ja-JP" altLang="en-US"/>
          </a:p>
        </p:txBody>
      </p:sp>
      <p:cxnSp>
        <p:nvCxnSpPr>
          <p:cNvPr id="8" name="直線コネクタ 7"/>
          <p:cNvCxnSpPr/>
          <p:nvPr userDrawn="1"/>
        </p:nvCxnSpPr>
        <p:spPr>
          <a:xfrm>
            <a:off x="0" y="607949"/>
            <a:ext cx="9144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userDrawn="1"/>
        </p:nvCxnSpPr>
        <p:spPr>
          <a:xfrm>
            <a:off x="0" y="6542617"/>
            <a:ext cx="9144000"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userDrawn="1"/>
        </p:nvCxnSpPr>
        <p:spPr>
          <a:xfrm>
            <a:off x="8461" y="57609"/>
            <a:ext cx="7738539"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テキスト ボックス 11"/>
          <p:cNvSpPr txBox="1"/>
          <p:nvPr userDrawn="1"/>
        </p:nvSpPr>
        <p:spPr>
          <a:xfrm>
            <a:off x="7897161" y="41194"/>
            <a:ext cx="1187587" cy="211203"/>
          </a:xfrm>
          <a:prstGeom prst="rect">
            <a:avLst/>
          </a:prstGeom>
          <a:solidFill>
            <a:srgbClr val="FF0000"/>
          </a:solidFill>
        </p:spPr>
        <p:txBody>
          <a:bodyPr wrap="square" lIns="36000" tIns="36000" rIns="36000" bIns="36000" rtlCol="0">
            <a:spAutoFit/>
          </a:bodyPr>
          <a:lstStyle/>
          <a:p>
            <a:pPr algn="ctr"/>
            <a:r>
              <a:rPr kumimoji="1" lang="en-US" altLang="ja-JP" sz="900" b="0" i="0" dirty="0" smtClean="0">
                <a:solidFill>
                  <a:schemeClr val="bg1"/>
                </a:solidFill>
                <a:latin typeface="Helvetica"/>
                <a:ea typeface="メイリオ"/>
                <a:cs typeface="Helvetica"/>
              </a:rPr>
              <a:t>Confidential</a:t>
            </a:r>
            <a:endParaRPr kumimoji="1" lang="ja-JP" altLang="en-US" sz="900" b="0" i="0" dirty="0">
              <a:solidFill>
                <a:schemeClr val="bg1"/>
              </a:solidFill>
              <a:latin typeface="Helvetica"/>
              <a:ea typeface="メイリオ"/>
              <a:cs typeface="Helvetica"/>
            </a:endParaRPr>
          </a:p>
        </p:txBody>
      </p:sp>
    </p:spTree>
    <p:extLst>
      <p:ext uri="{BB962C8B-B14F-4D97-AF65-F5344CB8AC3E}">
        <p14:creationId xmlns:p14="http://schemas.microsoft.com/office/powerpoint/2010/main" val="144233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55869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2016/11/14</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7" name="スライド番号プレースホルダー 6"/>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292221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2016/11/14</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9" name="スライド番号プレースホルダー 8"/>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394730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2016/11/14</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5" name="スライド番号プレースホルダー 4"/>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332904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2016/11/14</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4" name="スライド番号プレースホルダー 3"/>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117148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2016/11/14</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7" name="スライド番号プレースホルダー 6"/>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157824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2016/11/14</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Copyright (C) 2016 M.Katsube. All Rights Reserved.</a:t>
            </a:r>
            <a:endParaRPr kumimoji="1" lang="ja-JP" altLang="en-US"/>
          </a:p>
        </p:txBody>
      </p:sp>
      <p:sp>
        <p:nvSpPr>
          <p:cNvPr id="7" name="スライド番号プレースホルダー 6"/>
          <p:cNvSpPr>
            <a:spLocks noGrp="1"/>
          </p:cNvSpPr>
          <p:nvPr>
            <p:ph type="sldNum" sz="quarter" idx="12"/>
          </p:nvPr>
        </p:nvSpPr>
        <p:spPr/>
        <p:txBody>
          <a:body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20601190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1270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2016/11/14</a:t>
            </a:r>
            <a:endParaRPr kumimoji="1" lang="ja-JP" altLang="en-US" dirty="0"/>
          </a:p>
        </p:txBody>
      </p:sp>
      <p:sp>
        <p:nvSpPr>
          <p:cNvPr id="5" name="フッター プレースホルダー 4"/>
          <p:cNvSpPr>
            <a:spLocks noGrp="1"/>
          </p:cNvSpPr>
          <p:nvPr>
            <p:ph type="ftr" sz="quarter" idx="3"/>
          </p:nvPr>
        </p:nvSpPr>
        <p:spPr>
          <a:xfrm>
            <a:off x="1892300" y="6356350"/>
            <a:ext cx="52197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4"/>
          </p:nvPr>
        </p:nvSpPr>
        <p:spPr>
          <a:xfrm>
            <a:off x="7302500" y="6356350"/>
            <a:ext cx="1384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79A0B-6010-BD44-A36E-3A2199EAC84A}" type="slidenum">
              <a:rPr kumimoji="1" lang="ja-JP" altLang="en-US" smtClean="0"/>
              <a:t>‹#›</a:t>
            </a:fld>
            <a:endParaRPr kumimoji="1" lang="ja-JP" altLang="en-US"/>
          </a:p>
        </p:txBody>
      </p:sp>
    </p:spTree>
    <p:extLst>
      <p:ext uri="{BB962C8B-B14F-4D97-AF65-F5344CB8AC3E}">
        <p14:creationId xmlns:p14="http://schemas.microsoft.com/office/powerpoint/2010/main" val="46785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smtClean="0"/>
              <a:t>Web</a:t>
            </a:r>
            <a:r>
              <a:rPr lang="ja-JP" altLang="en-US" dirty="0" smtClean="0"/>
              <a:t>チャット 要件定義</a:t>
            </a:r>
            <a:endParaRPr kumimoji="1" lang="ja-JP" altLang="en-US" dirty="0"/>
          </a:p>
        </p:txBody>
      </p:sp>
      <p:sp>
        <p:nvSpPr>
          <p:cNvPr id="3" name="サブタイトル 2"/>
          <p:cNvSpPr>
            <a:spLocks noGrp="1"/>
          </p:cNvSpPr>
          <p:nvPr>
            <p:ph type="subTitle" idx="1"/>
          </p:nvPr>
        </p:nvSpPr>
        <p:spPr>
          <a:xfrm>
            <a:off x="1371600" y="4000499"/>
            <a:ext cx="6400800" cy="994833"/>
          </a:xfrm>
        </p:spPr>
        <p:txBody>
          <a:bodyPr>
            <a:normAutofit fontScale="92500" lnSpcReduction="20000"/>
          </a:bodyPr>
          <a:lstStyle/>
          <a:p>
            <a:r>
              <a:rPr kumimoji="1" lang="en-US" altLang="ja-JP" dirty="0" smtClean="0"/>
              <a:t>PHP</a:t>
            </a:r>
            <a:r>
              <a:rPr lang="ja-JP" altLang="en-US" dirty="0" smtClean="0"/>
              <a:t>を使用したオンライン</a:t>
            </a:r>
            <a:endParaRPr lang="en-US" altLang="ja-JP" dirty="0" smtClean="0"/>
          </a:p>
          <a:p>
            <a:r>
              <a:rPr lang="en-US" altLang="ja-JP" dirty="0" smtClean="0"/>
              <a:t>Web</a:t>
            </a:r>
            <a:r>
              <a:rPr lang="ja-JP" altLang="en-US" dirty="0" smtClean="0"/>
              <a:t>チャットシステム</a:t>
            </a:r>
            <a:endParaRPr kumimoji="1" lang="ja-JP" altLang="en-US" dirty="0"/>
          </a:p>
        </p:txBody>
      </p:sp>
      <p:sp>
        <p:nvSpPr>
          <p:cNvPr id="5" name="テキスト ボックス 4"/>
          <p:cNvSpPr txBox="1"/>
          <p:nvPr/>
        </p:nvSpPr>
        <p:spPr>
          <a:xfrm>
            <a:off x="2979507" y="5453113"/>
            <a:ext cx="3262432" cy="892552"/>
          </a:xfrm>
          <a:prstGeom prst="rect">
            <a:avLst/>
          </a:prstGeom>
          <a:noFill/>
        </p:spPr>
        <p:txBody>
          <a:bodyPr wrap="none" rtlCol="0">
            <a:spAutoFit/>
          </a:bodyPr>
          <a:lstStyle/>
          <a:p>
            <a:pPr algn="ctr"/>
            <a:r>
              <a:rPr kumimoji="1" lang="ja-JP" altLang="en-US" sz="2000" dirty="0" smtClean="0"/>
              <a:t>日本工学院八王子専門学校</a:t>
            </a:r>
            <a:endParaRPr kumimoji="1" lang="en-US" altLang="ja-JP" sz="2000" dirty="0" smtClean="0"/>
          </a:p>
          <a:p>
            <a:pPr algn="ctr"/>
            <a:r>
              <a:rPr kumimoji="1" lang="ja-JP" altLang="en-US" sz="1600" dirty="0" smtClean="0"/>
              <a:t>モバイルプログラミング</a:t>
            </a:r>
            <a:r>
              <a:rPr kumimoji="1" lang="en-US" altLang="ja-JP" sz="1600" dirty="0" smtClean="0"/>
              <a:t>2</a:t>
            </a:r>
          </a:p>
          <a:p>
            <a:pPr algn="ctr"/>
            <a:r>
              <a:rPr lang="ja-JP" altLang="en-US" sz="1600" dirty="0" smtClean="0"/>
              <a:t>モバイルプログラミング実習</a:t>
            </a:r>
            <a:r>
              <a:rPr lang="en-US" altLang="ja-JP" sz="1600" dirty="0" smtClean="0"/>
              <a:t>2</a:t>
            </a:r>
            <a:endParaRPr kumimoji="1" lang="ja-JP" altLang="en-US" sz="1600" dirty="0"/>
          </a:p>
        </p:txBody>
      </p:sp>
      <p:sp>
        <p:nvSpPr>
          <p:cNvPr id="6" name="テキスト ボックス 5"/>
          <p:cNvSpPr txBox="1"/>
          <p:nvPr/>
        </p:nvSpPr>
        <p:spPr>
          <a:xfrm>
            <a:off x="685800" y="366924"/>
            <a:ext cx="2637260" cy="461665"/>
          </a:xfrm>
          <a:prstGeom prst="rect">
            <a:avLst/>
          </a:prstGeom>
          <a:noFill/>
        </p:spPr>
        <p:txBody>
          <a:bodyPr wrap="none" rtlCol="0">
            <a:spAutoFit/>
          </a:bodyPr>
          <a:lstStyle/>
          <a:p>
            <a:r>
              <a:rPr kumimoji="1" lang="en-US" altLang="ja-JP" sz="2400" dirty="0" smtClean="0">
                <a:latin typeface="メイリオ"/>
                <a:ea typeface="メイリオ"/>
                <a:cs typeface="メイリオ"/>
              </a:rPr>
              <a:t>2016</a:t>
            </a:r>
            <a:r>
              <a:rPr kumimoji="1" lang="ja-JP" altLang="en-US" sz="2400" dirty="0" smtClean="0">
                <a:latin typeface="メイリオ"/>
                <a:ea typeface="メイリオ"/>
                <a:cs typeface="メイリオ"/>
              </a:rPr>
              <a:t>年</a:t>
            </a:r>
            <a:r>
              <a:rPr kumimoji="1" lang="en-US" altLang="ja-JP" sz="2400" dirty="0" smtClean="0">
                <a:latin typeface="メイリオ"/>
                <a:ea typeface="メイリオ"/>
                <a:cs typeface="メイリオ"/>
              </a:rPr>
              <a:t>11</a:t>
            </a:r>
            <a:r>
              <a:rPr kumimoji="1" lang="ja-JP" altLang="en-US" sz="2400" dirty="0" smtClean="0">
                <a:latin typeface="メイリオ"/>
                <a:ea typeface="メイリオ"/>
                <a:cs typeface="メイリオ"/>
              </a:rPr>
              <a:t>月</a:t>
            </a:r>
            <a:r>
              <a:rPr kumimoji="1" lang="en-US" altLang="ja-JP" sz="2400" dirty="0" smtClean="0">
                <a:latin typeface="メイリオ"/>
                <a:ea typeface="メイリオ"/>
                <a:cs typeface="メイリオ"/>
              </a:rPr>
              <a:t>14</a:t>
            </a:r>
            <a:r>
              <a:rPr kumimoji="1" lang="ja-JP" altLang="en-US" sz="2400" dirty="0" smtClean="0">
                <a:latin typeface="メイリオ"/>
                <a:ea typeface="メイリオ"/>
                <a:cs typeface="メイリオ"/>
              </a:rPr>
              <a:t>日</a:t>
            </a:r>
            <a:endParaRPr kumimoji="1" lang="ja-JP" altLang="en-US" sz="2400" dirty="0">
              <a:latin typeface="メイリオ"/>
              <a:ea typeface="メイリオ"/>
              <a:cs typeface="メイリオ"/>
            </a:endParaRPr>
          </a:p>
        </p:txBody>
      </p:sp>
    </p:spTree>
    <p:extLst>
      <p:ext uri="{BB962C8B-B14F-4D97-AF65-F5344CB8AC3E}">
        <p14:creationId xmlns:p14="http://schemas.microsoft.com/office/powerpoint/2010/main" val="240255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画面遷移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1</a:t>
            </a:fld>
            <a:endParaRPr kumimoji="1" lang="ja-JP" altLang="en-US"/>
          </a:p>
        </p:txBody>
      </p:sp>
      <p:sp>
        <p:nvSpPr>
          <p:cNvPr id="7" name="正方形/長方形 6"/>
          <p:cNvSpPr/>
          <p:nvPr/>
        </p:nvSpPr>
        <p:spPr>
          <a:xfrm>
            <a:off x="2034865" y="1944797"/>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solidFill>
                  <a:schemeClr val="tx1"/>
                </a:solidFill>
              </a:rPr>
              <a:t>ログイン</a:t>
            </a:r>
            <a:endParaRPr kumimoji="1" lang="ja-JP" altLang="en-US" sz="1200" dirty="0">
              <a:solidFill>
                <a:schemeClr val="tx1"/>
              </a:solidFill>
            </a:endParaRPr>
          </a:p>
        </p:txBody>
      </p:sp>
      <p:sp>
        <p:nvSpPr>
          <p:cNvPr id="8" name="正方形/長方形 7"/>
          <p:cNvSpPr/>
          <p:nvPr/>
        </p:nvSpPr>
        <p:spPr>
          <a:xfrm>
            <a:off x="2034864" y="1944797"/>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ja-JP" sz="1400" dirty="0" smtClean="0">
                <a:solidFill>
                  <a:schemeClr val="bg1"/>
                </a:solidFill>
              </a:rPr>
              <a:t>W</a:t>
            </a:r>
            <a:r>
              <a:rPr lang="en-US" altLang="ja-JP" sz="1400" dirty="0" smtClean="0">
                <a:solidFill>
                  <a:schemeClr val="bg1"/>
                </a:solidFill>
              </a:rPr>
              <a:t>C</a:t>
            </a:r>
            <a:r>
              <a:rPr lang="ja-JP" altLang="ja-JP" sz="1400" dirty="0">
                <a:solidFill>
                  <a:schemeClr val="bg1"/>
                </a:solidFill>
              </a:rPr>
              <a:t>1</a:t>
            </a:r>
            <a:r>
              <a:rPr kumimoji="1" lang="en-US" altLang="ja-JP" sz="1400" dirty="0" smtClean="0">
                <a:solidFill>
                  <a:schemeClr val="bg1"/>
                </a:solidFill>
              </a:rPr>
              <a:t>01</a:t>
            </a:r>
            <a:endParaRPr kumimoji="1" lang="ja-JP" altLang="en-US" sz="1400" dirty="0">
              <a:solidFill>
                <a:schemeClr val="bg1"/>
              </a:solidFill>
            </a:endParaRPr>
          </a:p>
        </p:txBody>
      </p:sp>
      <p:sp>
        <p:nvSpPr>
          <p:cNvPr id="10" name="正方形/長方形 9"/>
          <p:cNvSpPr/>
          <p:nvPr/>
        </p:nvSpPr>
        <p:spPr>
          <a:xfrm>
            <a:off x="5782456" y="1961948"/>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solidFill>
                  <a:schemeClr val="tx1"/>
                </a:solidFill>
              </a:rPr>
              <a:t>チャット</a:t>
            </a:r>
            <a:endParaRPr kumimoji="1" lang="ja-JP" altLang="en-US" sz="1200" dirty="0">
              <a:solidFill>
                <a:schemeClr val="tx1"/>
              </a:solidFill>
            </a:endParaRPr>
          </a:p>
        </p:txBody>
      </p:sp>
      <p:sp>
        <p:nvSpPr>
          <p:cNvPr id="11" name="正方形/長方形 10"/>
          <p:cNvSpPr/>
          <p:nvPr/>
        </p:nvSpPr>
        <p:spPr>
          <a:xfrm>
            <a:off x="5782455" y="1961948"/>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bg1"/>
                </a:solidFill>
              </a:rPr>
              <a:t>WC2</a:t>
            </a:r>
            <a:r>
              <a:rPr kumimoji="1" lang="en-US" altLang="ja-JP" sz="1400" dirty="0" smtClean="0">
                <a:solidFill>
                  <a:schemeClr val="bg1"/>
                </a:solidFill>
              </a:rPr>
              <a:t>01</a:t>
            </a:r>
            <a:endParaRPr kumimoji="1" lang="ja-JP" altLang="en-US" sz="1400" dirty="0">
              <a:solidFill>
                <a:schemeClr val="bg1"/>
              </a:solidFill>
            </a:endParaRPr>
          </a:p>
        </p:txBody>
      </p:sp>
      <p:cxnSp>
        <p:nvCxnSpPr>
          <p:cNvPr id="13" name="直線矢印コネクタ 12"/>
          <p:cNvCxnSpPr>
            <a:stCxn id="7" idx="3"/>
            <a:endCxn id="21" idx="1"/>
          </p:cNvCxnSpPr>
          <p:nvPr/>
        </p:nvCxnSpPr>
        <p:spPr>
          <a:xfrm>
            <a:off x="2898046" y="2387352"/>
            <a:ext cx="900368"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正方形/長方形 14"/>
          <p:cNvSpPr/>
          <p:nvPr/>
        </p:nvSpPr>
        <p:spPr>
          <a:xfrm>
            <a:off x="5782455" y="3328391"/>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solidFill>
                  <a:schemeClr val="tx1"/>
                </a:solidFill>
              </a:rPr>
              <a:t>過去ログ</a:t>
            </a:r>
            <a:endParaRPr kumimoji="1" lang="ja-JP" altLang="en-US" sz="1200" dirty="0">
              <a:solidFill>
                <a:schemeClr val="tx1"/>
              </a:solidFill>
            </a:endParaRPr>
          </a:p>
        </p:txBody>
      </p:sp>
      <p:sp>
        <p:nvSpPr>
          <p:cNvPr id="16" name="正方形/長方形 15"/>
          <p:cNvSpPr/>
          <p:nvPr/>
        </p:nvSpPr>
        <p:spPr>
          <a:xfrm>
            <a:off x="5782454" y="3328391"/>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bg1"/>
                </a:solidFill>
              </a:rPr>
              <a:t>WC3</a:t>
            </a:r>
            <a:r>
              <a:rPr kumimoji="1" lang="en-US" altLang="ja-JP" sz="1400" dirty="0" smtClean="0">
                <a:solidFill>
                  <a:schemeClr val="bg1"/>
                </a:solidFill>
              </a:rPr>
              <a:t>01</a:t>
            </a:r>
            <a:endParaRPr kumimoji="1" lang="ja-JP" altLang="en-US" sz="1400" dirty="0">
              <a:solidFill>
                <a:schemeClr val="bg1"/>
              </a:solidFill>
            </a:endParaRPr>
          </a:p>
        </p:txBody>
      </p:sp>
      <p:cxnSp>
        <p:nvCxnSpPr>
          <p:cNvPr id="17" name="直線矢印コネクタ 16"/>
          <p:cNvCxnSpPr>
            <a:stCxn id="10" idx="2"/>
            <a:endCxn id="16" idx="0"/>
          </p:cNvCxnSpPr>
          <p:nvPr/>
        </p:nvCxnSpPr>
        <p:spPr>
          <a:xfrm flipH="1">
            <a:off x="6214045" y="2847058"/>
            <a:ext cx="2" cy="481333"/>
          </a:xfrm>
          <a:prstGeom prst="straightConnector1">
            <a:avLst/>
          </a:prstGeom>
          <a:ln w="1587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21" name="ひし形 20"/>
          <p:cNvSpPr/>
          <p:nvPr/>
        </p:nvSpPr>
        <p:spPr>
          <a:xfrm>
            <a:off x="3798414" y="2134475"/>
            <a:ext cx="539092" cy="505754"/>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350694" y="1843795"/>
            <a:ext cx="1662534" cy="261610"/>
          </a:xfrm>
          <a:prstGeom prst="rect">
            <a:avLst/>
          </a:prstGeom>
          <a:noFill/>
        </p:spPr>
        <p:txBody>
          <a:bodyPr wrap="none" rtlCol="0">
            <a:spAutoFit/>
          </a:bodyPr>
          <a:lstStyle/>
          <a:p>
            <a:r>
              <a:rPr kumimoji="1" lang="ja-JP" altLang="en-US" sz="1100" dirty="0" smtClean="0"/>
              <a:t>名前が入力されている？</a:t>
            </a:r>
            <a:endParaRPr kumimoji="1" lang="ja-JP" altLang="en-US" sz="1100" dirty="0"/>
          </a:p>
        </p:txBody>
      </p:sp>
      <p:sp>
        <p:nvSpPr>
          <p:cNvPr id="25" name="正方形/長方形 24"/>
          <p:cNvSpPr/>
          <p:nvPr/>
        </p:nvSpPr>
        <p:spPr>
          <a:xfrm>
            <a:off x="3641433" y="3328391"/>
            <a:ext cx="863181" cy="88511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ja-JP" sz="1200" dirty="0" smtClean="0">
              <a:solidFill>
                <a:schemeClr val="tx1"/>
              </a:solidFill>
            </a:endParaRPr>
          </a:p>
          <a:p>
            <a:pPr algn="ctr"/>
            <a:r>
              <a:rPr kumimoji="1" lang="ja-JP" altLang="en-US" sz="1200" dirty="0" smtClean="0">
                <a:solidFill>
                  <a:schemeClr val="tx1"/>
                </a:solidFill>
              </a:rPr>
              <a:t>エラー</a:t>
            </a:r>
            <a:endParaRPr kumimoji="1" lang="en-US" altLang="ja-JP" sz="1200" dirty="0" smtClean="0">
              <a:solidFill>
                <a:schemeClr val="tx1"/>
              </a:solidFill>
            </a:endParaRPr>
          </a:p>
          <a:p>
            <a:pPr algn="ctr"/>
            <a:r>
              <a:rPr lang="ja-JP" altLang="en-US" sz="1200" dirty="0" smtClean="0">
                <a:solidFill>
                  <a:schemeClr val="tx1"/>
                </a:solidFill>
              </a:rPr>
              <a:t>名前</a:t>
            </a:r>
            <a:endParaRPr lang="en-US" altLang="ja-JP" sz="1200" dirty="0" smtClean="0">
              <a:solidFill>
                <a:schemeClr val="tx1"/>
              </a:solidFill>
            </a:endParaRPr>
          </a:p>
          <a:p>
            <a:pPr algn="ctr"/>
            <a:r>
              <a:rPr lang="ja-JP" altLang="en-US" sz="1200" dirty="0" smtClean="0">
                <a:solidFill>
                  <a:schemeClr val="tx1"/>
                </a:solidFill>
              </a:rPr>
              <a:t>未入力</a:t>
            </a:r>
            <a:endParaRPr kumimoji="1" lang="ja-JP" altLang="en-US" sz="1200" dirty="0">
              <a:solidFill>
                <a:schemeClr val="tx1"/>
              </a:solidFill>
            </a:endParaRPr>
          </a:p>
        </p:txBody>
      </p:sp>
      <p:sp>
        <p:nvSpPr>
          <p:cNvPr id="26" name="正方形/長方形 25"/>
          <p:cNvSpPr/>
          <p:nvPr/>
        </p:nvSpPr>
        <p:spPr>
          <a:xfrm>
            <a:off x="3641432" y="3328391"/>
            <a:ext cx="863181" cy="205243"/>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ja-JP" sz="1400" dirty="0" smtClean="0">
                <a:solidFill>
                  <a:schemeClr val="bg1"/>
                </a:solidFill>
              </a:rPr>
              <a:t>ER001</a:t>
            </a:r>
            <a:endParaRPr kumimoji="1" lang="ja-JP" altLang="en-US" sz="1400" dirty="0">
              <a:solidFill>
                <a:schemeClr val="bg1"/>
              </a:solidFill>
            </a:endParaRPr>
          </a:p>
        </p:txBody>
      </p:sp>
      <p:cxnSp>
        <p:nvCxnSpPr>
          <p:cNvPr id="27" name="直線矢印コネクタ 26"/>
          <p:cNvCxnSpPr>
            <a:stCxn id="21" idx="2"/>
            <a:endCxn id="26" idx="0"/>
          </p:cNvCxnSpPr>
          <p:nvPr/>
        </p:nvCxnSpPr>
        <p:spPr>
          <a:xfrm>
            <a:off x="4067960" y="2640229"/>
            <a:ext cx="5063" cy="688162"/>
          </a:xfrm>
          <a:prstGeom prst="straightConnector1">
            <a:avLst/>
          </a:prstGeom>
          <a:ln w="15875">
            <a:solidFill>
              <a:schemeClr val="tx1"/>
            </a:solidFill>
            <a:prstDash val="sysDot"/>
            <a:tailEnd type="triangle"/>
          </a:ln>
          <a:effectLst/>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3768105" y="2568297"/>
            <a:ext cx="350113" cy="261610"/>
          </a:xfrm>
          <a:prstGeom prst="rect">
            <a:avLst/>
          </a:prstGeom>
          <a:noFill/>
        </p:spPr>
        <p:txBody>
          <a:bodyPr wrap="none" rtlCol="0">
            <a:spAutoFit/>
          </a:bodyPr>
          <a:lstStyle/>
          <a:p>
            <a:r>
              <a:rPr kumimoji="1" lang="en-US" altLang="ja-JP" sz="1100" dirty="0" smtClean="0">
                <a:solidFill>
                  <a:srgbClr val="FF6600"/>
                </a:solidFill>
              </a:rPr>
              <a:t>No</a:t>
            </a:r>
            <a:endParaRPr kumimoji="1" lang="ja-JP" altLang="en-US" sz="1100" dirty="0">
              <a:solidFill>
                <a:srgbClr val="FF6600"/>
              </a:solidFill>
            </a:endParaRPr>
          </a:p>
        </p:txBody>
      </p:sp>
      <p:cxnSp>
        <p:nvCxnSpPr>
          <p:cNvPr id="32" name="直線矢印コネクタ 31"/>
          <p:cNvCxnSpPr>
            <a:stCxn id="21" idx="3"/>
            <a:endCxn id="10" idx="1"/>
          </p:cNvCxnSpPr>
          <p:nvPr/>
        </p:nvCxnSpPr>
        <p:spPr>
          <a:xfrm>
            <a:off x="4337506" y="2387352"/>
            <a:ext cx="1444950" cy="1715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p:cNvSpPr txBox="1"/>
          <p:nvPr/>
        </p:nvSpPr>
        <p:spPr>
          <a:xfrm>
            <a:off x="4217271" y="2121511"/>
            <a:ext cx="378767" cy="261610"/>
          </a:xfrm>
          <a:prstGeom prst="rect">
            <a:avLst/>
          </a:prstGeom>
          <a:noFill/>
        </p:spPr>
        <p:txBody>
          <a:bodyPr wrap="none" rtlCol="0">
            <a:spAutoFit/>
          </a:bodyPr>
          <a:lstStyle/>
          <a:p>
            <a:r>
              <a:rPr lang="en-US" altLang="ja-JP" sz="1100" dirty="0" smtClean="0">
                <a:solidFill>
                  <a:srgbClr val="FF6600"/>
                </a:solidFill>
              </a:rPr>
              <a:t>Yes</a:t>
            </a:r>
            <a:endParaRPr kumimoji="1" lang="ja-JP" altLang="en-US" sz="1100" dirty="0">
              <a:solidFill>
                <a:srgbClr val="FF6600"/>
              </a:solidFill>
            </a:endParaRPr>
          </a:p>
        </p:txBody>
      </p:sp>
    </p:spTree>
    <p:extLst>
      <p:ext uri="{BB962C8B-B14F-4D97-AF65-F5344CB8AC3E}">
        <p14:creationId xmlns:p14="http://schemas.microsoft.com/office/powerpoint/2010/main" val="185871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ja-JP" dirty="0" smtClean="0"/>
              <a:t>W</a:t>
            </a:r>
            <a:r>
              <a:rPr lang="en-US" altLang="ja-JP" dirty="0" smtClean="0"/>
              <a:t>C</a:t>
            </a:r>
            <a:r>
              <a:rPr lang="ja-JP" altLang="ja-JP" dirty="0"/>
              <a:t>1</a:t>
            </a:r>
            <a:r>
              <a:rPr kumimoji="1" lang="en-US" altLang="ja-JP" dirty="0" smtClean="0"/>
              <a:t>01] </a:t>
            </a:r>
            <a:r>
              <a:rPr kumimoji="1" lang="ja-JP" altLang="en-US" dirty="0" smtClean="0"/>
              <a:t>ログイン</a:t>
            </a:r>
            <a:endParaRPr kumimoji="1" lang="ja-JP" altLang="en-US" dirty="0"/>
          </a:p>
        </p:txBody>
      </p:sp>
      <p:sp>
        <p:nvSpPr>
          <p:cNvPr id="3" name="コンテンツ プレースホルダー 2"/>
          <p:cNvSpPr>
            <a:spLocks noGrp="1"/>
          </p:cNvSpPr>
          <p:nvPr>
            <p:ph idx="1"/>
          </p:nvPr>
        </p:nvSpPr>
        <p:spPr>
          <a:xfrm>
            <a:off x="4714768" y="751425"/>
            <a:ext cx="4312733" cy="5559041"/>
          </a:xfrm>
        </p:spPr>
        <p:txBody>
          <a:bodyPr>
            <a:normAutofit/>
          </a:bodyPr>
          <a:lstStyle/>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 - Login</a:t>
            </a:r>
            <a:r>
              <a:rPr kumimoji="1" lang="ja-JP" altLang="en-US" sz="1400" dirty="0" smtClean="0"/>
              <a:t>」</a:t>
            </a:r>
            <a:endParaRPr kumimoji="1" lang="en-US" altLang="ja-JP" sz="1400" dirty="0" smtClean="0"/>
          </a:p>
          <a:p>
            <a:pPr marL="457200" indent="-457200">
              <a:buFont typeface="+mj-ea"/>
              <a:buAutoNum type="arabicParenR"/>
            </a:pPr>
            <a:r>
              <a:rPr kumimoji="1" lang="ja-JP" altLang="en-US" sz="1600" dirty="0" smtClean="0"/>
              <a:t>見出し</a:t>
            </a:r>
            <a:endParaRPr kumimoji="1" lang="en-US" altLang="ja-JP" sz="1600" dirty="0" smtClean="0"/>
          </a:p>
          <a:p>
            <a:pPr marL="857250" lvl="1" indent="-457200"/>
            <a:r>
              <a:rPr kumimoji="1" lang="ja-JP" altLang="en-US" sz="1400" dirty="0" smtClean="0"/>
              <a:t>「</a:t>
            </a:r>
            <a:r>
              <a:rPr kumimoji="1" lang="en-US" altLang="ja-JP" sz="1400" dirty="0" smtClean="0"/>
              <a:t>Chat</a:t>
            </a:r>
            <a:r>
              <a:rPr kumimoji="1" lang="ja-JP" altLang="en-US" sz="1400" dirty="0" smtClean="0"/>
              <a:t>」</a:t>
            </a:r>
            <a:endParaRPr kumimoji="1" lang="en-US" altLang="ja-JP" sz="1400" dirty="0" smtClean="0"/>
          </a:p>
          <a:p>
            <a:pPr marL="457200" indent="-457200">
              <a:buFont typeface="+mj-ea"/>
              <a:buAutoNum type="arabicParenR"/>
            </a:pPr>
            <a:r>
              <a:rPr lang="en-US" altLang="ja-JP" sz="1600" dirty="0" smtClean="0"/>
              <a:t>Your Name</a:t>
            </a:r>
          </a:p>
          <a:p>
            <a:pPr marL="857250" lvl="1" indent="-457200"/>
            <a:r>
              <a:rPr lang="ja-JP" altLang="en-US" sz="1400" dirty="0" smtClean="0"/>
              <a:t>右側のテキストボックスに何を入力すればよいか説明するテキスト</a:t>
            </a:r>
            <a:endParaRPr lang="en-US" altLang="ja-JP" sz="1400" dirty="0" smtClean="0"/>
          </a:p>
          <a:p>
            <a:pPr marL="457200" indent="-457200">
              <a:buFont typeface="+mj-ea"/>
              <a:buAutoNum type="arabicParenR"/>
            </a:pPr>
            <a:r>
              <a:rPr lang="ja-JP" altLang="en-US" sz="1600" dirty="0" smtClean="0"/>
              <a:t>名前入力欄</a:t>
            </a:r>
            <a:endParaRPr lang="en-US" altLang="ja-JP" sz="1600" dirty="0" smtClean="0"/>
          </a:p>
          <a:p>
            <a:pPr marL="857250" lvl="1" indent="-457200"/>
            <a:r>
              <a:rPr lang="ja-JP" altLang="en-US" sz="1400" dirty="0" smtClean="0"/>
              <a:t>テキストボックス</a:t>
            </a:r>
            <a:endParaRPr lang="en-US" altLang="ja-JP" sz="1400" dirty="0" smtClean="0"/>
          </a:p>
          <a:p>
            <a:pPr marL="457200" indent="-457200">
              <a:buFont typeface="+mj-ea"/>
              <a:buAutoNum type="arabicParenR"/>
            </a:pPr>
            <a:r>
              <a:rPr kumimoji="1" lang="ja-JP" altLang="en-US" sz="1600" dirty="0" smtClean="0"/>
              <a:t>送信ボタン</a:t>
            </a:r>
            <a:endParaRPr kumimoji="1" lang="en-US" altLang="ja-JP" sz="1600" dirty="0" smtClean="0"/>
          </a:p>
          <a:p>
            <a:pPr marL="857250" lvl="1" indent="-457200"/>
            <a:r>
              <a:rPr lang="en-US" altLang="ja-JP" sz="1400" dirty="0" smtClean="0"/>
              <a:t>Submit</a:t>
            </a:r>
            <a:r>
              <a:rPr lang="ja-JP" altLang="en-US" sz="1400" dirty="0" smtClean="0"/>
              <a:t>ボタン</a:t>
            </a:r>
            <a:endParaRPr lang="en-US" altLang="ja-JP" sz="1400" dirty="0" smtClean="0"/>
          </a:p>
          <a:p>
            <a:pPr marL="857250" lvl="1" indent="-457200"/>
            <a:r>
              <a:rPr kumimoji="1" lang="ja-JP" altLang="en-US" sz="1400" dirty="0" smtClean="0"/>
              <a:t>押下すると</a:t>
            </a:r>
            <a:r>
              <a:rPr kumimoji="1" lang="en-US" altLang="ja-JP" sz="1400" dirty="0" smtClean="0"/>
              <a:t>WC201</a:t>
            </a:r>
            <a:r>
              <a:rPr kumimoji="1" lang="ja-JP" altLang="en-US" sz="1400" dirty="0" smtClean="0"/>
              <a:t>へ遷移する</a:t>
            </a:r>
            <a:endParaRPr kumimoji="1" lang="ja-JP" altLang="en-US" sz="1400" dirty="0"/>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2</a:t>
            </a:fld>
            <a:endParaRPr kumimoji="1" lang="ja-JP" altLang="en-US"/>
          </a:p>
        </p:txBody>
      </p:sp>
      <p:sp>
        <p:nvSpPr>
          <p:cNvPr id="9" name="正方形/長方形 8"/>
          <p:cNvSpPr/>
          <p:nvPr/>
        </p:nvSpPr>
        <p:spPr>
          <a:xfrm>
            <a:off x="292309" y="770324"/>
            <a:ext cx="3728554" cy="542415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105675"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 - Login</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6" name="テキスト ボックス 15"/>
          <p:cNvSpPr txBox="1"/>
          <p:nvPr/>
        </p:nvSpPr>
        <p:spPr>
          <a:xfrm>
            <a:off x="438583" y="1004381"/>
            <a:ext cx="857051" cy="523220"/>
          </a:xfrm>
          <a:prstGeom prst="rect">
            <a:avLst/>
          </a:prstGeom>
          <a:noFill/>
        </p:spPr>
        <p:txBody>
          <a:bodyPr wrap="none" rtlCol="0">
            <a:spAutoFit/>
          </a:bodyPr>
          <a:lstStyle/>
          <a:p>
            <a:r>
              <a:rPr kumimoji="1" lang="en-US" altLang="ja-JP" sz="2800" dirty="0" smtClean="0"/>
              <a:t>Chat</a:t>
            </a:r>
            <a:endParaRPr kumimoji="1" lang="ja-JP" altLang="en-US" sz="2800" dirty="0"/>
          </a:p>
        </p:txBody>
      </p:sp>
      <p:sp>
        <p:nvSpPr>
          <p:cNvPr id="17" name="テキスト ボックス 16"/>
          <p:cNvSpPr txBox="1"/>
          <p:nvPr/>
        </p:nvSpPr>
        <p:spPr>
          <a:xfrm>
            <a:off x="438583" y="1656137"/>
            <a:ext cx="824483" cy="261610"/>
          </a:xfrm>
          <a:prstGeom prst="rect">
            <a:avLst/>
          </a:prstGeom>
          <a:noFill/>
        </p:spPr>
        <p:txBody>
          <a:bodyPr wrap="none" rtlCol="0">
            <a:spAutoFit/>
          </a:bodyPr>
          <a:lstStyle/>
          <a:p>
            <a:r>
              <a:rPr kumimoji="1" lang="en-US" altLang="ja-JP" sz="1100" dirty="0" smtClean="0"/>
              <a:t>Your Name</a:t>
            </a:r>
            <a:endParaRPr kumimoji="1" lang="ja-JP" altLang="en-US" sz="1100" dirty="0"/>
          </a:p>
        </p:txBody>
      </p:sp>
      <p:sp>
        <p:nvSpPr>
          <p:cNvPr id="18" name="正方形/長方形 17"/>
          <p:cNvSpPr/>
          <p:nvPr/>
        </p:nvSpPr>
        <p:spPr>
          <a:xfrm>
            <a:off x="1333254" y="1656137"/>
            <a:ext cx="1937845" cy="26161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9" name="角丸四角形 18"/>
          <p:cNvSpPr/>
          <p:nvPr/>
        </p:nvSpPr>
        <p:spPr>
          <a:xfrm>
            <a:off x="1333254" y="2055692"/>
            <a:ext cx="804838" cy="274092"/>
          </a:xfrm>
          <a:prstGeom prst="roundRect">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Login</a:t>
            </a:r>
            <a:endParaRPr kumimoji="1" lang="ja-JP" altLang="en-US" sz="1200" dirty="0">
              <a:solidFill>
                <a:schemeClr val="tx1"/>
              </a:solidFill>
            </a:endParaRPr>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213635" y="11684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2" name="テキスト ボックス 21"/>
          <p:cNvSpPr txBox="1"/>
          <p:nvPr/>
        </p:nvSpPr>
        <p:spPr>
          <a:xfrm>
            <a:off x="214090" y="1717692"/>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3" name="テキスト ボックス 22"/>
          <p:cNvSpPr txBox="1"/>
          <p:nvPr/>
        </p:nvSpPr>
        <p:spPr>
          <a:xfrm>
            <a:off x="1246039" y="155610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sp>
        <p:nvSpPr>
          <p:cNvPr id="24" name="テキスト ボックス 23"/>
          <p:cNvSpPr txBox="1"/>
          <p:nvPr/>
        </p:nvSpPr>
        <p:spPr>
          <a:xfrm>
            <a:off x="1210162" y="195566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⑤</a:t>
            </a:r>
            <a:endParaRPr kumimoji="1" lang="ja-JP" altLang="en-US" sz="700" dirty="0">
              <a:solidFill>
                <a:schemeClr val="bg1"/>
              </a:solidFill>
            </a:endParaRPr>
          </a:p>
        </p:txBody>
      </p:sp>
    </p:spTree>
    <p:extLst>
      <p:ext uri="{BB962C8B-B14F-4D97-AF65-F5344CB8AC3E}">
        <p14:creationId xmlns:p14="http://schemas.microsoft.com/office/powerpoint/2010/main" val="372224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[ER001</a:t>
            </a:r>
            <a:r>
              <a:rPr kumimoji="1" lang="en-US" altLang="ja-JP" dirty="0" smtClean="0"/>
              <a:t>]</a:t>
            </a:r>
            <a:r>
              <a:rPr kumimoji="1" lang="ja-JP" altLang="en-US" dirty="0" smtClean="0"/>
              <a:t> </a:t>
            </a:r>
            <a:r>
              <a:rPr kumimoji="1" lang="ja-JP" altLang="en-US" smtClean="0"/>
              <a:t>エラー </a:t>
            </a:r>
            <a:r>
              <a:rPr kumimoji="1" lang="ja-JP" altLang="en-US" smtClean="0"/>
              <a:t>名前</a:t>
            </a:r>
            <a:r>
              <a:rPr kumimoji="1" lang="ja-JP" altLang="en-US" smtClean="0"/>
              <a:t>未</a:t>
            </a:r>
            <a:r>
              <a:rPr kumimoji="1" lang="ja-JP" altLang="en-US" smtClean="0"/>
              <a:t>入力</a:t>
            </a:r>
            <a:endParaRPr kumimoji="1" lang="ja-JP" altLang="en-US" dirty="0"/>
          </a:p>
        </p:txBody>
      </p:sp>
      <p:sp>
        <p:nvSpPr>
          <p:cNvPr id="3" name="コンテンツ プレースホルダー 2"/>
          <p:cNvSpPr>
            <a:spLocks noGrp="1"/>
          </p:cNvSpPr>
          <p:nvPr>
            <p:ph idx="1"/>
          </p:nvPr>
        </p:nvSpPr>
        <p:spPr>
          <a:xfrm>
            <a:off x="4714768" y="751425"/>
            <a:ext cx="4312733" cy="5559041"/>
          </a:xfrm>
        </p:spPr>
        <p:txBody>
          <a:bodyPr>
            <a:normAutofit/>
          </a:bodyPr>
          <a:lstStyle/>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 –</a:t>
            </a:r>
            <a:r>
              <a:rPr kumimoji="1" lang="ja-JP" altLang="en-US" sz="1400" dirty="0" smtClean="0"/>
              <a:t> </a:t>
            </a:r>
            <a:r>
              <a:rPr kumimoji="1" lang="en-US" altLang="ja-JP" sz="1400" dirty="0" smtClean="0"/>
              <a:t>Error</a:t>
            </a:r>
            <a:r>
              <a:rPr kumimoji="1" lang="ja-JP" altLang="en-US" sz="1400" dirty="0" smtClean="0"/>
              <a:t> </a:t>
            </a:r>
            <a:r>
              <a:rPr lang="ja-JP" altLang="ja-JP" sz="1400" dirty="0"/>
              <a:t>0</a:t>
            </a:r>
            <a:r>
              <a:rPr kumimoji="1" lang="en-US" altLang="ja-JP" sz="1400" dirty="0" smtClean="0"/>
              <a:t>01</a:t>
            </a:r>
            <a:r>
              <a:rPr kumimoji="1" lang="ja-JP" altLang="en-US" sz="1400" dirty="0" smtClean="0"/>
              <a:t>」</a:t>
            </a:r>
            <a:endParaRPr kumimoji="1" lang="en-US" altLang="ja-JP" sz="1400" dirty="0" smtClean="0"/>
          </a:p>
          <a:p>
            <a:pPr marL="457200" indent="-457200">
              <a:buFont typeface="+mj-ea"/>
              <a:buAutoNum type="arabicParenR"/>
            </a:pPr>
            <a:r>
              <a:rPr kumimoji="1" lang="ja-JP" altLang="en-US" sz="1600" dirty="0" smtClean="0"/>
              <a:t>見出し</a:t>
            </a:r>
            <a:endParaRPr kumimoji="1" lang="en-US" altLang="ja-JP" sz="1600" dirty="0" smtClean="0"/>
          </a:p>
          <a:p>
            <a:pPr marL="857250" lvl="1" indent="-457200"/>
            <a:r>
              <a:rPr kumimoji="1" lang="ja-JP" altLang="en-US" sz="1400" dirty="0" smtClean="0"/>
              <a:t>「</a:t>
            </a:r>
            <a:r>
              <a:rPr kumimoji="1" lang="en-US" altLang="ja-JP" sz="1400" dirty="0" smtClean="0"/>
              <a:t>Chat</a:t>
            </a:r>
            <a:r>
              <a:rPr kumimoji="1" lang="ja-JP" altLang="en-US" sz="1400" dirty="0" smtClean="0"/>
              <a:t>」</a:t>
            </a:r>
            <a:endParaRPr kumimoji="1" lang="en-US" altLang="ja-JP" sz="1400" dirty="0" smtClean="0"/>
          </a:p>
          <a:p>
            <a:pPr marL="457200" indent="-457200">
              <a:buFont typeface="+mj-ea"/>
              <a:buAutoNum type="arabicParenR"/>
            </a:pPr>
            <a:r>
              <a:rPr lang="ja-JP" altLang="en-US" sz="1600" dirty="0" smtClean="0"/>
              <a:t>エラー表示</a:t>
            </a:r>
            <a:endParaRPr lang="en-US" altLang="ja-JP" sz="1600" dirty="0" smtClean="0"/>
          </a:p>
          <a:p>
            <a:pPr marL="857250" lvl="1" indent="-457200"/>
            <a:r>
              <a:rPr lang="ja-JP" altLang="en-US" sz="1400" dirty="0" smtClean="0"/>
              <a:t>文字色は赤。</a:t>
            </a:r>
            <a:endParaRPr lang="en-US" altLang="ja-JP" sz="1400" dirty="0" smtClean="0"/>
          </a:p>
          <a:p>
            <a:pPr marL="857250" lvl="1" indent="-457200"/>
            <a:r>
              <a:rPr lang="en-US" altLang="ja-JP" sz="1400" dirty="0" smtClean="0"/>
              <a:t>”Error” </a:t>
            </a:r>
            <a:r>
              <a:rPr lang="ja-JP" altLang="en-US" sz="1400" dirty="0" smtClean="0"/>
              <a:t>はフォントサイズを大きく</a:t>
            </a:r>
            <a:endParaRPr lang="en-US" altLang="ja-JP" sz="1400" dirty="0" smtClean="0"/>
          </a:p>
          <a:p>
            <a:pPr marL="457200" indent="-457200">
              <a:buFont typeface="+mj-ea"/>
              <a:buAutoNum type="arabicParenR"/>
            </a:pPr>
            <a:r>
              <a:rPr lang="ja-JP" altLang="en-US" sz="1600" dirty="0" smtClean="0"/>
              <a:t>名前入力欄</a:t>
            </a:r>
            <a:endParaRPr lang="en-US" altLang="ja-JP" sz="1600" dirty="0" smtClean="0"/>
          </a:p>
          <a:p>
            <a:pPr marL="857250" lvl="1" indent="-457200"/>
            <a:r>
              <a:rPr lang="ja-JP" altLang="en-US" sz="1400" dirty="0" smtClean="0"/>
              <a:t>テキストボックス</a:t>
            </a:r>
            <a:endParaRPr lang="en-US" altLang="ja-JP" sz="1400" dirty="0" smtClean="0"/>
          </a:p>
          <a:p>
            <a:pPr marL="457200" indent="-457200">
              <a:buFont typeface="+mj-ea"/>
              <a:buAutoNum type="arabicParenR"/>
            </a:pPr>
            <a:r>
              <a:rPr lang="ja-JP" altLang="en-US" sz="1600" dirty="0" smtClean="0"/>
              <a:t>戻る</a:t>
            </a:r>
            <a:r>
              <a:rPr kumimoji="1" lang="ja-JP" altLang="en-US" sz="1600" dirty="0" smtClean="0"/>
              <a:t>ボタン</a:t>
            </a:r>
            <a:endParaRPr kumimoji="1" lang="en-US" altLang="ja-JP" sz="1600" dirty="0" smtClean="0"/>
          </a:p>
          <a:p>
            <a:pPr marL="857250" lvl="1" indent="-457200"/>
            <a:r>
              <a:rPr kumimoji="1" lang="ja-JP" altLang="en-US" sz="1400" dirty="0" smtClean="0"/>
              <a:t>押下すると</a:t>
            </a:r>
            <a:r>
              <a:rPr kumimoji="1" lang="en-US" altLang="ja-JP" sz="1400" dirty="0" smtClean="0"/>
              <a:t>WC101</a:t>
            </a:r>
            <a:r>
              <a:rPr kumimoji="1" lang="ja-JP" altLang="en-US" sz="1400" dirty="0" smtClean="0"/>
              <a:t>へ遷移する</a:t>
            </a:r>
            <a:endParaRPr kumimoji="1" lang="ja-JP" altLang="en-US" sz="1400" dirty="0"/>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3</a:t>
            </a:fld>
            <a:endParaRPr kumimoji="1" lang="ja-JP" altLang="en-US"/>
          </a:p>
        </p:txBody>
      </p:sp>
      <p:sp>
        <p:nvSpPr>
          <p:cNvPr id="9" name="正方形/長方形 8"/>
          <p:cNvSpPr/>
          <p:nvPr/>
        </p:nvSpPr>
        <p:spPr>
          <a:xfrm>
            <a:off x="292309" y="770324"/>
            <a:ext cx="3728554" cy="542415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282491"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 – Error101</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6" name="テキスト ボックス 15"/>
          <p:cNvSpPr txBox="1"/>
          <p:nvPr/>
        </p:nvSpPr>
        <p:spPr>
          <a:xfrm>
            <a:off x="438583" y="1004381"/>
            <a:ext cx="857051" cy="523220"/>
          </a:xfrm>
          <a:prstGeom prst="rect">
            <a:avLst/>
          </a:prstGeom>
          <a:noFill/>
        </p:spPr>
        <p:txBody>
          <a:bodyPr wrap="none" rtlCol="0">
            <a:spAutoFit/>
          </a:bodyPr>
          <a:lstStyle/>
          <a:p>
            <a:r>
              <a:rPr kumimoji="1" lang="en-US" altLang="ja-JP" sz="2800" dirty="0" smtClean="0"/>
              <a:t>Chat</a:t>
            </a:r>
            <a:endParaRPr kumimoji="1" lang="ja-JP" altLang="en-US" sz="2800" dirty="0"/>
          </a:p>
        </p:txBody>
      </p:sp>
      <p:sp>
        <p:nvSpPr>
          <p:cNvPr id="17" name="テキスト ボックス 16"/>
          <p:cNvSpPr txBox="1"/>
          <p:nvPr/>
        </p:nvSpPr>
        <p:spPr>
          <a:xfrm>
            <a:off x="517523" y="1526683"/>
            <a:ext cx="3503339" cy="523220"/>
          </a:xfrm>
          <a:prstGeom prst="rect">
            <a:avLst/>
          </a:prstGeom>
          <a:noFill/>
        </p:spPr>
        <p:txBody>
          <a:bodyPr wrap="square" rtlCol="0">
            <a:spAutoFit/>
          </a:bodyPr>
          <a:lstStyle/>
          <a:p>
            <a:r>
              <a:rPr lang="en-US" altLang="en-US" sz="1600" dirty="0" smtClean="0">
                <a:solidFill>
                  <a:schemeClr val="accent2"/>
                </a:solidFill>
              </a:rPr>
              <a:t>Error</a:t>
            </a:r>
          </a:p>
          <a:p>
            <a:r>
              <a:rPr lang="en-US" altLang="ja-JP" sz="1200" dirty="0" smtClean="0">
                <a:solidFill>
                  <a:schemeClr val="accent2"/>
                </a:solidFill>
              </a:rPr>
              <a:t>“Your </a:t>
            </a:r>
            <a:r>
              <a:rPr lang="en-US" altLang="en-US" sz="1200" dirty="0" smtClean="0">
                <a:solidFill>
                  <a:schemeClr val="accent2"/>
                </a:solidFill>
              </a:rPr>
              <a:t>Name</a:t>
            </a:r>
            <a:r>
              <a:rPr lang="en-US" altLang="ja-JP" sz="1200" dirty="0" smtClean="0">
                <a:solidFill>
                  <a:schemeClr val="accent2"/>
                </a:solidFill>
              </a:rPr>
              <a:t>”</a:t>
            </a:r>
            <a:r>
              <a:rPr lang="en-US" altLang="en-US" sz="1200" dirty="0" smtClean="0">
                <a:solidFill>
                  <a:schemeClr val="accent2"/>
                </a:solidFill>
              </a:rPr>
              <a:t> is</a:t>
            </a:r>
            <a:r>
              <a:rPr lang="ja-JP" altLang="en-US" sz="1200" dirty="0" smtClean="0">
                <a:solidFill>
                  <a:schemeClr val="accent2"/>
                </a:solidFill>
              </a:rPr>
              <a:t> </a:t>
            </a:r>
            <a:r>
              <a:rPr lang="en-US" altLang="ja-JP" sz="1200" dirty="0" smtClean="0">
                <a:solidFill>
                  <a:schemeClr val="accent2"/>
                </a:solidFill>
              </a:rPr>
              <a:t>required. </a:t>
            </a:r>
            <a:r>
              <a:rPr lang="ja-JP" altLang="ja-JP" sz="1200" dirty="0" smtClean="0">
                <a:solidFill>
                  <a:schemeClr val="accent2"/>
                </a:solidFill>
              </a:rPr>
              <a:t>P</a:t>
            </a:r>
            <a:r>
              <a:rPr lang="en-US" altLang="ja-JP" sz="1200" dirty="0" smtClean="0">
                <a:solidFill>
                  <a:schemeClr val="accent2"/>
                </a:solidFill>
              </a:rPr>
              <a:t>lease</a:t>
            </a:r>
            <a:r>
              <a:rPr lang="ja-JP" altLang="en-US" sz="1200" dirty="0" smtClean="0">
                <a:solidFill>
                  <a:schemeClr val="accent2"/>
                </a:solidFill>
              </a:rPr>
              <a:t> </a:t>
            </a:r>
            <a:r>
              <a:rPr lang="en-US" altLang="ja-JP" sz="1200" dirty="0" smtClean="0">
                <a:solidFill>
                  <a:schemeClr val="accent2"/>
                </a:solidFill>
              </a:rPr>
              <a:t>input</a:t>
            </a:r>
            <a:r>
              <a:rPr lang="ja-JP" altLang="en-US" sz="1200" dirty="0" smtClean="0">
                <a:solidFill>
                  <a:schemeClr val="accent2"/>
                </a:solidFill>
              </a:rPr>
              <a:t> </a:t>
            </a:r>
            <a:r>
              <a:rPr lang="en-US" altLang="ja-JP" sz="1200" dirty="0" smtClean="0">
                <a:solidFill>
                  <a:schemeClr val="accent2"/>
                </a:solidFill>
              </a:rPr>
              <a:t>your</a:t>
            </a:r>
            <a:r>
              <a:rPr lang="ja-JP" altLang="en-US" sz="1200" dirty="0" smtClean="0">
                <a:solidFill>
                  <a:schemeClr val="accent2"/>
                </a:solidFill>
              </a:rPr>
              <a:t> </a:t>
            </a:r>
            <a:r>
              <a:rPr lang="en-US" altLang="ja-JP" sz="1200" dirty="0" smtClean="0">
                <a:solidFill>
                  <a:schemeClr val="accent2"/>
                </a:solidFill>
              </a:rPr>
              <a:t>name.</a:t>
            </a:r>
            <a:endParaRPr lang="en-US" altLang="en-US" sz="1200" dirty="0" smtClean="0">
              <a:solidFill>
                <a:schemeClr val="accent2"/>
              </a:solidFill>
            </a:endParaRPr>
          </a:p>
        </p:txBody>
      </p:sp>
      <p:sp>
        <p:nvSpPr>
          <p:cNvPr id="19" name="角丸四角形 18"/>
          <p:cNvSpPr/>
          <p:nvPr/>
        </p:nvSpPr>
        <p:spPr>
          <a:xfrm>
            <a:off x="593146" y="2218728"/>
            <a:ext cx="804838" cy="274092"/>
          </a:xfrm>
          <a:prstGeom prst="roundRect">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back</a:t>
            </a:r>
            <a:endParaRPr kumimoji="1" lang="ja-JP" altLang="en-US" sz="1200" dirty="0">
              <a:solidFill>
                <a:schemeClr val="tx1"/>
              </a:solidFill>
            </a:endParaRPr>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180056" y="11684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2" name="テキスト ボックス 21"/>
          <p:cNvSpPr txBox="1"/>
          <p:nvPr/>
        </p:nvSpPr>
        <p:spPr>
          <a:xfrm>
            <a:off x="185713" y="1585496"/>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3" name="テキスト ボックス 22"/>
          <p:cNvSpPr txBox="1"/>
          <p:nvPr/>
        </p:nvSpPr>
        <p:spPr>
          <a:xfrm>
            <a:off x="229184" y="2209123"/>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spTree>
    <p:extLst>
      <p:ext uri="{BB962C8B-B14F-4D97-AF65-F5344CB8AC3E}">
        <p14:creationId xmlns:p14="http://schemas.microsoft.com/office/powerpoint/2010/main" val="58304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ja-JP" dirty="0" smtClean="0"/>
              <a:t>W</a:t>
            </a:r>
            <a:r>
              <a:rPr lang="en-US" altLang="ja-JP" dirty="0" smtClean="0"/>
              <a:t>C</a:t>
            </a:r>
            <a:r>
              <a:rPr lang="ja-JP" altLang="ja-JP" dirty="0"/>
              <a:t>2</a:t>
            </a:r>
            <a:r>
              <a:rPr kumimoji="1" lang="en-US" altLang="ja-JP" dirty="0" smtClean="0"/>
              <a:t>01] </a:t>
            </a:r>
            <a:r>
              <a:rPr kumimoji="1" lang="ja-JP" altLang="en-US" dirty="0" smtClean="0"/>
              <a:t>チャット</a:t>
            </a:r>
            <a:endParaRPr kumimoji="1" lang="ja-JP" altLang="en-US" dirty="0"/>
          </a:p>
        </p:txBody>
      </p:sp>
      <p:sp>
        <p:nvSpPr>
          <p:cNvPr id="3" name="コンテンツ プレースホルダー 2"/>
          <p:cNvSpPr>
            <a:spLocks noGrp="1"/>
          </p:cNvSpPr>
          <p:nvPr>
            <p:ph idx="1"/>
          </p:nvPr>
        </p:nvSpPr>
        <p:spPr>
          <a:xfrm>
            <a:off x="4714768" y="751424"/>
            <a:ext cx="4312733" cy="5858928"/>
          </a:xfrm>
        </p:spPr>
        <p:txBody>
          <a:bodyPr>
            <a:normAutofit fontScale="77500" lnSpcReduction="20000"/>
          </a:bodyPr>
          <a:lstStyle/>
          <a:p>
            <a:r>
              <a:rPr lang="ja-JP" altLang="en-US" sz="1600" dirty="0" smtClean="0"/>
              <a:t>初期処理</a:t>
            </a:r>
            <a:endParaRPr lang="en-US" altLang="ja-JP" sz="1600" dirty="0"/>
          </a:p>
          <a:p>
            <a:pPr lvl="1"/>
            <a:r>
              <a:rPr lang="en-US" altLang="ja-JP" sz="1300" dirty="0" smtClean="0"/>
              <a:t>WC101</a:t>
            </a:r>
            <a:r>
              <a:rPr lang="ja-JP" altLang="en-US" sz="1300" dirty="0" smtClean="0"/>
              <a:t>で名前が入力されていない場合は</a:t>
            </a:r>
            <a:r>
              <a:rPr lang="en-US" altLang="ja-JP" sz="1300" dirty="0" smtClean="0"/>
              <a:t>ER001</a:t>
            </a:r>
            <a:r>
              <a:rPr lang="ja-JP" altLang="en-US" sz="1300" dirty="0" smtClean="0"/>
              <a:t>の内容を表示する。</a:t>
            </a:r>
            <a:endParaRPr lang="en-US" altLang="ja-JP" sz="1300" dirty="0" smtClean="0"/>
          </a:p>
          <a:p>
            <a:pPr lvl="1"/>
            <a:r>
              <a:rPr lang="ja-JP" altLang="en-US" sz="1300" dirty="0" smtClean="0"/>
              <a:t>名前が入力されている場合は本画面を表示する</a:t>
            </a:r>
            <a:endParaRPr lang="en-US" altLang="ja-JP" sz="1300" dirty="0" smtClean="0"/>
          </a:p>
          <a:p>
            <a:pPr lvl="2"/>
            <a:r>
              <a:rPr lang="ja-JP" altLang="en-US" sz="1300" dirty="0" smtClean="0"/>
              <a:t>その際に、</a:t>
            </a:r>
            <a:endParaRPr lang="en-US" altLang="ja-JP" sz="1300" dirty="0" smtClean="0"/>
          </a:p>
          <a:p>
            <a:pPr lvl="3"/>
            <a:r>
              <a:rPr lang="en-US" altLang="ja-JP" sz="1300" dirty="0" err="1" smtClean="0"/>
              <a:t>SysOP</a:t>
            </a:r>
            <a:r>
              <a:rPr lang="ja-JP" altLang="en-US" sz="1300" dirty="0"/>
              <a:t>が</a:t>
            </a:r>
            <a:r>
              <a:rPr lang="ja-JP" altLang="en-US" sz="1300" dirty="0" smtClean="0"/>
              <a:t>「</a:t>
            </a:r>
            <a:r>
              <a:rPr lang="ja-JP" altLang="en-US" sz="1300" dirty="0"/>
              <a:t>名前</a:t>
            </a:r>
            <a:r>
              <a:rPr lang="en-US" altLang="ja-JP" sz="1300" dirty="0"/>
              <a:t> </a:t>
            </a:r>
            <a:r>
              <a:rPr lang="en-US" altLang="ja-JP" sz="1300" dirty="0" smtClean="0"/>
              <a:t>Login.</a:t>
            </a:r>
            <a:r>
              <a:rPr lang="ja-JP" altLang="en-US" sz="1300" dirty="0"/>
              <a:t>」</a:t>
            </a:r>
            <a:r>
              <a:rPr lang="ja-JP" altLang="en-US" sz="1300" dirty="0" smtClean="0"/>
              <a:t>と自動的に発言する</a:t>
            </a:r>
            <a:endParaRPr lang="en-US" altLang="ja-JP" sz="1300" dirty="0" smtClean="0"/>
          </a:p>
          <a:p>
            <a:pPr lvl="3"/>
            <a:r>
              <a:rPr lang="ja-JP" altLang="en-US" sz="1300" dirty="0" smtClean="0"/>
              <a:t>文字色は赤</a:t>
            </a:r>
            <a:endParaRPr lang="en-US" altLang="ja-JP" sz="1300" dirty="0"/>
          </a:p>
          <a:p>
            <a:pPr marL="0" indent="0">
              <a:buNone/>
            </a:pPr>
            <a:endParaRPr lang="en-US" altLang="ja-JP" sz="2300" dirty="0" smtClean="0"/>
          </a:p>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a:t>
            </a:r>
            <a:r>
              <a:rPr kumimoji="1" lang="ja-JP" altLang="en-US" sz="1400" dirty="0" smtClean="0"/>
              <a:t>」</a:t>
            </a:r>
            <a:endParaRPr kumimoji="1" lang="en-US" altLang="ja-JP" sz="1400" dirty="0" smtClean="0"/>
          </a:p>
          <a:p>
            <a:pPr marL="457200" indent="-457200">
              <a:buFont typeface="+mj-ea"/>
              <a:buAutoNum type="arabicParenR"/>
            </a:pPr>
            <a:r>
              <a:rPr lang="ja-JP" altLang="en-US" sz="1600" dirty="0" smtClean="0"/>
              <a:t>名前</a:t>
            </a:r>
            <a:endParaRPr lang="en-US" altLang="ja-JP" sz="1600" dirty="0" smtClean="0"/>
          </a:p>
          <a:p>
            <a:pPr marL="857250" lvl="1" indent="-457200"/>
            <a:r>
              <a:rPr lang="en-US" altLang="ja-JP" sz="1200" dirty="0" smtClean="0"/>
              <a:t>WC101</a:t>
            </a:r>
            <a:r>
              <a:rPr lang="ja-JP" altLang="en-US" sz="1200" dirty="0" smtClean="0"/>
              <a:t>で入力した名前を表示する</a:t>
            </a:r>
            <a:endParaRPr lang="en-US" altLang="ja-JP" sz="1200" dirty="0" smtClean="0"/>
          </a:p>
          <a:p>
            <a:pPr marL="457200" indent="-457200">
              <a:buFont typeface="+mj-ea"/>
              <a:buAutoNum type="arabicParenR"/>
            </a:pPr>
            <a:r>
              <a:rPr lang="ja-JP" altLang="en-US" sz="1600" dirty="0" smtClean="0"/>
              <a:t>発言入力欄</a:t>
            </a:r>
            <a:endParaRPr lang="en-US" altLang="ja-JP" sz="1600" dirty="0" smtClean="0"/>
          </a:p>
          <a:p>
            <a:pPr marL="857250" lvl="1" indent="-457200"/>
            <a:r>
              <a:rPr lang="ja-JP" altLang="en-US" sz="1200" dirty="0" smtClean="0"/>
              <a:t>テキストボックス</a:t>
            </a:r>
            <a:endParaRPr lang="en-US" altLang="ja-JP" sz="1200" dirty="0" smtClean="0"/>
          </a:p>
          <a:p>
            <a:pPr marL="457200" indent="-457200">
              <a:buFont typeface="+mj-ea"/>
              <a:buAutoNum type="arabicParenR"/>
            </a:pPr>
            <a:r>
              <a:rPr lang="ja-JP" altLang="en-US" sz="1600" dirty="0" smtClean="0"/>
              <a:t>書き込みボタン</a:t>
            </a:r>
            <a:endParaRPr lang="en-US" altLang="ja-JP" sz="1600" dirty="0" smtClean="0"/>
          </a:p>
          <a:p>
            <a:pPr marL="857250" lvl="1" indent="-457200"/>
            <a:r>
              <a:rPr lang="ja-JP" altLang="en-US" sz="1200" dirty="0" smtClean="0"/>
              <a:t>押下すると「発言入力欄」に書かれた内容を</a:t>
            </a:r>
            <a:r>
              <a:rPr lang="en-US" altLang="ja-JP" sz="1200" dirty="0" smtClean="0"/>
              <a:t>⑦</a:t>
            </a:r>
            <a:r>
              <a:rPr lang="ja-JP" altLang="en-US" sz="1200" dirty="0" smtClean="0"/>
              <a:t>チャット領域に反映する</a:t>
            </a:r>
            <a:endParaRPr lang="en-US" altLang="ja-JP" sz="1200" dirty="0" smtClean="0"/>
          </a:p>
          <a:p>
            <a:pPr marL="457200" indent="-457200">
              <a:buFont typeface="+mj-ea"/>
              <a:buAutoNum type="arabicParenR"/>
            </a:pPr>
            <a:r>
              <a:rPr kumimoji="1" lang="ja-JP" altLang="en-US" sz="1600" dirty="0" smtClean="0"/>
              <a:t>水平線</a:t>
            </a:r>
            <a:endParaRPr kumimoji="1" lang="en-US" altLang="ja-JP" sz="1600" dirty="0" smtClean="0"/>
          </a:p>
          <a:p>
            <a:pPr marL="457200" indent="-457200">
              <a:buFont typeface="+mj-ea"/>
              <a:buAutoNum type="arabicParenR"/>
            </a:pPr>
            <a:r>
              <a:rPr lang="ja-JP" altLang="en-US" sz="1600" dirty="0" smtClean="0"/>
              <a:t>更新ボタン</a:t>
            </a:r>
            <a:endParaRPr lang="en-US" altLang="ja-JP" sz="1600" dirty="0" smtClean="0"/>
          </a:p>
          <a:p>
            <a:pPr marL="857250" lvl="1" indent="-457200"/>
            <a:r>
              <a:rPr kumimoji="1" lang="ja-JP" altLang="en-US" sz="1200" dirty="0" smtClean="0"/>
              <a:t>押下すると「</a:t>
            </a:r>
            <a:r>
              <a:rPr lang="en-US" altLang="ja-JP" sz="1200" dirty="0" smtClean="0"/>
              <a:t>⑦</a:t>
            </a:r>
            <a:r>
              <a:rPr kumimoji="1" lang="ja-JP" altLang="en-US" sz="1200" dirty="0" smtClean="0"/>
              <a:t>チャット領域」を最新の状態に更新する。</a:t>
            </a:r>
            <a:endParaRPr lang="en-US" altLang="ja-JP" sz="1200" dirty="0"/>
          </a:p>
          <a:p>
            <a:pPr marL="457200" indent="-457200">
              <a:buFont typeface="+mj-ea"/>
              <a:buAutoNum type="arabicParenR"/>
            </a:pPr>
            <a:r>
              <a:rPr lang="ja-JP" altLang="en-US" sz="1600" dirty="0" smtClean="0"/>
              <a:t>チャット領域（赤の点線枠内）</a:t>
            </a:r>
            <a:endParaRPr lang="en-US" altLang="ja-JP" sz="1600" dirty="0" smtClean="0"/>
          </a:p>
          <a:p>
            <a:pPr marL="857250" lvl="1" indent="-457200"/>
            <a:r>
              <a:rPr lang="ja-JP" altLang="en-US" sz="1200" dirty="0" smtClean="0"/>
              <a:t>発言日時が</a:t>
            </a:r>
            <a:r>
              <a:rPr lang="ja-JP" altLang="en-US" sz="1200" b="1" u="sng" dirty="0" smtClean="0">
                <a:solidFill>
                  <a:srgbClr val="FF0000"/>
                </a:solidFill>
              </a:rPr>
              <a:t>新しい物ほど上に来る（降順）</a:t>
            </a:r>
            <a:endParaRPr lang="en-US" altLang="ja-JP" sz="1200" b="1" u="sng" dirty="0" smtClean="0">
              <a:solidFill>
                <a:srgbClr val="FF0000"/>
              </a:solidFill>
            </a:endParaRPr>
          </a:p>
          <a:p>
            <a:pPr marL="857250" lvl="1" indent="-457200"/>
            <a:r>
              <a:rPr lang="ja-JP" altLang="en-US" sz="1200" dirty="0" smtClean="0"/>
              <a:t>最新</a:t>
            </a:r>
            <a:r>
              <a:rPr lang="en-US" altLang="ja-JP" sz="1200" dirty="0" smtClean="0"/>
              <a:t>15</a:t>
            </a:r>
            <a:r>
              <a:rPr lang="ja-JP" altLang="en-US" sz="1200" dirty="0" smtClean="0"/>
              <a:t>件を表示</a:t>
            </a:r>
            <a:endParaRPr lang="en-US" altLang="ja-JP" sz="1200" dirty="0" smtClean="0"/>
          </a:p>
          <a:p>
            <a:pPr marL="457200" indent="-457200">
              <a:buFont typeface="+mj-ea"/>
              <a:buAutoNum type="arabicParenR"/>
            </a:pPr>
            <a:r>
              <a:rPr lang="ja-JP" altLang="en-US" sz="1600" dirty="0" smtClean="0"/>
              <a:t>発言者名</a:t>
            </a:r>
            <a:endParaRPr lang="en-US" altLang="ja-JP" sz="1600" dirty="0" smtClean="0"/>
          </a:p>
          <a:p>
            <a:pPr marL="457200" indent="-457200">
              <a:buFont typeface="+mj-ea"/>
              <a:buAutoNum type="arabicParenR"/>
            </a:pPr>
            <a:r>
              <a:rPr lang="ja-JP" altLang="en-US" sz="1600" dirty="0" smtClean="0"/>
              <a:t>発言文字列</a:t>
            </a:r>
            <a:endParaRPr lang="en-US" altLang="ja-JP" sz="1600" dirty="0" smtClean="0"/>
          </a:p>
          <a:p>
            <a:pPr marL="457200" indent="-457200">
              <a:buFont typeface="+mj-ea"/>
              <a:buAutoNum type="arabicParenR"/>
            </a:pPr>
            <a:r>
              <a:rPr lang="ja-JP" altLang="en-US" sz="1600" dirty="0" smtClean="0"/>
              <a:t>発言日時</a:t>
            </a:r>
            <a:r>
              <a:rPr lang="en-US" altLang="ja-JP" sz="1600" dirty="0" smtClean="0"/>
              <a:t>(YYYY-MM-DD </a:t>
            </a:r>
            <a:r>
              <a:rPr lang="en-US" altLang="ja-JP" sz="1600" dirty="0" err="1" smtClean="0"/>
              <a:t>hh:mm:ss</a:t>
            </a:r>
            <a:r>
              <a:rPr lang="en-US" altLang="ja-JP" sz="1600" dirty="0" smtClean="0"/>
              <a:t>)</a:t>
            </a:r>
          </a:p>
          <a:p>
            <a:pPr marL="857250" lvl="1" indent="-457200"/>
            <a:r>
              <a:rPr lang="ja-JP" altLang="en-US" sz="1200" dirty="0" smtClean="0"/>
              <a:t>文字色はグレイ</a:t>
            </a:r>
            <a:endParaRPr lang="en-US" altLang="ja-JP" sz="1200" dirty="0" smtClean="0"/>
          </a:p>
          <a:p>
            <a:pPr marL="857250" lvl="1" indent="-457200"/>
            <a:r>
              <a:rPr lang="ja-JP" altLang="en-US" sz="1200" dirty="0" smtClean="0"/>
              <a:t>フォントサイズを小さく</a:t>
            </a:r>
            <a:endParaRPr lang="en-US" altLang="ja-JP" sz="1200" dirty="0" smtClean="0"/>
          </a:p>
          <a:p>
            <a:pPr marL="457200" indent="-457200">
              <a:buFont typeface="+mj-ea"/>
              <a:buAutoNum type="arabicParenR"/>
            </a:pPr>
            <a:r>
              <a:rPr lang="ja-JP" altLang="en-US" sz="1600" dirty="0" smtClean="0"/>
              <a:t>発言区切り線</a:t>
            </a:r>
            <a:endParaRPr lang="en-US" altLang="ja-JP" sz="1600" dirty="0"/>
          </a:p>
          <a:p>
            <a:pPr marL="457200" indent="-457200">
              <a:buFont typeface="+mj-ea"/>
              <a:buAutoNum type="arabicParenR"/>
            </a:pPr>
            <a:r>
              <a:rPr lang="ja-JP" altLang="en-US" sz="1600" dirty="0" smtClean="0"/>
              <a:t>「過去ログ」リンク</a:t>
            </a:r>
            <a:endParaRPr lang="en-US" altLang="ja-JP" sz="1600" dirty="0" smtClean="0"/>
          </a:p>
          <a:p>
            <a:pPr marL="857250" lvl="1" indent="-457200"/>
            <a:r>
              <a:rPr kumimoji="1" lang="ja-JP" altLang="en-US" sz="1200" dirty="0" smtClean="0"/>
              <a:t>押下すると新しいウィンドウで「</a:t>
            </a:r>
            <a:r>
              <a:rPr kumimoji="1" lang="en-US" altLang="ja-JP" sz="1200" dirty="0" smtClean="0"/>
              <a:t>WC301</a:t>
            </a:r>
            <a:r>
              <a:rPr kumimoji="1" lang="ja-JP" altLang="en-US" sz="1200" dirty="0" smtClean="0"/>
              <a:t>」へ遷移する</a:t>
            </a:r>
            <a:endParaRPr kumimoji="1" lang="en-US" altLang="ja-JP" sz="1200" dirty="0" smtClean="0"/>
          </a:p>
          <a:p>
            <a:pPr marL="457200" indent="-457200">
              <a:buFont typeface="+mj-ea"/>
              <a:buAutoNum type="arabicParenR"/>
            </a:pPr>
            <a:r>
              <a:rPr lang="ja-JP" altLang="en-US" sz="1600" dirty="0"/>
              <a:t>「ログアウト」ボタン</a:t>
            </a:r>
            <a:endParaRPr lang="en-US" altLang="ja-JP" sz="1600" dirty="0"/>
          </a:p>
          <a:p>
            <a:pPr marL="857250" lvl="1" indent="-457200"/>
            <a:r>
              <a:rPr lang="ja-JP" altLang="en-US" sz="1200" dirty="0"/>
              <a:t>押下すると「</a:t>
            </a:r>
            <a:r>
              <a:rPr lang="en-US" altLang="ja-JP" sz="1200" dirty="0"/>
              <a:t>WC101</a:t>
            </a:r>
            <a:r>
              <a:rPr lang="ja-JP" altLang="en-US" sz="1200" dirty="0"/>
              <a:t>」へ遷移する</a:t>
            </a:r>
            <a:endParaRPr lang="en-US" altLang="ja-JP" sz="1200" dirty="0"/>
          </a:p>
          <a:p>
            <a:pPr marL="857250" lvl="1" indent="-457200"/>
            <a:r>
              <a:rPr lang="en-US" altLang="ja-JP" sz="1200" dirty="0" err="1"/>
              <a:t>SysOP</a:t>
            </a:r>
            <a:r>
              <a:rPr lang="ja-JP" altLang="en-US" sz="1200" dirty="0" smtClean="0"/>
              <a:t>が「名前</a:t>
            </a:r>
            <a:r>
              <a:rPr lang="en-US" altLang="ja-JP" sz="1200" dirty="0" smtClean="0"/>
              <a:t> Logout.</a:t>
            </a:r>
            <a:r>
              <a:rPr lang="ja-JP" altLang="en-US" sz="1200" dirty="0" smtClean="0"/>
              <a:t>」と自動的に発言する</a:t>
            </a:r>
            <a:endParaRPr lang="en-US" altLang="ja-JP" sz="1200" dirty="0"/>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4</a:t>
            </a:fld>
            <a:endParaRPr kumimoji="1" lang="ja-JP" altLang="en-US"/>
          </a:p>
        </p:txBody>
      </p:sp>
      <p:sp>
        <p:nvSpPr>
          <p:cNvPr id="9" name="正方形/長方形 8"/>
          <p:cNvSpPr/>
          <p:nvPr/>
        </p:nvSpPr>
        <p:spPr>
          <a:xfrm>
            <a:off x="292309" y="770323"/>
            <a:ext cx="3728554" cy="5643419"/>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105675"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7" name="テキスト ボックス 16"/>
          <p:cNvSpPr txBox="1"/>
          <p:nvPr/>
        </p:nvSpPr>
        <p:spPr>
          <a:xfrm>
            <a:off x="760666" y="1197113"/>
            <a:ext cx="471960" cy="261610"/>
          </a:xfrm>
          <a:prstGeom prst="rect">
            <a:avLst/>
          </a:prstGeom>
          <a:noFill/>
        </p:spPr>
        <p:txBody>
          <a:bodyPr wrap="none" rtlCol="0">
            <a:spAutoFit/>
          </a:bodyPr>
          <a:lstStyle/>
          <a:p>
            <a:r>
              <a:rPr lang="en-US" altLang="ja-JP" sz="1100" dirty="0"/>
              <a:t>M</a:t>
            </a:r>
            <a:r>
              <a:rPr lang="en-US" altLang="ja-JP" sz="1100" dirty="0" smtClean="0"/>
              <a:t>ike</a:t>
            </a:r>
            <a:endParaRPr kumimoji="1" lang="ja-JP" altLang="en-US" sz="1100" dirty="0"/>
          </a:p>
        </p:txBody>
      </p:sp>
      <p:sp>
        <p:nvSpPr>
          <p:cNvPr id="19" name="角丸四角形 18"/>
          <p:cNvSpPr/>
          <p:nvPr/>
        </p:nvSpPr>
        <p:spPr>
          <a:xfrm>
            <a:off x="3216024" y="1185132"/>
            <a:ext cx="639851" cy="274092"/>
          </a:xfrm>
          <a:prstGeom prst="roundRect">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Write</a:t>
            </a:r>
            <a:endParaRPr kumimoji="1" lang="ja-JP" altLang="en-US" sz="1200" dirty="0">
              <a:solidFill>
                <a:schemeClr val="tx1"/>
              </a:solidFill>
            </a:endParaRPr>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499250" y="1168423"/>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4" name="テキスト ボックス 23"/>
          <p:cNvSpPr txBox="1"/>
          <p:nvPr/>
        </p:nvSpPr>
        <p:spPr>
          <a:xfrm>
            <a:off x="164136" y="14592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⑤</a:t>
            </a:r>
            <a:endParaRPr kumimoji="1" lang="ja-JP" altLang="en-US" sz="700" dirty="0">
              <a:solidFill>
                <a:schemeClr val="bg1"/>
              </a:solidFill>
            </a:endParaRPr>
          </a:p>
        </p:txBody>
      </p:sp>
      <p:sp>
        <p:nvSpPr>
          <p:cNvPr id="25" name="正方形/長方形 24"/>
          <p:cNvSpPr/>
          <p:nvPr/>
        </p:nvSpPr>
        <p:spPr>
          <a:xfrm>
            <a:off x="1232626" y="1197113"/>
            <a:ext cx="1937845" cy="261610"/>
          </a:xfrm>
          <a:prstGeom prst="rect">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3" name="テキスト ボックス 22"/>
          <p:cNvSpPr txBox="1"/>
          <p:nvPr/>
        </p:nvSpPr>
        <p:spPr>
          <a:xfrm>
            <a:off x="3142171" y="109708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cxnSp>
        <p:nvCxnSpPr>
          <p:cNvPr id="27" name="直線コネクタ 26"/>
          <p:cNvCxnSpPr/>
          <p:nvPr/>
        </p:nvCxnSpPr>
        <p:spPr>
          <a:xfrm>
            <a:off x="499250" y="1549646"/>
            <a:ext cx="341144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正方形/長方形 10"/>
          <p:cNvSpPr/>
          <p:nvPr/>
        </p:nvSpPr>
        <p:spPr>
          <a:xfrm>
            <a:off x="438582" y="2073960"/>
            <a:ext cx="3417293" cy="3425904"/>
          </a:xfrm>
          <a:prstGeom prst="rect">
            <a:avLst/>
          </a:prstGeom>
          <a:noFill/>
          <a:ln w="63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9" name="テキスト ボックス 28"/>
          <p:cNvSpPr txBox="1"/>
          <p:nvPr/>
        </p:nvSpPr>
        <p:spPr>
          <a:xfrm>
            <a:off x="158732" y="194700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⑦</a:t>
            </a:r>
            <a:endParaRPr kumimoji="1" lang="ja-JP" altLang="en-US" sz="700" dirty="0">
              <a:solidFill>
                <a:schemeClr val="bg1"/>
              </a:solidFill>
            </a:endParaRPr>
          </a:p>
        </p:txBody>
      </p:sp>
      <p:sp>
        <p:nvSpPr>
          <p:cNvPr id="30" name="角丸四角形 29"/>
          <p:cNvSpPr/>
          <p:nvPr/>
        </p:nvSpPr>
        <p:spPr>
          <a:xfrm>
            <a:off x="538288" y="1689217"/>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Refresh</a:t>
            </a:r>
            <a:endParaRPr kumimoji="1" lang="ja-JP" altLang="en-US" sz="1200" dirty="0">
              <a:solidFill>
                <a:schemeClr val="tx1"/>
              </a:solidFill>
            </a:endParaRPr>
          </a:p>
        </p:txBody>
      </p:sp>
      <p:sp>
        <p:nvSpPr>
          <p:cNvPr id="22" name="テキスト ボックス 21"/>
          <p:cNvSpPr txBox="1"/>
          <p:nvPr/>
        </p:nvSpPr>
        <p:spPr>
          <a:xfrm>
            <a:off x="1080681" y="106839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8" name="テキスト ボックス 27"/>
          <p:cNvSpPr txBox="1"/>
          <p:nvPr/>
        </p:nvSpPr>
        <p:spPr>
          <a:xfrm>
            <a:off x="1246039" y="1635345"/>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⑥</a:t>
            </a:r>
            <a:endParaRPr kumimoji="1" lang="ja-JP" altLang="en-US" sz="700" dirty="0">
              <a:solidFill>
                <a:schemeClr val="bg1"/>
              </a:solidFill>
            </a:endParaRPr>
          </a:p>
        </p:txBody>
      </p:sp>
      <p:sp>
        <p:nvSpPr>
          <p:cNvPr id="14" name="テキスト ボックス 13"/>
          <p:cNvSpPr txBox="1"/>
          <p:nvPr/>
        </p:nvSpPr>
        <p:spPr>
          <a:xfrm>
            <a:off x="482535" y="2224004"/>
            <a:ext cx="498078" cy="276999"/>
          </a:xfrm>
          <a:prstGeom prst="rect">
            <a:avLst/>
          </a:prstGeom>
          <a:noFill/>
        </p:spPr>
        <p:txBody>
          <a:bodyPr wrap="none" rtlCol="0">
            <a:spAutoFit/>
          </a:bodyPr>
          <a:lstStyle/>
          <a:p>
            <a:r>
              <a:rPr kumimoji="1" lang="en-US" altLang="ja-JP" sz="1200" dirty="0" smtClean="0"/>
              <a:t>Mike</a:t>
            </a:r>
            <a:endParaRPr kumimoji="1" lang="ja-JP" altLang="en-US" sz="1200" dirty="0"/>
          </a:p>
        </p:txBody>
      </p:sp>
      <p:sp>
        <p:nvSpPr>
          <p:cNvPr id="15" name="テキスト ボックス 14"/>
          <p:cNvSpPr txBox="1"/>
          <p:nvPr/>
        </p:nvSpPr>
        <p:spPr>
          <a:xfrm>
            <a:off x="1011473" y="2131671"/>
            <a:ext cx="746193" cy="369332"/>
          </a:xfrm>
          <a:prstGeom prst="rect">
            <a:avLst/>
          </a:prstGeom>
          <a:noFill/>
        </p:spPr>
        <p:txBody>
          <a:bodyPr wrap="none" rtlCol="0">
            <a:spAutoFit/>
          </a:bodyPr>
          <a:lstStyle/>
          <a:p>
            <a:r>
              <a:rPr kumimoji="1" lang="en-US" altLang="ja-JP" dirty="0" smtClean="0"/>
              <a:t>Hello!</a:t>
            </a:r>
            <a:endParaRPr kumimoji="1" lang="ja-JP" altLang="en-US" dirty="0"/>
          </a:p>
        </p:txBody>
      </p:sp>
      <p:sp>
        <p:nvSpPr>
          <p:cNvPr id="32" name="テキスト ボックス 31"/>
          <p:cNvSpPr txBox="1"/>
          <p:nvPr/>
        </p:nvSpPr>
        <p:spPr>
          <a:xfrm>
            <a:off x="1909611" y="2237488"/>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10:01:00)</a:t>
            </a:r>
            <a:endParaRPr kumimoji="1" lang="ja-JP" altLang="en-US" sz="1050" dirty="0">
              <a:solidFill>
                <a:schemeClr val="tx1">
                  <a:lumMod val="50000"/>
                  <a:lumOff val="50000"/>
                </a:schemeClr>
              </a:solidFill>
            </a:endParaRPr>
          </a:p>
        </p:txBody>
      </p:sp>
      <p:sp>
        <p:nvSpPr>
          <p:cNvPr id="33" name="テキスト ボックス 32"/>
          <p:cNvSpPr txBox="1"/>
          <p:nvPr/>
        </p:nvSpPr>
        <p:spPr>
          <a:xfrm>
            <a:off x="249728" y="2247087"/>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⑧</a:t>
            </a:r>
            <a:endParaRPr kumimoji="1" lang="ja-JP" altLang="en-US" sz="700" dirty="0">
              <a:solidFill>
                <a:schemeClr val="bg1"/>
              </a:solidFill>
            </a:endParaRPr>
          </a:p>
        </p:txBody>
      </p:sp>
      <p:sp>
        <p:nvSpPr>
          <p:cNvPr id="34" name="テキスト ボックス 33"/>
          <p:cNvSpPr txBox="1"/>
          <p:nvPr/>
        </p:nvSpPr>
        <p:spPr>
          <a:xfrm>
            <a:off x="859528" y="212207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⑨</a:t>
            </a:r>
            <a:endParaRPr kumimoji="1" lang="ja-JP" altLang="en-US" sz="700" dirty="0">
              <a:solidFill>
                <a:schemeClr val="bg1"/>
              </a:solidFill>
            </a:endParaRPr>
          </a:p>
        </p:txBody>
      </p:sp>
      <p:sp>
        <p:nvSpPr>
          <p:cNvPr id="35" name="テキスト ボックス 34"/>
          <p:cNvSpPr txBox="1"/>
          <p:nvPr/>
        </p:nvSpPr>
        <p:spPr>
          <a:xfrm>
            <a:off x="1757666" y="2137460"/>
            <a:ext cx="312906"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⑩</a:t>
            </a:r>
            <a:endParaRPr kumimoji="1" lang="ja-JP" altLang="en-US" sz="700" dirty="0">
              <a:solidFill>
                <a:schemeClr val="bg1"/>
              </a:solidFill>
            </a:endParaRPr>
          </a:p>
        </p:txBody>
      </p:sp>
      <p:cxnSp>
        <p:nvCxnSpPr>
          <p:cNvPr id="36" name="直線コネクタ 35"/>
          <p:cNvCxnSpPr/>
          <p:nvPr/>
        </p:nvCxnSpPr>
        <p:spPr>
          <a:xfrm>
            <a:off x="476285" y="2579139"/>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246221" y="2478402"/>
            <a:ext cx="307396"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⑪</a:t>
            </a:r>
            <a:endParaRPr kumimoji="1" lang="ja-JP" altLang="en-US" sz="700" dirty="0">
              <a:solidFill>
                <a:schemeClr val="bg1"/>
              </a:solidFill>
            </a:endParaRPr>
          </a:p>
        </p:txBody>
      </p:sp>
      <p:sp>
        <p:nvSpPr>
          <p:cNvPr id="41" name="テキスト ボックス 40"/>
          <p:cNvSpPr txBox="1"/>
          <p:nvPr/>
        </p:nvSpPr>
        <p:spPr>
          <a:xfrm>
            <a:off x="462621" y="2672968"/>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42" name="テキスト ボックス 41"/>
          <p:cNvSpPr txBox="1"/>
          <p:nvPr/>
        </p:nvSpPr>
        <p:spPr>
          <a:xfrm>
            <a:off x="997336" y="2605462"/>
            <a:ext cx="1388195" cy="369332"/>
          </a:xfrm>
          <a:prstGeom prst="rect">
            <a:avLst/>
          </a:prstGeom>
          <a:noFill/>
        </p:spPr>
        <p:txBody>
          <a:bodyPr wrap="none" rtlCol="0">
            <a:spAutoFit/>
          </a:bodyPr>
          <a:lstStyle/>
          <a:p>
            <a:r>
              <a:rPr lang="en-US" altLang="ja-JP" dirty="0" smtClean="0">
                <a:solidFill>
                  <a:srgbClr val="FF0000"/>
                </a:solidFill>
              </a:rPr>
              <a:t>Mike </a:t>
            </a:r>
            <a:r>
              <a:rPr lang="en-US" altLang="ja-JP" dirty="0" err="1" smtClean="0">
                <a:solidFill>
                  <a:srgbClr val="FF0000"/>
                </a:solidFill>
              </a:rPr>
              <a:t>Longin</a:t>
            </a:r>
            <a:r>
              <a:rPr lang="en-US" altLang="ja-JP" dirty="0" smtClean="0">
                <a:solidFill>
                  <a:srgbClr val="FF0000"/>
                </a:solidFill>
              </a:rPr>
              <a:t>.</a:t>
            </a:r>
            <a:endParaRPr kumimoji="1" lang="ja-JP" altLang="en-US" dirty="0">
              <a:solidFill>
                <a:srgbClr val="FF0000"/>
              </a:solidFill>
            </a:endParaRPr>
          </a:p>
        </p:txBody>
      </p:sp>
      <p:sp>
        <p:nvSpPr>
          <p:cNvPr id="43" name="テキスト ボックス 42"/>
          <p:cNvSpPr txBox="1"/>
          <p:nvPr/>
        </p:nvSpPr>
        <p:spPr>
          <a:xfrm>
            <a:off x="2276917" y="2696051"/>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10:00:00)</a:t>
            </a:r>
            <a:endParaRPr kumimoji="1" lang="ja-JP" altLang="en-US" sz="1050" dirty="0">
              <a:solidFill>
                <a:schemeClr val="tx1">
                  <a:lumMod val="50000"/>
                  <a:lumOff val="50000"/>
                </a:schemeClr>
              </a:solidFill>
            </a:endParaRPr>
          </a:p>
        </p:txBody>
      </p:sp>
      <p:sp>
        <p:nvSpPr>
          <p:cNvPr id="47" name="角丸四角形 46"/>
          <p:cNvSpPr/>
          <p:nvPr/>
        </p:nvSpPr>
        <p:spPr>
          <a:xfrm>
            <a:off x="3042810" y="5724937"/>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Logout</a:t>
            </a:r>
            <a:endParaRPr kumimoji="1" lang="ja-JP" altLang="en-US" sz="1200" dirty="0">
              <a:solidFill>
                <a:schemeClr val="tx1"/>
              </a:solidFill>
            </a:endParaRPr>
          </a:p>
        </p:txBody>
      </p:sp>
      <p:cxnSp>
        <p:nvCxnSpPr>
          <p:cNvPr id="48" name="直線コネクタ 47"/>
          <p:cNvCxnSpPr/>
          <p:nvPr/>
        </p:nvCxnSpPr>
        <p:spPr>
          <a:xfrm>
            <a:off x="465632" y="5591224"/>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a:xfrm>
            <a:off x="482535" y="3060448"/>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テキスト ボックス 50"/>
          <p:cNvSpPr txBox="1"/>
          <p:nvPr/>
        </p:nvSpPr>
        <p:spPr>
          <a:xfrm>
            <a:off x="482535" y="4944673"/>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sp>
        <p:nvSpPr>
          <p:cNvPr id="52" name="テキスト ボックス 51"/>
          <p:cNvSpPr txBox="1"/>
          <p:nvPr/>
        </p:nvSpPr>
        <p:spPr>
          <a:xfrm>
            <a:off x="1002351" y="4921325"/>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pen. (Right hand) </a:t>
            </a:r>
            <a:r>
              <a:rPr lang="en-US" altLang="ja-JP" sz="1000" dirty="0" smtClean="0">
                <a:solidFill>
                  <a:schemeClr val="tx1">
                    <a:lumMod val="50000"/>
                    <a:lumOff val="50000"/>
                  </a:schemeClr>
                </a:solidFill>
              </a:rPr>
              <a:t>(2016-11-14 09:50:00)</a:t>
            </a:r>
            <a:endParaRPr kumimoji="1" lang="ja-JP" altLang="en-US" dirty="0">
              <a:solidFill>
                <a:schemeClr val="tx1">
                  <a:lumMod val="50000"/>
                  <a:lumOff val="50000"/>
                </a:schemeClr>
              </a:solidFill>
            </a:endParaRPr>
          </a:p>
        </p:txBody>
      </p:sp>
      <p:cxnSp>
        <p:nvCxnSpPr>
          <p:cNvPr id="54" name="直線コネクタ 53"/>
          <p:cNvCxnSpPr/>
          <p:nvPr/>
        </p:nvCxnSpPr>
        <p:spPr>
          <a:xfrm>
            <a:off x="482535" y="4958353"/>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テキスト ボックス 54"/>
          <p:cNvSpPr txBox="1"/>
          <p:nvPr/>
        </p:nvSpPr>
        <p:spPr>
          <a:xfrm>
            <a:off x="482535" y="4364580"/>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58" name="直線コネクタ 57"/>
          <p:cNvCxnSpPr/>
          <p:nvPr/>
        </p:nvCxnSpPr>
        <p:spPr>
          <a:xfrm>
            <a:off x="467165" y="4379832"/>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2" name="テキスト ボックス 61"/>
          <p:cNvSpPr txBox="1"/>
          <p:nvPr/>
        </p:nvSpPr>
        <p:spPr>
          <a:xfrm>
            <a:off x="997336" y="4364580"/>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apple. (Left hand) </a:t>
            </a:r>
            <a:r>
              <a:rPr lang="en-US" altLang="ja-JP" sz="1000" dirty="0" smtClean="0">
                <a:solidFill>
                  <a:schemeClr val="tx1">
                    <a:lumMod val="50000"/>
                    <a:lumOff val="50000"/>
                  </a:schemeClr>
                </a:solidFill>
              </a:rPr>
              <a:t>(2016-11-14 09:51:00)</a:t>
            </a:r>
            <a:endParaRPr kumimoji="1" lang="ja-JP" altLang="en-US" dirty="0">
              <a:solidFill>
                <a:schemeClr val="tx1">
                  <a:lumMod val="50000"/>
                  <a:lumOff val="50000"/>
                </a:schemeClr>
              </a:solidFill>
            </a:endParaRPr>
          </a:p>
        </p:txBody>
      </p:sp>
      <p:sp>
        <p:nvSpPr>
          <p:cNvPr id="65" name="テキスト ボックス 64"/>
          <p:cNvSpPr txBox="1"/>
          <p:nvPr/>
        </p:nvSpPr>
        <p:spPr>
          <a:xfrm>
            <a:off x="468520" y="3889092"/>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66" name="直線コネクタ 65"/>
          <p:cNvCxnSpPr/>
          <p:nvPr/>
        </p:nvCxnSpPr>
        <p:spPr>
          <a:xfrm>
            <a:off x="458028" y="3925636"/>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テキスト ボックス 66"/>
          <p:cNvSpPr txBox="1"/>
          <p:nvPr/>
        </p:nvSpPr>
        <p:spPr>
          <a:xfrm>
            <a:off x="983321" y="3897644"/>
            <a:ext cx="2797185" cy="369332"/>
          </a:xfrm>
          <a:prstGeom prst="rect">
            <a:avLst/>
          </a:prstGeom>
          <a:noFill/>
        </p:spPr>
        <p:txBody>
          <a:bodyPr wrap="square" rtlCol="0">
            <a:spAutoFit/>
          </a:bodyPr>
          <a:lstStyle/>
          <a:p>
            <a:r>
              <a:rPr lang="en-US" altLang="ja-JP" dirty="0" err="1" smtClean="0"/>
              <a:t>uhuuun</a:t>
            </a:r>
            <a:r>
              <a:rPr lang="en-US" altLang="ja-JP" sz="1000" dirty="0" smtClean="0">
                <a:solidFill>
                  <a:schemeClr val="tx1">
                    <a:lumMod val="50000"/>
                    <a:lumOff val="50000"/>
                  </a:schemeClr>
                </a:solidFill>
              </a:rPr>
              <a:t> (2016-11-14 09:52:00)</a:t>
            </a:r>
            <a:endParaRPr kumimoji="1" lang="ja-JP" altLang="en-US" dirty="0">
              <a:solidFill>
                <a:schemeClr val="tx1">
                  <a:lumMod val="50000"/>
                  <a:lumOff val="50000"/>
                </a:schemeClr>
              </a:solidFill>
            </a:endParaRPr>
          </a:p>
        </p:txBody>
      </p:sp>
      <p:sp>
        <p:nvSpPr>
          <p:cNvPr id="68" name="テキスト ボックス 67"/>
          <p:cNvSpPr txBox="1"/>
          <p:nvPr/>
        </p:nvSpPr>
        <p:spPr>
          <a:xfrm>
            <a:off x="462621" y="3565408"/>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69" name="テキスト ボックス 68"/>
          <p:cNvSpPr txBox="1"/>
          <p:nvPr/>
        </p:nvSpPr>
        <p:spPr>
          <a:xfrm>
            <a:off x="997336" y="3497902"/>
            <a:ext cx="1368133" cy="369332"/>
          </a:xfrm>
          <a:prstGeom prst="rect">
            <a:avLst/>
          </a:prstGeom>
          <a:noFill/>
        </p:spPr>
        <p:txBody>
          <a:bodyPr wrap="none" rtlCol="0">
            <a:spAutoFit/>
          </a:bodyPr>
          <a:lstStyle/>
          <a:p>
            <a:r>
              <a:rPr lang="en-US" altLang="ja-JP" dirty="0" smtClean="0">
                <a:solidFill>
                  <a:srgbClr val="FF0000"/>
                </a:solidFill>
              </a:rPr>
              <a:t>Taro Logout.</a:t>
            </a:r>
            <a:endParaRPr kumimoji="1" lang="ja-JP" altLang="en-US" dirty="0">
              <a:solidFill>
                <a:srgbClr val="FF0000"/>
              </a:solidFill>
            </a:endParaRPr>
          </a:p>
        </p:txBody>
      </p:sp>
      <p:sp>
        <p:nvSpPr>
          <p:cNvPr id="70" name="テキスト ボックス 69"/>
          <p:cNvSpPr txBox="1"/>
          <p:nvPr/>
        </p:nvSpPr>
        <p:spPr>
          <a:xfrm>
            <a:off x="2231232" y="3588491"/>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09:53:00)</a:t>
            </a:r>
            <a:endParaRPr kumimoji="1" lang="ja-JP" altLang="en-US" sz="1050" dirty="0">
              <a:solidFill>
                <a:schemeClr val="tx1">
                  <a:lumMod val="50000"/>
                  <a:lumOff val="50000"/>
                </a:schemeClr>
              </a:solidFill>
            </a:endParaRPr>
          </a:p>
        </p:txBody>
      </p:sp>
      <p:cxnSp>
        <p:nvCxnSpPr>
          <p:cNvPr id="72" name="直線コネクタ 71"/>
          <p:cNvCxnSpPr/>
          <p:nvPr/>
        </p:nvCxnSpPr>
        <p:spPr>
          <a:xfrm>
            <a:off x="438221" y="3528864"/>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4" name="テキスト ボックス 73"/>
          <p:cNvSpPr txBox="1"/>
          <p:nvPr/>
        </p:nvSpPr>
        <p:spPr>
          <a:xfrm>
            <a:off x="493922" y="3072965"/>
            <a:ext cx="505267" cy="276999"/>
          </a:xfrm>
          <a:prstGeom prst="rect">
            <a:avLst/>
          </a:prstGeom>
          <a:noFill/>
        </p:spPr>
        <p:txBody>
          <a:bodyPr wrap="none" rtlCol="0">
            <a:spAutoFit/>
          </a:bodyPr>
          <a:lstStyle/>
          <a:p>
            <a:r>
              <a:rPr kumimoji="1" lang="en-US" altLang="ja-JP" sz="1200" dirty="0" smtClean="0"/>
              <a:t>Yoko</a:t>
            </a:r>
            <a:endParaRPr kumimoji="1" lang="ja-JP" altLang="en-US" sz="1200" dirty="0"/>
          </a:p>
        </p:txBody>
      </p:sp>
      <p:sp>
        <p:nvSpPr>
          <p:cNvPr id="75" name="テキスト ボックス 74"/>
          <p:cNvSpPr txBox="1"/>
          <p:nvPr/>
        </p:nvSpPr>
        <p:spPr>
          <a:xfrm>
            <a:off x="986966" y="3072965"/>
            <a:ext cx="2797185" cy="492443"/>
          </a:xfrm>
          <a:prstGeom prst="rect">
            <a:avLst/>
          </a:prstGeom>
          <a:noFill/>
        </p:spPr>
        <p:txBody>
          <a:bodyPr wrap="square" rtlCol="0">
            <a:spAutoFit/>
          </a:bodyPr>
          <a:lstStyle/>
          <a:p>
            <a:r>
              <a:rPr lang="en-US" altLang="ja-JP" sz="1600" dirty="0">
                <a:solidFill>
                  <a:srgbClr val="000000"/>
                </a:solidFill>
              </a:rPr>
              <a:t>Say to the end</a:t>
            </a:r>
            <a:r>
              <a:rPr lang="en-US" altLang="ja-JP" sz="1600" dirty="0" smtClean="0">
                <a:solidFill>
                  <a:srgbClr val="000000"/>
                </a:solidFill>
              </a:rPr>
              <a:t>! &gt; Taro</a:t>
            </a:r>
            <a:r>
              <a:rPr lang="ja-JP" altLang="en-US" sz="1000" dirty="0" smtClean="0">
                <a:solidFill>
                  <a:schemeClr val="tx1">
                    <a:lumMod val="50000"/>
                    <a:lumOff val="50000"/>
                  </a:schemeClr>
                </a:solidFill>
              </a:rPr>
              <a:t>　</a:t>
            </a:r>
            <a:r>
              <a:rPr lang="en-US" altLang="ja-JP" sz="1000" dirty="0" smtClean="0">
                <a:solidFill>
                  <a:schemeClr val="tx1">
                    <a:lumMod val="50000"/>
                    <a:lumOff val="50000"/>
                  </a:schemeClr>
                </a:solidFill>
              </a:rPr>
              <a:t>(2016-11-14 09:52:00)</a:t>
            </a:r>
            <a:endParaRPr kumimoji="1" lang="ja-JP" altLang="en-US" dirty="0">
              <a:solidFill>
                <a:schemeClr val="tx1">
                  <a:lumMod val="50000"/>
                  <a:lumOff val="50000"/>
                </a:schemeClr>
              </a:solidFill>
            </a:endParaRPr>
          </a:p>
        </p:txBody>
      </p:sp>
      <p:sp>
        <p:nvSpPr>
          <p:cNvPr id="76" name="テキスト ボックス 75"/>
          <p:cNvSpPr txBox="1"/>
          <p:nvPr/>
        </p:nvSpPr>
        <p:spPr>
          <a:xfrm>
            <a:off x="172396" y="562490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⑫</a:t>
            </a:r>
            <a:endParaRPr kumimoji="1" lang="ja-JP" altLang="en-US" sz="700" dirty="0">
              <a:solidFill>
                <a:schemeClr val="bg1"/>
              </a:solidFill>
            </a:endParaRPr>
          </a:p>
        </p:txBody>
      </p:sp>
      <p:sp>
        <p:nvSpPr>
          <p:cNvPr id="77" name="テキスト ボックス 76"/>
          <p:cNvSpPr txBox="1"/>
          <p:nvPr/>
        </p:nvSpPr>
        <p:spPr>
          <a:xfrm>
            <a:off x="2710553" y="5624909"/>
            <a:ext cx="312906"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⑬</a:t>
            </a:r>
            <a:endParaRPr kumimoji="1" lang="ja-JP" altLang="en-US" sz="700" dirty="0">
              <a:solidFill>
                <a:schemeClr val="bg1"/>
              </a:solidFill>
            </a:endParaRPr>
          </a:p>
        </p:txBody>
      </p:sp>
      <p:sp>
        <p:nvSpPr>
          <p:cNvPr id="78" name="テキスト ボックス 77"/>
          <p:cNvSpPr txBox="1"/>
          <p:nvPr/>
        </p:nvSpPr>
        <p:spPr>
          <a:xfrm>
            <a:off x="414840" y="5644136"/>
            <a:ext cx="706619" cy="307777"/>
          </a:xfrm>
          <a:prstGeom prst="rect">
            <a:avLst/>
          </a:prstGeom>
          <a:noFill/>
        </p:spPr>
        <p:txBody>
          <a:bodyPr wrap="none" rtlCol="0">
            <a:spAutoFit/>
          </a:bodyPr>
          <a:lstStyle/>
          <a:p>
            <a:r>
              <a:rPr kumimoji="1" lang="en-US" altLang="ja-JP" sz="1400" u="sng" dirty="0" smtClean="0">
                <a:solidFill>
                  <a:schemeClr val="tx2">
                    <a:lumMod val="60000"/>
                    <a:lumOff val="40000"/>
                  </a:schemeClr>
                </a:solidFill>
              </a:rPr>
              <a:t>History</a:t>
            </a:r>
            <a:endParaRPr kumimoji="1" lang="ja-JP" altLang="en-US" sz="1400" u="sng" dirty="0">
              <a:solidFill>
                <a:schemeClr val="tx2">
                  <a:lumMod val="60000"/>
                  <a:lumOff val="40000"/>
                </a:schemeClr>
              </a:solidFill>
            </a:endParaRPr>
          </a:p>
        </p:txBody>
      </p:sp>
    </p:spTree>
    <p:extLst>
      <p:ext uri="{BB962C8B-B14F-4D97-AF65-F5344CB8AC3E}">
        <p14:creationId xmlns:p14="http://schemas.microsoft.com/office/powerpoint/2010/main" val="231933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ja-JP" dirty="0" smtClean="0"/>
              <a:t>W</a:t>
            </a:r>
            <a:r>
              <a:rPr lang="en-US" altLang="ja-JP" dirty="0" smtClean="0"/>
              <a:t>C</a:t>
            </a:r>
            <a:r>
              <a:rPr lang="ja-JP" altLang="ja-JP" dirty="0" smtClean="0"/>
              <a:t>3</a:t>
            </a:r>
            <a:r>
              <a:rPr lang="en-US" altLang="ja-JP" dirty="0" smtClean="0"/>
              <a:t>01</a:t>
            </a:r>
            <a:r>
              <a:rPr kumimoji="1" lang="en-US" altLang="ja-JP" dirty="0" smtClean="0"/>
              <a:t>] </a:t>
            </a:r>
            <a:r>
              <a:rPr kumimoji="1" lang="ja-JP" altLang="en-US" dirty="0" smtClean="0"/>
              <a:t>過去ログ</a:t>
            </a:r>
            <a:endParaRPr kumimoji="1" lang="ja-JP" altLang="en-US" dirty="0"/>
          </a:p>
        </p:txBody>
      </p:sp>
      <p:sp>
        <p:nvSpPr>
          <p:cNvPr id="3" name="コンテンツ プレースホルダー 2"/>
          <p:cNvSpPr>
            <a:spLocks noGrp="1"/>
          </p:cNvSpPr>
          <p:nvPr>
            <p:ph idx="1"/>
          </p:nvPr>
        </p:nvSpPr>
        <p:spPr>
          <a:xfrm>
            <a:off x="4714768" y="751425"/>
            <a:ext cx="4312733" cy="5559041"/>
          </a:xfrm>
        </p:spPr>
        <p:txBody>
          <a:bodyPr>
            <a:normAutofit/>
          </a:bodyPr>
          <a:lstStyle/>
          <a:p>
            <a:pPr marL="457200" indent="-457200">
              <a:buFont typeface="+mj-lt"/>
              <a:buAutoNum type="arabicParenR"/>
            </a:pPr>
            <a:r>
              <a:rPr lang="ja-JP" altLang="en-US" sz="1600" dirty="0" smtClean="0"/>
              <a:t>ウィンドウ</a:t>
            </a:r>
            <a:r>
              <a:rPr lang="en-US" altLang="ja-JP" sz="1600" dirty="0" smtClean="0"/>
              <a:t>(</a:t>
            </a:r>
            <a:r>
              <a:rPr lang="ja-JP" altLang="en-US" sz="1600" dirty="0" smtClean="0"/>
              <a:t>タブ</a:t>
            </a:r>
            <a:r>
              <a:rPr lang="en-US" altLang="ja-JP" sz="1600" dirty="0" smtClean="0"/>
              <a:t>)</a:t>
            </a:r>
            <a:r>
              <a:rPr lang="en-US" altLang="en-US" sz="1600" dirty="0"/>
              <a:t> </a:t>
            </a:r>
            <a:r>
              <a:rPr lang="ja-JP" altLang="en-US" sz="1600" dirty="0" smtClean="0"/>
              <a:t>タイトル</a:t>
            </a:r>
            <a:endParaRPr lang="en-US" altLang="ja-JP" sz="1600" dirty="0" smtClean="0"/>
          </a:p>
          <a:p>
            <a:pPr marL="857250" lvl="1" indent="-457200"/>
            <a:r>
              <a:rPr kumimoji="1" lang="ja-JP" altLang="en-US" sz="1400" dirty="0" smtClean="0"/>
              <a:t>「</a:t>
            </a:r>
            <a:r>
              <a:rPr kumimoji="1" lang="en-US" altLang="ja-JP" sz="1400" dirty="0" smtClean="0"/>
              <a:t>Chat - History</a:t>
            </a:r>
            <a:r>
              <a:rPr kumimoji="1" lang="ja-JP" altLang="en-US" sz="1400" dirty="0" smtClean="0"/>
              <a:t>」</a:t>
            </a:r>
            <a:endParaRPr kumimoji="1" lang="en-US" altLang="ja-JP" sz="1400" dirty="0" smtClean="0"/>
          </a:p>
          <a:p>
            <a:pPr marL="457200" indent="-457200">
              <a:buFont typeface="+mj-ea"/>
              <a:buAutoNum type="arabicParenR"/>
            </a:pPr>
            <a:r>
              <a:rPr kumimoji="1" lang="ja-JP" altLang="en-US" sz="1600" dirty="0" smtClean="0"/>
              <a:t>見出し</a:t>
            </a:r>
            <a:endParaRPr kumimoji="1" lang="en-US" altLang="ja-JP" sz="1600" dirty="0" smtClean="0"/>
          </a:p>
          <a:p>
            <a:pPr marL="857250" lvl="1" indent="-457200"/>
            <a:r>
              <a:rPr kumimoji="1" lang="ja-JP" altLang="en-US" sz="1400" dirty="0" smtClean="0"/>
              <a:t>「</a:t>
            </a:r>
            <a:r>
              <a:rPr kumimoji="1" lang="en-US" altLang="ja-JP" sz="1400" dirty="0" smtClean="0"/>
              <a:t>Chat History</a:t>
            </a:r>
            <a:r>
              <a:rPr kumimoji="1" lang="ja-JP" altLang="en-US" sz="1400" dirty="0" smtClean="0"/>
              <a:t>」</a:t>
            </a:r>
            <a:endParaRPr kumimoji="1" lang="en-US" altLang="ja-JP" sz="1400" dirty="0" smtClean="0"/>
          </a:p>
          <a:p>
            <a:pPr marL="457200" indent="-457200">
              <a:buFont typeface="+mj-ea"/>
              <a:buAutoNum type="arabicParenR"/>
            </a:pPr>
            <a:r>
              <a:rPr kumimoji="1" lang="ja-JP" altLang="en-US" sz="1800" dirty="0" smtClean="0"/>
              <a:t>更新ボタン</a:t>
            </a:r>
            <a:endParaRPr kumimoji="1" lang="en-US" altLang="ja-JP" sz="1800" dirty="0" smtClean="0"/>
          </a:p>
          <a:p>
            <a:pPr marL="457200" indent="-457200">
              <a:buFont typeface="+mj-ea"/>
              <a:buAutoNum type="arabicParenR"/>
            </a:pPr>
            <a:r>
              <a:rPr lang="ja-JP" altLang="en-US" sz="1600" dirty="0"/>
              <a:t>チャット領域（赤の点線枠内）</a:t>
            </a:r>
            <a:endParaRPr lang="en-US" altLang="ja-JP" sz="1600" dirty="0"/>
          </a:p>
          <a:p>
            <a:pPr marL="857250" lvl="1" indent="-457200"/>
            <a:r>
              <a:rPr lang="ja-JP" altLang="en-US" sz="1200" dirty="0"/>
              <a:t>発言日時</a:t>
            </a:r>
            <a:r>
              <a:rPr lang="ja-JP" altLang="en-US" sz="1200" dirty="0" smtClean="0"/>
              <a:t>が</a:t>
            </a:r>
            <a:r>
              <a:rPr lang="ja-JP" altLang="en-US" sz="1200" b="1" u="sng" dirty="0" smtClean="0">
                <a:solidFill>
                  <a:srgbClr val="FF0000"/>
                </a:solidFill>
              </a:rPr>
              <a:t>古い物</a:t>
            </a:r>
            <a:r>
              <a:rPr lang="ja-JP" altLang="en-US" sz="1200" b="1" u="sng" dirty="0">
                <a:solidFill>
                  <a:srgbClr val="FF0000"/>
                </a:solidFill>
              </a:rPr>
              <a:t>ほど上に来る</a:t>
            </a:r>
            <a:r>
              <a:rPr lang="ja-JP" altLang="en-US" sz="1200" dirty="0" smtClean="0"/>
              <a:t>（昇順）</a:t>
            </a:r>
            <a:endParaRPr lang="en-US" altLang="ja-JP" sz="1200" dirty="0"/>
          </a:p>
          <a:p>
            <a:pPr marL="857250" lvl="1" indent="-457200"/>
            <a:r>
              <a:rPr lang="ja-JP" altLang="en-US" sz="1200" dirty="0" smtClean="0"/>
              <a:t>すべての発言を表示</a:t>
            </a:r>
            <a:endParaRPr lang="en-US" altLang="ja-JP" sz="1200" dirty="0" smtClean="0"/>
          </a:p>
          <a:p>
            <a:pPr marL="857250" lvl="1" indent="-457200"/>
            <a:r>
              <a:rPr lang="ja-JP" altLang="en-US" sz="1200" dirty="0" smtClean="0"/>
              <a:t>各要素</a:t>
            </a:r>
            <a:r>
              <a:rPr lang="en-US" altLang="ja-JP" sz="1200" dirty="0" smtClean="0"/>
              <a:t>(</a:t>
            </a:r>
            <a:r>
              <a:rPr lang="ja-JP" altLang="en-US" sz="1200" dirty="0" smtClean="0"/>
              <a:t>名前、発言、日時</a:t>
            </a:r>
            <a:r>
              <a:rPr lang="en-US" altLang="ja-JP" sz="1200" dirty="0" smtClean="0"/>
              <a:t>)</a:t>
            </a:r>
            <a:r>
              <a:rPr lang="ja-JP" altLang="en-US" sz="1200" dirty="0" smtClean="0"/>
              <a:t>は</a:t>
            </a:r>
            <a:r>
              <a:rPr lang="en-US" altLang="ja-JP" sz="1200" dirty="0" smtClean="0"/>
              <a:t>WC201</a:t>
            </a:r>
            <a:r>
              <a:rPr lang="ja-JP" altLang="en-US" sz="1200" dirty="0" smtClean="0"/>
              <a:t>の要件と同じ</a:t>
            </a:r>
            <a:endParaRPr lang="en-US" altLang="ja-JP" sz="1200" dirty="0"/>
          </a:p>
          <a:p>
            <a:pPr marL="457200" indent="-457200">
              <a:buFont typeface="+mj-ea"/>
              <a:buAutoNum type="arabicParenR"/>
            </a:pPr>
            <a:r>
              <a:rPr kumimoji="1" lang="ja-JP" altLang="en-US" sz="1800" dirty="0" smtClean="0"/>
              <a:t>更新ボタン</a:t>
            </a:r>
            <a:endParaRPr kumimoji="1" lang="en-US" altLang="ja-JP" sz="1800" dirty="0" smtClean="0"/>
          </a:p>
          <a:p>
            <a:pPr marL="457200" indent="-457200">
              <a:buFont typeface="+mj-ea"/>
              <a:buAutoNum type="arabicParenR"/>
            </a:pPr>
            <a:r>
              <a:rPr lang="ja-JP" altLang="en-US" sz="1800" dirty="0" smtClean="0"/>
              <a:t>閉じるボタン</a:t>
            </a:r>
            <a:endParaRPr lang="en-US" altLang="ja-JP" sz="1800" dirty="0" smtClean="0"/>
          </a:p>
          <a:p>
            <a:pPr marL="857250" lvl="1" indent="-457200"/>
            <a:r>
              <a:rPr kumimoji="1" lang="ja-JP" altLang="en-US" sz="1400" dirty="0" smtClean="0"/>
              <a:t>新しく開いたこのウィンドウを閉じる</a:t>
            </a:r>
            <a:endParaRPr kumimoji="1" lang="en-US" altLang="ja-JP" sz="1400" dirty="0" smtClean="0"/>
          </a:p>
        </p:txBody>
      </p:sp>
      <p:sp>
        <p:nvSpPr>
          <p:cNvPr id="4" name="日付プレースホルダー 3"/>
          <p:cNvSpPr>
            <a:spLocks noGrp="1"/>
          </p:cNvSpPr>
          <p:nvPr>
            <p:ph type="dt" sz="half" idx="10"/>
          </p:nvPr>
        </p:nvSpPr>
        <p:spPr/>
        <p:txBody>
          <a:bodyPr/>
          <a:lstStyle/>
          <a:p>
            <a:r>
              <a:rPr kumimoji="1" lang="en-US" altLang="ja-JP" smtClean="0"/>
              <a:t>2016/11/14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Copyright (C) 2016 M.Katsube.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0E679A0B-6010-BD44-A36E-3A2199EAC84A}" type="slidenum">
              <a:rPr kumimoji="1" lang="ja-JP" altLang="en-US" smtClean="0"/>
              <a:t>5</a:t>
            </a:fld>
            <a:endParaRPr kumimoji="1" lang="ja-JP" altLang="en-US"/>
          </a:p>
        </p:txBody>
      </p:sp>
      <p:sp>
        <p:nvSpPr>
          <p:cNvPr id="9" name="正方形/長方形 8"/>
          <p:cNvSpPr/>
          <p:nvPr/>
        </p:nvSpPr>
        <p:spPr>
          <a:xfrm>
            <a:off x="292309" y="770324"/>
            <a:ext cx="3728554" cy="5424150"/>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solidFill>
                <a:schemeClr val="tx1"/>
              </a:solidFill>
            </a:endParaRPr>
          </a:p>
        </p:txBody>
      </p:sp>
      <p:sp>
        <p:nvSpPr>
          <p:cNvPr id="10" name="正方形/長方形 9"/>
          <p:cNvSpPr/>
          <p:nvPr/>
        </p:nvSpPr>
        <p:spPr>
          <a:xfrm>
            <a:off x="292309" y="770325"/>
            <a:ext cx="1105675" cy="234056"/>
          </a:xfrm>
          <a:prstGeom prst="rect">
            <a:avLst/>
          </a:prstGeom>
          <a:solidFill>
            <a:schemeClr val="bg1"/>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Chat - History</a:t>
            </a:r>
            <a:endParaRPr kumimoji="1" lang="ja-JP" altLang="en-US" sz="1200" dirty="0">
              <a:solidFill>
                <a:schemeClr val="tx1"/>
              </a:solidFill>
            </a:endParaRPr>
          </a:p>
        </p:txBody>
      </p:sp>
      <p:cxnSp>
        <p:nvCxnSpPr>
          <p:cNvPr id="12" name="直線コネクタ 11"/>
          <p:cNvCxnSpPr/>
          <p:nvPr/>
        </p:nvCxnSpPr>
        <p:spPr>
          <a:xfrm>
            <a:off x="1397984" y="1004381"/>
            <a:ext cx="262287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362472" y="648061"/>
            <a:ext cx="658391" cy="369332"/>
          </a:xfrm>
          <a:prstGeom prst="rect">
            <a:avLst/>
          </a:prstGeom>
          <a:noFill/>
        </p:spPr>
        <p:txBody>
          <a:bodyPr wrap="none" rtlCol="0" anchor="ctr">
            <a:spAutoFit/>
          </a:bodyPr>
          <a:lstStyle/>
          <a:p>
            <a:r>
              <a:rPr kumimoji="1" lang="en-US" altLang="ja-JP" dirty="0" smtClean="0"/>
              <a:t>_ □ ×</a:t>
            </a:r>
            <a:endParaRPr kumimoji="1" lang="ja-JP" altLang="en-US" dirty="0"/>
          </a:p>
        </p:txBody>
      </p:sp>
      <p:sp>
        <p:nvSpPr>
          <p:cNvPr id="16" name="テキスト ボックス 15"/>
          <p:cNvSpPr txBox="1"/>
          <p:nvPr/>
        </p:nvSpPr>
        <p:spPr>
          <a:xfrm>
            <a:off x="438583" y="1004381"/>
            <a:ext cx="1982133" cy="523220"/>
          </a:xfrm>
          <a:prstGeom prst="rect">
            <a:avLst/>
          </a:prstGeom>
          <a:noFill/>
        </p:spPr>
        <p:txBody>
          <a:bodyPr wrap="none" rtlCol="0">
            <a:spAutoFit/>
          </a:bodyPr>
          <a:lstStyle/>
          <a:p>
            <a:r>
              <a:rPr kumimoji="1" lang="en-US" altLang="ja-JP" sz="2800" dirty="0" smtClean="0"/>
              <a:t>Chat</a:t>
            </a:r>
            <a:r>
              <a:rPr kumimoji="1" lang="ja-JP" altLang="en-US" sz="2800" dirty="0" smtClean="0"/>
              <a:t> </a:t>
            </a:r>
            <a:r>
              <a:rPr kumimoji="1" lang="en-US" altLang="ja-JP" sz="2800" dirty="0" smtClean="0"/>
              <a:t>History</a:t>
            </a:r>
            <a:endParaRPr kumimoji="1" lang="ja-JP" altLang="en-US" sz="2800" dirty="0"/>
          </a:p>
        </p:txBody>
      </p:sp>
      <p:sp>
        <p:nvSpPr>
          <p:cNvPr id="20" name="テキスト ボックス 19"/>
          <p:cNvSpPr txBox="1"/>
          <p:nvPr/>
        </p:nvSpPr>
        <p:spPr>
          <a:xfrm>
            <a:off x="134332" y="668369"/>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①</a:t>
            </a:r>
            <a:endParaRPr kumimoji="1" lang="ja-JP" altLang="en-US" sz="700" dirty="0">
              <a:solidFill>
                <a:schemeClr val="bg1"/>
              </a:solidFill>
            </a:endParaRPr>
          </a:p>
        </p:txBody>
      </p:sp>
      <p:sp>
        <p:nvSpPr>
          <p:cNvPr id="21" name="テキスト ボックス 20"/>
          <p:cNvSpPr txBox="1"/>
          <p:nvPr/>
        </p:nvSpPr>
        <p:spPr>
          <a:xfrm>
            <a:off x="213635" y="116842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②</a:t>
            </a:r>
            <a:endParaRPr kumimoji="1" lang="ja-JP" altLang="en-US" sz="700" dirty="0">
              <a:solidFill>
                <a:schemeClr val="bg1"/>
              </a:solidFill>
            </a:endParaRPr>
          </a:p>
        </p:txBody>
      </p:sp>
      <p:sp>
        <p:nvSpPr>
          <p:cNvPr id="26" name="正方形/長方形 25"/>
          <p:cNvSpPr/>
          <p:nvPr/>
        </p:nvSpPr>
        <p:spPr>
          <a:xfrm>
            <a:off x="438582" y="1937772"/>
            <a:ext cx="3417293" cy="3425904"/>
          </a:xfrm>
          <a:prstGeom prst="rect">
            <a:avLst/>
          </a:prstGeom>
          <a:noFill/>
          <a:ln w="6350">
            <a:solidFill>
              <a:schemeClr val="accent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7" name="テキスト ボックス 26"/>
          <p:cNvSpPr txBox="1"/>
          <p:nvPr/>
        </p:nvSpPr>
        <p:spPr>
          <a:xfrm>
            <a:off x="158732" y="1520277"/>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③</a:t>
            </a:r>
            <a:endParaRPr kumimoji="1" lang="ja-JP" altLang="en-US" sz="700" dirty="0">
              <a:solidFill>
                <a:schemeClr val="bg1"/>
              </a:solidFill>
            </a:endParaRPr>
          </a:p>
        </p:txBody>
      </p:sp>
      <p:sp>
        <p:nvSpPr>
          <p:cNvPr id="28" name="テキスト ボックス 27"/>
          <p:cNvSpPr txBox="1"/>
          <p:nvPr/>
        </p:nvSpPr>
        <p:spPr>
          <a:xfrm>
            <a:off x="517524" y="4986401"/>
            <a:ext cx="498078" cy="276999"/>
          </a:xfrm>
          <a:prstGeom prst="rect">
            <a:avLst/>
          </a:prstGeom>
          <a:noFill/>
        </p:spPr>
        <p:txBody>
          <a:bodyPr wrap="none" rtlCol="0">
            <a:spAutoFit/>
          </a:bodyPr>
          <a:lstStyle/>
          <a:p>
            <a:r>
              <a:rPr kumimoji="1" lang="en-US" altLang="ja-JP" sz="1200" dirty="0" smtClean="0"/>
              <a:t>Mike</a:t>
            </a:r>
            <a:endParaRPr kumimoji="1" lang="ja-JP" altLang="en-US" sz="1200" dirty="0"/>
          </a:p>
        </p:txBody>
      </p:sp>
      <p:sp>
        <p:nvSpPr>
          <p:cNvPr id="29" name="テキスト ボックス 28"/>
          <p:cNvSpPr txBox="1"/>
          <p:nvPr/>
        </p:nvSpPr>
        <p:spPr>
          <a:xfrm>
            <a:off x="1046462" y="4894068"/>
            <a:ext cx="746193" cy="369332"/>
          </a:xfrm>
          <a:prstGeom prst="rect">
            <a:avLst/>
          </a:prstGeom>
          <a:noFill/>
        </p:spPr>
        <p:txBody>
          <a:bodyPr wrap="none" rtlCol="0">
            <a:spAutoFit/>
          </a:bodyPr>
          <a:lstStyle/>
          <a:p>
            <a:r>
              <a:rPr kumimoji="1" lang="en-US" altLang="ja-JP" dirty="0" smtClean="0"/>
              <a:t>Hello!</a:t>
            </a:r>
            <a:endParaRPr kumimoji="1" lang="ja-JP" altLang="en-US" dirty="0"/>
          </a:p>
        </p:txBody>
      </p:sp>
      <p:sp>
        <p:nvSpPr>
          <p:cNvPr id="30" name="テキスト ボックス 29"/>
          <p:cNvSpPr txBox="1"/>
          <p:nvPr/>
        </p:nvSpPr>
        <p:spPr>
          <a:xfrm>
            <a:off x="1792655" y="5001205"/>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10:01:00)</a:t>
            </a:r>
            <a:endParaRPr kumimoji="1" lang="ja-JP" altLang="en-US" sz="1050" dirty="0">
              <a:solidFill>
                <a:schemeClr val="tx1">
                  <a:lumMod val="50000"/>
                  <a:lumOff val="50000"/>
                </a:schemeClr>
              </a:solidFill>
            </a:endParaRPr>
          </a:p>
        </p:txBody>
      </p:sp>
      <p:cxnSp>
        <p:nvCxnSpPr>
          <p:cNvPr id="34" name="直線コネクタ 33"/>
          <p:cNvCxnSpPr/>
          <p:nvPr/>
        </p:nvCxnSpPr>
        <p:spPr>
          <a:xfrm>
            <a:off x="476285" y="2534092"/>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テキスト ボックス 35"/>
          <p:cNvSpPr txBox="1"/>
          <p:nvPr/>
        </p:nvSpPr>
        <p:spPr>
          <a:xfrm>
            <a:off x="490015" y="4617616"/>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37" name="テキスト ボックス 36"/>
          <p:cNvSpPr txBox="1"/>
          <p:nvPr/>
        </p:nvSpPr>
        <p:spPr>
          <a:xfrm>
            <a:off x="1024730" y="4550110"/>
            <a:ext cx="1388195" cy="369332"/>
          </a:xfrm>
          <a:prstGeom prst="rect">
            <a:avLst/>
          </a:prstGeom>
          <a:noFill/>
        </p:spPr>
        <p:txBody>
          <a:bodyPr wrap="none" rtlCol="0">
            <a:spAutoFit/>
          </a:bodyPr>
          <a:lstStyle/>
          <a:p>
            <a:r>
              <a:rPr lang="en-US" altLang="ja-JP" dirty="0" smtClean="0">
                <a:solidFill>
                  <a:srgbClr val="FF0000"/>
                </a:solidFill>
              </a:rPr>
              <a:t>Mike </a:t>
            </a:r>
            <a:r>
              <a:rPr lang="en-US" altLang="ja-JP" dirty="0" err="1" smtClean="0">
                <a:solidFill>
                  <a:srgbClr val="FF0000"/>
                </a:solidFill>
              </a:rPr>
              <a:t>Longin</a:t>
            </a:r>
            <a:r>
              <a:rPr lang="en-US" altLang="ja-JP" dirty="0" smtClean="0">
                <a:solidFill>
                  <a:srgbClr val="FF0000"/>
                </a:solidFill>
              </a:rPr>
              <a:t>.</a:t>
            </a:r>
            <a:endParaRPr kumimoji="1" lang="ja-JP" altLang="en-US" dirty="0">
              <a:solidFill>
                <a:srgbClr val="FF0000"/>
              </a:solidFill>
            </a:endParaRPr>
          </a:p>
        </p:txBody>
      </p:sp>
      <p:sp>
        <p:nvSpPr>
          <p:cNvPr id="38" name="テキスト ボックス 37"/>
          <p:cNvSpPr txBox="1"/>
          <p:nvPr/>
        </p:nvSpPr>
        <p:spPr>
          <a:xfrm>
            <a:off x="2395681" y="4640699"/>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10:00:00)</a:t>
            </a:r>
            <a:endParaRPr kumimoji="1" lang="ja-JP" altLang="en-US" sz="1050" dirty="0">
              <a:solidFill>
                <a:schemeClr val="tx1">
                  <a:lumMod val="50000"/>
                  <a:lumOff val="50000"/>
                </a:schemeClr>
              </a:solidFill>
            </a:endParaRPr>
          </a:p>
        </p:txBody>
      </p:sp>
      <p:cxnSp>
        <p:nvCxnSpPr>
          <p:cNvPr id="39" name="直線コネクタ 38"/>
          <p:cNvCxnSpPr/>
          <p:nvPr/>
        </p:nvCxnSpPr>
        <p:spPr>
          <a:xfrm>
            <a:off x="480976" y="3207976"/>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 name="テキスト ボックス 39"/>
          <p:cNvSpPr txBox="1"/>
          <p:nvPr/>
        </p:nvSpPr>
        <p:spPr>
          <a:xfrm>
            <a:off x="460938" y="2034220"/>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sp>
        <p:nvSpPr>
          <p:cNvPr id="41" name="テキスト ボックス 40"/>
          <p:cNvSpPr txBox="1"/>
          <p:nvPr/>
        </p:nvSpPr>
        <p:spPr>
          <a:xfrm>
            <a:off x="980754" y="2010872"/>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pen. (Right hand) </a:t>
            </a:r>
            <a:r>
              <a:rPr lang="en-US" altLang="ja-JP" sz="1000" dirty="0" smtClean="0">
                <a:solidFill>
                  <a:schemeClr val="tx1">
                    <a:lumMod val="50000"/>
                    <a:lumOff val="50000"/>
                  </a:schemeClr>
                </a:solidFill>
              </a:rPr>
              <a:t>(2016-11-14 09:50:00)</a:t>
            </a:r>
            <a:endParaRPr kumimoji="1" lang="ja-JP" altLang="en-US" dirty="0">
              <a:solidFill>
                <a:schemeClr val="tx1">
                  <a:lumMod val="50000"/>
                  <a:lumOff val="50000"/>
                </a:schemeClr>
              </a:solidFill>
            </a:endParaRPr>
          </a:p>
        </p:txBody>
      </p:sp>
      <p:cxnSp>
        <p:nvCxnSpPr>
          <p:cNvPr id="42" name="直線コネクタ 41"/>
          <p:cNvCxnSpPr/>
          <p:nvPr/>
        </p:nvCxnSpPr>
        <p:spPr>
          <a:xfrm>
            <a:off x="482535" y="4947757"/>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テキスト ボックス 42"/>
          <p:cNvSpPr txBox="1"/>
          <p:nvPr/>
        </p:nvSpPr>
        <p:spPr>
          <a:xfrm>
            <a:off x="464100" y="2594668"/>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44" name="直線コネクタ 43"/>
          <p:cNvCxnSpPr/>
          <p:nvPr/>
        </p:nvCxnSpPr>
        <p:spPr>
          <a:xfrm>
            <a:off x="458028" y="4581072"/>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5" name="テキスト ボックス 44"/>
          <p:cNvSpPr txBox="1"/>
          <p:nvPr/>
        </p:nvSpPr>
        <p:spPr>
          <a:xfrm>
            <a:off x="978901" y="2594668"/>
            <a:ext cx="2797185" cy="523220"/>
          </a:xfrm>
          <a:prstGeom prst="rect">
            <a:avLst/>
          </a:prstGeom>
          <a:noFill/>
        </p:spPr>
        <p:txBody>
          <a:bodyPr wrap="square" rtlCol="0">
            <a:spAutoFit/>
          </a:bodyPr>
          <a:lstStyle/>
          <a:p>
            <a:r>
              <a:rPr lang="ja-JP" altLang="ja-JP" dirty="0" smtClean="0"/>
              <a:t>I</a:t>
            </a:r>
            <a:r>
              <a:rPr lang="ja-JP" altLang="en-US" dirty="0" smtClean="0"/>
              <a:t> </a:t>
            </a:r>
            <a:r>
              <a:rPr lang="en-US" altLang="ja-JP" dirty="0" err="1" smtClean="0"/>
              <a:t>hava</a:t>
            </a:r>
            <a:r>
              <a:rPr lang="ja-JP" altLang="en-US" dirty="0" smtClean="0"/>
              <a:t> </a:t>
            </a:r>
            <a:r>
              <a:rPr lang="en-US" altLang="ja-JP" dirty="0" smtClean="0"/>
              <a:t>a</a:t>
            </a:r>
            <a:r>
              <a:rPr lang="ja-JP" altLang="en-US" dirty="0" smtClean="0"/>
              <a:t> </a:t>
            </a:r>
            <a:r>
              <a:rPr lang="en-US" altLang="ja-JP" dirty="0" smtClean="0"/>
              <a:t>apple. (Left hand) </a:t>
            </a:r>
            <a:r>
              <a:rPr lang="en-US" altLang="ja-JP" sz="1000" dirty="0" smtClean="0">
                <a:solidFill>
                  <a:schemeClr val="tx1">
                    <a:lumMod val="50000"/>
                    <a:lumOff val="50000"/>
                  </a:schemeClr>
                </a:solidFill>
              </a:rPr>
              <a:t>(2016-11-14 09:51:00)</a:t>
            </a:r>
            <a:endParaRPr kumimoji="1" lang="ja-JP" altLang="en-US" dirty="0">
              <a:solidFill>
                <a:schemeClr val="tx1">
                  <a:lumMod val="50000"/>
                  <a:lumOff val="50000"/>
                </a:schemeClr>
              </a:solidFill>
            </a:endParaRPr>
          </a:p>
        </p:txBody>
      </p:sp>
      <p:sp>
        <p:nvSpPr>
          <p:cNvPr id="46" name="テキスト ボックス 45"/>
          <p:cNvSpPr txBox="1"/>
          <p:nvPr/>
        </p:nvSpPr>
        <p:spPr>
          <a:xfrm>
            <a:off x="499531" y="3253656"/>
            <a:ext cx="468172" cy="276999"/>
          </a:xfrm>
          <a:prstGeom prst="rect">
            <a:avLst/>
          </a:prstGeom>
          <a:noFill/>
        </p:spPr>
        <p:txBody>
          <a:bodyPr wrap="none" rtlCol="0">
            <a:spAutoFit/>
          </a:bodyPr>
          <a:lstStyle/>
          <a:p>
            <a:r>
              <a:rPr kumimoji="1" lang="en-US" altLang="ja-JP" sz="1200" dirty="0" smtClean="0"/>
              <a:t>Taro</a:t>
            </a:r>
            <a:endParaRPr kumimoji="1" lang="ja-JP" altLang="en-US" sz="1200" dirty="0"/>
          </a:p>
        </p:txBody>
      </p:sp>
      <p:cxnSp>
        <p:nvCxnSpPr>
          <p:cNvPr id="47" name="直線コネクタ 46"/>
          <p:cNvCxnSpPr/>
          <p:nvPr/>
        </p:nvCxnSpPr>
        <p:spPr>
          <a:xfrm>
            <a:off x="448891" y="4059080"/>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1014332" y="3198256"/>
            <a:ext cx="2797185" cy="369332"/>
          </a:xfrm>
          <a:prstGeom prst="rect">
            <a:avLst/>
          </a:prstGeom>
          <a:noFill/>
        </p:spPr>
        <p:txBody>
          <a:bodyPr wrap="square" rtlCol="0">
            <a:spAutoFit/>
          </a:bodyPr>
          <a:lstStyle/>
          <a:p>
            <a:r>
              <a:rPr lang="en-US" altLang="ja-JP" dirty="0" err="1" smtClean="0"/>
              <a:t>uhuuun</a:t>
            </a:r>
            <a:r>
              <a:rPr lang="en-US" altLang="ja-JP" sz="1000" dirty="0" smtClean="0">
                <a:solidFill>
                  <a:schemeClr val="tx1">
                    <a:lumMod val="50000"/>
                    <a:lumOff val="50000"/>
                  </a:schemeClr>
                </a:solidFill>
              </a:rPr>
              <a:t> (2016-11-14 09:52:00)</a:t>
            </a:r>
            <a:endParaRPr kumimoji="1" lang="ja-JP" altLang="en-US" dirty="0">
              <a:solidFill>
                <a:schemeClr val="tx1">
                  <a:lumMod val="50000"/>
                  <a:lumOff val="50000"/>
                </a:schemeClr>
              </a:solidFill>
            </a:endParaRPr>
          </a:p>
        </p:txBody>
      </p:sp>
      <p:sp>
        <p:nvSpPr>
          <p:cNvPr id="49" name="テキスト ボックス 48"/>
          <p:cNvSpPr txBox="1"/>
          <p:nvPr/>
        </p:nvSpPr>
        <p:spPr>
          <a:xfrm>
            <a:off x="453323" y="3672840"/>
            <a:ext cx="569387" cy="276999"/>
          </a:xfrm>
          <a:prstGeom prst="rect">
            <a:avLst/>
          </a:prstGeom>
          <a:noFill/>
        </p:spPr>
        <p:txBody>
          <a:bodyPr wrap="none" rtlCol="0">
            <a:spAutoFit/>
          </a:bodyPr>
          <a:lstStyle/>
          <a:p>
            <a:r>
              <a:rPr kumimoji="1" lang="en-US" altLang="ja-JP" sz="1200" dirty="0" err="1" smtClean="0">
                <a:solidFill>
                  <a:srgbClr val="FF0000"/>
                </a:solidFill>
              </a:rPr>
              <a:t>SysOP</a:t>
            </a:r>
            <a:endParaRPr kumimoji="1" lang="ja-JP" altLang="en-US" sz="1200" dirty="0">
              <a:solidFill>
                <a:srgbClr val="FF0000"/>
              </a:solidFill>
            </a:endParaRPr>
          </a:p>
        </p:txBody>
      </p:sp>
      <p:sp>
        <p:nvSpPr>
          <p:cNvPr id="50" name="テキスト ボックス 49"/>
          <p:cNvSpPr txBox="1"/>
          <p:nvPr/>
        </p:nvSpPr>
        <p:spPr>
          <a:xfrm>
            <a:off x="988038" y="3605334"/>
            <a:ext cx="1368133" cy="369332"/>
          </a:xfrm>
          <a:prstGeom prst="rect">
            <a:avLst/>
          </a:prstGeom>
          <a:noFill/>
        </p:spPr>
        <p:txBody>
          <a:bodyPr wrap="none" rtlCol="0">
            <a:spAutoFit/>
          </a:bodyPr>
          <a:lstStyle/>
          <a:p>
            <a:r>
              <a:rPr lang="en-US" altLang="ja-JP" dirty="0" smtClean="0">
                <a:solidFill>
                  <a:srgbClr val="FF0000"/>
                </a:solidFill>
              </a:rPr>
              <a:t>Taro Logout.</a:t>
            </a:r>
            <a:endParaRPr kumimoji="1" lang="ja-JP" altLang="en-US" dirty="0">
              <a:solidFill>
                <a:srgbClr val="FF0000"/>
              </a:solidFill>
            </a:endParaRPr>
          </a:p>
        </p:txBody>
      </p:sp>
      <p:sp>
        <p:nvSpPr>
          <p:cNvPr id="51" name="テキスト ボックス 50"/>
          <p:cNvSpPr txBox="1"/>
          <p:nvPr/>
        </p:nvSpPr>
        <p:spPr>
          <a:xfrm>
            <a:off x="2358989" y="3695923"/>
            <a:ext cx="1406727" cy="253916"/>
          </a:xfrm>
          <a:prstGeom prst="rect">
            <a:avLst/>
          </a:prstGeom>
          <a:noFill/>
        </p:spPr>
        <p:txBody>
          <a:bodyPr wrap="none" rtlCol="0">
            <a:spAutoFit/>
          </a:bodyPr>
          <a:lstStyle/>
          <a:p>
            <a:r>
              <a:rPr kumimoji="1" lang="en-US" altLang="ja-JP" sz="1050" dirty="0" smtClean="0">
                <a:solidFill>
                  <a:schemeClr val="tx1">
                    <a:lumMod val="50000"/>
                    <a:lumOff val="50000"/>
                  </a:schemeClr>
                </a:solidFill>
              </a:rPr>
              <a:t>(2016-11-14 09:53:00)</a:t>
            </a:r>
            <a:endParaRPr kumimoji="1" lang="ja-JP" altLang="en-US" sz="1050" dirty="0">
              <a:solidFill>
                <a:schemeClr val="tx1">
                  <a:lumMod val="50000"/>
                  <a:lumOff val="50000"/>
                </a:schemeClr>
              </a:solidFill>
            </a:endParaRPr>
          </a:p>
        </p:txBody>
      </p:sp>
      <p:cxnSp>
        <p:nvCxnSpPr>
          <p:cNvPr id="52" name="直線コネクタ 51"/>
          <p:cNvCxnSpPr/>
          <p:nvPr/>
        </p:nvCxnSpPr>
        <p:spPr>
          <a:xfrm>
            <a:off x="474770" y="3630247"/>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3" name="テキスト ボックス 52"/>
          <p:cNvSpPr txBox="1"/>
          <p:nvPr/>
        </p:nvSpPr>
        <p:spPr>
          <a:xfrm>
            <a:off x="475487" y="4088629"/>
            <a:ext cx="505267" cy="276999"/>
          </a:xfrm>
          <a:prstGeom prst="rect">
            <a:avLst/>
          </a:prstGeom>
          <a:noFill/>
        </p:spPr>
        <p:txBody>
          <a:bodyPr wrap="none" rtlCol="0">
            <a:spAutoFit/>
          </a:bodyPr>
          <a:lstStyle/>
          <a:p>
            <a:r>
              <a:rPr kumimoji="1" lang="en-US" altLang="ja-JP" sz="1200" dirty="0" smtClean="0"/>
              <a:t>Yoko</a:t>
            </a:r>
            <a:endParaRPr kumimoji="1" lang="ja-JP" altLang="en-US" sz="1200" dirty="0"/>
          </a:p>
        </p:txBody>
      </p:sp>
      <p:sp>
        <p:nvSpPr>
          <p:cNvPr id="54" name="テキスト ボックス 53"/>
          <p:cNvSpPr txBox="1"/>
          <p:nvPr/>
        </p:nvSpPr>
        <p:spPr>
          <a:xfrm>
            <a:off x="968531" y="4088629"/>
            <a:ext cx="2797185" cy="492443"/>
          </a:xfrm>
          <a:prstGeom prst="rect">
            <a:avLst/>
          </a:prstGeom>
          <a:noFill/>
        </p:spPr>
        <p:txBody>
          <a:bodyPr wrap="square" rtlCol="0">
            <a:spAutoFit/>
          </a:bodyPr>
          <a:lstStyle/>
          <a:p>
            <a:r>
              <a:rPr lang="en-US" altLang="ja-JP" sz="1600" dirty="0">
                <a:solidFill>
                  <a:srgbClr val="000000"/>
                </a:solidFill>
              </a:rPr>
              <a:t>Say to the end</a:t>
            </a:r>
            <a:r>
              <a:rPr lang="en-US" altLang="ja-JP" sz="1600" dirty="0" smtClean="0">
                <a:solidFill>
                  <a:srgbClr val="000000"/>
                </a:solidFill>
              </a:rPr>
              <a:t>! &gt; Taro</a:t>
            </a:r>
            <a:r>
              <a:rPr lang="ja-JP" altLang="en-US" sz="1000" dirty="0" smtClean="0">
                <a:solidFill>
                  <a:schemeClr val="tx1">
                    <a:lumMod val="50000"/>
                    <a:lumOff val="50000"/>
                  </a:schemeClr>
                </a:solidFill>
              </a:rPr>
              <a:t>　</a:t>
            </a:r>
            <a:r>
              <a:rPr lang="en-US" altLang="ja-JP" sz="1000" dirty="0" smtClean="0">
                <a:solidFill>
                  <a:schemeClr val="tx1">
                    <a:lumMod val="50000"/>
                    <a:lumOff val="50000"/>
                  </a:schemeClr>
                </a:solidFill>
              </a:rPr>
              <a:t>(2016-11-14 09:52:00)</a:t>
            </a:r>
            <a:endParaRPr kumimoji="1" lang="ja-JP" altLang="en-US" dirty="0">
              <a:solidFill>
                <a:schemeClr val="tx1">
                  <a:lumMod val="50000"/>
                  <a:lumOff val="50000"/>
                </a:schemeClr>
              </a:solidFill>
            </a:endParaRPr>
          </a:p>
        </p:txBody>
      </p:sp>
      <p:cxnSp>
        <p:nvCxnSpPr>
          <p:cNvPr id="55" name="直線コネクタ 54"/>
          <p:cNvCxnSpPr/>
          <p:nvPr/>
        </p:nvCxnSpPr>
        <p:spPr>
          <a:xfrm>
            <a:off x="485394" y="5484497"/>
            <a:ext cx="3326123"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6" name="テキスト ボックス 55"/>
          <p:cNvSpPr txBox="1"/>
          <p:nvPr/>
        </p:nvSpPr>
        <p:spPr>
          <a:xfrm>
            <a:off x="170881" y="5548291"/>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⑤</a:t>
            </a:r>
            <a:endParaRPr kumimoji="1" lang="ja-JP" altLang="en-US" sz="700" dirty="0">
              <a:solidFill>
                <a:schemeClr val="bg1"/>
              </a:solidFill>
            </a:endParaRPr>
          </a:p>
        </p:txBody>
      </p:sp>
      <p:sp>
        <p:nvSpPr>
          <p:cNvPr id="57" name="角丸四角形 56"/>
          <p:cNvSpPr/>
          <p:nvPr/>
        </p:nvSpPr>
        <p:spPr>
          <a:xfrm>
            <a:off x="458028" y="1574386"/>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Refresh</a:t>
            </a:r>
            <a:endParaRPr kumimoji="1" lang="ja-JP" altLang="en-US" sz="1200" dirty="0">
              <a:solidFill>
                <a:schemeClr val="tx1"/>
              </a:solidFill>
            </a:endParaRPr>
          </a:p>
        </p:txBody>
      </p:sp>
      <p:sp>
        <p:nvSpPr>
          <p:cNvPr id="58" name="角丸四角形 57"/>
          <p:cNvSpPr/>
          <p:nvPr/>
        </p:nvSpPr>
        <p:spPr>
          <a:xfrm>
            <a:off x="525181" y="5548291"/>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Refresh</a:t>
            </a:r>
            <a:endParaRPr kumimoji="1" lang="ja-JP" altLang="en-US" sz="1200" dirty="0">
              <a:solidFill>
                <a:schemeClr val="tx1"/>
              </a:solidFill>
            </a:endParaRPr>
          </a:p>
        </p:txBody>
      </p:sp>
      <p:sp>
        <p:nvSpPr>
          <p:cNvPr id="59" name="テキスト ボックス 58"/>
          <p:cNvSpPr txBox="1"/>
          <p:nvPr/>
        </p:nvSpPr>
        <p:spPr>
          <a:xfrm>
            <a:off x="221292" y="1910844"/>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④</a:t>
            </a:r>
            <a:endParaRPr kumimoji="1" lang="ja-JP" altLang="en-US" sz="700" dirty="0">
              <a:solidFill>
                <a:schemeClr val="bg1"/>
              </a:solidFill>
            </a:endParaRPr>
          </a:p>
        </p:txBody>
      </p:sp>
      <p:sp>
        <p:nvSpPr>
          <p:cNvPr id="60" name="角丸四角形 59"/>
          <p:cNvSpPr/>
          <p:nvPr/>
        </p:nvSpPr>
        <p:spPr>
          <a:xfrm>
            <a:off x="1814545" y="5563645"/>
            <a:ext cx="775910" cy="274092"/>
          </a:xfrm>
          <a:prstGeom prst="roundRect">
            <a:avLst>
              <a:gd name="adj" fmla="val 10000"/>
            </a:avLst>
          </a:prstGeom>
          <a:solidFill>
            <a:schemeClr val="bg1">
              <a:lumMod val="85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tx1"/>
                </a:solidFill>
              </a:rPr>
              <a:t>Close</a:t>
            </a:r>
            <a:endParaRPr kumimoji="1" lang="ja-JP" altLang="en-US" sz="1200" dirty="0">
              <a:solidFill>
                <a:schemeClr val="tx1"/>
              </a:solidFill>
            </a:endParaRPr>
          </a:p>
        </p:txBody>
      </p:sp>
      <p:sp>
        <p:nvSpPr>
          <p:cNvPr id="61" name="テキスト ボックス 60"/>
          <p:cNvSpPr txBox="1"/>
          <p:nvPr/>
        </p:nvSpPr>
        <p:spPr>
          <a:xfrm>
            <a:off x="1574800" y="5520468"/>
            <a:ext cx="303889" cy="200055"/>
          </a:xfrm>
          <a:prstGeom prst="rect">
            <a:avLst/>
          </a:prstGeom>
          <a:solidFill>
            <a:schemeClr val="accent6">
              <a:lumMod val="75000"/>
            </a:schemeClr>
          </a:solidFill>
        </p:spPr>
        <p:txBody>
          <a:bodyPr wrap="none" rtlCol="0">
            <a:spAutoFit/>
          </a:bodyPr>
          <a:lstStyle/>
          <a:p>
            <a:r>
              <a:rPr lang="en-US" altLang="ja-JP" sz="700" dirty="0" smtClean="0">
                <a:solidFill>
                  <a:schemeClr val="bg1"/>
                </a:solidFill>
              </a:rPr>
              <a:t>⑥</a:t>
            </a:r>
            <a:endParaRPr kumimoji="1" lang="ja-JP" altLang="en-US" sz="700" dirty="0">
              <a:solidFill>
                <a:schemeClr val="bg1"/>
              </a:solidFill>
            </a:endParaRPr>
          </a:p>
        </p:txBody>
      </p:sp>
    </p:spTree>
    <p:extLst>
      <p:ext uri="{BB962C8B-B14F-4D97-AF65-F5344CB8AC3E}">
        <p14:creationId xmlns:p14="http://schemas.microsoft.com/office/powerpoint/2010/main" val="319973153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TotalTime>
  <Words>807</Words>
  <Application>Microsoft Macintosh PowerPoint</Application>
  <PresentationFormat>画面に合わせる (4:3)</PresentationFormat>
  <Paragraphs>193</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ホワイト</vt:lpstr>
      <vt:lpstr>Webチャット 要件定義</vt:lpstr>
      <vt:lpstr>画面遷移</vt:lpstr>
      <vt:lpstr>[WC101] ログイン</vt:lpstr>
      <vt:lpstr>[ER001] エラー 名前未入力</vt:lpstr>
      <vt:lpstr>[WC201] チャット</vt:lpstr>
      <vt:lpstr>[WC301] 過去ログ</vt:lpstr>
    </vt:vector>
  </TitlesOfParts>
  <Manager/>
  <Company>Makito Katsube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subject/>
  <dc:creator>勝部 麻季人</dc:creator>
  <cp:keywords/>
  <dc:description>katsubemakito@gmail.com_x000d_http://katsubemakito.net/</dc:description>
  <cp:lastModifiedBy>勝部 麻季人</cp:lastModifiedBy>
  <cp:revision>72</cp:revision>
  <cp:lastPrinted>2016-11-09T00:55:02Z</cp:lastPrinted>
  <dcterms:created xsi:type="dcterms:W3CDTF">2013-04-24T07:51:18Z</dcterms:created>
  <dcterms:modified xsi:type="dcterms:W3CDTF">2016-11-09T00:55:46Z</dcterms:modified>
  <cp:category/>
</cp:coreProperties>
</file>