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46"/>
  </p:notesMasterIdLst>
  <p:sldIdLst>
    <p:sldId id="256" r:id="rId4"/>
    <p:sldId id="276" r:id="rId5"/>
    <p:sldId id="277" r:id="rId6"/>
    <p:sldId id="283" r:id="rId7"/>
    <p:sldId id="287" r:id="rId8"/>
    <p:sldId id="285" r:id="rId9"/>
    <p:sldId id="300" r:id="rId10"/>
    <p:sldId id="299" r:id="rId11"/>
    <p:sldId id="288" r:id="rId12"/>
    <p:sldId id="289" r:id="rId13"/>
    <p:sldId id="286" r:id="rId14"/>
    <p:sldId id="284" r:id="rId15"/>
    <p:sldId id="278" r:id="rId16"/>
    <p:sldId id="279" r:id="rId17"/>
    <p:sldId id="282" r:id="rId18"/>
    <p:sldId id="290" r:id="rId19"/>
    <p:sldId id="291" r:id="rId20"/>
    <p:sldId id="266" r:id="rId21"/>
    <p:sldId id="292" r:id="rId22"/>
    <p:sldId id="293" r:id="rId23"/>
    <p:sldId id="295" r:id="rId24"/>
    <p:sldId id="296" r:id="rId25"/>
    <p:sldId id="297" r:id="rId26"/>
    <p:sldId id="306" r:id="rId27"/>
    <p:sldId id="301" r:id="rId28"/>
    <p:sldId id="298" r:id="rId29"/>
    <p:sldId id="281" r:id="rId30"/>
    <p:sldId id="304" r:id="rId31"/>
    <p:sldId id="302" r:id="rId32"/>
    <p:sldId id="303" r:id="rId33"/>
    <p:sldId id="305" r:id="rId34"/>
    <p:sldId id="307" r:id="rId35"/>
    <p:sldId id="308" r:id="rId36"/>
    <p:sldId id="309" r:id="rId37"/>
    <p:sldId id="310" r:id="rId38"/>
    <p:sldId id="311" r:id="rId39"/>
    <p:sldId id="312" r:id="rId40"/>
    <p:sldId id="318" r:id="rId41"/>
    <p:sldId id="313" r:id="rId42"/>
    <p:sldId id="314" r:id="rId43"/>
    <p:sldId id="316" r:id="rId44"/>
    <p:sldId id="317" r:id="rId4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57"/>
    <a:srgbClr val="FEF6E3"/>
    <a:srgbClr val="32B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2690" autoAdjust="0"/>
  </p:normalViewPr>
  <p:slideViewPr>
    <p:cSldViewPr showGuides="1">
      <p:cViewPr>
        <p:scale>
          <a:sx n="100" d="100"/>
          <a:sy n="100" d="100"/>
        </p:scale>
        <p:origin x="-810" y="-102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8109-CCB6-4EE0-89C8-B930DAA4A3F8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BE79A-CCF6-4249-B583-4165A3BBC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44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7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763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274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・ここに上げた機能はほんの一例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・もちろん例外もある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929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75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75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537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・ここに上げた機能はほんの一例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・もちろん例外もある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929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75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・グレーの部分を担当するのが「</a:t>
            </a:r>
            <a:r>
              <a:rPr kumimoji="1" lang="en-US" altLang="ja-JP" dirty="0" err="1" smtClean="0"/>
              <a:t>VirtualBox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10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75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・ここに上げた機能はほんの一例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・もちろん例外もある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92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・インターネットに接続されている端末にはすべて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アドレスが存在する</a:t>
            </a:r>
            <a:endParaRPr kumimoji="1" lang="en-US" altLang="ja-JP" dirty="0" smtClean="0"/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・約</a:t>
            </a:r>
            <a:r>
              <a:rPr kumimoji="1" lang="en-US" altLang="ja-JP" dirty="0" smtClean="0"/>
              <a:t>42</a:t>
            </a:r>
            <a:r>
              <a:rPr kumimoji="1" lang="ja-JP" altLang="en-US" dirty="0" smtClean="0"/>
              <a:t>億個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アドレスの数は有限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0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兆で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乗、さらにその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兆倍の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兆倍よりも多い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775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7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846640" cy="367240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8000" dirty="0" smtClean="0"/>
              <a:t>モバイル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プログラミング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実習</a:t>
            </a:r>
            <a:r>
              <a:rPr kumimoji="1" lang="en-US" altLang="ja-JP" sz="8000" dirty="0" smtClean="0"/>
              <a:t>2</a:t>
            </a:r>
            <a:endParaRPr kumimoji="1" lang="ja-JP" altLang="en-US" sz="3200" dirty="0">
              <a:solidFill>
                <a:srgbClr val="3E4057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6402851"/>
            <a:ext cx="2304256" cy="3600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ja-JP" dirty="0" err="1" smtClean="0">
                <a:solidFill>
                  <a:srgbClr val="3E4057"/>
                </a:solidFill>
              </a:rPr>
              <a:t>M.Katsube</a:t>
            </a:r>
            <a:endParaRPr lang="en-US" altLang="ja-JP" dirty="0" smtClean="0">
              <a:solidFill>
                <a:srgbClr val="3E4057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13760" y="62195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 smtClean="0"/>
              <a:t>2016/10/03</a:t>
            </a:r>
          </a:p>
          <a:p>
            <a:pPr algn="r"/>
            <a:r>
              <a:rPr kumimoji="1" lang="ja-JP" altLang="en-US" sz="1400" dirty="0" smtClean="0"/>
              <a:t>日本工学院八王子専門学校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42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プライベート</a:t>
            </a:r>
            <a:r>
              <a:rPr lang="en-US" altLang="ja-JP" dirty="0" smtClean="0"/>
              <a:t>IP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07009"/>
              </p:ext>
            </p:extLst>
          </p:nvPr>
        </p:nvGraphicFramePr>
        <p:xfrm>
          <a:off x="539552" y="1268760"/>
          <a:ext cx="8280921" cy="4685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クラス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範囲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サブネットマスク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134565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クラス</a:t>
                      </a:r>
                      <a:r>
                        <a:rPr kumimoji="1" lang="en-US" altLang="ja-JP" sz="2400" dirty="0" smtClean="0"/>
                        <a:t>A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10.0.0.0 - 10.255.255.255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255.0.0.0</a:t>
                      </a:r>
                      <a:endParaRPr kumimoji="1" lang="ja-JP" altLang="en-US" sz="2400" dirty="0"/>
                    </a:p>
                  </a:txBody>
                  <a:tcPr anchor="ctr"/>
                </a:tc>
              </a:tr>
              <a:tr h="134565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クラス</a:t>
                      </a:r>
                      <a:r>
                        <a:rPr kumimoji="1" lang="en-US" altLang="ja-JP" sz="2400" dirty="0" smtClean="0"/>
                        <a:t>B 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172.16.0.0 - 172.31.255.255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255.240.0.0</a:t>
                      </a:r>
                      <a:endParaRPr kumimoji="1" lang="ja-JP" altLang="en-US" sz="2400" dirty="0"/>
                    </a:p>
                  </a:txBody>
                  <a:tcPr anchor="ctr"/>
                </a:tc>
              </a:tr>
              <a:tr h="134565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クラス</a:t>
                      </a:r>
                      <a:r>
                        <a:rPr kumimoji="1" lang="en-US" altLang="ja-JP" sz="2400" dirty="0" smtClean="0"/>
                        <a:t>C 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192.168.0.0 - 192.168.255.255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255.255.0.0</a:t>
                      </a:r>
                      <a:endParaRPr kumimoji="1" lang="ja-JP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720105" y="6165304"/>
            <a:ext cx="794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3E4057"/>
                </a:solidFill>
              </a:rPr>
              <a:t>https://ja.wikipedia.org/wiki/IP%E3%82%A2%E3%83%89%E3%83%AC%E3%82%B9</a:t>
            </a:r>
            <a:endParaRPr kumimoji="1" lang="ja-JP" altLang="en-US" dirty="0">
              <a:solidFill>
                <a:srgbClr val="3E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IPv4</a:t>
            </a:r>
            <a:r>
              <a:rPr lang="ja-JP" altLang="en-US" sz="3600" dirty="0" smtClean="0"/>
              <a:t>と</a:t>
            </a:r>
            <a:r>
              <a:rPr lang="en-US" altLang="ja-JP" sz="3600" dirty="0" smtClean="0"/>
              <a:t>IPv6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79208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457200" lvl="1" indent="0" algn="ctr">
              <a:buNone/>
            </a:pPr>
            <a:r>
              <a:rPr lang="en-US" altLang="ja-JP" sz="3200" dirty="0" smtClean="0"/>
              <a:t>192.168.1.1</a:t>
            </a:r>
            <a:endParaRPr lang="en-US" altLang="ja-JP" sz="32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69479" y="4005064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sz="3600" dirty="0" smtClean="0"/>
              <a:t>IPv4</a:t>
            </a:r>
            <a:r>
              <a:rPr lang="ja-JP" altLang="en-US" sz="3600" dirty="0" smtClean="0"/>
              <a:t>は「</a:t>
            </a:r>
            <a:r>
              <a:rPr lang="en-US" altLang="zh-TW" sz="3600" dirty="0"/>
              <a:t>42</a:t>
            </a:r>
            <a:r>
              <a:rPr lang="zh-TW" altLang="en-US" sz="3600" dirty="0"/>
              <a:t>億</a:t>
            </a:r>
            <a:r>
              <a:rPr lang="en-US" altLang="zh-TW" sz="3600" dirty="0"/>
              <a:t>9496</a:t>
            </a:r>
            <a:r>
              <a:rPr lang="zh-TW" altLang="en-US" sz="3600" dirty="0"/>
              <a:t>万</a:t>
            </a:r>
            <a:r>
              <a:rPr lang="en-US" altLang="zh-TW" sz="3600" dirty="0"/>
              <a:t>7296</a:t>
            </a:r>
            <a:r>
              <a:rPr lang="zh-TW" altLang="en-US" sz="3600" dirty="0"/>
              <a:t>個</a:t>
            </a:r>
            <a:r>
              <a:rPr lang="ja-JP" altLang="en-US" sz="3600" dirty="0" smtClean="0"/>
              <a:t>」</a:t>
            </a:r>
            <a:endParaRPr lang="en-US" altLang="ja-JP" sz="3600" dirty="0" smtClean="0"/>
          </a:p>
          <a:p>
            <a:pPr lvl="1"/>
            <a:r>
              <a:rPr lang="en-US" altLang="ja-JP" sz="3600" dirty="0" smtClean="0"/>
              <a:t>IPv6</a:t>
            </a:r>
            <a:r>
              <a:rPr lang="ja-JP" altLang="en-US" sz="3600" dirty="0" smtClean="0"/>
              <a:t>は「</a:t>
            </a:r>
            <a:r>
              <a:rPr lang="en-US" altLang="ja-JP" sz="3600" dirty="0" smtClean="0"/>
              <a:t>3.4×10^38</a:t>
            </a:r>
            <a:r>
              <a:rPr lang="ja-JP" altLang="en-US" sz="3600" dirty="0" smtClean="0"/>
              <a:t>」</a:t>
            </a:r>
            <a:endParaRPr lang="en-US" altLang="ja-JP" sz="3600" dirty="0" smtClean="0"/>
          </a:p>
          <a:p>
            <a:pPr lvl="2"/>
            <a:r>
              <a:rPr lang="en-US" altLang="ja-JP" sz="3200" dirty="0" smtClean="0"/>
              <a:t>1</a:t>
            </a:r>
            <a:r>
              <a:rPr lang="ja-JP" altLang="en-US" sz="3200" dirty="0" smtClean="0"/>
              <a:t>兆は</a:t>
            </a:r>
            <a:r>
              <a:rPr lang="en-US" altLang="ja-JP" sz="3200" dirty="0" smtClean="0"/>
              <a:t>10^12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11560" y="198884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IPv4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37853" y="2717304"/>
            <a:ext cx="8229600" cy="7920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180000" tIns="180000" rIns="180000" bIns="1800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altLang="ja-JP" sz="3200" dirty="0"/>
              <a:t>FF01:0:0:0:0:0:0:101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53877" y="2933328"/>
            <a:ext cx="100811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IPv6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457081" y="6381328"/>
            <a:ext cx="4248472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2000" dirty="0" smtClean="0"/>
              <a:t>※</a:t>
            </a:r>
            <a:r>
              <a:rPr lang="ja-JP" altLang="en-US" sz="2000" dirty="0" smtClean="0"/>
              <a:t>この授業では</a:t>
            </a:r>
            <a:r>
              <a:rPr lang="en-US" altLang="ja-JP" sz="2000" dirty="0" smtClean="0"/>
              <a:t>IPv4</a:t>
            </a:r>
            <a:r>
              <a:rPr lang="ja-JP" altLang="en-US" sz="2000" dirty="0" smtClean="0"/>
              <a:t>のみ扱います。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61688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en-US" altLang="ja-JP" sz="7200" dirty="0" smtClean="0"/>
              <a:t>DNS</a:t>
            </a:r>
            <a:br>
              <a:rPr kumimoji="1" lang="en-US" altLang="ja-JP" sz="7200" dirty="0" smtClean="0"/>
            </a:br>
            <a:r>
              <a:rPr lang="en-US" altLang="ja-JP" sz="3200" dirty="0" smtClean="0"/>
              <a:t>(Domain Name System)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97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sz="6000" dirty="0" smtClean="0"/>
              <a:t>ブラウザは裏で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6000" dirty="0" smtClean="0"/>
              <a:t>何をしているの？</a:t>
            </a:r>
            <a:endParaRPr kumimoji="1" lang="ja-JP" altLang="en-US" sz="600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772816"/>
            <a:ext cx="8229600" cy="72008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ja-JP" sz="3600" dirty="0"/>
              <a:t>https://twitter.com/GachapinBlog</a:t>
            </a:r>
            <a:endParaRPr kumimoji="1" lang="en-US" altLang="ja-JP" sz="3600" dirty="0" smtClean="0"/>
          </a:p>
        </p:txBody>
      </p:sp>
      <p:pic>
        <p:nvPicPr>
          <p:cNvPr id="1026" name="Picture 2" descr="C:\Users\katsube\Desktop\ガチャピン【Gachapin】  GachapinBlog さん   Twi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86" y="2564904"/>
            <a:ext cx="5688632" cy="382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26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6000" dirty="0" smtClean="0"/>
              <a:t>URL</a:t>
            </a:r>
            <a:r>
              <a:rPr kumimoji="1" lang="ja-JP" altLang="en-US" sz="6000" dirty="0" smtClean="0"/>
              <a:t>の意味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kumimoji="1" lang="en-US" altLang="ja-JP" sz="3600" dirty="0" smtClean="0"/>
              <a:t>《</a:t>
            </a:r>
            <a:r>
              <a:rPr kumimoji="1" lang="ja-JP" altLang="en-US" sz="3600" dirty="0" smtClean="0"/>
              <a:t>スキーム</a:t>
            </a:r>
            <a:r>
              <a:rPr kumimoji="1" lang="en-US" altLang="ja-JP" sz="3600" dirty="0" smtClean="0"/>
              <a:t>》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79208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457200" lvl="1" indent="0">
              <a:buNone/>
            </a:pPr>
            <a:r>
              <a:rPr lang="en-US" altLang="ja-JP" sz="3200" dirty="0">
                <a:solidFill>
                  <a:srgbClr val="FF0000"/>
                </a:solidFill>
              </a:rPr>
              <a:t>https</a:t>
            </a:r>
            <a:r>
              <a:rPr lang="en-US" altLang="ja-JP" sz="3200" dirty="0"/>
              <a:t>://twitter.com/GachapinBlog</a:t>
            </a: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37853" y="2852936"/>
            <a:ext cx="8229600" cy="36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3600" dirty="0" smtClean="0">
                <a:solidFill>
                  <a:srgbClr val="FF0000"/>
                </a:solidFill>
              </a:rPr>
              <a:t>【</a:t>
            </a:r>
            <a:r>
              <a:rPr lang="ja-JP" altLang="en-US" sz="3600" dirty="0">
                <a:solidFill>
                  <a:srgbClr val="FF0000"/>
                </a:solidFill>
              </a:rPr>
              <a:t>スキーム</a:t>
            </a:r>
            <a:r>
              <a:rPr lang="en-US" altLang="ja-JP" sz="3600" dirty="0" smtClean="0">
                <a:solidFill>
                  <a:srgbClr val="FF0000"/>
                </a:solidFill>
              </a:rPr>
              <a:t>】</a:t>
            </a:r>
          </a:p>
          <a:p>
            <a:pPr marL="457200" lvl="1" indent="0">
              <a:buNone/>
            </a:pPr>
            <a:r>
              <a:rPr lang="ja-JP" altLang="en-US" sz="3600" dirty="0" smtClean="0"/>
              <a:t>サーバ</a:t>
            </a:r>
            <a:r>
              <a:rPr lang="ja-JP" altLang="en-US" sz="3600" dirty="0"/>
              <a:t>へ</a:t>
            </a:r>
            <a:r>
              <a:rPr lang="ja-JP" altLang="en-US" sz="3600" dirty="0" smtClean="0"/>
              <a:t>どういった手段でアクセスするかを定義する。</a:t>
            </a:r>
            <a:endParaRPr lang="en-US" altLang="ja-JP" sz="3600" dirty="0" smtClean="0"/>
          </a:p>
          <a:p>
            <a:pPr marL="457200" lvl="1" indent="0">
              <a:buNone/>
            </a:pPr>
            <a:endParaRPr lang="en-US" altLang="ja-JP" sz="3600" dirty="0" smtClean="0"/>
          </a:p>
          <a:p>
            <a:pPr marL="457200" lvl="1" indent="0">
              <a:buNone/>
            </a:pPr>
            <a:r>
              <a:rPr lang="ja-JP" altLang="en-US" sz="3600" dirty="0"/>
              <a:t>例えば</a:t>
            </a:r>
            <a:endParaRPr lang="en-US" altLang="ja-JP" sz="3600" dirty="0" smtClean="0"/>
          </a:p>
          <a:p>
            <a:pPr marL="457200" lvl="1" indent="0">
              <a:buNone/>
            </a:pPr>
            <a:r>
              <a:rPr lang="ja-JP" altLang="en-US" sz="3600" dirty="0" smtClean="0"/>
              <a:t>　</a:t>
            </a:r>
            <a:r>
              <a:rPr lang="en-US" altLang="ja-JP" sz="3600" dirty="0" smtClean="0"/>
              <a:t>http</a:t>
            </a:r>
            <a:r>
              <a:rPr lang="ja-JP" altLang="en-US" sz="3600" dirty="0" err="1" smtClean="0"/>
              <a:t>、</a:t>
            </a:r>
            <a:r>
              <a:rPr lang="en-US" altLang="ja-JP" sz="3600" dirty="0" smtClean="0"/>
              <a:t>https</a:t>
            </a:r>
            <a:r>
              <a:rPr lang="ja-JP" altLang="en-US" sz="3600" dirty="0" err="1" smtClean="0"/>
              <a:t>、</a:t>
            </a:r>
            <a:r>
              <a:rPr lang="en-US" altLang="ja-JP" sz="3600" dirty="0" smtClean="0"/>
              <a:t>ftp</a:t>
            </a:r>
            <a:r>
              <a:rPr lang="ja-JP" altLang="en-US" sz="3600" dirty="0" err="1" smtClean="0"/>
              <a:t>、</a:t>
            </a:r>
            <a:r>
              <a:rPr lang="en-US" altLang="ja-JP" sz="3600" dirty="0" smtClean="0"/>
              <a:t>mailto</a:t>
            </a:r>
            <a:r>
              <a:rPr lang="ja-JP" altLang="en-US" sz="3600" dirty="0" err="1" smtClean="0"/>
              <a:t>、</a:t>
            </a:r>
            <a:r>
              <a:rPr lang="en-US" altLang="ja-JP" sz="3600" dirty="0" smtClean="0"/>
              <a:t>file</a:t>
            </a:r>
          </a:p>
          <a:p>
            <a:pPr marL="457200" lvl="1" indent="0">
              <a:buNone/>
            </a:pPr>
            <a:r>
              <a:rPr lang="ja-JP" altLang="en-US" sz="3600" dirty="0"/>
              <a:t>などが</a:t>
            </a:r>
            <a:r>
              <a:rPr lang="ja-JP" altLang="en-US" sz="3600" dirty="0" smtClean="0"/>
              <a:t>ある。</a:t>
            </a:r>
            <a:endParaRPr lang="en-US" altLang="ja-JP" sz="3600" dirty="0" smtClean="0"/>
          </a:p>
          <a:p>
            <a:pPr marL="457200" lvl="1" indent="0">
              <a:buNone/>
            </a:pPr>
            <a:endParaRPr lang="en-US" altLang="ja-JP" sz="3600" dirty="0" smtClean="0"/>
          </a:p>
          <a:p>
            <a:pPr marL="457200" lvl="1" indent="0">
              <a:buNone/>
            </a:pP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53019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6000" dirty="0" smtClean="0"/>
              <a:t>URL</a:t>
            </a:r>
            <a:r>
              <a:rPr kumimoji="1" lang="ja-JP" altLang="en-US" sz="6000" dirty="0" smtClean="0"/>
              <a:t>の意味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lang="en-US" altLang="ja-JP" sz="3600" dirty="0" smtClean="0"/>
              <a:t>《</a:t>
            </a:r>
            <a:r>
              <a:rPr lang="ja-JP" altLang="en-US" sz="3600" dirty="0" smtClean="0"/>
              <a:t>ドメイン</a:t>
            </a:r>
            <a:r>
              <a:rPr lang="en-US" altLang="ja-JP" sz="3600" dirty="0" smtClean="0"/>
              <a:t>》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79208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457200" lvl="1" indent="0">
              <a:buNone/>
            </a:pPr>
            <a:r>
              <a:rPr lang="en-US" altLang="ja-JP" sz="3200" dirty="0"/>
              <a:t>https://</a:t>
            </a:r>
            <a:r>
              <a:rPr lang="en-US" altLang="ja-JP" sz="3200" dirty="0">
                <a:solidFill>
                  <a:srgbClr val="FF0000"/>
                </a:solidFill>
              </a:rPr>
              <a:t>twitter.com</a:t>
            </a:r>
            <a:r>
              <a:rPr lang="en-US" altLang="ja-JP" sz="3200" dirty="0"/>
              <a:t>/GachapinBlog</a:t>
            </a: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37853" y="2852936"/>
            <a:ext cx="8229600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3600" dirty="0" smtClean="0">
                <a:solidFill>
                  <a:srgbClr val="FF0000"/>
                </a:solidFill>
              </a:rPr>
              <a:t>【</a:t>
            </a:r>
            <a:r>
              <a:rPr lang="ja-JP" altLang="en-US" sz="3600" dirty="0">
                <a:solidFill>
                  <a:srgbClr val="FF0000"/>
                </a:solidFill>
              </a:rPr>
              <a:t>ドメイン</a:t>
            </a:r>
            <a:r>
              <a:rPr lang="en-US" altLang="ja-JP" sz="3600" dirty="0" smtClean="0">
                <a:solidFill>
                  <a:srgbClr val="FF0000"/>
                </a:solidFill>
              </a:rPr>
              <a:t>】</a:t>
            </a:r>
          </a:p>
          <a:p>
            <a:pPr marL="457200" lvl="1" indent="0">
              <a:buNone/>
            </a:pPr>
            <a:r>
              <a:rPr lang="ja-JP" altLang="en-US" sz="3600" dirty="0" smtClean="0"/>
              <a:t>サーバのドメイン。</a:t>
            </a:r>
            <a:endParaRPr lang="en-US" altLang="ja-JP" sz="3600" dirty="0" smtClean="0"/>
          </a:p>
          <a:p>
            <a:pPr marL="457200" lvl="1" indent="0">
              <a:buNone/>
            </a:pPr>
            <a:r>
              <a:rPr lang="ja-JP" altLang="en-US" sz="3600" dirty="0" smtClean="0"/>
              <a:t>アクセスするサーバを指定する。</a:t>
            </a:r>
            <a:endParaRPr lang="en-US" altLang="ja-JP" sz="3600" dirty="0" smtClean="0"/>
          </a:p>
          <a:p>
            <a:pPr marL="457200" lvl="1" indent="0">
              <a:buNone/>
            </a:pP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28614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6000" dirty="0" smtClean="0"/>
              <a:t>URL</a:t>
            </a:r>
            <a:r>
              <a:rPr kumimoji="1" lang="ja-JP" altLang="en-US" sz="6000" dirty="0" smtClean="0"/>
              <a:t>の意味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lang="en-US" altLang="ja-JP" sz="3600" dirty="0" smtClean="0"/>
              <a:t>《</a:t>
            </a:r>
            <a:r>
              <a:rPr lang="ja-JP" altLang="en-US" sz="3600" dirty="0" smtClean="0"/>
              <a:t>ファイルパス</a:t>
            </a:r>
            <a:r>
              <a:rPr lang="en-US" altLang="ja-JP" sz="3600" dirty="0" smtClean="0"/>
              <a:t>》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79208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457200" lvl="1" indent="0">
              <a:buNone/>
            </a:pPr>
            <a:r>
              <a:rPr lang="en-US" altLang="ja-JP" sz="3200" dirty="0"/>
              <a:t>https://twitter.com</a:t>
            </a:r>
            <a:r>
              <a:rPr lang="en-US" altLang="ja-JP" sz="3200" dirty="0">
                <a:solidFill>
                  <a:srgbClr val="FF0000"/>
                </a:solidFill>
              </a:rPr>
              <a:t>/GachapinBlog</a:t>
            </a: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37853" y="2852936"/>
            <a:ext cx="8229600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3600" dirty="0" smtClean="0">
                <a:solidFill>
                  <a:srgbClr val="FF0000"/>
                </a:solidFill>
              </a:rPr>
              <a:t>【</a:t>
            </a:r>
            <a:r>
              <a:rPr lang="ja-JP" altLang="en-US" sz="3600" dirty="0" smtClean="0">
                <a:solidFill>
                  <a:srgbClr val="FF0000"/>
                </a:solidFill>
              </a:rPr>
              <a:t>ファイルパス</a:t>
            </a:r>
            <a:r>
              <a:rPr lang="en-US" altLang="ja-JP" sz="3600" dirty="0" smtClean="0">
                <a:solidFill>
                  <a:srgbClr val="FF0000"/>
                </a:solidFill>
              </a:rPr>
              <a:t>】</a:t>
            </a:r>
          </a:p>
          <a:p>
            <a:pPr marL="457200" lvl="1" indent="0">
              <a:buNone/>
            </a:pPr>
            <a:r>
              <a:rPr lang="ja-JP" altLang="en-US" sz="3600" dirty="0" smtClean="0"/>
              <a:t>サーバ上のどのファイルかを指定する。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305942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つまりブラウザは</a:t>
            </a:r>
            <a:endParaRPr kumimoji="1" lang="ja-JP" altLang="en-US" dirty="0"/>
          </a:p>
        </p:txBody>
      </p:sp>
      <p:pic>
        <p:nvPicPr>
          <p:cNvPr id="4" name="Picture 7" descr="C:\Users\katsube\Desktop\猫   かわいいフリー素材集 いらすとや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11559" y="2276872"/>
            <a:ext cx="200299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84" descr="ICON_Server_Rack_Q3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6176" y="2586396"/>
            <a:ext cx="2592288" cy="204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2" descr="ICON_PDA_Q3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60935" y="3216610"/>
            <a:ext cx="70723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5694437" y="4645546"/>
            <a:ext cx="3198043" cy="75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3600" dirty="0">
                <a:solidFill>
                  <a:srgbClr val="FF0000"/>
                </a:solidFill>
              </a:rPr>
              <a:t>t</a:t>
            </a:r>
            <a:r>
              <a:rPr lang="en-US" altLang="ja-JP" sz="3600" dirty="0" smtClean="0">
                <a:solidFill>
                  <a:srgbClr val="FF0000"/>
                </a:solidFill>
              </a:rPr>
              <a:t>witter.com</a:t>
            </a:r>
          </a:p>
        </p:txBody>
      </p:sp>
      <p:sp>
        <p:nvSpPr>
          <p:cNvPr id="9" name="右矢印 8"/>
          <p:cNvSpPr/>
          <p:nvPr/>
        </p:nvSpPr>
        <p:spPr>
          <a:xfrm>
            <a:off x="3131840" y="2983582"/>
            <a:ext cx="2808312" cy="7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https</a:t>
            </a:r>
            <a:endParaRPr kumimoji="1" lang="ja-JP" altLang="en-US" sz="28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411760" y="1708907"/>
            <a:ext cx="4494187" cy="1562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2400" dirty="0" smtClean="0"/>
              <a:t>ファイル「</a:t>
            </a:r>
            <a:r>
              <a:rPr lang="en-US" altLang="ja-JP" sz="2400" dirty="0" smtClean="0">
                <a:solidFill>
                  <a:srgbClr val="FF0000"/>
                </a:solidFill>
              </a:rPr>
              <a:t>/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GachapinBlog</a:t>
            </a:r>
            <a:r>
              <a:rPr lang="ja-JP" altLang="en-US" sz="2400" dirty="0" smtClean="0"/>
              <a:t>」</a:t>
            </a:r>
            <a:endParaRPr lang="en-US" altLang="ja-JP" sz="2400" dirty="0" smtClean="0"/>
          </a:p>
          <a:p>
            <a:pPr marL="457200" lvl="1" indent="0">
              <a:buNone/>
            </a:pPr>
            <a:r>
              <a:rPr lang="ja-JP" altLang="en-US" sz="2400" dirty="0" smtClean="0"/>
              <a:t>ください</a:t>
            </a:r>
            <a:endParaRPr lang="en-US" altLang="ja-JP" sz="2400" dirty="0" smtClean="0"/>
          </a:p>
        </p:txBody>
      </p:sp>
      <p:sp>
        <p:nvSpPr>
          <p:cNvPr id="11" name="右矢印 10"/>
          <p:cNvSpPr/>
          <p:nvPr/>
        </p:nvSpPr>
        <p:spPr>
          <a:xfrm rot="10800000">
            <a:off x="3026448" y="4221088"/>
            <a:ext cx="2808312" cy="712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https</a:t>
            </a:r>
            <a:endParaRPr kumimoji="1" lang="ja-JP" altLang="en-US" sz="2800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552165" y="5022632"/>
            <a:ext cx="3888433" cy="949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2400" dirty="0" smtClean="0"/>
              <a:t>OK!</a:t>
            </a:r>
          </a:p>
          <a:p>
            <a:pPr marL="457200" lvl="1" indent="0">
              <a:buNone/>
            </a:pPr>
            <a:r>
              <a:rPr lang="ja-JP" altLang="en-US" sz="2400" dirty="0"/>
              <a:t>受取り</a:t>
            </a:r>
            <a:r>
              <a:rPr lang="ja-JP" altLang="en-US" sz="2400" dirty="0" smtClean="0"/>
              <a:t>やー！</a:t>
            </a:r>
            <a:endParaRPr lang="en-US" altLang="ja-JP" sz="24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9040" y="4473986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211</a:t>
            </a:r>
            <a:r>
              <a:rPr lang="en-US" altLang="ja-JP" sz="3600" dirty="0"/>
              <a:t>.</a:t>
            </a:r>
            <a:r>
              <a:rPr kumimoji="1" lang="en-US" altLang="ja-JP" sz="3600" dirty="0" smtClean="0"/>
              <a:t>237</a:t>
            </a:r>
            <a:r>
              <a:rPr lang="en-US" altLang="ja-JP" sz="3600" dirty="0" smtClean="0"/>
              <a:t>.</a:t>
            </a:r>
            <a:r>
              <a:rPr kumimoji="1" lang="en-US" altLang="ja-JP" sz="3600" dirty="0" smtClean="0"/>
              <a:t>1</a:t>
            </a:r>
            <a:r>
              <a:rPr lang="en-US" altLang="ja-JP" sz="3600" dirty="0" smtClean="0"/>
              <a:t>.</a:t>
            </a:r>
            <a:r>
              <a:rPr kumimoji="1" lang="en-US" altLang="ja-JP" sz="3600" dirty="0" smtClean="0"/>
              <a:t>5</a:t>
            </a:r>
            <a:endParaRPr kumimoji="1" lang="ja-JP" altLang="en-US" sz="3600" dirty="0"/>
          </a:p>
        </p:txBody>
      </p:sp>
      <p:pic>
        <p:nvPicPr>
          <p:cNvPr id="14" name="Picture 2" descr="「Twitter ロゴ」の画像検索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76" y="295426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898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539552" y="548680"/>
            <a:ext cx="7772400" cy="1470025"/>
          </a:xfrm>
        </p:spPr>
        <p:txBody>
          <a:bodyPr>
            <a:normAutofit/>
          </a:bodyPr>
          <a:lstStyle/>
          <a:p>
            <a:r>
              <a:rPr lang="az-Cyrl-AZ" altLang="ja-JP" sz="6000" dirty="0"/>
              <a:t>( </a:t>
            </a:r>
            <a:r>
              <a:rPr lang="ja-JP" altLang="az-Cyrl-AZ" sz="6000" dirty="0"/>
              <a:t>ﾟ</a:t>
            </a:r>
            <a:r>
              <a:rPr lang="az-Cyrl-AZ" altLang="ja-JP" sz="6000" dirty="0"/>
              <a:t>д</a:t>
            </a:r>
            <a:r>
              <a:rPr lang="ja-JP" altLang="az-Cyrl-AZ" sz="6000" dirty="0"/>
              <a:t>ﾟ</a:t>
            </a:r>
            <a:r>
              <a:rPr lang="az-Cyrl-AZ" altLang="ja-JP" sz="6000" dirty="0" smtClean="0"/>
              <a:t>)</a:t>
            </a:r>
            <a:r>
              <a:rPr lang="ja-JP" altLang="en-US" sz="6000" dirty="0" smtClean="0"/>
              <a:t>ファッ</a:t>
            </a:r>
            <a:r>
              <a:rPr lang="en-US" altLang="ja-JP" sz="6000" dirty="0" smtClean="0"/>
              <a:t>!?</a:t>
            </a:r>
            <a:endParaRPr kumimoji="1" lang="ja-JP" altLang="en-US" sz="6000" dirty="0"/>
          </a:p>
        </p:txBody>
      </p:sp>
      <p:pic>
        <p:nvPicPr>
          <p:cNvPr id="6" name="Picture 384" descr="ICON_Server_Rack_Q3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848" y="2132856"/>
            <a:ext cx="2592288" cy="204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900970" y="4005064"/>
            <a:ext cx="3198043" cy="75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3600" dirty="0">
                <a:solidFill>
                  <a:srgbClr val="FF0000"/>
                </a:solidFill>
              </a:rPr>
              <a:t>t</a:t>
            </a:r>
            <a:r>
              <a:rPr lang="en-US" altLang="ja-JP" sz="3600" dirty="0" smtClean="0">
                <a:solidFill>
                  <a:srgbClr val="FF0000"/>
                </a:solidFill>
              </a:rPr>
              <a:t>witter.com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715156" y="47592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sz="6000" dirty="0" err="1" smtClean="0"/>
              <a:t>って</a:t>
            </a:r>
            <a:r>
              <a:rPr lang="ja-JP" altLang="en-US" sz="6000" dirty="0" smtClean="0"/>
              <a:t>なんや！？</a:t>
            </a:r>
            <a:endParaRPr lang="ja-JP" altLang="en-US" sz="6000" dirty="0"/>
          </a:p>
        </p:txBody>
      </p:sp>
      <p:pic>
        <p:nvPicPr>
          <p:cNvPr id="9" name="Picture 2" descr="「Twitter ロゴ」の画像検索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417" y="2420888"/>
            <a:ext cx="967148" cy="96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1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 smtClean="0"/>
              <a:t>DNS</a:t>
            </a:r>
            <a:endParaRPr kumimoji="1" lang="ja-JP" altLang="en-US" sz="60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95536" y="4005064"/>
            <a:ext cx="8229600" cy="2725763"/>
          </a:xfrm>
        </p:spPr>
        <p:txBody>
          <a:bodyPr/>
          <a:lstStyle/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アドレスのままだと不便</a:t>
            </a:r>
            <a:r>
              <a:rPr lang="ja-JP" altLang="en-US" dirty="0"/>
              <a:t>なので</a:t>
            </a:r>
            <a:r>
              <a:rPr lang="ja-JP" altLang="en-US" dirty="0" smtClean="0"/>
              <a:t>、意味のある文字列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FF0000"/>
                </a:solidFill>
              </a:rPr>
              <a:t>=</a:t>
            </a:r>
            <a:r>
              <a:rPr lang="ja-JP" altLang="en-US" dirty="0" smtClean="0">
                <a:solidFill>
                  <a:srgbClr val="FF0000"/>
                </a:solidFill>
              </a:rPr>
              <a:t>ドメイン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でアクセスする。</a:t>
            </a:r>
            <a:endParaRPr lang="en-US" altLang="ja-JP" dirty="0" smtClean="0"/>
          </a:p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アドレスとドメイン名を変換する仕組みが</a:t>
            </a:r>
            <a:r>
              <a:rPr kumimoji="1" lang="en-US" altLang="ja-JP" dirty="0" smtClean="0"/>
              <a:t>DNS</a:t>
            </a:r>
            <a:r>
              <a:rPr kumimoji="1" lang="ja-JP" altLang="en-US" dirty="0" err="1" smtClean="0"/>
              <a:t>。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74066" y="3034867"/>
            <a:ext cx="3198043" cy="75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3600" dirty="0">
                <a:solidFill>
                  <a:srgbClr val="FF0000"/>
                </a:solidFill>
              </a:rPr>
              <a:t>t</a:t>
            </a:r>
            <a:r>
              <a:rPr lang="en-US" altLang="ja-JP" sz="3600" dirty="0" smtClean="0">
                <a:solidFill>
                  <a:srgbClr val="FF0000"/>
                </a:solidFill>
              </a:rPr>
              <a:t>witter.com</a:t>
            </a:r>
          </a:p>
        </p:txBody>
      </p:sp>
      <p:pic>
        <p:nvPicPr>
          <p:cNvPr id="2050" name="Picture 2" descr="「Twitter ロゴ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18643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矢印 7"/>
          <p:cNvSpPr/>
          <p:nvPr/>
        </p:nvSpPr>
        <p:spPr>
          <a:xfrm rot="5400000">
            <a:off x="4247294" y="1271341"/>
            <a:ext cx="937443" cy="18722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5796136" y="1811401"/>
            <a:ext cx="3312368" cy="7920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180000" tIns="180000" rIns="180000" bIns="1800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182.22.72.251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979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ネットワーク基礎</a:t>
            </a:r>
            <a:endParaRPr kumimoji="1" lang="en-US" altLang="ja-JP" sz="4000" dirty="0" smtClean="0"/>
          </a:p>
          <a:p>
            <a:pPr lvl="1"/>
            <a:r>
              <a:rPr lang="ja-JP" altLang="en-US" sz="3600" dirty="0" smtClean="0"/>
              <a:t>「</a:t>
            </a:r>
            <a:r>
              <a:rPr lang="en-US" altLang="ja-JP" sz="3600" dirty="0" smtClean="0"/>
              <a:t>DNS</a:t>
            </a:r>
            <a:r>
              <a:rPr lang="ja-JP" altLang="en-US" sz="3600" dirty="0" smtClean="0"/>
              <a:t>」と「</a:t>
            </a:r>
            <a:r>
              <a:rPr lang="en-US" altLang="ja-JP" sz="3600" dirty="0" smtClean="0"/>
              <a:t>IP</a:t>
            </a:r>
            <a:r>
              <a:rPr lang="ja-JP" altLang="en-US" sz="3600" dirty="0" smtClean="0"/>
              <a:t>アドレス」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kumimoji="1" lang="en-US" altLang="ja-JP" sz="3600" dirty="0" smtClean="0"/>
          </a:p>
          <a:p>
            <a:r>
              <a:rPr lang="en-US" altLang="ja-JP" sz="4000" dirty="0" smtClean="0"/>
              <a:t>HTTP</a:t>
            </a:r>
            <a:r>
              <a:rPr lang="ja-JP" altLang="en-US" sz="4000" dirty="0" smtClean="0"/>
              <a:t>演習</a:t>
            </a:r>
            <a:endParaRPr lang="en-US" altLang="ja-JP" sz="4000" dirty="0" smtClean="0"/>
          </a:p>
          <a:p>
            <a:pPr lvl="1"/>
            <a:r>
              <a:rPr kumimoji="1" lang="en-US" altLang="ja-JP" sz="3600" dirty="0" smtClean="0"/>
              <a:t>Web</a:t>
            </a:r>
            <a:r>
              <a:rPr kumimoji="1" lang="ja-JP" altLang="en-US" sz="3600" dirty="0" smtClean="0"/>
              <a:t>サーバを動かす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508269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つまりブラウザは</a:t>
            </a:r>
            <a:endParaRPr kumimoji="1" lang="ja-JP" altLang="en-US" dirty="0"/>
          </a:p>
        </p:txBody>
      </p:sp>
      <p:pic>
        <p:nvPicPr>
          <p:cNvPr id="4" name="Picture 7" descr="C:\Users\katsube\Desktop\猫   かわいいフリー素材集 いらすとや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11559" y="2276872"/>
            <a:ext cx="200299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84" descr="ICON_Server_Rack_Q3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6176" y="4049309"/>
            <a:ext cx="2592288" cy="204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2" descr="ICON_PDA_Q3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60935" y="3216610"/>
            <a:ext cx="70723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5853298" y="6157714"/>
            <a:ext cx="3198043" cy="65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/>
              <a:t>182.22.72.251</a:t>
            </a:r>
            <a:endParaRPr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3131840" y="4473986"/>
            <a:ext cx="2808312" cy="7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https</a:t>
            </a:r>
            <a:endParaRPr kumimoji="1" lang="ja-JP" altLang="en-US" sz="28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627784" y="4325466"/>
            <a:ext cx="3361604" cy="399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1600" dirty="0" smtClean="0"/>
              <a:t>「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GachapinBlog</a:t>
            </a:r>
            <a:r>
              <a:rPr lang="ja-JP" altLang="en-US" sz="1600" dirty="0" smtClean="0"/>
              <a:t>」ください</a:t>
            </a:r>
            <a:endParaRPr lang="en-US" altLang="ja-JP" sz="1600" dirty="0" smtClean="0"/>
          </a:p>
        </p:txBody>
      </p:sp>
      <p:sp>
        <p:nvSpPr>
          <p:cNvPr id="11" name="右矢印 10"/>
          <p:cNvSpPr/>
          <p:nvPr/>
        </p:nvSpPr>
        <p:spPr>
          <a:xfrm rot="10800000">
            <a:off x="3026448" y="5380805"/>
            <a:ext cx="2808312" cy="712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https</a:t>
            </a:r>
            <a:endParaRPr kumimoji="1" lang="ja-JP" altLang="en-US" sz="2800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915816" y="5978693"/>
            <a:ext cx="3888433" cy="474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1600" dirty="0" smtClean="0"/>
              <a:t>OK!</a:t>
            </a:r>
            <a:r>
              <a:rPr lang="ja-JP" altLang="en-US" sz="1600" dirty="0" smtClean="0"/>
              <a:t>受取りやー！</a:t>
            </a:r>
            <a:endParaRPr lang="en-US" altLang="ja-JP" sz="16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9040" y="4473986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211</a:t>
            </a:r>
            <a:r>
              <a:rPr lang="en-US" altLang="ja-JP" sz="3600" dirty="0"/>
              <a:t>.</a:t>
            </a:r>
            <a:r>
              <a:rPr kumimoji="1" lang="en-US" altLang="ja-JP" sz="3600" dirty="0" smtClean="0"/>
              <a:t>237</a:t>
            </a:r>
            <a:r>
              <a:rPr lang="en-US" altLang="ja-JP" sz="3600" dirty="0" smtClean="0"/>
              <a:t>.</a:t>
            </a:r>
            <a:r>
              <a:rPr kumimoji="1" lang="en-US" altLang="ja-JP" sz="3600" dirty="0" smtClean="0"/>
              <a:t>1</a:t>
            </a:r>
            <a:r>
              <a:rPr lang="en-US" altLang="ja-JP" sz="3600" dirty="0" smtClean="0"/>
              <a:t>.</a:t>
            </a:r>
            <a:r>
              <a:rPr kumimoji="1" lang="en-US" altLang="ja-JP" sz="3600" dirty="0" smtClean="0"/>
              <a:t>5</a:t>
            </a:r>
            <a:endParaRPr kumimoji="1" lang="ja-JP" altLang="en-US" sz="3600" dirty="0"/>
          </a:p>
        </p:txBody>
      </p:sp>
      <p:pic>
        <p:nvPicPr>
          <p:cNvPr id="14" name="Picture 2" descr="「Twitter ロゴ」の画像検索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567" y="4315849"/>
            <a:ext cx="1237506" cy="123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84" descr="ICON_Server_Rack_Q3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4168" y="1340768"/>
            <a:ext cx="2592288" cy="204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5796136" y="2060848"/>
            <a:ext cx="3198043" cy="75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3600" dirty="0" smtClean="0">
                <a:solidFill>
                  <a:srgbClr val="FF0000"/>
                </a:solidFill>
              </a:rPr>
              <a:t>DNS</a:t>
            </a:r>
            <a:r>
              <a:rPr lang="ja-JP" altLang="en-US" sz="3600" dirty="0" smtClean="0">
                <a:solidFill>
                  <a:srgbClr val="FF0000"/>
                </a:solidFill>
              </a:rPr>
              <a:t>サーバ</a:t>
            </a:r>
            <a:endParaRPr lang="en-US" altLang="ja-JP" sz="3600" dirty="0" smtClean="0">
              <a:solidFill>
                <a:srgbClr val="FF0000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2972977" y="1644342"/>
            <a:ext cx="2808312" cy="7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UDP</a:t>
            </a:r>
            <a:endParaRPr kumimoji="1" lang="ja-JP" altLang="en-US" sz="2800" dirty="0"/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2591779" y="1340768"/>
            <a:ext cx="3888433" cy="474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t</a:t>
            </a:r>
            <a:r>
              <a:rPr lang="en-US" altLang="ja-JP" sz="2400" dirty="0" smtClean="0">
                <a:solidFill>
                  <a:srgbClr val="FF0000"/>
                </a:solidFill>
              </a:rPr>
              <a:t>witter.com</a:t>
            </a:r>
            <a:r>
              <a:rPr lang="ja-JP" altLang="en-US" sz="2400" dirty="0" smtClean="0">
                <a:solidFill>
                  <a:srgbClr val="FF0000"/>
                </a:solidFill>
              </a:rPr>
              <a:t>の</a:t>
            </a:r>
            <a:r>
              <a:rPr lang="en-US" altLang="ja-JP" sz="2400" dirty="0" smtClean="0">
                <a:solidFill>
                  <a:srgbClr val="FF0000"/>
                </a:solidFill>
              </a:rPr>
              <a:t>IP</a:t>
            </a:r>
            <a:r>
              <a:rPr lang="ja-JP" altLang="en-US" sz="2400" dirty="0" smtClean="0">
                <a:solidFill>
                  <a:srgbClr val="FF0000"/>
                </a:solidFill>
              </a:rPr>
              <a:t>は？</a:t>
            </a:r>
            <a:endParaRPr lang="en-US" altLang="ja-JP" sz="2400" dirty="0" smtClean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 rot="10800000">
            <a:off x="2817072" y="2396123"/>
            <a:ext cx="2808312" cy="7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UDP</a:t>
            </a:r>
            <a:endParaRPr kumimoji="1" lang="ja-JP" altLang="en-US" sz="2800" dirty="0"/>
          </a:p>
        </p:txBody>
      </p:sp>
      <p:sp>
        <p:nvSpPr>
          <p:cNvPr id="20" name="コンテンツ プレースホルダー 2"/>
          <p:cNvSpPr txBox="1">
            <a:spLocks/>
          </p:cNvSpPr>
          <p:nvPr/>
        </p:nvSpPr>
        <p:spPr>
          <a:xfrm>
            <a:off x="2360908" y="3140968"/>
            <a:ext cx="4299324" cy="474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2400" dirty="0" smtClean="0"/>
              <a:t>「</a:t>
            </a:r>
            <a:r>
              <a:rPr lang="en-US" altLang="ja-JP" sz="2400" dirty="0" smtClean="0">
                <a:solidFill>
                  <a:srgbClr val="FF0000"/>
                </a:solidFill>
              </a:rPr>
              <a:t>182.22.72.251</a:t>
            </a:r>
            <a:r>
              <a:rPr lang="ja-JP" altLang="en-US" sz="2400" dirty="0" smtClean="0"/>
              <a:t>」やで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39636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5184576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sz="4800" dirty="0" smtClean="0">
                <a:solidFill>
                  <a:srgbClr val="FEF6E3"/>
                </a:solidFill>
              </a:rPr>
              <a:t>サーバに限らず、ネットワークに接続する機器</a:t>
            </a:r>
            <a:r>
              <a:rPr lang="ja-JP" altLang="en-US" sz="4800" dirty="0">
                <a:solidFill>
                  <a:srgbClr val="FEF6E3"/>
                </a:solidFill>
              </a:rPr>
              <a:t>は</a:t>
            </a:r>
            <a:r>
              <a:rPr lang="ja-JP" altLang="en-US" sz="4800" dirty="0" smtClean="0">
                <a:solidFill>
                  <a:srgbClr val="FEF6E3"/>
                </a:solidFill>
              </a:rPr>
              <a:t>「</a:t>
            </a:r>
            <a:r>
              <a:rPr lang="en-US" altLang="ja-JP" sz="4800" dirty="0" smtClean="0">
                <a:solidFill>
                  <a:srgbClr val="FF0000"/>
                </a:solidFill>
              </a:rPr>
              <a:t>IP</a:t>
            </a:r>
            <a:r>
              <a:rPr lang="ja-JP" altLang="en-US" sz="4800" dirty="0" smtClean="0">
                <a:solidFill>
                  <a:srgbClr val="FF0000"/>
                </a:solidFill>
              </a:rPr>
              <a:t>アドレス</a:t>
            </a:r>
            <a:r>
              <a:rPr lang="ja-JP" altLang="en-US" sz="4800" dirty="0" smtClean="0">
                <a:solidFill>
                  <a:srgbClr val="FEF6E3"/>
                </a:solidFill>
              </a:rPr>
              <a:t>」を持つ</a:t>
            </a:r>
            <a:r>
              <a:rPr lang="en-US" altLang="ja-JP" sz="4800" dirty="0" smtClean="0">
                <a:solidFill>
                  <a:srgbClr val="FEF6E3"/>
                </a:solidFill>
              </a:rPr>
              <a:t/>
            </a:r>
            <a:br>
              <a:rPr lang="en-US" altLang="ja-JP" sz="4800" dirty="0" smtClean="0">
                <a:solidFill>
                  <a:srgbClr val="FEF6E3"/>
                </a:solidFill>
              </a:rPr>
            </a:br>
            <a:endParaRPr lang="en-US" altLang="ja-JP" sz="4800" dirty="0" smtClean="0">
              <a:solidFill>
                <a:srgbClr val="FEF6E3"/>
              </a:solidFill>
            </a:endParaRPr>
          </a:p>
          <a:p>
            <a:r>
              <a:rPr lang="en-US" altLang="ja-JP" sz="4800" dirty="0" smtClean="0">
                <a:solidFill>
                  <a:srgbClr val="FEF6E3"/>
                </a:solidFill>
              </a:rPr>
              <a:t>IP</a:t>
            </a:r>
            <a:r>
              <a:rPr lang="ja-JP" altLang="en-US" sz="4800" dirty="0" smtClean="0">
                <a:solidFill>
                  <a:srgbClr val="FEF6E3"/>
                </a:solidFill>
              </a:rPr>
              <a:t>アドレスは</a:t>
            </a:r>
            <a:r>
              <a:rPr lang="ja-JP" altLang="en-US" sz="4800" dirty="0" smtClean="0">
                <a:solidFill>
                  <a:srgbClr val="FF0000"/>
                </a:solidFill>
              </a:rPr>
              <a:t>グローバルとプライベート</a:t>
            </a:r>
            <a:r>
              <a:rPr lang="ja-JP" altLang="en-US" sz="4800" dirty="0" smtClean="0">
                <a:solidFill>
                  <a:srgbClr val="FEF6E3"/>
                </a:solidFill>
              </a:rPr>
              <a:t>に別れる</a:t>
            </a:r>
            <a:r>
              <a:rPr lang="en-US" altLang="ja-JP" sz="4800" dirty="0" smtClean="0">
                <a:solidFill>
                  <a:srgbClr val="FEF6E3"/>
                </a:solidFill>
              </a:rPr>
              <a:t/>
            </a:r>
            <a:br>
              <a:rPr lang="en-US" altLang="ja-JP" sz="4800" dirty="0" smtClean="0">
                <a:solidFill>
                  <a:srgbClr val="FEF6E3"/>
                </a:solidFill>
              </a:rPr>
            </a:br>
            <a:endParaRPr lang="en-US" altLang="ja-JP" sz="4800" dirty="0" smtClean="0">
              <a:solidFill>
                <a:srgbClr val="FEF6E3"/>
              </a:solidFill>
            </a:endParaRPr>
          </a:p>
          <a:p>
            <a:r>
              <a:rPr lang="en-US" altLang="ja-JP" sz="4800" dirty="0" smtClean="0">
                <a:solidFill>
                  <a:srgbClr val="FF0000"/>
                </a:solidFill>
              </a:rPr>
              <a:t>DNS</a:t>
            </a:r>
            <a:r>
              <a:rPr lang="ja-JP" altLang="en-US" sz="4800" dirty="0" smtClean="0">
                <a:solidFill>
                  <a:srgbClr val="FEF6E3"/>
                </a:solidFill>
              </a:rPr>
              <a:t>でドメインと</a:t>
            </a:r>
            <a:r>
              <a:rPr lang="en-US" altLang="ja-JP" sz="4800" dirty="0" smtClean="0">
                <a:solidFill>
                  <a:srgbClr val="FEF6E3"/>
                </a:solidFill>
              </a:rPr>
              <a:t>IP</a:t>
            </a:r>
            <a:r>
              <a:rPr lang="ja-JP" altLang="en-US" sz="4800" dirty="0" smtClean="0">
                <a:solidFill>
                  <a:srgbClr val="FEF6E3"/>
                </a:solidFill>
              </a:rPr>
              <a:t>アドレスを変換する</a:t>
            </a:r>
            <a:endParaRPr lang="en-US" altLang="ja-JP" sz="4800" dirty="0" smtClean="0">
              <a:solidFill>
                <a:srgbClr val="FEF6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74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/>
              <a:t>ネットワーク関係の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kumimoji="1" lang="ja-JP" altLang="en-US" sz="4800" dirty="0" smtClean="0"/>
              <a:t>コマンドを実行</a:t>
            </a:r>
            <a:r>
              <a:rPr lang="ja-JP" altLang="en-US" sz="4800" dirty="0"/>
              <a:t>して</a:t>
            </a:r>
            <a:r>
              <a:rPr lang="ja-JP" altLang="en-US" sz="4800" dirty="0" smtClean="0"/>
              <a:t>みよう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28210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MATE </a:t>
            </a:r>
            <a:r>
              <a:rPr kumimoji="1" lang="ja-JP" altLang="en-US" dirty="0" smtClean="0"/>
              <a:t>端末を起動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346"/>
            <a:ext cx="47815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円/楕円 5"/>
          <p:cNvSpPr/>
          <p:nvPr/>
        </p:nvSpPr>
        <p:spPr>
          <a:xfrm>
            <a:off x="2267744" y="4102968"/>
            <a:ext cx="1512168" cy="1224136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1880" y="5306888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ダブルクリックで起動します。</a:t>
            </a:r>
            <a:endParaRPr kumimoji="1" lang="ja-JP" altLang="en-US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4019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110872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6600" dirty="0" smtClean="0">
                <a:solidFill>
                  <a:schemeClr val="bg1"/>
                </a:solidFill>
              </a:rPr>
              <a:t>$ host [</a:t>
            </a:r>
            <a:r>
              <a:rPr lang="ja-JP" altLang="en-US" sz="6600" dirty="0" smtClean="0">
                <a:solidFill>
                  <a:schemeClr val="bg1"/>
                </a:solidFill>
              </a:rPr>
              <a:t>サーバ名</a:t>
            </a:r>
            <a:r>
              <a:rPr lang="en-US" altLang="ja-JP" sz="6600" dirty="0" smtClean="0">
                <a:solidFill>
                  <a:schemeClr val="bg1"/>
                </a:solidFill>
              </a:rPr>
              <a:t>]</a:t>
            </a:r>
            <a:endParaRPr kumimoji="1" lang="ja-JP" altLang="en-US" sz="6600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533028" y="3960862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ドメインを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アドレスに変換します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447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110872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6600" dirty="0" smtClean="0">
                <a:solidFill>
                  <a:schemeClr val="bg1"/>
                </a:solidFill>
              </a:rPr>
              <a:t>$ ping [</a:t>
            </a:r>
            <a:r>
              <a:rPr lang="ja-JP" altLang="en-US" sz="6600" dirty="0" smtClean="0">
                <a:solidFill>
                  <a:schemeClr val="bg1"/>
                </a:solidFill>
              </a:rPr>
              <a:t>サーバ名</a:t>
            </a:r>
            <a:r>
              <a:rPr lang="en-US" altLang="ja-JP" sz="6600" dirty="0" smtClean="0">
                <a:solidFill>
                  <a:schemeClr val="bg1"/>
                </a:solidFill>
              </a:rPr>
              <a:t>]</a:t>
            </a:r>
            <a:endParaRPr kumimoji="1" lang="ja-JP" altLang="en-US" sz="6600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533028" y="3960862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サーバにパケットが到達するか、サーバが稼働するかのチェックなどに使用します。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0337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wget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110872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6600" dirty="0" smtClean="0">
                <a:solidFill>
                  <a:schemeClr val="bg1"/>
                </a:solidFill>
              </a:rPr>
              <a:t>$ </a:t>
            </a:r>
            <a:r>
              <a:rPr lang="en-US" altLang="ja-JP" sz="6600" dirty="0" err="1" smtClean="0">
                <a:solidFill>
                  <a:schemeClr val="bg1"/>
                </a:solidFill>
              </a:rPr>
              <a:t>wget</a:t>
            </a:r>
            <a:r>
              <a:rPr lang="en-US" altLang="ja-JP" sz="6600" dirty="0" smtClean="0">
                <a:solidFill>
                  <a:schemeClr val="bg1"/>
                </a:solidFill>
              </a:rPr>
              <a:t> ‘[URL]’ –O -</a:t>
            </a:r>
            <a:endParaRPr kumimoji="1" lang="ja-JP" altLang="en-US" sz="6600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533028" y="3960862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サーバからファイルを取得します。</a:t>
            </a:r>
            <a:endParaRPr lang="en-US" altLang="ja-JP" dirty="0" smtClean="0"/>
          </a:p>
          <a:p>
            <a:r>
              <a:rPr lang="ja-JP" altLang="en-US" dirty="0"/>
              <a:t>最後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“-O -” </a:t>
            </a:r>
            <a:r>
              <a:rPr lang="ja-JP" altLang="en-US" dirty="0" smtClean="0"/>
              <a:t>を省略すると、表示するのではなく</a:t>
            </a:r>
            <a:r>
              <a:rPr lang="en-US" altLang="ja-JP" dirty="0" smtClean="0"/>
              <a:t>HDD</a:t>
            </a:r>
            <a:r>
              <a:rPr lang="ja-JP" altLang="en-US" dirty="0" err="1" smtClean="0"/>
              <a:t>に保</a:t>
            </a:r>
            <a:r>
              <a:rPr lang="ja-JP" altLang="en-US" dirty="0" smtClean="0"/>
              <a:t>存します。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27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en-US" altLang="ja-JP" sz="7200" dirty="0" smtClean="0"/>
              <a:t>HTTP</a:t>
            </a:r>
            <a:r>
              <a:rPr kumimoji="1" lang="ja-JP" altLang="en-US" sz="7200" dirty="0" smtClean="0"/>
              <a:t>演習</a:t>
            </a:r>
            <a:r>
              <a:rPr kumimoji="1" lang="en-US" altLang="ja-JP" sz="7200" dirty="0" smtClean="0"/>
              <a:t/>
            </a:r>
            <a:br>
              <a:rPr kumimoji="1" lang="en-US" altLang="ja-JP" sz="7200" dirty="0" smtClean="0"/>
            </a:br>
            <a:r>
              <a:rPr lang="ja-JP" altLang="en-US" sz="4800" dirty="0"/>
              <a:t>その</a:t>
            </a:r>
            <a:r>
              <a:rPr lang="en-US" altLang="ja-JP" sz="4800" dirty="0"/>
              <a:t>1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95385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サーバを立ち上げる</a:t>
            </a:r>
            <a:endParaRPr kumimoji="1" lang="ja-JP" altLang="en-US" sz="3600" dirty="0"/>
          </a:p>
        </p:txBody>
      </p:sp>
      <p:pic>
        <p:nvPicPr>
          <p:cNvPr id="6" name="Picture 7" descr="C:\Users\katsube\Desktop\猫   かわいいフリー素材集 いらすとや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11559" y="2348880"/>
            <a:ext cx="200299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84" descr="ICON_Server_Rack_Q3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6176" y="2658404"/>
            <a:ext cx="2592288" cy="204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2" descr="ICON_PDA_Q30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0935" y="3288618"/>
            <a:ext cx="70723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右矢印 15"/>
          <p:cNvSpPr/>
          <p:nvPr/>
        </p:nvSpPr>
        <p:spPr>
          <a:xfrm>
            <a:off x="3161184" y="2653954"/>
            <a:ext cx="2808312" cy="7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2657128" y="2505434"/>
            <a:ext cx="3361604" cy="399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1600" dirty="0"/>
              <a:t>ファイル</a:t>
            </a:r>
            <a:r>
              <a:rPr lang="ja-JP" altLang="en-US" sz="1600" dirty="0" smtClean="0"/>
              <a:t>ください</a:t>
            </a:r>
            <a:endParaRPr lang="en-US" altLang="ja-JP" sz="1600" dirty="0" smtClean="0"/>
          </a:p>
        </p:txBody>
      </p:sp>
      <p:sp>
        <p:nvSpPr>
          <p:cNvPr id="18" name="右矢印 17"/>
          <p:cNvSpPr/>
          <p:nvPr/>
        </p:nvSpPr>
        <p:spPr>
          <a:xfrm rot="10800000">
            <a:off x="3055792" y="3560773"/>
            <a:ext cx="2808312" cy="712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2945160" y="4158661"/>
            <a:ext cx="3888433" cy="474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1600" dirty="0" smtClean="0"/>
              <a:t>OK!</a:t>
            </a:r>
            <a:r>
              <a:rPr lang="ja-JP" altLang="en-US" sz="1600" dirty="0" smtClean="0"/>
              <a:t>受取りやー！</a:t>
            </a:r>
            <a:endParaRPr lang="en-US" altLang="ja-JP" sz="1600" dirty="0" smtClean="0"/>
          </a:p>
        </p:txBody>
      </p:sp>
      <p:sp>
        <p:nvSpPr>
          <p:cNvPr id="3" name="下矢印 2"/>
          <p:cNvSpPr/>
          <p:nvPr/>
        </p:nvSpPr>
        <p:spPr>
          <a:xfrm rot="10800000">
            <a:off x="6606616" y="4797152"/>
            <a:ext cx="1800200" cy="1697314"/>
          </a:xfrm>
          <a:prstGeom prst="downArrow">
            <a:avLst>
              <a:gd name="adj1" fmla="val 50000"/>
              <a:gd name="adj2" fmla="val 561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028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サーバを起動する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7692" y="2132856"/>
            <a:ext cx="8424936" cy="864096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ja-JP" sz="3600" dirty="0" smtClean="0">
                <a:solidFill>
                  <a:schemeClr val="bg1"/>
                </a:solidFill>
              </a:rPr>
              <a:t>$ </a:t>
            </a:r>
            <a:r>
              <a:rPr lang="en-US" altLang="ja-JP" sz="3600" dirty="0" err="1" smtClean="0">
                <a:solidFill>
                  <a:schemeClr val="bg1"/>
                </a:solidFill>
              </a:rPr>
              <a:t>sudo</a:t>
            </a:r>
            <a:r>
              <a:rPr lang="en-US" altLang="ja-JP" sz="3600" dirty="0" smtClean="0">
                <a:solidFill>
                  <a:schemeClr val="bg1"/>
                </a:solidFill>
              </a:rPr>
              <a:t> </a:t>
            </a:r>
            <a:r>
              <a:rPr lang="en-US" altLang="ja-JP" sz="3600" dirty="0" err="1" smtClean="0">
                <a:solidFill>
                  <a:schemeClr val="bg1"/>
                </a:solidFill>
              </a:rPr>
              <a:t>systemctl</a:t>
            </a:r>
            <a:r>
              <a:rPr lang="en-US" altLang="ja-JP" sz="3600" dirty="0" smtClean="0">
                <a:solidFill>
                  <a:schemeClr val="bg1"/>
                </a:solidFill>
              </a:rPr>
              <a:t> start </a:t>
            </a:r>
            <a:r>
              <a:rPr lang="en-US" altLang="ja-JP" sz="3600" dirty="0" err="1" smtClean="0">
                <a:solidFill>
                  <a:schemeClr val="bg1"/>
                </a:solidFill>
              </a:rPr>
              <a:t>httpd.service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533028" y="3789040"/>
            <a:ext cx="8229600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Web</a:t>
            </a:r>
            <a:r>
              <a:rPr lang="ja-JP" altLang="en-US" dirty="0" smtClean="0"/>
              <a:t>サーバソフトの「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」を起動します。</a:t>
            </a:r>
            <a:endParaRPr lang="en-US" altLang="ja-JP" dirty="0" smtClean="0"/>
          </a:p>
          <a:p>
            <a:r>
              <a:rPr lang="ja-JP" altLang="en-US" dirty="0" smtClean="0"/>
              <a:t>ログイン時のパスワードを聞かれるので入力します。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</a:t>
            </a:r>
            <a:r>
              <a:rPr lang="en-US" altLang="ja-JP" dirty="0" smtClean="0"/>
              <a:t>※neec2016</a:t>
            </a:r>
          </a:p>
        </p:txBody>
      </p:sp>
    </p:spTree>
    <p:extLst>
      <p:ext uri="{BB962C8B-B14F-4D97-AF65-F5344CB8AC3E}">
        <p14:creationId xmlns:p14="http://schemas.microsoft.com/office/powerpoint/2010/main" val="47820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ja-JP" altLang="en-US" sz="7200" dirty="0" smtClean="0"/>
              <a:t>ネットワーク基礎</a:t>
            </a:r>
            <a:r>
              <a:rPr kumimoji="1" lang="en-US" altLang="ja-JP" sz="7200" dirty="0" smtClean="0"/>
              <a:t/>
            </a:r>
            <a:br>
              <a:rPr kumimoji="1" lang="en-US" altLang="ja-JP" sz="7200" dirty="0" smtClean="0"/>
            </a:br>
            <a:r>
              <a:rPr lang="ja-JP" altLang="en-US" sz="4800" dirty="0" smtClean="0"/>
              <a:t>その</a:t>
            </a:r>
            <a:r>
              <a:rPr lang="en-US" altLang="ja-JP" sz="4800" dirty="0" smtClean="0"/>
              <a:t>1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087635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起動を確認する</a:t>
            </a:r>
            <a:endParaRPr kumimoji="1" lang="ja-JP" altLang="en-US" dirty="0"/>
          </a:p>
        </p:txBody>
      </p:sp>
      <p:pic>
        <p:nvPicPr>
          <p:cNvPr id="3074" name="Picture 2" descr="C:\Users\katsube\Desktop\VirtualBox_CentOS7-neec_02_10_2016_23_11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6950"/>
            <a:ext cx="7704856" cy="405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493204" y="148478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ブラウザ</a:t>
            </a:r>
            <a:r>
              <a:rPr lang="ja-JP" altLang="en-US" dirty="0" smtClean="0"/>
              <a:t>を起動し「</a:t>
            </a:r>
            <a:r>
              <a:rPr lang="en-US" altLang="ja-JP" dirty="0" smtClean="0"/>
              <a:t>127.0.0.1</a:t>
            </a:r>
            <a:r>
              <a:rPr lang="ja-JP" altLang="en-US" dirty="0" smtClean="0"/>
              <a:t>」へアクセス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35129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任意のファイルを表示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600" dirty="0" smtClean="0"/>
              <a:t>その</a:t>
            </a:r>
            <a:r>
              <a:rPr lang="en-US" altLang="ja-JP" sz="3600" dirty="0" smtClean="0"/>
              <a:t>1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493204" y="148478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デスクトップにある「</a:t>
            </a:r>
            <a:r>
              <a:rPr lang="en-US" altLang="ja-JP" dirty="0" err="1" smtClean="0"/>
              <a:t>neec</a:t>
            </a:r>
            <a:r>
              <a:rPr lang="ja-JP" altLang="en-US" dirty="0" smtClean="0"/>
              <a:t>のホーム」</a:t>
            </a:r>
            <a:r>
              <a:rPr lang="ja-JP" altLang="en-US" dirty="0"/>
              <a:t>を</a:t>
            </a:r>
            <a:r>
              <a:rPr lang="ja-JP" altLang="en-US" dirty="0" smtClean="0"/>
              <a:t>ダブルクリック。</a:t>
            </a:r>
            <a:endParaRPr lang="en-US" altLang="ja-JP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10"/>
          <a:stretch/>
        </p:blipFill>
        <p:spPr bwMode="auto">
          <a:xfrm>
            <a:off x="2312690" y="2348879"/>
            <a:ext cx="4781550" cy="398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円/楕円 7"/>
          <p:cNvSpPr/>
          <p:nvPr/>
        </p:nvSpPr>
        <p:spPr>
          <a:xfrm>
            <a:off x="2384698" y="3357413"/>
            <a:ext cx="1512168" cy="1224136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08834" y="435071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ダブルクリックで起動します。</a:t>
            </a:r>
            <a:endParaRPr kumimoji="1" lang="ja-JP" altLang="en-US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3426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任意のファイルを表示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600" dirty="0" smtClean="0"/>
              <a:t>その</a:t>
            </a:r>
            <a:r>
              <a:rPr lang="en-US" altLang="ja-JP" sz="3600" dirty="0"/>
              <a:t>2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493204" y="1484784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左</a:t>
            </a:r>
            <a:r>
              <a:rPr lang="ja-JP" altLang="en-US" dirty="0"/>
              <a:t>メニュー</a:t>
            </a:r>
            <a:r>
              <a:rPr lang="ja-JP" altLang="en-US" dirty="0" smtClean="0"/>
              <a:t>の「</a:t>
            </a:r>
            <a:r>
              <a:rPr lang="ja-JP" altLang="en-US" dirty="0" smtClean="0">
                <a:solidFill>
                  <a:srgbClr val="FF0000"/>
                </a:solidFill>
              </a:rPr>
              <a:t>ファイルシステム</a:t>
            </a:r>
            <a:r>
              <a:rPr lang="ja-JP" altLang="en-US" dirty="0" smtClean="0"/>
              <a:t>」をクリック。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6500" dirty="0" err="1" smtClean="0">
                <a:solidFill>
                  <a:srgbClr val="FF0000"/>
                </a:solidFill>
              </a:rPr>
              <a:t>var</a:t>
            </a:r>
            <a:r>
              <a:rPr lang="en-US" altLang="ja-JP" sz="6500" dirty="0" smtClean="0">
                <a:solidFill>
                  <a:srgbClr val="FF0000"/>
                </a:solidFill>
              </a:rPr>
              <a:t> </a:t>
            </a:r>
            <a:r>
              <a:rPr lang="ja-JP" altLang="en-US" sz="6500" dirty="0" smtClean="0">
                <a:solidFill>
                  <a:srgbClr val="FF0000"/>
                </a:solidFill>
              </a:rPr>
              <a:t>→ </a:t>
            </a:r>
            <a:r>
              <a:rPr lang="en-US" altLang="ja-JP" sz="6500" dirty="0" smtClean="0">
                <a:solidFill>
                  <a:srgbClr val="FF0000"/>
                </a:solidFill>
              </a:rPr>
              <a:t>www</a:t>
            </a:r>
            <a:r>
              <a:rPr lang="ja-JP" altLang="en-US" sz="6500" dirty="0">
                <a:solidFill>
                  <a:srgbClr val="FF0000"/>
                </a:solidFill>
              </a:rPr>
              <a:t> </a:t>
            </a:r>
            <a:r>
              <a:rPr lang="ja-JP" altLang="en-US" sz="6500" dirty="0" smtClean="0">
                <a:solidFill>
                  <a:srgbClr val="FF0000"/>
                </a:solidFill>
              </a:rPr>
              <a:t>→ </a:t>
            </a:r>
            <a:r>
              <a:rPr lang="en-US" altLang="ja-JP" sz="6500" dirty="0" smtClean="0">
                <a:solidFill>
                  <a:srgbClr val="FF0000"/>
                </a:solidFill>
              </a:rPr>
              <a:t>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30"/>
          <a:stretch/>
        </p:blipFill>
        <p:spPr bwMode="auto">
          <a:xfrm>
            <a:off x="1547664" y="2953891"/>
            <a:ext cx="6336704" cy="366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920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任意のファイルを表示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600" dirty="0" smtClean="0"/>
              <a:t>その</a:t>
            </a:r>
            <a:r>
              <a:rPr lang="en-US" altLang="ja-JP" sz="3600" dirty="0" smtClean="0"/>
              <a:t>3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493204" y="1484784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マウスを右クリックしメニューを出します。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　ドキュメントの生成→空のファイル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できたファイルに「</a:t>
            </a:r>
            <a:r>
              <a:rPr lang="en-US" altLang="ja-JP" dirty="0" smtClean="0">
                <a:solidFill>
                  <a:srgbClr val="FF0000"/>
                </a:solidFill>
              </a:rPr>
              <a:t>hello.txt</a:t>
            </a:r>
            <a:r>
              <a:rPr lang="ja-JP" altLang="en-US" dirty="0" smtClean="0"/>
              <a:t>」と命名。</a:t>
            </a:r>
            <a:endParaRPr lang="en-US" altLang="ja-JP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" r="6219" b="28613"/>
          <a:stretch/>
        </p:blipFill>
        <p:spPr bwMode="auto">
          <a:xfrm>
            <a:off x="1259632" y="3108176"/>
            <a:ext cx="6390667" cy="341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041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任意のファイルを表示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600" dirty="0" smtClean="0"/>
              <a:t>その</a:t>
            </a:r>
            <a:r>
              <a:rPr lang="en-US" altLang="ja-JP" sz="3600" dirty="0"/>
              <a:t>4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493204" y="1484784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>
                <a:solidFill>
                  <a:srgbClr val="FF0000"/>
                </a:solidFill>
              </a:rPr>
              <a:t>hello.txt</a:t>
            </a:r>
            <a:r>
              <a:rPr lang="ja-JP" altLang="en-US" dirty="0" smtClean="0"/>
              <a:t>」をダブルクリックして開き、</a:t>
            </a:r>
            <a:r>
              <a:rPr lang="ja-JP" altLang="en-US" dirty="0"/>
              <a:t>好き</a:t>
            </a:r>
            <a:r>
              <a:rPr lang="ja-JP" altLang="en-US" dirty="0" smtClean="0"/>
              <a:t>な文字を入力して保存、閉じます。</a:t>
            </a:r>
            <a:endParaRPr lang="en-US" altLang="ja-JP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6264696" cy="415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233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任意のファイルを表示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600" dirty="0" smtClean="0"/>
              <a:t>その</a:t>
            </a:r>
            <a:r>
              <a:rPr lang="en-US" altLang="ja-JP" sz="3600" dirty="0" smtClean="0"/>
              <a:t>5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493204" y="1484784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09" y="3068960"/>
            <a:ext cx="712218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コンテンツ プレースホルダー 4"/>
          <p:cNvSpPr txBox="1">
            <a:spLocks/>
          </p:cNvSpPr>
          <p:nvPr/>
        </p:nvSpPr>
        <p:spPr>
          <a:xfrm>
            <a:off x="645604" y="1700808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ブラウザ</a:t>
            </a:r>
            <a:r>
              <a:rPr lang="ja-JP" altLang="en-US" dirty="0" smtClean="0"/>
              <a:t>で以下へアクセス</a:t>
            </a:r>
            <a:r>
              <a:rPr lang="ja-JP" altLang="en-US" dirty="0"/>
              <a:t>し確認する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3900" dirty="0" smtClean="0">
                <a:solidFill>
                  <a:srgbClr val="FF0000"/>
                </a:solidFill>
              </a:rPr>
              <a:t>http://127.0.0.1/hello.txt</a:t>
            </a:r>
          </a:p>
        </p:txBody>
      </p:sp>
    </p:spTree>
    <p:extLst>
      <p:ext uri="{BB962C8B-B14F-4D97-AF65-F5344CB8AC3E}">
        <p14:creationId xmlns:p14="http://schemas.microsoft.com/office/powerpoint/2010/main" val="2292590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5184576"/>
          </a:xfrm>
        </p:spPr>
        <p:txBody>
          <a:bodyPr>
            <a:normAutofit/>
          </a:bodyPr>
          <a:lstStyle/>
          <a:p>
            <a:r>
              <a:rPr lang="en-US" altLang="ja-JP" sz="4800" dirty="0" smtClean="0">
                <a:solidFill>
                  <a:srgbClr val="FEF6E3"/>
                </a:solidFill>
              </a:rPr>
              <a:t>Apache</a:t>
            </a:r>
            <a:r>
              <a:rPr lang="ja-JP" altLang="en-US" sz="4800" dirty="0" smtClean="0">
                <a:solidFill>
                  <a:srgbClr val="FEF6E3"/>
                </a:solidFill>
              </a:rPr>
              <a:t>の起動</a:t>
            </a:r>
            <a:endParaRPr lang="en-US" altLang="ja-JP" sz="4800" dirty="0" smtClean="0">
              <a:solidFill>
                <a:srgbClr val="FEF6E3"/>
              </a:solidFill>
            </a:endParaRPr>
          </a:p>
          <a:p>
            <a:r>
              <a:rPr lang="en-US" altLang="ja-JP" sz="4800" dirty="0" smtClean="0">
                <a:solidFill>
                  <a:srgbClr val="FEF6E3"/>
                </a:solidFill>
              </a:rPr>
              <a:t>/</a:t>
            </a:r>
            <a:r>
              <a:rPr lang="en-US" altLang="ja-JP" sz="4800" dirty="0" err="1" smtClean="0">
                <a:solidFill>
                  <a:srgbClr val="FEF6E3"/>
                </a:solidFill>
              </a:rPr>
              <a:t>var</a:t>
            </a:r>
            <a:r>
              <a:rPr lang="en-US" altLang="ja-JP" sz="4800" dirty="0" smtClean="0">
                <a:solidFill>
                  <a:srgbClr val="FEF6E3"/>
                </a:solidFill>
              </a:rPr>
              <a:t>/www/html </a:t>
            </a:r>
            <a:r>
              <a:rPr lang="ja-JP" altLang="en-US" sz="4800" dirty="0" smtClean="0">
                <a:solidFill>
                  <a:srgbClr val="FEF6E3"/>
                </a:solidFill>
              </a:rPr>
              <a:t>にファイルを置くとそれがそのまま表示される</a:t>
            </a:r>
            <a:endParaRPr lang="en-US" altLang="ja-JP" sz="4800" dirty="0" smtClean="0">
              <a:solidFill>
                <a:srgbClr val="FEF6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36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/>
              <a:t>ホスト</a:t>
            </a:r>
            <a:r>
              <a:rPr kumimoji="1" lang="en-US" altLang="ja-JP" sz="4800" dirty="0" smtClean="0"/>
              <a:t>OS</a:t>
            </a:r>
            <a:r>
              <a:rPr kumimoji="1" lang="ja-JP" altLang="en-US" sz="4800" dirty="0" smtClean="0"/>
              <a:t>とファイル共有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68925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「ホスト</a:t>
            </a:r>
            <a:r>
              <a:rPr lang="en-US" altLang="ja-JP" dirty="0" smtClean="0"/>
              <a:t>OS</a:t>
            </a:r>
            <a:r>
              <a:rPr lang="ja-JP" altLang="en-US" dirty="0" smtClean="0"/>
              <a:t>」と「ゲスト</a:t>
            </a:r>
            <a:r>
              <a:rPr lang="en-US" altLang="ja-JP" dirty="0" smtClean="0"/>
              <a:t>OS</a:t>
            </a:r>
            <a:r>
              <a:rPr lang="ja-JP" altLang="en-US" dirty="0" smtClean="0"/>
              <a:t>」</a:t>
            </a:r>
            <a:endParaRPr kumimoji="1" lang="ja-JP" altLang="en-US" dirty="0"/>
          </a:p>
        </p:txBody>
      </p:sp>
      <p:pic>
        <p:nvPicPr>
          <p:cNvPr id="14" name="Picture 4" descr="ICON_VirtTriangle_flat_Q40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1092" y="4359622"/>
            <a:ext cx="33591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 descr="ICON_Server_flat_Q408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7063" y="5391472"/>
            <a:ext cx="19050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ounded Rectangle 14"/>
          <p:cNvSpPr/>
          <p:nvPr/>
        </p:nvSpPr>
        <p:spPr bwMode="auto">
          <a:xfrm>
            <a:off x="1134132" y="3301851"/>
            <a:ext cx="3672409" cy="80010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endParaRPr lang="en-US" sz="36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Rounded Rectangle 17"/>
          <p:cNvSpPr/>
          <p:nvPr/>
        </p:nvSpPr>
        <p:spPr bwMode="auto">
          <a:xfrm>
            <a:off x="1426890" y="1616968"/>
            <a:ext cx="2880319" cy="1524000"/>
          </a:xfrm>
          <a:prstGeom prst="roundRect">
            <a:avLst/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</a:gradFill>
          <a:ln w="12700">
            <a:solidFill>
              <a:srgbClr val="A6A6A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2540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31"/>
          <p:cNvSpPr>
            <a:spLocks noChangeArrowheads="1"/>
          </p:cNvSpPr>
          <p:nvPr/>
        </p:nvSpPr>
        <p:spPr bwMode="auto">
          <a:xfrm>
            <a:off x="1666156" y="2460886"/>
            <a:ext cx="2401788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F388A"/>
              </a:gs>
              <a:gs pos="100000">
                <a:srgbClr val="1564AB">
                  <a:alpha val="98824"/>
                </a:srgbClr>
              </a:gs>
            </a:gsLst>
          </a:gradFill>
          <a:ln w="12700">
            <a:solidFill>
              <a:srgbClr val="1A448A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bg1"/>
              </a:buClr>
              <a:defRPr/>
            </a:pPr>
            <a:r>
              <a:rPr lang="en-US" altLang="ja-JP" sz="28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Linux</a:t>
            </a:r>
            <a:endParaRPr lang="en-US" sz="2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Rounded Rectangle 32"/>
          <p:cNvSpPr>
            <a:spLocks noChangeArrowheads="1"/>
          </p:cNvSpPr>
          <p:nvPr/>
        </p:nvSpPr>
        <p:spPr bwMode="auto">
          <a:xfrm>
            <a:off x="1763688" y="1780804"/>
            <a:ext cx="990600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サーバ</a:t>
            </a:r>
            <a:endParaRPr lang="en-US" altLang="ja-JP" sz="14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>
              <a:defRPr/>
            </a:pPr>
            <a:r>
              <a:rPr lang="ja-JP" altLang="en-US" sz="1400" dirty="0">
                <a:solidFill>
                  <a:schemeClr val="bg1"/>
                </a:solidFill>
              </a:rPr>
              <a:t>ソフト</a:t>
            </a:r>
            <a:endParaRPr 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ounded Rectangle 32"/>
          <p:cNvSpPr>
            <a:spLocks noChangeArrowheads="1"/>
          </p:cNvSpPr>
          <p:nvPr/>
        </p:nvSpPr>
        <p:spPr bwMode="auto">
          <a:xfrm>
            <a:off x="2987824" y="1780804"/>
            <a:ext cx="990600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その他</a:t>
            </a:r>
            <a:r>
              <a:rPr lang="ja-JP" altLang="en-US" sz="1400" dirty="0" smtClean="0">
                <a:solidFill>
                  <a:schemeClr val="bg1"/>
                </a:solidFill>
              </a:rPr>
              <a:t>の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ja-JP" altLang="en-US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ソフト</a:t>
            </a:r>
            <a:endParaRPr lang="en-US" altLang="ja-JP" sz="14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下矢印 11"/>
          <p:cNvSpPr/>
          <p:nvPr/>
        </p:nvSpPr>
        <p:spPr>
          <a:xfrm rot="5400000">
            <a:off x="5194831" y="3164769"/>
            <a:ext cx="804343" cy="1078507"/>
          </a:xfrm>
          <a:prstGeom prst="downArrow">
            <a:avLst>
              <a:gd name="adj1" fmla="val 50000"/>
              <a:gd name="adj2" fmla="val 561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372200" y="3378735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ホスト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下矢印 12"/>
          <p:cNvSpPr/>
          <p:nvPr/>
        </p:nvSpPr>
        <p:spPr>
          <a:xfrm rot="5400000">
            <a:off x="5141130" y="2177122"/>
            <a:ext cx="804343" cy="1078507"/>
          </a:xfrm>
          <a:prstGeom prst="downArrow">
            <a:avLst>
              <a:gd name="adj1" fmla="val 50000"/>
              <a:gd name="adj2" fmla="val 561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72200" y="2422629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ゲスト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87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ホスト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とファイル共有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600" dirty="0" smtClean="0"/>
              <a:t>その</a:t>
            </a:r>
            <a:r>
              <a:rPr lang="en-US" altLang="ja-JP" sz="3600" dirty="0" smtClean="0"/>
              <a:t>1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493204" y="1484784"/>
            <a:ext cx="8471284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デスクトップにある「</a:t>
            </a:r>
            <a:r>
              <a:rPr lang="en-US" altLang="ja-JP" dirty="0" err="1" smtClean="0"/>
              <a:t>sf_vboxshare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ダブルクリック。</a:t>
            </a:r>
            <a:endParaRPr lang="en-US" altLang="ja-JP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10"/>
          <a:stretch/>
        </p:blipFill>
        <p:spPr bwMode="auto">
          <a:xfrm>
            <a:off x="2312690" y="2348879"/>
            <a:ext cx="4781550" cy="398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円/楕円 7"/>
          <p:cNvSpPr/>
          <p:nvPr/>
        </p:nvSpPr>
        <p:spPr>
          <a:xfrm>
            <a:off x="2384698" y="4200313"/>
            <a:ext cx="1512168" cy="1224136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95936" y="4612379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ダブルクリックで起動します。</a:t>
            </a:r>
            <a:endParaRPr kumimoji="1" lang="ja-JP" altLang="en-US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10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en-US" altLang="ja-JP" sz="7200" dirty="0" smtClean="0"/>
              <a:t>IP</a:t>
            </a:r>
            <a:r>
              <a:rPr kumimoji="1" lang="ja-JP" altLang="en-US" sz="7200" dirty="0" smtClean="0"/>
              <a:t>アドレス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64749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ホスト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とファイル共有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600" dirty="0" smtClean="0"/>
              <a:t>その</a:t>
            </a:r>
            <a:r>
              <a:rPr lang="en-US" altLang="ja-JP" sz="3600" dirty="0"/>
              <a:t>2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1259632" y="1628800"/>
            <a:ext cx="6969943" cy="1040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先程作ったファイル</a:t>
            </a:r>
            <a:r>
              <a:rPr lang="en-US" altLang="ja-JP" dirty="0" smtClean="0"/>
              <a:t>(hello.txt)</a:t>
            </a:r>
            <a:r>
              <a:rPr lang="ja-JP" altLang="en-US" dirty="0" smtClean="0"/>
              <a:t>を、</a:t>
            </a:r>
            <a:r>
              <a:rPr lang="en-US" altLang="ja-JP" dirty="0" err="1" smtClean="0"/>
              <a:t>sf_vboxshare</a:t>
            </a:r>
            <a:r>
              <a:rPr lang="ja-JP" altLang="en-US" dirty="0" smtClean="0"/>
              <a:t>へコピーします。</a:t>
            </a:r>
            <a:endParaRPr lang="en-US" altLang="ja-JP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26"/>
          <a:stretch/>
        </p:blipFill>
        <p:spPr bwMode="auto">
          <a:xfrm>
            <a:off x="1073696" y="2686000"/>
            <a:ext cx="7128792" cy="366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829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ホスト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とファイル共有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600" dirty="0" smtClean="0"/>
              <a:t>その</a:t>
            </a:r>
            <a:r>
              <a:rPr lang="en-US" altLang="ja-JP" sz="3600" dirty="0" smtClean="0"/>
              <a:t>3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395536" y="1628800"/>
            <a:ext cx="8471284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/>
              <a:t>Windows</a:t>
            </a:r>
            <a:r>
              <a:rPr lang="ja-JP" altLang="en-US" dirty="0" smtClean="0"/>
              <a:t>側で、設定したフォルダを開きファイルが存在しているか確認します。</a:t>
            </a:r>
            <a:endParaRPr lang="en-US" altLang="ja-JP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68" y="2276872"/>
            <a:ext cx="8421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143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5184576"/>
          </a:xfrm>
        </p:spPr>
        <p:txBody>
          <a:bodyPr>
            <a:normAutofit/>
          </a:bodyPr>
          <a:lstStyle/>
          <a:p>
            <a:r>
              <a:rPr lang="ja-JP" altLang="en-US" sz="4800" dirty="0" smtClean="0">
                <a:solidFill>
                  <a:srgbClr val="FEF6E3"/>
                </a:solidFill>
              </a:rPr>
              <a:t>ホスト</a:t>
            </a:r>
            <a:r>
              <a:rPr lang="en-US" altLang="ja-JP" sz="4800" dirty="0" smtClean="0">
                <a:solidFill>
                  <a:srgbClr val="FEF6E3"/>
                </a:solidFill>
              </a:rPr>
              <a:t>OS</a:t>
            </a:r>
            <a:r>
              <a:rPr lang="ja-JP" altLang="en-US" sz="4800" dirty="0" smtClean="0">
                <a:solidFill>
                  <a:srgbClr val="FEF6E3"/>
                </a:solidFill>
              </a:rPr>
              <a:t>とゲスト</a:t>
            </a:r>
            <a:r>
              <a:rPr lang="en-US" altLang="ja-JP" sz="4800" dirty="0" smtClean="0">
                <a:solidFill>
                  <a:srgbClr val="FEF6E3"/>
                </a:solidFill>
              </a:rPr>
              <a:t>OS</a:t>
            </a:r>
            <a:br>
              <a:rPr lang="en-US" altLang="ja-JP" sz="4800" dirty="0" smtClean="0">
                <a:solidFill>
                  <a:srgbClr val="FEF6E3"/>
                </a:solidFill>
              </a:rPr>
            </a:br>
            <a:endParaRPr lang="en-US" altLang="ja-JP" sz="4800" dirty="0" smtClean="0">
              <a:solidFill>
                <a:srgbClr val="FEF6E3"/>
              </a:solidFill>
            </a:endParaRPr>
          </a:p>
          <a:p>
            <a:r>
              <a:rPr lang="ja-JP" altLang="en-US" sz="4800" dirty="0" smtClean="0">
                <a:solidFill>
                  <a:srgbClr val="FEF6E3"/>
                </a:solidFill>
              </a:rPr>
              <a:t>ファイルのやりとりをしたい場合は「共有フォルダ」</a:t>
            </a:r>
            <a:endParaRPr lang="en-US" altLang="ja-JP" sz="4800" dirty="0" smtClean="0">
              <a:solidFill>
                <a:srgbClr val="FEF6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9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どこ</a:t>
            </a:r>
            <a:r>
              <a:rPr lang="ja-JP" altLang="en-US" sz="3600" dirty="0" smtClean="0"/>
              <a:t>にサーバがあるの？</a:t>
            </a:r>
            <a:endParaRPr kumimoji="1" lang="ja-JP" altLang="en-US" sz="3600" dirty="0"/>
          </a:p>
        </p:txBody>
      </p:sp>
      <p:pic>
        <p:nvPicPr>
          <p:cNvPr id="6" name="Picture 7" descr="C:\Users\katsube\Desktop\猫   かわいいフリー素材集 いらすとや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11559" y="2216234"/>
            <a:ext cx="200299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84" descr="ICON_Server_Rack_Q3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6176" y="2525758"/>
            <a:ext cx="2592288" cy="204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2" descr="ICON_PDA_Q30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0935" y="3155972"/>
            <a:ext cx="70723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右矢印 15"/>
          <p:cNvSpPr/>
          <p:nvPr/>
        </p:nvSpPr>
        <p:spPr>
          <a:xfrm>
            <a:off x="3161184" y="2521308"/>
            <a:ext cx="2808312" cy="7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2657128" y="2372788"/>
            <a:ext cx="3361604" cy="399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1600" dirty="0"/>
              <a:t>ファイル</a:t>
            </a:r>
            <a:r>
              <a:rPr lang="ja-JP" altLang="en-US" sz="1600" dirty="0" smtClean="0"/>
              <a:t>ください</a:t>
            </a:r>
            <a:endParaRPr lang="en-US" altLang="ja-JP" sz="1600" dirty="0" smtClean="0"/>
          </a:p>
        </p:txBody>
      </p:sp>
      <p:sp>
        <p:nvSpPr>
          <p:cNvPr id="18" name="右矢印 17"/>
          <p:cNvSpPr/>
          <p:nvPr/>
        </p:nvSpPr>
        <p:spPr>
          <a:xfrm rot="10800000">
            <a:off x="3055792" y="3428127"/>
            <a:ext cx="2808312" cy="712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2945160" y="4026015"/>
            <a:ext cx="3888433" cy="474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1600" dirty="0" smtClean="0"/>
              <a:t>OK!</a:t>
            </a:r>
            <a:r>
              <a:rPr lang="ja-JP" altLang="en-US" sz="1600" dirty="0" smtClean="0"/>
              <a:t>受取りやー！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39718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IP</a:t>
            </a:r>
            <a:r>
              <a:rPr kumimoji="1" lang="ja-JP" altLang="en-US" sz="3600" dirty="0" smtClean="0"/>
              <a:t>アドレス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79208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457200" lvl="1" indent="0" algn="ctr">
              <a:buNone/>
            </a:pPr>
            <a:r>
              <a:rPr lang="en-US" altLang="ja-JP" sz="3200" dirty="0" smtClean="0"/>
              <a:t>192.168.1.1</a:t>
            </a:r>
            <a:endParaRPr lang="en-US" altLang="ja-JP" sz="32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37853" y="2852936"/>
            <a:ext cx="8229600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sz="3600" dirty="0" smtClean="0"/>
              <a:t>サーバのネットワーク</a:t>
            </a:r>
            <a:r>
              <a:rPr lang="ja-JP" altLang="en-US" sz="3600" dirty="0"/>
              <a:t>上</a:t>
            </a:r>
            <a:r>
              <a:rPr lang="ja-JP" altLang="en-US" sz="3600" dirty="0" smtClean="0"/>
              <a:t>の住所を表すのが「</a:t>
            </a:r>
            <a:r>
              <a:rPr lang="en-US" altLang="ja-JP" sz="3600" dirty="0" smtClean="0"/>
              <a:t>IP</a:t>
            </a:r>
            <a:r>
              <a:rPr lang="ja-JP" altLang="en-US" sz="3600" dirty="0" smtClean="0"/>
              <a:t>アドレス」</a:t>
            </a:r>
            <a:endParaRPr lang="en-US" altLang="ja-JP" sz="3600" dirty="0" smtClean="0"/>
          </a:p>
          <a:p>
            <a:pPr lvl="1"/>
            <a:r>
              <a:rPr lang="ja-JP" altLang="en-US" sz="3600" dirty="0" smtClean="0"/>
              <a:t>ネットワークに接続される端末はすべて</a:t>
            </a:r>
            <a:r>
              <a:rPr lang="en-US" altLang="ja-JP" sz="3600" dirty="0" smtClean="0"/>
              <a:t>IP</a:t>
            </a:r>
            <a:r>
              <a:rPr lang="ja-JP" altLang="en-US" sz="3600" dirty="0" smtClean="0"/>
              <a:t>アドレスを持つ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36342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IP</a:t>
            </a:r>
            <a:r>
              <a:rPr kumimoji="1" lang="ja-JP" altLang="en-US" sz="3600" dirty="0" smtClean="0"/>
              <a:t>アドレス</a:t>
            </a:r>
            <a:endParaRPr kumimoji="1" lang="ja-JP" altLang="en-US" sz="3600" dirty="0"/>
          </a:p>
        </p:txBody>
      </p:sp>
      <p:pic>
        <p:nvPicPr>
          <p:cNvPr id="6" name="Picture 7" descr="C:\Users\katsube\Desktop\猫   かわいいフリー素材集 いらすとや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11559" y="2276872"/>
            <a:ext cx="200299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84" descr="ICON_Server_Rack_Q3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6176" y="2586396"/>
            <a:ext cx="2592288" cy="204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2" descr="ICON_PDA_Q30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0935" y="3216610"/>
            <a:ext cx="70723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ボックス 8"/>
          <p:cNvSpPr txBox="1"/>
          <p:nvPr/>
        </p:nvSpPr>
        <p:spPr>
          <a:xfrm>
            <a:off x="560138" y="4797152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211</a:t>
            </a:r>
            <a:r>
              <a:rPr lang="en-US" altLang="ja-JP" sz="3600" dirty="0"/>
              <a:t>.</a:t>
            </a:r>
            <a:r>
              <a:rPr kumimoji="1" lang="en-US" altLang="ja-JP" sz="3600" dirty="0" smtClean="0"/>
              <a:t>237</a:t>
            </a:r>
            <a:r>
              <a:rPr lang="en-US" altLang="ja-JP" sz="3600" dirty="0" smtClean="0"/>
              <a:t>.</a:t>
            </a:r>
            <a:r>
              <a:rPr kumimoji="1" lang="en-US" altLang="ja-JP" sz="3600" dirty="0" smtClean="0"/>
              <a:t>1</a:t>
            </a:r>
            <a:r>
              <a:rPr lang="en-US" altLang="ja-JP" sz="3600" dirty="0" smtClean="0"/>
              <a:t>.</a:t>
            </a:r>
            <a:r>
              <a:rPr kumimoji="1" lang="en-US" altLang="ja-JP" sz="3600" dirty="0" smtClean="0"/>
              <a:t>5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14266" y="4797151"/>
            <a:ext cx="287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182.22.72.251</a:t>
            </a:r>
            <a:endParaRPr kumimoji="1" lang="ja-JP" altLang="en-US" sz="3600" dirty="0"/>
          </a:p>
        </p:txBody>
      </p:sp>
      <p:sp>
        <p:nvSpPr>
          <p:cNvPr id="12" name="右矢印 11"/>
          <p:cNvSpPr/>
          <p:nvPr/>
        </p:nvSpPr>
        <p:spPr>
          <a:xfrm>
            <a:off x="3161184" y="2550273"/>
            <a:ext cx="2808312" cy="7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2657128" y="2401753"/>
            <a:ext cx="3361604" cy="399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1600" dirty="0"/>
              <a:t>ファイル</a:t>
            </a:r>
            <a:r>
              <a:rPr lang="ja-JP" altLang="en-US" sz="1600" dirty="0" smtClean="0"/>
              <a:t>ください</a:t>
            </a:r>
            <a:endParaRPr lang="en-US" altLang="ja-JP" sz="1600" dirty="0" smtClean="0"/>
          </a:p>
        </p:txBody>
      </p:sp>
      <p:sp>
        <p:nvSpPr>
          <p:cNvPr id="14" name="右矢印 13"/>
          <p:cNvSpPr/>
          <p:nvPr/>
        </p:nvSpPr>
        <p:spPr>
          <a:xfrm rot="10800000">
            <a:off x="3055792" y="3457092"/>
            <a:ext cx="2808312" cy="712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2945160" y="4054980"/>
            <a:ext cx="3888433" cy="474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1600" dirty="0" smtClean="0"/>
              <a:t>OK!</a:t>
            </a:r>
            <a:r>
              <a:rPr lang="ja-JP" altLang="en-US" sz="1600" dirty="0" smtClean="0"/>
              <a:t>受取りやー！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06871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IP</a:t>
            </a:r>
            <a:r>
              <a:rPr kumimoji="1" lang="ja-JP" altLang="en-US" sz="3600" dirty="0" smtClean="0"/>
              <a:t>アドレス</a:t>
            </a:r>
            <a:endParaRPr kumimoji="1" lang="ja-JP" altLang="en-US" sz="3600" dirty="0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367240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457200" lvl="1" indent="0" algn="ctr">
              <a:buNone/>
            </a:pPr>
            <a:r>
              <a:rPr lang="en-US" altLang="ja-JP" sz="6600" dirty="0" smtClean="0"/>
              <a:t>0.0.0.0</a:t>
            </a:r>
          </a:p>
          <a:p>
            <a:pPr marL="457200" lvl="1" indent="0" algn="ctr">
              <a:buNone/>
            </a:pPr>
            <a:r>
              <a:rPr lang="en-US" altLang="ja-JP" sz="6600" dirty="0"/>
              <a:t>|</a:t>
            </a:r>
          </a:p>
          <a:p>
            <a:pPr marL="457200" lvl="1" indent="0" algn="ctr">
              <a:buNone/>
            </a:pPr>
            <a:r>
              <a:rPr lang="en-US" altLang="ja-JP" sz="6600" dirty="0" smtClean="0"/>
              <a:t>255.255.255.255</a:t>
            </a:r>
            <a:endParaRPr lang="en-US" altLang="ja-JP" sz="6600" dirty="0"/>
          </a:p>
        </p:txBody>
      </p:sp>
    </p:spTree>
    <p:extLst>
      <p:ext uri="{BB962C8B-B14F-4D97-AF65-F5344CB8AC3E}">
        <p14:creationId xmlns:p14="http://schemas.microsoft.com/office/powerpoint/2010/main" val="187902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グローバル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と</a:t>
            </a:r>
            <a:r>
              <a:rPr lang="ja-JP" altLang="en-US" dirty="0" smtClean="0"/>
              <a:t>プライベート</a:t>
            </a:r>
            <a:r>
              <a:rPr lang="en-US" altLang="ja-JP" dirty="0" smtClean="0"/>
              <a:t>IP</a:t>
            </a:r>
            <a:endParaRPr kumimoji="1" lang="ja-JP" altLang="en-US" dirty="0"/>
          </a:p>
        </p:txBody>
      </p:sp>
      <p:pic>
        <p:nvPicPr>
          <p:cNvPr id="4" name="Picture 384" descr="ICON_Server_Rack_Q3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4225" y="3080853"/>
            <a:ext cx="1990678" cy="156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6156176" y="4653136"/>
            <a:ext cx="228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182.22.72.251</a:t>
            </a:r>
            <a:endParaRPr kumimoji="1" lang="ja-JP" altLang="en-US" sz="2800" dirty="0"/>
          </a:p>
        </p:txBody>
      </p:sp>
      <p:sp>
        <p:nvSpPr>
          <p:cNvPr id="6" name="上下矢印 5"/>
          <p:cNvSpPr/>
          <p:nvPr/>
        </p:nvSpPr>
        <p:spPr>
          <a:xfrm rot="5400000">
            <a:off x="5255406" y="2889610"/>
            <a:ext cx="937443" cy="18722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65581" y="4648512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211</a:t>
            </a:r>
            <a:r>
              <a:rPr lang="en-US" altLang="ja-JP" sz="2800" dirty="0"/>
              <a:t>.</a:t>
            </a:r>
            <a:r>
              <a:rPr kumimoji="1" lang="en-US" altLang="ja-JP" sz="2800" dirty="0" smtClean="0"/>
              <a:t>237</a:t>
            </a:r>
            <a:r>
              <a:rPr lang="en-US" altLang="ja-JP" sz="2800" dirty="0" smtClean="0"/>
              <a:t>.</a:t>
            </a:r>
            <a:r>
              <a:rPr kumimoji="1" lang="en-US" altLang="ja-JP" sz="2800" dirty="0" smtClean="0"/>
              <a:t>1</a:t>
            </a:r>
            <a:r>
              <a:rPr lang="en-US" altLang="ja-JP" sz="2800" dirty="0" smtClean="0"/>
              <a:t>.</a:t>
            </a:r>
            <a:r>
              <a:rPr kumimoji="1" lang="en-US" altLang="ja-JP" sz="2800" dirty="0" smtClean="0"/>
              <a:t>5</a:t>
            </a:r>
            <a:endParaRPr kumimoji="1" lang="ja-JP" altLang="en-US" sz="2800" dirty="0"/>
          </a:p>
        </p:txBody>
      </p:sp>
      <p:pic>
        <p:nvPicPr>
          <p:cNvPr id="9" name="Picture 7" descr="C:\Users\katsube\Desktop\猫   かわいいフリー素材集 いらすとや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30929" y="1412776"/>
            <a:ext cx="200299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2" descr="ICON_PDA_Q30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80305" y="2352514"/>
            <a:ext cx="70723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C:\Users\katsube\Desktop\猫   かわいいフリー素材集 いらすとや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44"/>
          <a:stretch/>
        </p:blipFill>
        <p:spPr bwMode="auto">
          <a:xfrm>
            <a:off x="263205" y="4126069"/>
            <a:ext cx="1937372" cy="201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0" descr="ICON_Laptop_Q30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02455" y="5310448"/>
            <a:ext cx="11557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テキスト ボックス 12"/>
          <p:cNvSpPr txBox="1"/>
          <p:nvPr/>
        </p:nvSpPr>
        <p:spPr>
          <a:xfrm>
            <a:off x="361316" y="3356992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192.168.1.2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3205" y="6237312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192.168.1.3</a:t>
            </a:r>
            <a:endParaRPr kumimoji="1" lang="ja-JP" altLang="en-US" sz="28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07504" y="1196752"/>
            <a:ext cx="3744416" cy="5563780"/>
          </a:xfrm>
          <a:prstGeom prst="rect">
            <a:avLst/>
          </a:prstGeom>
          <a:noFill/>
          <a:ln w="76200">
            <a:solidFill>
              <a:srgbClr val="3E4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18" descr="ICON_Router_Q40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31840" y="3352368"/>
            <a:ext cx="188213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テキスト ボックス 14"/>
          <p:cNvSpPr txBox="1"/>
          <p:nvPr/>
        </p:nvSpPr>
        <p:spPr>
          <a:xfrm>
            <a:off x="2282035" y="3825714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192.168.1.1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650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796</Words>
  <Application>Microsoft Office PowerPoint</Application>
  <PresentationFormat>画面に合わせる (4:3)</PresentationFormat>
  <Paragraphs>201</Paragraphs>
  <Slides>42</Slides>
  <Notes>20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42</vt:i4>
      </vt:variant>
    </vt:vector>
  </HeadingPairs>
  <TitlesOfParts>
    <vt:vector size="45" baseType="lpstr">
      <vt:lpstr>Office ​​テーマ</vt:lpstr>
      <vt:lpstr>1_Office ​​テーマ</vt:lpstr>
      <vt:lpstr>2_Office ​​テーマ</vt:lpstr>
      <vt:lpstr>モバイル プログラミング 実習2</vt:lpstr>
      <vt:lpstr>予定</vt:lpstr>
      <vt:lpstr>ネットワーク基礎 その1</vt:lpstr>
      <vt:lpstr>IPアドレス</vt:lpstr>
      <vt:lpstr>どこにサーバがあるの？</vt:lpstr>
      <vt:lpstr>IPアドレス</vt:lpstr>
      <vt:lpstr>IPアドレス</vt:lpstr>
      <vt:lpstr>IPアドレス</vt:lpstr>
      <vt:lpstr>グローバルIPとプライベートIP</vt:lpstr>
      <vt:lpstr>プライベートIP</vt:lpstr>
      <vt:lpstr>IPv4とIPv6</vt:lpstr>
      <vt:lpstr>DNS (Domain Name System)</vt:lpstr>
      <vt:lpstr>ブラウザは裏で 何をしているの？</vt:lpstr>
      <vt:lpstr>URLの意味 《スキーム》</vt:lpstr>
      <vt:lpstr>URLの意味 《ドメイン》</vt:lpstr>
      <vt:lpstr>URLの意味 《ファイルパス》</vt:lpstr>
      <vt:lpstr>つまりブラウザは</vt:lpstr>
      <vt:lpstr>( ﾟдﾟ)ファッ!?</vt:lpstr>
      <vt:lpstr>DNS</vt:lpstr>
      <vt:lpstr>つまりブラウザは</vt:lpstr>
      <vt:lpstr>まとめ</vt:lpstr>
      <vt:lpstr>ネットワーク関係の コマンドを実行してみよう</vt:lpstr>
      <vt:lpstr>MATE 端末を起動</vt:lpstr>
      <vt:lpstr>host</vt:lpstr>
      <vt:lpstr>ping</vt:lpstr>
      <vt:lpstr>wget</vt:lpstr>
      <vt:lpstr>HTTP演習 その1</vt:lpstr>
      <vt:lpstr>サーバを立ち上げる</vt:lpstr>
      <vt:lpstr>Webサーバを起動する</vt:lpstr>
      <vt:lpstr>起動を確認する</vt:lpstr>
      <vt:lpstr>任意のファイルを表示 その1</vt:lpstr>
      <vt:lpstr>任意のファイルを表示 その2</vt:lpstr>
      <vt:lpstr>任意のファイルを表示 その3</vt:lpstr>
      <vt:lpstr>任意のファイルを表示 その4</vt:lpstr>
      <vt:lpstr>任意のファイルを表示 その5</vt:lpstr>
      <vt:lpstr>まとめ</vt:lpstr>
      <vt:lpstr>ホストOSとファイル共有</vt:lpstr>
      <vt:lpstr>「ホストOS」と「ゲストOS」</vt:lpstr>
      <vt:lpstr>ホストOSとファイル共有 その1</vt:lpstr>
      <vt:lpstr>ホストOSとファイル共有 その2</vt:lpstr>
      <vt:lpstr>ホストOSとファイル共有 その3</vt:lpstr>
      <vt:lpstr>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katsube</cp:lastModifiedBy>
  <cp:revision>138</cp:revision>
  <cp:lastPrinted>2014-09-23T04:56:28Z</cp:lastPrinted>
  <dcterms:created xsi:type="dcterms:W3CDTF">2014-08-31T11:33:13Z</dcterms:created>
  <dcterms:modified xsi:type="dcterms:W3CDTF">2016-10-02T15:04:39Z</dcterms:modified>
</cp:coreProperties>
</file>