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8" r:id="rId5"/>
    <p:sldId id="265" r:id="rId6"/>
    <p:sldId id="267" r:id="rId7"/>
    <p:sldId id="262" r:id="rId8"/>
    <p:sldId id="269" r:id="rId9"/>
    <p:sldId id="264" r:id="rId10"/>
    <p:sldId id="271" r:id="rId11"/>
    <p:sldId id="272" r:id="rId12"/>
    <p:sldId id="273" r:id="rId13"/>
    <p:sldId id="274" r:id="rId14"/>
    <p:sldId id="266"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Graphs</a:t>
            </a:r>
            <a:r>
              <a:rPr lang="en-IN" baseline="0"/>
              <a:t> for comparison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Multiple regression</c:v>
                </c:pt>
              </c:strCache>
            </c:strRef>
          </c:tx>
          <c:spPr>
            <a:solidFill>
              <a:schemeClr val="accent1"/>
            </a:solidFill>
            <a:ln>
              <a:noFill/>
            </a:ln>
            <a:effectLst/>
          </c:spPr>
          <c:invertIfNegative val="0"/>
          <c:cat>
            <c:strRef>
              <c:f>Sheet1!$A$2:$A$5</c:f>
              <c:strCache>
                <c:ptCount val="2"/>
                <c:pt idx="0">
                  <c:v>Training Accuracy</c:v>
                </c:pt>
                <c:pt idx="1">
                  <c:v>Testing Accuracy</c:v>
                </c:pt>
              </c:strCache>
            </c:strRef>
          </c:cat>
          <c:val>
            <c:numRef>
              <c:f>Sheet1!$B$2:$B$5</c:f>
              <c:numCache>
                <c:formatCode>General</c:formatCode>
                <c:ptCount val="4"/>
                <c:pt idx="0">
                  <c:v>74.366389999999996</c:v>
                </c:pt>
                <c:pt idx="1">
                  <c:v>77.148009999999999</c:v>
                </c:pt>
              </c:numCache>
            </c:numRef>
          </c:val>
          <c:extLst>
            <c:ext xmlns:c16="http://schemas.microsoft.com/office/drawing/2014/chart" uri="{C3380CC4-5D6E-409C-BE32-E72D297353CC}">
              <c16:uniqueId val="{00000000-D656-4E02-87B9-110332D0EFD3}"/>
            </c:ext>
          </c:extLst>
        </c:ser>
        <c:ser>
          <c:idx val="1"/>
          <c:order val="1"/>
          <c:tx>
            <c:strRef>
              <c:f>Sheet1!$C$1</c:f>
              <c:strCache>
                <c:ptCount val="1"/>
                <c:pt idx="0">
                  <c:v>Random Forest</c:v>
                </c:pt>
              </c:strCache>
            </c:strRef>
          </c:tx>
          <c:spPr>
            <a:solidFill>
              <a:schemeClr val="accent2"/>
            </a:solidFill>
            <a:ln>
              <a:noFill/>
            </a:ln>
            <a:effectLst/>
          </c:spPr>
          <c:invertIfNegative val="0"/>
          <c:cat>
            <c:strRef>
              <c:f>Sheet1!$A$2:$A$5</c:f>
              <c:strCache>
                <c:ptCount val="2"/>
                <c:pt idx="0">
                  <c:v>Training Accuracy</c:v>
                </c:pt>
                <c:pt idx="1">
                  <c:v>Testing Accuracy</c:v>
                </c:pt>
              </c:strCache>
            </c:strRef>
          </c:cat>
          <c:val>
            <c:numRef>
              <c:f>Sheet1!$C$2:$C$5</c:f>
              <c:numCache>
                <c:formatCode>General</c:formatCode>
                <c:ptCount val="4"/>
                <c:pt idx="0">
                  <c:v>93.368139999999997</c:v>
                </c:pt>
                <c:pt idx="1">
                  <c:v>87.078289999999996</c:v>
                </c:pt>
              </c:numCache>
            </c:numRef>
          </c:val>
          <c:extLst>
            <c:ext xmlns:c16="http://schemas.microsoft.com/office/drawing/2014/chart" uri="{C3380CC4-5D6E-409C-BE32-E72D297353CC}">
              <c16:uniqueId val="{00000001-D656-4E02-87B9-110332D0EFD3}"/>
            </c:ext>
          </c:extLst>
        </c:ser>
        <c:ser>
          <c:idx val="2"/>
          <c:order val="2"/>
          <c:tx>
            <c:strRef>
              <c:f>Sheet1!$D$1</c:f>
              <c:strCache>
                <c:ptCount val="1"/>
                <c:pt idx="0">
                  <c:v>Decision Tree</c:v>
                </c:pt>
              </c:strCache>
            </c:strRef>
          </c:tx>
          <c:spPr>
            <a:solidFill>
              <a:schemeClr val="accent3"/>
            </a:solidFill>
            <a:ln>
              <a:noFill/>
            </a:ln>
            <a:effectLst/>
          </c:spPr>
          <c:invertIfNegative val="0"/>
          <c:cat>
            <c:strRef>
              <c:f>Sheet1!$A$2:$A$5</c:f>
              <c:strCache>
                <c:ptCount val="2"/>
                <c:pt idx="0">
                  <c:v>Training Accuracy</c:v>
                </c:pt>
                <c:pt idx="1">
                  <c:v>Testing Accuracy</c:v>
                </c:pt>
              </c:strCache>
            </c:strRef>
          </c:cat>
          <c:val>
            <c:numRef>
              <c:f>Sheet1!$D$2:$D$5</c:f>
              <c:numCache>
                <c:formatCode>General</c:formatCode>
                <c:ptCount val="4"/>
                <c:pt idx="0">
                  <c:v>97.008009999999999</c:v>
                </c:pt>
                <c:pt idx="1">
                  <c:v>77.440100000000001</c:v>
                </c:pt>
              </c:numCache>
            </c:numRef>
          </c:val>
          <c:extLst>
            <c:ext xmlns:c16="http://schemas.microsoft.com/office/drawing/2014/chart" uri="{C3380CC4-5D6E-409C-BE32-E72D297353CC}">
              <c16:uniqueId val="{00000002-D656-4E02-87B9-110332D0EFD3}"/>
            </c:ext>
          </c:extLst>
        </c:ser>
        <c:dLbls>
          <c:showLegendKey val="0"/>
          <c:showVal val="0"/>
          <c:showCatName val="0"/>
          <c:showSerName val="0"/>
          <c:showPercent val="0"/>
          <c:showBubbleSize val="0"/>
        </c:dLbls>
        <c:gapWidth val="219"/>
        <c:overlap val="-27"/>
        <c:axId val="1207121087"/>
        <c:axId val="1207121503"/>
      </c:barChart>
      <c:catAx>
        <c:axId val="120712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121503"/>
        <c:crosses val="autoZero"/>
        <c:auto val="1"/>
        <c:lblAlgn val="ctr"/>
        <c:lblOffset val="100"/>
        <c:noMultiLvlLbl val="0"/>
      </c:catAx>
      <c:valAx>
        <c:axId val="1207121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12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F0DD-B936-4DB2-9EF5-B6CD67D61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934642-22B9-4301-80BB-659E3256E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5548C8-66D8-412B-830D-C588770A2214}"/>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5" name="Footer Placeholder 4">
            <a:extLst>
              <a:ext uri="{FF2B5EF4-FFF2-40B4-BE49-F238E27FC236}">
                <a16:creationId xmlns:a16="http://schemas.microsoft.com/office/drawing/2014/main" id="{18F3DC59-995A-442E-87EC-A26900351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5D02D-9778-4074-8B7E-4E311F50CEBA}"/>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289357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6EEE-A8D1-4068-979C-A5431C5C01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BAC9B-9904-4F80-A046-D640A7B93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7F2C3-C76B-46B0-887A-E7DB0FECE927}"/>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5" name="Footer Placeholder 4">
            <a:extLst>
              <a:ext uri="{FF2B5EF4-FFF2-40B4-BE49-F238E27FC236}">
                <a16:creationId xmlns:a16="http://schemas.microsoft.com/office/drawing/2014/main" id="{3422DA63-F5B5-48D5-A332-E06C2F99B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D03AB-F53D-41B7-B4C7-215911751FE3}"/>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255115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8D714-BD67-4932-9FAB-345B847782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E270A9-4FB9-43FA-98A0-E9FE96AE3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81A66-670B-4523-B421-F1CB954B7EAA}"/>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5" name="Footer Placeholder 4">
            <a:extLst>
              <a:ext uri="{FF2B5EF4-FFF2-40B4-BE49-F238E27FC236}">
                <a16:creationId xmlns:a16="http://schemas.microsoft.com/office/drawing/2014/main" id="{4C1E5D58-4D21-49C6-B8FE-8848E2AC9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EAE87-15D8-4D75-B3B4-38BFA802ABEE}"/>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392934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24B6-B4E9-4D86-9F1B-C2AB2D0480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658BF9-D6D5-40E5-B871-8B4126623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DF6F5-C99F-4448-97AD-B2E11C8F4F34}"/>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5" name="Footer Placeholder 4">
            <a:extLst>
              <a:ext uri="{FF2B5EF4-FFF2-40B4-BE49-F238E27FC236}">
                <a16:creationId xmlns:a16="http://schemas.microsoft.com/office/drawing/2014/main" id="{03643368-1BAC-42E3-AA11-5E093A63C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05906-C294-4804-9389-76D1E996B36B}"/>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172803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E9B3-D5E3-4956-B737-7DFB6D25A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A5E6BD-B3E1-46A4-A375-CBE994018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80AAA-5039-4455-B8EA-BE3F148CECBF}"/>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5" name="Footer Placeholder 4">
            <a:extLst>
              <a:ext uri="{FF2B5EF4-FFF2-40B4-BE49-F238E27FC236}">
                <a16:creationId xmlns:a16="http://schemas.microsoft.com/office/drawing/2014/main" id="{A76DB239-502E-4E3E-AC59-739A4CBA5D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3CB36-C9B7-40B4-BD80-3691DD38CDC0}"/>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97919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1CC7-59F1-4238-B175-6D0AD0FB4F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E3AB15-AFE8-40C2-A6AE-2C1B9AA95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0AA499-0672-43B2-AA83-C91B629781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7C381D-C7BF-48B6-A7F8-8053028DCC34}"/>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6" name="Footer Placeholder 5">
            <a:extLst>
              <a:ext uri="{FF2B5EF4-FFF2-40B4-BE49-F238E27FC236}">
                <a16:creationId xmlns:a16="http://schemas.microsoft.com/office/drawing/2014/main" id="{AA5403F0-6C2F-4F0D-AF26-1460F6A157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D3A3EF-5FFE-4574-B65C-74B66492C68E}"/>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13665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06BE-C7C2-4BA4-8313-2901FEEFC5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E2C07-6019-46C0-AA9A-951F69DDB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6F42B-BD1D-4825-ABAB-9ED270856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611A53-A819-4DBD-802A-AA8A13B11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8BA5A-53F2-4018-AC3F-4B5825F48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66AA6F-D48B-4FED-8313-D156BA01C915}"/>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8" name="Footer Placeholder 7">
            <a:extLst>
              <a:ext uri="{FF2B5EF4-FFF2-40B4-BE49-F238E27FC236}">
                <a16:creationId xmlns:a16="http://schemas.microsoft.com/office/drawing/2014/main" id="{17A573EB-7815-453F-B45E-5170E176D5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13EA0A-80A7-4A7A-82DF-F8129AB25186}"/>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385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6495-E6EC-4B4A-B516-564E4D763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E878C4-DBE9-4B6B-AD6F-5F1AAFB3B935}"/>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4" name="Footer Placeholder 3">
            <a:extLst>
              <a:ext uri="{FF2B5EF4-FFF2-40B4-BE49-F238E27FC236}">
                <a16:creationId xmlns:a16="http://schemas.microsoft.com/office/drawing/2014/main" id="{9BF15306-2655-40D6-94C1-0922940A76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F85DF7-5707-457F-934A-925E0F6EB23B}"/>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291065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8F9CB-97AE-4CA4-B94B-666483E6D579}"/>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3" name="Footer Placeholder 2">
            <a:extLst>
              <a:ext uri="{FF2B5EF4-FFF2-40B4-BE49-F238E27FC236}">
                <a16:creationId xmlns:a16="http://schemas.microsoft.com/office/drawing/2014/main" id="{EE3CFE8D-FF5E-4B27-9EFA-909C04B70E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3CD1E6-FC39-4174-BBF5-6B804703D9CB}"/>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278574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C5CF-D94D-4D40-893D-734427A02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070F2-68CB-44E2-88AF-BB9B38260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BDC72C-711A-439B-9BB7-F18755CF4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4C96E-6330-4422-8D60-56DB98BC5987}"/>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6" name="Footer Placeholder 5">
            <a:extLst>
              <a:ext uri="{FF2B5EF4-FFF2-40B4-BE49-F238E27FC236}">
                <a16:creationId xmlns:a16="http://schemas.microsoft.com/office/drawing/2014/main" id="{35AF991F-C2BF-4838-AD76-487878BAB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D1CDD-9A2A-4A0B-8C58-9B5647F84B8C}"/>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422567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6384-57EB-408C-81FB-C3F9EEBFA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D32EA5-84AA-4151-B076-69596BAA5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27E341-607B-4A7D-976E-BA86845D3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EBED0-0175-4764-B865-68553CA057CB}"/>
              </a:ext>
            </a:extLst>
          </p:cNvPr>
          <p:cNvSpPr>
            <a:spLocks noGrp="1"/>
          </p:cNvSpPr>
          <p:nvPr>
            <p:ph type="dt" sz="half" idx="10"/>
          </p:nvPr>
        </p:nvSpPr>
        <p:spPr/>
        <p:txBody>
          <a:bodyPr/>
          <a:lstStyle/>
          <a:p>
            <a:fld id="{E0F1962D-E9C1-4F40-BEF7-E06FCEC24147}" type="datetimeFigureOut">
              <a:rPr lang="en-IN" smtClean="0"/>
              <a:t>02-06-2022</a:t>
            </a:fld>
            <a:endParaRPr lang="en-IN"/>
          </a:p>
        </p:txBody>
      </p:sp>
      <p:sp>
        <p:nvSpPr>
          <p:cNvPr id="6" name="Footer Placeholder 5">
            <a:extLst>
              <a:ext uri="{FF2B5EF4-FFF2-40B4-BE49-F238E27FC236}">
                <a16:creationId xmlns:a16="http://schemas.microsoft.com/office/drawing/2014/main" id="{2ABD56C6-144F-4637-A98B-28C82015E0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FD7C45-72C1-4ED5-8515-BD4EC9223078}"/>
              </a:ext>
            </a:extLst>
          </p:cNvPr>
          <p:cNvSpPr>
            <a:spLocks noGrp="1"/>
          </p:cNvSpPr>
          <p:nvPr>
            <p:ph type="sldNum" sz="quarter" idx="12"/>
          </p:nvPr>
        </p:nvSpPr>
        <p:spPr/>
        <p:txBody>
          <a:bodyPr/>
          <a:lstStyle/>
          <a:p>
            <a:fld id="{EDD1555A-17B6-4861-8D64-BD000311AC83}" type="slidenum">
              <a:rPr lang="en-IN" smtClean="0"/>
              <a:t>‹#›</a:t>
            </a:fld>
            <a:endParaRPr lang="en-IN"/>
          </a:p>
        </p:txBody>
      </p:sp>
    </p:spTree>
    <p:extLst>
      <p:ext uri="{BB962C8B-B14F-4D97-AF65-F5344CB8AC3E}">
        <p14:creationId xmlns:p14="http://schemas.microsoft.com/office/powerpoint/2010/main" val="250480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F0F79C-952D-4193-8F25-CEA5395D8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1E8206-C552-4A70-94AB-6BA1E9EFE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4E9719-3144-4168-BCE4-1D4BE0142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1962D-E9C1-4F40-BEF7-E06FCEC24147}" type="datetimeFigureOut">
              <a:rPr lang="en-IN" smtClean="0"/>
              <a:t>02-06-2022</a:t>
            </a:fld>
            <a:endParaRPr lang="en-IN"/>
          </a:p>
        </p:txBody>
      </p:sp>
      <p:sp>
        <p:nvSpPr>
          <p:cNvPr id="5" name="Footer Placeholder 4">
            <a:extLst>
              <a:ext uri="{FF2B5EF4-FFF2-40B4-BE49-F238E27FC236}">
                <a16:creationId xmlns:a16="http://schemas.microsoft.com/office/drawing/2014/main" id="{249980FD-69D6-4A3A-BC73-843695E0E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58511-DB52-4F91-9737-CE9D38D07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1555A-17B6-4861-8D64-BD000311AC83}" type="slidenum">
              <a:rPr lang="en-IN" smtClean="0"/>
              <a:t>‹#›</a:t>
            </a:fld>
            <a:endParaRPr lang="en-IN"/>
          </a:p>
        </p:txBody>
      </p:sp>
    </p:spTree>
    <p:extLst>
      <p:ext uri="{BB962C8B-B14F-4D97-AF65-F5344CB8AC3E}">
        <p14:creationId xmlns:p14="http://schemas.microsoft.com/office/powerpoint/2010/main" val="261340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share.streamlit.io/koutamsudeeptha/minor-project/main/main.py"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hyperlink" Target="file:///C:\Users\ksude\Desktop\minor\insurance%20(3)%20(1).csv" TargetMode="Externa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548F-6850-4EBF-BBC7-34CD99A541F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2A6107B-9C22-444F-986C-84FBFF8A8F6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922D533-FEFF-40BA-A34A-491F3B88B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6" name="TextBox 5">
            <a:extLst>
              <a:ext uri="{FF2B5EF4-FFF2-40B4-BE49-F238E27FC236}">
                <a16:creationId xmlns:a16="http://schemas.microsoft.com/office/drawing/2014/main" id="{593FB11C-E810-4FDF-938A-0177A7C2B467}"/>
              </a:ext>
            </a:extLst>
          </p:cNvPr>
          <p:cNvSpPr txBox="1"/>
          <p:nvPr/>
        </p:nvSpPr>
        <p:spPr>
          <a:xfrm>
            <a:off x="1156447" y="914400"/>
            <a:ext cx="4087906" cy="3477875"/>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Health</a:t>
            </a:r>
          </a:p>
          <a:p>
            <a:r>
              <a:rPr lang="en-IN" sz="4400" b="1" dirty="0">
                <a:latin typeface="Times New Roman" panose="02020603050405020304" pitchFamily="18" charset="0"/>
                <a:cs typeface="Times New Roman" panose="02020603050405020304" pitchFamily="18" charset="0"/>
              </a:rPr>
              <a:t>Insurance</a:t>
            </a:r>
          </a:p>
          <a:p>
            <a:r>
              <a:rPr lang="en-IN" sz="4400" b="1" dirty="0">
                <a:latin typeface="Times New Roman" panose="02020603050405020304" pitchFamily="18" charset="0"/>
                <a:cs typeface="Times New Roman" panose="02020603050405020304" pitchFamily="18" charset="0"/>
              </a:rPr>
              <a:t>Amount</a:t>
            </a:r>
          </a:p>
          <a:p>
            <a:r>
              <a:rPr lang="en-IN" sz="4400" b="1" dirty="0">
                <a:latin typeface="Times New Roman" panose="02020603050405020304" pitchFamily="18" charset="0"/>
                <a:cs typeface="Times New Roman" panose="02020603050405020304" pitchFamily="18" charset="0"/>
              </a:rPr>
              <a:t>Prediction</a:t>
            </a:r>
          </a:p>
          <a:p>
            <a:endParaRPr lang="en-IN"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D03E0E-2E33-4A26-B495-88395CF2EC3F}"/>
              </a:ext>
            </a:extLst>
          </p:cNvPr>
          <p:cNvSpPr txBox="1"/>
          <p:nvPr/>
        </p:nvSpPr>
        <p:spPr>
          <a:xfrm>
            <a:off x="4957482" y="5118847"/>
            <a:ext cx="2563906" cy="1477328"/>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Batch – B11</a:t>
            </a:r>
          </a:p>
          <a:p>
            <a:r>
              <a:rPr lang="en-IN" b="1" dirty="0">
                <a:latin typeface="Times New Roman" panose="02020603050405020304" pitchFamily="18" charset="0"/>
                <a:cs typeface="Times New Roman" panose="02020603050405020304" pitchFamily="18" charset="0"/>
              </a:rPr>
              <a:t>19K41A0573</a:t>
            </a:r>
          </a:p>
          <a:p>
            <a:r>
              <a:rPr lang="en-IN" b="1" dirty="0">
                <a:latin typeface="Times New Roman" panose="02020603050405020304" pitchFamily="18" charset="0"/>
                <a:cs typeface="Times New Roman" panose="02020603050405020304" pitchFamily="18" charset="0"/>
              </a:rPr>
              <a:t>19K41A05C0</a:t>
            </a:r>
          </a:p>
          <a:p>
            <a:r>
              <a:rPr lang="en-IN" b="1" dirty="0">
                <a:latin typeface="Times New Roman" panose="02020603050405020304" pitchFamily="18" charset="0"/>
                <a:cs typeface="Times New Roman" panose="02020603050405020304" pitchFamily="18" charset="0"/>
              </a:rPr>
              <a:t>19K41A0571</a:t>
            </a:r>
          </a:p>
          <a:p>
            <a:r>
              <a:rPr lang="en-IN" b="1" dirty="0">
                <a:latin typeface="Times New Roman" panose="02020603050405020304" pitchFamily="18" charset="0"/>
                <a:cs typeface="Times New Roman" panose="02020603050405020304" pitchFamily="18" charset="0"/>
              </a:rPr>
              <a:t>20K45A0509</a:t>
            </a:r>
          </a:p>
        </p:txBody>
      </p:sp>
    </p:spTree>
    <p:extLst>
      <p:ext uri="{BB962C8B-B14F-4D97-AF65-F5344CB8AC3E}">
        <p14:creationId xmlns:p14="http://schemas.microsoft.com/office/powerpoint/2010/main" val="279467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595E9B-C373-1091-2E70-E6A470B17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Title 3">
            <a:extLst>
              <a:ext uri="{FF2B5EF4-FFF2-40B4-BE49-F238E27FC236}">
                <a16:creationId xmlns:a16="http://schemas.microsoft.com/office/drawing/2014/main" id="{10764F8A-4902-5BDD-64C8-0CD785CDED38}"/>
              </a:ext>
            </a:extLst>
          </p:cNvPr>
          <p:cNvSpPr>
            <a:spLocks noGrp="1"/>
          </p:cNvSpPr>
          <p:nvPr>
            <p:ph type="title"/>
          </p:nvPr>
        </p:nvSpPr>
        <p:spPr/>
        <p:txBody>
          <a:bodyPr>
            <a:normAutofit/>
          </a:bodyPr>
          <a:lstStyle/>
          <a:p>
            <a:r>
              <a:rPr lang="en-IN" sz="4000" b="1" dirty="0">
                <a:solidFill>
                  <a:schemeClr val="bg1"/>
                </a:solidFill>
                <a:latin typeface="Times New Roman" panose="02020603050405020304" pitchFamily="18" charset="0"/>
                <a:cs typeface="Times New Roman" panose="02020603050405020304" pitchFamily="18" charset="0"/>
              </a:rPr>
              <a:t>Comparative Results</a:t>
            </a:r>
          </a:p>
        </p:txBody>
      </p:sp>
      <p:graphicFrame>
        <p:nvGraphicFramePr>
          <p:cNvPr id="5" name="Table 4">
            <a:extLst>
              <a:ext uri="{FF2B5EF4-FFF2-40B4-BE49-F238E27FC236}">
                <a16:creationId xmlns:a16="http://schemas.microsoft.com/office/drawing/2014/main" id="{039F4B4F-F174-D1F1-5A57-FC9F01EDC283}"/>
              </a:ext>
            </a:extLst>
          </p:cNvPr>
          <p:cNvGraphicFramePr>
            <a:graphicFrameLocks noGrp="1"/>
          </p:cNvGraphicFramePr>
          <p:nvPr>
            <p:extLst>
              <p:ext uri="{D42A27DB-BD31-4B8C-83A1-F6EECF244321}">
                <p14:modId xmlns:p14="http://schemas.microsoft.com/office/powerpoint/2010/main" val="3208083070"/>
              </p:ext>
            </p:extLst>
          </p:nvPr>
        </p:nvGraphicFramePr>
        <p:xfrm>
          <a:off x="1166606" y="1635439"/>
          <a:ext cx="6201934" cy="1325564"/>
        </p:xfrm>
        <a:graphic>
          <a:graphicData uri="http://schemas.openxmlformats.org/drawingml/2006/table">
            <a:tbl>
              <a:tblPr firstRow="1" firstCol="1" bandRow="1">
                <a:tableStyleId>{5C22544A-7EE6-4342-B048-85BDC9FD1C3A}</a:tableStyleId>
              </a:tblPr>
              <a:tblGrid>
                <a:gridCol w="2067082">
                  <a:extLst>
                    <a:ext uri="{9D8B030D-6E8A-4147-A177-3AD203B41FA5}">
                      <a16:colId xmlns:a16="http://schemas.microsoft.com/office/drawing/2014/main" val="4038876455"/>
                    </a:ext>
                  </a:extLst>
                </a:gridCol>
                <a:gridCol w="2067082">
                  <a:extLst>
                    <a:ext uri="{9D8B030D-6E8A-4147-A177-3AD203B41FA5}">
                      <a16:colId xmlns:a16="http://schemas.microsoft.com/office/drawing/2014/main" val="662820969"/>
                    </a:ext>
                  </a:extLst>
                </a:gridCol>
                <a:gridCol w="2067770">
                  <a:extLst>
                    <a:ext uri="{9D8B030D-6E8A-4147-A177-3AD203B41FA5}">
                      <a16:colId xmlns:a16="http://schemas.microsoft.com/office/drawing/2014/main" val="3875527430"/>
                    </a:ext>
                  </a:extLst>
                </a:gridCol>
              </a:tblGrid>
              <a:tr h="331391">
                <a:tc>
                  <a:txBody>
                    <a:bodyPr/>
                    <a:lstStyle/>
                    <a:p>
                      <a:pPr algn="ctr">
                        <a:lnSpc>
                          <a:spcPct val="150000"/>
                        </a:lnSpc>
                        <a:spcAft>
                          <a:spcPts val="1215"/>
                        </a:spcAft>
                      </a:pPr>
                      <a:r>
                        <a:rPr lang="en-IN" sz="11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Training 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Testing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955224"/>
                  </a:ext>
                </a:extLst>
              </a:tr>
              <a:tr h="331391">
                <a:tc>
                  <a:txBody>
                    <a:bodyPr/>
                    <a:lstStyle/>
                    <a:p>
                      <a:pPr algn="ctr">
                        <a:lnSpc>
                          <a:spcPct val="150000"/>
                        </a:lnSpc>
                        <a:spcAft>
                          <a:spcPts val="1215"/>
                        </a:spcAft>
                      </a:pPr>
                      <a:r>
                        <a:rPr lang="en-IN" sz="1100">
                          <a:effectLst/>
                        </a:rPr>
                        <a:t>Multiple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74.36639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77.14801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832679"/>
                  </a:ext>
                </a:extLst>
              </a:tr>
              <a:tr h="331391">
                <a:tc>
                  <a:txBody>
                    <a:bodyPr/>
                    <a:lstStyle/>
                    <a:p>
                      <a:pPr algn="ctr">
                        <a:lnSpc>
                          <a:spcPct val="150000"/>
                        </a:lnSpc>
                        <a:spcAft>
                          <a:spcPts val="1215"/>
                        </a:spcAft>
                      </a:pPr>
                      <a:r>
                        <a:rPr lang="en-IN" sz="11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93.36814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87.07829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6082631"/>
                  </a:ext>
                </a:extLst>
              </a:tr>
              <a:tr h="331391">
                <a:tc>
                  <a:txBody>
                    <a:bodyPr/>
                    <a:lstStyle/>
                    <a:p>
                      <a:pPr algn="ctr">
                        <a:lnSpc>
                          <a:spcPct val="150000"/>
                        </a:lnSpc>
                        <a:spcAft>
                          <a:spcPts val="1215"/>
                        </a:spcAft>
                      </a:pPr>
                      <a:r>
                        <a:rPr lang="en-IN" sz="1100">
                          <a:effectLst/>
                        </a:rPr>
                        <a:t>Decision Tree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97.00801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77.44010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3431055"/>
                  </a:ext>
                </a:extLst>
              </a:tr>
            </a:tbl>
          </a:graphicData>
        </a:graphic>
      </p:graphicFrame>
      <p:graphicFrame>
        <p:nvGraphicFramePr>
          <p:cNvPr id="7" name="Chart 6">
            <a:extLst>
              <a:ext uri="{FF2B5EF4-FFF2-40B4-BE49-F238E27FC236}">
                <a16:creationId xmlns:a16="http://schemas.microsoft.com/office/drawing/2014/main" id="{BF91CF37-0D72-6612-E829-322060BC4118}"/>
              </a:ext>
            </a:extLst>
          </p:cNvPr>
          <p:cNvGraphicFramePr/>
          <p:nvPr>
            <p:extLst>
              <p:ext uri="{D42A27DB-BD31-4B8C-83A1-F6EECF244321}">
                <p14:modId xmlns:p14="http://schemas.microsoft.com/office/powerpoint/2010/main" val="1446120678"/>
              </p:ext>
            </p:extLst>
          </p:nvPr>
        </p:nvGraphicFramePr>
        <p:xfrm>
          <a:off x="1166606" y="3208020"/>
          <a:ext cx="5715000" cy="2377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077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7F86-77CC-AFAF-2BE3-986E71DE5B3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9F2BFD2-FAC9-9D17-E0C3-0A25492AE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680"/>
            <a:ext cx="12191999" cy="7853680"/>
          </a:xfrm>
          <a:prstGeom prst="rect">
            <a:avLst/>
          </a:prstGeom>
        </p:spPr>
      </p:pic>
      <p:graphicFrame>
        <p:nvGraphicFramePr>
          <p:cNvPr id="5" name="Table 4">
            <a:extLst>
              <a:ext uri="{FF2B5EF4-FFF2-40B4-BE49-F238E27FC236}">
                <a16:creationId xmlns:a16="http://schemas.microsoft.com/office/drawing/2014/main" id="{1CD9EE79-962A-CFB6-34E0-20EA6B06C90E}"/>
              </a:ext>
            </a:extLst>
          </p:cNvPr>
          <p:cNvGraphicFramePr>
            <a:graphicFrameLocks noGrp="1"/>
          </p:cNvGraphicFramePr>
          <p:nvPr>
            <p:extLst>
              <p:ext uri="{D42A27DB-BD31-4B8C-83A1-F6EECF244321}">
                <p14:modId xmlns:p14="http://schemas.microsoft.com/office/powerpoint/2010/main" val="4256952528"/>
              </p:ext>
            </p:extLst>
          </p:nvPr>
        </p:nvGraphicFramePr>
        <p:xfrm>
          <a:off x="612140" y="-219392"/>
          <a:ext cx="6774180" cy="1910080"/>
        </p:xfrm>
        <a:graphic>
          <a:graphicData uri="http://schemas.openxmlformats.org/drawingml/2006/table">
            <a:tbl>
              <a:tblPr firstRow="1" firstCol="1" bandRow="1">
                <a:tableStyleId>{5C22544A-7EE6-4342-B048-85BDC9FD1C3A}</a:tableStyleId>
              </a:tblPr>
              <a:tblGrid>
                <a:gridCol w="1693545">
                  <a:extLst>
                    <a:ext uri="{9D8B030D-6E8A-4147-A177-3AD203B41FA5}">
                      <a16:colId xmlns:a16="http://schemas.microsoft.com/office/drawing/2014/main" val="711838435"/>
                    </a:ext>
                  </a:extLst>
                </a:gridCol>
                <a:gridCol w="1693545">
                  <a:extLst>
                    <a:ext uri="{9D8B030D-6E8A-4147-A177-3AD203B41FA5}">
                      <a16:colId xmlns:a16="http://schemas.microsoft.com/office/drawing/2014/main" val="529547906"/>
                    </a:ext>
                  </a:extLst>
                </a:gridCol>
                <a:gridCol w="1693545">
                  <a:extLst>
                    <a:ext uri="{9D8B030D-6E8A-4147-A177-3AD203B41FA5}">
                      <a16:colId xmlns:a16="http://schemas.microsoft.com/office/drawing/2014/main" val="556126277"/>
                    </a:ext>
                  </a:extLst>
                </a:gridCol>
                <a:gridCol w="1693545">
                  <a:extLst>
                    <a:ext uri="{9D8B030D-6E8A-4147-A177-3AD203B41FA5}">
                      <a16:colId xmlns:a16="http://schemas.microsoft.com/office/drawing/2014/main" val="1577514417"/>
                    </a:ext>
                  </a:extLst>
                </a:gridCol>
              </a:tblGrid>
              <a:tr h="530907">
                <a:tc>
                  <a:txBody>
                    <a:bodyPr/>
                    <a:lstStyle/>
                    <a:p>
                      <a:pPr algn="ctr">
                        <a:lnSpc>
                          <a:spcPct val="150000"/>
                        </a:lnSpc>
                        <a:spcAft>
                          <a:spcPts val="1215"/>
                        </a:spcAft>
                      </a:pPr>
                      <a:r>
                        <a:rPr lang="en-IN" sz="1100">
                          <a:effectLst/>
                        </a:rPr>
                        <a:t>Error/Model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Multiple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Random Forest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Decision Tree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107940"/>
                  </a:ext>
                </a:extLst>
              </a:tr>
              <a:tr h="708887">
                <a:tc>
                  <a:txBody>
                    <a:bodyPr/>
                    <a:lstStyle/>
                    <a:p>
                      <a:pPr algn="ctr">
                        <a:lnSpc>
                          <a:spcPct val="150000"/>
                        </a:lnSpc>
                        <a:spcAft>
                          <a:spcPts val="1215"/>
                        </a:spcAft>
                      </a:pPr>
                      <a:r>
                        <a:rPr lang="en-IN" sz="1100">
                          <a:effectLst/>
                        </a:rPr>
                        <a:t>Root mean square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0.09678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0.07279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0.0699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5796223"/>
                  </a:ext>
                </a:extLst>
              </a:tr>
              <a:tr h="335143">
                <a:tc>
                  <a:txBody>
                    <a:bodyPr/>
                    <a:lstStyle/>
                    <a:p>
                      <a:pPr algn="ctr">
                        <a:lnSpc>
                          <a:spcPct val="150000"/>
                        </a:lnSpc>
                        <a:spcAft>
                          <a:spcPts val="1215"/>
                        </a:spcAft>
                      </a:pPr>
                      <a:r>
                        <a:rPr lang="en-IN" sz="1100">
                          <a:effectLst/>
                        </a:rPr>
                        <a:t>Mean square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0.0093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0.0052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0.0048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2576724"/>
                  </a:ext>
                </a:extLst>
              </a:tr>
              <a:tr h="335143">
                <a:tc>
                  <a:txBody>
                    <a:bodyPr/>
                    <a:lstStyle/>
                    <a:p>
                      <a:pPr algn="ctr">
                        <a:lnSpc>
                          <a:spcPct val="150000"/>
                        </a:lnSpc>
                        <a:spcAft>
                          <a:spcPts val="1215"/>
                        </a:spcAft>
                      </a:pPr>
                      <a:r>
                        <a:rPr lang="en-IN" sz="11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0.0686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a:effectLst/>
                        </a:rPr>
                        <a:t>0.0366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215"/>
                        </a:spcAft>
                      </a:pPr>
                      <a:r>
                        <a:rPr lang="en-IN" sz="1100" dirty="0">
                          <a:effectLst/>
                        </a:rPr>
                        <a:t>0.03649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0145960"/>
                  </a:ext>
                </a:extLst>
              </a:tr>
            </a:tbl>
          </a:graphicData>
        </a:graphic>
      </p:graphicFrame>
      <p:sp>
        <p:nvSpPr>
          <p:cNvPr id="7" name="TextBox 6">
            <a:extLst>
              <a:ext uri="{FF2B5EF4-FFF2-40B4-BE49-F238E27FC236}">
                <a16:creationId xmlns:a16="http://schemas.microsoft.com/office/drawing/2014/main" id="{03B8F4AA-D9FC-49F3-1C5C-398B07648252}"/>
              </a:ext>
            </a:extLst>
          </p:cNvPr>
          <p:cNvSpPr txBox="1"/>
          <p:nvPr/>
        </p:nvSpPr>
        <p:spPr>
          <a:xfrm>
            <a:off x="612140" y="2491712"/>
            <a:ext cx="10741660" cy="878895"/>
          </a:xfrm>
          <a:prstGeom prst="rect">
            <a:avLst/>
          </a:prstGeom>
          <a:noFill/>
        </p:spPr>
        <p:txBody>
          <a:bodyPr wrap="square">
            <a:spAutoFit/>
          </a:bodyPr>
          <a:lstStyle/>
          <a:p>
            <a:pPr>
              <a:lnSpc>
                <a:spcPct val="150000"/>
              </a:lnSpc>
              <a:spcAft>
                <a:spcPts val="1215"/>
              </a:spcAf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 have to consider the testing accuracy. As we have got the highest accuracy for the random forest model we will use that algorithm for preparing our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07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1426A7-5E65-5B84-E043-FC77B77BE66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4406593-3709-BB0F-9915-C1994EA36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7840"/>
            <a:ext cx="12191999" cy="6858000"/>
          </a:xfrm>
          <a:prstGeom prst="rect">
            <a:avLst/>
          </a:prstGeom>
        </p:spPr>
      </p:pic>
      <p:sp>
        <p:nvSpPr>
          <p:cNvPr id="6" name="TextBox 5">
            <a:extLst>
              <a:ext uri="{FF2B5EF4-FFF2-40B4-BE49-F238E27FC236}">
                <a16:creationId xmlns:a16="http://schemas.microsoft.com/office/drawing/2014/main" id="{6716FF6C-7388-286F-159D-F9B8C1A5BFC7}"/>
              </a:ext>
            </a:extLst>
          </p:cNvPr>
          <p:cNvSpPr txBox="1"/>
          <p:nvPr/>
        </p:nvSpPr>
        <p:spPr>
          <a:xfrm>
            <a:off x="325120" y="568960"/>
            <a:ext cx="8331200"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Application</a:t>
            </a:r>
          </a:p>
        </p:txBody>
      </p:sp>
      <p:pic>
        <p:nvPicPr>
          <p:cNvPr id="7" name="Picture 6">
            <a:extLst>
              <a:ext uri="{FF2B5EF4-FFF2-40B4-BE49-F238E27FC236}">
                <a16:creationId xmlns:a16="http://schemas.microsoft.com/office/drawing/2014/main" id="{42280FB9-BBDE-B7CC-32EC-E6AAFA1C87BC}"/>
              </a:ext>
            </a:extLst>
          </p:cNvPr>
          <p:cNvPicPr>
            <a:picLocks noChangeAspect="1"/>
          </p:cNvPicPr>
          <p:nvPr/>
        </p:nvPicPr>
        <p:blipFill>
          <a:blip r:embed="rId3"/>
          <a:stretch>
            <a:fillRect/>
          </a:stretch>
        </p:blipFill>
        <p:spPr>
          <a:xfrm>
            <a:off x="169883" y="1168400"/>
            <a:ext cx="5349834" cy="4917440"/>
          </a:xfrm>
          <a:prstGeom prst="rect">
            <a:avLst/>
          </a:prstGeom>
        </p:spPr>
      </p:pic>
      <p:pic>
        <p:nvPicPr>
          <p:cNvPr id="8" name="Picture 7">
            <a:extLst>
              <a:ext uri="{FF2B5EF4-FFF2-40B4-BE49-F238E27FC236}">
                <a16:creationId xmlns:a16="http://schemas.microsoft.com/office/drawing/2014/main" id="{8CDF43C3-1698-3B44-3BA0-E04AD135C0D0}"/>
              </a:ext>
            </a:extLst>
          </p:cNvPr>
          <p:cNvPicPr>
            <a:picLocks noChangeAspect="1"/>
          </p:cNvPicPr>
          <p:nvPr/>
        </p:nvPicPr>
        <p:blipFill>
          <a:blip r:embed="rId4"/>
          <a:stretch>
            <a:fillRect/>
          </a:stretch>
        </p:blipFill>
        <p:spPr>
          <a:xfrm>
            <a:off x="5891544" y="1168401"/>
            <a:ext cx="5529551" cy="4917440"/>
          </a:xfrm>
          <a:prstGeom prst="rect">
            <a:avLst/>
          </a:prstGeom>
        </p:spPr>
      </p:pic>
    </p:spTree>
    <p:extLst>
      <p:ext uri="{BB962C8B-B14F-4D97-AF65-F5344CB8AC3E}">
        <p14:creationId xmlns:p14="http://schemas.microsoft.com/office/powerpoint/2010/main" val="179884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59AA-8C4C-78C7-D6A3-0698BCC6FC5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F806E80-4DC7-DF7D-6EAC-F5EB44E80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BA7D2DFD-C9D0-EB75-72FF-55BA4FB6C474}"/>
              </a:ext>
            </a:extLst>
          </p:cNvPr>
          <p:cNvSpPr txBox="1"/>
          <p:nvPr/>
        </p:nvSpPr>
        <p:spPr>
          <a:xfrm>
            <a:off x="510988" y="627529"/>
            <a:ext cx="10013577" cy="1384995"/>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This application can be accessed by using a URL.</a:t>
            </a:r>
          </a:p>
          <a:p>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URL:</a:t>
            </a:r>
          </a:p>
        </p:txBody>
      </p:sp>
      <p:sp>
        <p:nvSpPr>
          <p:cNvPr id="6" name="TextBox 5">
            <a:extLst>
              <a:ext uri="{FF2B5EF4-FFF2-40B4-BE49-F238E27FC236}">
                <a16:creationId xmlns:a16="http://schemas.microsoft.com/office/drawing/2014/main" id="{A086692B-9FA5-5241-E605-FF6469B1CF00}"/>
              </a:ext>
            </a:extLst>
          </p:cNvPr>
          <p:cNvSpPr txBox="1"/>
          <p:nvPr/>
        </p:nvSpPr>
        <p:spPr>
          <a:xfrm>
            <a:off x="959224" y="2268071"/>
            <a:ext cx="810409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hlinkClick r:id="rId3"/>
              </a:rPr>
              <a:t>web app</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8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ED05A0-FDC7-4726-90C7-64BCE6AB7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7ECEEFA1-BEE0-46D7-A596-368F4840709F}"/>
              </a:ext>
            </a:extLst>
          </p:cNvPr>
          <p:cNvSpPr txBox="1"/>
          <p:nvPr/>
        </p:nvSpPr>
        <p:spPr>
          <a:xfrm>
            <a:off x="753035" y="896471"/>
            <a:ext cx="7602071" cy="1323439"/>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Conclusion</a:t>
            </a:r>
          </a:p>
          <a:p>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4013E82-393D-412D-8DA7-E0E36A5326D0}"/>
              </a:ext>
            </a:extLst>
          </p:cNvPr>
          <p:cNvSpPr txBox="1"/>
          <p:nvPr/>
        </p:nvSpPr>
        <p:spPr>
          <a:xfrm>
            <a:off x="842682" y="2061882"/>
            <a:ext cx="10157012" cy="403187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research uses various machine learning regression models and deep neural networks to forecast charges of health insurance based on specific attributes, on medical cost personal data set from Kaggle.com. The Random Forest Regression offers the best efficiency, with an RMSE value of 0.07291, an MAE value of 0.036628, and an accuracy of 87.078291. Random Forest Regression can therefore be used in the estimation of insurance costs with better performance than other regression models. Forecasting insurance costs based on certain factors help insurance policy providers to attract consumers and save time in formulating plans for every individual. Machine learning can significantly minimize these individual efforts in policymaking, as ML models can do cost calculation in a short time, while a human being would be taking a long time to perform the same task. This will help businesses improve their profitability. The ML models can also manage enormous amounts of data.</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7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F92A7-32E0-43A6-8B54-1FA89F33E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251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83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1922A3-9D7F-4168-8C9D-F8E811A44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708"/>
            <a:ext cx="12191999" cy="6855348"/>
          </a:xfrm>
          <a:prstGeom prst="rect">
            <a:avLst/>
          </a:prstGeom>
        </p:spPr>
      </p:pic>
      <p:sp>
        <p:nvSpPr>
          <p:cNvPr id="4" name="TextBox 3">
            <a:extLst>
              <a:ext uri="{FF2B5EF4-FFF2-40B4-BE49-F238E27FC236}">
                <a16:creationId xmlns:a16="http://schemas.microsoft.com/office/drawing/2014/main" id="{3D34C25F-CAAC-48C6-B22E-E04F07BEAC3C}"/>
              </a:ext>
            </a:extLst>
          </p:cNvPr>
          <p:cNvSpPr txBox="1"/>
          <p:nvPr/>
        </p:nvSpPr>
        <p:spPr>
          <a:xfrm>
            <a:off x="896471" y="762001"/>
            <a:ext cx="688489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02693D48-B84C-45EC-941A-3E69F9BEB12C}"/>
              </a:ext>
            </a:extLst>
          </p:cNvPr>
          <p:cNvSpPr txBox="1"/>
          <p:nvPr/>
        </p:nvSpPr>
        <p:spPr>
          <a:xfrm>
            <a:off x="896471" y="2232212"/>
            <a:ext cx="9278470" cy="224676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t>
            </a:r>
            <a:r>
              <a:rPr lang="en-IN" sz="2800" dirty="0"/>
              <a:t> </a:t>
            </a:r>
            <a:r>
              <a:rPr lang="en-IN" sz="2800" dirty="0">
                <a:solidFill>
                  <a:schemeClr val="bg1"/>
                </a:solidFill>
                <a:latin typeface="Times New Roman" panose="02020603050405020304" pitchFamily="18" charset="0"/>
                <a:cs typeface="Times New Roman" panose="02020603050405020304" pitchFamily="18" charset="0"/>
              </a:rPr>
              <a:t>Health insurance is a necessity nowadays. And factor determining the amount of insurance vary from company to company. Many people get confused and will get into wrong assumptions. We want to help the people to get out of that confusion. We use machine learning algorithms to predict this.</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7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344C4B-AB82-4B91-8756-07D3620B5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4A757B68-F187-428E-A222-2F9A6AC552B7}"/>
              </a:ext>
            </a:extLst>
          </p:cNvPr>
          <p:cNvSpPr txBox="1"/>
          <p:nvPr/>
        </p:nvSpPr>
        <p:spPr>
          <a:xfrm>
            <a:off x="591671" y="923365"/>
            <a:ext cx="759310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Proposed System</a:t>
            </a:r>
          </a:p>
        </p:txBody>
      </p:sp>
      <p:sp>
        <p:nvSpPr>
          <p:cNvPr id="6" name="TextBox 5">
            <a:extLst>
              <a:ext uri="{FF2B5EF4-FFF2-40B4-BE49-F238E27FC236}">
                <a16:creationId xmlns:a16="http://schemas.microsoft.com/office/drawing/2014/main" id="{FECEFEB6-1D69-42A5-82F5-7BF999C14E2D}"/>
              </a:ext>
            </a:extLst>
          </p:cNvPr>
          <p:cNvSpPr txBox="1"/>
          <p:nvPr/>
        </p:nvSpPr>
        <p:spPr>
          <a:xfrm>
            <a:off x="708212" y="2196353"/>
            <a:ext cx="10856259" cy="2677656"/>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We analyse the personal health data to predict insurance amount of individual. The goal is to allow a person to get an idea about the necessary amount required according to their health status. Our project may give the nearer amount and give the idea to the individual about their situation.</a:t>
            </a:r>
          </a:p>
          <a:p>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95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7961ED5-8502-4F8B-812C-BB39D62F99F9}"/>
              </a:ext>
            </a:extLst>
          </p:cNvPr>
          <p:cNvSpPr/>
          <p:nvPr/>
        </p:nvSpPr>
        <p:spPr>
          <a:xfrm>
            <a:off x="1290927" y="2330823"/>
            <a:ext cx="1595718"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Dataset</a:t>
            </a:r>
          </a:p>
          <a:p>
            <a:pPr algn="ctr"/>
            <a:r>
              <a:rPr lang="en-IN" dirty="0">
                <a:ln w="0"/>
                <a:solidFill>
                  <a:schemeClr val="tx1"/>
                </a:solidFill>
                <a:effectLst>
                  <a:outerShdw blurRad="38100" dist="19050" dir="2700000" algn="tl" rotWithShape="0">
                    <a:schemeClr val="dk1">
                      <a:alpha val="40000"/>
                    </a:schemeClr>
                  </a:outerShdw>
                </a:effectLst>
              </a:rPr>
              <a:t>Collection</a:t>
            </a:r>
          </a:p>
        </p:txBody>
      </p:sp>
      <p:sp>
        <p:nvSpPr>
          <p:cNvPr id="8" name="Rectangle: Rounded Corners 7">
            <a:extLst>
              <a:ext uri="{FF2B5EF4-FFF2-40B4-BE49-F238E27FC236}">
                <a16:creationId xmlns:a16="http://schemas.microsoft.com/office/drawing/2014/main" id="{640632D4-DA65-45C5-89EC-B0023FB5E651}"/>
              </a:ext>
            </a:extLst>
          </p:cNvPr>
          <p:cNvSpPr/>
          <p:nvPr/>
        </p:nvSpPr>
        <p:spPr>
          <a:xfrm>
            <a:off x="3487278" y="2330823"/>
            <a:ext cx="1676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Training</a:t>
            </a:r>
          </a:p>
          <a:p>
            <a:pPr algn="ctr"/>
            <a:r>
              <a:rPr lang="en-IN" dirty="0">
                <a:ln w="0"/>
                <a:solidFill>
                  <a:schemeClr val="tx1"/>
                </a:solidFill>
                <a:effectLst>
                  <a:outerShdw blurRad="38100" dist="19050" dir="2700000" algn="tl" rotWithShape="0">
                    <a:schemeClr val="dk1">
                      <a:alpha val="40000"/>
                    </a:schemeClr>
                  </a:outerShdw>
                </a:effectLst>
              </a:rPr>
              <a:t>the </a:t>
            </a:r>
          </a:p>
          <a:p>
            <a:pPr algn="ctr"/>
            <a:r>
              <a:rPr lang="en-IN" dirty="0">
                <a:ln w="0"/>
                <a:solidFill>
                  <a:schemeClr val="tx1"/>
                </a:solidFill>
                <a:effectLst>
                  <a:outerShdw blurRad="38100" dist="19050" dir="2700000" algn="tl" rotWithShape="0">
                    <a:schemeClr val="dk1">
                      <a:alpha val="40000"/>
                    </a:schemeClr>
                  </a:outerShdw>
                </a:effectLst>
              </a:rPr>
              <a:t>model</a:t>
            </a:r>
            <a:endParaRPr lang="en-IN" dirty="0"/>
          </a:p>
        </p:txBody>
      </p:sp>
      <p:sp>
        <p:nvSpPr>
          <p:cNvPr id="9" name="Rectangle: Rounded Corners 8">
            <a:extLst>
              <a:ext uri="{FF2B5EF4-FFF2-40B4-BE49-F238E27FC236}">
                <a16:creationId xmlns:a16="http://schemas.microsoft.com/office/drawing/2014/main" id="{7AB39DCE-B380-4501-A593-AF1C38445237}"/>
              </a:ext>
            </a:extLst>
          </p:cNvPr>
          <p:cNvSpPr/>
          <p:nvPr/>
        </p:nvSpPr>
        <p:spPr>
          <a:xfrm>
            <a:off x="5764311" y="2330823"/>
            <a:ext cx="1586752"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Predict using</a:t>
            </a:r>
          </a:p>
          <a:p>
            <a:pPr algn="ctr"/>
            <a:r>
              <a:rPr lang="en-IN" dirty="0">
                <a:ln w="0"/>
                <a:solidFill>
                  <a:schemeClr val="tx1"/>
                </a:solidFill>
                <a:effectLst>
                  <a:outerShdw blurRad="38100" dist="19050" dir="2700000" algn="tl" rotWithShape="0">
                    <a:schemeClr val="dk1">
                      <a:alpha val="40000"/>
                    </a:schemeClr>
                  </a:outerShdw>
                </a:effectLst>
              </a:rPr>
              <a:t>Machine</a:t>
            </a:r>
          </a:p>
          <a:p>
            <a:pPr algn="ctr"/>
            <a:r>
              <a:rPr lang="en-IN" dirty="0">
                <a:ln w="0"/>
                <a:solidFill>
                  <a:schemeClr val="tx1"/>
                </a:solidFill>
                <a:effectLst>
                  <a:outerShdw blurRad="38100" dist="19050" dir="2700000" algn="tl" rotWithShape="0">
                    <a:schemeClr val="dk1">
                      <a:alpha val="40000"/>
                    </a:schemeClr>
                  </a:outerShdw>
                </a:effectLst>
              </a:rPr>
              <a:t>Learning</a:t>
            </a:r>
          </a:p>
          <a:p>
            <a:pPr algn="ctr"/>
            <a:r>
              <a:rPr lang="en-IN" dirty="0">
                <a:ln w="0"/>
                <a:solidFill>
                  <a:schemeClr val="tx1"/>
                </a:solidFill>
                <a:effectLst>
                  <a:outerShdw blurRad="38100" dist="19050" dir="2700000" algn="tl" rotWithShape="0">
                    <a:schemeClr val="dk1">
                      <a:alpha val="40000"/>
                    </a:schemeClr>
                  </a:outerShdw>
                </a:effectLst>
              </a:rPr>
              <a:t>models</a:t>
            </a:r>
          </a:p>
        </p:txBody>
      </p:sp>
      <p:sp>
        <p:nvSpPr>
          <p:cNvPr id="10" name="Rectangle: Rounded Corners 9">
            <a:extLst>
              <a:ext uri="{FF2B5EF4-FFF2-40B4-BE49-F238E27FC236}">
                <a16:creationId xmlns:a16="http://schemas.microsoft.com/office/drawing/2014/main" id="{6C723C47-8EFA-4B77-AC9C-8C3FD49EE872}"/>
              </a:ext>
            </a:extLst>
          </p:cNvPr>
          <p:cNvSpPr/>
          <p:nvPr/>
        </p:nvSpPr>
        <p:spPr>
          <a:xfrm>
            <a:off x="7996521" y="2330823"/>
            <a:ext cx="1586753"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Plotting </a:t>
            </a:r>
          </a:p>
          <a:p>
            <a:pPr algn="ctr"/>
            <a:r>
              <a:rPr lang="en-IN" dirty="0">
                <a:ln w="0"/>
                <a:solidFill>
                  <a:schemeClr val="tx1"/>
                </a:solidFill>
                <a:effectLst>
                  <a:outerShdw blurRad="38100" dist="19050" dir="2700000" algn="tl" rotWithShape="0">
                    <a:schemeClr val="dk1">
                      <a:alpha val="40000"/>
                    </a:schemeClr>
                  </a:outerShdw>
                </a:effectLst>
              </a:rPr>
              <a:t>the</a:t>
            </a:r>
          </a:p>
          <a:p>
            <a:pPr algn="ctr"/>
            <a:r>
              <a:rPr lang="en-IN" dirty="0">
                <a:ln w="0"/>
                <a:solidFill>
                  <a:schemeClr val="tx1"/>
                </a:solidFill>
                <a:effectLst>
                  <a:outerShdw blurRad="38100" dist="19050" dir="2700000" algn="tl" rotWithShape="0">
                    <a:schemeClr val="dk1">
                      <a:alpha val="40000"/>
                    </a:schemeClr>
                  </a:outerShdw>
                </a:effectLst>
              </a:rPr>
              <a:t>graphs</a:t>
            </a:r>
          </a:p>
        </p:txBody>
      </p:sp>
      <p:sp>
        <p:nvSpPr>
          <p:cNvPr id="11" name="Rectangle: Rounded Corners 10">
            <a:extLst>
              <a:ext uri="{FF2B5EF4-FFF2-40B4-BE49-F238E27FC236}">
                <a16:creationId xmlns:a16="http://schemas.microsoft.com/office/drawing/2014/main" id="{0ABE6B0B-E872-4CEA-AE77-8828C5F9E3C0}"/>
              </a:ext>
            </a:extLst>
          </p:cNvPr>
          <p:cNvSpPr/>
          <p:nvPr/>
        </p:nvSpPr>
        <p:spPr>
          <a:xfrm>
            <a:off x="10139082" y="2330823"/>
            <a:ext cx="1586752"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Getting</a:t>
            </a:r>
          </a:p>
          <a:p>
            <a:pPr algn="ctr"/>
            <a:r>
              <a:rPr lang="en-IN" dirty="0">
                <a:ln w="0"/>
                <a:solidFill>
                  <a:schemeClr val="tx1"/>
                </a:solidFill>
                <a:effectLst>
                  <a:outerShdw blurRad="38100" dist="19050" dir="2700000" algn="tl" rotWithShape="0">
                    <a:schemeClr val="dk1">
                      <a:alpha val="40000"/>
                    </a:schemeClr>
                  </a:outerShdw>
                </a:effectLst>
              </a:rPr>
              <a:t>the </a:t>
            </a:r>
          </a:p>
          <a:p>
            <a:pPr algn="ctr"/>
            <a:r>
              <a:rPr lang="en-IN" dirty="0">
                <a:ln w="0"/>
                <a:solidFill>
                  <a:schemeClr val="tx1"/>
                </a:solidFill>
                <a:effectLst>
                  <a:outerShdw blurRad="38100" dist="19050" dir="2700000" algn="tl" rotWithShape="0">
                    <a:schemeClr val="dk1">
                      <a:alpha val="40000"/>
                    </a:schemeClr>
                  </a:outerShdw>
                </a:effectLst>
              </a:rPr>
              <a:t>final </a:t>
            </a:r>
          </a:p>
          <a:p>
            <a:pPr algn="ctr"/>
            <a:r>
              <a:rPr lang="en-IN" dirty="0">
                <a:ln w="0"/>
                <a:solidFill>
                  <a:schemeClr val="tx1"/>
                </a:solidFill>
                <a:effectLst>
                  <a:outerShdw blurRad="38100" dist="19050" dir="2700000" algn="tl" rotWithShape="0">
                    <a:schemeClr val="dk1">
                      <a:alpha val="40000"/>
                    </a:schemeClr>
                  </a:outerShdw>
                </a:effectLst>
              </a:rPr>
              <a:t>Result</a:t>
            </a:r>
          </a:p>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17" name="Straight Arrow Connector 16">
            <a:extLst>
              <a:ext uri="{FF2B5EF4-FFF2-40B4-BE49-F238E27FC236}">
                <a16:creationId xmlns:a16="http://schemas.microsoft.com/office/drawing/2014/main" id="{9A819D2A-188B-41D2-88E4-ABBC302CA25D}"/>
              </a:ext>
            </a:extLst>
          </p:cNvPr>
          <p:cNvCxnSpPr>
            <a:stCxn id="7" idx="3"/>
            <a:endCxn id="8" idx="1"/>
          </p:cNvCxnSpPr>
          <p:nvPr/>
        </p:nvCxnSpPr>
        <p:spPr>
          <a:xfrm>
            <a:off x="2886645" y="3092823"/>
            <a:ext cx="600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9496C72-1050-4DF5-BB6C-880A346F6D66}"/>
              </a:ext>
            </a:extLst>
          </p:cNvPr>
          <p:cNvCxnSpPr>
            <a:stCxn id="8" idx="3"/>
            <a:endCxn id="8" idx="3"/>
          </p:cNvCxnSpPr>
          <p:nvPr/>
        </p:nvCxnSpPr>
        <p:spPr>
          <a:xfrm>
            <a:off x="5163678" y="309282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B3AF56D-0045-4B58-B5C1-02EEE3898710}"/>
              </a:ext>
            </a:extLst>
          </p:cNvPr>
          <p:cNvCxnSpPr>
            <a:stCxn id="8" idx="3"/>
            <a:endCxn id="9" idx="1"/>
          </p:cNvCxnSpPr>
          <p:nvPr/>
        </p:nvCxnSpPr>
        <p:spPr>
          <a:xfrm>
            <a:off x="5163678" y="3092823"/>
            <a:ext cx="600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D7AD005-398D-4895-91FC-230E6E68760B}"/>
              </a:ext>
            </a:extLst>
          </p:cNvPr>
          <p:cNvCxnSpPr>
            <a:stCxn id="9" idx="3"/>
            <a:endCxn id="10" idx="1"/>
          </p:cNvCxnSpPr>
          <p:nvPr/>
        </p:nvCxnSpPr>
        <p:spPr>
          <a:xfrm>
            <a:off x="7351063" y="3092823"/>
            <a:ext cx="6454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DEA56B8-1EFF-4477-986F-32B37C48E555}"/>
              </a:ext>
            </a:extLst>
          </p:cNvPr>
          <p:cNvCxnSpPr/>
          <p:nvPr/>
        </p:nvCxnSpPr>
        <p:spPr>
          <a:xfrm>
            <a:off x="197224" y="0"/>
            <a:ext cx="0" cy="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6ABA9A7-EC51-42F5-AFF1-DB9770232F1E}"/>
              </a:ext>
            </a:extLst>
          </p:cNvPr>
          <p:cNvCxnSpPr>
            <a:stCxn id="10" idx="3"/>
            <a:endCxn id="11" idx="1"/>
          </p:cNvCxnSpPr>
          <p:nvPr/>
        </p:nvCxnSpPr>
        <p:spPr>
          <a:xfrm>
            <a:off x="9583274" y="3092823"/>
            <a:ext cx="555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B5588D1C-971D-4413-95F6-95D25ACBB540}"/>
              </a:ext>
            </a:extLst>
          </p:cNvPr>
          <p:cNvSpPr txBox="1"/>
          <p:nvPr/>
        </p:nvSpPr>
        <p:spPr>
          <a:xfrm>
            <a:off x="690282" y="591671"/>
            <a:ext cx="907347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Block Diagram of Proposed system</a:t>
            </a:r>
          </a:p>
        </p:txBody>
      </p:sp>
    </p:spTree>
    <p:extLst>
      <p:ext uri="{BB962C8B-B14F-4D97-AF65-F5344CB8AC3E}">
        <p14:creationId xmlns:p14="http://schemas.microsoft.com/office/powerpoint/2010/main" val="282479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1A7D00-FA75-4F75-A5C4-1D1BDA3DD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0D5A3969-98FE-4382-90F3-12087C334BE1}"/>
              </a:ext>
            </a:extLst>
          </p:cNvPr>
          <p:cNvSpPr txBox="1"/>
          <p:nvPr/>
        </p:nvSpPr>
        <p:spPr>
          <a:xfrm>
            <a:off x="582706" y="591671"/>
            <a:ext cx="7216588" cy="1323439"/>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Use Case Diagram</a:t>
            </a:r>
          </a:p>
          <a:p>
            <a:endParaRPr lang="en-IN" sz="4000"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11B46D-DD34-4102-B443-94289D2B5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927" y="1434353"/>
            <a:ext cx="6988146" cy="5214154"/>
          </a:xfrm>
          <a:prstGeom prst="rect">
            <a:avLst/>
          </a:prstGeom>
        </p:spPr>
      </p:pic>
    </p:spTree>
    <p:extLst>
      <p:ext uri="{BB962C8B-B14F-4D97-AF65-F5344CB8AC3E}">
        <p14:creationId xmlns:p14="http://schemas.microsoft.com/office/powerpoint/2010/main" val="273498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56956-ECDC-46FD-AF06-82DC8D0A5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4DFBD6E0-FBB8-4811-95CD-5BDDAE4D6C9B}"/>
              </a:ext>
            </a:extLst>
          </p:cNvPr>
          <p:cNvSpPr txBox="1"/>
          <p:nvPr/>
        </p:nvSpPr>
        <p:spPr>
          <a:xfrm>
            <a:off x="788894" y="735106"/>
            <a:ext cx="9090212" cy="5201424"/>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Data Insights</a:t>
            </a:r>
          </a:p>
          <a:p>
            <a:endParaRPr lang="en-IN" sz="4000" b="1"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Age</a:t>
            </a:r>
          </a:p>
          <a:p>
            <a:pPr marL="571500" indent="-5715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Male/Female [0/1]</a:t>
            </a:r>
          </a:p>
          <a:p>
            <a:pPr marL="571500" indent="-5715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BMI</a:t>
            </a:r>
          </a:p>
          <a:p>
            <a:pPr marL="571500" indent="-5715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No. of children</a:t>
            </a:r>
          </a:p>
          <a:p>
            <a:pPr marL="571500" indent="-5715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Smoking – yes/no [0/1]</a:t>
            </a:r>
          </a:p>
          <a:p>
            <a:pPr marL="571500" indent="-5715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Region  [1-southwest</a:t>
            </a:r>
          </a:p>
          <a:p>
            <a:r>
              <a:rPr lang="en-IN" sz="2800" dirty="0">
                <a:solidFill>
                  <a:schemeClr val="bg1"/>
                </a:solidFill>
                <a:latin typeface="Times New Roman" panose="02020603050405020304" pitchFamily="18" charset="0"/>
                <a:cs typeface="Times New Roman" panose="02020603050405020304" pitchFamily="18" charset="0"/>
              </a:rPr>
              <a:t>                     2-southeast</a:t>
            </a:r>
          </a:p>
          <a:p>
            <a:r>
              <a:rPr lang="en-IN" sz="2800" dirty="0">
                <a:solidFill>
                  <a:schemeClr val="bg1"/>
                </a:solidFill>
                <a:latin typeface="Times New Roman" panose="02020603050405020304" pitchFamily="18" charset="0"/>
                <a:cs typeface="Times New Roman" panose="02020603050405020304" pitchFamily="18" charset="0"/>
              </a:rPr>
              <a:t>                     3-northwest</a:t>
            </a:r>
          </a:p>
          <a:p>
            <a:r>
              <a:rPr lang="en-IN" sz="2800" dirty="0">
                <a:solidFill>
                  <a:schemeClr val="bg1"/>
                </a:solidFill>
                <a:latin typeface="Times New Roman" panose="02020603050405020304" pitchFamily="18" charset="0"/>
                <a:cs typeface="Times New Roman" panose="02020603050405020304" pitchFamily="18" charset="0"/>
              </a:rPr>
              <a:t>                     4-northeast]</a:t>
            </a:r>
          </a:p>
        </p:txBody>
      </p:sp>
    </p:spTree>
    <p:extLst>
      <p:ext uri="{BB962C8B-B14F-4D97-AF65-F5344CB8AC3E}">
        <p14:creationId xmlns:p14="http://schemas.microsoft.com/office/powerpoint/2010/main" val="414793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6994951D-027F-472C-AE2D-0C0216B3D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extBox 3">
            <a:extLst>
              <a:ext uri="{FF2B5EF4-FFF2-40B4-BE49-F238E27FC236}">
                <a16:creationId xmlns:a16="http://schemas.microsoft.com/office/drawing/2014/main" id="{B0B89F66-DF13-48EC-9910-2DA0B889B69D}"/>
              </a:ext>
            </a:extLst>
          </p:cNvPr>
          <p:cNvSpPr txBox="1"/>
          <p:nvPr/>
        </p:nvSpPr>
        <p:spPr>
          <a:xfrm>
            <a:off x="726141" y="690282"/>
            <a:ext cx="7046259" cy="1323439"/>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Dataset</a:t>
            </a:r>
          </a:p>
          <a:p>
            <a:endParaRPr lang="en-IN" sz="4000" b="1"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676D71-EB29-49E9-936E-982501F95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46" y="1470212"/>
            <a:ext cx="2738648" cy="2635624"/>
          </a:xfrm>
          <a:prstGeom prst="rect">
            <a:avLst/>
          </a:prstGeom>
        </p:spPr>
      </p:pic>
      <p:pic>
        <p:nvPicPr>
          <p:cNvPr id="11" name="Picture 10">
            <a:extLst>
              <a:ext uri="{FF2B5EF4-FFF2-40B4-BE49-F238E27FC236}">
                <a16:creationId xmlns:a16="http://schemas.microsoft.com/office/drawing/2014/main" id="{730F813B-4066-41F2-A15E-7DAB0B83A4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4494" y="1470212"/>
            <a:ext cx="2738648" cy="2635624"/>
          </a:xfrm>
          <a:prstGeom prst="rect">
            <a:avLst/>
          </a:prstGeom>
        </p:spPr>
      </p:pic>
      <p:pic>
        <p:nvPicPr>
          <p:cNvPr id="13" name="Picture 12">
            <a:extLst>
              <a:ext uri="{FF2B5EF4-FFF2-40B4-BE49-F238E27FC236}">
                <a16:creationId xmlns:a16="http://schemas.microsoft.com/office/drawing/2014/main" id="{FF4F0BA6-CD20-450E-9ED0-99B9500310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3142" y="1470213"/>
            <a:ext cx="2738648" cy="2635624"/>
          </a:xfrm>
          <a:prstGeom prst="rect">
            <a:avLst/>
          </a:prstGeom>
        </p:spPr>
      </p:pic>
      <p:pic>
        <p:nvPicPr>
          <p:cNvPr id="15" name="Picture 14">
            <a:extLst>
              <a:ext uri="{FF2B5EF4-FFF2-40B4-BE49-F238E27FC236}">
                <a16:creationId xmlns:a16="http://schemas.microsoft.com/office/drawing/2014/main" id="{487BF2DB-19B8-4707-A508-2B98BD6DA5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1791" y="1470213"/>
            <a:ext cx="2738648" cy="2635624"/>
          </a:xfrm>
          <a:prstGeom prst="rect">
            <a:avLst/>
          </a:prstGeom>
        </p:spPr>
      </p:pic>
      <p:pic>
        <p:nvPicPr>
          <p:cNvPr id="17" name="Picture 16">
            <a:extLst>
              <a:ext uri="{FF2B5EF4-FFF2-40B4-BE49-F238E27FC236}">
                <a16:creationId xmlns:a16="http://schemas.microsoft.com/office/drawing/2014/main" id="{39FE1E86-33BA-4A3D-93D7-F0D1225BBD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846" y="4105836"/>
            <a:ext cx="2738647" cy="2635624"/>
          </a:xfrm>
          <a:prstGeom prst="rect">
            <a:avLst/>
          </a:prstGeom>
        </p:spPr>
      </p:pic>
      <p:pic>
        <p:nvPicPr>
          <p:cNvPr id="19" name="Picture 18">
            <a:extLst>
              <a:ext uri="{FF2B5EF4-FFF2-40B4-BE49-F238E27FC236}">
                <a16:creationId xmlns:a16="http://schemas.microsoft.com/office/drawing/2014/main" id="{00CCD735-216B-4980-AB77-E394611E73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4493" y="4105836"/>
            <a:ext cx="2738647" cy="2635624"/>
          </a:xfrm>
          <a:prstGeom prst="rect">
            <a:avLst/>
          </a:prstGeom>
        </p:spPr>
      </p:pic>
      <p:pic>
        <p:nvPicPr>
          <p:cNvPr id="21" name="Picture 20">
            <a:extLst>
              <a:ext uri="{FF2B5EF4-FFF2-40B4-BE49-F238E27FC236}">
                <a16:creationId xmlns:a16="http://schemas.microsoft.com/office/drawing/2014/main" id="{F428516B-41FF-407C-BBDC-6BD833328E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3140" y="4086222"/>
            <a:ext cx="2738647" cy="2635624"/>
          </a:xfrm>
          <a:prstGeom prst="rect">
            <a:avLst/>
          </a:prstGeom>
        </p:spPr>
      </p:pic>
      <p:pic>
        <p:nvPicPr>
          <p:cNvPr id="23" name="Picture 22">
            <a:extLst>
              <a:ext uri="{FF2B5EF4-FFF2-40B4-BE49-F238E27FC236}">
                <a16:creationId xmlns:a16="http://schemas.microsoft.com/office/drawing/2014/main" id="{E0B60E8C-B5DD-40C6-87B5-B14B3E3CEE6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61786" y="4107490"/>
            <a:ext cx="2738647" cy="2614356"/>
          </a:xfrm>
          <a:prstGeom prst="rect">
            <a:avLst/>
          </a:prstGeom>
        </p:spPr>
      </p:pic>
    </p:spTree>
    <p:extLst>
      <p:ext uri="{BB962C8B-B14F-4D97-AF65-F5344CB8AC3E}">
        <p14:creationId xmlns:p14="http://schemas.microsoft.com/office/powerpoint/2010/main" val="251953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133EA7-8FE9-4B45-A284-18934091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
            <a:ext cx="12191999" cy="6858000"/>
          </a:xfrm>
          <a:prstGeom prst="rect">
            <a:avLst/>
          </a:prstGeom>
        </p:spPr>
      </p:pic>
      <p:sp>
        <p:nvSpPr>
          <p:cNvPr id="5" name="TextBox 4">
            <a:extLst>
              <a:ext uri="{FF2B5EF4-FFF2-40B4-BE49-F238E27FC236}">
                <a16:creationId xmlns:a16="http://schemas.microsoft.com/office/drawing/2014/main" id="{1EA5A775-1B23-47DA-A5D4-ECA9D8DA98C3}"/>
              </a:ext>
            </a:extLst>
          </p:cNvPr>
          <p:cNvSpPr txBox="1"/>
          <p:nvPr/>
        </p:nvSpPr>
        <p:spPr>
          <a:xfrm>
            <a:off x="467360" y="711200"/>
            <a:ext cx="10942320" cy="4278094"/>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Implementation</a:t>
            </a:r>
          </a:p>
          <a:p>
            <a:endParaRPr lang="en-IN" sz="4000" b="1" dirty="0">
              <a:solidFill>
                <a:schemeClr val="bg1"/>
              </a:solidFill>
              <a:latin typeface="Times New Roman" panose="02020603050405020304" pitchFamily="18" charset="0"/>
              <a:cs typeface="Times New Roman" panose="02020603050405020304" pitchFamily="18" charset="0"/>
            </a:endParaRPr>
          </a:p>
          <a:p>
            <a:r>
              <a:rPr lang="en-IN" sz="4000" b="1" dirty="0">
                <a:solidFill>
                  <a:schemeClr val="bg1"/>
                </a:solidFill>
                <a:latin typeface="Times New Roman" panose="02020603050405020304" pitchFamily="18" charset="0"/>
                <a:cs typeface="Times New Roman" panose="02020603050405020304" pitchFamily="18" charset="0"/>
              </a:rPr>
              <a:t>	</a:t>
            </a:r>
            <a:r>
              <a:rPr lang="en-US" sz="4000" dirty="0"/>
              <a:t> </a:t>
            </a:r>
            <a:r>
              <a:rPr lang="en-US" sz="2800" dirty="0">
                <a:solidFill>
                  <a:schemeClr val="bg1"/>
                </a:solidFill>
                <a:latin typeface="Times New Roman" panose="02020603050405020304" pitchFamily="18" charset="0"/>
                <a:cs typeface="Times New Roman" panose="02020603050405020304" pitchFamily="18" charset="0"/>
              </a:rPr>
              <a:t>Three regression models naming Multiple Regression, Decision tree and Random Forest have been used to compare and contrast the performance of these algorithms. Dataset was used for training the models and that training helped to come up with some predictions. Then the predicted amount was compared with the actual data to test and verify the model. Later the accuracies of these models were compared.</a:t>
            </a:r>
            <a:r>
              <a:rPr lang="en-IN" sz="4000" b="1"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179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A22DFC-AD93-42F0-9A16-4279EA485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001E6E30-C685-4E57-8586-187C4DBE5606}"/>
              </a:ext>
            </a:extLst>
          </p:cNvPr>
          <p:cNvSpPr txBox="1"/>
          <p:nvPr/>
        </p:nvSpPr>
        <p:spPr>
          <a:xfrm>
            <a:off x="753035" y="806824"/>
            <a:ext cx="9215718"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Machine Learning Model</a:t>
            </a:r>
          </a:p>
        </p:txBody>
      </p:sp>
      <p:sp>
        <p:nvSpPr>
          <p:cNvPr id="6" name="TextBox 5">
            <a:extLst>
              <a:ext uri="{FF2B5EF4-FFF2-40B4-BE49-F238E27FC236}">
                <a16:creationId xmlns:a16="http://schemas.microsoft.com/office/drawing/2014/main" id="{ABDDBFCE-1A72-4CF4-B908-D5568DB9315B}"/>
              </a:ext>
            </a:extLst>
          </p:cNvPr>
          <p:cNvSpPr txBox="1"/>
          <p:nvPr/>
        </p:nvSpPr>
        <p:spPr>
          <a:xfrm>
            <a:off x="753035" y="2008094"/>
            <a:ext cx="10112189" cy="954107"/>
          </a:xfrm>
          <a:prstGeom prst="rect">
            <a:avLst/>
          </a:prstGeom>
          <a:noFill/>
        </p:spPr>
        <p:txBody>
          <a:bodyPr wrap="square" rtlCol="0">
            <a:spAutoFit/>
          </a:bodyPr>
          <a:lstStyle/>
          <a:p>
            <a:r>
              <a:rPr lang="en-IN" sz="2800" dirty="0"/>
              <a:t>	</a:t>
            </a:r>
            <a:r>
              <a:rPr lang="en-IN" sz="2800" dirty="0">
                <a:solidFill>
                  <a:schemeClr val="bg1"/>
                </a:solidFill>
                <a:latin typeface="Times New Roman" panose="02020603050405020304" pitchFamily="18" charset="0"/>
                <a:cs typeface="Times New Roman" panose="02020603050405020304" pitchFamily="18" charset="0"/>
              </a:rPr>
              <a:t>We use different machine learning models.</a:t>
            </a:r>
          </a:p>
          <a:p>
            <a:endParaRPr lang="en-IN" sz="2800" dirty="0"/>
          </a:p>
        </p:txBody>
      </p:sp>
      <p:sp>
        <p:nvSpPr>
          <p:cNvPr id="7" name="TextBox 6">
            <a:extLst>
              <a:ext uri="{FF2B5EF4-FFF2-40B4-BE49-F238E27FC236}">
                <a16:creationId xmlns:a16="http://schemas.microsoft.com/office/drawing/2014/main" id="{BF5343D1-CCF7-4CF5-8CA6-4DF9A3252381}"/>
              </a:ext>
            </a:extLst>
          </p:cNvPr>
          <p:cNvSpPr txBox="1"/>
          <p:nvPr/>
        </p:nvSpPr>
        <p:spPr>
          <a:xfrm>
            <a:off x="941294" y="3218329"/>
            <a:ext cx="6741459" cy="1815882"/>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Multiple Regression</a:t>
            </a:r>
          </a:p>
          <a:p>
            <a:pPr marL="457200" indent="-4572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Random Forest </a:t>
            </a:r>
          </a:p>
          <a:p>
            <a:pPr marL="457200" indent="-457200">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Decision Tree</a:t>
            </a:r>
          </a:p>
          <a:p>
            <a:pPr marL="457200" indent="-457200">
              <a:buFont typeface="Arial" panose="020B0604020202020204" pitchFamily="34" charset="0"/>
              <a:buChar char="•"/>
            </a:pP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761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536</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Comparative Results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ksudeeptha@outlook.com</dc:creator>
  <cp:lastModifiedBy>ksudeeptha@outlook.com</cp:lastModifiedBy>
  <cp:revision>4</cp:revision>
  <dcterms:created xsi:type="dcterms:W3CDTF">2022-04-28T04:33:31Z</dcterms:created>
  <dcterms:modified xsi:type="dcterms:W3CDTF">2022-06-02T17:54:20Z</dcterms:modified>
</cp:coreProperties>
</file>