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52" r:id="rId2"/>
    <p:sldId id="286" r:id="rId3"/>
    <p:sldId id="442" r:id="rId4"/>
    <p:sldId id="281" r:id="rId5"/>
    <p:sldId id="441" r:id="rId6"/>
    <p:sldId id="287" r:id="rId7"/>
    <p:sldId id="451" r:id="rId8"/>
    <p:sldId id="447" r:id="rId9"/>
    <p:sldId id="453" r:id="rId10"/>
    <p:sldId id="448" r:id="rId11"/>
    <p:sldId id="459" r:id="rId12"/>
    <p:sldId id="454" r:id="rId13"/>
    <p:sldId id="461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B00"/>
    <a:srgbClr val="FF5050"/>
    <a:srgbClr val="F35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E11BC-D625-4C46-81C1-606AF27413F9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C1C3D-7561-4D53-9BC1-57F3A96D9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17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4BB17-FF98-46EA-B034-E0DB034B88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1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fontAlgn="base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1C740-7330-441A-80F0-A683365F947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22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8C48-265B-4D69-A707-021A7E530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61D23-63D2-48BA-8016-48D989029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188B-0E49-426D-9B62-0CD03B22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996DE-D164-4D06-9B67-1AAE0088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DE19-C5BD-47CB-877C-92B4A0DE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69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BFFF-3100-42F9-A511-B7034435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4CF76-E7B4-4019-8034-D71E1D9B2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290AB-2B1A-4C9F-A9DD-A02E4A8B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F90F-10AF-4C4B-8B51-572BAACE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7FDBB-7176-4B3F-9D0C-2A5D1065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2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84685-20A5-45CD-9E5E-940138673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9EF89-FBA3-4564-80B1-FAF8F7959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02EC8-9740-406B-8A05-DB99BE93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1B98-503E-4570-B43A-0B7706CA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584CC-B5FC-49E9-9064-45F712EC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84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AFC0-E9FF-4970-99D0-7F044510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7C1B-20CD-4549-A3D2-D80BDF297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0F5C0-543F-499C-9502-8EF1E495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F5B11-9DDA-4C8B-8F8C-56930F6B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AFBE0-4D52-446F-ACEF-F8461734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5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6CD3-C791-4162-A214-183B4F76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1118F-F62D-4031-B67F-B6BDCA654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301C-9C68-42B6-A437-93647464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9A2BD-DC19-44A0-A92D-E1D28B6D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1F188-0BFE-4026-999A-26FF06D9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80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FBDB-10B8-4C67-9D1B-97248232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F5F2-861B-4186-A4F9-33697C302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30148-B3DF-49BC-989A-125B562AF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1FD48-C1B5-481F-A31C-6396E95D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1F856-BFCA-4FAF-A164-3164BA38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6E18C-D8DC-4C8B-9B07-49C366DE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60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0F16-47C4-4681-907F-7F9F4CCF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65C03-6802-4687-925B-FC17E0840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AE95D-DEB7-461D-A324-35D3BB102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A1695-F0DE-4FD8-A8DC-D542CBE8C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EF336-58CA-4B2B-BD0B-3B1F5A538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6F5AC-6D5C-4641-B10C-3D3115B1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2B87B-420E-460F-9801-2B81D943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B2A2B-52D4-4852-88E3-71E415D1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22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25A3-7E6C-42DC-8DC1-EDBA2220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9F2F7-F626-43D2-9ED8-B5BC4162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40192-F450-42A3-B045-98E233C1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2388D-648B-423C-8DD7-A4D156D7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D8498-08E8-4660-A984-BDEA52F0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7DB98-33FB-4C77-9479-2C288027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AC4E2-AD30-4E41-BCDA-A3ECF4FD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84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AC42-F68C-43D3-88CC-89E3327A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D0D1-1BA4-4D34-BDDD-D663DF91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9827A-B12B-4393-82C2-8C530B05F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8EAF7-B4B3-4DA0-9D77-F033B0C8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FE9A9-E2D8-4A9F-B280-A89AB084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B3E8F-0885-4A2E-BBCA-8BB700D9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51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824A-D9DB-441C-8599-837B03CA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06774-B55D-43CC-A1BA-1D61E9CAC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66676-9018-4187-A0AD-12DE851C9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0E5B8-D072-40BB-8D08-29455808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8135A-5C5D-40A1-BD9C-ECB59EDD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E961C-DB23-4455-BDFF-0CBDAD6F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26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1FFCC6C-5ABC-4912-AD3C-DAA7A5CC3C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655807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think-cell Slide" r:id="rId15" imgW="395" imgH="396" progId="TCLayout.ActiveDocument.1">
                  <p:embed/>
                </p:oleObj>
              </mc:Choice>
              <mc:Fallback>
                <p:oleObj name="think-cell Slide" r:id="rId1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FF6B3-95E4-4DE8-A07E-1DDCDE98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019A3-C277-4C73-83B0-02D68D7B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A2E3-5273-4A9F-BF20-F63DAE58A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B29C5-E60A-4EC5-B270-661966103ED0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23784-865C-4F4F-A067-C316103F0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3E64D-15A1-48F0-86D9-92BA714CE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6.sv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.emf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3060B79-18FD-4022-A485-F7A3CCB9D4F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42024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3060B79-18FD-4022-A485-F7A3CCB9D4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8676BEA-E5E8-44CB-B91E-FAD034383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3809"/>
            <a:ext cx="9144000" cy="1121416"/>
          </a:xfrm>
        </p:spPr>
        <p:txBody>
          <a:bodyPr vert="horz">
            <a:normAutofit/>
          </a:bodyPr>
          <a:lstStyle/>
          <a:p>
            <a:r>
              <a:rPr lang="en-GB" sz="7200" b="1" i="1" dirty="0"/>
              <a:t>Create Coffee lovers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E9E39-8E74-422A-B048-25F0C49D0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5192" y="148778"/>
            <a:ext cx="4857750" cy="1642272"/>
          </a:xfrm>
          <a:prstGeom prst="rect">
            <a:avLst/>
          </a:prstGeom>
        </p:spPr>
      </p:pic>
      <p:pic>
        <p:nvPicPr>
          <p:cNvPr id="10" name="Graphic 9" descr="Latte Cup with solid fill">
            <a:extLst>
              <a:ext uri="{FF2B5EF4-FFF2-40B4-BE49-F238E27FC236}">
                <a16:creationId xmlns:a16="http://schemas.microsoft.com/office/drawing/2014/main" id="{47F64127-2B99-4F97-A86F-DB712227E1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6687" y="72578"/>
            <a:ext cx="1304925" cy="1304925"/>
          </a:xfrm>
          <a:prstGeom prst="rect">
            <a:avLst/>
          </a:prstGeom>
        </p:spPr>
      </p:pic>
      <p:pic>
        <p:nvPicPr>
          <p:cNvPr id="12" name="Graphic 11" descr="Coffee with solid fill">
            <a:extLst>
              <a:ext uri="{FF2B5EF4-FFF2-40B4-BE49-F238E27FC236}">
                <a16:creationId xmlns:a16="http://schemas.microsoft.com/office/drawing/2014/main" id="{8D3BA045-3C46-4AE2-BC58-3C96093E66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13275" y="5479275"/>
            <a:ext cx="1378725" cy="1378725"/>
          </a:xfrm>
          <a:prstGeom prst="rect">
            <a:avLst/>
          </a:prstGeom>
        </p:spPr>
      </p:pic>
      <p:pic>
        <p:nvPicPr>
          <p:cNvPr id="9" name="Graphic 8" descr="Coffee Beans with solid fill">
            <a:extLst>
              <a:ext uri="{FF2B5EF4-FFF2-40B4-BE49-F238E27FC236}">
                <a16:creationId xmlns:a16="http://schemas.microsoft.com/office/drawing/2014/main" id="{BD5FDCF3-3BB1-4316-A602-65C2AF704D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0975" y="5162549"/>
            <a:ext cx="1343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0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4E13B5D-B305-44C0-A6AE-85F70A460DE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73697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7338ADF-9FAF-4A19-A7C9-1E385CBB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65125"/>
            <a:ext cx="10991850" cy="1325563"/>
          </a:xfrm>
        </p:spPr>
        <p:txBody>
          <a:bodyPr vert="horz"/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Number of clusters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6A2AF-28B2-44BF-83B3-B504417049F0}"/>
              </a:ext>
            </a:extLst>
          </p:cNvPr>
          <p:cNvSpPr txBox="1"/>
          <p:nvPr/>
        </p:nvSpPr>
        <p:spPr>
          <a:xfrm>
            <a:off x="1469433" y="2062074"/>
            <a:ext cx="9468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Clusters were chosen</a:t>
            </a:r>
          </a:p>
          <a:p>
            <a:r>
              <a:rPr lang="en-GB" dirty="0"/>
              <a:t>This was considered as the optimal number using the Elbow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C3C754-51EB-4573-BD53-FB0215C59F0C}"/>
              </a:ext>
            </a:extLst>
          </p:cNvPr>
          <p:cNvSpPr txBox="1"/>
          <p:nvPr/>
        </p:nvSpPr>
        <p:spPr>
          <a:xfrm>
            <a:off x="624884" y="1969682"/>
            <a:ext cx="857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8F17E8-3C40-453C-BD1C-176309D77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249" y="3140719"/>
            <a:ext cx="4962525" cy="357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1086-204A-44E8-9131-6998A3C4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65126"/>
            <a:ext cx="10991850" cy="11669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b="1" dirty="0"/>
              <a:t> clusters with the highest opportunity</a:t>
            </a:r>
          </a:p>
        </p:txBody>
      </p:sp>
      <p:sp>
        <p:nvSpPr>
          <p:cNvPr id="27" name="Title 4">
            <a:extLst>
              <a:ext uri="{FF2B5EF4-FFF2-40B4-BE49-F238E27FC236}">
                <a16:creationId xmlns:a16="http://schemas.microsoft.com/office/drawing/2014/main" id="{140DF92A-BC5F-45D0-B7F1-87F114E07C20}"/>
              </a:ext>
            </a:extLst>
          </p:cNvPr>
          <p:cNvSpPr txBox="1">
            <a:spLocks/>
          </p:cNvSpPr>
          <p:nvPr/>
        </p:nvSpPr>
        <p:spPr>
          <a:xfrm>
            <a:off x="173268" y="5988712"/>
            <a:ext cx="3025275" cy="615870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dirty="0">
                <a:solidFill>
                  <a:srgbClr val="C00000"/>
                </a:solidFill>
              </a:rPr>
              <a:t>Low Value</a:t>
            </a:r>
          </a:p>
          <a:p>
            <a:r>
              <a:rPr lang="en-GB" sz="1200" b="1" dirty="0">
                <a:solidFill>
                  <a:srgbClr val="C00000"/>
                </a:solidFill>
              </a:rPr>
              <a:t>Brown cluster : Low total sales value –Low frequency  - Low average order value</a:t>
            </a: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9DB786BD-3E4D-48B6-8759-2A784AB0A34A}"/>
              </a:ext>
            </a:extLst>
          </p:cNvPr>
          <p:cNvSpPr txBox="1">
            <a:spLocks/>
          </p:cNvSpPr>
          <p:nvPr/>
        </p:nvSpPr>
        <p:spPr>
          <a:xfrm>
            <a:off x="3198543" y="5109737"/>
            <a:ext cx="2412768" cy="615870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rgbClr val="FF0000"/>
                </a:solidFill>
              </a:rPr>
              <a:t>High-Low</a:t>
            </a:r>
          </a:p>
          <a:p>
            <a:r>
              <a:rPr lang="en-GB" sz="1400" b="1" dirty="0">
                <a:solidFill>
                  <a:srgbClr val="FF0000"/>
                </a:solidFill>
              </a:rPr>
              <a:t>Red cluster : High total sales value – Low frequency - High average order value</a:t>
            </a:r>
          </a:p>
          <a:p>
            <a:endParaRPr lang="en-US" sz="1900" b="1" dirty="0">
              <a:solidFill>
                <a:srgbClr val="FF0000"/>
              </a:solidFill>
            </a:endParaRP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736E5E67-B7FA-4D68-AC9B-73D71F494AE8}"/>
              </a:ext>
            </a:extLst>
          </p:cNvPr>
          <p:cNvSpPr txBox="1">
            <a:spLocks/>
          </p:cNvSpPr>
          <p:nvPr/>
        </p:nvSpPr>
        <p:spPr>
          <a:xfrm>
            <a:off x="9425128" y="5988712"/>
            <a:ext cx="2649075" cy="615870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dirty="0">
                <a:solidFill>
                  <a:srgbClr val="F6BB00"/>
                </a:solidFill>
              </a:rPr>
              <a:t>High Value</a:t>
            </a:r>
          </a:p>
          <a:p>
            <a:r>
              <a:rPr lang="en-GB" sz="1300" b="1" dirty="0">
                <a:solidFill>
                  <a:srgbClr val="F6BB00"/>
                </a:solidFill>
              </a:rPr>
              <a:t>Orange cluster: High total sales value – High frequency - High average order value</a:t>
            </a:r>
          </a:p>
          <a:p>
            <a:endParaRPr lang="en-US" sz="1900" b="1" dirty="0">
              <a:solidFill>
                <a:srgbClr val="F6BB00"/>
              </a:solidFill>
            </a:endParaRPr>
          </a:p>
        </p:txBody>
      </p:sp>
      <p:sp>
        <p:nvSpPr>
          <p:cNvPr id="30" name="Title 4">
            <a:extLst>
              <a:ext uri="{FF2B5EF4-FFF2-40B4-BE49-F238E27FC236}">
                <a16:creationId xmlns:a16="http://schemas.microsoft.com/office/drawing/2014/main" id="{082B7F20-3B3D-4783-9A88-3BF45EAA15CF}"/>
              </a:ext>
            </a:extLst>
          </p:cNvPr>
          <p:cNvSpPr txBox="1">
            <a:spLocks/>
          </p:cNvSpPr>
          <p:nvPr/>
        </p:nvSpPr>
        <p:spPr>
          <a:xfrm>
            <a:off x="6095532" y="5009046"/>
            <a:ext cx="2827106" cy="615870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dirty="0">
                <a:solidFill>
                  <a:srgbClr val="00B050"/>
                </a:solidFill>
              </a:rPr>
              <a:t>Medium-High</a:t>
            </a:r>
          </a:p>
          <a:p>
            <a:r>
              <a:rPr lang="en-GB" sz="1300" b="1" dirty="0">
                <a:solidFill>
                  <a:srgbClr val="00B050"/>
                </a:solidFill>
              </a:rPr>
              <a:t>Green cluster: Medium total sales value – High frequency – Low average order value</a:t>
            </a:r>
            <a:endParaRPr lang="en-US" sz="3900" b="1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F9EF9B-6DD2-48FD-AEFA-61F341CCE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78" y="1700425"/>
            <a:ext cx="4122022" cy="27480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103C29-48E1-487A-85CA-F502145A0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425"/>
            <a:ext cx="4122022" cy="27480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DA7D81-CB1C-442E-A096-A149AF37A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89" y="1700425"/>
            <a:ext cx="4122022" cy="274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960504-7369-48CF-97DE-C2683518070E}"/>
              </a:ext>
            </a:extLst>
          </p:cNvPr>
          <p:cNvSpPr txBox="1"/>
          <p:nvPr/>
        </p:nvSpPr>
        <p:spPr>
          <a:xfrm>
            <a:off x="4915987" y="2403580"/>
            <a:ext cx="139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</a:rPr>
              <a:t>Opportunity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54AD1C-6D3C-4CAD-8BA4-784276DA7A12}"/>
              </a:ext>
            </a:extLst>
          </p:cNvPr>
          <p:cNvSpPr txBox="1"/>
          <p:nvPr/>
        </p:nvSpPr>
        <p:spPr>
          <a:xfrm>
            <a:off x="6306637" y="3176296"/>
            <a:ext cx="139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</a:rPr>
              <a:t>Opportunity 2</a:t>
            </a:r>
          </a:p>
        </p:txBody>
      </p:sp>
    </p:spTree>
    <p:extLst>
      <p:ext uri="{BB962C8B-B14F-4D97-AF65-F5344CB8AC3E}">
        <p14:creationId xmlns:p14="http://schemas.microsoft.com/office/powerpoint/2010/main" val="362792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26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3754198-4B14-4D80-A1F1-F31E66F69D0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29610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3754198-4B14-4D80-A1F1-F31E66F69D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D23C61B7-A862-42F7-BF4A-9714A58CA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b="1" dirty="0">
                <a:solidFill>
                  <a:schemeClr val="bg1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2070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1086-204A-44E8-9131-6998A3C4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6"/>
            <a:ext cx="11125200" cy="101040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Recommendations</a:t>
            </a: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9DB786BD-3E4D-48B6-8759-2A784AB0A34A}"/>
              </a:ext>
            </a:extLst>
          </p:cNvPr>
          <p:cNvSpPr txBox="1">
            <a:spLocks/>
          </p:cNvSpPr>
          <p:nvPr/>
        </p:nvSpPr>
        <p:spPr>
          <a:xfrm>
            <a:off x="331228" y="1629191"/>
            <a:ext cx="4191000" cy="615870"/>
          </a:xfrm>
          <a:prstGeom prst="rect">
            <a:avLst/>
          </a:prstGeom>
        </p:spPr>
        <p:txBody>
          <a:bodyPr vert="horz" lIns="0" tIns="0" rIns="0" bIns="0" rtlCol="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>
                <a:solidFill>
                  <a:srgbClr val="FF0000"/>
                </a:solidFill>
              </a:rPr>
              <a:t>Red cluster</a:t>
            </a:r>
          </a:p>
          <a:p>
            <a:r>
              <a:rPr lang="en-GB" sz="1800" b="1" dirty="0">
                <a:solidFill>
                  <a:srgbClr val="FF0000"/>
                </a:solidFill>
              </a:rPr>
              <a:t>High-Low</a:t>
            </a:r>
          </a:p>
          <a:p>
            <a:r>
              <a:rPr lang="en-GB" sz="1000" b="1" dirty="0">
                <a:solidFill>
                  <a:srgbClr val="FF0000"/>
                </a:solidFill>
              </a:rPr>
              <a:t>Red cluster : High total sales value – Low frequency - High average order value</a:t>
            </a:r>
          </a:p>
          <a:p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C10A95F-2A10-48EB-87BC-9193FC2D5E11}"/>
              </a:ext>
            </a:extLst>
          </p:cNvPr>
          <p:cNvSpPr txBox="1">
            <a:spLocks/>
          </p:cNvSpPr>
          <p:nvPr/>
        </p:nvSpPr>
        <p:spPr>
          <a:xfrm>
            <a:off x="7066208" y="1519308"/>
            <a:ext cx="4419198" cy="61587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>
                <a:solidFill>
                  <a:srgbClr val="00B050"/>
                </a:solidFill>
              </a:rPr>
              <a:t>Green cluster</a:t>
            </a:r>
          </a:p>
          <a:p>
            <a:r>
              <a:rPr lang="en-GB" sz="1800" b="1" dirty="0">
                <a:solidFill>
                  <a:srgbClr val="00B050"/>
                </a:solidFill>
              </a:rPr>
              <a:t>Medium-High</a:t>
            </a:r>
          </a:p>
          <a:p>
            <a:r>
              <a:rPr lang="en-GB" sz="1000" b="1" dirty="0">
                <a:solidFill>
                  <a:srgbClr val="00B050"/>
                </a:solidFill>
              </a:rPr>
              <a:t>Green cluster: Medium total sales value – High frequency – Low average order value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64CC5-BA92-4F95-8685-C267ED7AEACF}"/>
              </a:ext>
            </a:extLst>
          </p:cNvPr>
          <p:cNvSpPr txBox="1"/>
          <p:nvPr/>
        </p:nvSpPr>
        <p:spPr>
          <a:xfrm>
            <a:off x="331228" y="2606337"/>
            <a:ext cx="4360303" cy="295465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Strategy to increase frequency via:</a:t>
            </a:r>
          </a:p>
          <a:p>
            <a:endParaRPr lang="el-GR" dirty="0"/>
          </a:p>
          <a:p>
            <a:pPr marL="285750" indent="-285750">
              <a:buFontTx/>
              <a:buChar char="-"/>
            </a:pPr>
            <a:r>
              <a:rPr lang="en-US" b="1" dirty="0"/>
              <a:t>Email reminder</a:t>
            </a:r>
          </a:p>
          <a:p>
            <a:endParaRPr lang="en-US" sz="1200" b="1" i="1" dirty="0"/>
          </a:p>
          <a:p>
            <a:r>
              <a:rPr lang="el-GR" sz="1200" b="1" i="1" dirty="0"/>
              <a:t>        ΄΄Μήπως ξέχασες τον καφέ σου σήμερα</a:t>
            </a:r>
            <a:r>
              <a:rPr lang="en-US" sz="1200" b="1" i="1" dirty="0"/>
              <a:t>;</a:t>
            </a:r>
            <a:r>
              <a:rPr lang="el-GR" sz="1200" b="1" i="1" dirty="0"/>
              <a:t>¨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Discount code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C489A0-5913-4C7A-B5CA-4C680426F15A}"/>
              </a:ext>
            </a:extLst>
          </p:cNvPr>
          <p:cNvGrpSpPr/>
          <p:nvPr/>
        </p:nvGrpSpPr>
        <p:grpSpPr>
          <a:xfrm>
            <a:off x="7066208" y="2606337"/>
            <a:ext cx="4360303" cy="2954655"/>
            <a:chOff x="7066208" y="2606337"/>
            <a:chExt cx="4360303" cy="295465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F9116C-5C5A-4684-AA64-993068191AB8}"/>
                </a:ext>
              </a:extLst>
            </p:cNvPr>
            <p:cNvSpPr txBox="1"/>
            <p:nvPr/>
          </p:nvSpPr>
          <p:spPr>
            <a:xfrm>
              <a:off x="7066208" y="2606337"/>
              <a:ext cx="4360303" cy="2954655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to increase value via:</a:t>
              </a:r>
            </a:p>
            <a:p>
              <a:endParaRPr lang="el-GR" dirty="0"/>
            </a:p>
            <a:p>
              <a:pPr marL="285750" indent="-285750">
                <a:buFontTx/>
                <a:buChar char="-"/>
              </a:pPr>
              <a:r>
                <a:rPr lang="en-US" b="1" dirty="0"/>
                <a:t>Cross-selling</a:t>
              </a:r>
            </a:p>
            <a:p>
              <a:endParaRPr lang="en-US" sz="1200" b="1" i="1" dirty="0"/>
            </a:p>
            <a:p>
              <a:endParaRPr lang="el-GR" sz="1200" b="1" i="1" dirty="0"/>
            </a:p>
            <a:p>
              <a:pPr marL="285750" indent="-285750">
                <a:buFontTx/>
                <a:buChar char="-"/>
              </a:pPr>
              <a:endParaRPr lang="en-US" dirty="0"/>
            </a:p>
            <a:p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en-US" b="1" dirty="0"/>
                <a:t>Up-selling</a:t>
              </a:r>
            </a:p>
            <a:p>
              <a:pPr marL="285750" indent="-285750">
                <a:buFontTx/>
                <a:buChar char="-"/>
              </a:pPr>
              <a:endParaRPr lang="en-US" b="1" dirty="0"/>
            </a:p>
            <a:p>
              <a:pPr marL="285750" indent="-285750">
                <a:buFontTx/>
                <a:buChar char="-"/>
              </a:pPr>
              <a:endParaRPr lang="en-US" b="1" dirty="0"/>
            </a:p>
            <a:p>
              <a:pPr marL="285750" indent="-285750">
                <a:buFontTx/>
                <a:buChar char="-"/>
              </a:pPr>
              <a:endParaRPr lang="en-US" b="1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537575-271E-421C-ACDE-5CEF28A03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2784" y="4661803"/>
              <a:ext cx="2992997" cy="79774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A1D45F-1EC0-48A1-86A0-5B39C1B7E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2784" y="3747192"/>
              <a:ext cx="1933575" cy="5715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A097EDE-FC13-4565-A285-A9DF23FAA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29" y="4694216"/>
            <a:ext cx="1442971" cy="79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0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A7F797C-F44C-4B04-A767-9944EA467D1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99220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1B15658-900B-433F-9831-4E8613FD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365126"/>
            <a:ext cx="11115675" cy="1035050"/>
          </a:xfrm>
        </p:spPr>
        <p:txBody>
          <a:bodyPr vert="horz"/>
          <a:lstStyle/>
          <a:p>
            <a:r>
              <a:rPr lang="en-GB" b="1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F9EA672-EB39-4853-9CE0-7AF7FEEDAA2C}"/>
              </a:ext>
            </a:extLst>
          </p:cNvPr>
          <p:cNvSpPr/>
          <p:nvPr/>
        </p:nvSpPr>
        <p:spPr>
          <a:xfrm>
            <a:off x="1310268" y="1883156"/>
            <a:ext cx="457200" cy="4572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1</a:t>
            </a:r>
            <a:endParaRPr lang="en-US" b="1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8D63013-7B27-4411-80B2-5CCC568EA255}"/>
              </a:ext>
            </a:extLst>
          </p:cNvPr>
          <p:cNvSpPr/>
          <p:nvPr/>
        </p:nvSpPr>
        <p:spPr>
          <a:xfrm>
            <a:off x="1310268" y="2763402"/>
            <a:ext cx="457200" cy="4572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2</a:t>
            </a:r>
            <a:endParaRPr lang="en-US" b="1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366C59B-8F1C-42AB-A246-922E72A8528B}"/>
              </a:ext>
            </a:extLst>
          </p:cNvPr>
          <p:cNvSpPr/>
          <p:nvPr/>
        </p:nvSpPr>
        <p:spPr>
          <a:xfrm>
            <a:off x="1310268" y="364364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3</a:t>
            </a:r>
            <a:endParaRPr lang="en-US" b="1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B9426A6-1C1A-4280-8FF9-C435B4F52256}"/>
              </a:ext>
            </a:extLst>
          </p:cNvPr>
          <p:cNvSpPr/>
          <p:nvPr/>
        </p:nvSpPr>
        <p:spPr>
          <a:xfrm>
            <a:off x="1310268" y="4523894"/>
            <a:ext cx="457200" cy="457200"/>
          </a:xfrm>
          <a:prstGeom prst="flowChartConnector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4</a:t>
            </a:r>
            <a:endParaRPr lang="en-US" b="1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4D8D4545-07E7-4045-B420-D0F68CA4F3C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00221" y="1657061"/>
            <a:ext cx="1136636" cy="1136636"/>
          </a:xfrm>
          <a:prstGeom prst="rect">
            <a:avLst/>
          </a:prstGeom>
        </p:spPr>
      </p:pic>
      <p:sp>
        <p:nvSpPr>
          <p:cNvPr id="13" name="Platshållare för innehåll 2">
            <a:extLst>
              <a:ext uri="{FF2B5EF4-FFF2-40B4-BE49-F238E27FC236}">
                <a16:creationId xmlns:a16="http://schemas.microsoft.com/office/drawing/2014/main" id="{F53533BC-8FCA-42A6-83DD-B12138940231}"/>
              </a:ext>
            </a:extLst>
          </p:cNvPr>
          <p:cNvSpPr txBox="1">
            <a:spLocks/>
          </p:cNvSpPr>
          <p:nvPr/>
        </p:nvSpPr>
        <p:spPr>
          <a:xfrm>
            <a:off x="2191779" y="2037208"/>
            <a:ext cx="3094596" cy="4571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4400" indent="-1944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000" indent="-2700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indent="-2700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6000" indent="-2700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04000" indent="-2700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Background</a:t>
            </a:r>
          </a:p>
        </p:txBody>
      </p:sp>
      <p:sp>
        <p:nvSpPr>
          <p:cNvPr id="14" name="Platshållare för innehåll 2">
            <a:extLst>
              <a:ext uri="{FF2B5EF4-FFF2-40B4-BE49-F238E27FC236}">
                <a16:creationId xmlns:a16="http://schemas.microsoft.com/office/drawing/2014/main" id="{194CE9BF-924E-48F1-897A-58A31CA8EEA2}"/>
              </a:ext>
            </a:extLst>
          </p:cNvPr>
          <p:cNvSpPr txBox="1">
            <a:spLocks/>
          </p:cNvSpPr>
          <p:nvPr/>
        </p:nvSpPr>
        <p:spPr>
          <a:xfrm>
            <a:off x="2191779" y="2912324"/>
            <a:ext cx="2717330" cy="4372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4400" indent="-1944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000" indent="-2700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indent="-2700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6000" indent="-2700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04000" indent="-2700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Methodology</a:t>
            </a:r>
          </a:p>
        </p:txBody>
      </p:sp>
      <p:sp>
        <p:nvSpPr>
          <p:cNvPr id="15" name="Platshållare för innehåll 2">
            <a:extLst>
              <a:ext uri="{FF2B5EF4-FFF2-40B4-BE49-F238E27FC236}">
                <a16:creationId xmlns:a16="http://schemas.microsoft.com/office/drawing/2014/main" id="{5A54DC2F-7E90-4364-873C-DD643580359B}"/>
              </a:ext>
            </a:extLst>
          </p:cNvPr>
          <p:cNvSpPr txBox="1">
            <a:spLocks/>
          </p:cNvSpPr>
          <p:nvPr/>
        </p:nvSpPr>
        <p:spPr>
          <a:xfrm>
            <a:off x="2191779" y="3739770"/>
            <a:ext cx="2717330" cy="4372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4400" indent="-1944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000" indent="-2700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indent="-2700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6000" indent="-2700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04000" indent="-2700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Findings</a:t>
            </a:r>
          </a:p>
        </p:txBody>
      </p:sp>
      <p:sp>
        <p:nvSpPr>
          <p:cNvPr id="16" name="Platshållare för innehåll 2">
            <a:extLst>
              <a:ext uri="{FF2B5EF4-FFF2-40B4-BE49-F238E27FC236}">
                <a16:creationId xmlns:a16="http://schemas.microsoft.com/office/drawing/2014/main" id="{C3D2E382-27A1-4BDB-8F1B-8915F0000394}"/>
              </a:ext>
            </a:extLst>
          </p:cNvPr>
          <p:cNvSpPr txBox="1">
            <a:spLocks/>
          </p:cNvSpPr>
          <p:nvPr/>
        </p:nvSpPr>
        <p:spPr>
          <a:xfrm>
            <a:off x="2191779" y="4594616"/>
            <a:ext cx="2717330" cy="4372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4400" indent="-1944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000" indent="-2700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indent="-2700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6000" indent="-2700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04000" indent="-2700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Recommendations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6FFB6460-A0C2-4EB1-8178-AF07BDD4D14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5877" y="3643648"/>
            <a:ext cx="1074233" cy="1074233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A796A1F-C7D1-4364-9A87-34C6637F654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53657" y="1400176"/>
            <a:ext cx="924931" cy="924931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A46C67D-F3E2-43B4-A28B-FCA93D6692B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63612" y="4717881"/>
            <a:ext cx="836239" cy="836239"/>
          </a:xfrm>
          <a:prstGeom prst="rect">
            <a:avLst/>
          </a:prstGeom>
        </p:spPr>
      </p:pic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475059B-C939-488A-B023-BAAA31BB6BC9}"/>
              </a:ext>
            </a:extLst>
          </p:cNvPr>
          <p:cNvSpPr/>
          <p:nvPr/>
        </p:nvSpPr>
        <p:spPr>
          <a:xfrm>
            <a:off x="1310268" y="533935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5</a:t>
            </a:r>
            <a:endParaRPr lang="en-US" b="1" dirty="0"/>
          </a:p>
        </p:txBody>
      </p:sp>
      <p:sp>
        <p:nvSpPr>
          <p:cNvPr id="21" name="Platshållare för innehåll 2">
            <a:extLst>
              <a:ext uri="{FF2B5EF4-FFF2-40B4-BE49-F238E27FC236}">
                <a16:creationId xmlns:a16="http://schemas.microsoft.com/office/drawing/2014/main" id="{CF87CD36-3CF7-45E2-B69F-4FAD41F90824}"/>
              </a:ext>
            </a:extLst>
          </p:cNvPr>
          <p:cNvSpPr txBox="1">
            <a:spLocks/>
          </p:cNvSpPr>
          <p:nvPr/>
        </p:nvSpPr>
        <p:spPr>
          <a:xfrm>
            <a:off x="2191779" y="5410077"/>
            <a:ext cx="2717330" cy="4372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4400" indent="-1944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000" indent="-2700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indent="-2700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6000" indent="-2700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04000" indent="-2700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3679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A8840CD-CF4A-4C78-BE04-2A6C74EB06B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9748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42BCC2F-236A-47DE-B44B-B5DC510B0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b="1" dirty="0">
                <a:solidFill>
                  <a:schemeClr val="bg1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75224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80">
            <a:extLst>
              <a:ext uri="{FF2B5EF4-FFF2-40B4-BE49-F238E27FC236}">
                <a16:creationId xmlns:a16="http://schemas.microsoft.com/office/drawing/2014/main" id="{DB2287D5-2921-42A1-AE39-DE5C86A9319E}"/>
              </a:ext>
            </a:extLst>
          </p:cNvPr>
          <p:cNvSpPr/>
          <p:nvPr/>
        </p:nvSpPr>
        <p:spPr>
          <a:xfrm>
            <a:off x="7489824" y="1621047"/>
            <a:ext cx="3863976" cy="3418166"/>
          </a:xfrm>
          <a:custGeom>
            <a:avLst/>
            <a:gdLst>
              <a:gd name="connsiteX0" fmla="*/ 20479 w 514350"/>
              <a:gd name="connsiteY0" fmla="*/ 200529 h 457200"/>
              <a:gd name="connsiteX1" fmla="*/ 7144 w 514350"/>
              <a:gd name="connsiteY1" fmla="*/ 239582 h 457200"/>
              <a:gd name="connsiteX2" fmla="*/ 21431 w 514350"/>
              <a:gd name="connsiteY2" fmla="*/ 280539 h 457200"/>
              <a:gd name="connsiteX3" fmla="*/ 79534 w 514350"/>
              <a:gd name="connsiteY3" fmla="*/ 384362 h 457200"/>
              <a:gd name="connsiteX4" fmla="*/ 137636 w 514350"/>
              <a:gd name="connsiteY4" fmla="*/ 449132 h 457200"/>
              <a:gd name="connsiteX5" fmla="*/ 185261 w 514350"/>
              <a:gd name="connsiteY5" fmla="*/ 456752 h 457200"/>
              <a:gd name="connsiteX6" fmla="*/ 359569 w 514350"/>
              <a:gd name="connsiteY6" fmla="*/ 457704 h 457200"/>
              <a:gd name="connsiteX7" fmla="*/ 391001 w 514350"/>
              <a:gd name="connsiteY7" fmla="*/ 450084 h 457200"/>
              <a:gd name="connsiteX8" fmla="*/ 404336 w 514350"/>
              <a:gd name="connsiteY8" fmla="*/ 431034 h 457200"/>
              <a:gd name="connsiteX9" fmla="*/ 492919 w 514350"/>
              <a:gd name="connsiteY9" fmla="*/ 259584 h 457200"/>
              <a:gd name="connsiteX10" fmla="*/ 508159 w 514350"/>
              <a:gd name="connsiteY10" fmla="*/ 212912 h 457200"/>
              <a:gd name="connsiteX11" fmla="*/ 489109 w 514350"/>
              <a:gd name="connsiteY11" fmla="*/ 166239 h 457200"/>
              <a:gd name="connsiteX12" fmla="*/ 418624 w 514350"/>
              <a:gd name="connsiteY12" fmla="*/ 52892 h 457200"/>
              <a:gd name="connsiteX13" fmla="*/ 390049 w 514350"/>
              <a:gd name="connsiteY13" fmla="*/ 19554 h 457200"/>
              <a:gd name="connsiteX14" fmla="*/ 333851 w 514350"/>
              <a:gd name="connsiteY14" fmla="*/ 9077 h 457200"/>
              <a:gd name="connsiteX15" fmla="*/ 203359 w 514350"/>
              <a:gd name="connsiteY15" fmla="*/ 9077 h 457200"/>
              <a:gd name="connsiteX16" fmla="*/ 126206 w 514350"/>
              <a:gd name="connsiteY16" fmla="*/ 13839 h 457200"/>
              <a:gd name="connsiteX17" fmla="*/ 76676 w 514350"/>
              <a:gd name="connsiteY17" fmla="*/ 92897 h 457200"/>
              <a:gd name="connsiteX18" fmla="*/ 20479 w 514350"/>
              <a:gd name="connsiteY18" fmla="*/ 200529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4350" h="457200">
                <a:moveTo>
                  <a:pt x="20479" y="200529"/>
                </a:moveTo>
                <a:cubicBezTo>
                  <a:pt x="13811" y="212912"/>
                  <a:pt x="7144" y="225294"/>
                  <a:pt x="7144" y="239582"/>
                </a:cubicBezTo>
                <a:cubicBezTo>
                  <a:pt x="7144" y="253869"/>
                  <a:pt x="14764" y="267204"/>
                  <a:pt x="21431" y="280539"/>
                </a:cubicBezTo>
                <a:cubicBezTo>
                  <a:pt x="40481" y="314829"/>
                  <a:pt x="60484" y="350072"/>
                  <a:pt x="79534" y="384362"/>
                </a:cubicBezTo>
                <a:cubicBezTo>
                  <a:pt x="93821" y="410079"/>
                  <a:pt x="110014" y="437702"/>
                  <a:pt x="137636" y="449132"/>
                </a:cubicBezTo>
                <a:cubicBezTo>
                  <a:pt x="152876" y="455799"/>
                  <a:pt x="169069" y="455799"/>
                  <a:pt x="185261" y="456752"/>
                </a:cubicBezTo>
                <a:cubicBezTo>
                  <a:pt x="243364" y="458657"/>
                  <a:pt x="301466" y="458657"/>
                  <a:pt x="359569" y="457704"/>
                </a:cubicBezTo>
                <a:cubicBezTo>
                  <a:pt x="370999" y="457704"/>
                  <a:pt x="382429" y="456752"/>
                  <a:pt x="391001" y="450084"/>
                </a:cubicBezTo>
                <a:cubicBezTo>
                  <a:pt x="396716" y="445322"/>
                  <a:pt x="400526" y="438654"/>
                  <a:pt x="404336" y="431034"/>
                </a:cubicBezTo>
                <a:cubicBezTo>
                  <a:pt x="433864" y="373884"/>
                  <a:pt x="463391" y="316734"/>
                  <a:pt x="492919" y="259584"/>
                </a:cubicBezTo>
                <a:cubicBezTo>
                  <a:pt x="500539" y="245297"/>
                  <a:pt x="508159" y="229104"/>
                  <a:pt x="508159" y="212912"/>
                </a:cubicBezTo>
                <a:cubicBezTo>
                  <a:pt x="507206" y="195767"/>
                  <a:pt x="498634" y="180527"/>
                  <a:pt x="489109" y="166239"/>
                </a:cubicBezTo>
                <a:cubicBezTo>
                  <a:pt x="465296" y="128139"/>
                  <a:pt x="442436" y="90992"/>
                  <a:pt x="418624" y="52892"/>
                </a:cubicBezTo>
                <a:cubicBezTo>
                  <a:pt x="411004" y="40509"/>
                  <a:pt x="402431" y="27174"/>
                  <a:pt x="390049" y="19554"/>
                </a:cubicBezTo>
                <a:cubicBezTo>
                  <a:pt x="373856" y="9077"/>
                  <a:pt x="352901" y="9077"/>
                  <a:pt x="333851" y="9077"/>
                </a:cubicBezTo>
                <a:cubicBezTo>
                  <a:pt x="290036" y="9077"/>
                  <a:pt x="247174" y="9077"/>
                  <a:pt x="203359" y="9077"/>
                </a:cubicBezTo>
                <a:cubicBezTo>
                  <a:pt x="181451" y="9077"/>
                  <a:pt x="147161" y="2409"/>
                  <a:pt x="126206" y="13839"/>
                </a:cubicBezTo>
                <a:cubicBezTo>
                  <a:pt x="102394" y="27174"/>
                  <a:pt x="90011" y="68132"/>
                  <a:pt x="76676" y="92897"/>
                </a:cubicBezTo>
                <a:cubicBezTo>
                  <a:pt x="58579" y="128139"/>
                  <a:pt x="41434" y="166239"/>
                  <a:pt x="20479" y="200529"/>
                </a:cubicBezTo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en-GB" sz="5000" dirty="0">
                <a:solidFill>
                  <a:schemeClr val="bg1"/>
                </a:solidFill>
              </a:rPr>
              <a:t>GROW CUSTOMER</a:t>
            </a:r>
          </a:p>
          <a:p>
            <a:pPr algn="ctr"/>
            <a:r>
              <a:rPr lang="en-GB" sz="5000" dirty="0">
                <a:solidFill>
                  <a:schemeClr val="bg1"/>
                </a:solidFill>
              </a:rPr>
              <a:t>LOYALTY</a:t>
            </a:r>
          </a:p>
        </p:txBody>
      </p:sp>
      <p:sp>
        <p:nvSpPr>
          <p:cNvPr id="3" name="Graphic 97">
            <a:extLst>
              <a:ext uri="{FF2B5EF4-FFF2-40B4-BE49-F238E27FC236}">
                <a16:creationId xmlns:a16="http://schemas.microsoft.com/office/drawing/2014/main" id="{707CE23F-289F-4087-B9A2-D33D83CCC063}"/>
              </a:ext>
            </a:extLst>
          </p:cNvPr>
          <p:cNvSpPr/>
          <p:nvPr/>
        </p:nvSpPr>
        <p:spPr>
          <a:xfrm flipH="1">
            <a:off x="1675217" y="1713465"/>
            <a:ext cx="4812945" cy="924724"/>
          </a:xfrm>
          <a:custGeom>
            <a:avLst/>
            <a:gdLst>
              <a:gd name="connsiteX0" fmla="*/ 9339 w 723900"/>
              <a:gd name="connsiteY0" fmla="*/ 265271 h 466725"/>
              <a:gd name="connsiteX1" fmla="*/ 7434 w 723900"/>
              <a:gd name="connsiteY1" fmla="*/ 428149 h 466725"/>
              <a:gd name="connsiteX2" fmla="*/ 37914 w 723900"/>
              <a:gd name="connsiteY2" fmla="*/ 463391 h 466725"/>
              <a:gd name="connsiteX3" fmla="*/ 68394 w 723900"/>
              <a:gd name="connsiteY3" fmla="*/ 458629 h 466725"/>
              <a:gd name="connsiteX4" fmla="*/ 115067 w 723900"/>
              <a:gd name="connsiteY4" fmla="*/ 461486 h 466725"/>
              <a:gd name="connsiteX5" fmla="*/ 403674 w 723900"/>
              <a:gd name="connsiteY5" fmla="*/ 468154 h 466725"/>
              <a:gd name="connsiteX6" fmla="*/ 508449 w 723900"/>
              <a:gd name="connsiteY6" fmla="*/ 460534 h 466725"/>
              <a:gd name="connsiteX7" fmla="*/ 658944 w 723900"/>
              <a:gd name="connsiteY7" fmla="*/ 461486 h 466725"/>
              <a:gd name="connsiteX8" fmla="*/ 697044 w 723900"/>
              <a:gd name="connsiteY8" fmla="*/ 454819 h 466725"/>
              <a:gd name="connsiteX9" fmla="*/ 717047 w 723900"/>
              <a:gd name="connsiteY9" fmla="*/ 367189 h 466725"/>
              <a:gd name="connsiteX10" fmla="*/ 716094 w 723900"/>
              <a:gd name="connsiteY10" fmla="*/ 198596 h 466725"/>
              <a:gd name="connsiteX11" fmla="*/ 715142 w 723900"/>
              <a:gd name="connsiteY11" fmla="*/ 43339 h 466725"/>
              <a:gd name="connsiteX12" fmla="*/ 676089 w 723900"/>
              <a:gd name="connsiteY12" fmla="*/ 7144 h 466725"/>
              <a:gd name="connsiteX13" fmla="*/ 511307 w 723900"/>
              <a:gd name="connsiteY13" fmla="*/ 18574 h 466725"/>
              <a:gd name="connsiteX14" fmla="*/ 287469 w 723900"/>
              <a:gd name="connsiteY14" fmla="*/ 20479 h 466725"/>
              <a:gd name="connsiteX15" fmla="*/ 69347 w 723900"/>
              <a:gd name="connsiteY15" fmla="*/ 12859 h 466725"/>
              <a:gd name="connsiteX16" fmla="*/ 24579 w 723900"/>
              <a:gd name="connsiteY16" fmla="*/ 22384 h 466725"/>
              <a:gd name="connsiteX17" fmla="*/ 17912 w 723900"/>
              <a:gd name="connsiteY17" fmla="*/ 41434 h 466725"/>
              <a:gd name="connsiteX18" fmla="*/ 13149 w 723900"/>
              <a:gd name="connsiteY18" fmla="*/ 210979 h 466725"/>
              <a:gd name="connsiteX19" fmla="*/ 9339 w 723900"/>
              <a:gd name="connsiteY19" fmla="*/ 265271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3900" h="466725">
                <a:moveTo>
                  <a:pt x="9339" y="265271"/>
                </a:moveTo>
                <a:cubicBezTo>
                  <a:pt x="4577" y="318611"/>
                  <a:pt x="9339" y="373856"/>
                  <a:pt x="7434" y="428149"/>
                </a:cubicBezTo>
                <a:cubicBezTo>
                  <a:pt x="6482" y="447199"/>
                  <a:pt x="12197" y="461486"/>
                  <a:pt x="37914" y="463391"/>
                </a:cubicBezTo>
                <a:cubicBezTo>
                  <a:pt x="47439" y="464344"/>
                  <a:pt x="58869" y="458629"/>
                  <a:pt x="68394" y="458629"/>
                </a:cubicBezTo>
                <a:cubicBezTo>
                  <a:pt x="83634" y="458629"/>
                  <a:pt x="99827" y="461486"/>
                  <a:pt x="115067" y="461486"/>
                </a:cubicBezTo>
                <a:cubicBezTo>
                  <a:pt x="211269" y="463391"/>
                  <a:pt x="307472" y="466249"/>
                  <a:pt x="403674" y="468154"/>
                </a:cubicBezTo>
                <a:cubicBezTo>
                  <a:pt x="439869" y="469106"/>
                  <a:pt x="472254" y="460534"/>
                  <a:pt x="508449" y="460534"/>
                </a:cubicBezTo>
                <a:cubicBezTo>
                  <a:pt x="558932" y="460534"/>
                  <a:pt x="609414" y="461486"/>
                  <a:pt x="658944" y="461486"/>
                </a:cubicBezTo>
                <a:cubicBezTo>
                  <a:pt x="672279" y="461486"/>
                  <a:pt x="686567" y="461486"/>
                  <a:pt x="697044" y="454819"/>
                </a:cubicBezTo>
                <a:cubicBezTo>
                  <a:pt x="719904" y="441484"/>
                  <a:pt x="717047" y="389096"/>
                  <a:pt x="717047" y="367189"/>
                </a:cubicBezTo>
                <a:cubicBezTo>
                  <a:pt x="717047" y="310991"/>
                  <a:pt x="711332" y="253841"/>
                  <a:pt x="716094" y="198596"/>
                </a:cubicBezTo>
                <a:cubicBezTo>
                  <a:pt x="721809" y="148114"/>
                  <a:pt x="718952" y="92869"/>
                  <a:pt x="715142" y="43339"/>
                </a:cubicBezTo>
                <a:cubicBezTo>
                  <a:pt x="713237" y="16669"/>
                  <a:pt x="701807" y="7144"/>
                  <a:pt x="676089" y="7144"/>
                </a:cubicBezTo>
                <a:cubicBezTo>
                  <a:pt x="620844" y="7144"/>
                  <a:pt x="566552" y="20479"/>
                  <a:pt x="511307" y="18574"/>
                </a:cubicBezTo>
                <a:cubicBezTo>
                  <a:pt x="436059" y="16669"/>
                  <a:pt x="361764" y="17621"/>
                  <a:pt x="287469" y="20479"/>
                </a:cubicBezTo>
                <a:cubicBezTo>
                  <a:pt x="214127" y="23336"/>
                  <a:pt x="142689" y="17621"/>
                  <a:pt x="69347" y="12859"/>
                </a:cubicBezTo>
                <a:cubicBezTo>
                  <a:pt x="53154" y="11906"/>
                  <a:pt x="34104" y="11906"/>
                  <a:pt x="24579" y="22384"/>
                </a:cubicBezTo>
                <a:cubicBezTo>
                  <a:pt x="19817" y="28099"/>
                  <a:pt x="18864" y="34766"/>
                  <a:pt x="17912" y="41434"/>
                </a:cubicBezTo>
                <a:cubicBezTo>
                  <a:pt x="13149" y="99536"/>
                  <a:pt x="14102" y="152876"/>
                  <a:pt x="13149" y="210979"/>
                </a:cubicBezTo>
                <a:cubicBezTo>
                  <a:pt x="13149" y="225266"/>
                  <a:pt x="11244" y="244316"/>
                  <a:pt x="9339" y="265271"/>
                </a:cubicBezTo>
              </a:path>
            </a:pathLst>
          </a:custGeom>
          <a:solidFill>
            <a:srgbClr val="FF5050"/>
          </a:solidFill>
          <a:ln w="9525" cap="flat">
            <a:noFill/>
            <a:prstDash val="solid"/>
            <a:miter/>
          </a:ln>
        </p:spPr>
        <p:txBody>
          <a:bodyPr lIns="365760" rIns="365760" rtlCol="0" anchor="ctr"/>
          <a:lstStyle/>
          <a:p>
            <a:r>
              <a:rPr lang="en-GB" sz="2000" dirty="0">
                <a:solidFill>
                  <a:schemeClr val="bg1"/>
                </a:solidFill>
              </a:rPr>
              <a:t>New habit of ordering coffee via e food</a:t>
            </a:r>
          </a:p>
        </p:txBody>
      </p:sp>
      <p:sp>
        <p:nvSpPr>
          <p:cNvPr id="4" name="Graphic 97">
            <a:extLst>
              <a:ext uri="{FF2B5EF4-FFF2-40B4-BE49-F238E27FC236}">
                <a16:creationId xmlns:a16="http://schemas.microsoft.com/office/drawing/2014/main" id="{D273B3DB-0CC5-4F2A-AECD-3B89D9440026}"/>
              </a:ext>
            </a:extLst>
          </p:cNvPr>
          <p:cNvSpPr/>
          <p:nvPr/>
        </p:nvSpPr>
        <p:spPr>
          <a:xfrm>
            <a:off x="1675217" y="3962400"/>
            <a:ext cx="4812945" cy="946264"/>
          </a:xfrm>
          <a:custGeom>
            <a:avLst/>
            <a:gdLst>
              <a:gd name="connsiteX0" fmla="*/ 9339 w 723900"/>
              <a:gd name="connsiteY0" fmla="*/ 265271 h 466725"/>
              <a:gd name="connsiteX1" fmla="*/ 7434 w 723900"/>
              <a:gd name="connsiteY1" fmla="*/ 428149 h 466725"/>
              <a:gd name="connsiteX2" fmla="*/ 37914 w 723900"/>
              <a:gd name="connsiteY2" fmla="*/ 463391 h 466725"/>
              <a:gd name="connsiteX3" fmla="*/ 68394 w 723900"/>
              <a:gd name="connsiteY3" fmla="*/ 458629 h 466725"/>
              <a:gd name="connsiteX4" fmla="*/ 115067 w 723900"/>
              <a:gd name="connsiteY4" fmla="*/ 461486 h 466725"/>
              <a:gd name="connsiteX5" fmla="*/ 403674 w 723900"/>
              <a:gd name="connsiteY5" fmla="*/ 468154 h 466725"/>
              <a:gd name="connsiteX6" fmla="*/ 508449 w 723900"/>
              <a:gd name="connsiteY6" fmla="*/ 460534 h 466725"/>
              <a:gd name="connsiteX7" fmla="*/ 658944 w 723900"/>
              <a:gd name="connsiteY7" fmla="*/ 461486 h 466725"/>
              <a:gd name="connsiteX8" fmla="*/ 697044 w 723900"/>
              <a:gd name="connsiteY8" fmla="*/ 454819 h 466725"/>
              <a:gd name="connsiteX9" fmla="*/ 717047 w 723900"/>
              <a:gd name="connsiteY9" fmla="*/ 367189 h 466725"/>
              <a:gd name="connsiteX10" fmla="*/ 716094 w 723900"/>
              <a:gd name="connsiteY10" fmla="*/ 198596 h 466725"/>
              <a:gd name="connsiteX11" fmla="*/ 715142 w 723900"/>
              <a:gd name="connsiteY11" fmla="*/ 43339 h 466725"/>
              <a:gd name="connsiteX12" fmla="*/ 676089 w 723900"/>
              <a:gd name="connsiteY12" fmla="*/ 7144 h 466725"/>
              <a:gd name="connsiteX13" fmla="*/ 511307 w 723900"/>
              <a:gd name="connsiteY13" fmla="*/ 18574 h 466725"/>
              <a:gd name="connsiteX14" fmla="*/ 287469 w 723900"/>
              <a:gd name="connsiteY14" fmla="*/ 20479 h 466725"/>
              <a:gd name="connsiteX15" fmla="*/ 69347 w 723900"/>
              <a:gd name="connsiteY15" fmla="*/ 12859 h 466725"/>
              <a:gd name="connsiteX16" fmla="*/ 24579 w 723900"/>
              <a:gd name="connsiteY16" fmla="*/ 22384 h 466725"/>
              <a:gd name="connsiteX17" fmla="*/ 17912 w 723900"/>
              <a:gd name="connsiteY17" fmla="*/ 41434 h 466725"/>
              <a:gd name="connsiteX18" fmla="*/ 13149 w 723900"/>
              <a:gd name="connsiteY18" fmla="*/ 210979 h 466725"/>
              <a:gd name="connsiteX19" fmla="*/ 9339 w 723900"/>
              <a:gd name="connsiteY19" fmla="*/ 265271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3900" h="466725">
                <a:moveTo>
                  <a:pt x="9339" y="265271"/>
                </a:moveTo>
                <a:cubicBezTo>
                  <a:pt x="4577" y="318611"/>
                  <a:pt x="9339" y="373856"/>
                  <a:pt x="7434" y="428149"/>
                </a:cubicBezTo>
                <a:cubicBezTo>
                  <a:pt x="6482" y="447199"/>
                  <a:pt x="12197" y="461486"/>
                  <a:pt x="37914" y="463391"/>
                </a:cubicBezTo>
                <a:cubicBezTo>
                  <a:pt x="47439" y="464344"/>
                  <a:pt x="58869" y="458629"/>
                  <a:pt x="68394" y="458629"/>
                </a:cubicBezTo>
                <a:cubicBezTo>
                  <a:pt x="83634" y="458629"/>
                  <a:pt x="99827" y="461486"/>
                  <a:pt x="115067" y="461486"/>
                </a:cubicBezTo>
                <a:cubicBezTo>
                  <a:pt x="211269" y="463391"/>
                  <a:pt x="307472" y="466249"/>
                  <a:pt x="403674" y="468154"/>
                </a:cubicBezTo>
                <a:cubicBezTo>
                  <a:pt x="439869" y="469106"/>
                  <a:pt x="472254" y="460534"/>
                  <a:pt x="508449" y="460534"/>
                </a:cubicBezTo>
                <a:cubicBezTo>
                  <a:pt x="558932" y="460534"/>
                  <a:pt x="609414" y="461486"/>
                  <a:pt x="658944" y="461486"/>
                </a:cubicBezTo>
                <a:cubicBezTo>
                  <a:pt x="672279" y="461486"/>
                  <a:pt x="686567" y="461486"/>
                  <a:pt x="697044" y="454819"/>
                </a:cubicBezTo>
                <a:cubicBezTo>
                  <a:pt x="719904" y="441484"/>
                  <a:pt x="717047" y="389096"/>
                  <a:pt x="717047" y="367189"/>
                </a:cubicBezTo>
                <a:cubicBezTo>
                  <a:pt x="717047" y="310991"/>
                  <a:pt x="711332" y="253841"/>
                  <a:pt x="716094" y="198596"/>
                </a:cubicBezTo>
                <a:cubicBezTo>
                  <a:pt x="721809" y="148114"/>
                  <a:pt x="718952" y="92869"/>
                  <a:pt x="715142" y="43339"/>
                </a:cubicBezTo>
                <a:cubicBezTo>
                  <a:pt x="713237" y="16669"/>
                  <a:pt x="701807" y="7144"/>
                  <a:pt x="676089" y="7144"/>
                </a:cubicBezTo>
                <a:cubicBezTo>
                  <a:pt x="620844" y="7144"/>
                  <a:pt x="566552" y="20479"/>
                  <a:pt x="511307" y="18574"/>
                </a:cubicBezTo>
                <a:cubicBezTo>
                  <a:pt x="436059" y="16669"/>
                  <a:pt x="361764" y="17621"/>
                  <a:pt x="287469" y="20479"/>
                </a:cubicBezTo>
                <a:cubicBezTo>
                  <a:pt x="214127" y="23336"/>
                  <a:pt x="142689" y="17621"/>
                  <a:pt x="69347" y="12859"/>
                </a:cubicBezTo>
                <a:cubicBezTo>
                  <a:pt x="53154" y="11906"/>
                  <a:pt x="34104" y="11906"/>
                  <a:pt x="24579" y="22384"/>
                </a:cubicBezTo>
                <a:cubicBezTo>
                  <a:pt x="19817" y="28099"/>
                  <a:pt x="18864" y="34766"/>
                  <a:pt x="17912" y="41434"/>
                </a:cubicBezTo>
                <a:cubicBezTo>
                  <a:pt x="13149" y="99536"/>
                  <a:pt x="14102" y="152876"/>
                  <a:pt x="13149" y="210979"/>
                </a:cubicBezTo>
                <a:cubicBezTo>
                  <a:pt x="13149" y="225266"/>
                  <a:pt x="11244" y="244316"/>
                  <a:pt x="9339" y="265271"/>
                </a:cubicBezTo>
              </a:path>
            </a:pathLst>
          </a:cu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lIns="365760" rIns="365760" rtlCol="0" anchor="ctr"/>
          <a:lstStyle/>
          <a:p>
            <a:r>
              <a:rPr lang="en-GB" sz="2000" dirty="0">
                <a:solidFill>
                  <a:schemeClr val="bg1"/>
                </a:solidFill>
              </a:rPr>
              <a:t>Breakfast cuisine generates the most orders within January ’21 (~38%)</a:t>
            </a:r>
          </a:p>
        </p:txBody>
      </p:sp>
      <p:sp>
        <p:nvSpPr>
          <p:cNvPr id="5" name="Graphic 99">
            <a:extLst>
              <a:ext uri="{FF2B5EF4-FFF2-40B4-BE49-F238E27FC236}">
                <a16:creationId xmlns:a16="http://schemas.microsoft.com/office/drawing/2014/main" id="{4D8018C8-8374-4AB8-A5B6-8D8164538F7B}"/>
              </a:ext>
            </a:extLst>
          </p:cNvPr>
          <p:cNvSpPr/>
          <p:nvPr/>
        </p:nvSpPr>
        <p:spPr>
          <a:xfrm>
            <a:off x="1630160" y="2856998"/>
            <a:ext cx="4858002" cy="946264"/>
          </a:xfrm>
          <a:custGeom>
            <a:avLst/>
            <a:gdLst>
              <a:gd name="connsiteX0" fmla="*/ 9049 w 466725"/>
              <a:gd name="connsiteY0" fmla="*/ 193834 h 466725"/>
              <a:gd name="connsiteX1" fmla="*/ 10954 w 466725"/>
              <a:gd name="connsiteY1" fmla="*/ 336709 h 466725"/>
              <a:gd name="connsiteX2" fmla="*/ 14764 w 466725"/>
              <a:gd name="connsiteY2" fmla="*/ 431959 h 466725"/>
              <a:gd name="connsiteX3" fmla="*/ 52864 w 466725"/>
              <a:gd name="connsiteY3" fmla="*/ 452914 h 466725"/>
              <a:gd name="connsiteX4" fmla="*/ 100489 w 466725"/>
              <a:gd name="connsiteY4" fmla="*/ 457676 h 466725"/>
              <a:gd name="connsiteX5" fmla="*/ 357664 w 466725"/>
              <a:gd name="connsiteY5" fmla="*/ 461486 h 466725"/>
              <a:gd name="connsiteX6" fmla="*/ 391954 w 466725"/>
              <a:gd name="connsiteY6" fmla="*/ 456724 h 466725"/>
              <a:gd name="connsiteX7" fmla="*/ 425291 w 466725"/>
              <a:gd name="connsiteY7" fmla="*/ 455771 h 466725"/>
              <a:gd name="connsiteX8" fmla="*/ 457676 w 466725"/>
              <a:gd name="connsiteY8" fmla="*/ 440531 h 466725"/>
              <a:gd name="connsiteX9" fmla="*/ 460534 w 466725"/>
              <a:gd name="connsiteY9" fmla="*/ 357664 h 466725"/>
              <a:gd name="connsiteX10" fmla="*/ 460534 w 466725"/>
              <a:gd name="connsiteY10" fmla="*/ 290989 h 466725"/>
              <a:gd name="connsiteX11" fmla="*/ 459581 w 466725"/>
              <a:gd name="connsiteY11" fmla="*/ 194786 h 466725"/>
              <a:gd name="connsiteX12" fmla="*/ 458629 w 466725"/>
              <a:gd name="connsiteY12" fmla="*/ 67151 h 466725"/>
              <a:gd name="connsiteX13" fmla="*/ 437674 w 466725"/>
              <a:gd name="connsiteY13" fmla="*/ 7144 h 466725"/>
              <a:gd name="connsiteX14" fmla="*/ 339566 w 466725"/>
              <a:gd name="connsiteY14" fmla="*/ 10001 h 466725"/>
              <a:gd name="connsiteX15" fmla="*/ 218599 w 466725"/>
              <a:gd name="connsiteY15" fmla="*/ 10954 h 466725"/>
              <a:gd name="connsiteX16" fmla="*/ 13811 w 466725"/>
              <a:gd name="connsiteY16" fmla="*/ 13811 h 466725"/>
              <a:gd name="connsiteX17" fmla="*/ 10001 w 466725"/>
              <a:gd name="connsiteY17" fmla="*/ 48101 h 466725"/>
              <a:gd name="connsiteX18" fmla="*/ 9049 w 466725"/>
              <a:gd name="connsiteY18" fmla="*/ 71914 h 466725"/>
              <a:gd name="connsiteX19" fmla="*/ 7144 w 466725"/>
              <a:gd name="connsiteY19" fmla="*/ 14620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6725" h="466725">
                <a:moveTo>
                  <a:pt x="9049" y="193834"/>
                </a:moveTo>
                <a:cubicBezTo>
                  <a:pt x="9049" y="252889"/>
                  <a:pt x="9049" y="287179"/>
                  <a:pt x="10954" y="336709"/>
                </a:cubicBezTo>
                <a:cubicBezTo>
                  <a:pt x="11906" y="358616"/>
                  <a:pt x="9049" y="414814"/>
                  <a:pt x="14764" y="431959"/>
                </a:cubicBezTo>
                <a:cubicBezTo>
                  <a:pt x="21431" y="452914"/>
                  <a:pt x="31909" y="449104"/>
                  <a:pt x="52864" y="452914"/>
                </a:cubicBezTo>
                <a:cubicBezTo>
                  <a:pt x="75724" y="457676"/>
                  <a:pt x="90011" y="457676"/>
                  <a:pt x="100489" y="457676"/>
                </a:cubicBezTo>
                <a:cubicBezTo>
                  <a:pt x="212884" y="458629"/>
                  <a:pt x="260509" y="464344"/>
                  <a:pt x="357664" y="461486"/>
                </a:cubicBezTo>
                <a:cubicBezTo>
                  <a:pt x="367189" y="461486"/>
                  <a:pt x="383381" y="458629"/>
                  <a:pt x="391954" y="456724"/>
                </a:cubicBezTo>
                <a:cubicBezTo>
                  <a:pt x="403384" y="454819"/>
                  <a:pt x="417671" y="456724"/>
                  <a:pt x="425291" y="455771"/>
                </a:cubicBezTo>
                <a:cubicBezTo>
                  <a:pt x="438626" y="453866"/>
                  <a:pt x="455771" y="451961"/>
                  <a:pt x="457676" y="440531"/>
                </a:cubicBezTo>
                <a:cubicBezTo>
                  <a:pt x="461486" y="411956"/>
                  <a:pt x="459581" y="379571"/>
                  <a:pt x="460534" y="357664"/>
                </a:cubicBezTo>
                <a:cubicBezTo>
                  <a:pt x="461486" y="335756"/>
                  <a:pt x="459581" y="312896"/>
                  <a:pt x="460534" y="290989"/>
                </a:cubicBezTo>
                <a:cubicBezTo>
                  <a:pt x="461486" y="259556"/>
                  <a:pt x="458629" y="226219"/>
                  <a:pt x="459581" y="194786"/>
                </a:cubicBezTo>
                <a:cubicBezTo>
                  <a:pt x="461486" y="151924"/>
                  <a:pt x="457676" y="110014"/>
                  <a:pt x="458629" y="67151"/>
                </a:cubicBezTo>
                <a:cubicBezTo>
                  <a:pt x="458629" y="37624"/>
                  <a:pt x="462439" y="7144"/>
                  <a:pt x="437674" y="7144"/>
                </a:cubicBezTo>
                <a:cubicBezTo>
                  <a:pt x="426244" y="7144"/>
                  <a:pt x="350996" y="10954"/>
                  <a:pt x="339566" y="10001"/>
                </a:cubicBezTo>
                <a:cubicBezTo>
                  <a:pt x="303371" y="9049"/>
                  <a:pt x="255746" y="10954"/>
                  <a:pt x="218599" y="10954"/>
                </a:cubicBezTo>
                <a:cubicBezTo>
                  <a:pt x="145256" y="10954"/>
                  <a:pt x="75724" y="5239"/>
                  <a:pt x="13811" y="13811"/>
                </a:cubicBezTo>
                <a:cubicBezTo>
                  <a:pt x="11906" y="15716"/>
                  <a:pt x="10001" y="42386"/>
                  <a:pt x="10001" y="48101"/>
                </a:cubicBezTo>
                <a:cubicBezTo>
                  <a:pt x="10001" y="63341"/>
                  <a:pt x="10001" y="62389"/>
                  <a:pt x="9049" y="71914"/>
                </a:cubicBezTo>
                <a:cubicBezTo>
                  <a:pt x="4286" y="99536"/>
                  <a:pt x="11906" y="119539"/>
                  <a:pt x="7144" y="146209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lIns="365760" rIns="365760" rtlCol="0" anchor="ctr"/>
          <a:lstStyle/>
          <a:p>
            <a:r>
              <a:rPr lang="en-GB" sz="2000" dirty="0">
                <a:solidFill>
                  <a:schemeClr val="bg1"/>
                </a:solidFill>
              </a:rPr>
              <a:t>Work from home, Socialising during lockdown 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0B6B318-6665-40BB-AE71-BDB7F9876DAC}"/>
              </a:ext>
            </a:extLst>
          </p:cNvPr>
          <p:cNvSpPr txBox="1">
            <a:spLocks/>
          </p:cNvSpPr>
          <p:nvPr/>
        </p:nvSpPr>
        <p:spPr>
          <a:xfrm>
            <a:off x="323850" y="365125"/>
            <a:ext cx="11029950" cy="1325563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FF0000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78421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DEE8B49D-9819-48D6-99E0-126CE2E2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B1617BE-BA58-4B59-88D5-A8C7B239E913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97F401A4-C5D7-4AA5-A14C-D7F440DC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61" y="214502"/>
            <a:ext cx="10515602" cy="1122167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Why do we have customer segmentation?</a:t>
            </a:r>
          </a:p>
        </p:txBody>
      </p:sp>
      <p:sp>
        <p:nvSpPr>
          <p:cNvPr id="3" name="Shape 2">
            <a:extLst>
              <a:ext uri="{FF2B5EF4-FFF2-40B4-BE49-F238E27FC236}">
                <a16:creationId xmlns:a16="http://schemas.microsoft.com/office/drawing/2014/main" id="{939BE307-9C20-4FD9-98DF-97A6241EB4F0}"/>
              </a:ext>
            </a:extLst>
          </p:cNvPr>
          <p:cNvSpPr/>
          <p:nvPr/>
        </p:nvSpPr>
        <p:spPr>
          <a:xfrm>
            <a:off x="403319" y="1773429"/>
            <a:ext cx="6999382" cy="4374614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859252-61D7-4D2A-9566-E8B5034F4A07}"/>
              </a:ext>
            </a:extLst>
          </p:cNvPr>
          <p:cNvSpPr/>
          <p:nvPr/>
        </p:nvSpPr>
        <p:spPr>
          <a:xfrm>
            <a:off x="1420697" y="4783457"/>
            <a:ext cx="181983" cy="181983"/>
          </a:xfrm>
          <a:prstGeom prst="ellipse">
            <a:avLst/>
          </a:pr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C357866-6D78-4A27-AC34-48C8E7674793}"/>
              </a:ext>
            </a:extLst>
          </p:cNvPr>
          <p:cNvSpPr/>
          <p:nvPr/>
        </p:nvSpPr>
        <p:spPr>
          <a:xfrm>
            <a:off x="1511688" y="4874449"/>
            <a:ext cx="1921331" cy="1264263"/>
          </a:xfrm>
          <a:custGeom>
            <a:avLst/>
            <a:gdLst>
              <a:gd name="connsiteX0" fmla="*/ 0 w 1630856"/>
              <a:gd name="connsiteY0" fmla="*/ 0 h 1264263"/>
              <a:gd name="connsiteX1" fmla="*/ 1630856 w 1630856"/>
              <a:gd name="connsiteY1" fmla="*/ 0 h 1264263"/>
              <a:gd name="connsiteX2" fmla="*/ 1630856 w 1630856"/>
              <a:gd name="connsiteY2" fmla="*/ 1264263 h 1264263"/>
              <a:gd name="connsiteX3" fmla="*/ 0 w 1630856"/>
              <a:gd name="connsiteY3" fmla="*/ 1264263 h 1264263"/>
              <a:gd name="connsiteX4" fmla="*/ 0 w 1630856"/>
              <a:gd name="connsiteY4" fmla="*/ 0 h 126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0856" h="1264263">
                <a:moveTo>
                  <a:pt x="0" y="0"/>
                </a:moveTo>
                <a:lnTo>
                  <a:pt x="1630856" y="0"/>
                </a:lnTo>
                <a:lnTo>
                  <a:pt x="1630856" y="1264263"/>
                </a:lnTo>
                <a:lnTo>
                  <a:pt x="0" y="12642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430" tIns="0" rIns="0" bIns="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b="1" kern="1200" dirty="0"/>
              <a:t>Data Collection</a:t>
            </a:r>
            <a:endParaRPr lang="en-US" b="1" kern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896CC8-DAA3-4FA7-8DDB-6FF7C1F59C84}"/>
              </a:ext>
            </a:extLst>
          </p:cNvPr>
          <p:cNvSpPr/>
          <p:nvPr/>
        </p:nvSpPr>
        <p:spPr>
          <a:xfrm>
            <a:off x="3027055" y="3594437"/>
            <a:ext cx="328970" cy="328970"/>
          </a:xfrm>
          <a:prstGeom prst="ellipse">
            <a:avLst/>
          </a:pr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3759B89-DC66-4508-A326-27FB1F28B554}"/>
              </a:ext>
            </a:extLst>
          </p:cNvPr>
          <p:cNvSpPr/>
          <p:nvPr/>
        </p:nvSpPr>
        <p:spPr>
          <a:xfrm>
            <a:off x="3191541" y="3758922"/>
            <a:ext cx="1853070" cy="2379790"/>
          </a:xfrm>
          <a:custGeom>
            <a:avLst/>
            <a:gdLst>
              <a:gd name="connsiteX0" fmla="*/ 0 w 1679851"/>
              <a:gd name="connsiteY0" fmla="*/ 0 h 2379790"/>
              <a:gd name="connsiteX1" fmla="*/ 1679851 w 1679851"/>
              <a:gd name="connsiteY1" fmla="*/ 0 h 2379790"/>
              <a:gd name="connsiteX2" fmla="*/ 1679851 w 1679851"/>
              <a:gd name="connsiteY2" fmla="*/ 2379790 h 2379790"/>
              <a:gd name="connsiteX3" fmla="*/ 0 w 1679851"/>
              <a:gd name="connsiteY3" fmla="*/ 2379790 h 2379790"/>
              <a:gd name="connsiteX4" fmla="*/ 0 w 1679851"/>
              <a:gd name="connsiteY4" fmla="*/ 0 h 23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9851" h="2379790">
                <a:moveTo>
                  <a:pt x="0" y="0"/>
                </a:moveTo>
                <a:lnTo>
                  <a:pt x="1679851" y="0"/>
                </a:lnTo>
                <a:lnTo>
                  <a:pt x="1679851" y="2379790"/>
                </a:lnTo>
                <a:lnTo>
                  <a:pt x="0" y="23797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315" tIns="0" rIns="0" bIns="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b="1" kern="1200" dirty="0"/>
              <a:t>Segmentation</a:t>
            </a:r>
            <a:endParaRPr lang="en-US" b="1" kern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0CF52C-B20C-4FE0-BCF0-726F2B92B664}"/>
              </a:ext>
            </a:extLst>
          </p:cNvPr>
          <p:cNvSpPr/>
          <p:nvPr/>
        </p:nvSpPr>
        <p:spPr>
          <a:xfrm>
            <a:off x="4958885" y="2870876"/>
            <a:ext cx="454959" cy="454959"/>
          </a:xfrm>
          <a:prstGeom prst="ellipse">
            <a:avLst/>
          </a:pr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8B6DC70-1375-41B2-A374-6AC673D268E4}"/>
              </a:ext>
            </a:extLst>
          </p:cNvPr>
          <p:cNvSpPr/>
          <p:nvPr/>
        </p:nvSpPr>
        <p:spPr>
          <a:xfrm>
            <a:off x="5186365" y="3098356"/>
            <a:ext cx="2034706" cy="3040356"/>
          </a:xfrm>
          <a:custGeom>
            <a:avLst/>
            <a:gdLst>
              <a:gd name="connsiteX0" fmla="*/ 0 w 1679851"/>
              <a:gd name="connsiteY0" fmla="*/ 0 h 3040356"/>
              <a:gd name="connsiteX1" fmla="*/ 1679851 w 1679851"/>
              <a:gd name="connsiteY1" fmla="*/ 0 h 3040356"/>
              <a:gd name="connsiteX2" fmla="*/ 1679851 w 1679851"/>
              <a:gd name="connsiteY2" fmla="*/ 3040356 h 3040356"/>
              <a:gd name="connsiteX3" fmla="*/ 0 w 1679851"/>
              <a:gd name="connsiteY3" fmla="*/ 3040356 h 3040356"/>
              <a:gd name="connsiteX4" fmla="*/ 0 w 1679851"/>
              <a:gd name="connsiteY4" fmla="*/ 0 h 304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9851" h="3040356">
                <a:moveTo>
                  <a:pt x="0" y="0"/>
                </a:moveTo>
                <a:lnTo>
                  <a:pt x="1679851" y="0"/>
                </a:lnTo>
                <a:lnTo>
                  <a:pt x="1679851" y="3040356"/>
                </a:lnTo>
                <a:lnTo>
                  <a:pt x="0" y="30403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1074" tIns="0" rIns="0" bIns="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b="1" kern="1200" dirty="0"/>
              <a:t>Personalisation</a:t>
            </a:r>
            <a:endParaRPr lang="en-US" b="1" kern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8F42D2-01DF-4540-BBCA-3C8A5AF42222}"/>
              </a:ext>
            </a:extLst>
          </p:cNvPr>
          <p:cNvSpPr txBox="1"/>
          <p:nvPr/>
        </p:nvSpPr>
        <p:spPr>
          <a:xfrm>
            <a:off x="8288991" y="2056840"/>
            <a:ext cx="2419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Customer Experience</a:t>
            </a:r>
          </a:p>
          <a:p>
            <a:r>
              <a:rPr lang="en-GB" b="1" dirty="0"/>
              <a:t>Brand Loyalty</a:t>
            </a:r>
          </a:p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Competitive Advantage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90D9DCAE-1882-4424-BD2F-72AA7347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37077" y="2242787"/>
            <a:ext cx="618564" cy="6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5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3754198-4B14-4D80-A1F1-F31E66F69D0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602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D23C61B7-A862-42F7-BF4A-9714A58CA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b="1" dirty="0">
                <a:solidFill>
                  <a:schemeClr val="bg1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26061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D8E439C-6CE3-45D8-8DD5-7770CC27560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0019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D8E439C-6CE3-45D8-8DD5-7770CC2756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6A06F6C-E1F7-47CE-BE07-54689AB2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125"/>
            <a:ext cx="11029950" cy="1325563"/>
          </a:xfrm>
        </p:spPr>
        <p:txBody>
          <a:bodyPr vert="horz"/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Methodology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E92CD1-D2D2-4D25-B6C0-54D71530B659}"/>
              </a:ext>
            </a:extLst>
          </p:cNvPr>
          <p:cNvSpPr/>
          <p:nvPr/>
        </p:nvSpPr>
        <p:spPr>
          <a:xfrm>
            <a:off x="176980" y="3734337"/>
            <a:ext cx="2067517" cy="2085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Create Coffee lovers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A52D78-8FD3-4D94-A84F-A49A0014116D}"/>
              </a:ext>
            </a:extLst>
          </p:cNvPr>
          <p:cNvSpPr/>
          <p:nvPr/>
        </p:nvSpPr>
        <p:spPr>
          <a:xfrm>
            <a:off x="176979" y="2750822"/>
            <a:ext cx="2070921" cy="680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Goal / Objective</a:t>
            </a:r>
          </a:p>
        </p:txBody>
      </p:sp>
      <p:pic>
        <p:nvPicPr>
          <p:cNvPr id="26" name="Graphic 25" descr="Bullseye with solid fill">
            <a:extLst>
              <a:ext uri="{FF2B5EF4-FFF2-40B4-BE49-F238E27FC236}">
                <a16:creationId xmlns:a16="http://schemas.microsoft.com/office/drawing/2014/main" id="{38D2B75F-EAA9-4C73-B92A-FF856AB461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500" y="2182247"/>
            <a:ext cx="540000" cy="540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D3A0110-84AF-4EF9-9CCE-663C4DB3CCA3}"/>
              </a:ext>
            </a:extLst>
          </p:cNvPr>
          <p:cNvSpPr/>
          <p:nvPr/>
        </p:nvSpPr>
        <p:spPr>
          <a:xfrm>
            <a:off x="2533500" y="3724812"/>
            <a:ext cx="2067517" cy="208543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Behavioural customer segmentation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K means clustering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EDCA9E-E6A5-43BF-8011-853B1822E3B8}"/>
              </a:ext>
            </a:extLst>
          </p:cNvPr>
          <p:cNvSpPr/>
          <p:nvPr/>
        </p:nvSpPr>
        <p:spPr>
          <a:xfrm>
            <a:off x="2533499" y="2741297"/>
            <a:ext cx="2070921" cy="68022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Approach</a:t>
            </a:r>
          </a:p>
        </p:txBody>
      </p:sp>
      <p:pic>
        <p:nvPicPr>
          <p:cNvPr id="29" name="Graphic 28" descr="Marker with solid fill">
            <a:extLst>
              <a:ext uri="{FF2B5EF4-FFF2-40B4-BE49-F238E27FC236}">
                <a16:creationId xmlns:a16="http://schemas.microsoft.com/office/drawing/2014/main" id="{32340D30-A269-422D-8DC0-779C05D31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62925" y="2019299"/>
            <a:ext cx="540000" cy="673762"/>
          </a:xfrm>
          <a:prstGeom prst="rect">
            <a:avLst/>
          </a:prstGeom>
        </p:spPr>
      </p:pic>
      <p:pic>
        <p:nvPicPr>
          <p:cNvPr id="30" name="Graphic 29" descr="Daily calendar with solid fill">
            <a:extLst>
              <a:ext uri="{FF2B5EF4-FFF2-40B4-BE49-F238E27FC236}">
                <a16:creationId xmlns:a16="http://schemas.microsoft.com/office/drawing/2014/main" id="{B1944BAA-0D36-4325-BF7B-AAA1A6DFA4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5901" y="2142285"/>
            <a:ext cx="540000" cy="4277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2076C2C-F165-4461-A684-C97B11AE4958}"/>
              </a:ext>
            </a:extLst>
          </p:cNvPr>
          <p:cNvSpPr/>
          <p:nvPr/>
        </p:nvSpPr>
        <p:spPr>
          <a:xfrm>
            <a:off x="4880495" y="3705762"/>
            <a:ext cx="2067517" cy="208543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January’ 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F29F17-791A-4373-8808-2EF9C1D62754}"/>
              </a:ext>
            </a:extLst>
          </p:cNvPr>
          <p:cNvSpPr/>
          <p:nvPr/>
        </p:nvSpPr>
        <p:spPr>
          <a:xfrm>
            <a:off x="4880494" y="2722247"/>
            <a:ext cx="2070921" cy="68022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Period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5C76E-DB39-44AA-8705-7A4FB8DFD698}"/>
              </a:ext>
            </a:extLst>
          </p:cNvPr>
          <p:cNvSpPr/>
          <p:nvPr/>
        </p:nvSpPr>
        <p:spPr>
          <a:xfrm>
            <a:off x="7311205" y="3705762"/>
            <a:ext cx="2067517" cy="208543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All cities excluding Athens &amp; Thessaloniki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4389B1-754B-4F56-8504-5DCEF5E49BF7}"/>
              </a:ext>
            </a:extLst>
          </p:cNvPr>
          <p:cNvSpPr/>
          <p:nvPr/>
        </p:nvSpPr>
        <p:spPr>
          <a:xfrm>
            <a:off x="7311204" y="2722247"/>
            <a:ext cx="2070921" cy="6802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Geography / Location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31DBEE-1A16-43D1-B572-2B2E7F44955A}"/>
              </a:ext>
            </a:extLst>
          </p:cNvPr>
          <p:cNvSpPr/>
          <p:nvPr/>
        </p:nvSpPr>
        <p:spPr>
          <a:xfrm>
            <a:off x="9701980" y="3686712"/>
            <a:ext cx="2067517" cy="210448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Unique users who ordered from Breakfast cuisine </a:t>
            </a:r>
          </a:p>
          <a:p>
            <a:pPr algn="ctr"/>
            <a:r>
              <a:rPr lang="en-GB" sz="1600" b="1" dirty="0">
                <a:solidFill>
                  <a:schemeClr val="accent2">
                    <a:lumMod val="75000"/>
                  </a:schemeClr>
                </a:solidFill>
              </a:rPr>
              <a:t>70K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Total number of orders for Breakfast cuisine</a:t>
            </a:r>
          </a:p>
          <a:p>
            <a:pPr algn="ctr"/>
            <a:r>
              <a:rPr lang="en-GB" sz="1600" b="1" dirty="0">
                <a:solidFill>
                  <a:schemeClr val="accent2">
                    <a:lumMod val="75000"/>
                  </a:schemeClr>
                </a:solidFill>
              </a:rPr>
              <a:t>150K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D11674-1E5F-4785-AF2F-4475313E974D}"/>
              </a:ext>
            </a:extLst>
          </p:cNvPr>
          <p:cNvSpPr/>
          <p:nvPr/>
        </p:nvSpPr>
        <p:spPr>
          <a:xfrm>
            <a:off x="9701979" y="2703197"/>
            <a:ext cx="2070921" cy="68022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001016-A928-4443-9156-EB82896FA3D4}"/>
              </a:ext>
            </a:extLst>
          </p:cNvPr>
          <p:cNvCxnSpPr>
            <a:cxnSpLocks/>
          </p:cNvCxnSpPr>
          <p:nvPr/>
        </p:nvCxnSpPr>
        <p:spPr>
          <a:xfrm>
            <a:off x="3594770" y="4381500"/>
            <a:ext cx="0" cy="5810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Graphic 5" descr="Bar chart RTL">
            <a:extLst>
              <a:ext uri="{FF2B5EF4-FFF2-40B4-BE49-F238E27FC236}">
                <a16:creationId xmlns:a16="http://schemas.microsoft.com/office/drawing/2014/main" id="{EA56B132-9732-4700-B037-1A568AB901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65738" y="2086180"/>
            <a:ext cx="540000" cy="540000"/>
          </a:xfrm>
          <a:prstGeom prst="rect">
            <a:avLst/>
          </a:prstGeom>
        </p:spPr>
      </p:pic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2A2DFEE3-BBBD-4335-9B14-7257D1C43A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97258" y="214870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2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D8E439C-6CE3-45D8-8DD5-7770CC27560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61607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D8E439C-6CE3-45D8-8DD5-7770CC2756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6A06F6C-E1F7-47CE-BE07-54689AB2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1325563"/>
          </a:xfrm>
        </p:spPr>
        <p:txBody>
          <a:bodyPr vert="horz"/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Variables / Metrics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307947-5AB9-4C77-87E8-A124786339BC}"/>
              </a:ext>
            </a:extLst>
          </p:cNvPr>
          <p:cNvSpPr/>
          <p:nvPr/>
        </p:nvSpPr>
        <p:spPr>
          <a:xfrm>
            <a:off x="862779" y="3486686"/>
            <a:ext cx="4356921" cy="163024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 err="1">
                <a:solidFill>
                  <a:schemeClr val="tx1"/>
                </a:solidFill>
              </a:rPr>
              <a:t>TotalSales</a:t>
            </a:r>
            <a:r>
              <a:rPr lang="en-GB" sz="1600" dirty="0">
                <a:solidFill>
                  <a:schemeClr val="tx1"/>
                </a:solidFill>
              </a:rPr>
              <a:t> (i.e. total basket value)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 err="1">
                <a:solidFill>
                  <a:schemeClr val="tx1"/>
                </a:solidFill>
              </a:rPr>
              <a:t>Avg</a:t>
            </a:r>
            <a:r>
              <a:rPr lang="en-GB" sz="1600" dirty="0">
                <a:solidFill>
                  <a:schemeClr val="tx1"/>
                </a:solidFill>
              </a:rPr>
              <a:t> Order Value (i.e. average basket per order) 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0B5A4E-E8E3-4B3E-BF73-DAB2985AF2E9}"/>
              </a:ext>
            </a:extLst>
          </p:cNvPr>
          <p:cNvSpPr/>
          <p:nvPr/>
        </p:nvSpPr>
        <p:spPr>
          <a:xfrm>
            <a:off x="862779" y="2503172"/>
            <a:ext cx="4364094" cy="68022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Order Value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1EFC22-B888-4012-81D6-CFD2D52A5F4C}"/>
              </a:ext>
            </a:extLst>
          </p:cNvPr>
          <p:cNvSpPr/>
          <p:nvPr/>
        </p:nvSpPr>
        <p:spPr>
          <a:xfrm>
            <a:off x="6229656" y="3460014"/>
            <a:ext cx="4364094" cy="163024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Order Count (i.e. total number of orders)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AF6780-85FC-43C8-B6F6-B89FE998D474}"/>
              </a:ext>
            </a:extLst>
          </p:cNvPr>
          <p:cNvSpPr/>
          <p:nvPr/>
        </p:nvSpPr>
        <p:spPr>
          <a:xfrm>
            <a:off x="6229656" y="2476500"/>
            <a:ext cx="4364094" cy="68022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Frequency</a:t>
            </a:r>
            <a:endParaRPr lang="en-GB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48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3754198-4B14-4D80-A1F1-F31E66F69D0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88245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3754198-4B14-4D80-A1F1-F31E66F69D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D23C61B7-A862-42F7-BF4A-9714A58CA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b="1" dirty="0">
                <a:solidFill>
                  <a:schemeClr val="bg1"/>
                </a:solidFill>
              </a:rPr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4121344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316</Words>
  <Application>Microsoft Office PowerPoint</Application>
  <PresentationFormat>Widescreen</PresentationFormat>
  <Paragraphs>112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think-cell Slide</vt:lpstr>
      <vt:lpstr>Create Coffee lovers</vt:lpstr>
      <vt:lpstr>AGENDA</vt:lpstr>
      <vt:lpstr>BACKGROUND</vt:lpstr>
      <vt:lpstr>PowerPoint Presentation</vt:lpstr>
      <vt:lpstr>Why do we have customer segmentation?</vt:lpstr>
      <vt:lpstr>METHODOLOGY</vt:lpstr>
      <vt:lpstr>Methodology</vt:lpstr>
      <vt:lpstr>Variables / Metrics</vt:lpstr>
      <vt:lpstr>FINDINGS</vt:lpstr>
      <vt:lpstr>Number of clusters</vt:lpstr>
      <vt:lpstr>Green and red clusters with the highest opportunity</vt:lpstr>
      <vt:lpstr>RECOMMENDATIONS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Koutsikos, Konstantinos</dc:creator>
  <cp:lastModifiedBy>Elpiniki Avgeraki</cp:lastModifiedBy>
  <cp:revision>55</cp:revision>
  <dcterms:created xsi:type="dcterms:W3CDTF">2021-06-26T13:46:49Z</dcterms:created>
  <dcterms:modified xsi:type="dcterms:W3CDTF">2021-06-27T15:29:27Z</dcterms:modified>
</cp:coreProperties>
</file>