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4578" r:id="rId4"/>
    <p:sldId id="4638" r:id="rId5"/>
    <p:sldId id="4641" r:id="rId6"/>
    <p:sldId id="4639" r:id="rId7"/>
    <p:sldId id="4642" r:id="rId8"/>
    <p:sldId id="4646" r:id="rId9"/>
    <p:sldId id="4645" r:id="rId10"/>
    <p:sldId id="4643" r:id="rId11"/>
    <p:sldId id="4648" r:id="rId12"/>
    <p:sldId id="4650" r:id="rId13"/>
    <p:sldId id="4651" r:id="rId14"/>
    <p:sldId id="4652" r:id="rId15"/>
    <p:sldId id="4653" r:id="rId16"/>
    <p:sldId id="4654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岳熙 张" initials="岳熙" lastIdx="1" clrIdx="0">
    <p:extLst>
      <p:ext uri="{19B8F6BF-5375-455C-9EA6-DF929625EA0E}">
        <p15:presenceInfo xmlns:p15="http://schemas.microsoft.com/office/powerpoint/2012/main" userId="375026c327c0767d" providerId="Windows Live"/>
      </p:ext>
    </p:extLst>
  </p:cmAuthor>
  <p:cmAuthor id="2" name="kuowei lee" initials="kl" lastIdx="1" clrIdx="1">
    <p:extLst>
      <p:ext uri="{19B8F6BF-5375-455C-9EA6-DF929625EA0E}">
        <p15:presenceInfo xmlns:p15="http://schemas.microsoft.com/office/powerpoint/2012/main" userId="5afed94017bba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494"/>
    <a:srgbClr val="15FF7F"/>
    <a:srgbClr val="00B853"/>
    <a:srgbClr val="81BB59"/>
    <a:srgbClr val="99C979"/>
    <a:srgbClr val="68A042"/>
    <a:srgbClr val="EAC9FF"/>
    <a:srgbClr val="FF4F4F"/>
    <a:srgbClr val="FF2F2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6" autoAdjust="0"/>
    <p:restoredTop sz="94618" autoAdjust="0"/>
  </p:normalViewPr>
  <p:slideViewPr>
    <p:cSldViewPr snapToGrid="0">
      <p:cViewPr varScale="1">
        <p:scale>
          <a:sx n="72" d="100"/>
          <a:sy n="72" d="100"/>
        </p:scale>
        <p:origin x="2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CE746-7810-49C4-B33C-FB56FE22CA04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85E40-1EE5-45D2-90A1-8CFDB938D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2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85E40-1EE5-45D2-90A1-8CFDB938D3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7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C49200F0-8FEA-9942-09C0-97D92ACFD307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19673C-BA87-E6FB-57A3-A1934606FA22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D37EAE9-2824-CE14-7A61-2B48B69E60BE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318D0456-C990-ADED-E6AB-297961DE0245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CBCEA6-2828-2527-95B4-5028CDD95549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FF5E1D4-87FB-62B1-D74E-2ED2C1D138CB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F40A581B-6443-46D7-C098-66652E846758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CAB68F-141A-B321-76B6-EA7E2DC602E2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857B0356-B369-3D43-842F-E2E9848EBD7A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BB07D03-3B4C-C665-3931-DCA2F669E646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F80A83-C3DF-56A4-B6E5-AEE58CA5B1D5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26ABC85-6E42-53F2-BFEF-CADD1C4BBE9E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5CAFA850-8C27-9542-437E-3B6309C396AA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9D3017-A81D-36D2-8C91-77BF7B48E959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A8A6A7B-6C53-A0DB-5BB1-C63A4C9D436F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A86775D-4D36-F4A0-B2DA-A132FE227754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84BA01-50AC-36EA-4042-9376FA52E53A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C03B43F9-181D-A252-73DC-67D15A0338E7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AA675466-F149-25A6-AB3F-239D47715D50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F33186-6B73-8F87-83F9-8EA24DA0275D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EC7E7C13-21CD-A08C-0E25-AC22D847FE18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48DDB4D9-96E8-AC80-4E2C-DB330237205C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8ECE47-B9EE-5884-6285-2A3B514A3E33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BA117EA-E421-6A82-2FA8-5E002FC0F510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D45F70A1-F448-625E-C3EA-331E0035F9DF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6D8CED-0A91-EB13-7F58-3B28DDCCD4F3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00925B1E-262B-40A0-E93F-38562B254E7A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AD1ACEA5-9D69-DBFD-E131-CD2EB8D5FEBF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4F0D11-8DC0-2415-DE34-DCD72423C510}"/>
              </a:ext>
            </a:extLst>
          </p:cNvPr>
          <p:cNvSpPr/>
          <p:nvPr userDrawn="1"/>
        </p:nvSpPr>
        <p:spPr>
          <a:xfrm>
            <a:off x="0" y="179691"/>
            <a:ext cx="12259310" cy="749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5C242FB-A326-C812-F5ED-C09D99F05B33}"/>
              </a:ext>
            </a:extLst>
          </p:cNvPr>
          <p:cNvSpPr/>
          <p:nvPr userDrawn="1"/>
        </p:nvSpPr>
        <p:spPr>
          <a:xfrm rot="5400000">
            <a:off x="309244" y="387019"/>
            <a:ext cx="445770" cy="3346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1232F3C9-B6F3-BDBD-5A94-7FF5FD81EF58}"/>
              </a:ext>
            </a:extLst>
          </p:cNvPr>
          <p:cNvSpPr/>
          <p:nvPr userDrawn="1"/>
        </p:nvSpPr>
        <p:spPr>
          <a:xfrm>
            <a:off x="7118846" y="29078"/>
            <a:ext cx="4110355" cy="1008380"/>
          </a:xfrm>
          <a:prstGeom prst="parallelogram">
            <a:avLst/>
          </a:prstGeom>
          <a:solidFill>
            <a:srgbClr val="1F4E7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208789"/>
            <a:ext cx="12209145" cy="2625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78121" y="2875635"/>
            <a:ext cx="708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chemeClr val="bg1"/>
                </a:solidFill>
              </a:rPr>
              <a:t>Lab4-Challenge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94228" y="633343"/>
            <a:ext cx="2049145" cy="204914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latin typeface="Adobe Gothic Std B" panose="020B0800000000000000" charset="-128"/>
                <a:ea typeface="Adobe Gothic Std B" panose="020B0800000000000000" charset="-128"/>
              </a:rPr>
              <a:t>LOGO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20C678A-FFF2-D946-C2D3-3EAEF0BE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53" y="633343"/>
            <a:ext cx="2148694" cy="214869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2">
            <a:extLst>
              <a:ext uri="{FF2B5EF4-FFF2-40B4-BE49-F238E27FC236}">
                <a16:creationId xmlns:a16="http://schemas.microsoft.com/office/drawing/2014/main" id="{0BE5EB2A-2063-DC90-8022-06225B2DA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190" y="4927473"/>
            <a:ext cx="6798366" cy="66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答辩人：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20373159 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李国玮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线程的终止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4402F3-2A7C-D186-93C4-30D4BD8265C2}"/>
              </a:ext>
            </a:extLst>
          </p:cNvPr>
          <p:cNvSpPr txBox="1"/>
          <p:nvPr/>
        </p:nvSpPr>
        <p:spPr>
          <a:xfrm>
            <a:off x="8728358" y="26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16" name="矩形 52">
            <a:extLst>
              <a:ext uri="{FF2B5EF4-FFF2-40B4-BE49-F238E27FC236}">
                <a16:creationId xmlns:a16="http://schemas.microsoft.com/office/drawing/2014/main" id="{E53FB8A3-9C63-E36C-F99B-109D4E73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189" y="1018999"/>
            <a:ext cx="550165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终止线程分有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种情况：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C669A1-1B36-5F15-34DC-E3A2DE179C73}"/>
              </a:ext>
            </a:extLst>
          </p:cNvPr>
          <p:cNvSpPr txBox="1"/>
          <p:nvPr/>
        </p:nvSpPr>
        <p:spPr>
          <a:xfrm>
            <a:off x="1270939" y="1783301"/>
            <a:ext cx="948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 </a:t>
            </a:r>
            <a:r>
              <a:rPr lang="zh-CN" altLang="en-US" sz="2000" dirty="0"/>
              <a:t>线程执行</a:t>
            </a:r>
            <a:r>
              <a:rPr lang="en-US" altLang="zh-CN" sz="2000" dirty="0"/>
              <a:t>exit()</a:t>
            </a:r>
            <a:r>
              <a:rPr lang="zh-CN" altLang="en-US" sz="2000" dirty="0"/>
              <a:t>函数，该函数执行后整个进程被终止，所有进程内的线程被销毁。</a:t>
            </a:r>
            <a:endParaRPr lang="en-US" altLang="zh-CN" sz="2000" dirty="0"/>
          </a:p>
          <a:p>
            <a:r>
              <a:rPr lang="zh-CN" altLang="en-US" sz="2000" dirty="0"/>
              <a:t>同时，主线程执行过程中如果没有调用</a:t>
            </a:r>
            <a:r>
              <a:rPr lang="en-US" altLang="zh-CN" sz="2000" dirty="0" err="1"/>
              <a:t>phread_exit</a:t>
            </a:r>
            <a:r>
              <a:rPr lang="en-US" altLang="zh-CN" sz="2000" dirty="0"/>
              <a:t>()</a:t>
            </a:r>
            <a:r>
              <a:rPr lang="zh-CN" altLang="en-US" sz="2000" dirty="0"/>
              <a:t>，则执行结束时会自动调用</a:t>
            </a:r>
            <a:r>
              <a:rPr lang="en-US" altLang="zh-CN" sz="2000" dirty="0"/>
              <a:t>exit()</a:t>
            </a:r>
            <a:r>
              <a:rPr lang="zh-CN" altLang="en-US" sz="2000" dirty="0"/>
              <a:t>函数。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DAACFA-FCBC-F5FB-300D-1A6C17FB8540}"/>
              </a:ext>
            </a:extLst>
          </p:cNvPr>
          <p:cNvGrpSpPr/>
          <p:nvPr/>
        </p:nvGrpSpPr>
        <p:grpSpPr>
          <a:xfrm>
            <a:off x="881270" y="3255620"/>
            <a:ext cx="10231427" cy="3602380"/>
            <a:chOff x="443948" y="2646550"/>
            <a:chExt cx="10231427" cy="360238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EA292BC-53D0-48DB-71B5-371B488BD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948" y="3515033"/>
              <a:ext cx="4505954" cy="202910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78274E-DE77-297D-E289-441AD7228E17}"/>
                </a:ext>
              </a:extLst>
            </p:cNvPr>
            <p:cNvSpPr txBox="1"/>
            <p:nvPr/>
          </p:nvSpPr>
          <p:spPr>
            <a:xfrm>
              <a:off x="443948" y="2646550"/>
              <a:ext cx="17213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800" dirty="0"/>
                <a:t>exit</a:t>
              </a:r>
              <a:r>
                <a:rPr lang="zh-CN" altLang="en-US" sz="2800" dirty="0"/>
                <a:t>函数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552CAC-E92C-F4D3-F021-9BC157E7B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4661" y="3515033"/>
              <a:ext cx="4360714" cy="273389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BAF937D-5C5C-67BC-27B2-1308A6E94AF3}"/>
                </a:ext>
              </a:extLst>
            </p:cNvPr>
            <p:cNvSpPr txBox="1"/>
            <p:nvPr/>
          </p:nvSpPr>
          <p:spPr>
            <a:xfrm>
              <a:off x="6314661" y="2646550"/>
              <a:ext cx="24790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800" dirty="0" err="1"/>
                <a:t>env_free</a:t>
              </a:r>
              <a:r>
                <a:rPr lang="zh-CN" altLang="en-US" sz="2800" dirty="0"/>
                <a:t>函数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707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49356" y="298148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2.4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线程的加入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D2F1A9-77F4-9CBD-95DE-F6EA9825D2EA}"/>
              </a:ext>
            </a:extLst>
          </p:cNvPr>
          <p:cNvSpPr txBox="1"/>
          <p:nvPr/>
        </p:nvSpPr>
        <p:spPr>
          <a:xfrm>
            <a:off x="436052" y="1347211"/>
            <a:ext cx="94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线程的加入是指，线程调用</a:t>
            </a:r>
            <a:r>
              <a:rPr lang="en-US" altLang="zh-CN" b="1" dirty="0" err="1"/>
              <a:t>pthread_join</a:t>
            </a:r>
            <a:r>
              <a:rPr lang="en-US" altLang="zh-CN" b="1" dirty="0"/>
              <a:t>()</a:t>
            </a:r>
            <a:r>
              <a:rPr lang="zh-CN" altLang="en-US" dirty="0"/>
              <a:t>函数，等到接受到指定线程的退出值的指针</a:t>
            </a:r>
            <a:r>
              <a:rPr lang="en-US" altLang="zh-CN" dirty="0" err="1"/>
              <a:t>value_ptr</a:t>
            </a:r>
            <a:r>
              <a:rPr lang="zh-CN" altLang="en-US" dirty="0"/>
              <a:t>后，才继续往下执行。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7A9780-0160-0836-25DB-6E79D40EB95F}"/>
              </a:ext>
            </a:extLst>
          </p:cNvPr>
          <p:cNvSpPr txBox="1"/>
          <p:nvPr/>
        </p:nvSpPr>
        <p:spPr>
          <a:xfrm>
            <a:off x="436052" y="3771349"/>
            <a:ext cx="381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若指定线程已经退出，则函数立刻返回，并取走线程的退出值。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89BD3B-DCBE-C43B-5524-B8A3F114C357}"/>
              </a:ext>
            </a:extLst>
          </p:cNvPr>
          <p:cNvSpPr txBox="1"/>
          <p:nvPr/>
        </p:nvSpPr>
        <p:spPr>
          <a:xfrm>
            <a:off x="437006" y="4758349"/>
            <a:ext cx="381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若函数执行后会产生死锁，即两个线程互相等待，则报错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68B157-61C4-089D-7292-99BC8D6F6D69}"/>
              </a:ext>
            </a:extLst>
          </p:cNvPr>
          <p:cNvSpPr txBox="1"/>
          <p:nvPr/>
        </p:nvSpPr>
        <p:spPr>
          <a:xfrm>
            <a:off x="495099" y="5657671"/>
            <a:ext cx="381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标志指定线程的</a:t>
            </a:r>
            <a:r>
              <a:rPr lang="en-US" altLang="zh-CN" dirty="0" err="1"/>
              <a:t>tcb_joinedtcb</a:t>
            </a:r>
            <a:r>
              <a:rPr lang="zh-CN" altLang="en-US" dirty="0"/>
              <a:t>和</a:t>
            </a:r>
            <a:r>
              <a:rPr lang="en-US" altLang="zh-CN" dirty="0" err="1"/>
              <a:t>join_value_ptr</a:t>
            </a:r>
            <a:r>
              <a:rPr lang="zh-CN" altLang="en-US" dirty="0"/>
              <a:t>，并阻塞当前线程。当指定线程执行结束后，可恢复阻塞线程的执行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7993214-E5E1-C177-645D-30EB9CF44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8" y="1881788"/>
            <a:ext cx="5404834" cy="496194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0B8B2B80-E18A-C888-E016-47AAFD5E9FFB}"/>
              </a:ext>
            </a:extLst>
          </p:cNvPr>
          <p:cNvSpPr/>
          <p:nvPr/>
        </p:nvSpPr>
        <p:spPr>
          <a:xfrm>
            <a:off x="6467061" y="3810000"/>
            <a:ext cx="5141843" cy="1345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511021-BD82-6D1E-CFC8-4790306A9AA4}"/>
              </a:ext>
            </a:extLst>
          </p:cNvPr>
          <p:cNvSpPr/>
          <p:nvPr/>
        </p:nvSpPr>
        <p:spPr>
          <a:xfrm>
            <a:off x="6467060" y="5148470"/>
            <a:ext cx="5141843" cy="583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6D4519-CCBE-C535-067E-C9984B9B7CE9}"/>
              </a:ext>
            </a:extLst>
          </p:cNvPr>
          <p:cNvSpPr/>
          <p:nvPr/>
        </p:nvSpPr>
        <p:spPr>
          <a:xfrm>
            <a:off x="6467060" y="5744818"/>
            <a:ext cx="5141843" cy="927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A4939E-F3F6-BDCA-4E1F-6375FE656A83}"/>
              </a:ext>
            </a:extLst>
          </p:cNvPr>
          <p:cNvSpPr txBox="1"/>
          <p:nvPr/>
        </p:nvSpPr>
        <p:spPr>
          <a:xfrm>
            <a:off x="5981180" y="3771349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1.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CA4577-39A9-FD75-3A08-1BC741B08E8B}"/>
              </a:ext>
            </a:extLst>
          </p:cNvPr>
          <p:cNvSpPr txBox="1"/>
          <p:nvPr/>
        </p:nvSpPr>
        <p:spPr>
          <a:xfrm>
            <a:off x="5981180" y="5081515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2.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DCC37A9-E40F-FD5F-3FCF-8E8A7F6E446B}"/>
              </a:ext>
            </a:extLst>
          </p:cNvPr>
          <p:cNvSpPr txBox="1"/>
          <p:nvPr/>
        </p:nvSpPr>
        <p:spPr>
          <a:xfrm>
            <a:off x="5981179" y="6053504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3.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52">
            <a:extLst>
              <a:ext uri="{FF2B5EF4-FFF2-40B4-BE49-F238E27FC236}">
                <a16:creationId xmlns:a16="http://schemas.microsoft.com/office/drawing/2014/main" id="{4F8E706E-2763-F24B-B083-B6C465A22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52" y="2518313"/>
            <a:ext cx="550165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pthread_join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函数执行分为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步：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14D91A-68FA-E7DD-9A8F-096D1DC63526}"/>
              </a:ext>
            </a:extLst>
          </p:cNvPr>
          <p:cNvSpPr txBox="1"/>
          <p:nvPr/>
        </p:nvSpPr>
        <p:spPr>
          <a:xfrm>
            <a:off x="8706575" y="2885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2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2.4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线程的加入 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--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拓展</a:t>
            </a:r>
          </a:p>
        </p:txBody>
      </p:sp>
      <p:sp>
        <p:nvSpPr>
          <p:cNvPr id="7" name="矩形 52">
            <a:extLst>
              <a:ext uri="{FF2B5EF4-FFF2-40B4-BE49-F238E27FC236}">
                <a16:creationId xmlns:a16="http://schemas.microsoft.com/office/drawing/2014/main" id="{4FE5D277-A2A5-7EF2-38DF-268B9D3B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49" y="1118390"/>
            <a:ext cx="550165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线程独立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AE5101-61B8-5CA1-B15F-7B027B3642A9}"/>
              </a:ext>
            </a:extLst>
          </p:cNvPr>
          <p:cNvSpPr txBox="1"/>
          <p:nvPr/>
        </p:nvSpPr>
        <p:spPr>
          <a:xfrm>
            <a:off x="316049" y="1835009"/>
            <a:ext cx="948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当线程执行</a:t>
            </a:r>
            <a:r>
              <a:rPr lang="en-US" altLang="zh-CN" sz="2000" dirty="0" err="1"/>
              <a:t>pthread_detach</a:t>
            </a:r>
            <a:r>
              <a:rPr lang="en-US" altLang="zh-CN" sz="2000" dirty="0"/>
              <a:t>()</a:t>
            </a:r>
            <a:r>
              <a:rPr lang="zh-CN" altLang="en-US" sz="2000" dirty="0"/>
              <a:t>函数后，线程不能作为</a:t>
            </a:r>
            <a:r>
              <a:rPr lang="en-US" altLang="zh-CN" sz="2000" dirty="0" err="1"/>
              <a:t>pthread_join</a:t>
            </a:r>
            <a:r>
              <a:rPr lang="zh-CN" altLang="en-US" sz="2000" dirty="0"/>
              <a:t>的目标线程，且线程执行结束后栈空间会被释放。主要目的是不希望有的线程调用</a:t>
            </a:r>
            <a:r>
              <a:rPr lang="en-US" altLang="zh-CN" sz="2000" dirty="0" err="1"/>
              <a:t>pthread_join</a:t>
            </a:r>
            <a:r>
              <a:rPr lang="zh-CN" altLang="en-US" sz="2000" dirty="0"/>
              <a:t>被阻塞。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D7E84F-DDAF-4BBE-9C6C-0CAC47F26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5" r="12124" b="16265"/>
          <a:stretch/>
        </p:blipFill>
        <p:spPr>
          <a:xfrm>
            <a:off x="1744799" y="1225889"/>
            <a:ext cx="6627717" cy="4518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31CDF5-2691-49E4-22E2-12761FAA21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186"/>
          <a:stretch/>
        </p:blipFill>
        <p:spPr>
          <a:xfrm>
            <a:off x="316049" y="2926670"/>
            <a:ext cx="4081670" cy="3931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3E8F31-A890-8267-C780-C18C696A2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481" y="3745912"/>
            <a:ext cx="7282070" cy="26828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7796EB-68BD-206E-FD35-F283E715B602}"/>
              </a:ext>
            </a:extLst>
          </p:cNvPr>
          <p:cNvSpPr txBox="1"/>
          <p:nvPr/>
        </p:nvSpPr>
        <p:spPr>
          <a:xfrm>
            <a:off x="4731481" y="3198167"/>
            <a:ext cx="263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thread_free</a:t>
            </a:r>
            <a:r>
              <a:rPr lang="zh-CN" altLang="en-US" sz="2400" dirty="0"/>
              <a:t>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E00966-6610-3474-9EA9-D52D257CDA32}"/>
              </a:ext>
            </a:extLst>
          </p:cNvPr>
          <p:cNvSpPr txBox="1"/>
          <p:nvPr/>
        </p:nvSpPr>
        <p:spPr>
          <a:xfrm>
            <a:off x="8706575" y="2885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94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2.5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线程的取消</a:t>
            </a:r>
          </a:p>
        </p:txBody>
      </p:sp>
      <p:sp>
        <p:nvSpPr>
          <p:cNvPr id="7" name="矩形 52">
            <a:extLst>
              <a:ext uri="{FF2B5EF4-FFF2-40B4-BE49-F238E27FC236}">
                <a16:creationId xmlns:a16="http://schemas.microsoft.com/office/drawing/2014/main" id="{4FE5D277-A2A5-7EF2-38DF-268B9D3B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89" y="954607"/>
            <a:ext cx="550165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pthread_cancel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函数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DC899E-0EBB-58AC-A53B-F9B363221A19}"/>
              </a:ext>
            </a:extLst>
          </p:cNvPr>
          <p:cNvSpPr txBox="1"/>
          <p:nvPr/>
        </p:nvSpPr>
        <p:spPr>
          <a:xfrm>
            <a:off x="402189" y="1634437"/>
            <a:ext cx="889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pthread_cancel</a:t>
            </a:r>
            <a:r>
              <a:rPr lang="en-US" altLang="zh-CN" sz="2000" dirty="0"/>
              <a:t>() </a:t>
            </a:r>
            <a:r>
              <a:rPr lang="zh-CN" altLang="en-US" sz="2000" dirty="0"/>
              <a:t>函数可以向目标线程发送“终止执行”的信号，从而令目标线程结束执行。但目标线程是否会被取消取决于自身的</a:t>
            </a:r>
            <a:r>
              <a:rPr lang="en-US" altLang="zh-CN" sz="2000" dirty="0"/>
              <a:t>state</a:t>
            </a:r>
            <a:r>
              <a:rPr lang="zh-CN" altLang="en-US" sz="2000" dirty="0"/>
              <a:t>和</a:t>
            </a:r>
            <a:r>
              <a:rPr lang="en-US" altLang="zh-CN" sz="2000" dirty="0"/>
              <a:t>type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62727-D222-E2C8-EA2B-72F1EF763077}"/>
              </a:ext>
            </a:extLst>
          </p:cNvPr>
          <p:cNvSpPr txBox="1"/>
          <p:nvPr/>
        </p:nvSpPr>
        <p:spPr>
          <a:xfrm>
            <a:off x="414440" y="3025395"/>
            <a:ext cx="7885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判断线程的</a:t>
            </a:r>
            <a:r>
              <a:rPr lang="en-US" altLang="zh-CN" sz="2000" dirty="0"/>
              <a:t>cancelability state: </a:t>
            </a:r>
            <a:r>
              <a:rPr lang="zh-CN" altLang="en-US" sz="2000" dirty="0"/>
              <a:t>若为</a:t>
            </a:r>
            <a:r>
              <a:rPr lang="en-US" altLang="zh-CN" sz="2000" dirty="0"/>
              <a:t>PTHREAD_CANCEL_DISABLE</a:t>
            </a:r>
            <a:r>
              <a:rPr lang="zh-CN" altLang="en-US" sz="2000" dirty="0"/>
              <a:t>，则返回错误值；若为</a:t>
            </a:r>
            <a:r>
              <a:rPr lang="en-US" altLang="zh-CN" sz="2000" dirty="0"/>
              <a:t>PTHREAD_CANCEL_ENABLE</a:t>
            </a:r>
            <a:r>
              <a:rPr lang="zh-CN" altLang="en-US" sz="2000" dirty="0"/>
              <a:t>，则判断第二步</a:t>
            </a:r>
            <a:endParaRPr lang="en-US" altLang="zh-CN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D4EBC4-A7AB-6BD8-1B6A-B0477C158874}"/>
              </a:ext>
            </a:extLst>
          </p:cNvPr>
          <p:cNvSpPr txBox="1"/>
          <p:nvPr/>
        </p:nvSpPr>
        <p:spPr>
          <a:xfrm>
            <a:off x="402189" y="3835756"/>
            <a:ext cx="8397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判断线程的</a:t>
            </a:r>
            <a:r>
              <a:rPr lang="en-US" altLang="zh-CN" sz="2000" dirty="0"/>
              <a:t>cancelability type: </a:t>
            </a:r>
          </a:p>
          <a:p>
            <a:r>
              <a:rPr lang="zh-CN" altLang="en-US" sz="2000" dirty="0"/>
              <a:t>若为</a:t>
            </a:r>
            <a:r>
              <a:rPr lang="en-US" altLang="zh-CN" sz="2000" dirty="0"/>
              <a:t>PTHREAD_CANCEL_ASYNCHRONOUS</a:t>
            </a:r>
            <a:r>
              <a:rPr lang="zh-CN" altLang="en-US" sz="2000" dirty="0"/>
              <a:t>， 则立刻取消线程；</a:t>
            </a:r>
            <a:endParaRPr lang="en-US" altLang="zh-CN" sz="2000" dirty="0"/>
          </a:p>
          <a:p>
            <a:r>
              <a:rPr lang="zh-CN" altLang="en-US" sz="2000" dirty="0"/>
              <a:t>若为</a:t>
            </a:r>
            <a:r>
              <a:rPr lang="en-US" altLang="zh-CN" sz="2000" dirty="0"/>
              <a:t>PTHREAD_CANCEL_DEFERRED</a:t>
            </a:r>
            <a:r>
              <a:rPr lang="zh-CN" altLang="en-US" sz="2000" dirty="0"/>
              <a:t>， 则直到线程执行到</a:t>
            </a:r>
            <a:r>
              <a:rPr lang="en-US" altLang="zh-CN" sz="2000" dirty="0"/>
              <a:t>cancellation point</a:t>
            </a:r>
            <a:r>
              <a:rPr lang="zh-CN" altLang="en-US" sz="2000" dirty="0"/>
              <a:t>才会被取消。</a:t>
            </a:r>
            <a:r>
              <a:rPr lang="zh-CN" altLang="en-US" sz="2000" b="1" dirty="0"/>
              <a:t>当线程执行到</a:t>
            </a:r>
            <a:r>
              <a:rPr lang="en-US" altLang="zh-CN" sz="2000" b="1" dirty="0" err="1"/>
              <a:t>pthread_testcancel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时会产生</a:t>
            </a:r>
            <a:r>
              <a:rPr lang="en-US" altLang="zh-CN" sz="2000" b="1" dirty="0"/>
              <a:t>cancellation point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3754D5-7B0D-5C7F-3E1D-829DE365B327}"/>
              </a:ext>
            </a:extLst>
          </p:cNvPr>
          <p:cNvSpPr txBox="1"/>
          <p:nvPr/>
        </p:nvSpPr>
        <p:spPr>
          <a:xfrm>
            <a:off x="402189" y="2496688"/>
            <a:ext cx="7885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函数执行分有</a:t>
            </a:r>
            <a:r>
              <a:rPr lang="en-US" altLang="zh-CN" sz="2000" dirty="0"/>
              <a:t>2</a:t>
            </a:r>
            <a:r>
              <a:rPr lang="zh-CN" altLang="en-US" sz="2000" dirty="0"/>
              <a:t>步：</a:t>
            </a:r>
            <a:endParaRPr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F37C2E-5955-C6CF-6C6A-5CBBA3168971}"/>
              </a:ext>
            </a:extLst>
          </p:cNvPr>
          <p:cNvSpPr txBox="1"/>
          <p:nvPr/>
        </p:nvSpPr>
        <p:spPr>
          <a:xfrm>
            <a:off x="8706575" y="2885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492FF6-9308-2E96-2A2D-D2DC83BF6354}"/>
              </a:ext>
            </a:extLst>
          </p:cNvPr>
          <p:cNvSpPr txBox="1"/>
          <p:nvPr/>
        </p:nvSpPr>
        <p:spPr>
          <a:xfrm>
            <a:off x="402189" y="5590321"/>
            <a:ext cx="86235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线程初始化时，</a:t>
            </a:r>
            <a:r>
              <a:rPr lang="en-US" altLang="zh-CN" sz="2000" dirty="0"/>
              <a:t>state</a:t>
            </a:r>
            <a:r>
              <a:rPr lang="zh-CN" altLang="en-US" sz="2000" dirty="0"/>
              <a:t>和</a:t>
            </a:r>
            <a:r>
              <a:rPr lang="en-US" altLang="zh-CN" sz="2000" dirty="0"/>
              <a:t>type</a:t>
            </a:r>
            <a:r>
              <a:rPr lang="zh-CN" altLang="en-US" sz="2000" dirty="0"/>
              <a:t>默认为</a:t>
            </a:r>
            <a:r>
              <a:rPr lang="zh-CN" altLang="en-US" sz="2000" b="1" dirty="0"/>
              <a:t>可以取消</a:t>
            </a:r>
            <a:r>
              <a:rPr lang="zh-CN" altLang="en-US" sz="2000" dirty="0"/>
              <a:t>以及</a:t>
            </a:r>
            <a:r>
              <a:rPr lang="zh-CN" altLang="en-US" sz="2000" b="1" dirty="0"/>
              <a:t>延迟取消</a:t>
            </a:r>
            <a:r>
              <a:rPr lang="zh-CN" altLang="en-US" sz="2000" dirty="0"/>
              <a:t>，线程执行过程中可以通过 </a:t>
            </a:r>
            <a:r>
              <a:rPr lang="en-US" altLang="zh-CN" sz="2000" dirty="0" err="1"/>
              <a:t>pthread_setcancelstate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pthread_setcanceltype</a:t>
            </a:r>
            <a:r>
              <a:rPr lang="en-US" altLang="zh-CN" sz="2000" dirty="0"/>
              <a:t>()</a:t>
            </a:r>
            <a:r>
              <a:rPr lang="zh-CN" altLang="en-US" sz="2000" dirty="0"/>
              <a:t>函数改变</a:t>
            </a:r>
            <a:r>
              <a:rPr lang="en-US" altLang="zh-CN" sz="2000" dirty="0"/>
              <a:t>state</a:t>
            </a:r>
            <a:r>
              <a:rPr lang="zh-CN" altLang="en-US" sz="2000" dirty="0"/>
              <a:t>与</a:t>
            </a:r>
            <a:r>
              <a:rPr lang="en-US" altLang="zh-CN" sz="2000" dirty="0"/>
              <a:t>type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2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3.1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数据结构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D96570-F9BE-2353-E9EE-F187A85596B4}"/>
              </a:ext>
            </a:extLst>
          </p:cNvPr>
          <p:cNvSpPr txBox="1"/>
          <p:nvPr/>
        </p:nvSpPr>
        <p:spPr>
          <a:xfrm>
            <a:off x="8415028" y="2488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信号量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030F83-2BD4-0CD3-4122-B16F2FD7C08E}"/>
              </a:ext>
            </a:extLst>
          </p:cNvPr>
          <p:cNvSpPr txBox="1"/>
          <p:nvPr/>
        </p:nvSpPr>
        <p:spPr>
          <a:xfrm>
            <a:off x="344556" y="1418355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要实现信号量机制，首先要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有能保存该信号量的值、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状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态、阻塞队列的数据结构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。信号量在使用时，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可以定义为全局变量使用。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2B6CCE5-6D35-1F69-6BFD-E976DA34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10" y="2425880"/>
            <a:ext cx="7070035" cy="2731800"/>
          </a:xfrm>
          <a:prstGeom prst="rect">
            <a:avLst/>
          </a:prstGeom>
        </p:spPr>
      </p:pic>
      <p:sp>
        <p:nvSpPr>
          <p:cNvPr id="23" name="矩形 52">
            <a:extLst>
              <a:ext uri="{FF2B5EF4-FFF2-40B4-BE49-F238E27FC236}">
                <a16:creationId xmlns:a16="http://schemas.microsoft.com/office/drawing/2014/main" id="{09AE5789-6630-A3B8-1294-D4C179AC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6" y="2163148"/>
            <a:ext cx="550165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信号量结构体包括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4" name="矩形 52">
            <a:extLst>
              <a:ext uri="{FF2B5EF4-FFF2-40B4-BE49-F238E27FC236}">
                <a16:creationId xmlns:a16="http://schemas.microsoft.com/office/drawing/2014/main" id="{CD0B30B4-F183-A44F-D2FE-F3D6A26B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6" y="2917259"/>
            <a:ext cx="4465983" cy="26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457200" indent="-457200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AutoNum type="arabicPeriod"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信号量的值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AutoNum type="arabicPeriod"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信号量的状态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AutoNum type="arabicPeriod"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在此信号量上阻塞的线程数量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AutoNum type="arabicPeriod"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保存阻塞线程的循环队列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  <a:p>
            <a:pPr marL="457200" indent="-457200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AutoNum type="arabicPeriod"/>
              <a:defRPr/>
            </a:pP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信号量的使用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D96570-F9BE-2353-E9EE-F187A85596B4}"/>
              </a:ext>
            </a:extLst>
          </p:cNvPr>
          <p:cNvSpPr txBox="1"/>
          <p:nvPr/>
        </p:nvSpPr>
        <p:spPr>
          <a:xfrm>
            <a:off x="8415028" y="2488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信号量</a:t>
            </a:r>
          </a:p>
        </p:txBody>
      </p:sp>
      <p:sp>
        <p:nvSpPr>
          <p:cNvPr id="23" name="矩形 52">
            <a:extLst>
              <a:ext uri="{FF2B5EF4-FFF2-40B4-BE49-F238E27FC236}">
                <a16:creationId xmlns:a16="http://schemas.microsoft.com/office/drawing/2014/main" id="{09AE5789-6630-A3B8-1294-D4C179AC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6" y="1174855"/>
            <a:ext cx="7838661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1.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信号量的初始化，初始化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struct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sem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的各个域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12AE1-AE51-013E-4F9C-A19F10CC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0" y="1842824"/>
            <a:ext cx="11193437" cy="800212"/>
          </a:xfrm>
          <a:prstGeom prst="rect">
            <a:avLst/>
          </a:prstGeom>
        </p:spPr>
      </p:pic>
      <p:sp>
        <p:nvSpPr>
          <p:cNvPr id="13" name="矩形 52">
            <a:extLst>
              <a:ext uri="{FF2B5EF4-FFF2-40B4-BE49-F238E27FC236}">
                <a16:creationId xmlns:a16="http://schemas.microsoft.com/office/drawing/2014/main" id="{B82037E8-82B9-2D6F-EA3E-E680138C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6" y="2828625"/>
            <a:ext cx="7838661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2. P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操作（阻塞式）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7E391E-4A62-50BB-C0D1-A201B6BA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48" y="3201683"/>
            <a:ext cx="5283132" cy="1291755"/>
          </a:xfrm>
          <a:prstGeom prst="rect">
            <a:avLst/>
          </a:prstGeom>
        </p:spPr>
      </p:pic>
      <p:sp>
        <p:nvSpPr>
          <p:cNvPr id="16" name="矩形 52">
            <a:extLst>
              <a:ext uri="{FF2B5EF4-FFF2-40B4-BE49-F238E27FC236}">
                <a16:creationId xmlns:a16="http://schemas.microsoft.com/office/drawing/2014/main" id="{036E893F-39C0-F2DB-B9DE-B6F9290B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6" y="4943999"/>
            <a:ext cx="7838661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3. P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操作（非阻塞式）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2728C2-5774-9F21-1E04-3DB0A2EA30B1}"/>
              </a:ext>
            </a:extLst>
          </p:cNvPr>
          <p:cNvSpPr txBox="1"/>
          <p:nvPr/>
        </p:nvSpPr>
        <p:spPr>
          <a:xfrm>
            <a:off x="446273" y="3587067"/>
            <a:ext cx="4887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若信号量的值大于</a:t>
            </a:r>
            <a:r>
              <a:rPr lang="en-US" altLang="zh-CN" dirty="0"/>
              <a:t>0</a:t>
            </a:r>
            <a:r>
              <a:rPr lang="zh-CN" altLang="en-US" dirty="0"/>
              <a:t>，则减</a:t>
            </a:r>
            <a:r>
              <a:rPr lang="en-US" altLang="zh-CN" dirty="0"/>
              <a:t>1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若信号量的值等于</a:t>
            </a:r>
            <a:r>
              <a:rPr lang="en-US" altLang="zh-CN" dirty="0"/>
              <a:t>0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FF0000"/>
                </a:solidFill>
              </a:rPr>
              <a:t>线程阻塞，并加入阻塞队列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B48B5F-0DCD-3B40-A0B7-40BD53D04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595" y="5103028"/>
            <a:ext cx="5283132" cy="132722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07BF325-6E41-B5BD-2E9C-22D3001E924C}"/>
              </a:ext>
            </a:extLst>
          </p:cNvPr>
          <p:cNvSpPr txBox="1"/>
          <p:nvPr/>
        </p:nvSpPr>
        <p:spPr>
          <a:xfrm>
            <a:off x="446272" y="5620538"/>
            <a:ext cx="488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若信号量的值大于</a:t>
            </a:r>
            <a:r>
              <a:rPr lang="en-US" altLang="zh-CN" dirty="0"/>
              <a:t>0</a:t>
            </a:r>
            <a:r>
              <a:rPr lang="zh-CN" altLang="en-US" dirty="0"/>
              <a:t>，则减</a:t>
            </a:r>
            <a:r>
              <a:rPr lang="en-US" altLang="zh-CN" dirty="0"/>
              <a:t>1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若信号量的值等于</a:t>
            </a:r>
            <a:r>
              <a:rPr lang="en-US" altLang="zh-CN" dirty="0"/>
              <a:t>0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FF0000"/>
                </a:solidFill>
              </a:rPr>
              <a:t>报错返回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6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信号量的使用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D96570-F9BE-2353-E9EE-F187A85596B4}"/>
              </a:ext>
            </a:extLst>
          </p:cNvPr>
          <p:cNvSpPr txBox="1"/>
          <p:nvPr/>
        </p:nvSpPr>
        <p:spPr>
          <a:xfrm>
            <a:off x="8415028" y="2488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信号量</a:t>
            </a:r>
          </a:p>
        </p:txBody>
      </p:sp>
      <p:sp>
        <p:nvSpPr>
          <p:cNvPr id="23" name="矩形 52">
            <a:extLst>
              <a:ext uri="{FF2B5EF4-FFF2-40B4-BE49-F238E27FC236}">
                <a16:creationId xmlns:a16="http://schemas.microsoft.com/office/drawing/2014/main" id="{09AE5789-6630-A3B8-1294-D4C179AC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6" y="1174855"/>
            <a:ext cx="7838661" cy="5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4.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V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操作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3" name="矩形 52">
            <a:extLst>
              <a:ext uri="{FF2B5EF4-FFF2-40B4-BE49-F238E27FC236}">
                <a16:creationId xmlns:a16="http://schemas.microsoft.com/office/drawing/2014/main" id="{B82037E8-82B9-2D6F-EA3E-E680138C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6" y="3317992"/>
            <a:ext cx="7838661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5.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获取当前信号量的值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6" name="矩形 52">
            <a:extLst>
              <a:ext uri="{FF2B5EF4-FFF2-40B4-BE49-F238E27FC236}">
                <a16:creationId xmlns:a16="http://schemas.microsoft.com/office/drawing/2014/main" id="{036E893F-39C0-F2DB-B9DE-B6F9290B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5" y="4839777"/>
            <a:ext cx="7838661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6.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销毁信号量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2728C2-5774-9F21-1E04-3DB0A2EA30B1}"/>
              </a:ext>
            </a:extLst>
          </p:cNvPr>
          <p:cNvSpPr txBox="1"/>
          <p:nvPr/>
        </p:nvSpPr>
        <p:spPr>
          <a:xfrm>
            <a:off x="344556" y="1769906"/>
            <a:ext cx="4887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若信号量的值大于</a:t>
            </a:r>
            <a:r>
              <a:rPr lang="en-US" altLang="zh-CN" dirty="0"/>
              <a:t>0</a:t>
            </a:r>
            <a:r>
              <a:rPr lang="zh-CN" altLang="en-US" dirty="0"/>
              <a:t>或无阻塞线程，则加</a:t>
            </a:r>
            <a:r>
              <a:rPr lang="en-US" altLang="zh-CN" dirty="0"/>
              <a:t>1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若信号量的值等于</a:t>
            </a:r>
            <a:r>
              <a:rPr lang="en-US" altLang="zh-CN" dirty="0"/>
              <a:t>0</a:t>
            </a:r>
            <a:r>
              <a:rPr lang="zh-CN" altLang="en-US" dirty="0"/>
              <a:t>，则恢复一个阻塞线程的执行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7BF325-6E41-B5BD-2E9C-22D3001E924C}"/>
              </a:ext>
            </a:extLst>
          </p:cNvPr>
          <p:cNvSpPr txBox="1"/>
          <p:nvPr/>
        </p:nvSpPr>
        <p:spPr>
          <a:xfrm>
            <a:off x="446272" y="5620538"/>
            <a:ext cx="488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仅将信号量的</a:t>
            </a:r>
            <a:r>
              <a:rPr lang="en-US" altLang="zh-CN" dirty="0" err="1"/>
              <a:t>sem_status</a:t>
            </a:r>
            <a:r>
              <a:rPr lang="zh-CN" altLang="en-US" dirty="0"/>
              <a:t>域置为</a:t>
            </a:r>
            <a:r>
              <a:rPr lang="en-US" altLang="zh-CN" dirty="0"/>
              <a:t>free</a:t>
            </a:r>
            <a:r>
              <a:rPr lang="zh-CN" altLang="en-US" dirty="0"/>
              <a:t>，并不会释放正在阻塞的线程（符合</a:t>
            </a:r>
            <a:r>
              <a:rPr lang="en-US" altLang="zh-CN" dirty="0"/>
              <a:t>POSIX</a:t>
            </a:r>
            <a:r>
              <a:rPr lang="zh-CN" altLang="en-US" dirty="0"/>
              <a:t>标准）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C1D598-691D-00B3-9CDE-64CE4CA7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8" y="1457124"/>
            <a:ext cx="4655233" cy="12460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67DDA1-3B86-8493-00C2-7E10D56F0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661" y="3442435"/>
            <a:ext cx="4661856" cy="101623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C7EACF4-95F4-A773-9DE3-F604BBD44821}"/>
              </a:ext>
            </a:extLst>
          </p:cNvPr>
          <p:cNvSpPr txBox="1"/>
          <p:nvPr/>
        </p:nvSpPr>
        <p:spPr>
          <a:xfrm>
            <a:off x="446271" y="3981605"/>
            <a:ext cx="488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返回信号量的</a:t>
            </a:r>
            <a:r>
              <a:rPr lang="en-US" altLang="zh-CN" dirty="0" err="1"/>
              <a:t>sem_value</a:t>
            </a:r>
            <a:r>
              <a:rPr lang="zh-CN" altLang="en-US" dirty="0"/>
              <a:t>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BE6494-286A-31ED-2151-8A4AAAFD8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8" y="5145996"/>
            <a:ext cx="4661856" cy="949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23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7368" y="2757805"/>
            <a:ext cx="8597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</a:rPr>
              <a:t>谢谢各位老师观看指导</a:t>
            </a:r>
          </a:p>
        </p:txBody>
      </p:sp>
      <p:sp>
        <p:nvSpPr>
          <p:cNvPr id="17" name="椭圆 16"/>
          <p:cNvSpPr/>
          <p:nvPr/>
        </p:nvSpPr>
        <p:spPr>
          <a:xfrm>
            <a:off x="5071428" y="673100"/>
            <a:ext cx="2049145" cy="204914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latin typeface="Adobe Gothic Std B" panose="020B0800000000000000" charset="-128"/>
                <a:ea typeface="Adobe Gothic Std B" panose="020B0800000000000000" charset="-128"/>
              </a:rPr>
              <a:t>LOGO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12939F-57B3-48C7-BE58-FAD2301CACC3}"/>
              </a:ext>
            </a:extLst>
          </p:cNvPr>
          <p:cNvSpPr/>
          <p:nvPr/>
        </p:nvSpPr>
        <p:spPr>
          <a:xfrm>
            <a:off x="-7620" y="2109471"/>
            <a:ext cx="12209145" cy="2625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9E056A-CA90-4BC7-9E42-72CEF6CD87E6}"/>
              </a:ext>
            </a:extLst>
          </p:cNvPr>
          <p:cNvSpPr txBox="1"/>
          <p:nvPr/>
        </p:nvSpPr>
        <p:spPr>
          <a:xfrm>
            <a:off x="1445070" y="3014852"/>
            <a:ext cx="9483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</a:rPr>
              <a:t>欢迎各位老师提问指导</a:t>
            </a:r>
          </a:p>
        </p:txBody>
      </p:sp>
      <p:pic>
        <p:nvPicPr>
          <p:cNvPr id="7" name="Picture 2" descr="查看源图像">
            <a:extLst>
              <a:ext uri="{FF2B5EF4-FFF2-40B4-BE49-F238E27FC236}">
                <a16:creationId xmlns:a16="http://schemas.microsoft.com/office/drawing/2014/main" id="{E57C0A21-33EA-5F03-45F6-1D7244023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53" y="673100"/>
            <a:ext cx="2148694" cy="214869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3265" y="1136015"/>
            <a:ext cx="3815715" cy="52743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654358" y="2122615"/>
            <a:ext cx="4874895" cy="803446"/>
            <a:chOff x="3567" y="2587"/>
            <a:chExt cx="7677" cy="1813"/>
          </a:xfrm>
        </p:grpSpPr>
        <p:grpSp>
          <p:nvGrpSpPr>
            <p:cNvPr id="7" name="组合 6"/>
            <p:cNvGrpSpPr/>
            <p:nvPr/>
          </p:nvGrpSpPr>
          <p:grpSpPr>
            <a:xfrm>
              <a:off x="3567" y="2780"/>
              <a:ext cx="7677" cy="1620"/>
              <a:chOff x="3567" y="2670"/>
              <a:chExt cx="7677" cy="1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567" y="2670"/>
                <a:ext cx="1522" cy="1620"/>
                <a:chOff x="3567" y="2670"/>
                <a:chExt cx="1522" cy="1620"/>
              </a:xfrm>
            </p:grpSpPr>
            <p:sp>
              <p:nvSpPr>
                <p:cNvPr id="2" name="剪去对角的矩形 1"/>
                <p:cNvSpPr/>
                <p:nvPr/>
              </p:nvSpPr>
              <p:spPr>
                <a:xfrm>
                  <a:off x="3567" y="2670"/>
                  <a:ext cx="1522" cy="1343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3600"/>
                </a:p>
              </p:txBody>
            </p:sp>
            <p:sp>
              <p:nvSpPr>
                <p:cNvPr id="3" name="文本框 2"/>
                <p:cNvSpPr txBox="1"/>
                <p:nvPr/>
              </p:nvSpPr>
              <p:spPr>
                <a:xfrm>
                  <a:off x="3772" y="2834"/>
                  <a:ext cx="1112" cy="1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dirty="0">
                      <a:solidFill>
                        <a:schemeClr val="bg1"/>
                      </a:solidFill>
                      <a:latin typeface="Adobe Gothic Std B" panose="020B0800000000000000" charset="-128"/>
                      <a:ea typeface="Adobe Gothic Std B" panose="020B0800000000000000" charset="-128"/>
                      <a:sym typeface="+mn-ea"/>
                    </a:rPr>
                    <a:t>1</a:t>
                  </a: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>
                <a:off x="5116" y="4026"/>
                <a:ext cx="6128" cy="0"/>
              </a:xfrm>
              <a:prstGeom prst="line">
                <a:avLst/>
              </a:prstGeom>
              <a:ln w="15875" cmpd="thickThin"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5473" y="2587"/>
              <a:ext cx="5064" cy="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dirty="0"/>
                <a:t>总体概述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54358" y="3299398"/>
            <a:ext cx="5163820" cy="823726"/>
            <a:chOff x="3567" y="2523"/>
            <a:chExt cx="8132" cy="1944"/>
          </a:xfrm>
        </p:grpSpPr>
        <p:grpSp>
          <p:nvGrpSpPr>
            <p:cNvPr id="11" name="组合 10"/>
            <p:cNvGrpSpPr/>
            <p:nvPr/>
          </p:nvGrpSpPr>
          <p:grpSpPr>
            <a:xfrm>
              <a:off x="3567" y="2780"/>
              <a:ext cx="7677" cy="1687"/>
              <a:chOff x="3567" y="2670"/>
              <a:chExt cx="7677" cy="1687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3567" y="2670"/>
                <a:ext cx="1522" cy="1687"/>
                <a:chOff x="3567" y="2670"/>
                <a:chExt cx="1522" cy="1687"/>
              </a:xfrm>
            </p:grpSpPr>
            <p:sp>
              <p:nvSpPr>
                <p:cNvPr id="13" name="剪去对角的矩形 12"/>
                <p:cNvSpPr/>
                <p:nvPr/>
              </p:nvSpPr>
              <p:spPr>
                <a:xfrm>
                  <a:off x="3567" y="2670"/>
                  <a:ext cx="1522" cy="1343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360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3772" y="2834"/>
                  <a:ext cx="1112" cy="1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dirty="0">
                      <a:solidFill>
                        <a:schemeClr val="bg1"/>
                      </a:solidFill>
                      <a:latin typeface="Adobe Gothic Std B" panose="020B0800000000000000" charset="-128"/>
                      <a:ea typeface="Adobe Gothic Std B" panose="020B0800000000000000" charset="-128"/>
                      <a:sym typeface="+mn-ea"/>
                    </a:rPr>
                    <a:t>2</a:t>
                  </a: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5116" y="4026"/>
                <a:ext cx="6128" cy="0"/>
              </a:xfrm>
              <a:prstGeom prst="line">
                <a:avLst/>
              </a:prstGeom>
              <a:ln w="15875" cmpd="thickThin"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5473" y="2523"/>
              <a:ext cx="6226" cy="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dirty="0"/>
                <a:t>线程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54358" y="4455165"/>
            <a:ext cx="4874895" cy="833154"/>
            <a:chOff x="3567" y="2501"/>
            <a:chExt cx="7677" cy="1964"/>
          </a:xfrm>
        </p:grpSpPr>
        <p:grpSp>
          <p:nvGrpSpPr>
            <p:cNvPr id="18" name="组合 17"/>
            <p:cNvGrpSpPr/>
            <p:nvPr/>
          </p:nvGrpSpPr>
          <p:grpSpPr>
            <a:xfrm>
              <a:off x="3567" y="2780"/>
              <a:ext cx="7677" cy="1685"/>
              <a:chOff x="3567" y="2670"/>
              <a:chExt cx="7677" cy="168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567" y="2670"/>
                <a:ext cx="1522" cy="1685"/>
                <a:chOff x="3567" y="2670"/>
                <a:chExt cx="1522" cy="1685"/>
              </a:xfrm>
            </p:grpSpPr>
            <p:sp>
              <p:nvSpPr>
                <p:cNvPr id="20" name="剪去对角的矩形 19"/>
                <p:cNvSpPr/>
                <p:nvPr/>
              </p:nvSpPr>
              <p:spPr>
                <a:xfrm>
                  <a:off x="3567" y="2670"/>
                  <a:ext cx="1522" cy="1343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360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3772" y="2834"/>
                  <a:ext cx="1112" cy="1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dirty="0">
                      <a:solidFill>
                        <a:schemeClr val="bg1"/>
                      </a:solidFill>
                      <a:latin typeface="Adobe Gothic Std B" panose="020B0800000000000000" charset="-128"/>
                      <a:ea typeface="Adobe Gothic Std B" panose="020B0800000000000000" charset="-128"/>
                      <a:sym typeface="+mn-ea"/>
                    </a:rPr>
                    <a:t>3</a:t>
                  </a:r>
                </a:p>
              </p:txBody>
            </p:sp>
          </p:grpSp>
          <p:cxnSp>
            <p:nvCxnSpPr>
              <p:cNvPr id="22" name="直接连接符 21"/>
              <p:cNvCxnSpPr/>
              <p:nvPr/>
            </p:nvCxnSpPr>
            <p:spPr>
              <a:xfrm>
                <a:off x="5116" y="4026"/>
                <a:ext cx="6128" cy="0"/>
              </a:xfrm>
              <a:prstGeom prst="line">
                <a:avLst/>
              </a:prstGeom>
              <a:ln w="15875" cmpd="thickThin"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5473" y="2501"/>
              <a:ext cx="5538" cy="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dirty="0"/>
                <a:t>信号量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200150" y="3502025"/>
            <a:ext cx="28625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930400" y="2672080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</a:rPr>
              <a:t>目录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315528" y="3566795"/>
            <a:ext cx="631825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733096" y="319747"/>
            <a:ext cx="352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总体概述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4402F3-2A7C-D186-93C4-30D4BD8265C2}"/>
              </a:ext>
            </a:extLst>
          </p:cNvPr>
          <p:cNvSpPr txBox="1"/>
          <p:nvPr/>
        </p:nvSpPr>
        <p:spPr>
          <a:xfrm>
            <a:off x="8287286" y="2569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总体概述</a:t>
            </a:r>
          </a:p>
        </p:txBody>
      </p:sp>
      <p:sp>
        <p:nvSpPr>
          <p:cNvPr id="24" name="矩形 52">
            <a:extLst>
              <a:ext uri="{FF2B5EF4-FFF2-40B4-BE49-F238E27FC236}">
                <a16:creationId xmlns:a16="http://schemas.microsoft.com/office/drawing/2014/main" id="{7975D0D9-5DA4-2828-E5D9-594ED630E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26" y="1236856"/>
            <a:ext cx="4611757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线程部分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: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实现了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8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个接口函数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5" name="矩形 52">
            <a:extLst>
              <a:ext uri="{FF2B5EF4-FFF2-40B4-BE49-F238E27FC236}">
                <a16:creationId xmlns:a16="http://schemas.microsoft.com/office/drawing/2014/main" id="{AED1E239-BFA8-7586-2A2E-83FE20D6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121" y="1236856"/>
            <a:ext cx="4611757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信号量部分：实现了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6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个接口函数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5890F5-5BF7-0722-A7D5-97DAAEB2C5B5}"/>
              </a:ext>
            </a:extLst>
          </p:cNvPr>
          <p:cNvSpPr/>
          <p:nvPr/>
        </p:nvSpPr>
        <p:spPr>
          <a:xfrm>
            <a:off x="195916" y="2007702"/>
            <a:ext cx="5582032" cy="445273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914400">
              <a:defRPr/>
            </a:pPr>
            <a:endParaRPr lang="zh-CN" altLang="en-US" dirty="0">
              <a:solidFill>
                <a:srgbClr val="4BACC6">
                  <a:lumMod val="50000"/>
                </a:srgb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10AE10-2C44-B806-4948-C62423F3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2" y="2107093"/>
            <a:ext cx="5341740" cy="425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55271E-8086-5A07-AA56-4D1F6AC1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83" y="2678635"/>
            <a:ext cx="5559578" cy="311086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FD34B93-0D49-5C85-0F06-CD6BC38E9CF2}"/>
              </a:ext>
            </a:extLst>
          </p:cNvPr>
          <p:cNvSpPr/>
          <p:nvPr/>
        </p:nvSpPr>
        <p:spPr>
          <a:xfrm>
            <a:off x="6314661" y="2007702"/>
            <a:ext cx="5530823" cy="445273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914400">
              <a:defRPr/>
            </a:pPr>
            <a:endParaRPr lang="zh-CN" altLang="en-US" dirty="0">
              <a:solidFill>
                <a:srgbClr val="4BACC6">
                  <a:lumMod val="50000"/>
                </a:srgb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3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702365" y="288344"/>
            <a:ext cx="352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线程状态的记录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4402F3-2A7C-D186-93C4-30D4BD8265C2}"/>
              </a:ext>
            </a:extLst>
          </p:cNvPr>
          <p:cNvSpPr txBox="1"/>
          <p:nvPr/>
        </p:nvSpPr>
        <p:spPr>
          <a:xfrm>
            <a:off x="8704730" y="2488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4D0FF6-CB7C-184B-1257-2B89D7CD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767"/>
            <a:ext cx="6599583" cy="5112233"/>
          </a:xfrm>
          <a:prstGeom prst="rect">
            <a:avLst/>
          </a:prstGeom>
        </p:spPr>
      </p:pic>
      <p:sp>
        <p:nvSpPr>
          <p:cNvPr id="12" name="矩形 52">
            <a:extLst>
              <a:ext uri="{FF2B5EF4-FFF2-40B4-BE49-F238E27FC236}">
                <a16:creationId xmlns:a16="http://schemas.microsoft.com/office/drawing/2014/main" id="{750948BF-4E2F-96FE-1875-7583344D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74" y="1144895"/>
            <a:ext cx="4611757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线程控制块：记录线程状态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DC480D-0490-6F4D-BFF7-C8585D264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602" y="1745767"/>
            <a:ext cx="5051862" cy="2239236"/>
          </a:xfrm>
          <a:prstGeom prst="rect">
            <a:avLst/>
          </a:prstGeom>
        </p:spPr>
      </p:pic>
      <p:sp>
        <p:nvSpPr>
          <p:cNvPr id="16" name="矩形 52">
            <a:extLst>
              <a:ext uri="{FF2B5EF4-FFF2-40B4-BE49-F238E27FC236}">
                <a16:creationId xmlns:a16="http://schemas.microsoft.com/office/drawing/2014/main" id="{1E6A079D-6F31-2B50-B195-8FE81205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716" y="1144894"/>
            <a:ext cx="5393634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进程控制块：在原有基础上增加两个域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8" name="矩形 52">
            <a:extLst>
              <a:ext uri="{FF2B5EF4-FFF2-40B4-BE49-F238E27FC236}">
                <a16:creationId xmlns:a16="http://schemas.microsoft.com/office/drawing/2014/main" id="{78A063E3-5548-1A25-F705-AB8DB19C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949" y="4696516"/>
            <a:ext cx="4611757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调度以线程为单位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E599CD-30D8-48D6-F30F-F9C97EB03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392" y="5303118"/>
            <a:ext cx="5034072" cy="600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90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702365" y="288344"/>
            <a:ext cx="352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线程栈的分配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4402F3-2A7C-D186-93C4-30D4BD8265C2}"/>
              </a:ext>
            </a:extLst>
          </p:cNvPr>
          <p:cNvSpPr txBox="1"/>
          <p:nvPr/>
        </p:nvSpPr>
        <p:spPr>
          <a:xfrm>
            <a:off x="8618591" y="2569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12" name="矩形 52">
            <a:extLst>
              <a:ext uri="{FF2B5EF4-FFF2-40B4-BE49-F238E27FC236}">
                <a16:creationId xmlns:a16="http://schemas.microsoft.com/office/drawing/2014/main" id="{750948BF-4E2F-96FE-1875-7583344D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49" y="1118390"/>
            <a:ext cx="550165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各线程栈相互独立，但可以互相访问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A9169B-BBBA-3933-6867-396339E37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3" y="1839773"/>
            <a:ext cx="3826006" cy="4541147"/>
          </a:xfrm>
          <a:prstGeom prst="rect">
            <a:avLst/>
          </a:prstGeom>
        </p:spPr>
      </p:pic>
      <p:sp>
        <p:nvSpPr>
          <p:cNvPr id="14" name="矩形 52">
            <a:extLst>
              <a:ext uri="{FF2B5EF4-FFF2-40B4-BE49-F238E27FC236}">
                <a16:creationId xmlns:a16="http://schemas.microsoft.com/office/drawing/2014/main" id="{B6A079FF-61C7-37E6-158B-30C4446B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853" y="2714417"/>
            <a:ext cx="6652591" cy="179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每个线程栈有固定大小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4MB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每个线程栈指针初始位置固定，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个线程初始栈指针为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USTACKTOP-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i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*4MB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5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线程的创建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主线程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4402F3-2A7C-D186-93C4-30D4BD8265C2}"/>
              </a:ext>
            </a:extLst>
          </p:cNvPr>
          <p:cNvSpPr txBox="1"/>
          <p:nvPr/>
        </p:nvSpPr>
        <p:spPr>
          <a:xfrm>
            <a:off x="8658346" y="2137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3BF46A-806A-A0E7-CF6B-5EDBD0722C2A}"/>
              </a:ext>
            </a:extLst>
          </p:cNvPr>
          <p:cNvGrpSpPr/>
          <p:nvPr/>
        </p:nvGrpSpPr>
        <p:grpSpPr>
          <a:xfrm>
            <a:off x="1327963" y="1291175"/>
            <a:ext cx="9810842" cy="5428585"/>
            <a:chOff x="1327963" y="1291175"/>
            <a:chExt cx="9810842" cy="5428585"/>
          </a:xfrm>
        </p:grpSpPr>
        <p:sp>
          <p:nvSpPr>
            <p:cNvPr id="5" name="箭头: 直角上 4">
              <a:extLst>
                <a:ext uri="{FF2B5EF4-FFF2-40B4-BE49-F238E27FC236}">
                  <a16:creationId xmlns:a16="http://schemas.microsoft.com/office/drawing/2014/main" id="{FF36650A-176C-1A48-2F79-785CE5356C04}"/>
                </a:ext>
              </a:extLst>
            </p:cNvPr>
            <p:cNvSpPr/>
            <p:nvPr/>
          </p:nvSpPr>
          <p:spPr>
            <a:xfrm rot="5400000">
              <a:off x="1703911" y="2864163"/>
              <a:ext cx="1418997" cy="161547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1303629-2EB0-CFF1-421A-1AFB677D8438}"/>
                </a:ext>
              </a:extLst>
            </p:cNvPr>
            <p:cNvSpPr/>
            <p:nvPr/>
          </p:nvSpPr>
          <p:spPr>
            <a:xfrm>
              <a:off x="1327963" y="1291175"/>
              <a:ext cx="2388757" cy="1672052"/>
            </a:xfrm>
            <a:custGeom>
              <a:avLst/>
              <a:gdLst>
                <a:gd name="connsiteX0" fmla="*/ 0 w 2388757"/>
                <a:gd name="connsiteY0" fmla="*/ 278731 h 1672052"/>
                <a:gd name="connsiteX1" fmla="*/ 278731 w 2388757"/>
                <a:gd name="connsiteY1" fmla="*/ 0 h 1672052"/>
                <a:gd name="connsiteX2" fmla="*/ 2110026 w 2388757"/>
                <a:gd name="connsiteY2" fmla="*/ 0 h 1672052"/>
                <a:gd name="connsiteX3" fmla="*/ 2388757 w 2388757"/>
                <a:gd name="connsiteY3" fmla="*/ 278731 h 1672052"/>
                <a:gd name="connsiteX4" fmla="*/ 2388757 w 2388757"/>
                <a:gd name="connsiteY4" fmla="*/ 1393321 h 1672052"/>
                <a:gd name="connsiteX5" fmla="*/ 2110026 w 2388757"/>
                <a:gd name="connsiteY5" fmla="*/ 1672052 h 1672052"/>
                <a:gd name="connsiteX6" fmla="*/ 278731 w 2388757"/>
                <a:gd name="connsiteY6" fmla="*/ 1672052 h 1672052"/>
                <a:gd name="connsiteX7" fmla="*/ 0 w 2388757"/>
                <a:gd name="connsiteY7" fmla="*/ 1393321 h 1672052"/>
                <a:gd name="connsiteX8" fmla="*/ 0 w 2388757"/>
                <a:gd name="connsiteY8" fmla="*/ 278731 h 167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757" h="1672052">
                  <a:moveTo>
                    <a:pt x="0" y="278731"/>
                  </a:moveTo>
                  <a:cubicBezTo>
                    <a:pt x="0" y="124792"/>
                    <a:pt x="124792" y="0"/>
                    <a:pt x="278731" y="0"/>
                  </a:cubicBezTo>
                  <a:lnTo>
                    <a:pt x="2110026" y="0"/>
                  </a:lnTo>
                  <a:cubicBezTo>
                    <a:pt x="2263965" y="0"/>
                    <a:pt x="2388757" y="124792"/>
                    <a:pt x="2388757" y="278731"/>
                  </a:cubicBezTo>
                  <a:lnTo>
                    <a:pt x="2388757" y="1393321"/>
                  </a:lnTo>
                  <a:cubicBezTo>
                    <a:pt x="2388757" y="1547260"/>
                    <a:pt x="2263965" y="1672052"/>
                    <a:pt x="2110026" y="1672052"/>
                  </a:cubicBezTo>
                  <a:lnTo>
                    <a:pt x="278731" y="1672052"/>
                  </a:lnTo>
                  <a:cubicBezTo>
                    <a:pt x="124792" y="1672052"/>
                    <a:pt x="0" y="1547260"/>
                    <a:pt x="0" y="1393321"/>
                  </a:cubicBezTo>
                  <a:lnTo>
                    <a:pt x="0" y="278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838" tIns="157838" rIns="157838" bIns="15783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 err="1"/>
                <a:t>env_create_priority</a:t>
              </a:r>
              <a:endParaRPr lang="zh-CN" altLang="en-US" sz="2000" kern="1200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C22EC56-24C9-D9B1-D450-DAF10B14C430}"/>
                </a:ext>
              </a:extLst>
            </p:cNvPr>
            <p:cNvSpPr/>
            <p:nvPr/>
          </p:nvSpPr>
          <p:spPr>
            <a:xfrm>
              <a:off x="3937399" y="1489267"/>
              <a:ext cx="2739425" cy="1346264"/>
            </a:xfrm>
            <a:custGeom>
              <a:avLst/>
              <a:gdLst>
                <a:gd name="connsiteX0" fmla="*/ 0 w 2739425"/>
                <a:gd name="connsiteY0" fmla="*/ 0 h 1346264"/>
                <a:gd name="connsiteX1" fmla="*/ 2739425 w 2739425"/>
                <a:gd name="connsiteY1" fmla="*/ 0 h 1346264"/>
                <a:gd name="connsiteX2" fmla="*/ 2739425 w 2739425"/>
                <a:gd name="connsiteY2" fmla="*/ 1346264 h 1346264"/>
                <a:gd name="connsiteX3" fmla="*/ 0 w 2739425"/>
                <a:gd name="connsiteY3" fmla="*/ 1346264 h 1346264"/>
                <a:gd name="connsiteX4" fmla="*/ 0 w 2739425"/>
                <a:gd name="connsiteY4" fmla="*/ 0 h 134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425" h="1346264">
                  <a:moveTo>
                    <a:pt x="0" y="0"/>
                  </a:moveTo>
                  <a:lnTo>
                    <a:pt x="2739425" y="0"/>
                  </a:lnTo>
                  <a:lnTo>
                    <a:pt x="2739425" y="1346264"/>
                  </a:lnTo>
                  <a:lnTo>
                    <a:pt x="0" y="13462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kern="1200" dirty="0"/>
                <a:t>调用</a:t>
              </a:r>
              <a:r>
                <a:rPr lang="en-US" altLang="zh-CN" sz="1600" kern="1200" dirty="0" err="1"/>
                <a:t>env_alloc</a:t>
              </a:r>
              <a:r>
                <a:rPr lang="zh-CN" altLang="en-US" sz="1600" kern="1200" dirty="0"/>
                <a:t>函数分配一个进程控制块，加载程序代码，并将主线程加入调度队列</a:t>
              </a:r>
            </a:p>
          </p:txBody>
        </p:sp>
        <p:sp>
          <p:nvSpPr>
            <p:cNvPr id="8" name="箭头: 直角上 7">
              <a:extLst>
                <a:ext uri="{FF2B5EF4-FFF2-40B4-BE49-F238E27FC236}">
                  <a16:creationId xmlns:a16="http://schemas.microsoft.com/office/drawing/2014/main" id="{F987BA80-1E51-9912-B36C-149642A6E72E}"/>
                </a:ext>
              </a:extLst>
            </p:cNvPr>
            <p:cNvSpPr/>
            <p:nvPr/>
          </p:nvSpPr>
          <p:spPr>
            <a:xfrm rot="5400000">
              <a:off x="3924942" y="4742429"/>
              <a:ext cx="1418997" cy="161547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D484629-A422-133F-BEFA-00CB56425167}"/>
                </a:ext>
              </a:extLst>
            </p:cNvPr>
            <p:cNvSpPr/>
            <p:nvPr/>
          </p:nvSpPr>
          <p:spPr>
            <a:xfrm>
              <a:off x="3548993" y="3169442"/>
              <a:ext cx="2388757" cy="1672052"/>
            </a:xfrm>
            <a:custGeom>
              <a:avLst/>
              <a:gdLst>
                <a:gd name="connsiteX0" fmla="*/ 0 w 2388757"/>
                <a:gd name="connsiteY0" fmla="*/ 278731 h 1672052"/>
                <a:gd name="connsiteX1" fmla="*/ 278731 w 2388757"/>
                <a:gd name="connsiteY1" fmla="*/ 0 h 1672052"/>
                <a:gd name="connsiteX2" fmla="*/ 2110026 w 2388757"/>
                <a:gd name="connsiteY2" fmla="*/ 0 h 1672052"/>
                <a:gd name="connsiteX3" fmla="*/ 2388757 w 2388757"/>
                <a:gd name="connsiteY3" fmla="*/ 278731 h 1672052"/>
                <a:gd name="connsiteX4" fmla="*/ 2388757 w 2388757"/>
                <a:gd name="connsiteY4" fmla="*/ 1393321 h 1672052"/>
                <a:gd name="connsiteX5" fmla="*/ 2110026 w 2388757"/>
                <a:gd name="connsiteY5" fmla="*/ 1672052 h 1672052"/>
                <a:gd name="connsiteX6" fmla="*/ 278731 w 2388757"/>
                <a:gd name="connsiteY6" fmla="*/ 1672052 h 1672052"/>
                <a:gd name="connsiteX7" fmla="*/ 0 w 2388757"/>
                <a:gd name="connsiteY7" fmla="*/ 1393321 h 1672052"/>
                <a:gd name="connsiteX8" fmla="*/ 0 w 2388757"/>
                <a:gd name="connsiteY8" fmla="*/ 278731 h 167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757" h="1672052">
                  <a:moveTo>
                    <a:pt x="0" y="278731"/>
                  </a:moveTo>
                  <a:cubicBezTo>
                    <a:pt x="0" y="124792"/>
                    <a:pt x="124792" y="0"/>
                    <a:pt x="278731" y="0"/>
                  </a:cubicBezTo>
                  <a:lnTo>
                    <a:pt x="2110026" y="0"/>
                  </a:lnTo>
                  <a:cubicBezTo>
                    <a:pt x="2263965" y="0"/>
                    <a:pt x="2388757" y="124792"/>
                    <a:pt x="2388757" y="278731"/>
                  </a:cubicBezTo>
                  <a:lnTo>
                    <a:pt x="2388757" y="1393321"/>
                  </a:lnTo>
                  <a:cubicBezTo>
                    <a:pt x="2388757" y="1547260"/>
                    <a:pt x="2263965" y="1672052"/>
                    <a:pt x="2110026" y="1672052"/>
                  </a:cubicBezTo>
                  <a:lnTo>
                    <a:pt x="278731" y="1672052"/>
                  </a:lnTo>
                  <a:cubicBezTo>
                    <a:pt x="124792" y="1672052"/>
                    <a:pt x="0" y="1547260"/>
                    <a:pt x="0" y="1393321"/>
                  </a:cubicBezTo>
                  <a:lnTo>
                    <a:pt x="0" y="278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838" tIns="157838" rIns="157838" bIns="15783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 err="1"/>
                <a:t>env_alloc</a:t>
              </a:r>
              <a:endParaRPr lang="zh-CN" altLang="en-US" sz="2000" kern="1200" dirty="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5ADB748-C5BC-0E17-A26B-8C0922AA1154}"/>
                </a:ext>
              </a:extLst>
            </p:cNvPr>
            <p:cNvSpPr/>
            <p:nvPr/>
          </p:nvSpPr>
          <p:spPr>
            <a:xfrm>
              <a:off x="6190536" y="3298922"/>
              <a:ext cx="2775944" cy="1351426"/>
            </a:xfrm>
            <a:custGeom>
              <a:avLst/>
              <a:gdLst>
                <a:gd name="connsiteX0" fmla="*/ 0 w 2775944"/>
                <a:gd name="connsiteY0" fmla="*/ 0 h 1351426"/>
                <a:gd name="connsiteX1" fmla="*/ 2775944 w 2775944"/>
                <a:gd name="connsiteY1" fmla="*/ 0 h 1351426"/>
                <a:gd name="connsiteX2" fmla="*/ 2775944 w 2775944"/>
                <a:gd name="connsiteY2" fmla="*/ 1351426 h 1351426"/>
                <a:gd name="connsiteX3" fmla="*/ 0 w 2775944"/>
                <a:gd name="connsiteY3" fmla="*/ 1351426 h 1351426"/>
                <a:gd name="connsiteX4" fmla="*/ 0 w 2775944"/>
                <a:gd name="connsiteY4" fmla="*/ 0 h 135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944" h="1351426">
                  <a:moveTo>
                    <a:pt x="0" y="0"/>
                  </a:moveTo>
                  <a:lnTo>
                    <a:pt x="2775944" y="0"/>
                  </a:lnTo>
                  <a:lnTo>
                    <a:pt x="2775944" y="1351426"/>
                  </a:lnTo>
                  <a:lnTo>
                    <a:pt x="0" y="13514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kern="1200" dirty="0"/>
                <a:t>完成</a:t>
              </a:r>
              <a:r>
                <a:rPr lang="en-US" altLang="zh-CN" sz="1600" kern="1200" dirty="0"/>
                <a:t>env</a:t>
              </a:r>
              <a:r>
                <a:rPr lang="zh-CN" altLang="en-US" sz="1600" kern="1200" dirty="0"/>
                <a:t>相关域的初始化，并调用</a:t>
              </a:r>
              <a:r>
                <a:rPr lang="en-US" altLang="zh-CN" sz="1600" kern="1200" dirty="0" err="1"/>
                <a:t>thread_alloc</a:t>
              </a:r>
              <a:r>
                <a:rPr lang="zh-CN" altLang="en-US" sz="1600" kern="1200" dirty="0"/>
                <a:t>完成主线程控制块的初始化</a:t>
              </a: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7BF9925-A0FE-B2C6-5D7A-0318D630ABEF}"/>
                </a:ext>
              </a:extLst>
            </p:cNvPr>
            <p:cNvSpPr/>
            <p:nvPr/>
          </p:nvSpPr>
          <p:spPr>
            <a:xfrm>
              <a:off x="5770024" y="5047708"/>
              <a:ext cx="2388757" cy="1672052"/>
            </a:xfrm>
            <a:custGeom>
              <a:avLst/>
              <a:gdLst>
                <a:gd name="connsiteX0" fmla="*/ 0 w 2388757"/>
                <a:gd name="connsiteY0" fmla="*/ 278731 h 1672052"/>
                <a:gd name="connsiteX1" fmla="*/ 278731 w 2388757"/>
                <a:gd name="connsiteY1" fmla="*/ 0 h 1672052"/>
                <a:gd name="connsiteX2" fmla="*/ 2110026 w 2388757"/>
                <a:gd name="connsiteY2" fmla="*/ 0 h 1672052"/>
                <a:gd name="connsiteX3" fmla="*/ 2388757 w 2388757"/>
                <a:gd name="connsiteY3" fmla="*/ 278731 h 1672052"/>
                <a:gd name="connsiteX4" fmla="*/ 2388757 w 2388757"/>
                <a:gd name="connsiteY4" fmla="*/ 1393321 h 1672052"/>
                <a:gd name="connsiteX5" fmla="*/ 2110026 w 2388757"/>
                <a:gd name="connsiteY5" fmla="*/ 1672052 h 1672052"/>
                <a:gd name="connsiteX6" fmla="*/ 278731 w 2388757"/>
                <a:gd name="connsiteY6" fmla="*/ 1672052 h 1672052"/>
                <a:gd name="connsiteX7" fmla="*/ 0 w 2388757"/>
                <a:gd name="connsiteY7" fmla="*/ 1393321 h 1672052"/>
                <a:gd name="connsiteX8" fmla="*/ 0 w 2388757"/>
                <a:gd name="connsiteY8" fmla="*/ 278731 h 167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757" h="1672052">
                  <a:moveTo>
                    <a:pt x="0" y="278731"/>
                  </a:moveTo>
                  <a:cubicBezTo>
                    <a:pt x="0" y="124792"/>
                    <a:pt x="124792" y="0"/>
                    <a:pt x="278731" y="0"/>
                  </a:cubicBezTo>
                  <a:lnTo>
                    <a:pt x="2110026" y="0"/>
                  </a:lnTo>
                  <a:cubicBezTo>
                    <a:pt x="2263965" y="0"/>
                    <a:pt x="2388757" y="124792"/>
                    <a:pt x="2388757" y="278731"/>
                  </a:cubicBezTo>
                  <a:lnTo>
                    <a:pt x="2388757" y="1393321"/>
                  </a:lnTo>
                  <a:cubicBezTo>
                    <a:pt x="2388757" y="1547260"/>
                    <a:pt x="2263965" y="1672052"/>
                    <a:pt x="2110026" y="1672052"/>
                  </a:cubicBezTo>
                  <a:lnTo>
                    <a:pt x="278731" y="1672052"/>
                  </a:lnTo>
                  <a:cubicBezTo>
                    <a:pt x="124792" y="1672052"/>
                    <a:pt x="0" y="1547260"/>
                    <a:pt x="0" y="1393321"/>
                  </a:cubicBezTo>
                  <a:lnTo>
                    <a:pt x="0" y="278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838" tIns="157838" rIns="157838" bIns="15783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 err="1"/>
                <a:t>thread_alloc</a:t>
              </a:r>
              <a:endParaRPr lang="zh-CN" altLang="en-US" sz="2000" kern="1200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F999490-9B96-9FB8-20D9-158D762E66DA}"/>
                </a:ext>
              </a:extLst>
            </p:cNvPr>
            <p:cNvSpPr/>
            <p:nvPr/>
          </p:nvSpPr>
          <p:spPr>
            <a:xfrm>
              <a:off x="8287286" y="5208021"/>
              <a:ext cx="2851519" cy="1351426"/>
            </a:xfrm>
            <a:custGeom>
              <a:avLst/>
              <a:gdLst>
                <a:gd name="connsiteX0" fmla="*/ 0 w 2851519"/>
                <a:gd name="connsiteY0" fmla="*/ 0 h 1351426"/>
                <a:gd name="connsiteX1" fmla="*/ 2851519 w 2851519"/>
                <a:gd name="connsiteY1" fmla="*/ 0 h 1351426"/>
                <a:gd name="connsiteX2" fmla="*/ 2851519 w 2851519"/>
                <a:gd name="connsiteY2" fmla="*/ 1351426 h 1351426"/>
                <a:gd name="connsiteX3" fmla="*/ 0 w 2851519"/>
                <a:gd name="connsiteY3" fmla="*/ 1351426 h 1351426"/>
                <a:gd name="connsiteX4" fmla="*/ 0 w 2851519"/>
                <a:gd name="connsiteY4" fmla="*/ 0 h 135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1519" h="1351426">
                  <a:moveTo>
                    <a:pt x="0" y="0"/>
                  </a:moveTo>
                  <a:lnTo>
                    <a:pt x="2851519" y="0"/>
                  </a:lnTo>
                  <a:lnTo>
                    <a:pt x="2851519" y="1351426"/>
                  </a:lnTo>
                  <a:lnTo>
                    <a:pt x="0" y="13514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600" b="0" i="0" kern="1200" dirty="0"/>
                <a:t>找到进程中空闲且可用的线程控制块，并进行初始化</a:t>
              </a:r>
              <a:endParaRPr lang="zh-CN" altLang="en-US" sz="1600" kern="12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B40918-9404-03E1-122E-476513638BAA}"/>
              </a:ext>
            </a:extLst>
          </p:cNvPr>
          <p:cNvGrpSpPr/>
          <p:nvPr/>
        </p:nvGrpSpPr>
        <p:grpSpPr>
          <a:xfrm>
            <a:off x="142651" y="1969505"/>
            <a:ext cx="5463451" cy="4823791"/>
            <a:chOff x="291497" y="950941"/>
            <a:chExt cx="5963528" cy="570827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38CAAFF-6410-013F-2B97-B16309142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98" y="950941"/>
              <a:ext cx="5963527" cy="369150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51DAEAD-94CF-21FE-5288-4F92A7D88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0962"/>
            <a:stretch/>
          </p:blipFill>
          <p:spPr>
            <a:xfrm>
              <a:off x="291497" y="4642445"/>
              <a:ext cx="5963527" cy="201677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325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线程的创建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子线程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4402F3-2A7C-D186-93C4-30D4BD8265C2}"/>
              </a:ext>
            </a:extLst>
          </p:cNvPr>
          <p:cNvSpPr txBox="1"/>
          <p:nvPr/>
        </p:nvSpPr>
        <p:spPr>
          <a:xfrm>
            <a:off x="8854380" y="2261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71A6BF8-AB7E-C0BC-8F8A-7932E0A63D4B}"/>
              </a:ext>
            </a:extLst>
          </p:cNvPr>
          <p:cNvGrpSpPr/>
          <p:nvPr/>
        </p:nvGrpSpPr>
        <p:grpSpPr>
          <a:xfrm>
            <a:off x="1377179" y="1213436"/>
            <a:ext cx="7979903" cy="5356575"/>
            <a:chOff x="1377179" y="1213436"/>
            <a:chExt cx="7979903" cy="5356575"/>
          </a:xfrm>
        </p:grpSpPr>
        <p:sp>
          <p:nvSpPr>
            <p:cNvPr id="9" name="箭头: 直角上 8">
              <a:extLst>
                <a:ext uri="{FF2B5EF4-FFF2-40B4-BE49-F238E27FC236}">
                  <a16:creationId xmlns:a16="http://schemas.microsoft.com/office/drawing/2014/main" id="{1B920141-D12D-4C39-5A28-68A143852D2A}"/>
                </a:ext>
              </a:extLst>
            </p:cNvPr>
            <p:cNvSpPr/>
            <p:nvPr/>
          </p:nvSpPr>
          <p:spPr>
            <a:xfrm rot="5400000">
              <a:off x="2335625" y="3371002"/>
              <a:ext cx="2095770" cy="3490644"/>
            </a:xfrm>
            <a:prstGeom prst="bentUpArrow">
              <a:avLst>
                <a:gd name="adj1" fmla="val 22406"/>
                <a:gd name="adj2" fmla="val 22313"/>
                <a:gd name="adj3" fmla="val 34832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箭头: 直角上 5">
              <a:extLst>
                <a:ext uri="{FF2B5EF4-FFF2-40B4-BE49-F238E27FC236}">
                  <a16:creationId xmlns:a16="http://schemas.microsoft.com/office/drawing/2014/main" id="{C16D46D8-36C3-6FD3-00A4-7E5C08CC298D}"/>
                </a:ext>
              </a:extLst>
            </p:cNvPr>
            <p:cNvSpPr/>
            <p:nvPr/>
          </p:nvSpPr>
          <p:spPr>
            <a:xfrm rot="5400000">
              <a:off x="1748140" y="2765558"/>
              <a:ext cx="1400175" cy="159404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C46834F-D727-F995-EEFB-05CC7A14AA95}"/>
                </a:ext>
              </a:extLst>
            </p:cNvPr>
            <p:cNvSpPr/>
            <p:nvPr/>
          </p:nvSpPr>
          <p:spPr>
            <a:xfrm>
              <a:off x="1377179" y="1213436"/>
              <a:ext cx="2357070" cy="1649872"/>
            </a:xfrm>
            <a:custGeom>
              <a:avLst/>
              <a:gdLst>
                <a:gd name="connsiteX0" fmla="*/ 0 w 2357070"/>
                <a:gd name="connsiteY0" fmla="*/ 275034 h 1649872"/>
                <a:gd name="connsiteX1" fmla="*/ 275034 w 2357070"/>
                <a:gd name="connsiteY1" fmla="*/ 0 h 1649872"/>
                <a:gd name="connsiteX2" fmla="*/ 2082036 w 2357070"/>
                <a:gd name="connsiteY2" fmla="*/ 0 h 1649872"/>
                <a:gd name="connsiteX3" fmla="*/ 2357070 w 2357070"/>
                <a:gd name="connsiteY3" fmla="*/ 275034 h 1649872"/>
                <a:gd name="connsiteX4" fmla="*/ 2357070 w 2357070"/>
                <a:gd name="connsiteY4" fmla="*/ 1374838 h 1649872"/>
                <a:gd name="connsiteX5" fmla="*/ 2082036 w 2357070"/>
                <a:gd name="connsiteY5" fmla="*/ 1649872 h 1649872"/>
                <a:gd name="connsiteX6" fmla="*/ 275034 w 2357070"/>
                <a:gd name="connsiteY6" fmla="*/ 1649872 h 1649872"/>
                <a:gd name="connsiteX7" fmla="*/ 0 w 2357070"/>
                <a:gd name="connsiteY7" fmla="*/ 1374838 h 1649872"/>
                <a:gd name="connsiteX8" fmla="*/ 0 w 2357070"/>
                <a:gd name="connsiteY8" fmla="*/ 275034 h 164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7070" h="1649872">
                  <a:moveTo>
                    <a:pt x="0" y="275034"/>
                  </a:moveTo>
                  <a:cubicBezTo>
                    <a:pt x="0" y="123137"/>
                    <a:pt x="123137" y="0"/>
                    <a:pt x="275034" y="0"/>
                  </a:cubicBezTo>
                  <a:lnTo>
                    <a:pt x="2082036" y="0"/>
                  </a:lnTo>
                  <a:cubicBezTo>
                    <a:pt x="2233933" y="0"/>
                    <a:pt x="2357070" y="123137"/>
                    <a:pt x="2357070" y="275034"/>
                  </a:cubicBezTo>
                  <a:lnTo>
                    <a:pt x="2357070" y="1374838"/>
                  </a:lnTo>
                  <a:cubicBezTo>
                    <a:pt x="2357070" y="1526735"/>
                    <a:pt x="2233933" y="1649872"/>
                    <a:pt x="2082036" y="1649872"/>
                  </a:cubicBezTo>
                  <a:lnTo>
                    <a:pt x="275034" y="1649872"/>
                  </a:lnTo>
                  <a:cubicBezTo>
                    <a:pt x="123137" y="1649872"/>
                    <a:pt x="0" y="1526735"/>
                    <a:pt x="0" y="1374838"/>
                  </a:cubicBezTo>
                  <a:lnTo>
                    <a:pt x="0" y="27503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805" tIns="175805" rIns="175805" bIns="17580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kern="1200" dirty="0" err="1"/>
                <a:t>pthread_create</a:t>
              </a:r>
              <a:endParaRPr lang="zh-CN" altLang="en-US" sz="2500" kern="1200" dirty="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8F3C048-443A-5251-9334-49EAC137F745}"/>
                </a:ext>
              </a:extLst>
            </p:cNvPr>
            <p:cNvSpPr/>
            <p:nvPr/>
          </p:nvSpPr>
          <p:spPr>
            <a:xfrm>
              <a:off x="3734250" y="1370789"/>
              <a:ext cx="1714308" cy="1333500"/>
            </a:xfrm>
            <a:custGeom>
              <a:avLst/>
              <a:gdLst>
                <a:gd name="connsiteX0" fmla="*/ 0 w 1714308"/>
                <a:gd name="connsiteY0" fmla="*/ 0 h 1333500"/>
                <a:gd name="connsiteX1" fmla="*/ 1714308 w 1714308"/>
                <a:gd name="connsiteY1" fmla="*/ 0 h 1333500"/>
                <a:gd name="connsiteX2" fmla="*/ 1714308 w 1714308"/>
                <a:gd name="connsiteY2" fmla="*/ 1333500 h 1333500"/>
                <a:gd name="connsiteX3" fmla="*/ 0 w 1714308"/>
                <a:gd name="connsiteY3" fmla="*/ 1333500 h 1333500"/>
                <a:gd name="connsiteX4" fmla="*/ 0 w 1714308"/>
                <a:gd name="connsiteY4" fmla="*/ 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308" h="1333500">
                  <a:moveTo>
                    <a:pt x="0" y="0"/>
                  </a:moveTo>
                  <a:lnTo>
                    <a:pt x="1714308" y="0"/>
                  </a:lnTo>
                  <a:lnTo>
                    <a:pt x="1714308" y="1333500"/>
                  </a:lnTo>
                  <a:lnTo>
                    <a:pt x="0" y="1333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000" kern="120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C93C02E-4842-2560-35D4-0F8B934593BB}"/>
                </a:ext>
              </a:extLst>
            </p:cNvPr>
            <p:cNvSpPr/>
            <p:nvPr/>
          </p:nvSpPr>
          <p:spPr>
            <a:xfrm>
              <a:off x="3331441" y="3066788"/>
              <a:ext cx="2357070" cy="1649872"/>
            </a:xfrm>
            <a:custGeom>
              <a:avLst/>
              <a:gdLst>
                <a:gd name="connsiteX0" fmla="*/ 0 w 2357070"/>
                <a:gd name="connsiteY0" fmla="*/ 275034 h 1649872"/>
                <a:gd name="connsiteX1" fmla="*/ 275034 w 2357070"/>
                <a:gd name="connsiteY1" fmla="*/ 0 h 1649872"/>
                <a:gd name="connsiteX2" fmla="*/ 2082036 w 2357070"/>
                <a:gd name="connsiteY2" fmla="*/ 0 h 1649872"/>
                <a:gd name="connsiteX3" fmla="*/ 2357070 w 2357070"/>
                <a:gd name="connsiteY3" fmla="*/ 275034 h 1649872"/>
                <a:gd name="connsiteX4" fmla="*/ 2357070 w 2357070"/>
                <a:gd name="connsiteY4" fmla="*/ 1374838 h 1649872"/>
                <a:gd name="connsiteX5" fmla="*/ 2082036 w 2357070"/>
                <a:gd name="connsiteY5" fmla="*/ 1649872 h 1649872"/>
                <a:gd name="connsiteX6" fmla="*/ 275034 w 2357070"/>
                <a:gd name="connsiteY6" fmla="*/ 1649872 h 1649872"/>
                <a:gd name="connsiteX7" fmla="*/ 0 w 2357070"/>
                <a:gd name="connsiteY7" fmla="*/ 1374838 h 1649872"/>
                <a:gd name="connsiteX8" fmla="*/ 0 w 2357070"/>
                <a:gd name="connsiteY8" fmla="*/ 275034 h 164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7070" h="1649872">
                  <a:moveTo>
                    <a:pt x="0" y="275034"/>
                  </a:moveTo>
                  <a:cubicBezTo>
                    <a:pt x="0" y="123137"/>
                    <a:pt x="123137" y="0"/>
                    <a:pt x="275034" y="0"/>
                  </a:cubicBezTo>
                  <a:lnTo>
                    <a:pt x="2082036" y="0"/>
                  </a:lnTo>
                  <a:cubicBezTo>
                    <a:pt x="2233933" y="0"/>
                    <a:pt x="2357070" y="123137"/>
                    <a:pt x="2357070" y="275034"/>
                  </a:cubicBezTo>
                  <a:lnTo>
                    <a:pt x="2357070" y="1374838"/>
                  </a:lnTo>
                  <a:cubicBezTo>
                    <a:pt x="2357070" y="1526735"/>
                    <a:pt x="2233933" y="1649872"/>
                    <a:pt x="2082036" y="1649872"/>
                  </a:cubicBezTo>
                  <a:lnTo>
                    <a:pt x="275034" y="1649872"/>
                  </a:lnTo>
                  <a:cubicBezTo>
                    <a:pt x="123137" y="1649872"/>
                    <a:pt x="0" y="1526735"/>
                    <a:pt x="0" y="1374838"/>
                  </a:cubicBezTo>
                  <a:lnTo>
                    <a:pt x="0" y="27503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805" tIns="175805" rIns="175805" bIns="17580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kern="1200" dirty="0" err="1"/>
                <a:t>syscall_thread_alloc</a:t>
              </a:r>
              <a:endParaRPr lang="zh-CN" altLang="en-US" sz="2500" kern="1200" dirty="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E9D05A8-EA34-58CE-96ED-0CD8D71090DC}"/>
                </a:ext>
              </a:extLst>
            </p:cNvPr>
            <p:cNvSpPr/>
            <p:nvPr/>
          </p:nvSpPr>
          <p:spPr>
            <a:xfrm>
              <a:off x="5688512" y="3224141"/>
              <a:ext cx="1714308" cy="1333500"/>
            </a:xfrm>
            <a:custGeom>
              <a:avLst/>
              <a:gdLst>
                <a:gd name="connsiteX0" fmla="*/ 0 w 1714308"/>
                <a:gd name="connsiteY0" fmla="*/ 0 h 1333500"/>
                <a:gd name="connsiteX1" fmla="*/ 1714308 w 1714308"/>
                <a:gd name="connsiteY1" fmla="*/ 0 h 1333500"/>
                <a:gd name="connsiteX2" fmla="*/ 1714308 w 1714308"/>
                <a:gd name="connsiteY2" fmla="*/ 1333500 h 1333500"/>
                <a:gd name="connsiteX3" fmla="*/ 0 w 1714308"/>
                <a:gd name="connsiteY3" fmla="*/ 1333500 h 1333500"/>
                <a:gd name="connsiteX4" fmla="*/ 0 w 1714308"/>
                <a:gd name="connsiteY4" fmla="*/ 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308" h="1333500">
                  <a:moveTo>
                    <a:pt x="0" y="0"/>
                  </a:moveTo>
                  <a:lnTo>
                    <a:pt x="1714308" y="0"/>
                  </a:lnTo>
                  <a:lnTo>
                    <a:pt x="1714308" y="1333500"/>
                  </a:lnTo>
                  <a:lnTo>
                    <a:pt x="0" y="1333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000" kern="120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96C9D44-5B99-E838-F393-E78C61BDFFA2}"/>
                </a:ext>
              </a:extLst>
            </p:cNvPr>
            <p:cNvSpPr/>
            <p:nvPr/>
          </p:nvSpPr>
          <p:spPr>
            <a:xfrm>
              <a:off x="5285703" y="4920139"/>
              <a:ext cx="2357070" cy="1649872"/>
            </a:xfrm>
            <a:custGeom>
              <a:avLst/>
              <a:gdLst>
                <a:gd name="connsiteX0" fmla="*/ 0 w 2357070"/>
                <a:gd name="connsiteY0" fmla="*/ 275034 h 1649872"/>
                <a:gd name="connsiteX1" fmla="*/ 275034 w 2357070"/>
                <a:gd name="connsiteY1" fmla="*/ 0 h 1649872"/>
                <a:gd name="connsiteX2" fmla="*/ 2082036 w 2357070"/>
                <a:gd name="connsiteY2" fmla="*/ 0 h 1649872"/>
                <a:gd name="connsiteX3" fmla="*/ 2357070 w 2357070"/>
                <a:gd name="connsiteY3" fmla="*/ 275034 h 1649872"/>
                <a:gd name="connsiteX4" fmla="*/ 2357070 w 2357070"/>
                <a:gd name="connsiteY4" fmla="*/ 1374838 h 1649872"/>
                <a:gd name="connsiteX5" fmla="*/ 2082036 w 2357070"/>
                <a:gd name="connsiteY5" fmla="*/ 1649872 h 1649872"/>
                <a:gd name="connsiteX6" fmla="*/ 275034 w 2357070"/>
                <a:gd name="connsiteY6" fmla="*/ 1649872 h 1649872"/>
                <a:gd name="connsiteX7" fmla="*/ 0 w 2357070"/>
                <a:gd name="connsiteY7" fmla="*/ 1374838 h 1649872"/>
                <a:gd name="connsiteX8" fmla="*/ 0 w 2357070"/>
                <a:gd name="connsiteY8" fmla="*/ 275034 h 164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7070" h="1649872">
                  <a:moveTo>
                    <a:pt x="0" y="275034"/>
                  </a:moveTo>
                  <a:cubicBezTo>
                    <a:pt x="0" y="123137"/>
                    <a:pt x="123137" y="0"/>
                    <a:pt x="275034" y="0"/>
                  </a:cubicBezTo>
                  <a:lnTo>
                    <a:pt x="2082036" y="0"/>
                  </a:lnTo>
                  <a:cubicBezTo>
                    <a:pt x="2233933" y="0"/>
                    <a:pt x="2357070" y="123137"/>
                    <a:pt x="2357070" y="275034"/>
                  </a:cubicBezTo>
                  <a:lnTo>
                    <a:pt x="2357070" y="1374838"/>
                  </a:lnTo>
                  <a:cubicBezTo>
                    <a:pt x="2357070" y="1526735"/>
                    <a:pt x="2233933" y="1649872"/>
                    <a:pt x="2082036" y="1649872"/>
                  </a:cubicBezTo>
                  <a:lnTo>
                    <a:pt x="275034" y="1649872"/>
                  </a:lnTo>
                  <a:cubicBezTo>
                    <a:pt x="123137" y="1649872"/>
                    <a:pt x="0" y="1526735"/>
                    <a:pt x="0" y="1374838"/>
                  </a:cubicBezTo>
                  <a:lnTo>
                    <a:pt x="0" y="27503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805" tIns="175805" rIns="175805" bIns="17580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500" kern="1200" dirty="0"/>
                <a:t>初始化新</a:t>
              </a:r>
              <a:r>
                <a:rPr lang="zh-CN" altLang="en-US" sz="2500" dirty="0"/>
                <a:t>线程的上下文</a:t>
              </a:r>
              <a:endParaRPr lang="zh-CN" altLang="en-US" sz="2500" kern="1200" dirty="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4FA007F-B9DC-474A-F8E9-FE5A702333F7}"/>
                </a:ext>
              </a:extLst>
            </p:cNvPr>
            <p:cNvSpPr/>
            <p:nvPr/>
          </p:nvSpPr>
          <p:spPr>
            <a:xfrm>
              <a:off x="7642774" y="5077492"/>
              <a:ext cx="1714308" cy="1333500"/>
            </a:xfrm>
            <a:custGeom>
              <a:avLst/>
              <a:gdLst>
                <a:gd name="connsiteX0" fmla="*/ 0 w 1714308"/>
                <a:gd name="connsiteY0" fmla="*/ 0 h 1333500"/>
                <a:gd name="connsiteX1" fmla="*/ 1714308 w 1714308"/>
                <a:gd name="connsiteY1" fmla="*/ 0 h 1333500"/>
                <a:gd name="connsiteX2" fmla="*/ 1714308 w 1714308"/>
                <a:gd name="connsiteY2" fmla="*/ 1333500 h 1333500"/>
                <a:gd name="connsiteX3" fmla="*/ 0 w 1714308"/>
                <a:gd name="connsiteY3" fmla="*/ 1333500 h 1333500"/>
                <a:gd name="connsiteX4" fmla="*/ 0 w 1714308"/>
                <a:gd name="connsiteY4" fmla="*/ 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308" h="1333500">
                  <a:moveTo>
                    <a:pt x="0" y="0"/>
                  </a:moveTo>
                  <a:lnTo>
                    <a:pt x="1714308" y="0"/>
                  </a:lnTo>
                  <a:lnTo>
                    <a:pt x="1714308" y="1333500"/>
                  </a:lnTo>
                  <a:lnTo>
                    <a:pt x="0" y="1333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800" kern="120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4CD681E-B51B-4273-7997-FEAD5404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75" y="1370789"/>
            <a:ext cx="5470907" cy="145890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3383915-FF53-6D47-908B-7BC1DFC8F315}"/>
              </a:ext>
            </a:extLst>
          </p:cNvPr>
          <p:cNvSpPr txBox="1"/>
          <p:nvPr/>
        </p:nvSpPr>
        <p:spPr>
          <a:xfrm>
            <a:off x="5936973" y="3658971"/>
            <a:ext cx="47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thread_alloc</a:t>
            </a:r>
            <a:r>
              <a:rPr lang="en-US" altLang="zh-CN" dirty="0"/>
              <a:t>()</a:t>
            </a:r>
            <a:r>
              <a:rPr lang="zh-CN" altLang="en-US" dirty="0"/>
              <a:t>函数，分配一个线程控制块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DBF7DF-A216-3983-FCD7-C1CD83345CD5}"/>
              </a:ext>
            </a:extLst>
          </p:cNvPr>
          <p:cNvSpPr txBox="1"/>
          <p:nvPr/>
        </p:nvSpPr>
        <p:spPr>
          <a:xfrm>
            <a:off x="7799644" y="5005578"/>
            <a:ext cx="3930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设置线程上下文</a:t>
            </a:r>
            <a:r>
              <a:rPr lang="en-US" altLang="zh-CN" dirty="0"/>
              <a:t>(struct </a:t>
            </a:r>
            <a:r>
              <a:rPr lang="en-US" altLang="zh-CN" dirty="0" err="1"/>
              <a:t>Trapframe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域设为</a:t>
            </a:r>
            <a:r>
              <a:rPr lang="en-US" altLang="zh-CN" dirty="0" err="1"/>
              <a:t>start_routine</a:t>
            </a:r>
            <a:endParaRPr lang="en-US" altLang="zh-CN" dirty="0"/>
          </a:p>
          <a:p>
            <a:r>
              <a:rPr lang="en-US" altLang="zh-CN" dirty="0"/>
              <a:t>a0</a:t>
            </a:r>
            <a:r>
              <a:rPr lang="zh-CN" altLang="en-US" dirty="0"/>
              <a:t>域设为</a:t>
            </a:r>
            <a:r>
              <a:rPr lang="en-US" altLang="zh-CN" dirty="0" err="1"/>
              <a:t>arg</a:t>
            </a:r>
            <a:r>
              <a:rPr lang="zh-CN" altLang="en-US" dirty="0"/>
              <a:t>，设置函数参数为</a:t>
            </a:r>
            <a:r>
              <a:rPr lang="en-US" altLang="zh-CN" dirty="0" err="1"/>
              <a:t>arg</a:t>
            </a:r>
            <a:endParaRPr lang="en-US" altLang="zh-CN" dirty="0"/>
          </a:p>
          <a:p>
            <a:r>
              <a:rPr lang="en-US" altLang="zh-CN" dirty="0" err="1"/>
              <a:t>ra</a:t>
            </a:r>
            <a:r>
              <a:rPr lang="zh-CN" altLang="en-US" dirty="0"/>
              <a:t>域设为</a:t>
            </a:r>
            <a:r>
              <a:rPr lang="en-US" altLang="zh-CN" dirty="0" err="1"/>
              <a:t>son_exit</a:t>
            </a:r>
            <a:r>
              <a:rPr lang="zh-CN" altLang="en-US" dirty="0"/>
              <a:t>，当函数结束时跳转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06A3-C09F-36BE-21BD-D6502F975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34"/>
          <a:stretch/>
        </p:blipFill>
        <p:spPr>
          <a:xfrm>
            <a:off x="-207364" y="5189994"/>
            <a:ext cx="5526156" cy="12209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94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线程的终止</a:t>
            </a:r>
          </a:p>
        </p:txBody>
      </p:sp>
      <p:sp>
        <p:nvSpPr>
          <p:cNvPr id="16" name="矩形 52">
            <a:extLst>
              <a:ext uri="{FF2B5EF4-FFF2-40B4-BE49-F238E27FC236}">
                <a16:creationId xmlns:a16="http://schemas.microsoft.com/office/drawing/2014/main" id="{E53FB8A3-9C63-E36C-F99B-109D4E73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189" y="1018999"/>
            <a:ext cx="550165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终止线程分有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种情况：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C669A1-1B36-5F15-34DC-E3A2DE179C73}"/>
              </a:ext>
            </a:extLst>
          </p:cNvPr>
          <p:cNvSpPr txBox="1"/>
          <p:nvPr/>
        </p:nvSpPr>
        <p:spPr>
          <a:xfrm>
            <a:off x="1237808" y="1652901"/>
            <a:ext cx="10059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444444"/>
                </a:solidFill>
                <a:latin typeface="Helvetica Neue"/>
              </a:rPr>
              <a:t>子线程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将指定函数体中的代码执行完后自行结束，此时线程执行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Helvetica Neue"/>
              </a:rPr>
              <a:t>son_exit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函数，</a:t>
            </a:r>
            <a:endParaRPr lang="en-US" altLang="zh-CN" sz="20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该函数的作用是将函数体的返回值以参数的形式传递给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Helvetica Neue"/>
              </a:rPr>
              <a:t>son_exit_final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函数，</a:t>
            </a:r>
            <a:r>
              <a:rPr lang="zh-CN" altLang="en-US" sz="2000" dirty="0">
                <a:solidFill>
                  <a:srgbClr val="444444"/>
                </a:solidFill>
                <a:latin typeface="Helvetica Neue"/>
              </a:rPr>
              <a:t>将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返回值保存在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Helvetica Neue"/>
              </a:rPr>
              <a:t>tcb_exit_ptr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中，使得子线程的退出相当于执行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Helvetica Neue"/>
              </a:rPr>
              <a:t>pthread_exit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(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Helvetica Neue"/>
              </a:rPr>
              <a:t>apointer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5593BA-3572-A514-4A0E-DB251E37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7" y="2843454"/>
            <a:ext cx="3277057" cy="20005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67E388-10BB-A5F9-4103-539D2779C706}"/>
              </a:ext>
            </a:extLst>
          </p:cNvPr>
          <p:cNvSpPr txBox="1"/>
          <p:nvPr/>
        </p:nvSpPr>
        <p:spPr>
          <a:xfrm>
            <a:off x="4398737" y="3154707"/>
            <a:ext cx="4810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son_exit</a:t>
            </a:r>
            <a:r>
              <a:rPr lang="en-US" altLang="zh-CN" sz="2000" dirty="0"/>
              <a:t>()</a:t>
            </a:r>
            <a:r>
              <a:rPr lang="zh-CN" altLang="en-US" sz="2000" dirty="0"/>
              <a:t>函数，将指定函数体的返回值以参数</a:t>
            </a:r>
            <a:r>
              <a:rPr lang="en-US" altLang="zh-CN" sz="2000" dirty="0"/>
              <a:t>a0</a:t>
            </a:r>
            <a:r>
              <a:rPr lang="zh-CN" altLang="en-US" sz="2000" dirty="0"/>
              <a:t>的形式传递给</a:t>
            </a:r>
            <a:r>
              <a:rPr lang="en-US" altLang="zh-CN" sz="2000" dirty="0" err="1"/>
              <a:t>son_exit_final</a:t>
            </a:r>
            <a:r>
              <a:rPr lang="zh-CN" altLang="en-US" sz="2000" dirty="0"/>
              <a:t>函数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B795D6-5BB6-3278-1200-45D52F0AA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7" y="5043109"/>
            <a:ext cx="7186280" cy="153506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47BFAA1-B7AB-0C32-6FD5-A830D9160022}"/>
              </a:ext>
            </a:extLst>
          </p:cNvPr>
          <p:cNvSpPr txBox="1"/>
          <p:nvPr/>
        </p:nvSpPr>
        <p:spPr>
          <a:xfrm>
            <a:off x="7815760" y="5302809"/>
            <a:ext cx="4263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son_exit_final</a:t>
            </a:r>
            <a:r>
              <a:rPr lang="en-US" altLang="zh-CN" sz="2000" dirty="0"/>
              <a:t>()</a:t>
            </a:r>
            <a:r>
              <a:rPr lang="zh-CN" altLang="en-US" sz="2000" dirty="0"/>
              <a:t>函数，将参数</a:t>
            </a:r>
            <a:r>
              <a:rPr lang="en-US" altLang="zh-CN" sz="2000" dirty="0" err="1"/>
              <a:t>exit_ptr</a:t>
            </a:r>
            <a:r>
              <a:rPr lang="zh-CN" altLang="en-US" sz="2000" dirty="0"/>
              <a:t>保存到</a:t>
            </a:r>
            <a:r>
              <a:rPr lang="en-US" altLang="zh-CN" sz="2000" dirty="0" err="1"/>
              <a:t>tcb_exit_ptr</a:t>
            </a:r>
            <a:r>
              <a:rPr lang="zh-CN" altLang="en-US" sz="2000" dirty="0"/>
              <a:t>中，并销毁线程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3CA9C9-DB6D-3222-8286-34595E38D28C}"/>
              </a:ext>
            </a:extLst>
          </p:cNvPr>
          <p:cNvSpPr txBox="1"/>
          <p:nvPr/>
        </p:nvSpPr>
        <p:spPr>
          <a:xfrm>
            <a:off x="8706575" y="2885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7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7D328A1-EE5A-4547-2E57-65ADDC72F84F}"/>
              </a:ext>
            </a:extLst>
          </p:cNvPr>
          <p:cNvSpPr txBox="1"/>
          <p:nvPr/>
        </p:nvSpPr>
        <p:spPr>
          <a:xfrm>
            <a:off x="695739" y="256942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线程的终止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4402F3-2A7C-D186-93C4-30D4BD8265C2}"/>
              </a:ext>
            </a:extLst>
          </p:cNvPr>
          <p:cNvSpPr txBox="1"/>
          <p:nvPr/>
        </p:nvSpPr>
        <p:spPr>
          <a:xfrm>
            <a:off x="8706575" y="2885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16" name="矩形 52">
            <a:extLst>
              <a:ext uri="{FF2B5EF4-FFF2-40B4-BE49-F238E27FC236}">
                <a16:creationId xmlns:a16="http://schemas.microsoft.com/office/drawing/2014/main" id="{E53FB8A3-9C63-E36C-F99B-109D4E73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189" y="1018999"/>
            <a:ext cx="550165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7655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itchFamily="34" charset="0"/>
                <a:ea typeface="微软雅黑 Light" pitchFamily="34" charset="-122"/>
              </a:defRPr>
            </a:lvl9pPr>
          </a:lstStyle>
          <a:p>
            <a:pPr marL="287655" indent="-287655" algn="ctr" defTabSz="91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终止线程分有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</a:rPr>
              <a:t>种情况：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C669A1-1B36-5F15-34DC-E3A2DE179C73}"/>
              </a:ext>
            </a:extLst>
          </p:cNvPr>
          <p:cNvSpPr txBox="1"/>
          <p:nvPr/>
        </p:nvSpPr>
        <p:spPr>
          <a:xfrm>
            <a:off x="1270939" y="1783301"/>
            <a:ext cx="948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线程执行</a:t>
            </a:r>
            <a:r>
              <a:rPr lang="en-US" altLang="zh-CN" sz="2000" dirty="0" err="1"/>
              <a:t>pthread_exit</a:t>
            </a:r>
            <a:r>
              <a:rPr lang="en-US" altLang="zh-CN" sz="2000" dirty="0"/>
              <a:t>()</a:t>
            </a:r>
            <a:r>
              <a:rPr lang="zh-CN" altLang="en-US" sz="2000" dirty="0"/>
              <a:t>函数，该函数执行后只会终止本线程，不会影响其他线程执行。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D27E30F-CF0F-6FB1-75DF-6BD9E24B7A5A}"/>
              </a:ext>
            </a:extLst>
          </p:cNvPr>
          <p:cNvGrpSpPr/>
          <p:nvPr/>
        </p:nvGrpSpPr>
        <p:grpSpPr>
          <a:xfrm>
            <a:off x="225382" y="2610959"/>
            <a:ext cx="6272502" cy="4210470"/>
            <a:chOff x="1391574" y="2650985"/>
            <a:chExt cx="6272502" cy="4210470"/>
          </a:xfrm>
        </p:grpSpPr>
        <p:sp>
          <p:nvSpPr>
            <p:cNvPr id="5" name="箭头: 直角上 4">
              <a:extLst>
                <a:ext uri="{FF2B5EF4-FFF2-40B4-BE49-F238E27FC236}">
                  <a16:creationId xmlns:a16="http://schemas.microsoft.com/office/drawing/2014/main" id="{E13FB656-F72D-9DD9-C21B-A3ADD394DE9B}"/>
                </a:ext>
              </a:extLst>
            </p:cNvPr>
            <p:cNvSpPr/>
            <p:nvPr/>
          </p:nvSpPr>
          <p:spPr>
            <a:xfrm rot="5400000">
              <a:off x="1683163" y="3871011"/>
              <a:ext cx="1100590" cy="125298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010A860-83F7-BF28-5939-FB03EACC9E8A}"/>
                </a:ext>
              </a:extLst>
            </p:cNvPr>
            <p:cNvSpPr/>
            <p:nvPr/>
          </p:nvSpPr>
          <p:spPr>
            <a:xfrm>
              <a:off x="1391574" y="2650985"/>
              <a:ext cx="1852746" cy="1296862"/>
            </a:xfrm>
            <a:custGeom>
              <a:avLst/>
              <a:gdLst>
                <a:gd name="connsiteX0" fmla="*/ 0 w 1852746"/>
                <a:gd name="connsiteY0" fmla="*/ 216187 h 1296862"/>
                <a:gd name="connsiteX1" fmla="*/ 216187 w 1852746"/>
                <a:gd name="connsiteY1" fmla="*/ 0 h 1296862"/>
                <a:gd name="connsiteX2" fmla="*/ 1636559 w 1852746"/>
                <a:gd name="connsiteY2" fmla="*/ 0 h 1296862"/>
                <a:gd name="connsiteX3" fmla="*/ 1852746 w 1852746"/>
                <a:gd name="connsiteY3" fmla="*/ 216187 h 1296862"/>
                <a:gd name="connsiteX4" fmla="*/ 1852746 w 1852746"/>
                <a:gd name="connsiteY4" fmla="*/ 1080675 h 1296862"/>
                <a:gd name="connsiteX5" fmla="*/ 1636559 w 1852746"/>
                <a:gd name="connsiteY5" fmla="*/ 1296862 h 1296862"/>
                <a:gd name="connsiteX6" fmla="*/ 216187 w 1852746"/>
                <a:gd name="connsiteY6" fmla="*/ 1296862 h 1296862"/>
                <a:gd name="connsiteX7" fmla="*/ 0 w 1852746"/>
                <a:gd name="connsiteY7" fmla="*/ 1080675 h 1296862"/>
                <a:gd name="connsiteX8" fmla="*/ 0 w 1852746"/>
                <a:gd name="connsiteY8" fmla="*/ 216187 h 129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746" h="1296862">
                  <a:moveTo>
                    <a:pt x="0" y="216187"/>
                  </a:moveTo>
                  <a:cubicBezTo>
                    <a:pt x="0" y="96790"/>
                    <a:pt x="96790" y="0"/>
                    <a:pt x="216187" y="0"/>
                  </a:cubicBezTo>
                  <a:lnTo>
                    <a:pt x="1636559" y="0"/>
                  </a:lnTo>
                  <a:cubicBezTo>
                    <a:pt x="1755956" y="0"/>
                    <a:pt x="1852746" y="96790"/>
                    <a:pt x="1852746" y="216187"/>
                  </a:cubicBezTo>
                  <a:lnTo>
                    <a:pt x="1852746" y="1080675"/>
                  </a:lnTo>
                  <a:cubicBezTo>
                    <a:pt x="1852746" y="1200072"/>
                    <a:pt x="1755956" y="1296862"/>
                    <a:pt x="1636559" y="1296862"/>
                  </a:cubicBezTo>
                  <a:lnTo>
                    <a:pt x="216187" y="1296862"/>
                  </a:lnTo>
                  <a:cubicBezTo>
                    <a:pt x="96790" y="1296862"/>
                    <a:pt x="0" y="1200072"/>
                    <a:pt x="0" y="1080675"/>
                  </a:cubicBezTo>
                  <a:lnTo>
                    <a:pt x="0" y="2161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949" tIns="150949" rIns="150949" bIns="15094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 err="1"/>
                <a:t>pthread_exit</a:t>
              </a:r>
              <a:endParaRPr lang="zh-CN" altLang="en-US" sz="2300" kern="1200" dirty="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CCD28ECF-A328-F8BC-2E47-AABA52263BD3}"/>
                </a:ext>
              </a:extLst>
            </p:cNvPr>
            <p:cNvSpPr/>
            <p:nvPr/>
          </p:nvSpPr>
          <p:spPr>
            <a:xfrm>
              <a:off x="3244320" y="2774670"/>
              <a:ext cx="1347510" cy="1048181"/>
            </a:xfrm>
            <a:custGeom>
              <a:avLst/>
              <a:gdLst>
                <a:gd name="connsiteX0" fmla="*/ 0 w 1347510"/>
                <a:gd name="connsiteY0" fmla="*/ 0 h 1048181"/>
                <a:gd name="connsiteX1" fmla="*/ 1347510 w 1347510"/>
                <a:gd name="connsiteY1" fmla="*/ 0 h 1048181"/>
                <a:gd name="connsiteX2" fmla="*/ 1347510 w 1347510"/>
                <a:gd name="connsiteY2" fmla="*/ 1048181 h 1048181"/>
                <a:gd name="connsiteX3" fmla="*/ 0 w 1347510"/>
                <a:gd name="connsiteY3" fmla="*/ 1048181 h 1048181"/>
                <a:gd name="connsiteX4" fmla="*/ 0 w 1347510"/>
                <a:gd name="connsiteY4" fmla="*/ 0 h 104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510" h="1048181">
                  <a:moveTo>
                    <a:pt x="0" y="0"/>
                  </a:moveTo>
                  <a:lnTo>
                    <a:pt x="1347510" y="0"/>
                  </a:lnTo>
                  <a:lnTo>
                    <a:pt x="1347510" y="1048181"/>
                  </a:lnTo>
                  <a:lnTo>
                    <a:pt x="0" y="10481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800" kern="1200"/>
            </a:p>
          </p:txBody>
        </p:sp>
        <p:sp>
          <p:nvSpPr>
            <p:cNvPr id="12" name="箭头: 直角上 11">
              <a:extLst>
                <a:ext uri="{FF2B5EF4-FFF2-40B4-BE49-F238E27FC236}">
                  <a16:creationId xmlns:a16="http://schemas.microsoft.com/office/drawing/2014/main" id="{82B0DBB6-4D2E-BD4C-53A8-20B8D15C9F93}"/>
                </a:ext>
              </a:extLst>
            </p:cNvPr>
            <p:cNvSpPr/>
            <p:nvPr/>
          </p:nvSpPr>
          <p:spPr>
            <a:xfrm rot="5400000">
              <a:off x="3219287" y="5327815"/>
              <a:ext cx="1100590" cy="125298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A8C8D70-F0B7-B043-9B75-EB6A2E34E818}"/>
                </a:ext>
              </a:extLst>
            </p:cNvPr>
            <p:cNvSpPr/>
            <p:nvPr/>
          </p:nvSpPr>
          <p:spPr>
            <a:xfrm>
              <a:off x="2927697" y="4107789"/>
              <a:ext cx="1852746" cy="1296862"/>
            </a:xfrm>
            <a:custGeom>
              <a:avLst/>
              <a:gdLst>
                <a:gd name="connsiteX0" fmla="*/ 0 w 1852746"/>
                <a:gd name="connsiteY0" fmla="*/ 216187 h 1296862"/>
                <a:gd name="connsiteX1" fmla="*/ 216187 w 1852746"/>
                <a:gd name="connsiteY1" fmla="*/ 0 h 1296862"/>
                <a:gd name="connsiteX2" fmla="*/ 1636559 w 1852746"/>
                <a:gd name="connsiteY2" fmla="*/ 0 h 1296862"/>
                <a:gd name="connsiteX3" fmla="*/ 1852746 w 1852746"/>
                <a:gd name="connsiteY3" fmla="*/ 216187 h 1296862"/>
                <a:gd name="connsiteX4" fmla="*/ 1852746 w 1852746"/>
                <a:gd name="connsiteY4" fmla="*/ 1080675 h 1296862"/>
                <a:gd name="connsiteX5" fmla="*/ 1636559 w 1852746"/>
                <a:gd name="connsiteY5" fmla="*/ 1296862 h 1296862"/>
                <a:gd name="connsiteX6" fmla="*/ 216187 w 1852746"/>
                <a:gd name="connsiteY6" fmla="*/ 1296862 h 1296862"/>
                <a:gd name="connsiteX7" fmla="*/ 0 w 1852746"/>
                <a:gd name="connsiteY7" fmla="*/ 1080675 h 1296862"/>
                <a:gd name="connsiteX8" fmla="*/ 0 w 1852746"/>
                <a:gd name="connsiteY8" fmla="*/ 216187 h 129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746" h="1296862">
                  <a:moveTo>
                    <a:pt x="0" y="216187"/>
                  </a:moveTo>
                  <a:cubicBezTo>
                    <a:pt x="0" y="96790"/>
                    <a:pt x="96790" y="0"/>
                    <a:pt x="216187" y="0"/>
                  </a:cubicBezTo>
                  <a:lnTo>
                    <a:pt x="1636559" y="0"/>
                  </a:lnTo>
                  <a:cubicBezTo>
                    <a:pt x="1755956" y="0"/>
                    <a:pt x="1852746" y="96790"/>
                    <a:pt x="1852746" y="216187"/>
                  </a:cubicBezTo>
                  <a:lnTo>
                    <a:pt x="1852746" y="1080675"/>
                  </a:lnTo>
                  <a:cubicBezTo>
                    <a:pt x="1852746" y="1200072"/>
                    <a:pt x="1755956" y="1296862"/>
                    <a:pt x="1636559" y="1296862"/>
                  </a:cubicBezTo>
                  <a:lnTo>
                    <a:pt x="216187" y="1296862"/>
                  </a:lnTo>
                  <a:cubicBezTo>
                    <a:pt x="96790" y="1296862"/>
                    <a:pt x="0" y="1200072"/>
                    <a:pt x="0" y="1080675"/>
                  </a:cubicBezTo>
                  <a:lnTo>
                    <a:pt x="0" y="2161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949" tIns="150949" rIns="150949" bIns="15094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 err="1"/>
                <a:t>syscall_thread_destroy</a:t>
              </a:r>
              <a:endParaRPr lang="zh-CN" altLang="en-US" sz="2000" kern="1200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86E00FD-8E78-4896-CA87-BC69944D60AC}"/>
                </a:ext>
              </a:extLst>
            </p:cNvPr>
            <p:cNvSpPr/>
            <p:nvPr/>
          </p:nvSpPr>
          <p:spPr>
            <a:xfrm>
              <a:off x="4780443" y="4231474"/>
              <a:ext cx="1347510" cy="1048181"/>
            </a:xfrm>
            <a:custGeom>
              <a:avLst/>
              <a:gdLst>
                <a:gd name="connsiteX0" fmla="*/ 0 w 1347510"/>
                <a:gd name="connsiteY0" fmla="*/ 0 h 1048181"/>
                <a:gd name="connsiteX1" fmla="*/ 1347510 w 1347510"/>
                <a:gd name="connsiteY1" fmla="*/ 0 h 1048181"/>
                <a:gd name="connsiteX2" fmla="*/ 1347510 w 1347510"/>
                <a:gd name="connsiteY2" fmla="*/ 1048181 h 1048181"/>
                <a:gd name="connsiteX3" fmla="*/ 0 w 1347510"/>
                <a:gd name="connsiteY3" fmla="*/ 1048181 h 1048181"/>
                <a:gd name="connsiteX4" fmla="*/ 0 w 1347510"/>
                <a:gd name="connsiteY4" fmla="*/ 0 h 104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510" h="1048181">
                  <a:moveTo>
                    <a:pt x="0" y="0"/>
                  </a:moveTo>
                  <a:lnTo>
                    <a:pt x="1347510" y="0"/>
                  </a:lnTo>
                  <a:lnTo>
                    <a:pt x="1347510" y="1048181"/>
                  </a:lnTo>
                  <a:lnTo>
                    <a:pt x="0" y="10481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800" kern="120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4857164-ADB0-1B6B-64AF-56B54CD270C0}"/>
                </a:ext>
              </a:extLst>
            </p:cNvPr>
            <p:cNvSpPr/>
            <p:nvPr/>
          </p:nvSpPr>
          <p:spPr>
            <a:xfrm>
              <a:off x="4463819" y="5564593"/>
              <a:ext cx="1976737" cy="1296862"/>
            </a:xfrm>
            <a:custGeom>
              <a:avLst/>
              <a:gdLst>
                <a:gd name="connsiteX0" fmla="*/ 0 w 1852746"/>
                <a:gd name="connsiteY0" fmla="*/ 216187 h 1296862"/>
                <a:gd name="connsiteX1" fmla="*/ 216187 w 1852746"/>
                <a:gd name="connsiteY1" fmla="*/ 0 h 1296862"/>
                <a:gd name="connsiteX2" fmla="*/ 1636559 w 1852746"/>
                <a:gd name="connsiteY2" fmla="*/ 0 h 1296862"/>
                <a:gd name="connsiteX3" fmla="*/ 1852746 w 1852746"/>
                <a:gd name="connsiteY3" fmla="*/ 216187 h 1296862"/>
                <a:gd name="connsiteX4" fmla="*/ 1852746 w 1852746"/>
                <a:gd name="connsiteY4" fmla="*/ 1080675 h 1296862"/>
                <a:gd name="connsiteX5" fmla="*/ 1636559 w 1852746"/>
                <a:gd name="connsiteY5" fmla="*/ 1296862 h 1296862"/>
                <a:gd name="connsiteX6" fmla="*/ 216187 w 1852746"/>
                <a:gd name="connsiteY6" fmla="*/ 1296862 h 1296862"/>
                <a:gd name="connsiteX7" fmla="*/ 0 w 1852746"/>
                <a:gd name="connsiteY7" fmla="*/ 1080675 h 1296862"/>
                <a:gd name="connsiteX8" fmla="*/ 0 w 1852746"/>
                <a:gd name="connsiteY8" fmla="*/ 216187 h 129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2746" h="1296862">
                  <a:moveTo>
                    <a:pt x="0" y="216187"/>
                  </a:moveTo>
                  <a:cubicBezTo>
                    <a:pt x="0" y="96790"/>
                    <a:pt x="96790" y="0"/>
                    <a:pt x="216187" y="0"/>
                  </a:cubicBezTo>
                  <a:lnTo>
                    <a:pt x="1636559" y="0"/>
                  </a:lnTo>
                  <a:cubicBezTo>
                    <a:pt x="1755956" y="0"/>
                    <a:pt x="1852746" y="96790"/>
                    <a:pt x="1852746" y="216187"/>
                  </a:cubicBezTo>
                  <a:lnTo>
                    <a:pt x="1852746" y="1080675"/>
                  </a:lnTo>
                  <a:cubicBezTo>
                    <a:pt x="1852746" y="1200072"/>
                    <a:pt x="1755956" y="1296862"/>
                    <a:pt x="1636559" y="1296862"/>
                  </a:cubicBezTo>
                  <a:lnTo>
                    <a:pt x="216187" y="1296862"/>
                  </a:lnTo>
                  <a:cubicBezTo>
                    <a:pt x="96790" y="1296862"/>
                    <a:pt x="0" y="1200072"/>
                    <a:pt x="0" y="1080675"/>
                  </a:cubicBezTo>
                  <a:lnTo>
                    <a:pt x="0" y="2161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949" tIns="150949" rIns="150949" bIns="15094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 err="1"/>
                <a:t>thread_destroy</a:t>
              </a:r>
              <a:endParaRPr lang="zh-CN" altLang="en-US" sz="2000" kern="1200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45DBFAE-6AB3-6C3F-F6C0-DFD9769DA196}"/>
                </a:ext>
              </a:extLst>
            </p:cNvPr>
            <p:cNvSpPr/>
            <p:nvPr/>
          </p:nvSpPr>
          <p:spPr>
            <a:xfrm>
              <a:off x="6316566" y="5688278"/>
              <a:ext cx="1347510" cy="1048181"/>
            </a:xfrm>
            <a:custGeom>
              <a:avLst/>
              <a:gdLst>
                <a:gd name="connsiteX0" fmla="*/ 0 w 1347510"/>
                <a:gd name="connsiteY0" fmla="*/ 0 h 1048181"/>
                <a:gd name="connsiteX1" fmla="*/ 1347510 w 1347510"/>
                <a:gd name="connsiteY1" fmla="*/ 0 h 1048181"/>
                <a:gd name="connsiteX2" fmla="*/ 1347510 w 1347510"/>
                <a:gd name="connsiteY2" fmla="*/ 1048181 h 1048181"/>
                <a:gd name="connsiteX3" fmla="*/ 0 w 1347510"/>
                <a:gd name="connsiteY3" fmla="*/ 1048181 h 1048181"/>
                <a:gd name="connsiteX4" fmla="*/ 0 w 1347510"/>
                <a:gd name="connsiteY4" fmla="*/ 0 h 104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510" h="1048181">
                  <a:moveTo>
                    <a:pt x="0" y="0"/>
                  </a:moveTo>
                  <a:lnTo>
                    <a:pt x="1347510" y="0"/>
                  </a:lnTo>
                  <a:lnTo>
                    <a:pt x="1347510" y="1048181"/>
                  </a:lnTo>
                  <a:lnTo>
                    <a:pt x="0" y="10481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700" kern="120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74BDB0D-F5C4-9C80-AA09-B755E9E8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08" y="2637748"/>
            <a:ext cx="4271152" cy="128754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EA6FDCD-04CB-DA45-9489-C792B29DB701}"/>
              </a:ext>
            </a:extLst>
          </p:cNvPr>
          <p:cNvSpPr txBox="1"/>
          <p:nvPr/>
        </p:nvSpPr>
        <p:spPr>
          <a:xfrm>
            <a:off x="6871040" y="3074068"/>
            <a:ext cx="367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tcb</a:t>
            </a:r>
            <a:r>
              <a:rPr lang="zh-CN" altLang="en-US" dirty="0"/>
              <a:t>中的</a:t>
            </a:r>
            <a:r>
              <a:rPr lang="en-US" altLang="zh-CN" dirty="0" err="1"/>
              <a:t>tcb_exit_ptr</a:t>
            </a:r>
            <a:r>
              <a:rPr lang="zh-CN" altLang="en-US" dirty="0"/>
              <a:t>域保存</a:t>
            </a:r>
            <a:r>
              <a:rPr lang="en-US" altLang="zh-CN" dirty="0" err="1"/>
              <a:t>value_ptr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DEC85CF-17AB-67DA-47A6-9021DC2D3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226" y="4143818"/>
            <a:ext cx="4694408" cy="116222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BEBE068-EF63-CB7A-56EC-1F82B05A8D07}"/>
              </a:ext>
            </a:extLst>
          </p:cNvPr>
          <p:cNvSpPr txBox="1"/>
          <p:nvPr/>
        </p:nvSpPr>
        <p:spPr>
          <a:xfrm>
            <a:off x="8691403" y="453886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释放因</a:t>
            </a:r>
            <a:r>
              <a:rPr lang="en-US" altLang="zh-CN" dirty="0"/>
              <a:t>join</a:t>
            </a:r>
            <a:r>
              <a:rPr lang="zh-CN" altLang="en-US" dirty="0"/>
              <a:t>而被阻塞的线程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72F991-B74C-11DB-59CB-AD379E80BC96}"/>
              </a:ext>
            </a:extLst>
          </p:cNvPr>
          <p:cNvSpPr txBox="1"/>
          <p:nvPr/>
        </p:nvSpPr>
        <p:spPr>
          <a:xfrm>
            <a:off x="5540432" y="5987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销毁线程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2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10752</TotalTime>
  <Words>1132</Words>
  <Application>Microsoft Office PowerPoint</Application>
  <PresentationFormat>宽屏</PresentationFormat>
  <Paragraphs>127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Adobe Gothic Std B</vt:lpstr>
      <vt:lpstr>Helvetica Neue</vt:lpstr>
      <vt:lpstr>等线</vt:lpstr>
      <vt:lpstr>微软雅黑</vt:lpstr>
      <vt:lpstr>Arial</vt:lpstr>
      <vt:lpstr>Calibri</vt:lpstr>
      <vt:lpstr>Open Sans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kuowei lee</cp:lastModifiedBy>
  <cp:revision>461</cp:revision>
  <dcterms:created xsi:type="dcterms:W3CDTF">2021-07-23T10:03:00Z</dcterms:created>
  <dcterms:modified xsi:type="dcterms:W3CDTF">2022-07-04T00:00:38Z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  <property fmtid="{D5CDD505-2E9C-101B-9397-08002B2CF9AE}" pid="3" name="KSOTemplateUUID">
    <vt:lpwstr>v1.0_mb_Q4AFnp67O+mGob7upbqBEg==</vt:lpwstr>
  </property>
</Properties>
</file>