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75" r:id="rId10"/>
    <p:sldId id="274" r:id="rId11"/>
    <p:sldId id="265" r:id="rId12"/>
    <p:sldId id="268" r:id="rId13"/>
    <p:sldId id="270" r:id="rId14"/>
    <p:sldId id="271" r:id="rId15"/>
    <p:sldId id="272" r:id="rId16"/>
    <p:sldId id="277" r:id="rId17"/>
    <p:sldId id="276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BCEF-9C51-A34C-8EA8-F6C779179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22F33-893D-AF45-BBF1-588211A2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D97B-096B-C846-AD78-707FFD05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DAE0-E804-7C4C-A2F5-8E2F3767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0DFA-149C-8B40-9482-5B65502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660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9690-99C7-2E41-BD4F-BB9183FA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10F33-95D6-FE49-84AC-3C8647A2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3BE3-0071-064B-8741-77FAEF03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63C4-D448-B440-AF17-77EDBA5E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9D6D6-E979-FF4D-841D-0ED55046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98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094DA-698C-6F44-B595-6034E59F5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8AF11-E110-8B48-9CF6-415A579D2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4577-C7BF-C945-812C-422B3A39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726C-143F-0441-91F0-41E465E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D46A-3F9D-E846-8ADB-2DE6C0C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067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B8FE-5B20-784D-84F1-D3C8EEE6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D9E0-3527-CE42-866C-62096F97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A0F7-65BB-FA4B-9A96-CCF8EFD7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1890-BF04-D143-A56D-5085ABC0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BFC5-8F55-CF4D-8045-D1550E78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67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6FDE-9468-0141-9A4F-BECEC79A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2DBF-061A-1D42-83C8-D6D41B96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9236-FCFB-2146-9D6A-D5ECDB6C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EF8B-33DD-6F43-BB5C-A3E82A22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DE75-FB3E-1B41-977A-EE174553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578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CB0D-6689-7F4C-86F7-7812C5D8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C7E2-DEA6-9145-9451-2851711DD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3208-8CCD-A644-A701-AFF86B9D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D4DF-0465-614F-9CC7-3927069C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AD5B-3FBD-D944-BEC3-050DF344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7170-0277-D344-888E-F74F562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75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1F6-F1D9-0941-918A-437846F4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3BC3-A6BC-1646-9097-D0D741CF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50B2F-FB1C-454C-9CA2-F0BE3C34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5F6CE-9D1C-8F4C-9CF3-3CBD1CE36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7D72F-542F-6449-93D7-668DC9A58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86A9A-F2B6-C843-ACF1-27603EB2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6773E-448B-EC4C-B7A3-A435A81B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5B3C4-2B20-C143-B276-8FA52B77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90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3DD3-E80E-E743-9A78-F4F37927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01080-E66A-8742-B2EF-51D02E3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BEE30-A582-4146-B6F5-54629F5B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BBAA2-F6C4-C24B-89AB-63DB5F06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23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070F-8A1E-8648-93CC-B9E479F5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E1F25-4D56-094D-B023-35687DDA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CEEBF-A54C-5A43-927E-FC41A793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83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8EE1-6EF8-5F48-B820-35D187EC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D96F-4978-9249-A1BE-59D57D11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201B-F8C3-8244-9CC5-20809200C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D08AD-C5B3-914B-B3EE-67EB759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FE87B-87BA-904B-A18B-CA762323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A0B4D-89AE-2840-BA40-CABB3D27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588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9E8D-2302-C940-AB47-87F4C482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7B277-215F-A74F-9303-9CDE35D12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BC2C6-35C4-294D-BDD7-F8ABFFD9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5181-B7AA-5C4C-ADFC-0BC43D9A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FA761-5F77-9D4C-B172-457C2F2B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36D95-E11D-FF4C-9179-C8A4DB1F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92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FEDA-A807-E54C-A5DB-98119FBD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942A-D6BB-FE49-8123-5CB0CFC2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BC45-E6EB-194E-A30B-8765AD249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4939-F1F3-A144-924B-D27C7EECD4F1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1E86-31C7-F742-9187-422CDE646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FE11-0D49-204B-B08D-3D2E290E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0FF7-D495-4840-B2A4-EE0E34FDE6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44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9898-63A2-D745-93A6-219B43327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CH" dirty="0"/>
              <a:t>Spline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F8AEE-0FBC-8848-A9DA-7556A0629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Suraj Balakrishna</a:t>
            </a:r>
          </a:p>
          <a:p>
            <a:r>
              <a:rPr lang="en-CH" dirty="0"/>
              <a:t>22.05.2020</a:t>
            </a:r>
          </a:p>
        </p:txBody>
      </p:sp>
    </p:spTree>
    <p:extLst>
      <p:ext uri="{BB962C8B-B14F-4D97-AF65-F5344CB8AC3E}">
        <p14:creationId xmlns:p14="http://schemas.microsoft.com/office/powerpoint/2010/main" val="377458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980D-03CD-F042-A45B-1A88E0EF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Now what else could we do to make our model better?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26E63-CF8B-2E49-BEFA-8CD9C086521A}"/>
              </a:ext>
            </a:extLst>
          </p:cNvPr>
          <p:cNvSpPr txBox="1"/>
          <p:nvPr/>
        </p:nvSpPr>
        <p:spPr>
          <a:xfrm>
            <a:off x="261546" y="2416086"/>
            <a:ext cx="4310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How about we slice our predictor variable into pieces, fit piecewise regression model and join them together in a smart and efficient way!?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A686DC-DD89-0843-9407-4E82BE3A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90688"/>
            <a:ext cx="7620000" cy="5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2A7F6-7F99-2E43-87F3-57C59468AB8B}"/>
              </a:ext>
            </a:extLst>
          </p:cNvPr>
          <p:cNvSpPr txBox="1"/>
          <p:nvPr/>
        </p:nvSpPr>
        <p:spPr>
          <a:xfrm>
            <a:off x="261546" y="4705647"/>
            <a:ext cx="431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That’s exactly what Spline is </a:t>
            </a:r>
            <a:r>
              <a:rPr lang="en-CH" sz="2400" dirty="0">
                <a:sym typeface="Wingdings" pitchFamily="2" charset="2"/>
              </a:rPr>
              <a:t></a:t>
            </a:r>
            <a:endParaRPr lang="en-CH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4FE35-38A5-A64D-8901-E40F716AE7E2}"/>
              </a:ext>
            </a:extLst>
          </p:cNvPr>
          <p:cNvCxnSpPr/>
          <p:nvPr/>
        </p:nvCxnSpPr>
        <p:spPr>
          <a:xfrm>
            <a:off x="8708065" y="2354041"/>
            <a:ext cx="0" cy="375329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7C8E3B-BD38-254B-92CB-41AD5A86563F}"/>
              </a:ext>
            </a:extLst>
          </p:cNvPr>
          <p:cNvCxnSpPr/>
          <p:nvPr/>
        </p:nvCxnSpPr>
        <p:spPr>
          <a:xfrm>
            <a:off x="6414976" y="2354041"/>
            <a:ext cx="0" cy="375329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DB7E0E-2BAA-C24D-9A8F-644DF46D94C5}"/>
              </a:ext>
            </a:extLst>
          </p:cNvPr>
          <p:cNvSpPr txBox="1"/>
          <p:nvPr/>
        </p:nvSpPr>
        <p:spPr>
          <a:xfrm>
            <a:off x="0" y="6492875"/>
            <a:ext cx="7392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/>
              <a:t>Further read: </a:t>
            </a:r>
            <a:r>
              <a:rPr lang="en-GB" sz="1600" dirty="0"/>
              <a:t>https://</a:t>
            </a:r>
            <a:r>
              <a:rPr lang="en-GB" sz="1600" dirty="0" err="1"/>
              <a:t>cran.r-project.org</a:t>
            </a:r>
            <a:r>
              <a:rPr lang="en-GB" sz="1600" dirty="0"/>
              <a:t>/web/packages/</a:t>
            </a:r>
            <a:r>
              <a:rPr lang="en-GB" sz="1600" dirty="0" err="1"/>
              <a:t>crs</a:t>
            </a:r>
            <a:r>
              <a:rPr lang="en-GB" sz="1600" dirty="0"/>
              <a:t>/vignettes/</a:t>
            </a:r>
            <a:r>
              <a:rPr lang="en-GB" sz="1600" dirty="0" err="1"/>
              <a:t>spline_primer.pdf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1564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BB1-3BEA-244F-B406-0E8401B4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/>
          <a:lstStyle/>
          <a:p>
            <a:r>
              <a:rPr lang="en-CH" dirty="0"/>
              <a:t>B-spline regression with a knot at month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B49EC-F23A-3545-8BF6-0E3F89659C33}"/>
              </a:ext>
            </a:extLst>
          </p:cNvPr>
          <p:cNvSpPr/>
          <p:nvPr/>
        </p:nvSpPr>
        <p:spPr>
          <a:xfrm>
            <a:off x="583019" y="3492319"/>
            <a:ext cx="3329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lm</a:t>
            </a:r>
            <a:r>
              <a:rPr lang="en-GB" sz="2400" dirty="0"/>
              <a:t>(</a:t>
            </a:r>
            <a:r>
              <a:rPr lang="en-GB" sz="2400" dirty="0" err="1"/>
              <a:t>aqi</a:t>
            </a:r>
            <a:r>
              <a:rPr lang="en-GB" sz="2400" dirty="0"/>
              <a:t> ~ bs(month, degree = 1, knots = c(7)))</a:t>
            </a:r>
            <a:endParaRPr lang="en-CH" sz="24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FEAE904-AF48-AC49-929A-CA316D7A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83316"/>
            <a:ext cx="7620000" cy="5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0FB54-A538-6D41-94A4-26CA9C8C0F0D}"/>
              </a:ext>
            </a:extLst>
          </p:cNvPr>
          <p:cNvSpPr txBox="1"/>
          <p:nvPr/>
        </p:nvSpPr>
        <p:spPr>
          <a:xfrm>
            <a:off x="407582" y="4901609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i="1" u="sng" dirty="0"/>
              <a:t>Important note</a:t>
            </a:r>
            <a:r>
              <a:rPr lang="en-CH" sz="2400" dirty="0"/>
              <a:t>: the coeffients of splines are not directly interpretable</a:t>
            </a:r>
          </a:p>
        </p:txBody>
      </p:sp>
    </p:spTree>
    <p:extLst>
      <p:ext uri="{BB962C8B-B14F-4D97-AF65-F5344CB8AC3E}">
        <p14:creationId xmlns:p14="http://schemas.microsoft.com/office/powerpoint/2010/main" val="78906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BB1-3BEA-244F-B406-0E8401B4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330"/>
            <a:ext cx="12191999" cy="1325563"/>
          </a:xfrm>
        </p:spPr>
        <p:txBody>
          <a:bodyPr>
            <a:normAutofit/>
          </a:bodyPr>
          <a:lstStyle/>
          <a:p>
            <a:r>
              <a:rPr lang="en-CH" dirty="0"/>
              <a:t>B-spline regression with knots at months 3 and 7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4529710-A05C-A14F-8025-1C7A9833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778000"/>
            <a:ext cx="7620000" cy="5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3B9B9F-D2C4-DF44-959A-AEB7A03BB31D}"/>
              </a:ext>
            </a:extLst>
          </p:cNvPr>
          <p:cNvSpPr/>
          <p:nvPr/>
        </p:nvSpPr>
        <p:spPr>
          <a:xfrm>
            <a:off x="583019" y="3492319"/>
            <a:ext cx="3627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lm</a:t>
            </a:r>
            <a:r>
              <a:rPr lang="en-GB" sz="2400" dirty="0"/>
              <a:t>(</a:t>
            </a:r>
            <a:r>
              <a:rPr lang="en-GB" sz="2400" dirty="0" err="1"/>
              <a:t>aqi</a:t>
            </a:r>
            <a:r>
              <a:rPr lang="en-GB" sz="2400" dirty="0"/>
              <a:t> ~ bs(month, </a:t>
            </a:r>
          </a:p>
          <a:p>
            <a:r>
              <a:rPr lang="en-GB" sz="2400" dirty="0"/>
              <a:t>degree = 1, knots = c(3,7)))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150651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BB1-3BEA-244F-B406-0E8401B4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330"/>
            <a:ext cx="12191999" cy="1325563"/>
          </a:xfrm>
        </p:spPr>
        <p:txBody>
          <a:bodyPr>
            <a:normAutofit/>
          </a:bodyPr>
          <a:lstStyle/>
          <a:p>
            <a:r>
              <a:rPr lang="en-CH" dirty="0"/>
              <a:t>B-spline regression with 4 degrees of freedom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B49EC-F23A-3545-8BF6-0E3F89659C33}"/>
              </a:ext>
            </a:extLst>
          </p:cNvPr>
          <p:cNvSpPr/>
          <p:nvPr/>
        </p:nvSpPr>
        <p:spPr>
          <a:xfrm>
            <a:off x="614917" y="2290840"/>
            <a:ext cx="3191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lm</a:t>
            </a:r>
            <a:r>
              <a:rPr lang="en-GB" sz="2400" dirty="0"/>
              <a:t>(</a:t>
            </a:r>
            <a:r>
              <a:rPr lang="en-GB" sz="2400" dirty="0" err="1"/>
              <a:t>aqi</a:t>
            </a:r>
            <a:r>
              <a:rPr lang="en-GB" sz="2400" dirty="0"/>
              <a:t> ~ bs(month, degree = 2, df = 4))</a:t>
            </a:r>
            <a:endParaRPr lang="en-CH" sz="24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94D4327-3B65-F74B-9F79-E7DEA5E9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83316"/>
            <a:ext cx="7620000" cy="50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DDDECC-7817-2F4B-A843-09F8970EB412}"/>
              </a:ext>
            </a:extLst>
          </p:cNvPr>
          <p:cNvSpPr/>
          <p:nvPr/>
        </p:nvSpPr>
        <p:spPr>
          <a:xfrm>
            <a:off x="614917" y="4521146"/>
            <a:ext cx="31915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df – 1 knots are chosen based on quantiles:</a:t>
            </a:r>
          </a:p>
          <a:p>
            <a:r>
              <a:rPr lang="en-CH" sz="2400" dirty="0"/>
              <a:t>`25%` = 3.770625 </a:t>
            </a:r>
          </a:p>
          <a:p>
            <a:r>
              <a:rPr lang="en-CH" sz="2400" dirty="0"/>
              <a:t>`50%` = 6.51375 </a:t>
            </a:r>
          </a:p>
          <a:p>
            <a:r>
              <a:rPr lang="en-CH" sz="2400" dirty="0"/>
              <a:t>`75%` = 9.256875</a:t>
            </a:r>
          </a:p>
        </p:txBody>
      </p:sp>
    </p:spTree>
    <p:extLst>
      <p:ext uri="{BB962C8B-B14F-4D97-AF65-F5344CB8AC3E}">
        <p14:creationId xmlns:p14="http://schemas.microsoft.com/office/powerpoint/2010/main" val="77375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B49EC-F23A-3545-8BF6-0E3F89659C33}"/>
              </a:ext>
            </a:extLst>
          </p:cNvPr>
          <p:cNvSpPr/>
          <p:nvPr/>
        </p:nvSpPr>
        <p:spPr>
          <a:xfrm>
            <a:off x="614917" y="2290840"/>
            <a:ext cx="3191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lm</a:t>
            </a:r>
            <a:r>
              <a:rPr lang="en-GB" sz="2400" dirty="0"/>
              <a:t>(</a:t>
            </a:r>
            <a:r>
              <a:rPr lang="en-GB" sz="2400" dirty="0" err="1"/>
              <a:t>aqi</a:t>
            </a:r>
            <a:r>
              <a:rPr lang="en-GB" sz="2400" dirty="0"/>
              <a:t> ~ bs(month, degree = 2, df = 4))</a:t>
            </a:r>
            <a:endParaRPr lang="en-CH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DDECC-7817-2F4B-A843-09F8970EB412}"/>
              </a:ext>
            </a:extLst>
          </p:cNvPr>
          <p:cNvSpPr/>
          <p:nvPr/>
        </p:nvSpPr>
        <p:spPr>
          <a:xfrm>
            <a:off x="614917" y="4521146"/>
            <a:ext cx="31915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df – 1 knots are chosen based on quantiles:</a:t>
            </a:r>
          </a:p>
          <a:p>
            <a:r>
              <a:rPr lang="en-CH" sz="2400" dirty="0"/>
              <a:t>`25%` = 3.770625 </a:t>
            </a:r>
          </a:p>
          <a:p>
            <a:r>
              <a:rPr lang="en-CH" sz="2400" dirty="0"/>
              <a:t>`50%` = 6.51375 </a:t>
            </a:r>
          </a:p>
          <a:p>
            <a:r>
              <a:rPr lang="en-CH" sz="2400" dirty="0"/>
              <a:t>`75%` = 9.256875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9ED580-47C0-DB45-9853-67DEEC5CB126}"/>
              </a:ext>
            </a:extLst>
          </p:cNvPr>
          <p:cNvSpPr txBox="1">
            <a:spLocks/>
          </p:cNvSpPr>
          <p:nvPr/>
        </p:nvSpPr>
        <p:spPr>
          <a:xfrm>
            <a:off x="0" y="30133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B-spline regression with 4 degrees of freedom and polynomial of degree 2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59D2EDA-0553-BA4D-8834-2D18F19AF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B49EC-F23A-3545-8BF6-0E3F89659C33}"/>
              </a:ext>
            </a:extLst>
          </p:cNvPr>
          <p:cNvSpPr/>
          <p:nvPr/>
        </p:nvSpPr>
        <p:spPr>
          <a:xfrm>
            <a:off x="614917" y="2290840"/>
            <a:ext cx="3191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lm</a:t>
            </a:r>
            <a:r>
              <a:rPr lang="en-GB" sz="2400" dirty="0"/>
              <a:t>(</a:t>
            </a:r>
            <a:r>
              <a:rPr lang="en-GB" sz="2400" dirty="0" err="1"/>
              <a:t>aqi</a:t>
            </a:r>
            <a:r>
              <a:rPr lang="en-GB" sz="2400" dirty="0"/>
              <a:t> ~ bs(month, degree = 3, df = 4))</a:t>
            </a:r>
            <a:endParaRPr lang="en-CH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DDECC-7817-2F4B-A843-09F8970EB412}"/>
              </a:ext>
            </a:extLst>
          </p:cNvPr>
          <p:cNvSpPr/>
          <p:nvPr/>
        </p:nvSpPr>
        <p:spPr>
          <a:xfrm>
            <a:off x="614917" y="4521146"/>
            <a:ext cx="31915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df – 1 knots are chosen based on quantiles:</a:t>
            </a:r>
          </a:p>
          <a:p>
            <a:r>
              <a:rPr lang="en-CH" sz="2400" dirty="0"/>
              <a:t>`25%` = 3.770625 </a:t>
            </a:r>
          </a:p>
          <a:p>
            <a:r>
              <a:rPr lang="en-CH" sz="2400" dirty="0"/>
              <a:t>`50%` = 6.51375 </a:t>
            </a:r>
          </a:p>
          <a:p>
            <a:r>
              <a:rPr lang="en-CH" sz="2400" dirty="0"/>
              <a:t>`75%` = 9.256875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9ED580-47C0-DB45-9853-67DEEC5CB126}"/>
              </a:ext>
            </a:extLst>
          </p:cNvPr>
          <p:cNvSpPr txBox="1">
            <a:spLocks/>
          </p:cNvSpPr>
          <p:nvPr/>
        </p:nvSpPr>
        <p:spPr>
          <a:xfrm>
            <a:off x="0" y="30133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B-spline regression with 4 degrees of freedom and polynomial of degree 3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4173A10-C97F-4C4E-8690-7F8A05F5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2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FC58-C27A-AD40-9B43-2EF77E69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Take home message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2F2E4-36F9-7D45-8538-211CB247383F}"/>
              </a:ext>
            </a:extLst>
          </p:cNvPr>
          <p:cNvSpPr txBox="1"/>
          <p:nvPr/>
        </p:nvSpPr>
        <p:spPr>
          <a:xfrm>
            <a:off x="912627" y="2151727"/>
            <a:ext cx="10441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/>
              <a:t>Although, maths behind splines complicated, splines can easily implemented in our prediction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/>
              <a:t>Splines can improve the model prediction and is a better alternative to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/>
              <a:t>However, coefficients are not directly interpretable and requires additional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15890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A5D6-5B82-BB42-BF61-5AE5EEE9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H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555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3C7A-88DF-1146-8FC7-81163EDC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3D90B-C70D-5A48-9B42-FAF0E573CF88}"/>
              </a:ext>
            </a:extLst>
          </p:cNvPr>
          <p:cNvSpPr txBox="1"/>
          <p:nvPr/>
        </p:nvSpPr>
        <p:spPr>
          <a:xfrm>
            <a:off x="838200" y="1881964"/>
            <a:ext cx="9342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400" b="1" dirty="0"/>
              <a:t>Outcome/Predicted variable</a:t>
            </a:r>
            <a:r>
              <a:rPr lang="en-CH" sz="2400" dirty="0"/>
              <a:t>: Air quality index as a continuous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400" b="1" dirty="0"/>
              <a:t>Independent/predictor variable</a:t>
            </a:r>
            <a:r>
              <a:rPr lang="en-CH" sz="2400" dirty="0"/>
              <a:t>: Month as a continous variable</a:t>
            </a:r>
          </a:p>
          <a:p>
            <a:endParaRPr lang="en-CH" sz="2400" dirty="0"/>
          </a:p>
          <a:p>
            <a:r>
              <a:rPr lang="en-CH" sz="2400" b="1" dirty="0"/>
              <a:t>Aim</a:t>
            </a:r>
            <a:r>
              <a:rPr lang="en-CH" sz="2400" dirty="0"/>
              <a:t>: Predict the change in ‘Air quality index’ with respect to ‘Month’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619840-6C9E-CF42-A03D-6D69DDA7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70" y="3838353"/>
            <a:ext cx="7222416" cy="29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6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BB1-3BEA-244F-B406-0E8401B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Plot of the data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B99065-0283-B34B-AE15-B3361C70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90688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6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BB1-3BEA-244F-B406-0E8401B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Linear regression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06F143D-D79C-3444-B358-D3A686BE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8000"/>
            <a:ext cx="7620000" cy="508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4B49EC-F23A-3545-8BF6-0E3F89659C33}"/>
              </a:ext>
            </a:extLst>
          </p:cNvPr>
          <p:cNvSpPr/>
          <p:nvPr/>
        </p:nvSpPr>
        <p:spPr>
          <a:xfrm>
            <a:off x="838200" y="3856335"/>
            <a:ext cx="2188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400" dirty="0"/>
              <a:t>lm(aqi ~ month)</a:t>
            </a:r>
          </a:p>
        </p:txBody>
      </p:sp>
    </p:spTree>
    <p:extLst>
      <p:ext uri="{BB962C8B-B14F-4D97-AF65-F5344CB8AC3E}">
        <p14:creationId xmlns:p14="http://schemas.microsoft.com/office/powerpoint/2010/main" val="43118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BB1-3BEA-244F-B406-0E8401B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Polynomial regression of degree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B49EC-F23A-3545-8BF6-0E3F89659C33}"/>
              </a:ext>
            </a:extLst>
          </p:cNvPr>
          <p:cNvSpPr/>
          <p:nvPr/>
        </p:nvSpPr>
        <p:spPr>
          <a:xfrm>
            <a:off x="402266" y="3856335"/>
            <a:ext cx="320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/>
              <a:t>lm</a:t>
            </a:r>
            <a:r>
              <a:rPr lang="en-GB" sz="2400" dirty="0"/>
              <a:t>(</a:t>
            </a:r>
            <a:r>
              <a:rPr lang="en-GB" sz="2400" dirty="0" err="1"/>
              <a:t>aqi</a:t>
            </a:r>
            <a:r>
              <a:rPr lang="en-GB" sz="2400" dirty="0"/>
              <a:t> ~ poly(month, 2))</a:t>
            </a:r>
            <a:endParaRPr lang="en-CH" sz="24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0E387AB-EF13-C046-91AE-DE5BC1DF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BB1-3BEA-244F-B406-0E8401B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Polynomial regression with degree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B49EC-F23A-3545-8BF6-0E3F89659C33}"/>
              </a:ext>
            </a:extLst>
          </p:cNvPr>
          <p:cNvSpPr/>
          <p:nvPr/>
        </p:nvSpPr>
        <p:spPr>
          <a:xfrm>
            <a:off x="402266" y="3856335"/>
            <a:ext cx="320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/>
              <a:t>lm</a:t>
            </a:r>
            <a:r>
              <a:rPr lang="en-GB" sz="2400" dirty="0"/>
              <a:t>(</a:t>
            </a:r>
            <a:r>
              <a:rPr lang="en-GB" sz="2400" dirty="0" err="1"/>
              <a:t>aqi</a:t>
            </a:r>
            <a:r>
              <a:rPr lang="en-GB" sz="2400" dirty="0"/>
              <a:t> ~ poly(month, 3))</a:t>
            </a:r>
            <a:endParaRPr lang="en-CH" sz="24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40FBF8A-E50E-7642-8C72-F97F7565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BB1-3BEA-244F-B406-0E8401B4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/>
          <a:lstStyle/>
          <a:p>
            <a:r>
              <a:rPr lang="en-CH" dirty="0"/>
              <a:t>Polynomial regression with degree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B49EC-F23A-3545-8BF6-0E3F89659C33}"/>
              </a:ext>
            </a:extLst>
          </p:cNvPr>
          <p:cNvSpPr/>
          <p:nvPr/>
        </p:nvSpPr>
        <p:spPr>
          <a:xfrm>
            <a:off x="295940" y="3856335"/>
            <a:ext cx="3365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/>
              <a:t>lm</a:t>
            </a:r>
            <a:r>
              <a:rPr lang="en-GB" sz="2400" dirty="0"/>
              <a:t>(</a:t>
            </a:r>
            <a:r>
              <a:rPr lang="en-GB" sz="2400" dirty="0" err="1"/>
              <a:t>aqi</a:t>
            </a:r>
            <a:r>
              <a:rPr lang="en-GB" sz="2400" dirty="0"/>
              <a:t> ~ poly(month, 10))</a:t>
            </a:r>
            <a:endParaRPr lang="en-CH" sz="24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7E38AD9-68EF-E241-A4AD-7F7A3DC7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9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EB74-CA1F-C346-87DC-2AEC4344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Take home message so far: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2DC9E-88D3-3345-BB07-4D813A5B3539}"/>
              </a:ext>
            </a:extLst>
          </p:cNvPr>
          <p:cNvSpPr txBox="1"/>
          <p:nvPr/>
        </p:nvSpPr>
        <p:spPr>
          <a:xfrm>
            <a:off x="1020725" y="2890391"/>
            <a:ext cx="10526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/>
              <a:t>Visualize the data before performing a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3200" dirty="0"/>
              <a:t>In general, degree of polynomial should not be higher than 3</a:t>
            </a:r>
          </a:p>
        </p:txBody>
      </p:sp>
    </p:spTree>
    <p:extLst>
      <p:ext uri="{BB962C8B-B14F-4D97-AF65-F5344CB8AC3E}">
        <p14:creationId xmlns:p14="http://schemas.microsoft.com/office/powerpoint/2010/main" val="287061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7F37D8-9AC6-8540-B689-CEF85C37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Now what else could we do to make our model better?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E66B1-2753-D843-B554-A62458DBCAC5}"/>
              </a:ext>
            </a:extLst>
          </p:cNvPr>
          <p:cNvSpPr txBox="1"/>
          <p:nvPr/>
        </p:nvSpPr>
        <p:spPr>
          <a:xfrm>
            <a:off x="261546" y="2416086"/>
            <a:ext cx="431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How about we make our predictor variable into categorical variable?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9B841-B51D-0E41-B2C4-76F69FF1AF12}"/>
              </a:ext>
            </a:extLst>
          </p:cNvPr>
          <p:cNvSpPr txBox="1"/>
          <p:nvPr/>
        </p:nvSpPr>
        <p:spPr>
          <a:xfrm>
            <a:off x="261546" y="4341813"/>
            <a:ext cx="4310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Although the method seems convincing, not an optimal choice as you would lose information and sometimes be misleading.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D6DF3-730E-4345-ADC5-B07D6893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90688"/>
            <a:ext cx="7620000" cy="508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C4BD19-107C-6E4B-BE1D-0EB2062E673B}"/>
              </a:ext>
            </a:extLst>
          </p:cNvPr>
          <p:cNvCxnSpPr/>
          <p:nvPr/>
        </p:nvCxnSpPr>
        <p:spPr>
          <a:xfrm>
            <a:off x="8708065" y="2354041"/>
            <a:ext cx="0" cy="375329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1C0E4E-C14C-F245-87B7-95A17D05D2F9}"/>
              </a:ext>
            </a:extLst>
          </p:cNvPr>
          <p:cNvCxnSpPr/>
          <p:nvPr/>
        </p:nvCxnSpPr>
        <p:spPr>
          <a:xfrm>
            <a:off x="6414976" y="2354041"/>
            <a:ext cx="0" cy="375329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506</Words>
  <Application>Microsoft Macintosh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Spline tutorial</vt:lpstr>
      <vt:lpstr>What would you do?</vt:lpstr>
      <vt:lpstr>Plot of the data</vt:lpstr>
      <vt:lpstr>Linear regression</vt:lpstr>
      <vt:lpstr>Polynomial regression of degree 2</vt:lpstr>
      <vt:lpstr>Polynomial regression with degree 3</vt:lpstr>
      <vt:lpstr>Polynomial regression with degree 10</vt:lpstr>
      <vt:lpstr>Take home message so far:</vt:lpstr>
      <vt:lpstr>Now what else could we do to make our model better?</vt:lpstr>
      <vt:lpstr>Now what else could we do to make our model better?</vt:lpstr>
      <vt:lpstr>B-spline regression with a knot at month 7</vt:lpstr>
      <vt:lpstr>B-spline regression with knots at months 3 and 7</vt:lpstr>
      <vt:lpstr>B-spline regression with 4 degrees of freedom</vt:lpstr>
      <vt:lpstr>PowerPoint Presentation</vt:lpstr>
      <vt:lpstr>PowerPoint Presentation</vt:lpstr>
      <vt:lpstr>Take home message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Balakrishna</dc:creator>
  <cp:lastModifiedBy>Suraj Balakrishna</cp:lastModifiedBy>
  <cp:revision>46</cp:revision>
  <dcterms:created xsi:type="dcterms:W3CDTF">2020-05-20T11:25:01Z</dcterms:created>
  <dcterms:modified xsi:type="dcterms:W3CDTF">2020-05-20T14:04:03Z</dcterms:modified>
</cp:coreProperties>
</file>