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59"/>
  </p:notesMasterIdLst>
  <p:sldIdLst>
    <p:sldId id="256" r:id="rId2"/>
    <p:sldId id="312" r:id="rId3"/>
    <p:sldId id="258" r:id="rId4"/>
    <p:sldId id="260" r:id="rId5"/>
    <p:sldId id="263"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265" r:id="rId20"/>
    <p:sldId id="266" r:id="rId21"/>
    <p:sldId id="326" r:id="rId22"/>
    <p:sldId id="328" r:id="rId23"/>
    <p:sldId id="329" r:id="rId24"/>
    <p:sldId id="330" r:id="rId25"/>
    <p:sldId id="331" r:id="rId26"/>
    <p:sldId id="332" r:id="rId27"/>
    <p:sldId id="333" r:id="rId28"/>
    <p:sldId id="334" r:id="rId29"/>
    <p:sldId id="335"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53" r:id="rId47"/>
    <p:sldId id="354" r:id="rId48"/>
    <p:sldId id="356" r:id="rId49"/>
    <p:sldId id="357" r:id="rId50"/>
    <p:sldId id="359" r:id="rId51"/>
    <p:sldId id="358" r:id="rId52"/>
    <p:sldId id="360" r:id="rId53"/>
    <p:sldId id="361" r:id="rId54"/>
    <p:sldId id="362" r:id="rId55"/>
    <p:sldId id="363" r:id="rId56"/>
    <p:sldId id="271" r:id="rId57"/>
    <p:sldId id="290" r:id="rId58"/>
  </p:sldIdLst>
  <p:sldSz cx="9144000" cy="5143500" type="screen16x9"/>
  <p:notesSz cx="6858000" cy="9144000"/>
  <p:embeddedFontLst>
    <p:embeddedFont>
      <p:font typeface="Commissioner" panose="020B0604020202020204" charset="0"/>
      <p:regular r:id="rId60"/>
      <p:bold r:id="rId61"/>
    </p:embeddedFont>
    <p:embeddedFont>
      <p:font typeface="Golos Text" panose="020B0604020202020204" charset="0"/>
      <p:regular r:id="rId62"/>
      <p:bold r:id="rId63"/>
    </p:embeddedFont>
    <p:embeddedFont>
      <p:font typeface="Golos Text SemiBold" panose="020B0604020202020204" charset="0"/>
      <p:regular r:id="rId64"/>
      <p:bold r:id="rId65"/>
    </p:embeddedFont>
    <p:embeddedFont>
      <p:font typeface="Montserrat ExtraLight" panose="00000300000000000000" pitchFamily="2" charset="0"/>
      <p:regular r:id="rId66"/>
      <p: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0212"/>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C4AEED3-F78E-434A-8E7B-570F3100C88C}">
  <a:tblStyle styleId="{CC4AEED3-F78E-434A-8E7B-570F3100C8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747bfd1ed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747bfd1ed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01A091BD-58E9-8F16-9509-960DD2831175}"/>
            </a:ext>
          </a:extLst>
        </p:cNvPr>
        <p:cNvGrpSpPr/>
        <p:nvPr/>
      </p:nvGrpSpPr>
      <p:grpSpPr>
        <a:xfrm>
          <a:off x="0" y="0"/>
          <a:ext cx="0" cy="0"/>
          <a:chOff x="0" y="0"/>
          <a:chExt cx="0" cy="0"/>
        </a:xfrm>
      </p:grpSpPr>
      <p:sp>
        <p:nvSpPr>
          <p:cNvPr id="354" name="Google Shape;354;g13e1fc50fc5_0_14:notes">
            <a:extLst>
              <a:ext uri="{FF2B5EF4-FFF2-40B4-BE49-F238E27FC236}">
                <a16:creationId xmlns:a16="http://schemas.microsoft.com/office/drawing/2014/main" id="{13242623-A2E9-A0AF-89B9-3252EF2835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3e1fc50fc5_0_14:notes">
            <a:extLst>
              <a:ext uri="{FF2B5EF4-FFF2-40B4-BE49-F238E27FC236}">
                <a16:creationId xmlns:a16="http://schemas.microsoft.com/office/drawing/2014/main" id="{A0E47BE3-D0B3-C004-9769-C79A4D3A34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5529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AB9F44A5-5D85-2A87-2C1C-98C94562B654}"/>
            </a:ext>
          </a:extLst>
        </p:cNvPr>
        <p:cNvGrpSpPr/>
        <p:nvPr/>
      </p:nvGrpSpPr>
      <p:grpSpPr>
        <a:xfrm>
          <a:off x="0" y="0"/>
          <a:ext cx="0" cy="0"/>
          <a:chOff x="0" y="0"/>
          <a:chExt cx="0" cy="0"/>
        </a:xfrm>
      </p:grpSpPr>
      <p:sp>
        <p:nvSpPr>
          <p:cNvPr id="354" name="Google Shape;354;g13e1fc50fc5_0_14:notes">
            <a:extLst>
              <a:ext uri="{FF2B5EF4-FFF2-40B4-BE49-F238E27FC236}">
                <a16:creationId xmlns:a16="http://schemas.microsoft.com/office/drawing/2014/main" id="{9BD00D53-94BA-529A-2128-4AB56F35D1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3e1fc50fc5_0_14:notes">
            <a:extLst>
              <a:ext uri="{FF2B5EF4-FFF2-40B4-BE49-F238E27FC236}">
                <a16:creationId xmlns:a16="http://schemas.microsoft.com/office/drawing/2014/main" id="{FDFF7866-DD70-D488-1EC0-822D05816B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9236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1BA6954F-862F-9796-8917-6FBB22026B73}"/>
            </a:ext>
          </a:extLst>
        </p:cNvPr>
        <p:cNvGrpSpPr/>
        <p:nvPr/>
      </p:nvGrpSpPr>
      <p:grpSpPr>
        <a:xfrm>
          <a:off x="0" y="0"/>
          <a:ext cx="0" cy="0"/>
          <a:chOff x="0" y="0"/>
          <a:chExt cx="0" cy="0"/>
        </a:xfrm>
      </p:grpSpPr>
      <p:sp>
        <p:nvSpPr>
          <p:cNvPr id="354" name="Google Shape;354;g13e1fc50fc5_0_14:notes">
            <a:extLst>
              <a:ext uri="{FF2B5EF4-FFF2-40B4-BE49-F238E27FC236}">
                <a16:creationId xmlns:a16="http://schemas.microsoft.com/office/drawing/2014/main" id="{A91D8BAC-7672-4E68-CEEA-ABA7975EC5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3e1fc50fc5_0_14:notes">
            <a:extLst>
              <a:ext uri="{FF2B5EF4-FFF2-40B4-BE49-F238E27FC236}">
                <a16:creationId xmlns:a16="http://schemas.microsoft.com/office/drawing/2014/main" id="{F6B03C1A-A935-4744-0DE0-7149E5DDE6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3886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7B9E85D4-7A7C-CD15-BCC8-3328DF22BDF4}"/>
            </a:ext>
          </a:extLst>
        </p:cNvPr>
        <p:cNvGrpSpPr/>
        <p:nvPr/>
      </p:nvGrpSpPr>
      <p:grpSpPr>
        <a:xfrm>
          <a:off x="0" y="0"/>
          <a:ext cx="0" cy="0"/>
          <a:chOff x="0" y="0"/>
          <a:chExt cx="0" cy="0"/>
        </a:xfrm>
      </p:grpSpPr>
      <p:sp>
        <p:nvSpPr>
          <p:cNvPr id="354" name="Google Shape;354;g13e1fc50fc5_0_14:notes">
            <a:extLst>
              <a:ext uri="{FF2B5EF4-FFF2-40B4-BE49-F238E27FC236}">
                <a16:creationId xmlns:a16="http://schemas.microsoft.com/office/drawing/2014/main" id="{D760ACD6-55E7-099A-9E6D-935601CD65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3e1fc50fc5_0_14:notes">
            <a:extLst>
              <a:ext uri="{FF2B5EF4-FFF2-40B4-BE49-F238E27FC236}">
                <a16:creationId xmlns:a16="http://schemas.microsoft.com/office/drawing/2014/main" id="{4B38126F-D4D7-D688-48A9-F79003690B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5195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7027C59B-4BC7-F302-54AC-9E1EFA5541F9}"/>
            </a:ext>
          </a:extLst>
        </p:cNvPr>
        <p:cNvGrpSpPr/>
        <p:nvPr/>
      </p:nvGrpSpPr>
      <p:grpSpPr>
        <a:xfrm>
          <a:off x="0" y="0"/>
          <a:ext cx="0" cy="0"/>
          <a:chOff x="0" y="0"/>
          <a:chExt cx="0" cy="0"/>
        </a:xfrm>
      </p:grpSpPr>
      <p:sp>
        <p:nvSpPr>
          <p:cNvPr id="354" name="Google Shape;354;g13e1fc50fc5_0_14:notes">
            <a:extLst>
              <a:ext uri="{FF2B5EF4-FFF2-40B4-BE49-F238E27FC236}">
                <a16:creationId xmlns:a16="http://schemas.microsoft.com/office/drawing/2014/main" id="{4BA6674B-99EA-00DA-D130-4D91F90B13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3e1fc50fc5_0_14:notes">
            <a:extLst>
              <a:ext uri="{FF2B5EF4-FFF2-40B4-BE49-F238E27FC236}">
                <a16:creationId xmlns:a16="http://schemas.microsoft.com/office/drawing/2014/main" id="{AAFC71AC-D3ED-1B7E-9456-2972B42655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7678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AAE4C8C1-E411-EBA8-37AC-3AF106154FDC}"/>
            </a:ext>
          </a:extLst>
        </p:cNvPr>
        <p:cNvGrpSpPr/>
        <p:nvPr/>
      </p:nvGrpSpPr>
      <p:grpSpPr>
        <a:xfrm>
          <a:off x="0" y="0"/>
          <a:ext cx="0" cy="0"/>
          <a:chOff x="0" y="0"/>
          <a:chExt cx="0" cy="0"/>
        </a:xfrm>
      </p:grpSpPr>
      <p:sp>
        <p:nvSpPr>
          <p:cNvPr id="354" name="Google Shape;354;g13e1fc50fc5_0_14:notes">
            <a:extLst>
              <a:ext uri="{FF2B5EF4-FFF2-40B4-BE49-F238E27FC236}">
                <a16:creationId xmlns:a16="http://schemas.microsoft.com/office/drawing/2014/main" id="{76D5560D-695B-050C-BC50-D9B1322E62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3e1fc50fc5_0_14:notes">
            <a:extLst>
              <a:ext uri="{FF2B5EF4-FFF2-40B4-BE49-F238E27FC236}">
                <a16:creationId xmlns:a16="http://schemas.microsoft.com/office/drawing/2014/main" id="{19F0F7C5-760D-DA9A-1A80-519F4C23E9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3246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C5130659-4923-11EE-2282-544F11AB5885}"/>
            </a:ext>
          </a:extLst>
        </p:cNvPr>
        <p:cNvGrpSpPr/>
        <p:nvPr/>
      </p:nvGrpSpPr>
      <p:grpSpPr>
        <a:xfrm>
          <a:off x="0" y="0"/>
          <a:ext cx="0" cy="0"/>
          <a:chOff x="0" y="0"/>
          <a:chExt cx="0" cy="0"/>
        </a:xfrm>
      </p:grpSpPr>
      <p:sp>
        <p:nvSpPr>
          <p:cNvPr id="354" name="Google Shape;354;g13e1fc50fc5_0_14:notes">
            <a:extLst>
              <a:ext uri="{FF2B5EF4-FFF2-40B4-BE49-F238E27FC236}">
                <a16:creationId xmlns:a16="http://schemas.microsoft.com/office/drawing/2014/main" id="{E38D7B1D-B665-806C-3B83-B7EFC3B725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3e1fc50fc5_0_14:notes">
            <a:extLst>
              <a:ext uri="{FF2B5EF4-FFF2-40B4-BE49-F238E27FC236}">
                <a16:creationId xmlns:a16="http://schemas.microsoft.com/office/drawing/2014/main" id="{BA5070FE-B054-90AF-CECB-B0819FAEF1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0038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B088B9E3-2BD4-3E40-266D-B36ACD6A62F4}"/>
            </a:ext>
          </a:extLst>
        </p:cNvPr>
        <p:cNvGrpSpPr/>
        <p:nvPr/>
      </p:nvGrpSpPr>
      <p:grpSpPr>
        <a:xfrm>
          <a:off x="0" y="0"/>
          <a:ext cx="0" cy="0"/>
          <a:chOff x="0" y="0"/>
          <a:chExt cx="0" cy="0"/>
        </a:xfrm>
      </p:grpSpPr>
      <p:sp>
        <p:nvSpPr>
          <p:cNvPr id="354" name="Google Shape;354;g13e1fc50fc5_0_14:notes">
            <a:extLst>
              <a:ext uri="{FF2B5EF4-FFF2-40B4-BE49-F238E27FC236}">
                <a16:creationId xmlns:a16="http://schemas.microsoft.com/office/drawing/2014/main" id="{8F2AC945-F3EB-9F31-280B-5FD88DAC1E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3e1fc50fc5_0_14:notes">
            <a:extLst>
              <a:ext uri="{FF2B5EF4-FFF2-40B4-BE49-F238E27FC236}">
                <a16:creationId xmlns:a16="http://schemas.microsoft.com/office/drawing/2014/main" id="{C73480AA-9595-8B8D-A98D-EA12AAF465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80073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75584fc2f6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275584fc2f6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1d0e38a952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747bfd1ed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747bfd1ed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D4DFD423-046D-0E4D-3555-5A5ED0F99B59}"/>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8651CC99-6DD7-CE57-4103-C531C7A249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179C560F-58CA-B874-6117-CC75CE25BC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0807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7E7E5983-70F5-A1EA-79E0-B21A6BA22EB1}"/>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ACC30B4C-A722-9381-0468-141751061F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F463B1B7-75E7-C0B3-E914-9B8A41157AB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9224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4EA7CC01-9DEB-EF37-4753-E2D3511C3C6C}"/>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1F167852-81EF-CD19-418F-174533E457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BFFF7E09-6291-A2FA-E81C-E6EF6D30DD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6289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AAEC2A8A-47D5-9846-7649-A9E81EFE3F75}"/>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A6DA60BB-A06B-9A07-B12D-CFF72FE006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C023E7A7-EFDF-FC6C-5D06-1633E38CF6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349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BFFB7628-7233-924B-04F8-F25057C2EB48}"/>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A15C696A-A876-8726-D480-17F322AA4B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CBC429FA-6C25-CA3F-B897-C24679284F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35769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E61542F5-BDBE-933F-AB89-72E6D9EBE9B8}"/>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B6E84C18-3CCC-55E8-8FE8-F9295C0C8F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FFB9C73F-9B16-42A3-5A9E-9C700CEAFC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4073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C52DD0F6-2FD0-EC37-46B1-618121451C8A}"/>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329A69C6-9997-C2B7-B685-634B3C8574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2B6B078D-170F-DC7A-9788-DCCFD175E5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54729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4E5C2436-24DB-600F-57BD-E98985E59A68}"/>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A9F82C4A-06F4-7EFC-22C6-666E49D189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0D5F948E-C0A1-071F-CDC9-9F5EA7FF958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1570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DD699068-87EE-3B72-E967-6B819015352B}"/>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044CDF11-8D6D-4B65-AE13-8F1A37A849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6BB30769-06F5-EC6C-00DD-606DDE9710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88082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3DC2D081-188B-7CC9-2E73-60C9919B1965}"/>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C4004F60-3877-1370-60A6-9FB9B494B3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E9F6BE98-03F6-0D74-2159-8E231A2FCB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5883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1336d459b97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336d459b97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B3B86EE0-9057-1E9C-CE50-BF3D090ADD63}"/>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E490C59E-FEA0-8F5A-04BE-90EEC9BCB9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8E0C8B80-21DF-1F1E-DC23-A516056168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20642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C9FBEACB-A02A-BF34-ED7D-D9C6956B4DB3}"/>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EAB0188A-B751-A218-EA78-8AD8B81102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F3744F2D-7080-889E-124D-D00A82236D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7437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CDBA14E8-0D48-9A17-2D10-B547E366BAA0}"/>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88F19191-33D9-81F9-A905-B04B7E2184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4402FB78-CDE1-87BB-C3D4-ABAAA44820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0237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A39C4625-848F-0979-DA0A-49ACD230DD8F}"/>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2D0B7AE5-7D60-E658-0D99-676D070C89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C1F4D30C-CB3D-C56A-1D4B-D687B77A05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05207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FCC2580D-6627-6ED8-8576-861B46E7B6DD}"/>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306E8D2E-4F63-B11A-D7C6-76A6742688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7A7C65FF-9936-F308-3166-EF9ADA27B3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8659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9E7D83FF-20AE-1FF2-8884-78C78022BFF1}"/>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6D87F10C-C5D4-0C7E-E621-ACB15AE75A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E54D099F-113E-6222-E86B-738B7B35E7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66631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F34426E2-7D58-47DB-10D3-F706197E2897}"/>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E8AB5C61-1DFF-8131-504B-53EB9A08EC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6BEE3489-F666-2D31-EAF1-1B3B5622FB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35252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7F34E024-6F75-9867-209B-1AA7EACE9E89}"/>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95D3AD75-CFD3-0F0B-7C54-83441B3312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9CA7CF83-022A-4A24-6432-1ABAECC2E2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95523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A8EF56E3-42FA-8775-C8AA-F294A8FD1C49}"/>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B0106A92-99F6-761A-DFC0-4145145110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7CD59227-476F-9E0A-EA33-50B99B9185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18492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83D90C9F-95F0-1D7B-7DB3-0154462815D2}"/>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669018BB-49C0-571E-B4E9-A4337ADB8E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2C26B30C-3A4E-D26F-9031-ADB520DDD0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8602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13e1fc50fc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3e1fc50fc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B2801FF5-DC6F-2F8F-1D84-5121F86DA6C1}"/>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2716E29C-95C2-6C7E-B51E-4A09E5E2DA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6B1A4AF3-B4AD-3F16-B786-149BE30ED48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38322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B8957846-76B1-B5A1-EAF1-C6C824A8F0B9}"/>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FFD82574-424C-0976-D25A-A6F0DC9843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14C00F18-10A4-9FC8-7536-D386787B30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27203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573413C9-7850-CACB-B6F6-C7EEEA94EDC9}"/>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719D2FFC-7AC3-AE52-3A1B-0D8B4E81FF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BA8AF202-5E1F-2BE1-2B4A-1C47EFB14D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0232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EBE3084E-8C6C-3598-8DDA-B8C4F0A91D7F}"/>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DDF8AC09-2DEC-18E8-543B-D055DA7B54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15A12779-9BB4-97C9-9EBD-A84252C30E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45072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458306BC-3883-C44F-FA33-0FADBFD0B801}"/>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CC2594E9-6D8E-FC42-546F-B745A2DBFE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F35054B8-53B0-1CC0-273B-471809F757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55168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7FD15B93-76E1-B401-8584-D5517D5B656D}"/>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71D70637-4C19-CC05-C228-4BABC191F9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D41D31F2-FAD2-C908-909E-9D96CB7155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2690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929C43F4-FDC4-6C22-68B8-E16D92B04233}"/>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8036A0B1-C7B6-65D1-6016-CF319EC3A3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20EE20B1-AC5A-B4EF-BE70-3CF8F40559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00998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C4A872EF-E1FF-75EC-B68D-99895C31C996}"/>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D17FACC6-5D5E-9E8B-4AA7-6F5DFBAED9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85F91A0A-E515-C83D-B84D-8C6EECFFF5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4322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DF66B2B7-8EEF-B94D-84D2-F2AAA2F50E6E}"/>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939A657C-64B1-C8F7-04A0-5700029F94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EF0F2BFA-7003-55B1-7178-909FC2010B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61858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2F51C8AB-1766-ADCF-396A-BCED84A58545}"/>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6C5B92D7-DE08-E1A6-94E7-3F9AA72BDF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2B3A18F2-D5D0-61DD-6D24-CA9036CCC4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379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B7D3BB42-4437-6FBA-6D4D-736089FDAC78}"/>
            </a:ext>
          </a:extLst>
        </p:cNvPr>
        <p:cNvGrpSpPr/>
        <p:nvPr/>
      </p:nvGrpSpPr>
      <p:grpSpPr>
        <a:xfrm>
          <a:off x="0" y="0"/>
          <a:ext cx="0" cy="0"/>
          <a:chOff x="0" y="0"/>
          <a:chExt cx="0" cy="0"/>
        </a:xfrm>
      </p:grpSpPr>
      <p:sp>
        <p:nvSpPr>
          <p:cNvPr id="354" name="Google Shape;354;g13e1fc50fc5_0_14:notes">
            <a:extLst>
              <a:ext uri="{FF2B5EF4-FFF2-40B4-BE49-F238E27FC236}">
                <a16:creationId xmlns:a16="http://schemas.microsoft.com/office/drawing/2014/main" id="{A3D8AB5E-EC19-7846-70AB-E72A1746CD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3e1fc50fc5_0_14:notes">
            <a:extLst>
              <a:ext uri="{FF2B5EF4-FFF2-40B4-BE49-F238E27FC236}">
                <a16:creationId xmlns:a16="http://schemas.microsoft.com/office/drawing/2014/main" id="{87575FCF-D01F-E4E9-8C2B-553B90768B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6019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6775DE21-2283-2574-4B91-5434DFD9435F}"/>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9F29832D-94D0-8D23-4309-78399F907D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D7913EAA-AD7A-1141-0924-852DF4510D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028436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B2E42F65-8E99-A028-1AFB-EEDB5EBE0156}"/>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B145B978-0CA3-9258-94A5-E30EC8315C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ABA00085-5D40-A6A4-6EC3-1A278D92D5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176932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02EAD403-635F-6C7C-DE4F-87082919012D}"/>
            </a:ext>
          </a:extLst>
        </p:cNvPr>
        <p:cNvGrpSpPr/>
        <p:nvPr/>
      </p:nvGrpSpPr>
      <p:grpSpPr>
        <a:xfrm>
          <a:off x="0" y="0"/>
          <a:ext cx="0" cy="0"/>
          <a:chOff x="0" y="0"/>
          <a:chExt cx="0" cy="0"/>
        </a:xfrm>
      </p:grpSpPr>
      <p:sp>
        <p:nvSpPr>
          <p:cNvPr id="331" name="Google Shape;331;g1336d459b97_0_8:notes">
            <a:extLst>
              <a:ext uri="{FF2B5EF4-FFF2-40B4-BE49-F238E27FC236}">
                <a16:creationId xmlns:a16="http://schemas.microsoft.com/office/drawing/2014/main" id="{C57C65E5-ADA3-8A72-E81F-124738895B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336d459b97_0_8:notes">
            <a:extLst>
              <a:ext uri="{FF2B5EF4-FFF2-40B4-BE49-F238E27FC236}">
                <a16:creationId xmlns:a16="http://schemas.microsoft.com/office/drawing/2014/main" id="{BAC8E91F-481F-8D3D-512B-BE2A2F418C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54265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281D3CB6-3921-9B33-11F4-9569816487DF}"/>
            </a:ext>
          </a:extLst>
        </p:cNvPr>
        <p:cNvGrpSpPr/>
        <p:nvPr/>
      </p:nvGrpSpPr>
      <p:grpSpPr>
        <a:xfrm>
          <a:off x="0" y="0"/>
          <a:ext cx="0" cy="0"/>
          <a:chOff x="0" y="0"/>
          <a:chExt cx="0" cy="0"/>
        </a:xfrm>
      </p:grpSpPr>
      <p:sp>
        <p:nvSpPr>
          <p:cNvPr id="331" name="Google Shape;331;g1336d459b97_0_8:notes">
            <a:extLst>
              <a:ext uri="{FF2B5EF4-FFF2-40B4-BE49-F238E27FC236}">
                <a16:creationId xmlns:a16="http://schemas.microsoft.com/office/drawing/2014/main" id="{088429DF-1301-4F34-9D4F-4AC02D1A0C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1336d459b97_0_8:notes">
            <a:extLst>
              <a:ext uri="{FF2B5EF4-FFF2-40B4-BE49-F238E27FC236}">
                <a16:creationId xmlns:a16="http://schemas.microsoft.com/office/drawing/2014/main" id="{D13A32E3-8FA4-C92E-05BC-F7916C97FF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39931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a:extLst>
            <a:ext uri="{FF2B5EF4-FFF2-40B4-BE49-F238E27FC236}">
              <a16:creationId xmlns:a16="http://schemas.microsoft.com/office/drawing/2014/main" id="{693087AF-2A33-5F2E-3365-482EAF31E8AF}"/>
            </a:ext>
          </a:extLst>
        </p:cNvPr>
        <p:cNvGrpSpPr/>
        <p:nvPr/>
      </p:nvGrpSpPr>
      <p:grpSpPr>
        <a:xfrm>
          <a:off x="0" y="0"/>
          <a:ext cx="0" cy="0"/>
          <a:chOff x="0" y="0"/>
          <a:chExt cx="0" cy="0"/>
        </a:xfrm>
      </p:grpSpPr>
      <p:sp>
        <p:nvSpPr>
          <p:cNvPr id="404" name="Google Shape;404;g11d0e38a952_0_341:notes">
            <a:extLst>
              <a:ext uri="{FF2B5EF4-FFF2-40B4-BE49-F238E27FC236}">
                <a16:creationId xmlns:a16="http://schemas.microsoft.com/office/drawing/2014/main" id="{11C9748B-C320-9386-9F4E-78C1BEBF95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d0e38a952_0_341:notes">
            <a:extLst>
              <a:ext uri="{FF2B5EF4-FFF2-40B4-BE49-F238E27FC236}">
                <a16:creationId xmlns:a16="http://schemas.microsoft.com/office/drawing/2014/main" id="{4E1A4469-47AA-2E86-0DD5-F01ED80559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440661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31ff7c0f5b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9" name="Google Shape;539;g131ff7c0f5b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9"/>
        <p:cNvGrpSpPr/>
        <p:nvPr/>
      </p:nvGrpSpPr>
      <p:grpSpPr>
        <a:xfrm>
          <a:off x="0" y="0"/>
          <a:ext cx="0" cy="0"/>
          <a:chOff x="0" y="0"/>
          <a:chExt cx="0" cy="0"/>
        </a:xfrm>
      </p:grpSpPr>
      <p:sp>
        <p:nvSpPr>
          <p:cNvPr id="4800" name="Google Shape;4800;g131ff7c0f5b_0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1" name="Google Shape;4801;g131ff7c0f5b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F21BB233-C71C-FF0A-EA70-7AEF1CD509A8}"/>
            </a:ext>
          </a:extLst>
        </p:cNvPr>
        <p:cNvGrpSpPr/>
        <p:nvPr/>
      </p:nvGrpSpPr>
      <p:grpSpPr>
        <a:xfrm>
          <a:off x="0" y="0"/>
          <a:ext cx="0" cy="0"/>
          <a:chOff x="0" y="0"/>
          <a:chExt cx="0" cy="0"/>
        </a:xfrm>
      </p:grpSpPr>
      <p:sp>
        <p:nvSpPr>
          <p:cNvPr id="354" name="Google Shape;354;g13e1fc50fc5_0_14:notes">
            <a:extLst>
              <a:ext uri="{FF2B5EF4-FFF2-40B4-BE49-F238E27FC236}">
                <a16:creationId xmlns:a16="http://schemas.microsoft.com/office/drawing/2014/main" id="{B3B2A3F6-2025-0FCC-BBDD-5D6B2610F4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3e1fc50fc5_0_14:notes">
            <a:extLst>
              <a:ext uri="{FF2B5EF4-FFF2-40B4-BE49-F238E27FC236}">
                <a16:creationId xmlns:a16="http://schemas.microsoft.com/office/drawing/2014/main" id="{AAB4E49B-1D58-0533-7928-1061A340A8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75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5E8C6383-BDC4-E483-E775-54FBECA0C712}"/>
            </a:ext>
          </a:extLst>
        </p:cNvPr>
        <p:cNvGrpSpPr/>
        <p:nvPr/>
      </p:nvGrpSpPr>
      <p:grpSpPr>
        <a:xfrm>
          <a:off x="0" y="0"/>
          <a:ext cx="0" cy="0"/>
          <a:chOff x="0" y="0"/>
          <a:chExt cx="0" cy="0"/>
        </a:xfrm>
      </p:grpSpPr>
      <p:sp>
        <p:nvSpPr>
          <p:cNvPr id="354" name="Google Shape;354;g13e1fc50fc5_0_14:notes">
            <a:extLst>
              <a:ext uri="{FF2B5EF4-FFF2-40B4-BE49-F238E27FC236}">
                <a16:creationId xmlns:a16="http://schemas.microsoft.com/office/drawing/2014/main" id="{497B6A05-DE5A-EB62-40BA-DAD570A1BE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3e1fc50fc5_0_14:notes">
            <a:extLst>
              <a:ext uri="{FF2B5EF4-FFF2-40B4-BE49-F238E27FC236}">
                <a16:creationId xmlns:a16="http://schemas.microsoft.com/office/drawing/2014/main" id="{EB4125D0-B4CC-5916-6319-84B9FEC54D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0346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58DCC5A6-6333-BECA-9C31-2E518AE01207}"/>
            </a:ext>
          </a:extLst>
        </p:cNvPr>
        <p:cNvGrpSpPr/>
        <p:nvPr/>
      </p:nvGrpSpPr>
      <p:grpSpPr>
        <a:xfrm>
          <a:off x="0" y="0"/>
          <a:ext cx="0" cy="0"/>
          <a:chOff x="0" y="0"/>
          <a:chExt cx="0" cy="0"/>
        </a:xfrm>
      </p:grpSpPr>
      <p:sp>
        <p:nvSpPr>
          <p:cNvPr id="354" name="Google Shape;354;g13e1fc50fc5_0_14:notes">
            <a:extLst>
              <a:ext uri="{FF2B5EF4-FFF2-40B4-BE49-F238E27FC236}">
                <a16:creationId xmlns:a16="http://schemas.microsoft.com/office/drawing/2014/main" id="{548B2298-0C26-3EFC-ACB2-F3D44419A8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3e1fc50fc5_0_14:notes">
            <a:extLst>
              <a:ext uri="{FF2B5EF4-FFF2-40B4-BE49-F238E27FC236}">
                <a16:creationId xmlns:a16="http://schemas.microsoft.com/office/drawing/2014/main" id="{3D60B899-92F8-4464-DB9F-E22EEBBB4A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31814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a:extLst>
            <a:ext uri="{FF2B5EF4-FFF2-40B4-BE49-F238E27FC236}">
              <a16:creationId xmlns:a16="http://schemas.microsoft.com/office/drawing/2014/main" id="{17C15039-E439-8087-0793-3F69D6A990A1}"/>
            </a:ext>
          </a:extLst>
        </p:cNvPr>
        <p:cNvGrpSpPr/>
        <p:nvPr/>
      </p:nvGrpSpPr>
      <p:grpSpPr>
        <a:xfrm>
          <a:off x="0" y="0"/>
          <a:ext cx="0" cy="0"/>
          <a:chOff x="0" y="0"/>
          <a:chExt cx="0" cy="0"/>
        </a:xfrm>
      </p:grpSpPr>
      <p:sp>
        <p:nvSpPr>
          <p:cNvPr id="354" name="Google Shape;354;g13e1fc50fc5_0_14:notes">
            <a:extLst>
              <a:ext uri="{FF2B5EF4-FFF2-40B4-BE49-F238E27FC236}">
                <a16:creationId xmlns:a16="http://schemas.microsoft.com/office/drawing/2014/main" id="{41D19D9F-838F-8354-B270-FA0387516C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13e1fc50fc5_0_14:notes">
            <a:extLst>
              <a:ext uri="{FF2B5EF4-FFF2-40B4-BE49-F238E27FC236}">
                <a16:creationId xmlns:a16="http://schemas.microsoft.com/office/drawing/2014/main" id="{B74F2EB1-8325-8224-9DE2-57DEB20F5A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369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freepik.com/"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014550"/>
            <a:ext cx="5602200" cy="2219700"/>
          </a:xfrm>
          <a:prstGeom prst="rect">
            <a:avLst/>
          </a:prstGeom>
        </p:spPr>
        <p:txBody>
          <a:bodyPr spcFirstLastPara="1" wrap="square" lIns="91425" tIns="91425" rIns="91425" bIns="91425" anchor="b" anchorCtr="0">
            <a:noAutofit/>
          </a:bodyPr>
          <a:lstStyle>
            <a:lvl1pPr lvl="0" algn="l">
              <a:spcBef>
                <a:spcPts val="0"/>
              </a:spcBef>
              <a:spcAft>
                <a:spcPts val="0"/>
              </a:spcAft>
              <a:buSzPts val="4700"/>
              <a:buNone/>
              <a:defRPr sz="36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713225" y="3315975"/>
            <a:ext cx="5602200" cy="7266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1850"/>
              <a:buNone/>
              <a:defRPr sz="1550"/>
            </a:lvl1pPr>
            <a:lvl2pPr lvl="1">
              <a:lnSpc>
                <a:spcPct val="115000"/>
              </a:lnSpc>
              <a:spcBef>
                <a:spcPts val="0"/>
              </a:spcBef>
              <a:spcAft>
                <a:spcPts val="0"/>
              </a:spcAft>
              <a:buSzPts val="1850"/>
              <a:buNone/>
              <a:defRPr sz="1850"/>
            </a:lvl2pPr>
            <a:lvl3pPr lvl="2">
              <a:lnSpc>
                <a:spcPct val="115000"/>
              </a:lnSpc>
              <a:spcBef>
                <a:spcPts val="0"/>
              </a:spcBef>
              <a:spcAft>
                <a:spcPts val="0"/>
              </a:spcAft>
              <a:buSzPts val="1850"/>
              <a:buNone/>
              <a:defRPr sz="1850"/>
            </a:lvl3pPr>
            <a:lvl4pPr lvl="3">
              <a:lnSpc>
                <a:spcPct val="115000"/>
              </a:lnSpc>
              <a:spcBef>
                <a:spcPts val="0"/>
              </a:spcBef>
              <a:spcAft>
                <a:spcPts val="0"/>
              </a:spcAft>
              <a:buSzPts val="1850"/>
              <a:buNone/>
              <a:defRPr sz="1850"/>
            </a:lvl4pPr>
            <a:lvl5pPr lvl="4">
              <a:lnSpc>
                <a:spcPct val="115000"/>
              </a:lnSpc>
              <a:spcBef>
                <a:spcPts val="0"/>
              </a:spcBef>
              <a:spcAft>
                <a:spcPts val="0"/>
              </a:spcAft>
              <a:buSzPts val="1850"/>
              <a:buNone/>
              <a:defRPr sz="1850"/>
            </a:lvl5pPr>
            <a:lvl6pPr lvl="5">
              <a:lnSpc>
                <a:spcPct val="115000"/>
              </a:lnSpc>
              <a:spcBef>
                <a:spcPts val="0"/>
              </a:spcBef>
              <a:spcAft>
                <a:spcPts val="0"/>
              </a:spcAft>
              <a:buSzPts val="1850"/>
              <a:buNone/>
              <a:defRPr sz="1850"/>
            </a:lvl6pPr>
            <a:lvl7pPr lvl="6">
              <a:lnSpc>
                <a:spcPct val="115000"/>
              </a:lnSpc>
              <a:spcBef>
                <a:spcPts val="0"/>
              </a:spcBef>
              <a:spcAft>
                <a:spcPts val="0"/>
              </a:spcAft>
              <a:buSzPts val="1850"/>
              <a:buNone/>
              <a:defRPr sz="1850"/>
            </a:lvl7pPr>
            <a:lvl8pPr lvl="7">
              <a:lnSpc>
                <a:spcPct val="115000"/>
              </a:lnSpc>
              <a:spcBef>
                <a:spcPts val="0"/>
              </a:spcBef>
              <a:spcAft>
                <a:spcPts val="0"/>
              </a:spcAft>
              <a:buSzPts val="1850"/>
              <a:buNone/>
              <a:defRPr sz="1850"/>
            </a:lvl8pPr>
            <a:lvl9pPr lvl="8">
              <a:lnSpc>
                <a:spcPct val="115000"/>
              </a:lnSpc>
              <a:spcBef>
                <a:spcPts val="0"/>
              </a:spcBef>
              <a:spcAft>
                <a:spcPts val="0"/>
              </a:spcAft>
              <a:buSzPts val="1850"/>
              <a:buNone/>
              <a:defRPr sz="1850"/>
            </a:lvl9pPr>
          </a:lstStyle>
          <a:p>
            <a:endParaRPr/>
          </a:p>
        </p:txBody>
      </p:sp>
      <p:sp>
        <p:nvSpPr>
          <p:cNvPr id="11" name="Google Shape;11;p2"/>
          <p:cNvSpPr/>
          <p:nvPr/>
        </p:nvSpPr>
        <p:spPr>
          <a:xfrm>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55375" y="539500"/>
            <a:ext cx="9199350" cy="4604000"/>
            <a:chOff x="-55375" y="539500"/>
            <a:chExt cx="9199350" cy="4604000"/>
          </a:xfrm>
        </p:grpSpPr>
        <p:cxnSp>
          <p:nvCxnSpPr>
            <p:cNvPr id="13" name="Google Shape;13;p2"/>
            <p:cNvCxnSpPr/>
            <p:nvPr/>
          </p:nvCxnSpPr>
          <p:spPr>
            <a:xfrm>
              <a:off x="-55375" y="4608575"/>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4751675" y="539500"/>
              <a:ext cx="4392300" cy="0"/>
            </a:xfrm>
            <a:prstGeom prst="straightConnector1">
              <a:avLst/>
            </a:prstGeom>
            <a:noFill/>
            <a:ln w="9525" cap="flat" cmpd="sng">
              <a:solidFill>
                <a:schemeClr val="dk1"/>
              </a:solidFill>
              <a:prstDash val="solid"/>
              <a:round/>
              <a:headEnd type="none" w="med" len="med"/>
              <a:tailEnd type="none" w="med" len="med"/>
            </a:ln>
          </p:spPr>
        </p:cxnSp>
        <p:cxnSp>
          <p:nvCxnSpPr>
            <p:cNvPr id="15" name="Google Shape;15;p2"/>
            <p:cNvCxnSpPr/>
            <p:nvPr/>
          </p:nvCxnSpPr>
          <p:spPr>
            <a:xfrm rot="10800000">
              <a:off x="8430775" y="805200"/>
              <a:ext cx="0" cy="43383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70"/>
        <p:cNvGrpSpPr/>
        <p:nvPr/>
      </p:nvGrpSpPr>
      <p:grpSpPr>
        <a:xfrm>
          <a:off x="0" y="0"/>
          <a:ext cx="0" cy="0"/>
          <a:chOff x="0" y="0"/>
          <a:chExt cx="0" cy="0"/>
        </a:xfrm>
      </p:grpSpPr>
      <p:sp>
        <p:nvSpPr>
          <p:cNvPr id="271" name="Google Shape;271;p34"/>
          <p:cNvSpPr/>
          <p:nvPr/>
        </p:nvSpPr>
        <p:spPr>
          <a:xfrm rot="10800000">
            <a:off x="125" y="0"/>
            <a:ext cx="7167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 name="Google Shape;272;p34"/>
          <p:cNvGrpSpPr/>
          <p:nvPr/>
        </p:nvGrpSpPr>
        <p:grpSpPr>
          <a:xfrm rot="10800000">
            <a:off x="0" y="363100"/>
            <a:ext cx="8860200" cy="4780400"/>
            <a:chOff x="283800" y="0"/>
            <a:chExt cx="8860200" cy="4780400"/>
          </a:xfrm>
        </p:grpSpPr>
        <p:cxnSp>
          <p:nvCxnSpPr>
            <p:cNvPr id="273" name="Google Shape;273;p34"/>
            <p:cNvCxnSpPr/>
            <p:nvPr/>
          </p:nvCxnSpPr>
          <p:spPr>
            <a:xfrm>
              <a:off x="4273200" y="4780400"/>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274" name="Google Shape;274;p34"/>
            <p:cNvCxnSpPr/>
            <p:nvPr/>
          </p:nvCxnSpPr>
          <p:spPr>
            <a:xfrm rot="10800000">
              <a:off x="283800" y="0"/>
              <a:ext cx="0" cy="41310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79" name="Google Shape;79;p13"/>
          <p:cNvSpPr txBox="1">
            <a:spLocks noGrp="1"/>
          </p:cNvSpPr>
          <p:nvPr>
            <p:ph type="subTitle" idx="1"/>
          </p:nvPr>
        </p:nvSpPr>
        <p:spPr>
          <a:xfrm>
            <a:off x="1936100" y="2129352"/>
            <a:ext cx="22887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1936100" y="1370275"/>
            <a:ext cx="2288700" cy="80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81" name="Google Shape;81;p13"/>
          <p:cNvSpPr txBox="1">
            <a:spLocks noGrp="1"/>
          </p:cNvSpPr>
          <p:nvPr>
            <p:ph type="title" idx="3" hasCustomPrompt="1"/>
          </p:nvPr>
        </p:nvSpPr>
        <p:spPr>
          <a:xfrm>
            <a:off x="993600" y="1483400"/>
            <a:ext cx="876300" cy="1152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34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82" name="Google Shape;82;p13"/>
          <p:cNvSpPr txBox="1">
            <a:spLocks noGrp="1"/>
          </p:cNvSpPr>
          <p:nvPr>
            <p:ph type="subTitle" idx="4"/>
          </p:nvPr>
        </p:nvSpPr>
        <p:spPr>
          <a:xfrm>
            <a:off x="1936100" y="3827175"/>
            <a:ext cx="22887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1936100" y="3068200"/>
            <a:ext cx="2288700" cy="80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84" name="Google Shape;84;p13"/>
          <p:cNvSpPr txBox="1">
            <a:spLocks noGrp="1"/>
          </p:cNvSpPr>
          <p:nvPr>
            <p:ph type="title" idx="6" hasCustomPrompt="1"/>
          </p:nvPr>
        </p:nvSpPr>
        <p:spPr>
          <a:xfrm>
            <a:off x="993600" y="3179712"/>
            <a:ext cx="876300" cy="1152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34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85" name="Google Shape;85;p13"/>
          <p:cNvSpPr txBox="1">
            <a:spLocks noGrp="1"/>
          </p:cNvSpPr>
          <p:nvPr>
            <p:ph type="subTitle" idx="7"/>
          </p:nvPr>
        </p:nvSpPr>
        <p:spPr>
          <a:xfrm>
            <a:off x="5969570" y="2129352"/>
            <a:ext cx="22887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6" name="Google Shape;86;p13"/>
          <p:cNvSpPr txBox="1">
            <a:spLocks noGrp="1"/>
          </p:cNvSpPr>
          <p:nvPr>
            <p:ph type="subTitle" idx="8"/>
          </p:nvPr>
        </p:nvSpPr>
        <p:spPr>
          <a:xfrm>
            <a:off x="5969570" y="1370275"/>
            <a:ext cx="2288700" cy="80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87" name="Google Shape;87;p13"/>
          <p:cNvSpPr txBox="1">
            <a:spLocks noGrp="1"/>
          </p:cNvSpPr>
          <p:nvPr>
            <p:ph type="title" idx="9" hasCustomPrompt="1"/>
          </p:nvPr>
        </p:nvSpPr>
        <p:spPr>
          <a:xfrm>
            <a:off x="5033780" y="1483400"/>
            <a:ext cx="876300" cy="1152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34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sp>
        <p:nvSpPr>
          <p:cNvPr id="88" name="Google Shape;88;p13"/>
          <p:cNvSpPr txBox="1">
            <a:spLocks noGrp="1"/>
          </p:cNvSpPr>
          <p:nvPr>
            <p:ph type="subTitle" idx="13"/>
          </p:nvPr>
        </p:nvSpPr>
        <p:spPr>
          <a:xfrm>
            <a:off x="5969570" y="3827175"/>
            <a:ext cx="2288700" cy="648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9" name="Google Shape;89;p13"/>
          <p:cNvSpPr txBox="1">
            <a:spLocks noGrp="1"/>
          </p:cNvSpPr>
          <p:nvPr>
            <p:ph type="subTitle" idx="14"/>
          </p:nvPr>
        </p:nvSpPr>
        <p:spPr>
          <a:xfrm>
            <a:off x="5969570" y="3068200"/>
            <a:ext cx="2288700" cy="803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90" name="Google Shape;90;p13"/>
          <p:cNvSpPr txBox="1">
            <a:spLocks noGrp="1"/>
          </p:cNvSpPr>
          <p:nvPr>
            <p:ph type="title" idx="15" hasCustomPrompt="1"/>
          </p:nvPr>
        </p:nvSpPr>
        <p:spPr>
          <a:xfrm>
            <a:off x="5033780" y="3179712"/>
            <a:ext cx="876300" cy="1152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3400"/>
            </a:lvl1pPr>
            <a:lvl2pPr lvl="1" algn="ctr" rtl="0">
              <a:spcBef>
                <a:spcPts val="0"/>
              </a:spcBef>
              <a:spcAft>
                <a:spcPts val="0"/>
              </a:spcAft>
              <a:buSzPts val="4600"/>
              <a:buNone/>
              <a:defRPr sz="4600"/>
            </a:lvl2pPr>
            <a:lvl3pPr lvl="2" algn="ctr" rtl="0">
              <a:spcBef>
                <a:spcPts val="0"/>
              </a:spcBef>
              <a:spcAft>
                <a:spcPts val="0"/>
              </a:spcAft>
              <a:buSzPts val="4600"/>
              <a:buNone/>
              <a:defRPr sz="4600"/>
            </a:lvl3pPr>
            <a:lvl4pPr lvl="3" algn="ctr" rtl="0">
              <a:spcBef>
                <a:spcPts val="0"/>
              </a:spcBef>
              <a:spcAft>
                <a:spcPts val="0"/>
              </a:spcAft>
              <a:buSzPts val="4600"/>
              <a:buNone/>
              <a:defRPr sz="4600"/>
            </a:lvl4pPr>
            <a:lvl5pPr lvl="4" algn="ctr" rtl="0">
              <a:spcBef>
                <a:spcPts val="0"/>
              </a:spcBef>
              <a:spcAft>
                <a:spcPts val="0"/>
              </a:spcAft>
              <a:buSzPts val="4600"/>
              <a:buNone/>
              <a:defRPr sz="4600"/>
            </a:lvl5pPr>
            <a:lvl6pPr lvl="5" algn="ctr" rtl="0">
              <a:spcBef>
                <a:spcPts val="0"/>
              </a:spcBef>
              <a:spcAft>
                <a:spcPts val="0"/>
              </a:spcAft>
              <a:buSzPts val="4600"/>
              <a:buNone/>
              <a:defRPr sz="4600"/>
            </a:lvl6pPr>
            <a:lvl7pPr lvl="6" algn="ctr" rtl="0">
              <a:spcBef>
                <a:spcPts val="0"/>
              </a:spcBef>
              <a:spcAft>
                <a:spcPts val="0"/>
              </a:spcAft>
              <a:buSzPts val="4600"/>
              <a:buNone/>
              <a:defRPr sz="4600"/>
            </a:lvl7pPr>
            <a:lvl8pPr lvl="7" algn="ctr" rtl="0">
              <a:spcBef>
                <a:spcPts val="0"/>
              </a:spcBef>
              <a:spcAft>
                <a:spcPts val="0"/>
              </a:spcAft>
              <a:buSzPts val="4600"/>
              <a:buNone/>
              <a:defRPr sz="4600"/>
            </a:lvl8pPr>
            <a:lvl9pPr lvl="8" algn="ctr" rtl="0">
              <a:spcBef>
                <a:spcPts val="0"/>
              </a:spcBef>
              <a:spcAft>
                <a:spcPts val="0"/>
              </a:spcAft>
              <a:buSzPts val="4600"/>
              <a:buNone/>
              <a:defRPr sz="4600"/>
            </a:lvl9pPr>
          </a:lstStyle>
          <a:p>
            <a:r>
              <a:t>xx%</a:t>
            </a:r>
          </a:p>
        </p:txBody>
      </p:sp>
      <p:cxnSp>
        <p:nvCxnSpPr>
          <p:cNvPr id="91" name="Google Shape;91;p13"/>
          <p:cNvCxnSpPr/>
          <p:nvPr/>
        </p:nvCxnSpPr>
        <p:spPr>
          <a:xfrm rot="10800000">
            <a:off x="9002100" y="-100"/>
            <a:ext cx="0" cy="265260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056147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1512075" y="2036300"/>
            <a:ext cx="4944900" cy="1477500"/>
          </a:xfrm>
          <a:prstGeom prst="rect">
            <a:avLst/>
          </a:prstGeom>
        </p:spPr>
        <p:txBody>
          <a:bodyPr spcFirstLastPara="1" wrap="square" lIns="91425" tIns="91425" rIns="91425" bIns="91425" anchor="t" anchorCtr="0">
            <a:noAutofit/>
          </a:bodyPr>
          <a:lstStyle>
            <a:lvl1pPr lvl="0" algn="l">
              <a:spcBef>
                <a:spcPts val="0"/>
              </a:spcBef>
              <a:spcAft>
                <a:spcPts val="0"/>
              </a:spcAft>
              <a:buSzPts val="4500"/>
              <a:buNone/>
              <a:defRPr sz="42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a:endParaRPr/>
          </a:p>
        </p:txBody>
      </p:sp>
      <p:sp>
        <p:nvSpPr>
          <p:cNvPr id="18" name="Google Shape;18;p3"/>
          <p:cNvSpPr txBox="1">
            <a:spLocks noGrp="1"/>
          </p:cNvSpPr>
          <p:nvPr>
            <p:ph type="title" idx="2" hasCustomPrompt="1"/>
          </p:nvPr>
        </p:nvSpPr>
        <p:spPr>
          <a:xfrm>
            <a:off x="1512075" y="1012500"/>
            <a:ext cx="1076100" cy="8700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5300"/>
              <a:buNone/>
              <a:defRPr sz="42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sp>
        <p:nvSpPr>
          <p:cNvPr id="19" name="Google Shape;19;p3"/>
          <p:cNvSpPr txBox="1">
            <a:spLocks noGrp="1"/>
          </p:cNvSpPr>
          <p:nvPr>
            <p:ph type="subTitle" idx="1"/>
          </p:nvPr>
        </p:nvSpPr>
        <p:spPr>
          <a:xfrm>
            <a:off x="1512075" y="3573275"/>
            <a:ext cx="4944900" cy="697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850"/>
              <a:buNone/>
              <a:defRPr sz="1550"/>
            </a:lvl1pPr>
            <a:lvl2pPr lvl="1" algn="r" rtl="0">
              <a:lnSpc>
                <a:spcPct val="115000"/>
              </a:lnSpc>
              <a:spcBef>
                <a:spcPts val="0"/>
              </a:spcBef>
              <a:spcAft>
                <a:spcPts val="0"/>
              </a:spcAft>
              <a:buSzPts val="1850"/>
              <a:buNone/>
              <a:defRPr sz="1850"/>
            </a:lvl2pPr>
            <a:lvl3pPr lvl="2" algn="r" rtl="0">
              <a:lnSpc>
                <a:spcPct val="115000"/>
              </a:lnSpc>
              <a:spcBef>
                <a:spcPts val="0"/>
              </a:spcBef>
              <a:spcAft>
                <a:spcPts val="0"/>
              </a:spcAft>
              <a:buSzPts val="1850"/>
              <a:buNone/>
              <a:defRPr sz="1850"/>
            </a:lvl3pPr>
            <a:lvl4pPr lvl="3" algn="r" rtl="0">
              <a:lnSpc>
                <a:spcPct val="115000"/>
              </a:lnSpc>
              <a:spcBef>
                <a:spcPts val="0"/>
              </a:spcBef>
              <a:spcAft>
                <a:spcPts val="0"/>
              </a:spcAft>
              <a:buSzPts val="1850"/>
              <a:buNone/>
              <a:defRPr sz="1850"/>
            </a:lvl4pPr>
            <a:lvl5pPr lvl="4" algn="r" rtl="0">
              <a:lnSpc>
                <a:spcPct val="115000"/>
              </a:lnSpc>
              <a:spcBef>
                <a:spcPts val="0"/>
              </a:spcBef>
              <a:spcAft>
                <a:spcPts val="0"/>
              </a:spcAft>
              <a:buSzPts val="1850"/>
              <a:buNone/>
              <a:defRPr sz="1850"/>
            </a:lvl5pPr>
            <a:lvl6pPr lvl="5" algn="r" rtl="0">
              <a:lnSpc>
                <a:spcPct val="115000"/>
              </a:lnSpc>
              <a:spcBef>
                <a:spcPts val="0"/>
              </a:spcBef>
              <a:spcAft>
                <a:spcPts val="0"/>
              </a:spcAft>
              <a:buSzPts val="1850"/>
              <a:buNone/>
              <a:defRPr sz="1850"/>
            </a:lvl6pPr>
            <a:lvl7pPr lvl="6" algn="r" rtl="0">
              <a:lnSpc>
                <a:spcPct val="115000"/>
              </a:lnSpc>
              <a:spcBef>
                <a:spcPts val="0"/>
              </a:spcBef>
              <a:spcAft>
                <a:spcPts val="0"/>
              </a:spcAft>
              <a:buSzPts val="1850"/>
              <a:buNone/>
              <a:defRPr sz="1850"/>
            </a:lvl7pPr>
            <a:lvl8pPr lvl="7" algn="r" rtl="0">
              <a:lnSpc>
                <a:spcPct val="115000"/>
              </a:lnSpc>
              <a:spcBef>
                <a:spcPts val="0"/>
              </a:spcBef>
              <a:spcAft>
                <a:spcPts val="0"/>
              </a:spcAft>
              <a:buSzPts val="1850"/>
              <a:buNone/>
              <a:defRPr sz="1850"/>
            </a:lvl8pPr>
            <a:lvl9pPr lvl="8" algn="r" rtl="0">
              <a:lnSpc>
                <a:spcPct val="115000"/>
              </a:lnSpc>
              <a:spcBef>
                <a:spcPts val="0"/>
              </a:spcBef>
              <a:spcAft>
                <a:spcPts val="0"/>
              </a:spcAft>
              <a:buSzPts val="1850"/>
              <a:buNone/>
              <a:defRPr sz="1850"/>
            </a:lvl9pPr>
          </a:lstStyle>
          <a:p>
            <a:endParaRPr/>
          </a:p>
        </p:txBody>
      </p:sp>
      <p:sp>
        <p:nvSpPr>
          <p:cNvPr id="20" name="Google Shape;20;p3"/>
          <p:cNvSpPr/>
          <p:nvPr/>
        </p:nvSpPr>
        <p:spPr>
          <a:xfrm>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 name="Google Shape;21;p3"/>
          <p:cNvCxnSpPr/>
          <p:nvPr/>
        </p:nvCxnSpPr>
        <p:spPr>
          <a:xfrm>
            <a:off x="4273200" y="4876025"/>
            <a:ext cx="4870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1864800" y="1219025"/>
            <a:ext cx="5414400" cy="22986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6000"/>
              <a:buNone/>
              <a:defRPr sz="6000"/>
            </a:lvl1pPr>
            <a:lvl2pPr lvl="1">
              <a:lnSpc>
                <a:spcPct val="90000"/>
              </a:lnSpc>
              <a:spcBef>
                <a:spcPts val="0"/>
              </a:spcBef>
              <a:spcAft>
                <a:spcPts val="0"/>
              </a:spcAft>
              <a:buSzPts val="6000"/>
              <a:buNone/>
              <a:defRPr sz="6000"/>
            </a:lvl2pPr>
            <a:lvl3pPr lvl="2">
              <a:lnSpc>
                <a:spcPct val="90000"/>
              </a:lnSpc>
              <a:spcBef>
                <a:spcPts val="0"/>
              </a:spcBef>
              <a:spcAft>
                <a:spcPts val="0"/>
              </a:spcAft>
              <a:buSzPts val="6000"/>
              <a:buNone/>
              <a:defRPr sz="6000"/>
            </a:lvl3pPr>
            <a:lvl4pPr lvl="3">
              <a:lnSpc>
                <a:spcPct val="90000"/>
              </a:lnSpc>
              <a:spcBef>
                <a:spcPts val="0"/>
              </a:spcBef>
              <a:spcAft>
                <a:spcPts val="0"/>
              </a:spcAft>
              <a:buSzPts val="6000"/>
              <a:buNone/>
              <a:defRPr sz="6000"/>
            </a:lvl4pPr>
            <a:lvl5pPr lvl="4">
              <a:lnSpc>
                <a:spcPct val="90000"/>
              </a:lnSpc>
              <a:spcBef>
                <a:spcPts val="0"/>
              </a:spcBef>
              <a:spcAft>
                <a:spcPts val="0"/>
              </a:spcAft>
              <a:buSzPts val="6000"/>
              <a:buNone/>
              <a:defRPr sz="6000"/>
            </a:lvl5pPr>
            <a:lvl6pPr lvl="5">
              <a:lnSpc>
                <a:spcPct val="90000"/>
              </a:lnSpc>
              <a:spcBef>
                <a:spcPts val="0"/>
              </a:spcBef>
              <a:spcAft>
                <a:spcPts val="0"/>
              </a:spcAft>
              <a:buSzPts val="6000"/>
              <a:buNone/>
              <a:defRPr sz="6000"/>
            </a:lvl6pPr>
            <a:lvl7pPr lvl="6">
              <a:lnSpc>
                <a:spcPct val="90000"/>
              </a:lnSpc>
              <a:spcBef>
                <a:spcPts val="0"/>
              </a:spcBef>
              <a:spcAft>
                <a:spcPts val="0"/>
              </a:spcAft>
              <a:buSzPts val="6000"/>
              <a:buNone/>
              <a:defRPr sz="6000"/>
            </a:lvl7pPr>
            <a:lvl8pPr lvl="7">
              <a:lnSpc>
                <a:spcPct val="90000"/>
              </a:lnSpc>
              <a:spcBef>
                <a:spcPts val="0"/>
              </a:spcBef>
              <a:spcAft>
                <a:spcPts val="0"/>
              </a:spcAft>
              <a:buSzPts val="6000"/>
              <a:buNone/>
              <a:defRPr sz="6000"/>
            </a:lvl8pPr>
            <a:lvl9pPr lvl="8">
              <a:lnSpc>
                <a:spcPct val="90000"/>
              </a:lnSpc>
              <a:spcBef>
                <a:spcPts val="0"/>
              </a:spcBef>
              <a:spcAft>
                <a:spcPts val="0"/>
              </a:spcAft>
              <a:buSzPts val="6000"/>
              <a:buNone/>
              <a:defRPr sz="6000"/>
            </a:lvl9pPr>
          </a:lstStyle>
          <a:p>
            <a:endParaRPr/>
          </a:p>
        </p:txBody>
      </p:sp>
      <p:sp>
        <p:nvSpPr>
          <p:cNvPr id="53" name="Google Shape;53;p8"/>
          <p:cNvSpPr/>
          <p:nvPr/>
        </p:nvSpPr>
        <p:spPr>
          <a:xfrm flipH="1">
            <a:off x="-55375"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 name="Google Shape;54;p8"/>
          <p:cNvGrpSpPr/>
          <p:nvPr/>
        </p:nvGrpSpPr>
        <p:grpSpPr>
          <a:xfrm flipH="1">
            <a:off x="-55200" y="539500"/>
            <a:ext cx="9199200" cy="4604000"/>
            <a:chOff x="-55375" y="539500"/>
            <a:chExt cx="9199200" cy="4604000"/>
          </a:xfrm>
        </p:grpSpPr>
        <p:cxnSp>
          <p:nvCxnSpPr>
            <p:cNvPr id="55" name="Google Shape;55;p8"/>
            <p:cNvCxnSpPr/>
            <p:nvPr/>
          </p:nvCxnSpPr>
          <p:spPr>
            <a:xfrm>
              <a:off x="-55375" y="4608575"/>
              <a:ext cx="5659200" cy="0"/>
            </a:xfrm>
            <a:prstGeom prst="straightConnector1">
              <a:avLst/>
            </a:prstGeom>
            <a:noFill/>
            <a:ln w="9525" cap="flat" cmpd="sng">
              <a:solidFill>
                <a:schemeClr val="dk1"/>
              </a:solidFill>
              <a:prstDash val="solid"/>
              <a:round/>
              <a:headEnd type="none" w="med" len="med"/>
              <a:tailEnd type="none" w="med" len="med"/>
            </a:ln>
          </p:spPr>
        </p:cxnSp>
        <p:cxnSp>
          <p:nvCxnSpPr>
            <p:cNvPr id="56" name="Google Shape;56;p8"/>
            <p:cNvCxnSpPr/>
            <p:nvPr/>
          </p:nvCxnSpPr>
          <p:spPr>
            <a:xfrm>
              <a:off x="4502525" y="539500"/>
              <a:ext cx="4641300" cy="0"/>
            </a:xfrm>
            <a:prstGeom prst="straightConnector1">
              <a:avLst/>
            </a:prstGeom>
            <a:noFill/>
            <a:ln w="9525" cap="flat" cmpd="sng">
              <a:solidFill>
                <a:schemeClr val="dk1"/>
              </a:solidFill>
              <a:prstDash val="solid"/>
              <a:round/>
              <a:headEnd type="none" w="med" len="med"/>
              <a:tailEnd type="none" w="med" len="med"/>
            </a:ln>
          </p:spPr>
        </p:cxnSp>
        <p:cxnSp>
          <p:nvCxnSpPr>
            <p:cNvPr id="57" name="Google Shape;57;p8"/>
            <p:cNvCxnSpPr/>
            <p:nvPr/>
          </p:nvCxnSpPr>
          <p:spPr>
            <a:xfrm rot="10800000">
              <a:off x="8430775" y="805200"/>
              <a:ext cx="0" cy="43383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1_1">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flipH="1">
            <a:off x="2052825" y="2036300"/>
            <a:ext cx="5579100" cy="1477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500"/>
              <a:buNone/>
              <a:defRPr sz="42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a:p>
        </p:txBody>
      </p:sp>
      <p:sp>
        <p:nvSpPr>
          <p:cNvPr id="98" name="Google Shape;98;p15"/>
          <p:cNvSpPr txBox="1">
            <a:spLocks noGrp="1"/>
          </p:cNvSpPr>
          <p:nvPr>
            <p:ph type="title" idx="2" hasCustomPrompt="1"/>
          </p:nvPr>
        </p:nvSpPr>
        <p:spPr>
          <a:xfrm flipH="1">
            <a:off x="6555825" y="1012500"/>
            <a:ext cx="1076100" cy="8700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5300"/>
              <a:buNone/>
              <a:defRPr sz="42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sp>
        <p:nvSpPr>
          <p:cNvPr id="99" name="Google Shape;99;p15"/>
          <p:cNvSpPr txBox="1">
            <a:spLocks noGrp="1"/>
          </p:cNvSpPr>
          <p:nvPr>
            <p:ph type="subTitle" idx="1"/>
          </p:nvPr>
        </p:nvSpPr>
        <p:spPr>
          <a:xfrm flipH="1">
            <a:off x="2052825" y="3573275"/>
            <a:ext cx="5579100" cy="6975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850"/>
              <a:buNone/>
              <a:defRPr sz="1550"/>
            </a:lvl1pPr>
            <a:lvl2pPr lvl="1" algn="r" rtl="0">
              <a:lnSpc>
                <a:spcPct val="115000"/>
              </a:lnSpc>
              <a:spcBef>
                <a:spcPts val="0"/>
              </a:spcBef>
              <a:spcAft>
                <a:spcPts val="0"/>
              </a:spcAft>
              <a:buSzPts val="1850"/>
              <a:buNone/>
              <a:defRPr sz="1850"/>
            </a:lvl2pPr>
            <a:lvl3pPr lvl="2" algn="r" rtl="0">
              <a:lnSpc>
                <a:spcPct val="115000"/>
              </a:lnSpc>
              <a:spcBef>
                <a:spcPts val="0"/>
              </a:spcBef>
              <a:spcAft>
                <a:spcPts val="0"/>
              </a:spcAft>
              <a:buSzPts val="1850"/>
              <a:buNone/>
              <a:defRPr sz="1850"/>
            </a:lvl3pPr>
            <a:lvl4pPr lvl="3" algn="r" rtl="0">
              <a:lnSpc>
                <a:spcPct val="115000"/>
              </a:lnSpc>
              <a:spcBef>
                <a:spcPts val="0"/>
              </a:spcBef>
              <a:spcAft>
                <a:spcPts val="0"/>
              </a:spcAft>
              <a:buSzPts val="1850"/>
              <a:buNone/>
              <a:defRPr sz="1850"/>
            </a:lvl4pPr>
            <a:lvl5pPr lvl="4" algn="r" rtl="0">
              <a:lnSpc>
                <a:spcPct val="115000"/>
              </a:lnSpc>
              <a:spcBef>
                <a:spcPts val="0"/>
              </a:spcBef>
              <a:spcAft>
                <a:spcPts val="0"/>
              </a:spcAft>
              <a:buSzPts val="1850"/>
              <a:buNone/>
              <a:defRPr sz="1850"/>
            </a:lvl5pPr>
            <a:lvl6pPr lvl="5" algn="r" rtl="0">
              <a:lnSpc>
                <a:spcPct val="115000"/>
              </a:lnSpc>
              <a:spcBef>
                <a:spcPts val="0"/>
              </a:spcBef>
              <a:spcAft>
                <a:spcPts val="0"/>
              </a:spcAft>
              <a:buSzPts val="1850"/>
              <a:buNone/>
              <a:defRPr sz="1850"/>
            </a:lvl6pPr>
            <a:lvl7pPr lvl="6" algn="r" rtl="0">
              <a:lnSpc>
                <a:spcPct val="115000"/>
              </a:lnSpc>
              <a:spcBef>
                <a:spcPts val="0"/>
              </a:spcBef>
              <a:spcAft>
                <a:spcPts val="0"/>
              </a:spcAft>
              <a:buSzPts val="1850"/>
              <a:buNone/>
              <a:defRPr sz="1850"/>
            </a:lvl7pPr>
            <a:lvl8pPr lvl="7" algn="r" rtl="0">
              <a:lnSpc>
                <a:spcPct val="115000"/>
              </a:lnSpc>
              <a:spcBef>
                <a:spcPts val="0"/>
              </a:spcBef>
              <a:spcAft>
                <a:spcPts val="0"/>
              </a:spcAft>
              <a:buSzPts val="1850"/>
              <a:buNone/>
              <a:defRPr sz="1850"/>
            </a:lvl8pPr>
            <a:lvl9pPr lvl="8" algn="r" rtl="0">
              <a:lnSpc>
                <a:spcPct val="115000"/>
              </a:lnSpc>
              <a:spcBef>
                <a:spcPts val="0"/>
              </a:spcBef>
              <a:spcAft>
                <a:spcPts val="0"/>
              </a:spcAft>
              <a:buSzPts val="1850"/>
              <a:buNone/>
              <a:defRPr sz="1850"/>
            </a:lvl9pPr>
          </a:lstStyle>
          <a:p>
            <a:endParaRPr/>
          </a:p>
        </p:txBody>
      </p:sp>
      <p:sp>
        <p:nvSpPr>
          <p:cNvPr id="100" name="Google Shape;100;p15"/>
          <p:cNvSpPr/>
          <p:nvPr/>
        </p:nvSpPr>
        <p:spPr>
          <a:xfrm flipH="1">
            <a:off x="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 name="Google Shape;101;p15"/>
          <p:cNvCxnSpPr/>
          <p:nvPr/>
        </p:nvCxnSpPr>
        <p:spPr>
          <a:xfrm rot="10800000">
            <a:off x="0" y="4876025"/>
            <a:ext cx="48708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1">
  <p:cSld name="CUSTOM_11">
    <p:spTree>
      <p:nvGrpSpPr>
        <p:cNvPr id="1" name="Shape 142"/>
        <p:cNvGrpSpPr/>
        <p:nvPr/>
      </p:nvGrpSpPr>
      <p:grpSpPr>
        <a:xfrm>
          <a:off x="0" y="0"/>
          <a:ext cx="0" cy="0"/>
          <a:chOff x="0" y="0"/>
          <a:chExt cx="0" cy="0"/>
        </a:xfrm>
      </p:grpSpPr>
      <p:sp>
        <p:nvSpPr>
          <p:cNvPr id="143" name="Google Shape;143;p21"/>
          <p:cNvSpPr txBox="1">
            <a:spLocks noGrp="1"/>
          </p:cNvSpPr>
          <p:nvPr>
            <p:ph type="body" idx="1"/>
          </p:nvPr>
        </p:nvSpPr>
        <p:spPr>
          <a:xfrm>
            <a:off x="1691100" y="1759300"/>
            <a:ext cx="5761800" cy="2092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dk2"/>
              </a:buClr>
              <a:buSzPts val="1400"/>
              <a:buFont typeface="Red Hat Display"/>
              <a:buChar char="■"/>
              <a:defRPr/>
            </a:lvl1pPr>
            <a:lvl2pPr marL="914400" lvl="1" indent="-317500" rtl="0">
              <a:spcBef>
                <a:spcPts val="1600"/>
              </a:spcBef>
              <a:spcAft>
                <a:spcPts val="0"/>
              </a:spcAft>
              <a:buClr>
                <a:srgbClr val="FFFFFF"/>
              </a:buClr>
              <a:buSzPts val="1400"/>
              <a:buFont typeface="Red Hat Display"/>
              <a:buChar char="○"/>
              <a:defRPr/>
            </a:lvl2pPr>
            <a:lvl3pPr marL="1371600" lvl="2" indent="-317500" rtl="0">
              <a:spcBef>
                <a:spcPts val="1600"/>
              </a:spcBef>
              <a:spcAft>
                <a:spcPts val="0"/>
              </a:spcAft>
              <a:buClr>
                <a:srgbClr val="FFFFFF"/>
              </a:buClr>
              <a:buSzPts val="1400"/>
              <a:buFont typeface="Red Hat Display"/>
              <a:buChar char="■"/>
              <a:defRPr/>
            </a:lvl3pPr>
            <a:lvl4pPr marL="1828800" lvl="3" indent="-317500" rtl="0">
              <a:spcBef>
                <a:spcPts val="1600"/>
              </a:spcBef>
              <a:spcAft>
                <a:spcPts val="0"/>
              </a:spcAft>
              <a:buClr>
                <a:srgbClr val="FFFFFF"/>
              </a:buClr>
              <a:buSzPts val="1400"/>
              <a:buFont typeface="Red Hat Display"/>
              <a:buChar char="●"/>
              <a:defRPr/>
            </a:lvl4pPr>
            <a:lvl5pPr marL="2286000" lvl="4" indent="-317500" rtl="0">
              <a:spcBef>
                <a:spcPts val="1600"/>
              </a:spcBef>
              <a:spcAft>
                <a:spcPts val="0"/>
              </a:spcAft>
              <a:buClr>
                <a:srgbClr val="FFFFFF"/>
              </a:buClr>
              <a:buSzPts val="1400"/>
              <a:buFont typeface="Red Hat Display"/>
              <a:buChar char="○"/>
              <a:defRPr/>
            </a:lvl5pPr>
            <a:lvl6pPr marL="2743200" lvl="5" indent="-317500" rtl="0">
              <a:spcBef>
                <a:spcPts val="1600"/>
              </a:spcBef>
              <a:spcAft>
                <a:spcPts val="0"/>
              </a:spcAft>
              <a:buClr>
                <a:srgbClr val="FFFFFF"/>
              </a:buClr>
              <a:buSzPts val="1400"/>
              <a:buFont typeface="Red Hat Display"/>
              <a:buChar char="■"/>
              <a:defRPr/>
            </a:lvl6pPr>
            <a:lvl7pPr marL="3200400" lvl="6" indent="-317500" rtl="0">
              <a:spcBef>
                <a:spcPts val="1600"/>
              </a:spcBef>
              <a:spcAft>
                <a:spcPts val="0"/>
              </a:spcAft>
              <a:buClr>
                <a:srgbClr val="FFFFFF"/>
              </a:buClr>
              <a:buSzPts val="1400"/>
              <a:buFont typeface="Red Hat Display"/>
              <a:buChar char="●"/>
              <a:defRPr/>
            </a:lvl7pPr>
            <a:lvl8pPr marL="3657600" lvl="7" indent="-317500" rtl="0">
              <a:spcBef>
                <a:spcPts val="1600"/>
              </a:spcBef>
              <a:spcAft>
                <a:spcPts val="0"/>
              </a:spcAft>
              <a:buClr>
                <a:srgbClr val="FFFFFF"/>
              </a:buClr>
              <a:buSzPts val="1400"/>
              <a:buFont typeface="Red Hat Display"/>
              <a:buChar char="○"/>
              <a:defRPr/>
            </a:lvl8pPr>
            <a:lvl9pPr marL="4114800" lvl="8" indent="-317500" rtl="0">
              <a:spcBef>
                <a:spcPts val="1600"/>
              </a:spcBef>
              <a:spcAft>
                <a:spcPts val="1600"/>
              </a:spcAft>
              <a:buClr>
                <a:srgbClr val="FFFFFF"/>
              </a:buClr>
              <a:buSzPts val="1400"/>
              <a:buFont typeface="Red Hat Display"/>
              <a:buChar char="■"/>
              <a:defRPr/>
            </a:lvl9pPr>
          </a:lstStyle>
          <a:p>
            <a:endParaRPr/>
          </a:p>
        </p:txBody>
      </p:sp>
      <p:sp>
        <p:nvSpPr>
          <p:cNvPr id="144" name="Google Shape;144;p21"/>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a:endParaRPr/>
          </a:p>
        </p:txBody>
      </p:sp>
      <p:sp>
        <p:nvSpPr>
          <p:cNvPr id="145" name="Google Shape;145;p21"/>
          <p:cNvSpPr/>
          <p:nvPr/>
        </p:nvSpPr>
        <p:spPr>
          <a:xfrm flipH="1">
            <a:off x="0" y="4875900"/>
            <a:ext cx="9144000" cy="267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21"/>
          <p:cNvGrpSpPr/>
          <p:nvPr/>
        </p:nvGrpSpPr>
        <p:grpSpPr>
          <a:xfrm>
            <a:off x="276825" y="267475"/>
            <a:ext cx="8860200" cy="4876025"/>
            <a:chOff x="276825" y="267475"/>
            <a:chExt cx="8860200" cy="4876025"/>
          </a:xfrm>
        </p:grpSpPr>
        <p:cxnSp>
          <p:nvCxnSpPr>
            <p:cNvPr id="147" name="Google Shape;147;p21"/>
            <p:cNvCxnSpPr/>
            <p:nvPr/>
          </p:nvCxnSpPr>
          <p:spPr>
            <a:xfrm rot="10800000">
              <a:off x="276825" y="2571900"/>
              <a:ext cx="0" cy="2571600"/>
            </a:xfrm>
            <a:prstGeom prst="straightConnector1">
              <a:avLst/>
            </a:prstGeom>
            <a:noFill/>
            <a:ln w="9525" cap="flat" cmpd="sng">
              <a:solidFill>
                <a:schemeClr val="dk1"/>
              </a:solidFill>
              <a:prstDash val="solid"/>
              <a:round/>
              <a:headEnd type="none" w="med" len="med"/>
              <a:tailEnd type="none" w="med" len="med"/>
            </a:ln>
          </p:spPr>
        </p:cxnSp>
        <p:cxnSp>
          <p:nvCxnSpPr>
            <p:cNvPr id="148" name="Google Shape;148;p21"/>
            <p:cNvCxnSpPr/>
            <p:nvPr/>
          </p:nvCxnSpPr>
          <p:spPr>
            <a:xfrm>
              <a:off x="4565025" y="267475"/>
              <a:ext cx="45720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191"/>
        <p:cNvGrpSpPr/>
        <p:nvPr/>
      </p:nvGrpSpPr>
      <p:grpSpPr>
        <a:xfrm>
          <a:off x="0" y="0"/>
          <a:ext cx="0" cy="0"/>
          <a:chOff x="0" y="0"/>
          <a:chExt cx="0" cy="0"/>
        </a:xfrm>
      </p:grpSpPr>
      <p:sp>
        <p:nvSpPr>
          <p:cNvPr id="192" name="Google Shape;192;p27"/>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193" name="Google Shape;193;p27"/>
          <p:cNvSpPr txBox="1">
            <a:spLocks noGrp="1"/>
          </p:cNvSpPr>
          <p:nvPr>
            <p:ph type="subTitle" idx="1"/>
          </p:nvPr>
        </p:nvSpPr>
        <p:spPr>
          <a:xfrm>
            <a:off x="713263" y="3406527"/>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94" name="Google Shape;194;p27"/>
          <p:cNvSpPr txBox="1">
            <a:spLocks noGrp="1"/>
          </p:cNvSpPr>
          <p:nvPr>
            <p:ph type="subTitle" idx="2"/>
          </p:nvPr>
        </p:nvSpPr>
        <p:spPr>
          <a:xfrm>
            <a:off x="713263" y="2785375"/>
            <a:ext cx="2400300" cy="554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195" name="Google Shape;195;p27"/>
          <p:cNvSpPr txBox="1">
            <a:spLocks noGrp="1"/>
          </p:cNvSpPr>
          <p:nvPr>
            <p:ph type="subTitle" idx="3"/>
          </p:nvPr>
        </p:nvSpPr>
        <p:spPr>
          <a:xfrm>
            <a:off x="6030438" y="3406527"/>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96" name="Google Shape;196;p27"/>
          <p:cNvSpPr txBox="1">
            <a:spLocks noGrp="1"/>
          </p:cNvSpPr>
          <p:nvPr>
            <p:ph type="subTitle" idx="4"/>
          </p:nvPr>
        </p:nvSpPr>
        <p:spPr>
          <a:xfrm>
            <a:off x="6030438" y="2782400"/>
            <a:ext cx="2400300" cy="554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
        <p:nvSpPr>
          <p:cNvPr id="197" name="Google Shape;197;p27"/>
          <p:cNvSpPr txBox="1">
            <a:spLocks noGrp="1"/>
          </p:cNvSpPr>
          <p:nvPr>
            <p:ph type="subTitle" idx="5"/>
          </p:nvPr>
        </p:nvSpPr>
        <p:spPr>
          <a:xfrm>
            <a:off x="3371850" y="3406527"/>
            <a:ext cx="2400300" cy="89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98" name="Google Shape;198;p27"/>
          <p:cNvSpPr txBox="1">
            <a:spLocks noGrp="1"/>
          </p:cNvSpPr>
          <p:nvPr>
            <p:ph type="subTitle" idx="6"/>
          </p:nvPr>
        </p:nvSpPr>
        <p:spPr>
          <a:xfrm>
            <a:off x="3371850" y="2782400"/>
            <a:ext cx="2400300" cy="554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Golos Text SemiBold"/>
              <a:buNone/>
              <a:defRPr sz="2200">
                <a:latin typeface="Golos Text"/>
                <a:ea typeface="Golos Text"/>
                <a:cs typeface="Golos Text"/>
                <a:sym typeface="Golos Text"/>
              </a:defRPr>
            </a:lvl1pPr>
            <a:lvl2pPr lvl="1"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2pPr>
            <a:lvl3pPr lvl="2"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3pPr>
            <a:lvl4pPr lvl="3"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4pPr>
            <a:lvl5pPr lvl="4"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5pPr>
            <a:lvl6pPr lvl="5"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6pPr>
            <a:lvl7pPr lvl="6"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7pPr>
            <a:lvl8pPr lvl="7"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8pPr>
            <a:lvl9pPr lvl="8" algn="ctr" rtl="0">
              <a:lnSpc>
                <a:spcPct val="115000"/>
              </a:lnSpc>
              <a:spcBef>
                <a:spcPts val="0"/>
              </a:spcBef>
              <a:spcAft>
                <a:spcPts val="0"/>
              </a:spcAft>
              <a:buSzPts val="2400"/>
              <a:buFont typeface="Golos Text SemiBold"/>
              <a:buNone/>
              <a:defRPr sz="2400">
                <a:latin typeface="Golos Text SemiBold"/>
                <a:ea typeface="Golos Text SemiBold"/>
                <a:cs typeface="Golos Text SemiBold"/>
                <a:sym typeface="Golos Text SemiBold"/>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CUSTOM_8">
    <p:spTree>
      <p:nvGrpSpPr>
        <p:cNvPr id="1" name="Shape 257"/>
        <p:cNvGrpSpPr/>
        <p:nvPr/>
      </p:nvGrpSpPr>
      <p:grpSpPr>
        <a:xfrm>
          <a:off x="0" y="0"/>
          <a:ext cx="0" cy="0"/>
          <a:chOff x="0" y="0"/>
          <a:chExt cx="0" cy="0"/>
        </a:xfrm>
      </p:grpSpPr>
      <p:sp>
        <p:nvSpPr>
          <p:cNvPr id="258" name="Google Shape;258;p32"/>
          <p:cNvSpPr txBox="1">
            <a:spLocks noGrp="1"/>
          </p:cNvSpPr>
          <p:nvPr>
            <p:ph type="title"/>
          </p:nvPr>
        </p:nvSpPr>
        <p:spPr>
          <a:xfrm>
            <a:off x="2654700" y="530250"/>
            <a:ext cx="3834600" cy="1108200"/>
          </a:xfrm>
          <a:prstGeom prst="rect">
            <a:avLst/>
          </a:prstGeom>
        </p:spPr>
        <p:txBody>
          <a:bodyPr spcFirstLastPara="1" wrap="square" lIns="91425" tIns="91425" rIns="91425" bIns="91425" anchor="t" anchorCtr="0">
            <a:noAutofit/>
          </a:bodyPr>
          <a:lstStyle>
            <a:lvl1pPr lvl="0">
              <a:spcBef>
                <a:spcPts val="0"/>
              </a:spcBef>
              <a:spcAft>
                <a:spcPts val="0"/>
              </a:spcAft>
              <a:buSzPts val="7200"/>
              <a:buNone/>
              <a:defRPr sz="60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a:endParaRPr/>
          </a:p>
        </p:txBody>
      </p:sp>
      <p:sp>
        <p:nvSpPr>
          <p:cNvPr id="259" name="Google Shape;259;p32"/>
          <p:cNvSpPr txBox="1">
            <a:spLocks noGrp="1"/>
          </p:cNvSpPr>
          <p:nvPr>
            <p:ph type="subTitle" idx="1"/>
          </p:nvPr>
        </p:nvSpPr>
        <p:spPr>
          <a:xfrm>
            <a:off x="2654700" y="2342156"/>
            <a:ext cx="3834600" cy="972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650"/>
              <a:buNone/>
              <a:defRPr sz="1550" b="1"/>
            </a:lvl1pPr>
            <a:lvl2pPr lvl="1" algn="ctr" rtl="0">
              <a:lnSpc>
                <a:spcPct val="115000"/>
              </a:lnSpc>
              <a:spcBef>
                <a:spcPts val="0"/>
              </a:spcBef>
              <a:spcAft>
                <a:spcPts val="0"/>
              </a:spcAft>
              <a:buSzPts val="1650"/>
              <a:buNone/>
              <a:defRPr sz="1650" b="1"/>
            </a:lvl2pPr>
            <a:lvl3pPr lvl="2" algn="ctr" rtl="0">
              <a:lnSpc>
                <a:spcPct val="115000"/>
              </a:lnSpc>
              <a:spcBef>
                <a:spcPts val="0"/>
              </a:spcBef>
              <a:spcAft>
                <a:spcPts val="0"/>
              </a:spcAft>
              <a:buSzPts val="1650"/>
              <a:buNone/>
              <a:defRPr sz="1650" b="1"/>
            </a:lvl3pPr>
            <a:lvl4pPr lvl="3" algn="ctr" rtl="0">
              <a:lnSpc>
                <a:spcPct val="115000"/>
              </a:lnSpc>
              <a:spcBef>
                <a:spcPts val="0"/>
              </a:spcBef>
              <a:spcAft>
                <a:spcPts val="0"/>
              </a:spcAft>
              <a:buSzPts val="1650"/>
              <a:buNone/>
              <a:defRPr sz="1650" b="1"/>
            </a:lvl4pPr>
            <a:lvl5pPr lvl="4" algn="ctr" rtl="0">
              <a:lnSpc>
                <a:spcPct val="115000"/>
              </a:lnSpc>
              <a:spcBef>
                <a:spcPts val="0"/>
              </a:spcBef>
              <a:spcAft>
                <a:spcPts val="0"/>
              </a:spcAft>
              <a:buSzPts val="1650"/>
              <a:buNone/>
              <a:defRPr sz="1650" b="1"/>
            </a:lvl5pPr>
            <a:lvl6pPr lvl="5" algn="ctr" rtl="0">
              <a:lnSpc>
                <a:spcPct val="115000"/>
              </a:lnSpc>
              <a:spcBef>
                <a:spcPts val="0"/>
              </a:spcBef>
              <a:spcAft>
                <a:spcPts val="0"/>
              </a:spcAft>
              <a:buSzPts val="1650"/>
              <a:buNone/>
              <a:defRPr sz="1650" b="1"/>
            </a:lvl6pPr>
            <a:lvl7pPr lvl="6" algn="ctr" rtl="0">
              <a:lnSpc>
                <a:spcPct val="115000"/>
              </a:lnSpc>
              <a:spcBef>
                <a:spcPts val="0"/>
              </a:spcBef>
              <a:spcAft>
                <a:spcPts val="0"/>
              </a:spcAft>
              <a:buSzPts val="1650"/>
              <a:buNone/>
              <a:defRPr sz="1650" b="1"/>
            </a:lvl7pPr>
            <a:lvl8pPr lvl="7" algn="ctr" rtl="0">
              <a:lnSpc>
                <a:spcPct val="115000"/>
              </a:lnSpc>
              <a:spcBef>
                <a:spcPts val="0"/>
              </a:spcBef>
              <a:spcAft>
                <a:spcPts val="0"/>
              </a:spcAft>
              <a:buSzPts val="1650"/>
              <a:buNone/>
              <a:defRPr sz="1650" b="1"/>
            </a:lvl8pPr>
            <a:lvl9pPr lvl="8" algn="ctr" rtl="0">
              <a:lnSpc>
                <a:spcPct val="115000"/>
              </a:lnSpc>
              <a:spcBef>
                <a:spcPts val="0"/>
              </a:spcBef>
              <a:spcAft>
                <a:spcPts val="0"/>
              </a:spcAft>
              <a:buSzPts val="1650"/>
              <a:buNone/>
              <a:defRPr sz="1650" b="1"/>
            </a:lvl9pPr>
          </a:lstStyle>
          <a:p>
            <a:endParaRPr/>
          </a:p>
        </p:txBody>
      </p:sp>
      <p:sp>
        <p:nvSpPr>
          <p:cNvPr id="260" name="Google Shape;260;p32"/>
          <p:cNvSpPr txBox="1">
            <a:spLocks noGrp="1"/>
          </p:cNvSpPr>
          <p:nvPr>
            <p:ph type="subTitle" idx="2"/>
          </p:nvPr>
        </p:nvSpPr>
        <p:spPr>
          <a:xfrm>
            <a:off x="2654700" y="4111851"/>
            <a:ext cx="3834600" cy="338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300"/>
              <a:buNone/>
              <a:defRPr sz="1000"/>
            </a:lvl1pPr>
            <a:lvl2pPr lvl="1" algn="ctr" rtl="0">
              <a:lnSpc>
                <a:spcPct val="115000"/>
              </a:lnSpc>
              <a:spcBef>
                <a:spcPts val="0"/>
              </a:spcBef>
              <a:spcAft>
                <a:spcPts val="0"/>
              </a:spcAft>
              <a:buSzPts val="1300"/>
              <a:buNone/>
              <a:defRPr sz="1300" b="1"/>
            </a:lvl2pPr>
            <a:lvl3pPr lvl="2" algn="ctr" rtl="0">
              <a:lnSpc>
                <a:spcPct val="115000"/>
              </a:lnSpc>
              <a:spcBef>
                <a:spcPts val="0"/>
              </a:spcBef>
              <a:spcAft>
                <a:spcPts val="0"/>
              </a:spcAft>
              <a:buSzPts val="1300"/>
              <a:buNone/>
              <a:defRPr sz="1300" b="1"/>
            </a:lvl3pPr>
            <a:lvl4pPr lvl="3" algn="ctr" rtl="0">
              <a:lnSpc>
                <a:spcPct val="115000"/>
              </a:lnSpc>
              <a:spcBef>
                <a:spcPts val="0"/>
              </a:spcBef>
              <a:spcAft>
                <a:spcPts val="0"/>
              </a:spcAft>
              <a:buSzPts val="1300"/>
              <a:buNone/>
              <a:defRPr sz="1300" b="1"/>
            </a:lvl4pPr>
            <a:lvl5pPr lvl="4" algn="ctr" rtl="0">
              <a:lnSpc>
                <a:spcPct val="115000"/>
              </a:lnSpc>
              <a:spcBef>
                <a:spcPts val="0"/>
              </a:spcBef>
              <a:spcAft>
                <a:spcPts val="0"/>
              </a:spcAft>
              <a:buSzPts val="1300"/>
              <a:buNone/>
              <a:defRPr sz="1300" b="1"/>
            </a:lvl5pPr>
            <a:lvl6pPr lvl="5" algn="ctr" rtl="0">
              <a:lnSpc>
                <a:spcPct val="115000"/>
              </a:lnSpc>
              <a:spcBef>
                <a:spcPts val="0"/>
              </a:spcBef>
              <a:spcAft>
                <a:spcPts val="0"/>
              </a:spcAft>
              <a:buSzPts val="1300"/>
              <a:buNone/>
              <a:defRPr sz="1300" b="1"/>
            </a:lvl6pPr>
            <a:lvl7pPr lvl="6" algn="ctr" rtl="0">
              <a:lnSpc>
                <a:spcPct val="115000"/>
              </a:lnSpc>
              <a:spcBef>
                <a:spcPts val="0"/>
              </a:spcBef>
              <a:spcAft>
                <a:spcPts val="0"/>
              </a:spcAft>
              <a:buSzPts val="1300"/>
              <a:buNone/>
              <a:defRPr sz="1300" b="1"/>
            </a:lvl7pPr>
            <a:lvl8pPr lvl="7" algn="ctr" rtl="0">
              <a:lnSpc>
                <a:spcPct val="115000"/>
              </a:lnSpc>
              <a:spcBef>
                <a:spcPts val="0"/>
              </a:spcBef>
              <a:spcAft>
                <a:spcPts val="0"/>
              </a:spcAft>
              <a:buSzPts val="1300"/>
              <a:buNone/>
              <a:defRPr sz="1300" b="1"/>
            </a:lvl8pPr>
            <a:lvl9pPr lvl="8" algn="ctr" rtl="0">
              <a:lnSpc>
                <a:spcPct val="115000"/>
              </a:lnSpc>
              <a:spcBef>
                <a:spcPts val="0"/>
              </a:spcBef>
              <a:spcAft>
                <a:spcPts val="0"/>
              </a:spcAft>
              <a:buSzPts val="1300"/>
              <a:buNone/>
              <a:defRPr sz="1300" b="1"/>
            </a:lvl9pPr>
          </a:lstStyle>
          <a:p>
            <a:endParaRPr/>
          </a:p>
        </p:txBody>
      </p:sp>
      <p:grpSp>
        <p:nvGrpSpPr>
          <p:cNvPr id="261" name="Google Shape;261;p32"/>
          <p:cNvGrpSpPr/>
          <p:nvPr/>
        </p:nvGrpSpPr>
        <p:grpSpPr>
          <a:xfrm>
            <a:off x="713688" y="2579400"/>
            <a:ext cx="8430488" cy="2564100"/>
            <a:chOff x="713688" y="2579400"/>
            <a:chExt cx="8430488" cy="2564100"/>
          </a:xfrm>
        </p:grpSpPr>
        <p:cxnSp>
          <p:nvCxnSpPr>
            <p:cNvPr id="262" name="Google Shape;262;p32"/>
            <p:cNvCxnSpPr/>
            <p:nvPr/>
          </p:nvCxnSpPr>
          <p:spPr>
            <a:xfrm>
              <a:off x="2839075" y="4876025"/>
              <a:ext cx="6305100" cy="0"/>
            </a:xfrm>
            <a:prstGeom prst="straightConnector1">
              <a:avLst/>
            </a:prstGeom>
            <a:noFill/>
            <a:ln w="9525" cap="flat" cmpd="sng">
              <a:solidFill>
                <a:schemeClr val="dk1"/>
              </a:solidFill>
              <a:prstDash val="solid"/>
              <a:round/>
              <a:headEnd type="none" w="med" len="med"/>
              <a:tailEnd type="none" w="med" len="med"/>
            </a:ln>
          </p:spPr>
        </p:cxnSp>
        <p:cxnSp>
          <p:nvCxnSpPr>
            <p:cNvPr id="263" name="Google Shape;263;p32"/>
            <p:cNvCxnSpPr/>
            <p:nvPr/>
          </p:nvCxnSpPr>
          <p:spPr>
            <a:xfrm rot="10800000">
              <a:off x="713688" y="2579400"/>
              <a:ext cx="0" cy="2564100"/>
            </a:xfrm>
            <a:prstGeom prst="straightConnector1">
              <a:avLst/>
            </a:prstGeom>
            <a:noFill/>
            <a:ln w="9525" cap="flat" cmpd="sng">
              <a:solidFill>
                <a:schemeClr val="dk1"/>
              </a:solidFill>
              <a:prstDash val="solid"/>
              <a:round/>
              <a:headEnd type="none" w="med" len="med"/>
              <a:tailEnd type="none" w="med" len="med"/>
            </a:ln>
          </p:spPr>
        </p:cxnSp>
      </p:grpSp>
      <p:sp>
        <p:nvSpPr>
          <p:cNvPr id="264" name="Google Shape;264;p32"/>
          <p:cNvSpPr txBox="1"/>
          <p:nvPr/>
        </p:nvSpPr>
        <p:spPr>
          <a:xfrm>
            <a:off x="2654700" y="3304597"/>
            <a:ext cx="3834600" cy="794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SzPts val="1018"/>
              <a:buNone/>
            </a:pPr>
            <a:r>
              <a:rPr lang="en" sz="1200">
                <a:solidFill>
                  <a:schemeClr val="dk1"/>
                </a:solidFill>
                <a:latin typeface="Commissioner"/>
                <a:ea typeface="Commissioner"/>
                <a:cs typeface="Commissioner"/>
                <a:sym typeface="Commissioner"/>
              </a:rPr>
              <a:t>Credits: This presentation template was created by </a:t>
            </a:r>
            <a:r>
              <a:rPr lang="en" sz="1200" b="1" u="sng">
                <a:solidFill>
                  <a:schemeClr val="dk1"/>
                </a:solidFill>
                <a:latin typeface="Commissioner"/>
                <a:ea typeface="Commissioner"/>
                <a:cs typeface="Commissioner"/>
                <a:sym typeface="Commissioner"/>
                <a:hlinkClick r:id="rId2">
                  <a:extLst>
                    <a:ext uri="{A12FA001-AC4F-418D-AE19-62706E023703}">
                      <ahyp:hlinkClr xmlns:ahyp="http://schemas.microsoft.com/office/drawing/2018/hyperlinkcolor" val="tx"/>
                    </a:ext>
                  </a:extLst>
                </a:hlinkClick>
              </a:rPr>
              <a:t>Slidesgo</a:t>
            </a:r>
            <a:r>
              <a:rPr lang="en" sz="1200">
                <a:solidFill>
                  <a:schemeClr val="dk1"/>
                </a:solidFill>
                <a:latin typeface="Commissioner"/>
                <a:ea typeface="Commissioner"/>
                <a:cs typeface="Commissioner"/>
                <a:sym typeface="Commissioner"/>
              </a:rPr>
              <a:t>, and includes icons, infographics &amp; images by </a:t>
            </a:r>
            <a:r>
              <a:rPr lang="en" sz="1200" b="1" u="sng">
                <a:solidFill>
                  <a:schemeClr val="dk1"/>
                </a:solidFill>
                <a:latin typeface="Commissioner"/>
                <a:ea typeface="Commissioner"/>
                <a:cs typeface="Commissioner"/>
                <a:sym typeface="Commissioner"/>
                <a:hlinkClick r:id="rId3">
                  <a:extLst>
                    <a:ext uri="{A12FA001-AC4F-418D-AE19-62706E023703}">
                      <ahyp:hlinkClr xmlns:ahyp="http://schemas.microsoft.com/office/drawing/2018/hyperlinkcolor" val="tx"/>
                    </a:ext>
                  </a:extLst>
                </a:hlinkClick>
              </a:rPr>
              <a:t>Freepik</a:t>
            </a:r>
            <a:endParaRPr sz="1200">
              <a:solidFill>
                <a:schemeClr val="dk1"/>
              </a:solidFill>
              <a:latin typeface="Commissioner"/>
              <a:ea typeface="Commissioner"/>
              <a:cs typeface="Commissioner"/>
              <a:sym typeface="Commissione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65"/>
        <p:cNvGrpSpPr/>
        <p:nvPr/>
      </p:nvGrpSpPr>
      <p:grpSpPr>
        <a:xfrm>
          <a:off x="0" y="0"/>
          <a:ext cx="0" cy="0"/>
          <a:chOff x="0" y="0"/>
          <a:chExt cx="0" cy="0"/>
        </a:xfrm>
      </p:grpSpPr>
      <p:cxnSp>
        <p:nvCxnSpPr>
          <p:cNvPr id="266" name="Google Shape;266;p33"/>
          <p:cNvCxnSpPr/>
          <p:nvPr/>
        </p:nvCxnSpPr>
        <p:spPr>
          <a:xfrm rot="10800000">
            <a:off x="9002100" y="-100"/>
            <a:ext cx="0" cy="2652600"/>
          </a:xfrm>
          <a:prstGeom prst="straightConnector1">
            <a:avLst/>
          </a:prstGeom>
          <a:noFill/>
          <a:ln w="9525" cap="flat" cmpd="sng">
            <a:solidFill>
              <a:schemeClr val="dk1"/>
            </a:solidFill>
            <a:prstDash val="solid"/>
            <a:round/>
            <a:headEnd type="none" w="med" len="med"/>
            <a:tailEnd type="none" w="med" len="med"/>
          </a:ln>
        </p:spPr>
      </p:cxnSp>
      <p:sp>
        <p:nvSpPr>
          <p:cNvPr id="267" name="Google Shape;267;p33"/>
          <p:cNvSpPr/>
          <p:nvPr/>
        </p:nvSpPr>
        <p:spPr>
          <a:xfrm>
            <a:off x="8291100" y="0"/>
            <a:ext cx="8529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8" name="Google Shape;268;p33"/>
          <p:cNvCxnSpPr/>
          <p:nvPr/>
        </p:nvCxnSpPr>
        <p:spPr>
          <a:xfrm>
            <a:off x="4273200" y="4876025"/>
            <a:ext cx="4870800" cy="0"/>
          </a:xfrm>
          <a:prstGeom prst="straightConnector1">
            <a:avLst/>
          </a:prstGeom>
          <a:noFill/>
          <a:ln w="9525" cap="flat" cmpd="sng">
            <a:solidFill>
              <a:schemeClr val="dk1"/>
            </a:solidFill>
            <a:prstDash val="solid"/>
            <a:round/>
            <a:headEnd type="none" w="med" len="med"/>
            <a:tailEnd type="none" w="med" len="med"/>
          </a:ln>
        </p:spPr>
      </p:cxnSp>
      <p:cxnSp>
        <p:nvCxnSpPr>
          <p:cNvPr id="269" name="Google Shape;269;p33"/>
          <p:cNvCxnSpPr/>
          <p:nvPr/>
        </p:nvCxnSpPr>
        <p:spPr>
          <a:xfrm rot="10800000">
            <a:off x="711250" y="0"/>
            <a:ext cx="0" cy="41310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70650"/>
            <a:ext cx="7717500" cy="5499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1pPr>
            <a:lvl2pPr lvl="1"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2pPr>
            <a:lvl3pPr lvl="2"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3pPr>
            <a:lvl4pPr lvl="3"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4pPr>
            <a:lvl5pPr lvl="4"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5pPr>
            <a:lvl6pPr lvl="5"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6pPr>
            <a:lvl7pPr lvl="6"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7pPr>
            <a:lvl8pPr lvl="7"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8pPr>
            <a:lvl9pPr lvl="8" algn="ctr">
              <a:spcBef>
                <a:spcPts val="0"/>
              </a:spcBef>
              <a:spcAft>
                <a:spcPts val="0"/>
              </a:spcAft>
              <a:buClr>
                <a:schemeClr val="dk1"/>
              </a:buClr>
              <a:buSzPts val="3100"/>
              <a:buFont typeface="Golos Text"/>
              <a:buNone/>
              <a:defRPr sz="3100">
                <a:solidFill>
                  <a:schemeClr val="dk1"/>
                </a:solidFill>
                <a:latin typeface="Golos Text"/>
                <a:ea typeface="Golos Text"/>
                <a:cs typeface="Golos Text"/>
                <a:sym typeface="Golos Text"/>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1pPr>
            <a:lvl2pPr marL="914400" lvl="1"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2pPr>
            <a:lvl3pPr marL="1371600" lvl="2"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3pPr>
            <a:lvl4pPr marL="1828800" lvl="3"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4pPr>
            <a:lvl5pPr marL="2286000" lvl="4"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5pPr>
            <a:lvl6pPr marL="2743200" lvl="5"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6pPr>
            <a:lvl7pPr marL="3200400" lvl="6"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7pPr>
            <a:lvl8pPr marL="3657600" lvl="7" indent="-317500">
              <a:lnSpc>
                <a:spcPct val="115000"/>
              </a:lnSpc>
              <a:spcBef>
                <a:spcPts val="1600"/>
              </a:spcBef>
              <a:spcAft>
                <a:spcPts val="0"/>
              </a:spcAft>
              <a:buClr>
                <a:schemeClr val="dk1"/>
              </a:buClr>
              <a:buSzPts val="1400"/>
              <a:buFont typeface="Commissioner"/>
              <a:buChar char="○"/>
              <a:defRPr>
                <a:solidFill>
                  <a:schemeClr val="dk1"/>
                </a:solidFill>
                <a:latin typeface="Commissioner"/>
                <a:ea typeface="Commissioner"/>
                <a:cs typeface="Commissioner"/>
                <a:sym typeface="Commissioner"/>
              </a:defRPr>
            </a:lvl8pPr>
            <a:lvl9pPr marL="4114800" lvl="8" indent="-317500">
              <a:lnSpc>
                <a:spcPct val="115000"/>
              </a:lnSpc>
              <a:spcBef>
                <a:spcPts val="1600"/>
              </a:spcBef>
              <a:spcAft>
                <a:spcPts val="1600"/>
              </a:spcAft>
              <a:buClr>
                <a:schemeClr val="dk1"/>
              </a:buClr>
              <a:buSzPts val="1400"/>
              <a:buFont typeface="Commissioner"/>
              <a:buChar char="■"/>
              <a:defRPr>
                <a:solidFill>
                  <a:schemeClr val="dk1"/>
                </a:solidFill>
                <a:latin typeface="Commissioner"/>
                <a:ea typeface="Commissioner"/>
                <a:cs typeface="Commissioner"/>
                <a:sym typeface="Commission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8" r:id="rId4"/>
    <p:sldLayoutId id="2147483661" r:id="rId5"/>
    <p:sldLayoutId id="2147483667" r:id="rId6"/>
    <p:sldLayoutId id="2147483673" r:id="rId7"/>
    <p:sldLayoutId id="2147483678" r:id="rId8"/>
    <p:sldLayoutId id="2147483679" r:id="rId9"/>
    <p:sldLayoutId id="2147483680" r:id="rId10"/>
    <p:sldLayoutId id="214748368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162" name="Google Shape;162;p38"/>
          <p:cNvSpPr txBox="1">
            <a:spLocks noGrp="1"/>
          </p:cNvSpPr>
          <p:nvPr>
            <p:ph type="ctrTitle"/>
          </p:nvPr>
        </p:nvSpPr>
        <p:spPr>
          <a:xfrm>
            <a:off x="1578492" y="1413652"/>
            <a:ext cx="4792200" cy="644700"/>
          </a:xfrm>
          <a:prstGeom prst="rect">
            <a:avLst/>
          </a:prstGeom>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US" dirty="0"/>
              <a:t>Fenwick Tree</a:t>
            </a:r>
            <a:endParaRPr dirty="0"/>
          </a:p>
        </p:txBody>
      </p:sp>
      <p:sp>
        <p:nvSpPr>
          <p:cNvPr id="163" name="Google Shape;163;p38"/>
          <p:cNvSpPr txBox="1">
            <a:spLocks noGrp="1"/>
          </p:cNvSpPr>
          <p:nvPr>
            <p:ph type="subTitle" idx="1"/>
          </p:nvPr>
        </p:nvSpPr>
        <p:spPr>
          <a:xfrm>
            <a:off x="2710596" y="2493424"/>
            <a:ext cx="3260700" cy="4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dirty="0"/>
              <a:t>GVHD: Nguyễn Thanh Sơn</a:t>
            </a:r>
            <a:endParaRPr sz="1800" dirty="0"/>
          </a:p>
        </p:txBody>
      </p:sp>
      <p:sp>
        <p:nvSpPr>
          <p:cNvPr id="164" name="Google Shape;164;p38"/>
          <p:cNvSpPr txBox="1">
            <a:spLocks/>
          </p:cNvSpPr>
          <p:nvPr/>
        </p:nvSpPr>
        <p:spPr>
          <a:xfrm>
            <a:off x="2344242" y="2041880"/>
            <a:ext cx="3260700" cy="464700"/>
          </a:xfrm>
          <a:prstGeom prst="rect">
            <a:avLst/>
          </a:prstGeom>
          <a:noFill/>
          <a:ln>
            <a:noFill/>
          </a:ln>
          <a:effectLst>
            <a:outerShdw blurRad="100013" dist="19050" dir="8460000" algn="bl" rotWithShape="0">
              <a:srgbClr val="76A5AF">
                <a:alpha val="50000"/>
              </a:srgb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700"/>
              <a:buFont typeface="Golos Text"/>
              <a:buNone/>
              <a:defRPr sz="3600" b="0" i="0" u="none" strike="noStrike" cap="none">
                <a:solidFill>
                  <a:schemeClr val="dk1"/>
                </a:solidFill>
                <a:latin typeface="Golos Text"/>
                <a:ea typeface="Golos Text"/>
                <a:cs typeface="Golos Text"/>
                <a:sym typeface="Golos Text"/>
              </a:defRPr>
            </a:lvl1pPr>
            <a:lvl2pPr marR="0" lvl="1" algn="l" rtl="0">
              <a:lnSpc>
                <a:spcPct val="100000"/>
              </a:lnSpc>
              <a:spcBef>
                <a:spcPts val="0"/>
              </a:spcBef>
              <a:spcAft>
                <a:spcPts val="0"/>
              </a:spcAft>
              <a:buClr>
                <a:schemeClr val="dk1"/>
              </a:buClr>
              <a:buSzPts val="4700"/>
              <a:buFont typeface="Golos Text"/>
              <a:buNone/>
              <a:defRPr sz="4700" b="0" i="0" u="none" strike="noStrike" cap="none">
                <a:solidFill>
                  <a:schemeClr val="dk1"/>
                </a:solidFill>
                <a:latin typeface="Golos Text"/>
                <a:ea typeface="Golos Text"/>
                <a:cs typeface="Golos Text"/>
                <a:sym typeface="Golos Text"/>
              </a:defRPr>
            </a:lvl2pPr>
            <a:lvl3pPr marR="0" lvl="2" algn="l" rtl="0">
              <a:lnSpc>
                <a:spcPct val="100000"/>
              </a:lnSpc>
              <a:spcBef>
                <a:spcPts val="0"/>
              </a:spcBef>
              <a:spcAft>
                <a:spcPts val="0"/>
              </a:spcAft>
              <a:buClr>
                <a:schemeClr val="dk1"/>
              </a:buClr>
              <a:buSzPts val="4700"/>
              <a:buFont typeface="Golos Text"/>
              <a:buNone/>
              <a:defRPr sz="4700" b="0" i="0" u="none" strike="noStrike" cap="none">
                <a:solidFill>
                  <a:schemeClr val="dk1"/>
                </a:solidFill>
                <a:latin typeface="Golos Text"/>
                <a:ea typeface="Golos Text"/>
                <a:cs typeface="Golos Text"/>
                <a:sym typeface="Golos Text"/>
              </a:defRPr>
            </a:lvl3pPr>
            <a:lvl4pPr marR="0" lvl="3" algn="l" rtl="0">
              <a:lnSpc>
                <a:spcPct val="100000"/>
              </a:lnSpc>
              <a:spcBef>
                <a:spcPts val="0"/>
              </a:spcBef>
              <a:spcAft>
                <a:spcPts val="0"/>
              </a:spcAft>
              <a:buClr>
                <a:schemeClr val="dk1"/>
              </a:buClr>
              <a:buSzPts val="4700"/>
              <a:buFont typeface="Golos Text"/>
              <a:buNone/>
              <a:defRPr sz="4700" b="0" i="0" u="none" strike="noStrike" cap="none">
                <a:solidFill>
                  <a:schemeClr val="dk1"/>
                </a:solidFill>
                <a:latin typeface="Golos Text"/>
                <a:ea typeface="Golos Text"/>
                <a:cs typeface="Golos Text"/>
                <a:sym typeface="Golos Text"/>
              </a:defRPr>
            </a:lvl4pPr>
            <a:lvl5pPr marR="0" lvl="4" algn="l" rtl="0">
              <a:lnSpc>
                <a:spcPct val="100000"/>
              </a:lnSpc>
              <a:spcBef>
                <a:spcPts val="0"/>
              </a:spcBef>
              <a:spcAft>
                <a:spcPts val="0"/>
              </a:spcAft>
              <a:buClr>
                <a:schemeClr val="dk1"/>
              </a:buClr>
              <a:buSzPts val="4700"/>
              <a:buFont typeface="Golos Text"/>
              <a:buNone/>
              <a:defRPr sz="4700" b="0" i="0" u="none" strike="noStrike" cap="none">
                <a:solidFill>
                  <a:schemeClr val="dk1"/>
                </a:solidFill>
                <a:latin typeface="Golos Text"/>
                <a:ea typeface="Golos Text"/>
                <a:cs typeface="Golos Text"/>
                <a:sym typeface="Golos Text"/>
              </a:defRPr>
            </a:lvl5pPr>
            <a:lvl6pPr marR="0" lvl="5" algn="l" rtl="0">
              <a:lnSpc>
                <a:spcPct val="100000"/>
              </a:lnSpc>
              <a:spcBef>
                <a:spcPts val="0"/>
              </a:spcBef>
              <a:spcAft>
                <a:spcPts val="0"/>
              </a:spcAft>
              <a:buClr>
                <a:schemeClr val="dk1"/>
              </a:buClr>
              <a:buSzPts val="4700"/>
              <a:buFont typeface="Golos Text"/>
              <a:buNone/>
              <a:defRPr sz="4700" b="0" i="0" u="none" strike="noStrike" cap="none">
                <a:solidFill>
                  <a:schemeClr val="dk1"/>
                </a:solidFill>
                <a:latin typeface="Golos Text"/>
                <a:ea typeface="Golos Text"/>
                <a:cs typeface="Golos Text"/>
                <a:sym typeface="Golos Text"/>
              </a:defRPr>
            </a:lvl6pPr>
            <a:lvl7pPr marR="0" lvl="6" algn="l" rtl="0">
              <a:lnSpc>
                <a:spcPct val="100000"/>
              </a:lnSpc>
              <a:spcBef>
                <a:spcPts val="0"/>
              </a:spcBef>
              <a:spcAft>
                <a:spcPts val="0"/>
              </a:spcAft>
              <a:buClr>
                <a:schemeClr val="dk1"/>
              </a:buClr>
              <a:buSzPts val="4700"/>
              <a:buFont typeface="Golos Text"/>
              <a:buNone/>
              <a:defRPr sz="4700" b="0" i="0" u="none" strike="noStrike" cap="none">
                <a:solidFill>
                  <a:schemeClr val="dk1"/>
                </a:solidFill>
                <a:latin typeface="Golos Text"/>
                <a:ea typeface="Golos Text"/>
                <a:cs typeface="Golos Text"/>
                <a:sym typeface="Golos Text"/>
              </a:defRPr>
            </a:lvl7pPr>
            <a:lvl8pPr marR="0" lvl="7" algn="l" rtl="0">
              <a:lnSpc>
                <a:spcPct val="100000"/>
              </a:lnSpc>
              <a:spcBef>
                <a:spcPts val="0"/>
              </a:spcBef>
              <a:spcAft>
                <a:spcPts val="0"/>
              </a:spcAft>
              <a:buClr>
                <a:schemeClr val="dk1"/>
              </a:buClr>
              <a:buSzPts val="4700"/>
              <a:buFont typeface="Golos Text"/>
              <a:buNone/>
              <a:defRPr sz="4700" b="0" i="0" u="none" strike="noStrike" cap="none">
                <a:solidFill>
                  <a:schemeClr val="dk1"/>
                </a:solidFill>
                <a:latin typeface="Golos Text"/>
                <a:ea typeface="Golos Text"/>
                <a:cs typeface="Golos Text"/>
                <a:sym typeface="Golos Text"/>
              </a:defRPr>
            </a:lvl8pPr>
            <a:lvl9pPr marR="0" lvl="8" algn="l" rtl="0">
              <a:lnSpc>
                <a:spcPct val="100000"/>
              </a:lnSpc>
              <a:spcBef>
                <a:spcPts val="0"/>
              </a:spcBef>
              <a:spcAft>
                <a:spcPts val="0"/>
              </a:spcAft>
              <a:buClr>
                <a:schemeClr val="dk1"/>
              </a:buClr>
              <a:buSzPts val="4700"/>
              <a:buFont typeface="Golos Text"/>
              <a:buNone/>
              <a:defRPr sz="4700" b="0" i="0" u="none" strike="noStrike" cap="none">
                <a:solidFill>
                  <a:schemeClr val="dk1"/>
                </a:solidFill>
                <a:latin typeface="Golos Text"/>
                <a:ea typeface="Golos Text"/>
                <a:cs typeface="Golos Text"/>
                <a:sym typeface="Golos Text"/>
              </a:defRPr>
            </a:lvl9pPr>
          </a:lstStyle>
          <a:p>
            <a:pPr algn="ctr"/>
            <a:r>
              <a:rPr lang="en-US" sz="2000" dirty="0"/>
              <a:t>(Binary Indexed Tree)</a:t>
            </a:r>
            <a:endParaRPr lang="en-US" sz="2000" dirty="0">
              <a:latin typeface="Montserrat ExtraLight"/>
              <a:ea typeface="Montserrat ExtraLight"/>
              <a:cs typeface="Montserrat ExtraLight"/>
              <a:sym typeface="Montserrat ExtraLight"/>
            </a:endParaRPr>
          </a:p>
        </p:txBody>
      </p:sp>
      <p:cxnSp>
        <p:nvCxnSpPr>
          <p:cNvPr id="165" name="Google Shape;165;p38"/>
          <p:cNvCxnSpPr/>
          <p:nvPr/>
        </p:nvCxnSpPr>
        <p:spPr>
          <a:xfrm>
            <a:off x="2593092" y="2028724"/>
            <a:ext cx="2763000" cy="0"/>
          </a:xfrm>
          <a:prstGeom prst="straightConnector1">
            <a:avLst/>
          </a:prstGeom>
          <a:noFill/>
          <a:ln w="9525" cap="flat" cmpd="sng">
            <a:solidFill>
              <a:schemeClr val="accent1"/>
            </a:solidFill>
            <a:prstDash val="solid"/>
            <a:round/>
            <a:headEnd type="none" w="med" len="med"/>
            <a:tailEnd type="none" w="med" len="med"/>
          </a:ln>
          <a:effectLst>
            <a:outerShdw blurRad="57150" dist="19050" dir="5400000" algn="bl" rotWithShape="0">
              <a:srgbClr val="FFFFFF">
                <a:alpha val="50000"/>
              </a:srgbClr>
            </a:outerShdw>
          </a:effectLst>
        </p:spPr>
      </p:cxnSp>
      <p:sp>
        <p:nvSpPr>
          <p:cNvPr id="6" name="Google Shape;163;p38">
            <a:extLst>
              <a:ext uri="{FF2B5EF4-FFF2-40B4-BE49-F238E27FC236}">
                <a16:creationId xmlns:a16="http://schemas.microsoft.com/office/drawing/2014/main" id="{78B5FF4D-C5E2-E52E-0484-FE3F80DBD284}"/>
              </a:ext>
            </a:extLst>
          </p:cNvPr>
          <p:cNvSpPr txBox="1">
            <a:spLocks/>
          </p:cNvSpPr>
          <p:nvPr/>
        </p:nvSpPr>
        <p:spPr>
          <a:xfrm>
            <a:off x="2710596" y="2883502"/>
            <a:ext cx="3660096" cy="8236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accent1"/>
              </a:buClr>
              <a:buSzPts val="1400"/>
              <a:buFont typeface="Montserrat"/>
              <a:buNone/>
              <a:defRPr sz="1400" b="0"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pPr marL="0" indent="0" algn="l"/>
            <a:r>
              <a:rPr lang="en-US" sz="1600" dirty="0">
                <a:solidFill>
                  <a:schemeClr val="tx1"/>
                </a:solidFill>
              </a:rPr>
              <a:t>Group 9:</a:t>
            </a:r>
            <a:br>
              <a:rPr lang="en-US" sz="1600" dirty="0">
                <a:solidFill>
                  <a:schemeClr val="tx1"/>
                </a:solidFill>
              </a:rPr>
            </a:br>
            <a:r>
              <a:rPr lang="en-US" sz="1600" dirty="0">
                <a:solidFill>
                  <a:schemeClr val="tx1"/>
                </a:solidFill>
              </a:rPr>
              <a:t>Nguyễn Vũ Thành Long 21520058</a:t>
            </a:r>
          </a:p>
          <a:p>
            <a:pPr marL="0" indent="0" algn="just"/>
            <a:r>
              <a:rPr lang="en-US" sz="1600" dirty="0">
                <a:solidFill>
                  <a:schemeClr val="tx1"/>
                </a:solidFill>
              </a:rPr>
              <a:t>Lê Nguyễn Anh Nhân 22520998 </a:t>
            </a:r>
            <a:endParaRPr lang="vi-VN" sz="160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1FFD8A6B-6778-DB2D-F459-C45E41B77E18}"/>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F119980A-44A3-79FC-792E-43903B4E5D87}"/>
              </a:ext>
            </a:extLst>
          </p:cNvPr>
          <p:cNvSpPr>
            <a:spLocks noGrp="1"/>
          </p:cNvSpPr>
          <p:nvPr>
            <p:ph type="body" idx="1"/>
          </p:nvPr>
        </p:nvSpPr>
        <p:spPr>
          <a:xfrm>
            <a:off x="1300956" y="637746"/>
            <a:ext cx="7209060" cy="971598"/>
          </a:xfrm>
        </p:spPr>
        <p:txBody>
          <a:bodyPr/>
          <a:lstStyle/>
          <a:p>
            <a:r>
              <a:rPr lang="en-US" sz="2000" dirty="0"/>
              <a:t>Cho 1 </a:t>
            </a:r>
            <a:r>
              <a:rPr lang="en-US" sz="2000" dirty="0" err="1"/>
              <a:t>mảng</a:t>
            </a:r>
            <a:r>
              <a:rPr lang="en-US" sz="2000" dirty="0"/>
              <a:t> </a:t>
            </a:r>
            <a:r>
              <a:rPr lang="en-US" sz="2000" dirty="0" err="1"/>
              <a:t>số</a:t>
            </a:r>
            <a:r>
              <a:rPr lang="en-US" sz="2000" dirty="0"/>
              <a:t> </a:t>
            </a:r>
            <a:r>
              <a:rPr lang="en-US" sz="2000" dirty="0" err="1"/>
              <a:t>nguyên</a:t>
            </a:r>
            <a:r>
              <a:rPr lang="en-US" sz="2000" dirty="0"/>
              <a:t>, </a:t>
            </a:r>
            <a:r>
              <a:rPr lang="en-US" sz="2000" dirty="0" err="1"/>
              <a:t>hãy</a:t>
            </a:r>
            <a:r>
              <a:rPr lang="en-US" sz="2000" dirty="0"/>
              <a:t> </a:t>
            </a:r>
            <a:r>
              <a:rPr lang="en-US" sz="2000" dirty="0" err="1"/>
              <a:t>tính</a:t>
            </a:r>
            <a:r>
              <a:rPr lang="en-US" sz="2000" dirty="0"/>
              <a:t> </a:t>
            </a:r>
            <a:r>
              <a:rPr lang="en-US" sz="2000" dirty="0" err="1"/>
              <a:t>tổng</a:t>
            </a:r>
            <a:r>
              <a:rPr lang="en-US" sz="2000" dirty="0"/>
              <a:t> </a:t>
            </a:r>
            <a:r>
              <a:rPr lang="en-US" sz="2000" dirty="0" err="1"/>
              <a:t>giữa</a:t>
            </a:r>
            <a:r>
              <a:rPr lang="en-US" sz="2000" dirty="0"/>
              <a:t> </a:t>
            </a:r>
            <a:r>
              <a:rPr lang="en-US" sz="2000" dirty="0" err="1"/>
              <a:t>khoảng</a:t>
            </a:r>
            <a:r>
              <a:rPr lang="en-US" sz="2000" dirty="0"/>
              <a:t> [</a:t>
            </a:r>
            <a:r>
              <a:rPr lang="en-US" sz="2000" dirty="0" err="1"/>
              <a:t>i,j</a:t>
            </a:r>
            <a:r>
              <a:rPr lang="en-US" sz="2000" dirty="0"/>
              <a:t>]</a:t>
            </a:r>
          </a:p>
        </p:txBody>
      </p:sp>
      <p:graphicFrame>
        <p:nvGraphicFramePr>
          <p:cNvPr id="6" name="Table 5">
            <a:extLst>
              <a:ext uri="{FF2B5EF4-FFF2-40B4-BE49-F238E27FC236}">
                <a16:creationId xmlns:a16="http://schemas.microsoft.com/office/drawing/2014/main" id="{473E518F-2DD0-C6A0-0633-2DC33422D010}"/>
              </a:ext>
            </a:extLst>
          </p:cNvPr>
          <p:cNvGraphicFramePr>
            <a:graphicFrameLocks noGrp="1"/>
          </p:cNvGraphicFramePr>
          <p:nvPr/>
        </p:nvGraphicFramePr>
        <p:xfrm>
          <a:off x="1572770" y="2172716"/>
          <a:ext cx="5998460" cy="457200"/>
        </p:xfrm>
        <a:graphic>
          <a:graphicData uri="http://schemas.openxmlformats.org/drawingml/2006/table">
            <a:tbl>
              <a:tblPr firstRow="1" bandRow="1">
                <a:tableStyleId>{CC4AEED3-F78E-434A-8E7B-570F3100C88C}</a:tableStyleId>
              </a:tblPr>
              <a:tblGrid>
                <a:gridCol w="599846">
                  <a:extLst>
                    <a:ext uri="{9D8B030D-6E8A-4147-A177-3AD203B41FA5}">
                      <a16:colId xmlns:a16="http://schemas.microsoft.com/office/drawing/2014/main" val="3027324385"/>
                    </a:ext>
                  </a:extLst>
                </a:gridCol>
                <a:gridCol w="599846">
                  <a:extLst>
                    <a:ext uri="{9D8B030D-6E8A-4147-A177-3AD203B41FA5}">
                      <a16:colId xmlns:a16="http://schemas.microsoft.com/office/drawing/2014/main" val="1329069516"/>
                    </a:ext>
                  </a:extLst>
                </a:gridCol>
                <a:gridCol w="599846">
                  <a:extLst>
                    <a:ext uri="{9D8B030D-6E8A-4147-A177-3AD203B41FA5}">
                      <a16:colId xmlns:a16="http://schemas.microsoft.com/office/drawing/2014/main" val="981492198"/>
                    </a:ext>
                  </a:extLst>
                </a:gridCol>
                <a:gridCol w="599846">
                  <a:extLst>
                    <a:ext uri="{9D8B030D-6E8A-4147-A177-3AD203B41FA5}">
                      <a16:colId xmlns:a16="http://schemas.microsoft.com/office/drawing/2014/main" val="4180157293"/>
                    </a:ext>
                  </a:extLst>
                </a:gridCol>
                <a:gridCol w="599846">
                  <a:extLst>
                    <a:ext uri="{9D8B030D-6E8A-4147-A177-3AD203B41FA5}">
                      <a16:colId xmlns:a16="http://schemas.microsoft.com/office/drawing/2014/main" val="3429764584"/>
                    </a:ext>
                  </a:extLst>
                </a:gridCol>
                <a:gridCol w="599846">
                  <a:extLst>
                    <a:ext uri="{9D8B030D-6E8A-4147-A177-3AD203B41FA5}">
                      <a16:colId xmlns:a16="http://schemas.microsoft.com/office/drawing/2014/main" val="2004278363"/>
                    </a:ext>
                  </a:extLst>
                </a:gridCol>
                <a:gridCol w="599846">
                  <a:extLst>
                    <a:ext uri="{9D8B030D-6E8A-4147-A177-3AD203B41FA5}">
                      <a16:colId xmlns:a16="http://schemas.microsoft.com/office/drawing/2014/main" val="2188969639"/>
                    </a:ext>
                  </a:extLst>
                </a:gridCol>
                <a:gridCol w="599846">
                  <a:extLst>
                    <a:ext uri="{9D8B030D-6E8A-4147-A177-3AD203B41FA5}">
                      <a16:colId xmlns:a16="http://schemas.microsoft.com/office/drawing/2014/main" val="2781965231"/>
                    </a:ext>
                  </a:extLst>
                </a:gridCol>
                <a:gridCol w="599846">
                  <a:extLst>
                    <a:ext uri="{9D8B030D-6E8A-4147-A177-3AD203B41FA5}">
                      <a16:colId xmlns:a16="http://schemas.microsoft.com/office/drawing/2014/main" val="3009103146"/>
                    </a:ext>
                  </a:extLst>
                </a:gridCol>
                <a:gridCol w="599846">
                  <a:extLst>
                    <a:ext uri="{9D8B030D-6E8A-4147-A177-3AD203B41FA5}">
                      <a16:colId xmlns:a16="http://schemas.microsoft.com/office/drawing/2014/main" val="712804809"/>
                    </a:ext>
                  </a:extLst>
                </a:gridCol>
              </a:tblGrid>
              <a:tr h="399034">
                <a:tc>
                  <a:txBody>
                    <a:bodyPr/>
                    <a:lstStyle/>
                    <a:p>
                      <a:pPr algn="ctr"/>
                      <a:r>
                        <a:rPr lang="en-US" sz="2400" dirty="0"/>
                        <a:t>5</a:t>
                      </a:r>
                    </a:p>
                  </a:txBody>
                  <a:tcPr/>
                </a:tc>
                <a:tc>
                  <a:txBody>
                    <a:bodyPr/>
                    <a:lstStyle/>
                    <a:p>
                      <a:pPr algn="ctr"/>
                      <a:r>
                        <a:rPr lang="en-US" sz="2400" dirty="0"/>
                        <a:t>-3</a:t>
                      </a:r>
                    </a:p>
                  </a:txBody>
                  <a:tcPr/>
                </a:tc>
                <a:tc>
                  <a:txBody>
                    <a:bodyPr/>
                    <a:lstStyle/>
                    <a:p>
                      <a:pPr algn="ctr"/>
                      <a:r>
                        <a:rPr lang="en-US" sz="2400" dirty="0"/>
                        <a:t>6</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-4</a:t>
                      </a:r>
                    </a:p>
                  </a:txBody>
                  <a:tcPr/>
                </a:tc>
                <a:tc>
                  <a:txBody>
                    <a:bodyPr/>
                    <a:lstStyle/>
                    <a:p>
                      <a:pPr algn="ctr"/>
                      <a:r>
                        <a:rPr lang="en-US" sz="2400" dirty="0"/>
                        <a:t>11</a:t>
                      </a:r>
                    </a:p>
                  </a:txBody>
                  <a:tcPr/>
                </a:tc>
                <a:tc>
                  <a:txBody>
                    <a:bodyPr/>
                    <a:lstStyle/>
                    <a:p>
                      <a:pPr algn="ctr"/>
                      <a:r>
                        <a:rPr lang="en-US" sz="2400" dirty="0"/>
                        <a:t>6</a:t>
                      </a:r>
                    </a:p>
                  </a:txBody>
                  <a:tcPr/>
                </a:tc>
                <a:tc>
                  <a:txBody>
                    <a:bodyPr/>
                    <a:lstStyle/>
                    <a:p>
                      <a:pPr algn="ctr"/>
                      <a:r>
                        <a:rPr lang="en-US" sz="2400" dirty="0"/>
                        <a:t>2</a:t>
                      </a:r>
                    </a:p>
                  </a:txBody>
                  <a:tcPr/>
                </a:tc>
                <a:tc>
                  <a:txBody>
                    <a:bodyPr/>
                    <a:lstStyle/>
                    <a:p>
                      <a:pPr algn="ctr"/>
                      <a:r>
                        <a:rPr lang="en-US" sz="2400" dirty="0"/>
                        <a:t>7</a:t>
                      </a:r>
                    </a:p>
                  </a:txBody>
                  <a:tcPr/>
                </a:tc>
                <a:extLst>
                  <a:ext uri="{0D108BD9-81ED-4DB2-BD59-A6C34878D82A}">
                    <a16:rowId xmlns:a16="http://schemas.microsoft.com/office/drawing/2014/main" val="523264109"/>
                  </a:ext>
                </a:extLst>
              </a:tr>
            </a:tbl>
          </a:graphicData>
        </a:graphic>
      </p:graphicFrame>
      <p:sp>
        <p:nvSpPr>
          <p:cNvPr id="8" name="TextBox 7">
            <a:extLst>
              <a:ext uri="{FF2B5EF4-FFF2-40B4-BE49-F238E27FC236}">
                <a16:creationId xmlns:a16="http://schemas.microsoft.com/office/drawing/2014/main" id="{1FF0C107-93D7-09BA-FFBB-B12A0EE80383}"/>
              </a:ext>
            </a:extLst>
          </p:cNvPr>
          <p:cNvSpPr txBox="1"/>
          <p:nvPr/>
        </p:nvSpPr>
        <p:spPr>
          <a:xfrm>
            <a:off x="822960" y="2168251"/>
            <a:ext cx="749810" cy="461665"/>
          </a:xfrm>
          <a:prstGeom prst="rect">
            <a:avLst/>
          </a:prstGeom>
          <a:noFill/>
        </p:spPr>
        <p:txBody>
          <a:bodyPr wrap="square">
            <a:spAutoFit/>
          </a:bodyPr>
          <a:lstStyle/>
          <a:p>
            <a:r>
              <a:rPr lang="en-US" sz="2400" dirty="0"/>
              <a:t>A =</a:t>
            </a:r>
          </a:p>
        </p:txBody>
      </p:sp>
      <p:sp>
        <p:nvSpPr>
          <p:cNvPr id="10" name="TextBox 9">
            <a:extLst>
              <a:ext uri="{FF2B5EF4-FFF2-40B4-BE49-F238E27FC236}">
                <a16:creationId xmlns:a16="http://schemas.microsoft.com/office/drawing/2014/main" id="{8041C1BE-908F-E4E4-64E8-0AB0A7050821}"/>
              </a:ext>
            </a:extLst>
          </p:cNvPr>
          <p:cNvSpPr txBox="1"/>
          <p:nvPr/>
        </p:nvSpPr>
        <p:spPr>
          <a:xfrm>
            <a:off x="1694690" y="1645626"/>
            <a:ext cx="5998460" cy="461665"/>
          </a:xfrm>
          <a:prstGeom prst="rect">
            <a:avLst/>
          </a:prstGeom>
          <a:noFill/>
        </p:spPr>
        <p:txBody>
          <a:bodyPr wrap="square">
            <a:spAutoFit/>
          </a:bodyPr>
          <a:lstStyle/>
          <a:p>
            <a:r>
              <a:rPr lang="en-US" sz="2400" dirty="0"/>
              <a:t>0     1     2     3     4      5     6     7     8     9</a:t>
            </a:r>
          </a:p>
        </p:txBody>
      </p:sp>
      <p:graphicFrame>
        <p:nvGraphicFramePr>
          <p:cNvPr id="2" name="Table 1">
            <a:extLst>
              <a:ext uri="{FF2B5EF4-FFF2-40B4-BE49-F238E27FC236}">
                <a16:creationId xmlns:a16="http://schemas.microsoft.com/office/drawing/2014/main" id="{D031C277-E4BB-A049-0B96-90A14489E785}"/>
              </a:ext>
            </a:extLst>
          </p:cNvPr>
          <p:cNvGraphicFramePr>
            <a:graphicFrameLocks noGrp="1"/>
          </p:cNvGraphicFramePr>
          <p:nvPr>
            <p:extLst>
              <p:ext uri="{D42A27DB-BD31-4B8C-83A1-F6EECF244321}">
                <p14:modId xmlns:p14="http://schemas.microsoft.com/office/powerpoint/2010/main" val="3791410850"/>
              </p:ext>
            </p:extLst>
          </p:nvPr>
        </p:nvGraphicFramePr>
        <p:xfrm>
          <a:off x="1572770" y="2960223"/>
          <a:ext cx="6603762" cy="457200"/>
        </p:xfrm>
        <a:graphic>
          <a:graphicData uri="http://schemas.openxmlformats.org/drawingml/2006/table">
            <a:tbl>
              <a:tblPr firstRow="1" bandRow="1">
                <a:tableStyleId>{CC4AEED3-F78E-434A-8E7B-570F3100C88C}</a:tableStyleId>
              </a:tblPr>
              <a:tblGrid>
                <a:gridCol w="600342">
                  <a:extLst>
                    <a:ext uri="{9D8B030D-6E8A-4147-A177-3AD203B41FA5}">
                      <a16:colId xmlns:a16="http://schemas.microsoft.com/office/drawing/2014/main" val="3027324385"/>
                    </a:ext>
                  </a:extLst>
                </a:gridCol>
                <a:gridCol w="600342">
                  <a:extLst>
                    <a:ext uri="{9D8B030D-6E8A-4147-A177-3AD203B41FA5}">
                      <a16:colId xmlns:a16="http://schemas.microsoft.com/office/drawing/2014/main" val="1329069516"/>
                    </a:ext>
                  </a:extLst>
                </a:gridCol>
                <a:gridCol w="600342">
                  <a:extLst>
                    <a:ext uri="{9D8B030D-6E8A-4147-A177-3AD203B41FA5}">
                      <a16:colId xmlns:a16="http://schemas.microsoft.com/office/drawing/2014/main" val="981492198"/>
                    </a:ext>
                  </a:extLst>
                </a:gridCol>
                <a:gridCol w="600342">
                  <a:extLst>
                    <a:ext uri="{9D8B030D-6E8A-4147-A177-3AD203B41FA5}">
                      <a16:colId xmlns:a16="http://schemas.microsoft.com/office/drawing/2014/main" val="4180157293"/>
                    </a:ext>
                  </a:extLst>
                </a:gridCol>
                <a:gridCol w="600342">
                  <a:extLst>
                    <a:ext uri="{9D8B030D-6E8A-4147-A177-3AD203B41FA5}">
                      <a16:colId xmlns:a16="http://schemas.microsoft.com/office/drawing/2014/main" val="3429764584"/>
                    </a:ext>
                  </a:extLst>
                </a:gridCol>
                <a:gridCol w="600342">
                  <a:extLst>
                    <a:ext uri="{9D8B030D-6E8A-4147-A177-3AD203B41FA5}">
                      <a16:colId xmlns:a16="http://schemas.microsoft.com/office/drawing/2014/main" val="2004278363"/>
                    </a:ext>
                  </a:extLst>
                </a:gridCol>
                <a:gridCol w="600342">
                  <a:extLst>
                    <a:ext uri="{9D8B030D-6E8A-4147-A177-3AD203B41FA5}">
                      <a16:colId xmlns:a16="http://schemas.microsoft.com/office/drawing/2014/main" val="2188969639"/>
                    </a:ext>
                  </a:extLst>
                </a:gridCol>
                <a:gridCol w="600342">
                  <a:extLst>
                    <a:ext uri="{9D8B030D-6E8A-4147-A177-3AD203B41FA5}">
                      <a16:colId xmlns:a16="http://schemas.microsoft.com/office/drawing/2014/main" val="2781965231"/>
                    </a:ext>
                  </a:extLst>
                </a:gridCol>
                <a:gridCol w="600342">
                  <a:extLst>
                    <a:ext uri="{9D8B030D-6E8A-4147-A177-3AD203B41FA5}">
                      <a16:colId xmlns:a16="http://schemas.microsoft.com/office/drawing/2014/main" val="3009103146"/>
                    </a:ext>
                  </a:extLst>
                </a:gridCol>
                <a:gridCol w="600342">
                  <a:extLst>
                    <a:ext uri="{9D8B030D-6E8A-4147-A177-3AD203B41FA5}">
                      <a16:colId xmlns:a16="http://schemas.microsoft.com/office/drawing/2014/main" val="712804809"/>
                    </a:ext>
                  </a:extLst>
                </a:gridCol>
                <a:gridCol w="600342">
                  <a:extLst>
                    <a:ext uri="{9D8B030D-6E8A-4147-A177-3AD203B41FA5}">
                      <a16:colId xmlns:a16="http://schemas.microsoft.com/office/drawing/2014/main" val="2947702061"/>
                    </a:ext>
                  </a:extLst>
                </a:gridCol>
              </a:tblGrid>
              <a:tr h="399034">
                <a:tc>
                  <a:txBody>
                    <a:bodyPr/>
                    <a:lstStyle/>
                    <a:p>
                      <a:pPr algn="ctr"/>
                      <a:r>
                        <a:rPr lang="en-US" sz="2400" dirty="0"/>
                        <a:t>0</a:t>
                      </a:r>
                    </a:p>
                  </a:txBody>
                  <a:tcPr/>
                </a:tc>
                <a:tc>
                  <a:txBody>
                    <a:bodyPr/>
                    <a:lstStyle/>
                    <a:p>
                      <a:pPr algn="ctr"/>
                      <a:r>
                        <a:rPr lang="en-US" sz="2400" dirty="0"/>
                        <a:t>5</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extLst>
                  <a:ext uri="{0D108BD9-81ED-4DB2-BD59-A6C34878D82A}">
                    <a16:rowId xmlns:a16="http://schemas.microsoft.com/office/drawing/2014/main" val="523264109"/>
                  </a:ext>
                </a:extLst>
              </a:tr>
            </a:tbl>
          </a:graphicData>
        </a:graphic>
      </p:graphicFrame>
      <p:sp>
        <p:nvSpPr>
          <p:cNvPr id="3" name="TextBox 2">
            <a:extLst>
              <a:ext uri="{FF2B5EF4-FFF2-40B4-BE49-F238E27FC236}">
                <a16:creationId xmlns:a16="http://schemas.microsoft.com/office/drawing/2014/main" id="{15BF2634-B734-3E69-F556-A26FA381B16A}"/>
              </a:ext>
            </a:extLst>
          </p:cNvPr>
          <p:cNvSpPr txBox="1"/>
          <p:nvPr/>
        </p:nvSpPr>
        <p:spPr>
          <a:xfrm>
            <a:off x="822960" y="2955758"/>
            <a:ext cx="749810" cy="461665"/>
          </a:xfrm>
          <a:prstGeom prst="rect">
            <a:avLst/>
          </a:prstGeom>
          <a:noFill/>
        </p:spPr>
        <p:txBody>
          <a:bodyPr wrap="square">
            <a:spAutoFit/>
          </a:bodyPr>
          <a:lstStyle/>
          <a:p>
            <a:r>
              <a:rPr lang="en-US" sz="2400" dirty="0"/>
              <a:t>P =</a:t>
            </a:r>
          </a:p>
        </p:txBody>
      </p:sp>
      <p:sp>
        <p:nvSpPr>
          <p:cNvPr id="4" name="Text Placeholder 4">
            <a:extLst>
              <a:ext uri="{FF2B5EF4-FFF2-40B4-BE49-F238E27FC236}">
                <a16:creationId xmlns:a16="http://schemas.microsoft.com/office/drawing/2014/main" id="{31FB5673-311E-5C4E-AFBB-3EFCA9DB4E66}"/>
              </a:ext>
            </a:extLst>
          </p:cNvPr>
          <p:cNvSpPr txBox="1">
            <a:spLocks/>
          </p:cNvSpPr>
          <p:nvPr/>
        </p:nvSpPr>
        <p:spPr>
          <a:xfrm>
            <a:off x="967470" y="3743265"/>
            <a:ext cx="7209060" cy="9715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Red Hat Display"/>
              <a:buChar char="■"/>
              <a:defRPr sz="1400" b="0" i="0" u="none" strike="noStrike" cap="none">
                <a:solidFill>
                  <a:schemeClr val="dk1"/>
                </a:solidFill>
                <a:latin typeface="Commissioner"/>
                <a:ea typeface="Commissioner"/>
                <a:cs typeface="Commissioner"/>
                <a:sym typeface="Commissioner"/>
              </a:defRPr>
            </a:lvl1pPr>
            <a:lvl2pPr marL="914400" marR="0" lvl="1"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2pPr>
            <a:lvl3pPr marL="1371600" marR="0" lvl="2"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3pPr>
            <a:lvl4pPr marL="1828800" marR="0" lvl="3"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4pPr>
            <a:lvl5pPr marL="2286000" marR="0" lvl="4"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5pPr>
            <a:lvl6pPr marL="2743200" marR="0" lvl="5"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6pPr>
            <a:lvl7pPr marL="3200400" marR="0" lvl="6"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7pPr>
            <a:lvl8pPr marL="3657600" marR="0" lvl="7"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8pPr>
            <a:lvl9pPr marL="4114800" marR="0" lvl="8" indent="-317500" algn="l" rtl="0">
              <a:lnSpc>
                <a:spcPct val="115000"/>
              </a:lnSpc>
              <a:spcBef>
                <a:spcPts val="1600"/>
              </a:spcBef>
              <a:spcAft>
                <a:spcPts val="160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9pPr>
          </a:lstStyle>
          <a:p>
            <a:r>
              <a:rPr lang="en-US" sz="2000" dirty="0"/>
              <a:t>Ta </a:t>
            </a:r>
            <a:r>
              <a:rPr lang="en-US" sz="2000" dirty="0" err="1"/>
              <a:t>có</a:t>
            </a:r>
            <a:r>
              <a:rPr lang="en-US" sz="2000" dirty="0"/>
              <a:t> 1 </a:t>
            </a:r>
            <a:r>
              <a:rPr lang="en-US" sz="2000" dirty="0" err="1"/>
              <a:t>mảng</a:t>
            </a:r>
            <a:r>
              <a:rPr lang="en-US" sz="2000" dirty="0"/>
              <a:t> P </a:t>
            </a:r>
            <a:r>
              <a:rPr lang="en-US" sz="2000" dirty="0" err="1"/>
              <a:t>chứa</a:t>
            </a:r>
            <a:r>
              <a:rPr lang="en-US" sz="2000" dirty="0"/>
              <a:t> </a:t>
            </a:r>
            <a:r>
              <a:rPr lang="en-US" sz="2000" dirty="0" err="1"/>
              <a:t>tất</a:t>
            </a:r>
            <a:r>
              <a:rPr lang="en-US" sz="2000" dirty="0"/>
              <a:t> </a:t>
            </a:r>
            <a:r>
              <a:rPr lang="en-US" sz="2000" dirty="0" err="1"/>
              <a:t>cả</a:t>
            </a:r>
            <a:r>
              <a:rPr lang="en-US" sz="2000" dirty="0"/>
              <a:t> </a:t>
            </a:r>
            <a:r>
              <a:rPr lang="en-US" sz="2000" dirty="0" err="1"/>
              <a:t>tổng</a:t>
            </a:r>
            <a:r>
              <a:rPr lang="en-US" sz="2000" dirty="0"/>
              <a:t> </a:t>
            </a:r>
            <a:r>
              <a:rPr lang="en-US" sz="2000" dirty="0" err="1"/>
              <a:t>từ</a:t>
            </a:r>
            <a:r>
              <a:rPr lang="en-US" sz="2000" dirty="0"/>
              <a:t> </a:t>
            </a:r>
            <a:r>
              <a:rPr lang="en-US" sz="2000" dirty="0" err="1"/>
              <a:t>số</a:t>
            </a:r>
            <a:r>
              <a:rPr lang="en-US" sz="2000" dirty="0"/>
              <a:t> </a:t>
            </a:r>
            <a:r>
              <a:rPr lang="en-US" sz="2000" dirty="0" err="1"/>
              <a:t>liền</a:t>
            </a:r>
            <a:r>
              <a:rPr lang="en-US" sz="2000" dirty="0"/>
              <a:t> </a:t>
            </a:r>
            <a:r>
              <a:rPr lang="en-US" sz="2000" dirty="0" err="1"/>
              <a:t>trước</a:t>
            </a:r>
            <a:r>
              <a:rPr lang="en-US" sz="2000" dirty="0"/>
              <a:t> </a:t>
            </a:r>
            <a:r>
              <a:rPr lang="en-US" sz="2000" dirty="0" err="1"/>
              <a:t>mảng</a:t>
            </a:r>
            <a:r>
              <a:rPr lang="en-US" sz="2000" dirty="0"/>
              <a:t> A </a:t>
            </a:r>
          </a:p>
        </p:txBody>
      </p:sp>
    </p:spTree>
    <p:extLst>
      <p:ext uri="{BB962C8B-B14F-4D97-AF65-F5344CB8AC3E}">
        <p14:creationId xmlns:p14="http://schemas.microsoft.com/office/powerpoint/2010/main" val="26232974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C267E42A-0C4E-50E6-8205-08FAE3471EF7}"/>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3CAC4898-21AC-15C7-1D97-F901D86DD965}"/>
              </a:ext>
            </a:extLst>
          </p:cNvPr>
          <p:cNvSpPr>
            <a:spLocks noGrp="1"/>
          </p:cNvSpPr>
          <p:nvPr>
            <p:ph type="body" idx="1"/>
          </p:nvPr>
        </p:nvSpPr>
        <p:spPr>
          <a:xfrm>
            <a:off x="1300956" y="637746"/>
            <a:ext cx="7209060" cy="971598"/>
          </a:xfrm>
        </p:spPr>
        <p:txBody>
          <a:bodyPr/>
          <a:lstStyle/>
          <a:p>
            <a:r>
              <a:rPr lang="en-US" sz="2000" dirty="0"/>
              <a:t>Cho 1 </a:t>
            </a:r>
            <a:r>
              <a:rPr lang="en-US" sz="2000" dirty="0" err="1"/>
              <a:t>mảng</a:t>
            </a:r>
            <a:r>
              <a:rPr lang="en-US" sz="2000" dirty="0"/>
              <a:t> </a:t>
            </a:r>
            <a:r>
              <a:rPr lang="en-US" sz="2000" dirty="0" err="1"/>
              <a:t>số</a:t>
            </a:r>
            <a:r>
              <a:rPr lang="en-US" sz="2000" dirty="0"/>
              <a:t> </a:t>
            </a:r>
            <a:r>
              <a:rPr lang="en-US" sz="2000" dirty="0" err="1"/>
              <a:t>nguyên</a:t>
            </a:r>
            <a:r>
              <a:rPr lang="en-US" sz="2000" dirty="0"/>
              <a:t>, </a:t>
            </a:r>
            <a:r>
              <a:rPr lang="en-US" sz="2000" dirty="0" err="1"/>
              <a:t>hãy</a:t>
            </a:r>
            <a:r>
              <a:rPr lang="en-US" sz="2000" dirty="0"/>
              <a:t> </a:t>
            </a:r>
            <a:r>
              <a:rPr lang="en-US" sz="2000" dirty="0" err="1"/>
              <a:t>tính</a:t>
            </a:r>
            <a:r>
              <a:rPr lang="en-US" sz="2000" dirty="0"/>
              <a:t> </a:t>
            </a:r>
            <a:r>
              <a:rPr lang="en-US" sz="2000" dirty="0" err="1"/>
              <a:t>tổng</a:t>
            </a:r>
            <a:r>
              <a:rPr lang="en-US" sz="2000" dirty="0"/>
              <a:t> </a:t>
            </a:r>
            <a:r>
              <a:rPr lang="en-US" sz="2000" dirty="0" err="1"/>
              <a:t>giữa</a:t>
            </a:r>
            <a:r>
              <a:rPr lang="en-US" sz="2000" dirty="0"/>
              <a:t> </a:t>
            </a:r>
            <a:r>
              <a:rPr lang="en-US" sz="2000" dirty="0" err="1"/>
              <a:t>khoảng</a:t>
            </a:r>
            <a:r>
              <a:rPr lang="en-US" sz="2000" dirty="0"/>
              <a:t> [</a:t>
            </a:r>
            <a:r>
              <a:rPr lang="en-US" sz="2000" dirty="0" err="1"/>
              <a:t>i,j</a:t>
            </a:r>
            <a:r>
              <a:rPr lang="en-US" sz="2000" dirty="0"/>
              <a:t>]</a:t>
            </a:r>
          </a:p>
        </p:txBody>
      </p:sp>
      <p:graphicFrame>
        <p:nvGraphicFramePr>
          <p:cNvPr id="6" name="Table 5">
            <a:extLst>
              <a:ext uri="{FF2B5EF4-FFF2-40B4-BE49-F238E27FC236}">
                <a16:creationId xmlns:a16="http://schemas.microsoft.com/office/drawing/2014/main" id="{DF5F45CA-544B-4ADA-184F-C71D0740613F}"/>
              </a:ext>
            </a:extLst>
          </p:cNvPr>
          <p:cNvGraphicFramePr>
            <a:graphicFrameLocks noGrp="1"/>
          </p:cNvGraphicFramePr>
          <p:nvPr/>
        </p:nvGraphicFramePr>
        <p:xfrm>
          <a:off x="1572770" y="2172716"/>
          <a:ext cx="5998460" cy="457200"/>
        </p:xfrm>
        <a:graphic>
          <a:graphicData uri="http://schemas.openxmlformats.org/drawingml/2006/table">
            <a:tbl>
              <a:tblPr firstRow="1" bandRow="1">
                <a:tableStyleId>{CC4AEED3-F78E-434A-8E7B-570F3100C88C}</a:tableStyleId>
              </a:tblPr>
              <a:tblGrid>
                <a:gridCol w="599846">
                  <a:extLst>
                    <a:ext uri="{9D8B030D-6E8A-4147-A177-3AD203B41FA5}">
                      <a16:colId xmlns:a16="http://schemas.microsoft.com/office/drawing/2014/main" val="3027324385"/>
                    </a:ext>
                  </a:extLst>
                </a:gridCol>
                <a:gridCol w="599846">
                  <a:extLst>
                    <a:ext uri="{9D8B030D-6E8A-4147-A177-3AD203B41FA5}">
                      <a16:colId xmlns:a16="http://schemas.microsoft.com/office/drawing/2014/main" val="1329069516"/>
                    </a:ext>
                  </a:extLst>
                </a:gridCol>
                <a:gridCol w="599846">
                  <a:extLst>
                    <a:ext uri="{9D8B030D-6E8A-4147-A177-3AD203B41FA5}">
                      <a16:colId xmlns:a16="http://schemas.microsoft.com/office/drawing/2014/main" val="981492198"/>
                    </a:ext>
                  </a:extLst>
                </a:gridCol>
                <a:gridCol w="599846">
                  <a:extLst>
                    <a:ext uri="{9D8B030D-6E8A-4147-A177-3AD203B41FA5}">
                      <a16:colId xmlns:a16="http://schemas.microsoft.com/office/drawing/2014/main" val="4180157293"/>
                    </a:ext>
                  </a:extLst>
                </a:gridCol>
                <a:gridCol w="599846">
                  <a:extLst>
                    <a:ext uri="{9D8B030D-6E8A-4147-A177-3AD203B41FA5}">
                      <a16:colId xmlns:a16="http://schemas.microsoft.com/office/drawing/2014/main" val="3429764584"/>
                    </a:ext>
                  </a:extLst>
                </a:gridCol>
                <a:gridCol w="599846">
                  <a:extLst>
                    <a:ext uri="{9D8B030D-6E8A-4147-A177-3AD203B41FA5}">
                      <a16:colId xmlns:a16="http://schemas.microsoft.com/office/drawing/2014/main" val="2004278363"/>
                    </a:ext>
                  </a:extLst>
                </a:gridCol>
                <a:gridCol w="599846">
                  <a:extLst>
                    <a:ext uri="{9D8B030D-6E8A-4147-A177-3AD203B41FA5}">
                      <a16:colId xmlns:a16="http://schemas.microsoft.com/office/drawing/2014/main" val="2188969639"/>
                    </a:ext>
                  </a:extLst>
                </a:gridCol>
                <a:gridCol w="599846">
                  <a:extLst>
                    <a:ext uri="{9D8B030D-6E8A-4147-A177-3AD203B41FA5}">
                      <a16:colId xmlns:a16="http://schemas.microsoft.com/office/drawing/2014/main" val="2781965231"/>
                    </a:ext>
                  </a:extLst>
                </a:gridCol>
                <a:gridCol w="599846">
                  <a:extLst>
                    <a:ext uri="{9D8B030D-6E8A-4147-A177-3AD203B41FA5}">
                      <a16:colId xmlns:a16="http://schemas.microsoft.com/office/drawing/2014/main" val="3009103146"/>
                    </a:ext>
                  </a:extLst>
                </a:gridCol>
                <a:gridCol w="599846">
                  <a:extLst>
                    <a:ext uri="{9D8B030D-6E8A-4147-A177-3AD203B41FA5}">
                      <a16:colId xmlns:a16="http://schemas.microsoft.com/office/drawing/2014/main" val="712804809"/>
                    </a:ext>
                  </a:extLst>
                </a:gridCol>
              </a:tblGrid>
              <a:tr h="399034">
                <a:tc>
                  <a:txBody>
                    <a:bodyPr/>
                    <a:lstStyle/>
                    <a:p>
                      <a:pPr algn="ctr"/>
                      <a:r>
                        <a:rPr lang="en-US" sz="2400" dirty="0"/>
                        <a:t>5</a:t>
                      </a:r>
                    </a:p>
                  </a:txBody>
                  <a:tcPr/>
                </a:tc>
                <a:tc>
                  <a:txBody>
                    <a:bodyPr/>
                    <a:lstStyle/>
                    <a:p>
                      <a:pPr algn="ctr"/>
                      <a:r>
                        <a:rPr lang="en-US" sz="2400" dirty="0"/>
                        <a:t>-3</a:t>
                      </a:r>
                    </a:p>
                  </a:txBody>
                  <a:tcPr/>
                </a:tc>
                <a:tc>
                  <a:txBody>
                    <a:bodyPr/>
                    <a:lstStyle/>
                    <a:p>
                      <a:pPr algn="ctr"/>
                      <a:r>
                        <a:rPr lang="en-US" sz="2400" dirty="0"/>
                        <a:t>6</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-4</a:t>
                      </a:r>
                    </a:p>
                  </a:txBody>
                  <a:tcPr/>
                </a:tc>
                <a:tc>
                  <a:txBody>
                    <a:bodyPr/>
                    <a:lstStyle/>
                    <a:p>
                      <a:pPr algn="ctr"/>
                      <a:r>
                        <a:rPr lang="en-US" sz="2400" dirty="0"/>
                        <a:t>11</a:t>
                      </a:r>
                    </a:p>
                  </a:txBody>
                  <a:tcPr/>
                </a:tc>
                <a:tc>
                  <a:txBody>
                    <a:bodyPr/>
                    <a:lstStyle/>
                    <a:p>
                      <a:pPr algn="ctr"/>
                      <a:r>
                        <a:rPr lang="en-US" sz="2400" dirty="0"/>
                        <a:t>6</a:t>
                      </a:r>
                    </a:p>
                  </a:txBody>
                  <a:tcPr/>
                </a:tc>
                <a:tc>
                  <a:txBody>
                    <a:bodyPr/>
                    <a:lstStyle/>
                    <a:p>
                      <a:pPr algn="ctr"/>
                      <a:r>
                        <a:rPr lang="en-US" sz="2400" dirty="0"/>
                        <a:t>2</a:t>
                      </a:r>
                    </a:p>
                  </a:txBody>
                  <a:tcPr/>
                </a:tc>
                <a:tc>
                  <a:txBody>
                    <a:bodyPr/>
                    <a:lstStyle/>
                    <a:p>
                      <a:pPr algn="ctr"/>
                      <a:r>
                        <a:rPr lang="en-US" sz="2400" dirty="0"/>
                        <a:t>7</a:t>
                      </a:r>
                    </a:p>
                  </a:txBody>
                  <a:tcPr/>
                </a:tc>
                <a:extLst>
                  <a:ext uri="{0D108BD9-81ED-4DB2-BD59-A6C34878D82A}">
                    <a16:rowId xmlns:a16="http://schemas.microsoft.com/office/drawing/2014/main" val="523264109"/>
                  </a:ext>
                </a:extLst>
              </a:tr>
            </a:tbl>
          </a:graphicData>
        </a:graphic>
      </p:graphicFrame>
      <p:sp>
        <p:nvSpPr>
          <p:cNvPr id="8" name="TextBox 7">
            <a:extLst>
              <a:ext uri="{FF2B5EF4-FFF2-40B4-BE49-F238E27FC236}">
                <a16:creationId xmlns:a16="http://schemas.microsoft.com/office/drawing/2014/main" id="{016771B8-6EA0-C447-23C5-00FC9E5F0A76}"/>
              </a:ext>
            </a:extLst>
          </p:cNvPr>
          <p:cNvSpPr txBox="1"/>
          <p:nvPr/>
        </p:nvSpPr>
        <p:spPr>
          <a:xfrm>
            <a:off x="822960" y="2168251"/>
            <a:ext cx="749810" cy="461665"/>
          </a:xfrm>
          <a:prstGeom prst="rect">
            <a:avLst/>
          </a:prstGeom>
          <a:noFill/>
        </p:spPr>
        <p:txBody>
          <a:bodyPr wrap="square">
            <a:spAutoFit/>
          </a:bodyPr>
          <a:lstStyle/>
          <a:p>
            <a:r>
              <a:rPr lang="en-US" sz="2400" dirty="0"/>
              <a:t>A =</a:t>
            </a:r>
          </a:p>
        </p:txBody>
      </p:sp>
      <p:sp>
        <p:nvSpPr>
          <p:cNvPr id="10" name="TextBox 9">
            <a:extLst>
              <a:ext uri="{FF2B5EF4-FFF2-40B4-BE49-F238E27FC236}">
                <a16:creationId xmlns:a16="http://schemas.microsoft.com/office/drawing/2014/main" id="{8C225FDA-F21F-6564-1B91-302D19E2F4AF}"/>
              </a:ext>
            </a:extLst>
          </p:cNvPr>
          <p:cNvSpPr txBox="1"/>
          <p:nvPr/>
        </p:nvSpPr>
        <p:spPr>
          <a:xfrm>
            <a:off x="1694690" y="1645626"/>
            <a:ext cx="5998460" cy="461665"/>
          </a:xfrm>
          <a:prstGeom prst="rect">
            <a:avLst/>
          </a:prstGeom>
          <a:noFill/>
        </p:spPr>
        <p:txBody>
          <a:bodyPr wrap="square">
            <a:spAutoFit/>
          </a:bodyPr>
          <a:lstStyle/>
          <a:p>
            <a:r>
              <a:rPr lang="en-US" sz="2400" dirty="0"/>
              <a:t>0     1     2     3     4      5     6     7     8     9</a:t>
            </a:r>
          </a:p>
        </p:txBody>
      </p:sp>
      <p:graphicFrame>
        <p:nvGraphicFramePr>
          <p:cNvPr id="2" name="Table 1">
            <a:extLst>
              <a:ext uri="{FF2B5EF4-FFF2-40B4-BE49-F238E27FC236}">
                <a16:creationId xmlns:a16="http://schemas.microsoft.com/office/drawing/2014/main" id="{463FE41D-212B-8551-4786-5A26566DCAB9}"/>
              </a:ext>
            </a:extLst>
          </p:cNvPr>
          <p:cNvGraphicFramePr>
            <a:graphicFrameLocks noGrp="1"/>
          </p:cNvGraphicFramePr>
          <p:nvPr>
            <p:extLst>
              <p:ext uri="{D42A27DB-BD31-4B8C-83A1-F6EECF244321}">
                <p14:modId xmlns:p14="http://schemas.microsoft.com/office/powerpoint/2010/main" val="3326188212"/>
              </p:ext>
            </p:extLst>
          </p:nvPr>
        </p:nvGraphicFramePr>
        <p:xfrm>
          <a:off x="1572770" y="2960223"/>
          <a:ext cx="6603762" cy="457200"/>
        </p:xfrm>
        <a:graphic>
          <a:graphicData uri="http://schemas.openxmlformats.org/drawingml/2006/table">
            <a:tbl>
              <a:tblPr firstRow="1" bandRow="1">
                <a:tableStyleId>{CC4AEED3-F78E-434A-8E7B-570F3100C88C}</a:tableStyleId>
              </a:tblPr>
              <a:tblGrid>
                <a:gridCol w="600342">
                  <a:extLst>
                    <a:ext uri="{9D8B030D-6E8A-4147-A177-3AD203B41FA5}">
                      <a16:colId xmlns:a16="http://schemas.microsoft.com/office/drawing/2014/main" val="3027324385"/>
                    </a:ext>
                  </a:extLst>
                </a:gridCol>
                <a:gridCol w="600342">
                  <a:extLst>
                    <a:ext uri="{9D8B030D-6E8A-4147-A177-3AD203B41FA5}">
                      <a16:colId xmlns:a16="http://schemas.microsoft.com/office/drawing/2014/main" val="1329069516"/>
                    </a:ext>
                  </a:extLst>
                </a:gridCol>
                <a:gridCol w="600342">
                  <a:extLst>
                    <a:ext uri="{9D8B030D-6E8A-4147-A177-3AD203B41FA5}">
                      <a16:colId xmlns:a16="http://schemas.microsoft.com/office/drawing/2014/main" val="981492198"/>
                    </a:ext>
                  </a:extLst>
                </a:gridCol>
                <a:gridCol w="600342">
                  <a:extLst>
                    <a:ext uri="{9D8B030D-6E8A-4147-A177-3AD203B41FA5}">
                      <a16:colId xmlns:a16="http://schemas.microsoft.com/office/drawing/2014/main" val="4180157293"/>
                    </a:ext>
                  </a:extLst>
                </a:gridCol>
                <a:gridCol w="600342">
                  <a:extLst>
                    <a:ext uri="{9D8B030D-6E8A-4147-A177-3AD203B41FA5}">
                      <a16:colId xmlns:a16="http://schemas.microsoft.com/office/drawing/2014/main" val="3429764584"/>
                    </a:ext>
                  </a:extLst>
                </a:gridCol>
                <a:gridCol w="600342">
                  <a:extLst>
                    <a:ext uri="{9D8B030D-6E8A-4147-A177-3AD203B41FA5}">
                      <a16:colId xmlns:a16="http://schemas.microsoft.com/office/drawing/2014/main" val="2004278363"/>
                    </a:ext>
                  </a:extLst>
                </a:gridCol>
                <a:gridCol w="600342">
                  <a:extLst>
                    <a:ext uri="{9D8B030D-6E8A-4147-A177-3AD203B41FA5}">
                      <a16:colId xmlns:a16="http://schemas.microsoft.com/office/drawing/2014/main" val="2188969639"/>
                    </a:ext>
                  </a:extLst>
                </a:gridCol>
                <a:gridCol w="600342">
                  <a:extLst>
                    <a:ext uri="{9D8B030D-6E8A-4147-A177-3AD203B41FA5}">
                      <a16:colId xmlns:a16="http://schemas.microsoft.com/office/drawing/2014/main" val="2781965231"/>
                    </a:ext>
                  </a:extLst>
                </a:gridCol>
                <a:gridCol w="600342">
                  <a:extLst>
                    <a:ext uri="{9D8B030D-6E8A-4147-A177-3AD203B41FA5}">
                      <a16:colId xmlns:a16="http://schemas.microsoft.com/office/drawing/2014/main" val="3009103146"/>
                    </a:ext>
                  </a:extLst>
                </a:gridCol>
                <a:gridCol w="600342">
                  <a:extLst>
                    <a:ext uri="{9D8B030D-6E8A-4147-A177-3AD203B41FA5}">
                      <a16:colId xmlns:a16="http://schemas.microsoft.com/office/drawing/2014/main" val="712804809"/>
                    </a:ext>
                  </a:extLst>
                </a:gridCol>
                <a:gridCol w="600342">
                  <a:extLst>
                    <a:ext uri="{9D8B030D-6E8A-4147-A177-3AD203B41FA5}">
                      <a16:colId xmlns:a16="http://schemas.microsoft.com/office/drawing/2014/main" val="4066081043"/>
                    </a:ext>
                  </a:extLst>
                </a:gridCol>
              </a:tblGrid>
              <a:tr h="399034">
                <a:tc>
                  <a:txBody>
                    <a:bodyPr/>
                    <a:lstStyle/>
                    <a:p>
                      <a:pPr algn="ctr"/>
                      <a:r>
                        <a:rPr lang="en-US" sz="2400" dirty="0"/>
                        <a:t>0</a:t>
                      </a:r>
                    </a:p>
                  </a:txBody>
                  <a:tcPr/>
                </a:tc>
                <a:tc>
                  <a:txBody>
                    <a:bodyPr/>
                    <a:lstStyle/>
                    <a:p>
                      <a:pPr algn="ctr"/>
                      <a:r>
                        <a:rPr lang="en-US" sz="2400" dirty="0"/>
                        <a:t>5</a:t>
                      </a:r>
                    </a:p>
                  </a:txBody>
                  <a:tcPr/>
                </a:tc>
                <a:tc>
                  <a:txBody>
                    <a:bodyPr/>
                    <a:lstStyle/>
                    <a:p>
                      <a:pPr algn="ctr"/>
                      <a:r>
                        <a:rPr lang="en-US" sz="2400" dirty="0"/>
                        <a:t>2</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extLst>
                  <a:ext uri="{0D108BD9-81ED-4DB2-BD59-A6C34878D82A}">
                    <a16:rowId xmlns:a16="http://schemas.microsoft.com/office/drawing/2014/main" val="523264109"/>
                  </a:ext>
                </a:extLst>
              </a:tr>
            </a:tbl>
          </a:graphicData>
        </a:graphic>
      </p:graphicFrame>
      <p:sp>
        <p:nvSpPr>
          <p:cNvPr id="3" name="TextBox 2">
            <a:extLst>
              <a:ext uri="{FF2B5EF4-FFF2-40B4-BE49-F238E27FC236}">
                <a16:creationId xmlns:a16="http://schemas.microsoft.com/office/drawing/2014/main" id="{5F1EA165-F2F1-829E-9BCC-30F946DAF474}"/>
              </a:ext>
            </a:extLst>
          </p:cNvPr>
          <p:cNvSpPr txBox="1"/>
          <p:nvPr/>
        </p:nvSpPr>
        <p:spPr>
          <a:xfrm>
            <a:off x="822960" y="2955758"/>
            <a:ext cx="749810" cy="461665"/>
          </a:xfrm>
          <a:prstGeom prst="rect">
            <a:avLst/>
          </a:prstGeom>
          <a:noFill/>
        </p:spPr>
        <p:txBody>
          <a:bodyPr wrap="square">
            <a:spAutoFit/>
          </a:bodyPr>
          <a:lstStyle/>
          <a:p>
            <a:r>
              <a:rPr lang="en-US" sz="2400" dirty="0"/>
              <a:t>P =</a:t>
            </a:r>
          </a:p>
        </p:txBody>
      </p:sp>
      <p:sp>
        <p:nvSpPr>
          <p:cNvPr id="4" name="Text Placeholder 4">
            <a:extLst>
              <a:ext uri="{FF2B5EF4-FFF2-40B4-BE49-F238E27FC236}">
                <a16:creationId xmlns:a16="http://schemas.microsoft.com/office/drawing/2014/main" id="{252EC7BA-EC5F-CABA-C0B6-BFBC6F4AE579}"/>
              </a:ext>
            </a:extLst>
          </p:cNvPr>
          <p:cNvSpPr txBox="1">
            <a:spLocks/>
          </p:cNvSpPr>
          <p:nvPr/>
        </p:nvSpPr>
        <p:spPr>
          <a:xfrm>
            <a:off x="967470" y="3743265"/>
            <a:ext cx="7209060" cy="9715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Red Hat Display"/>
              <a:buChar char="■"/>
              <a:defRPr sz="1400" b="0" i="0" u="none" strike="noStrike" cap="none">
                <a:solidFill>
                  <a:schemeClr val="dk1"/>
                </a:solidFill>
                <a:latin typeface="Commissioner"/>
                <a:ea typeface="Commissioner"/>
                <a:cs typeface="Commissioner"/>
                <a:sym typeface="Commissioner"/>
              </a:defRPr>
            </a:lvl1pPr>
            <a:lvl2pPr marL="914400" marR="0" lvl="1"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2pPr>
            <a:lvl3pPr marL="1371600" marR="0" lvl="2"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3pPr>
            <a:lvl4pPr marL="1828800" marR="0" lvl="3"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4pPr>
            <a:lvl5pPr marL="2286000" marR="0" lvl="4"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5pPr>
            <a:lvl6pPr marL="2743200" marR="0" lvl="5"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6pPr>
            <a:lvl7pPr marL="3200400" marR="0" lvl="6"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7pPr>
            <a:lvl8pPr marL="3657600" marR="0" lvl="7"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8pPr>
            <a:lvl9pPr marL="4114800" marR="0" lvl="8" indent="-317500" algn="l" rtl="0">
              <a:lnSpc>
                <a:spcPct val="115000"/>
              </a:lnSpc>
              <a:spcBef>
                <a:spcPts val="1600"/>
              </a:spcBef>
              <a:spcAft>
                <a:spcPts val="160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9pPr>
          </a:lstStyle>
          <a:p>
            <a:r>
              <a:rPr lang="en-US" sz="2000" dirty="0"/>
              <a:t>Ta </a:t>
            </a:r>
            <a:r>
              <a:rPr lang="en-US" sz="2000" dirty="0" err="1"/>
              <a:t>có</a:t>
            </a:r>
            <a:r>
              <a:rPr lang="en-US" sz="2000" dirty="0"/>
              <a:t> 1 </a:t>
            </a:r>
            <a:r>
              <a:rPr lang="en-US" sz="2000" dirty="0" err="1"/>
              <a:t>mảng</a:t>
            </a:r>
            <a:r>
              <a:rPr lang="en-US" sz="2000" dirty="0"/>
              <a:t> P </a:t>
            </a:r>
            <a:r>
              <a:rPr lang="en-US" sz="2000" dirty="0" err="1"/>
              <a:t>chứa</a:t>
            </a:r>
            <a:r>
              <a:rPr lang="en-US" sz="2000" dirty="0"/>
              <a:t> </a:t>
            </a:r>
            <a:r>
              <a:rPr lang="en-US" sz="2000" dirty="0" err="1"/>
              <a:t>tất</a:t>
            </a:r>
            <a:r>
              <a:rPr lang="en-US" sz="2000" dirty="0"/>
              <a:t> </a:t>
            </a:r>
            <a:r>
              <a:rPr lang="en-US" sz="2000" dirty="0" err="1"/>
              <a:t>cả</a:t>
            </a:r>
            <a:r>
              <a:rPr lang="en-US" sz="2000" dirty="0"/>
              <a:t> </a:t>
            </a:r>
            <a:r>
              <a:rPr lang="en-US" sz="2000" dirty="0" err="1"/>
              <a:t>tổng</a:t>
            </a:r>
            <a:r>
              <a:rPr lang="en-US" sz="2000" dirty="0"/>
              <a:t> </a:t>
            </a:r>
            <a:r>
              <a:rPr lang="en-US" sz="2000" dirty="0" err="1"/>
              <a:t>từ</a:t>
            </a:r>
            <a:r>
              <a:rPr lang="en-US" sz="2000" dirty="0"/>
              <a:t> </a:t>
            </a:r>
            <a:r>
              <a:rPr lang="en-US" sz="2000" dirty="0" err="1"/>
              <a:t>số</a:t>
            </a:r>
            <a:r>
              <a:rPr lang="en-US" sz="2000" dirty="0"/>
              <a:t> </a:t>
            </a:r>
            <a:r>
              <a:rPr lang="en-US" sz="2000" dirty="0" err="1"/>
              <a:t>liền</a:t>
            </a:r>
            <a:r>
              <a:rPr lang="en-US" sz="2000" dirty="0"/>
              <a:t> </a:t>
            </a:r>
            <a:r>
              <a:rPr lang="en-US" sz="2000" dirty="0" err="1"/>
              <a:t>trước</a:t>
            </a:r>
            <a:r>
              <a:rPr lang="en-US" sz="2000" dirty="0"/>
              <a:t> </a:t>
            </a:r>
            <a:r>
              <a:rPr lang="en-US" sz="2000" dirty="0" err="1"/>
              <a:t>mảng</a:t>
            </a:r>
            <a:r>
              <a:rPr lang="en-US" sz="2000" dirty="0"/>
              <a:t> A </a:t>
            </a:r>
          </a:p>
        </p:txBody>
      </p:sp>
    </p:spTree>
    <p:extLst>
      <p:ext uri="{BB962C8B-B14F-4D97-AF65-F5344CB8AC3E}">
        <p14:creationId xmlns:p14="http://schemas.microsoft.com/office/powerpoint/2010/main" val="38873277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D95F0334-1508-9EDD-5FDC-6AA4A896B729}"/>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89A26A98-C07D-D20E-A202-603A3B43400D}"/>
              </a:ext>
            </a:extLst>
          </p:cNvPr>
          <p:cNvSpPr>
            <a:spLocks noGrp="1"/>
          </p:cNvSpPr>
          <p:nvPr>
            <p:ph type="body" idx="1"/>
          </p:nvPr>
        </p:nvSpPr>
        <p:spPr>
          <a:xfrm>
            <a:off x="1300956" y="637746"/>
            <a:ext cx="7209060" cy="971598"/>
          </a:xfrm>
        </p:spPr>
        <p:txBody>
          <a:bodyPr/>
          <a:lstStyle/>
          <a:p>
            <a:r>
              <a:rPr lang="en-US" sz="2000" dirty="0"/>
              <a:t>Cho 1 </a:t>
            </a:r>
            <a:r>
              <a:rPr lang="en-US" sz="2000" dirty="0" err="1"/>
              <a:t>mảng</a:t>
            </a:r>
            <a:r>
              <a:rPr lang="en-US" sz="2000" dirty="0"/>
              <a:t> </a:t>
            </a:r>
            <a:r>
              <a:rPr lang="en-US" sz="2000" dirty="0" err="1"/>
              <a:t>số</a:t>
            </a:r>
            <a:r>
              <a:rPr lang="en-US" sz="2000" dirty="0"/>
              <a:t> </a:t>
            </a:r>
            <a:r>
              <a:rPr lang="en-US" sz="2000" dirty="0" err="1"/>
              <a:t>nguyên</a:t>
            </a:r>
            <a:r>
              <a:rPr lang="en-US" sz="2000" dirty="0"/>
              <a:t>, </a:t>
            </a:r>
            <a:r>
              <a:rPr lang="en-US" sz="2000" dirty="0" err="1"/>
              <a:t>hãy</a:t>
            </a:r>
            <a:r>
              <a:rPr lang="en-US" sz="2000" dirty="0"/>
              <a:t> </a:t>
            </a:r>
            <a:r>
              <a:rPr lang="en-US" sz="2000" dirty="0" err="1"/>
              <a:t>tính</a:t>
            </a:r>
            <a:r>
              <a:rPr lang="en-US" sz="2000" dirty="0"/>
              <a:t> </a:t>
            </a:r>
            <a:r>
              <a:rPr lang="en-US" sz="2000" dirty="0" err="1"/>
              <a:t>tổng</a:t>
            </a:r>
            <a:r>
              <a:rPr lang="en-US" sz="2000" dirty="0"/>
              <a:t> </a:t>
            </a:r>
            <a:r>
              <a:rPr lang="en-US" sz="2000" dirty="0" err="1"/>
              <a:t>giữa</a:t>
            </a:r>
            <a:r>
              <a:rPr lang="en-US" sz="2000" dirty="0"/>
              <a:t> </a:t>
            </a:r>
            <a:r>
              <a:rPr lang="en-US" sz="2000" dirty="0" err="1"/>
              <a:t>khoảng</a:t>
            </a:r>
            <a:r>
              <a:rPr lang="en-US" sz="2000" dirty="0"/>
              <a:t> [</a:t>
            </a:r>
            <a:r>
              <a:rPr lang="en-US" sz="2000" dirty="0" err="1"/>
              <a:t>i,j</a:t>
            </a:r>
            <a:r>
              <a:rPr lang="en-US" sz="2000" dirty="0"/>
              <a:t>]</a:t>
            </a:r>
          </a:p>
        </p:txBody>
      </p:sp>
      <p:graphicFrame>
        <p:nvGraphicFramePr>
          <p:cNvPr id="6" name="Table 5">
            <a:extLst>
              <a:ext uri="{FF2B5EF4-FFF2-40B4-BE49-F238E27FC236}">
                <a16:creationId xmlns:a16="http://schemas.microsoft.com/office/drawing/2014/main" id="{D49094C1-5FA6-1FB8-D46F-2FE82EAD4740}"/>
              </a:ext>
            </a:extLst>
          </p:cNvPr>
          <p:cNvGraphicFramePr>
            <a:graphicFrameLocks noGrp="1"/>
          </p:cNvGraphicFramePr>
          <p:nvPr/>
        </p:nvGraphicFramePr>
        <p:xfrm>
          <a:off x="1572770" y="2172716"/>
          <a:ext cx="5998460" cy="457200"/>
        </p:xfrm>
        <a:graphic>
          <a:graphicData uri="http://schemas.openxmlformats.org/drawingml/2006/table">
            <a:tbl>
              <a:tblPr firstRow="1" bandRow="1">
                <a:tableStyleId>{CC4AEED3-F78E-434A-8E7B-570F3100C88C}</a:tableStyleId>
              </a:tblPr>
              <a:tblGrid>
                <a:gridCol w="599846">
                  <a:extLst>
                    <a:ext uri="{9D8B030D-6E8A-4147-A177-3AD203B41FA5}">
                      <a16:colId xmlns:a16="http://schemas.microsoft.com/office/drawing/2014/main" val="3027324385"/>
                    </a:ext>
                  </a:extLst>
                </a:gridCol>
                <a:gridCol w="599846">
                  <a:extLst>
                    <a:ext uri="{9D8B030D-6E8A-4147-A177-3AD203B41FA5}">
                      <a16:colId xmlns:a16="http://schemas.microsoft.com/office/drawing/2014/main" val="1329069516"/>
                    </a:ext>
                  </a:extLst>
                </a:gridCol>
                <a:gridCol w="599846">
                  <a:extLst>
                    <a:ext uri="{9D8B030D-6E8A-4147-A177-3AD203B41FA5}">
                      <a16:colId xmlns:a16="http://schemas.microsoft.com/office/drawing/2014/main" val="981492198"/>
                    </a:ext>
                  </a:extLst>
                </a:gridCol>
                <a:gridCol w="599846">
                  <a:extLst>
                    <a:ext uri="{9D8B030D-6E8A-4147-A177-3AD203B41FA5}">
                      <a16:colId xmlns:a16="http://schemas.microsoft.com/office/drawing/2014/main" val="4180157293"/>
                    </a:ext>
                  </a:extLst>
                </a:gridCol>
                <a:gridCol w="599846">
                  <a:extLst>
                    <a:ext uri="{9D8B030D-6E8A-4147-A177-3AD203B41FA5}">
                      <a16:colId xmlns:a16="http://schemas.microsoft.com/office/drawing/2014/main" val="3429764584"/>
                    </a:ext>
                  </a:extLst>
                </a:gridCol>
                <a:gridCol w="599846">
                  <a:extLst>
                    <a:ext uri="{9D8B030D-6E8A-4147-A177-3AD203B41FA5}">
                      <a16:colId xmlns:a16="http://schemas.microsoft.com/office/drawing/2014/main" val="2004278363"/>
                    </a:ext>
                  </a:extLst>
                </a:gridCol>
                <a:gridCol w="599846">
                  <a:extLst>
                    <a:ext uri="{9D8B030D-6E8A-4147-A177-3AD203B41FA5}">
                      <a16:colId xmlns:a16="http://schemas.microsoft.com/office/drawing/2014/main" val="2188969639"/>
                    </a:ext>
                  </a:extLst>
                </a:gridCol>
                <a:gridCol w="599846">
                  <a:extLst>
                    <a:ext uri="{9D8B030D-6E8A-4147-A177-3AD203B41FA5}">
                      <a16:colId xmlns:a16="http://schemas.microsoft.com/office/drawing/2014/main" val="2781965231"/>
                    </a:ext>
                  </a:extLst>
                </a:gridCol>
                <a:gridCol w="599846">
                  <a:extLst>
                    <a:ext uri="{9D8B030D-6E8A-4147-A177-3AD203B41FA5}">
                      <a16:colId xmlns:a16="http://schemas.microsoft.com/office/drawing/2014/main" val="3009103146"/>
                    </a:ext>
                  </a:extLst>
                </a:gridCol>
                <a:gridCol w="599846">
                  <a:extLst>
                    <a:ext uri="{9D8B030D-6E8A-4147-A177-3AD203B41FA5}">
                      <a16:colId xmlns:a16="http://schemas.microsoft.com/office/drawing/2014/main" val="712804809"/>
                    </a:ext>
                  </a:extLst>
                </a:gridCol>
              </a:tblGrid>
              <a:tr h="399034">
                <a:tc>
                  <a:txBody>
                    <a:bodyPr/>
                    <a:lstStyle/>
                    <a:p>
                      <a:pPr algn="ctr"/>
                      <a:r>
                        <a:rPr lang="en-US" sz="2400" dirty="0"/>
                        <a:t>5</a:t>
                      </a:r>
                    </a:p>
                  </a:txBody>
                  <a:tcPr/>
                </a:tc>
                <a:tc>
                  <a:txBody>
                    <a:bodyPr/>
                    <a:lstStyle/>
                    <a:p>
                      <a:pPr algn="ctr"/>
                      <a:r>
                        <a:rPr lang="en-US" sz="2400" dirty="0"/>
                        <a:t>-3</a:t>
                      </a:r>
                    </a:p>
                  </a:txBody>
                  <a:tcPr/>
                </a:tc>
                <a:tc>
                  <a:txBody>
                    <a:bodyPr/>
                    <a:lstStyle/>
                    <a:p>
                      <a:pPr algn="ctr"/>
                      <a:r>
                        <a:rPr lang="en-US" sz="2400" dirty="0"/>
                        <a:t>6</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-4</a:t>
                      </a:r>
                    </a:p>
                  </a:txBody>
                  <a:tcPr/>
                </a:tc>
                <a:tc>
                  <a:txBody>
                    <a:bodyPr/>
                    <a:lstStyle/>
                    <a:p>
                      <a:pPr algn="ctr"/>
                      <a:r>
                        <a:rPr lang="en-US" sz="2400" dirty="0"/>
                        <a:t>11</a:t>
                      </a:r>
                    </a:p>
                  </a:txBody>
                  <a:tcPr/>
                </a:tc>
                <a:tc>
                  <a:txBody>
                    <a:bodyPr/>
                    <a:lstStyle/>
                    <a:p>
                      <a:pPr algn="ctr"/>
                      <a:r>
                        <a:rPr lang="en-US" sz="2400" dirty="0"/>
                        <a:t>6</a:t>
                      </a:r>
                    </a:p>
                  </a:txBody>
                  <a:tcPr/>
                </a:tc>
                <a:tc>
                  <a:txBody>
                    <a:bodyPr/>
                    <a:lstStyle/>
                    <a:p>
                      <a:pPr algn="ctr"/>
                      <a:r>
                        <a:rPr lang="en-US" sz="2400" dirty="0"/>
                        <a:t>2</a:t>
                      </a:r>
                    </a:p>
                  </a:txBody>
                  <a:tcPr/>
                </a:tc>
                <a:tc>
                  <a:txBody>
                    <a:bodyPr/>
                    <a:lstStyle/>
                    <a:p>
                      <a:pPr algn="ctr"/>
                      <a:r>
                        <a:rPr lang="en-US" sz="2400" dirty="0"/>
                        <a:t>7</a:t>
                      </a:r>
                    </a:p>
                  </a:txBody>
                  <a:tcPr/>
                </a:tc>
                <a:extLst>
                  <a:ext uri="{0D108BD9-81ED-4DB2-BD59-A6C34878D82A}">
                    <a16:rowId xmlns:a16="http://schemas.microsoft.com/office/drawing/2014/main" val="523264109"/>
                  </a:ext>
                </a:extLst>
              </a:tr>
            </a:tbl>
          </a:graphicData>
        </a:graphic>
      </p:graphicFrame>
      <p:sp>
        <p:nvSpPr>
          <p:cNvPr id="8" name="TextBox 7">
            <a:extLst>
              <a:ext uri="{FF2B5EF4-FFF2-40B4-BE49-F238E27FC236}">
                <a16:creationId xmlns:a16="http://schemas.microsoft.com/office/drawing/2014/main" id="{AB8C1DC9-FBAC-5A49-0592-CAFC9EA99DAC}"/>
              </a:ext>
            </a:extLst>
          </p:cNvPr>
          <p:cNvSpPr txBox="1"/>
          <p:nvPr/>
        </p:nvSpPr>
        <p:spPr>
          <a:xfrm>
            <a:off x="822960" y="2168251"/>
            <a:ext cx="749810" cy="461665"/>
          </a:xfrm>
          <a:prstGeom prst="rect">
            <a:avLst/>
          </a:prstGeom>
          <a:noFill/>
        </p:spPr>
        <p:txBody>
          <a:bodyPr wrap="square">
            <a:spAutoFit/>
          </a:bodyPr>
          <a:lstStyle/>
          <a:p>
            <a:r>
              <a:rPr lang="en-US" sz="2400" dirty="0"/>
              <a:t>A =</a:t>
            </a:r>
          </a:p>
        </p:txBody>
      </p:sp>
      <p:sp>
        <p:nvSpPr>
          <p:cNvPr id="10" name="TextBox 9">
            <a:extLst>
              <a:ext uri="{FF2B5EF4-FFF2-40B4-BE49-F238E27FC236}">
                <a16:creationId xmlns:a16="http://schemas.microsoft.com/office/drawing/2014/main" id="{45696B03-83F2-8610-2DCD-621CDE1FA0CD}"/>
              </a:ext>
            </a:extLst>
          </p:cNvPr>
          <p:cNvSpPr txBox="1"/>
          <p:nvPr/>
        </p:nvSpPr>
        <p:spPr>
          <a:xfrm>
            <a:off x="1694690" y="1645626"/>
            <a:ext cx="5998460" cy="461665"/>
          </a:xfrm>
          <a:prstGeom prst="rect">
            <a:avLst/>
          </a:prstGeom>
          <a:noFill/>
        </p:spPr>
        <p:txBody>
          <a:bodyPr wrap="square">
            <a:spAutoFit/>
          </a:bodyPr>
          <a:lstStyle/>
          <a:p>
            <a:r>
              <a:rPr lang="en-US" sz="2400" dirty="0"/>
              <a:t>0     1     2     3     4      5     6     7     8     9</a:t>
            </a:r>
          </a:p>
        </p:txBody>
      </p:sp>
      <p:graphicFrame>
        <p:nvGraphicFramePr>
          <p:cNvPr id="2" name="Table 1">
            <a:extLst>
              <a:ext uri="{FF2B5EF4-FFF2-40B4-BE49-F238E27FC236}">
                <a16:creationId xmlns:a16="http://schemas.microsoft.com/office/drawing/2014/main" id="{A478E70C-7351-84B2-28EE-2D677FBC4110}"/>
              </a:ext>
            </a:extLst>
          </p:cNvPr>
          <p:cNvGraphicFramePr>
            <a:graphicFrameLocks noGrp="1"/>
          </p:cNvGraphicFramePr>
          <p:nvPr>
            <p:extLst>
              <p:ext uri="{D42A27DB-BD31-4B8C-83A1-F6EECF244321}">
                <p14:modId xmlns:p14="http://schemas.microsoft.com/office/powerpoint/2010/main" val="138292487"/>
              </p:ext>
            </p:extLst>
          </p:nvPr>
        </p:nvGraphicFramePr>
        <p:xfrm>
          <a:off x="1572770" y="2960223"/>
          <a:ext cx="6603762" cy="457200"/>
        </p:xfrm>
        <a:graphic>
          <a:graphicData uri="http://schemas.openxmlformats.org/drawingml/2006/table">
            <a:tbl>
              <a:tblPr firstRow="1" bandRow="1">
                <a:tableStyleId>{CC4AEED3-F78E-434A-8E7B-570F3100C88C}</a:tableStyleId>
              </a:tblPr>
              <a:tblGrid>
                <a:gridCol w="600342">
                  <a:extLst>
                    <a:ext uri="{9D8B030D-6E8A-4147-A177-3AD203B41FA5}">
                      <a16:colId xmlns:a16="http://schemas.microsoft.com/office/drawing/2014/main" val="3027324385"/>
                    </a:ext>
                  </a:extLst>
                </a:gridCol>
                <a:gridCol w="600342">
                  <a:extLst>
                    <a:ext uri="{9D8B030D-6E8A-4147-A177-3AD203B41FA5}">
                      <a16:colId xmlns:a16="http://schemas.microsoft.com/office/drawing/2014/main" val="1329069516"/>
                    </a:ext>
                  </a:extLst>
                </a:gridCol>
                <a:gridCol w="600342">
                  <a:extLst>
                    <a:ext uri="{9D8B030D-6E8A-4147-A177-3AD203B41FA5}">
                      <a16:colId xmlns:a16="http://schemas.microsoft.com/office/drawing/2014/main" val="981492198"/>
                    </a:ext>
                  </a:extLst>
                </a:gridCol>
                <a:gridCol w="600342">
                  <a:extLst>
                    <a:ext uri="{9D8B030D-6E8A-4147-A177-3AD203B41FA5}">
                      <a16:colId xmlns:a16="http://schemas.microsoft.com/office/drawing/2014/main" val="4180157293"/>
                    </a:ext>
                  </a:extLst>
                </a:gridCol>
                <a:gridCol w="600342">
                  <a:extLst>
                    <a:ext uri="{9D8B030D-6E8A-4147-A177-3AD203B41FA5}">
                      <a16:colId xmlns:a16="http://schemas.microsoft.com/office/drawing/2014/main" val="3429764584"/>
                    </a:ext>
                  </a:extLst>
                </a:gridCol>
                <a:gridCol w="600342">
                  <a:extLst>
                    <a:ext uri="{9D8B030D-6E8A-4147-A177-3AD203B41FA5}">
                      <a16:colId xmlns:a16="http://schemas.microsoft.com/office/drawing/2014/main" val="2004278363"/>
                    </a:ext>
                  </a:extLst>
                </a:gridCol>
                <a:gridCol w="600342">
                  <a:extLst>
                    <a:ext uri="{9D8B030D-6E8A-4147-A177-3AD203B41FA5}">
                      <a16:colId xmlns:a16="http://schemas.microsoft.com/office/drawing/2014/main" val="2188969639"/>
                    </a:ext>
                  </a:extLst>
                </a:gridCol>
                <a:gridCol w="600342">
                  <a:extLst>
                    <a:ext uri="{9D8B030D-6E8A-4147-A177-3AD203B41FA5}">
                      <a16:colId xmlns:a16="http://schemas.microsoft.com/office/drawing/2014/main" val="2781965231"/>
                    </a:ext>
                  </a:extLst>
                </a:gridCol>
                <a:gridCol w="600342">
                  <a:extLst>
                    <a:ext uri="{9D8B030D-6E8A-4147-A177-3AD203B41FA5}">
                      <a16:colId xmlns:a16="http://schemas.microsoft.com/office/drawing/2014/main" val="3009103146"/>
                    </a:ext>
                  </a:extLst>
                </a:gridCol>
                <a:gridCol w="600342">
                  <a:extLst>
                    <a:ext uri="{9D8B030D-6E8A-4147-A177-3AD203B41FA5}">
                      <a16:colId xmlns:a16="http://schemas.microsoft.com/office/drawing/2014/main" val="712804809"/>
                    </a:ext>
                  </a:extLst>
                </a:gridCol>
                <a:gridCol w="600342">
                  <a:extLst>
                    <a:ext uri="{9D8B030D-6E8A-4147-A177-3AD203B41FA5}">
                      <a16:colId xmlns:a16="http://schemas.microsoft.com/office/drawing/2014/main" val="4066081043"/>
                    </a:ext>
                  </a:extLst>
                </a:gridCol>
              </a:tblGrid>
              <a:tr h="399034">
                <a:tc>
                  <a:txBody>
                    <a:bodyPr/>
                    <a:lstStyle/>
                    <a:p>
                      <a:pPr algn="ctr"/>
                      <a:r>
                        <a:rPr lang="en-US" sz="2400" dirty="0"/>
                        <a:t>0</a:t>
                      </a:r>
                    </a:p>
                  </a:txBody>
                  <a:tcPr/>
                </a:tc>
                <a:tc>
                  <a:txBody>
                    <a:bodyPr/>
                    <a:lstStyle/>
                    <a:p>
                      <a:pPr algn="ctr"/>
                      <a:r>
                        <a:rPr lang="en-US" sz="2400" dirty="0"/>
                        <a:t>5</a:t>
                      </a:r>
                    </a:p>
                  </a:txBody>
                  <a:tcPr/>
                </a:tc>
                <a:tc>
                  <a:txBody>
                    <a:bodyPr/>
                    <a:lstStyle/>
                    <a:p>
                      <a:pPr algn="ctr"/>
                      <a:r>
                        <a:rPr lang="en-US" sz="2400" dirty="0"/>
                        <a:t>2</a:t>
                      </a:r>
                    </a:p>
                  </a:txBody>
                  <a:tcPr/>
                </a:tc>
                <a:tc>
                  <a:txBody>
                    <a:bodyPr/>
                    <a:lstStyle/>
                    <a:p>
                      <a:pPr algn="ctr"/>
                      <a:r>
                        <a:rPr lang="en-US" sz="2400" dirty="0"/>
                        <a:t>8</a:t>
                      </a:r>
                    </a:p>
                  </a:txBody>
                  <a:tcPr/>
                </a:tc>
                <a:tc>
                  <a:txBody>
                    <a:bodyPr/>
                    <a:lstStyle/>
                    <a:p>
                      <a:pPr algn="ctr"/>
                      <a:r>
                        <a:rPr lang="en-US" sz="2400" dirty="0"/>
                        <a:t>9</a:t>
                      </a:r>
                    </a:p>
                  </a:txBody>
                  <a:tcPr/>
                </a:tc>
                <a:tc>
                  <a:txBody>
                    <a:bodyPr/>
                    <a:lstStyle/>
                    <a:p>
                      <a:pPr algn="ctr"/>
                      <a:r>
                        <a:rPr lang="en-US" sz="2400" dirty="0"/>
                        <a:t>9</a:t>
                      </a:r>
                    </a:p>
                  </a:txBody>
                  <a:tcPr/>
                </a:tc>
                <a:tc>
                  <a:txBody>
                    <a:bodyPr/>
                    <a:lstStyle/>
                    <a:p>
                      <a:pPr algn="ctr"/>
                      <a:r>
                        <a:rPr lang="en-US" sz="2400" dirty="0"/>
                        <a:t>5</a:t>
                      </a:r>
                    </a:p>
                  </a:txBody>
                  <a:tcPr/>
                </a:tc>
                <a:tc>
                  <a:txBody>
                    <a:bodyPr/>
                    <a:lstStyle/>
                    <a:p>
                      <a:pPr algn="ctr"/>
                      <a:r>
                        <a:rPr lang="en-US" sz="2400" dirty="0"/>
                        <a:t>16</a:t>
                      </a:r>
                    </a:p>
                  </a:txBody>
                  <a:tcPr/>
                </a:tc>
                <a:tc>
                  <a:txBody>
                    <a:bodyPr/>
                    <a:lstStyle/>
                    <a:p>
                      <a:pPr algn="ctr"/>
                      <a:r>
                        <a:rPr lang="en-US" sz="2400" dirty="0"/>
                        <a:t>22</a:t>
                      </a:r>
                    </a:p>
                  </a:txBody>
                  <a:tcPr/>
                </a:tc>
                <a:tc>
                  <a:txBody>
                    <a:bodyPr/>
                    <a:lstStyle/>
                    <a:p>
                      <a:pPr algn="ctr"/>
                      <a:r>
                        <a:rPr lang="en-US" sz="2400" dirty="0"/>
                        <a:t>24</a:t>
                      </a:r>
                    </a:p>
                  </a:txBody>
                  <a:tcPr/>
                </a:tc>
                <a:tc>
                  <a:txBody>
                    <a:bodyPr/>
                    <a:lstStyle/>
                    <a:p>
                      <a:pPr algn="ctr"/>
                      <a:r>
                        <a:rPr lang="en-US" sz="2400" dirty="0"/>
                        <a:t>31</a:t>
                      </a:r>
                    </a:p>
                  </a:txBody>
                  <a:tcPr/>
                </a:tc>
                <a:extLst>
                  <a:ext uri="{0D108BD9-81ED-4DB2-BD59-A6C34878D82A}">
                    <a16:rowId xmlns:a16="http://schemas.microsoft.com/office/drawing/2014/main" val="523264109"/>
                  </a:ext>
                </a:extLst>
              </a:tr>
            </a:tbl>
          </a:graphicData>
        </a:graphic>
      </p:graphicFrame>
      <p:sp>
        <p:nvSpPr>
          <p:cNvPr id="3" name="TextBox 2">
            <a:extLst>
              <a:ext uri="{FF2B5EF4-FFF2-40B4-BE49-F238E27FC236}">
                <a16:creationId xmlns:a16="http://schemas.microsoft.com/office/drawing/2014/main" id="{1951AD29-C81C-C426-ADC6-1E3C8AB5B8F1}"/>
              </a:ext>
            </a:extLst>
          </p:cNvPr>
          <p:cNvSpPr txBox="1"/>
          <p:nvPr/>
        </p:nvSpPr>
        <p:spPr>
          <a:xfrm>
            <a:off x="822960" y="2955758"/>
            <a:ext cx="749810" cy="461665"/>
          </a:xfrm>
          <a:prstGeom prst="rect">
            <a:avLst/>
          </a:prstGeom>
          <a:noFill/>
        </p:spPr>
        <p:txBody>
          <a:bodyPr wrap="square">
            <a:spAutoFit/>
          </a:bodyPr>
          <a:lstStyle/>
          <a:p>
            <a:r>
              <a:rPr lang="en-US" sz="2400" dirty="0"/>
              <a:t>P =</a:t>
            </a:r>
          </a:p>
        </p:txBody>
      </p:sp>
      <p:sp>
        <p:nvSpPr>
          <p:cNvPr id="4" name="Text Placeholder 4">
            <a:extLst>
              <a:ext uri="{FF2B5EF4-FFF2-40B4-BE49-F238E27FC236}">
                <a16:creationId xmlns:a16="http://schemas.microsoft.com/office/drawing/2014/main" id="{6F5F5277-04EE-3FCD-51B8-EA286E7A7744}"/>
              </a:ext>
            </a:extLst>
          </p:cNvPr>
          <p:cNvSpPr txBox="1">
            <a:spLocks/>
          </p:cNvSpPr>
          <p:nvPr/>
        </p:nvSpPr>
        <p:spPr>
          <a:xfrm>
            <a:off x="967470" y="3743265"/>
            <a:ext cx="7209060" cy="9715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Red Hat Display"/>
              <a:buChar char="■"/>
              <a:defRPr sz="1400" b="0" i="0" u="none" strike="noStrike" cap="none">
                <a:solidFill>
                  <a:schemeClr val="dk1"/>
                </a:solidFill>
                <a:latin typeface="Commissioner"/>
                <a:ea typeface="Commissioner"/>
                <a:cs typeface="Commissioner"/>
                <a:sym typeface="Commissioner"/>
              </a:defRPr>
            </a:lvl1pPr>
            <a:lvl2pPr marL="914400" marR="0" lvl="1"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2pPr>
            <a:lvl3pPr marL="1371600" marR="0" lvl="2"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3pPr>
            <a:lvl4pPr marL="1828800" marR="0" lvl="3"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4pPr>
            <a:lvl5pPr marL="2286000" marR="0" lvl="4"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5pPr>
            <a:lvl6pPr marL="2743200" marR="0" lvl="5"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6pPr>
            <a:lvl7pPr marL="3200400" marR="0" lvl="6"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7pPr>
            <a:lvl8pPr marL="3657600" marR="0" lvl="7"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8pPr>
            <a:lvl9pPr marL="4114800" marR="0" lvl="8" indent="-317500" algn="l" rtl="0">
              <a:lnSpc>
                <a:spcPct val="115000"/>
              </a:lnSpc>
              <a:spcBef>
                <a:spcPts val="1600"/>
              </a:spcBef>
              <a:spcAft>
                <a:spcPts val="160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9pPr>
          </a:lstStyle>
          <a:p>
            <a:r>
              <a:rPr lang="en-US" sz="2000" dirty="0"/>
              <a:t>Ta </a:t>
            </a:r>
            <a:r>
              <a:rPr lang="en-US" sz="2000" dirty="0" err="1"/>
              <a:t>có</a:t>
            </a:r>
            <a:r>
              <a:rPr lang="en-US" sz="2000" dirty="0"/>
              <a:t> 1 </a:t>
            </a:r>
            <a:r>
              <a:rPr lang="en-US" sz="2000" dirty="0" err="1"/>
              <a:t>mảng</a:t>
            </a:r>
            <a:r>
              <a:rPr lang="en-US" sz="2000" dirty="0"/>
              <a:t> P </a:t>
            </a:r>
            <a:r>
              <a:rPr lang="en-US" sz="2000" dirty="0" err="1"/>
              <a:t>chứa</a:t>
            </a:r>
            <a:r>
              <a:rPr lang="en-US" sz="2000" dirty="0"/>
              <a:t> </a:t>
            </a:r>
            <a:r>
              <a:rPr lang="en-US" sz="2000" dirty="0" err="1"/>
              <a:t>tất</a:t>
            </a:r>
            <a:r>
              <a:rPr lang="en-US" sz="2000" dirty="0"/>
              <a:t> </a:t>
            </a:r>
            <a:r>
              <a:rPr lang="en-US" sz="2000" dirty="0" err="1"/>
              <a:t>cả</a:t>
            </a:r>
            <a:r>
              <a:rPr lang="en-US" sz="2000" dirty="0"/>
              <a:t> </a:t>
            </a:r>
            <a:r>
              <a:rPr lang="en-US" sz="2000" dirty="0" err="1"/>
              <a:t>tổng</a:t>
            </a:r>
            <a:r>
              <a:rPr lang="en-US" sz="2000" dirty="0"/>
              <a:t> </a:t>
            </a:r>
            <a:r>
              <a:rPr lang="en-US" sz="2000" dirty="0" err="1"/>
              <a:t>từ</a:t>
            </a:r>
            <a:r>
              <a:rPr lang="en-US" sz="2000" dirty="0"/>
              <a:t> </a:t>
            </a:r>
            <a:r>
              <a:rPr lang="en-US" sz="2000" dirty="0" err="1"/>
              <a:t>số</a:t>
            </a:r>
            <a:r>
              <a:rPr lang="en-US" sz="2000" dirty="0"/>
              <a:t> </a:t>
            </a:r>
            <a:r>
              <a:rPr lang="en-US" sz="2000" dirty="0" err="1"/>
              <a:t>liền</a:t>
            </a:r>
            <a:r>
              <a:rPr lang="en-US" sz="2000" dirty="0"/>
              <a:t> </a:t>
            </a:r>
            <a:r>
              <a:rPr lang="en-US" sz="2000" dirty="0" err="1"/>
              <a:t>trước</a:t>
            </a:r>
            <a:r>
              <a:rPr lang="en-US" sz="2000" dirty="0"/>
              <a:t> </a:t>
            </a:r>
            <a:r>
              <a:rPr lang="en-US" sz="2000" dirty="0" err="1"/>
              <a:t>mảng</a:t>
            </a:r>
            <a:r>
              <a:rPr lang="en-US" sz="2000" dirty="0"/>
              <a:t> A </a:t>
            </a:r>
          </a:p>
        </p:txBody>
      </p:sp>
    </p:spTree>
    <p:extLst>
      <p:ext uri="{BB962C8B-B14F-4D97-AF65-F5344CB8AC3E}">
        <p14:creationId xmlns:p14="http://schemas.microsoft.com/office/powerpoint/2010/main" val="12397179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1B6F7DD9-7184-BE42-CC1D-C2018E114D85}"/>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C8F43A90-0499-9B83-C1B8-B4080F7DA491}"/>
              </a:ext>
            </a:extLst>
          </p:cNvPr>
          <p:cNvSpPr>
            <a:spLocks noGrp="1"/>
          </p:cNvSpPr>
          <p:nvPr>
            <p:ph type="body" idx="1"/>
          </p:nvPr>
        </p:nvSpPr>
        <p:spPr>
          <a:xfrm>
            <a:off x="1300956" y="637746"/>
            <a:ext cx="7209060" cy="971598"/>
          </a:xfrm>
        </p:spPr>
        <p:txBody>
          <a:bodyPr/>
          <a:lstStyle/>
          <a:p>
            <a:r>
              <a:rPr lang="en-US" sz="2000" dirty="0"/>
              <a:t>Cho 1 </a:t>
            </a:r>
            <a:r>
              <a:rPr lang="en-US" sz="2000" dirty="0" err="1"/>
              <a:t>mảng</a:t>
            </a:r>
            <a:r>
              <a:rPr lang="en-US" sz="2000" dirty="0"/>
              <a:t> </a:t>
            </a:r>
            <a:r>
              <a:rPr lang="en-US" sz="2000" dirty="0" err="1"/>
              <a:t>số</a:t>
            </a:r>
            <a:r>
              <a:rPr lang="en-US" sz="2000" dirty="0"/>
              <a:t> </a:t>
            </a:r>
            <a:r>
              <a:rPr lang="en-US" sz="2000" dirty="0" err="1"/>
              <a:t>nguyên</a:t>
            </a:r>
            <a:r>
              <a:rPr lang="en-US" sz="2000" dirty="0"/>
              <a:t>, </a:t>
            </a:r>
            <a:r>
              <a:rPr lang="en-US" sz="2000" dirty="0" err="1"/>
              <a:t>hãy</a:t>
            </a:r>
            <a:r>
              <a:rPr lang="en-US" sz="2000" dirty="0"/>
              <a:t> </a:t>
            </a:r>
            <a:r>
              <a:rPr lang="en-US" sz="2000" dirty="0" err="1"/>
              <a:t>tính</a:t>
            </a:r>
            <a:r>
              <a:rPr lang="en-US" sz="2000" dirty="0"/>
              <a:t> </a:t>
            </a:r>
            <a:r>
              <a:rPr lang="en-US" sz="2000" dirty="0" err="1"/>
              <a:t>tổng</a:t>
            </a:r>
            <a:r>
              <a:rPr lang="en-US" sz="2000" dirty="0"/>
              <a:t> </a:t>
            </a:r>
            <a:r>
              <a:rPr lang="en-US" sz="2000" dirty="0" err="1"/>
              <a:t>giữa</a:t>
            </a:r>
            <a:r>
              <a:rPr lang="en-US" sz="2000" dirty="0"/>
              <a:t> </a:t>
            </a:r>
            <a:r>
              <a:rPr lang="en-US" sz="2000" dirty="0" err="1"/>
              <a:t>khoảng</a:t>
            </a:r>
            <a:r>
              <a:rPr lang="en-US" sz="2000" dirty="0"/>
              <a:t> [</a:t>
            </a:r>
            <a:r>
              <a:rPr lang="en-US" sz="2000" dirty="0" err="1"/>
              <a:t>i,j</a:t>
            </a:r>
            <a:r>
              <a:rPr lang="en-US" sz="2000" dirty="0"/>
              <a:t>]</a:t>
            </a:r>
          </a:p>
        </p:txBody>
      </p:sp>
      <p:graphicFrame>
        <p:nvGraphicFramePr>
          <p:cNvPr id="6" name="Table 5">
            <a:extLst>
              <a:ext uri="{FF2B5EF4-FFF2-40B4-BE49-F238E27FC236}">
                <a16:creationId xmlns:a16="http://schemas.microsoft.com/office/drawing/2014/main" id="{0A851E65-1D20-F98B-A3E7-19E2E84223E6}"/>
              </a:ext>
            </a:extLst>
          </p:cNvPr>
          <p:cNvGraphicFramePr>
            <a:graphicFrameLocks noGrp="1"/>
          </p:cNvGraphicFramePr>
          <p:nvPr>
            <p:extLst>
              <p:ext uri="{D42A27DB-BD31-4B8C-83A1-F6EECF244321}">
                <p14:modId xmlns:p14="http://schemas.microsoft.com/office/powerpoint/2010/main" val="1412156693"/>
              </p:ext>
            </p:extLst>
          </p:nvPr>
        </p:nvGraphicFramePr>
        <p:xfrm>
          <a:off x="1572770" y="2172716"/>
          <a:ext cx="5998460" cy="457200"/>
        </p:xfrm>
        <a:graphic>
          <a:graphicData uri="http://schemas.openxmlformats.org/drawingml/2006/table">
            <a:tbl>
              <a:tblPr firstRow="1" bandRow="1">
                <a:tableStyleId>{CC4AEED3-F78E-434A-8E7B-570F3100C88C}</a:tableStyleId>
              </a:tblPr>
              <a:tblGrid>
                <a:gridCol w="599846">
                  <a:extLst>
                    <a:ext uri="{9D8B030D-6E8A-4147-A177-3AD203B41FA5}">
                      <a16:colId xmlns:a16="http://schemas.microsoft.com/office/drawing/2014/main" val="3027324385"/>
                    </a:ext>
                  </a:extLst>
                </a:gridCol>
                <a:gridCol w="599846">
                  <a:extLst>
                    <a:ext uri="{9D8B030D-6E8A-4147-A177-3AD203B41FA5}">
                      <a16:colId xmlns:a16="http://schemas.microsoft.com/office/drawing/2014/main" val="1329069516"/>
                    </a:ext>
                  </a:extLst>
                </a:gridCol>
                <a:gridCol w="599846">
                  <a:extLst>
                    <a:ext uri="{9D8B030D-6E8A-4147-A177-3AD203B41FA5}">
                      <a16:colId xmlns:a16="http://schemas.microsoft.com/office/drawing/2014/main" val="981492198"/>
                    </a:ext>
                  </a:extLst>
                </a:gridCol>
                <a:gridCol w="599846">
                  <a:extLst>
                    <a:ext uri="{9D8B030D-6E8A-4147-A177-3AD203B41FA5}">
                      <a16:colId xmlns:a16="http://schemas.microsoft.com/office/drawing/2014/main" val="4180157293"/>
                    </a:ext>
                  </a:extLst>
                </a:gridCol>
                <a:gridCol w="599846">
                  <a:extLst>
                    <a:ext uri="{9D8B030D-6E8A-4147-A177-3AD203B41FA5}">
                      <a16:colId xmlns:a16="http://schemas.microsoft.com/office/drawing/2014/main" val="3429764584"/>
                    </a:ext>
                  </a:extLst>
                </a:gridCol>
                <a:gridCol w="599846">
                  <a:extLst>
                    <a:ext uri="{9D8B030D-6E8A-4147-A177-3AD203B41FA5}">
                      <a16:colId xmlns:a16="http://schemas.microsoft.com/office/drawing/2014/main" val="2004278363"/>
                    </a:ext>
                  </a:extLst>
                </a:gridCol>
                <a:gridCol w="599846">
                  <a:extLst>
                    <a:ext uri="{9D8B030D-6E8A-4147-A177-3AD203B41FA5}">
                      <a16:colId xmlns:a16="http://schemas.microsoft.com/office/drawing/2014/main" val="2188969639"/>
                    </a:ext>
                  </a:extLst>
                </a:gridCol>
                <a:gridCol w="599846">
                  <a:extLst>
                    <a:ext uri="{9D8B030D-6E8A-4147-A177-3AD203B41FA5}">
                      <a16:colId xmlns:a16="http://schemas.microsoft.com/office/drawing/2014/main" val="2781965231"/>
                    </a:ext>
                  </a:extLst>
                </a:gridCol>
                <a:gridCol w="599846">
                  <a:extLst>
                    <a:ext uri="{9D8B030D-6E8A-4147-A177-3AD203B41FA5}">
                      <a16:colId xmlns:a16="http://schemas.microsoft.com/office/drawing/2014/main" val="3009103146"/>
                    </a:ext>
                  </a:extLst>
                </a:gridCol>
                <a:gridCol w="599846">
                  <a:extLst>
                    <a:ext uri="{9D8B030D-6E8A-4147-A177-3AD203B41FA5}">
                      <a16:colId xmlns:a16="http://schemas.microsoft.com/office/drawing/2014/main" val="712804809"/>
                    </a:ext>
                  </a:extLst>
                </a:gridCol>
              </a:tblGrid>
              <a:tr h="399034">
                <a:tc>
                  <a:txBody>
                    <a:bodyPr/>
                    <a:lstStyle/>
                    <a:p>
                      <a:pPr algn="ctr"/>
                      <a:r>
                        <a:rPr lang="en-US" sz="2400" dirty="0"/>
                        <a:t>5</a:t>
                      </a:r>
                    </a:p>
                  </a:txBody>
                  <a:tcPr/>
                </a:tc>
                <a:tc>
                  <a:txBody>
                    <a:bodyPr/>
                    <a:lstStyle/>
                    <a:p>
                      <a:pPr algn="ctr"/>
                      <a:r>
                        <a:rPr lang="en-US" sz="2400" dirty="0"/>
                        <a:t>-3</a:t>
                      </a:r>
                    </a:p>
                  </a:txBody>
                  <a:tcPr/>
                </a:tc>
                <a:tc>
                  <a:txBody>
                    <a:bodyPr/>
                    <a:lstStyle/>
                    <a:p>
                      <a:pPr algn="ctr"/>
                      <a:r>
                        <a:rPr lang="en-US" sz="2400" dirty="0">
                          <a:solidFill>
                            <a:srgbClr val="0070C0"/>
                          </a:solidFill>
                        </a:rPr>
                        <a:t>6</a:t>
                      </a:r>
                    </a:p>
                  </a:txBody>
                  <a:tcPr/>
                </a:tc>
                <a:tc>
                  <a:txBody>
                    <a:bodyPr/>
                    <a:lstStyle/>
                    <a:p>
                      <a:pPr algn="ctr"/>
                      <a:r>
                        <a:rPr lang="en-US" sz="2400" dirty="0">
                          <a:solidFill>
                            <a:srgbClr val="0070C0"/>
                          </a:solidFill>
                        </a:rPr>
                        <a:t>1</a:t>
                      </a:r>
                    </a:p>
                  </a:txBody>
                  <a:tcPr/>
                </a:tc>
                <a:tc>
                  <a:txBody>
                    <a:bodyPr/>
                    <a:lstStyle/>
                    <a:p>
                      <a:pPr algn="ctr"/>
                      <a:r>
                        <a:rPr lang="en-US" sz="2400" dirty="0">
                          <a:solidFill>
                            <a:srgbClr val="0070C0"/>
                          </a:solidFill>
                        </a:rPr>
                        <a:t>0</a:t>
                      </a:r>
                    </a:p>
                  </a:txBody>
                  <a:tcPr/>
                </a:tc>
                <a:tc>
                  <a:txBody>
                    <a:bodyPr/>
                    <a:lstStyle/>
                    <a:p>
                      <a:pPr algn="ctr"/>
                      <a:r>
                        <a:rPr lang="en-US" sz="2400" dirty="0">
                          <a:solidFill>
                            <a:srgbClr val="0070C0"/>
                          </a:solidFill>
                        </a:rPr>
                        <a:t>-4</a:t>
                      </a:r>
                    </a:p>
                  </a:txBody>
                  <a:tcPr/>
                </a:tc>
                <a:tc>
                  <a:txBody>
                    <a:bodyPr/>
                    <a:lstStyle/>
                    <a:p>
                      <a:pPr algn="ctr"/>
                      <a:r>
                        <a:rPr lang="en-US" sz="2400" dirty="0">
                          <a:solidFill>
                            <a:srgbClr val="0070C0"/>
                          </a:solidFill>
                        </a:rPr>
                        <a:t>11</a:t>
                      </a:r>
                    </a:p>
                  </a:txBody>
                  <a:tcPr/>
                </a:tc>
                <a:tc>
                  <a:txBody>
                    <a:bodyPr/>
                    <a:lstStyle/>
                    <a:p>
                      <a:pPr algn="ctr"/>
                      <a:r>
                        <a:rPr lang="en-US" sz="2400" dirty="0"/>
                        <a:t>6</a:t>
                      </a:r>
                    </a:p>
                  </a:txBody>
                  <a:tcPr/>
                </a:tc>
                <a:tc>
                  <a:txBody>
                    <a:bodyPr/>
                    <a:lstStyle/>
                    <a:p>
                      <a:pPr algn="ctr"/>
                      <a:r>
                        <a:rPr lang="en-US" sz="2400" dirty="0"/>
                        <a:t>2</a:t>
                      </a:r>
                    </a:p>
                  </a:txBody>
                  <a:tcPr/>
                </a:tc>
                <a:tc>
                  <a:txBody>
                    <a:bodyPr/>
                    <a:lstStyle/>
                    <a:p>
                      <a:pPr algn="ctr"/>
                      <a:r>
                        <a:rPr lang="en-US" sz="2400" dirty="0"/>
                        <a:t>7</a:t>
                      </a:r>
                    </a:p>
                  </a:txBody>
                  <a:tcPr/>
                </a:tc>
                <a:extLst>
                  <a:ext uri="{0D108BD9-81ED-4DB2-BD59-A6C34878D82A}">
                    <a16:rowId xmlns:a16="http://schemas.microsoft.com/office/drawing/2014/main" val="523264109"/>
                  </a:ext>
                </a:extLst>
              </a:tr>
            </a:tbl>
          </a:graphicData>
        </a:graphic>
      </p:graphicFrame>
      <p:sp>
        <p:nvSpPr>
          <p:cNvPr id="8" name="TextBox 7">
            <a:extLst>
              <a:ext uri="{FF2B5EF4-FFF2-40B4-BE49-F238E27FC236}">
                <a16:creationId xmlns:a16="http://schemas.microsoft.com/office/drawing/2014/main" id="{23013E63-C4C9-51DA-4374-967807AA0F7A}"/>
              </a:ext>
            </a:extLst>
          </p:cNvPr>
          <p:cNvSpPr txBox="1"/>
          <p:nvPr/>
        </p:nvSpPr>
        <p:spPr>
          <a:xfrm>
            <a:off x="822960" y="2168251"/>
            <a:ext cx="749810" cy="461665"/>
          </a:xfrm>
          <a:prstGeom prst="rect">
            <a:avLst/>
          </a:prstGeom>
          <a:noFill/>
        </p:spPr>
        <p:txBody>
          <a:bodyPr wrap="square">
            <a:spAutoFit/>
          </a:bodyPr>
          <a:lstStyle/>
          <a:p>
            <a:r>
              <a:rPr lang="en-US" sz="2400" dirty="0"/>
              <a:t>A =</a:t>
            </a:r>
          </a:p>
        </p:txBody>
      </p:sp>
      <p:sp>
        <p:nvSpPr>
          <p:cNvPr id="10" name="TextBox 9">
            <a:extLst>
              <a:ext uri="{FF2B5EF4-FFF2-40B4-BE49-F238E27FC236}">
                <a16:creationId xmlns:a16="http://schemas.microsoft.com/office/drawing/2014/main" id="{E8040229-BCE1-24A8-2187-A8EC1C778844}"/>
              </a:ext>
            </a:extLst>
          </p:cNvPr>
          <p:cNvSpPr txBox="1"/>
          <p:nvPr/>
        </p:nvSpPr>
        <p:spPr>
          <a:xfrm>
            <a:off x="1694690" y="1645626"/>
            <a:ext cx="5998460" cy="461665"/>
          </a:xfrm>
          <a:prstGeom prst="rect">
            <a:avLst/>
          </a:prstGeom>
          <a:noFill/>
        </p:spPr>
        <p:txBody>
          <a:bodyPr wrap="square">
            <a:spAutoFit/>
          </a:bodyPr>
          <a:lstStyle/>
          <a:p>
            <a:r>
              <a:rPr lang="en-US" sz="2400" dirty="0"/>
              <a:t>0     1     2     3     4      5     6     7     8     9</a:t>
            </a:r>
          </a:p>
        </p:txBody>
      </p:sp>
      <p:graphicFrame>
        <p:nvGraphicFramePr>
          <p:cNvPr id="2" name="Table 1">
            <a:extLst>
              <a:ext uri="{FF2B5EF4-FFF2-40B4-BE49-F238E27FC236}">
                <a16:creationId xmlns:a16="http://schemas.microsoft.com/office/drawing/2014/main" id="{DD5886CA-2DDD-4FF9-619C-1C3239AFFD00}"/>
              </a:ext>
            </a:extLst>
          </p:cNvPr>
          <p:cNvGraphicFramePr>
            <a:graphicFrameLocks noGrp="1"/>
          </p:cNvGraphicFramePr>
          <p:nvPr>
            <p:extLst>
              <p:ext uri="{D42A27DB-BD31-4B8C-83A1-F6EECF244321}">
                <p14:modId xmlns:p14="http://schemas.microsoft.com/office/powerpoint/2010/main" val="3203766349"/>
              </p:ext>
            </p:extLst>
          </p:nvPr>
        </p:nvGraphicFramePr>
        <p:xfrm>
          <a:off x="1572770" y="2960223"/>
          <a:ext cx="6603762" cy="457200"/>
        </p:xfrm>
        <a:graphic>
          <a:graphicData uri="http://schemas.openxmlformats.org/drawingml/2006/table">
            <a:tbl>
              <a:tblPr firstRow="1" bandRow="1">
                <a:tableStyleId>{CC4AEED3-F78E-434A-8E7B-570F3100C88C}</a:tableStyleId>
              </a:tblPr>
              <a:tblGrid>
                <a:gridCol w="600342">
                  <a:extLst>
                    <a:ext uri="{9D8B030D-6E8A-4147-A177-3AD203B41FA5}">
                      <a16:colId xmlns:a16="http://schemas.microsoft.com/office/drawing/2014/main" val="3027324385"/>
                    </a:ext>
                  </a:extLst>
                </a:gridCol>
                <a:gridCol w="600342">
                  <a:extLst>
                    <a:ext uri="{9D8B030D-6E8A-4147-A177-3AD203B41FA5}">
                      <a16:colId xmlns:a16="http://schemas.microsoft.com/office/drawing/2014/main" val="1329069516"/>
                    </a:ext>
                  </a:extLst>
                </a:gridCol>
                <a:gridCol w="600342">
                  <a:extLst>
                    <a:ext uri="{9D8B030D-6E8A-4147-A177-3AD203B41FA5}">
                      <a16:colId xmlns:a16="http://schemas.microsoft.com/office/drawing/2014/main" val="981492198"/>
                    </a:ext>
                  </a:extLst>
                </a:gridCol>
                <a:gridCol w="600342">
                  <a:extLst>
                    <a:ext uri="{9D8B030D-6E8A-4147-A177-3AD203B41FA5}">
                      <a16:colId xmlns:a16="http://schemas.microsoft.com/office/drawing/2014/main" val="4180157293"/>
                    </a:ext>
                  </a:extLst>
                </a:gridCol>
                <a:gridCol w="600342">
                  <a:extLst>
                    <a:ext uri="{9D8B030D-6E8A-4147-A177-3AD203B41FA5}">
                      <a16:colId xmlns:a16="http://schemas.microsoft.com/office/drawing/2014/main" val="3429764584"/>
                    </a:ext>
                  </a:extLst>
                </a:gridCol>
                <a:gridCol w="600342">
                  <a:extLst>
                    <a:ext uri="{9D8B030D-6E8A-4147-A177-3AD203B41FA5}">
                      <a16:colId xmlns:a16="http://schemas.microsoft.com/office/drawing/2014/main" val="2004278363"/>
                    </a:ext>
                  </a:extLst>
                </a:gridCol>
                <a:gridCol w="600342">
                  <a:extLst>
                    <a:ext uri="{9D8B030D-6E8A-4147-A177-3AD203B41FA5}">
                      <a16:colId xmlns:a16="http://schemas.microsoft.com/office/drawing/2014/main" val="2188969639"/>
                    </a:ext>
                  </a:extLst>
                </a:gridCol>
                <a:gridCol w="600342">
                  <a:extLst>
                    <a:ext uri="{9D8B030D-6E8A-4147-A177-3AD203B41FA5}">
                      <a16:colId xmlns:a16="http://schemas.microsoft.com/office/drawing/2014/main" val="2781965231"/>
                    </a:ext>
                  </a:extLst>
                </a:gridCol>
                <a:gridCol w="600342">
                  <a:extLst>
                    <a:ext uri="{9D8B030D-6E8A-4147-A177-3AD203B41FA5}">
                      <a16:colId xmlns:a16="http://schemas.microsoft.com/office/drawing/2014/main" val="3009103146"/>
                    </a:ext>
                  </a:extLst>
                </a:gridCol>
                <a:gridCol w="600342">
                  <a:extLst>
                    <a:ext uri="{9D8B030D-6E8A-4147-A177-3AD203B41FA5}">
                      <a16:colId xmlns:a16="http://schemas.microsoft.com/office/drawing/2014/main" val="712804809"/>
                    </a:ext>
                  </a:extLst>
                </a:gridCol>
                <a:gridCol w="600342">
                  <a:extLst>
                    <a:ext uri="{9D8B030D-6E8A-4147-A177-3AD203B41FA5}">
                      <a16:colId xmlns:a16="http://schemas.microsoft.com/office/drawing/2014/main" val="4066081043"/>
                    </a:ext>
                  </a:extLst>
                </a:gridCol>
              </a:tblGrid>
              <a:tr h="399034">
                <a:tc>
                  <a:txBody>
                    <a:bodyPr/>
                    <a:lstStyle/>
                    <a:p>
                      <a:pPr algn="ctr"/>
                      <a:r>
                        <a:rPr lang="en-US" sz="2400" dirty="0"/>
                        <a:t>0</a:t>
                      </a:r>
                    </a:p>
                  </a:txBody>
                  <a:tcPr/>
                </a:tc>
                <a:tc>
                  <a:txBody>
                    <a:bodyPr/>
                    <a:lstStyle/>
                    <a:p>
                      <a:pPr algn="ctr"/>
                      <a:r>
                        <a:rPr lang="en-US" sz="2400" dirty="0"/>
                        <a:t>5</a:t>
                      </a:r>
                    </a:p>
                  </a:txBody>
                  <a:tcPr/>
                </a:tc>
                <a:tc>
                  <a:txBody>
                    <a:bodyPr/>
                    <a:lstStyle/>
                    <a:p>
                      <a:pPr algn="ctr"/>
                      <a:r>
                        <a:rPr lang="en-US" sz="2400" dirty="0">
                          <a:solidFill>
                            <a:srgbClr val="0070C0"/>
                          </a:solidFill>
                        </a:rPr>
                        <a:t>2</a:t>
                      </a:r>
                    </a:p>
                  </a:txBody>
                  <a:tcPr/>
                </a:tc>
                <a:tc>
                  <a:txBody>
                    <a:bodyPr/>
                    <a:lstStyle/>
                    <a:p>
                      <a:pPr algn="ctr"/>
                      <a:r>
                        <a:rPr lang="en-US" sz="2400" dirty="0"/>
                        <a:t>8</a:t>
                      </a:r>
                    </a:p>
                  </a:txBody>
                  <a:tcPr/>
                </a:tc>
                <a:tc>
                  <a:txBody>
                    <a:bodyPr/>
                    <a:lstStyle/>
                    <a:p>
                      <a:pPr algn="ctr"/>
                      <a:r>
                        <a:rPr lang="en-US" sz="2400" dirty="0"/>
                        <a:t>9</a:t>
                      </a:r>
                    </a:p>
                  </a:txBody>
                  <a:tcPr/>
                </a:tc>
                <a:tc>
                  <a:txBody>
                    <a:bodyPr/>
                    <a:lstStyle/>
                    <a:p>
                      <a:pPr algn="ctr"/>
                      <a:r>
                        <a:rPr lang="en-US" sz="2400" dirty="0"/>
                        <a:t>9</a:t>
                      </a:r>
                    </a:p>
                  </a:txBody>
                  <a:tcPr/>
                </a:tc>
                <a:tc>
                  <a:txBody>
                    <a:bodyPr/>
                    <a:lstStyle/>
                    <a:p>
                      <a:pPr algn="ctr"/>
                      <a:r>
                        <a:rPr lang="en-US" sz="2400" dirty="0"/>
                        <a:t>5</a:t>
                      </a:r>
                    </a:p>
                  </a:txBody>
                  <a:tcPr/>
                </a:tc>
                <a:tc>
                  <a:txBody>
                    <a:bodyPr/>
                    <a:lstStyle/>
                    <a:p>
                      <a:pPr algn="ctr"/>
                      <a:r>
                        <a:rPr lang="en-US" sz="2400" dirty="0">
                          <a:solidFill>
                            <a:srgbClr val="0070C0"/>
                          </a:solidFill>
                        </a:rPr>
                        <a:t>16</a:t>
                      </a:r>
                    </a:p>
                  </a:txBody>
                  <a:tcPr/>
                </a:tc>
                <a:tc>
                  <a:txBody>
                    <a:bodyPr/>
                    <a:lstStyle/>
                    <a:p>
                      <a:pPr algn="ctr"/>
                      <a:r>
                        <a:rPr lang="en-US" sz="2400" dirty="0"/>
                        <a:t>22</a:t>
                      </a:r>
                    </a:p>
                  </a:txBody>
                  <a:tcPr/>
                </a:tc>
                <a:tc>
                  <a:txBody>
                    <a:bodyPr/>
                    <a:lstStyle/>
                    <a:p>
                      <a:pPr algn="ctr"/>
                      <a:r>
                        <a:rPr lang="en-US" sz="2400" dirty="0"/>
                        <a:t>24</a:t>
                      </a:r>
                    </a:p>
                  </a:txBody>
                  <a:tcPr/>
                </a:tc>
                <a:tc>
                  <a:txBody>
                    <a:bodyPr/>
                    <a:lstStyle/>
                    <a:p>
                      <a:pPr algn="ctr"/>
                      <a:r>
                        <a:rPr lang="en-US" sz="2400" dirty="0"/>
                        <a:t>31</a:t>
                      </a:r>
                    </a:p>
                  </a:txBody>
                  <a:tcPr/>
                </a:tc>
                <a:extLst>
                  <a:ext uri="{0D108BD9-81ED-4DB2-BD59-A6C34878D82A}">
                    <a16:rowId xmlns:a16="http://schemas.microsoft.com/office/drawing/2014/main" val="523264109"/>
                  </a:ext>
                </a:extLst>
              </a:tr>
            </a:tbl>
          </a:graphicData>
        </a:graphic>
      </p:graphicFrame>
      <p:sp>
        <p:nvSpPr>
          <p:cNvPr id="3" name="TextBox 2">
            <a:extLst>
              <a:ext uri="{FF2B5EF4-FFF2-40B4-BE49-F238E27FC236}">
                <a16:creationId xmlns:a16="http://schemas.microsoft.com/office/drawing/2014/main" id="{CADC3342-B6DB-BE91-B789-3B29A4A01FDA}"/>
              </a:ext>
            </a:extLst>
          </p:cNvPr>
          <p:cNvSpPr txBox="1"/>
          <p:nvPr/>
        </p:nvSpPr>
        <p:spPr>
          <a:xfrm>
            <a:off x="822960" y="2955758"/>
            <a:ext cx="749810" cy="461665"/>
          </a:xfrm>
          <a:prstGeom prst="rect">
            <a:avLst/>
          </a:prstGeom>
          <a:noFill/>
        </p:spPr>
        <p:txBody>
          <a:bodyPr wrap="square">
            <a:spAutoFit/>
          </a:bodyPr>
          <a:lstStyle/>
          <a:p>
            <a:r>
              <a:rPr lang="en-US" sz="2400" dirty="0"/>
              <a:t>P =</a:t>
            </a:r>
          </a:p>
        </p:txBody>
      </p:sp>
      <p:sp>
        <p:nvSpPr>
          <p:cNvPr id="4" name="Text Placeholder 4">
            <a:extLst>
              <a:ext uri="{FF2B5EF4-FFF2-40B4-BE49-F238E27FC236}">
                <a16:creationId xmlns:a16="http://schemas.microsoft.com/office/drawing/2014/main" id="{BBD584D9-F074-47C8-6ADC-57503D93D19A}"/>
              </a:ext>
            </a:extLst>
          </p:cNvPr>
          <p:cNvSpPr txBox="1">
            <a:spLocks/>
          </p:cNvSpPr>
          <p:nvPr/>
        </p:nvSpPr>
        <p:spPr>
          <a:xfrm>
            <a:off x="967470" y="3743265"/>
            <a:ext cx="7209060" cy="9715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Red Hat Display"/>
              <a:buChar char="■"/>
              <a:defRPr sz="1400" b="0" i="0" u="none" strike="noStrike" cap="none">
                <a:solidFill>
                  <a:schemeClr val="dk1"/>
                </a:solidFill>
                <a:latin typeface="Commissioner"/>
                <a:ea typeface="Commissioner"/>
                <a:cs typeface="Commissioner"/>
                <a:sym typeface="Commissioner"/>
              </a:defRPr>
            </a:lvl1pPr>
            <a:lvl2pPr marL="914400" marR="0" lvl="1"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2pPr>
            <a:lvl3pPr marL="1371600" marR="0" lvl="2"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3pPr>
            <a:lvl4pPr marL="1828800" marR="0" lvl="3"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4pPr>
            <a:lvl5pPr marL="2286000" marR="0" lvl="4"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5pPr>
            <a:lvl6pPr marL="2743200" marR="0" lvl="5"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6pPr>
            <a:lvl7pPr marL="3200400" marR="0" lvl="6"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7pPr>
            <a:lvl8pPr marL="3657600" marR="0" lvl="7"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8pPr>
            <a:lvl9pPr marL="4114800" marR="0" lvl="8" indent="-317500" algn="l" rtl="0">
              <a:lnSpc>
                <a:spcPct val="115000"/>
              </a:lnSpc>
              <a:spcBef>
                <a:spcPts val="1600"/>
              </a:spcBef>
              <a:spcAft>
                <a:spcPts val="160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9pPr>
          </a:lstStyle>
          <a:p>
            <a:r>
              <a:rPr lang="en-US" sz="2000" dirty="0" err="1"/>
              <a:t>Tổng</a:t>
            </a:r>
            <a:r>
              <a:rPr lang="en-US" sz="2000" dirty="0"/>
              <a:t> </a:t>
            </a:r>
            <a:r>
              <a:rPr lang="en-US" sz="2000" dirty="0" err="1"/>
              <a:t>mảng</a:t>
            </a:r>
            <a:r>
              <a:rPr lang="en-US" sz="2000" dirty="0"/>
              <a:t> A [2,7) = P[7] - P[2] = 16 - 2 = 14</a:t>
            </a:r>
          </a:p>
        </p:txBody>
      </p:sp>
    </p:spTree>
    <p:extLst>
      <p:ext uri="{BB962C8B-B14F-4D97-AF65-F5344CB8AC3E}">
        <p14:creationId xmlns:p14="http://schemas.microsoft.com/office/powerpoint/2010/main" val="26227854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E3A6CA22-08A0-F854-992C-188AEE7A909C}"/>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2941D4C5-269F-B432-78A3-3E496703E0DF}"/>
              </a:ext>
            </a:extLst>
          </p:cNvPr>
          <p:cNvSpPr>
            <a:spLocks noGrp="1"/>
          </p:cNvSpPr>
          <p:nvPr>
            <p:ph type="body" idx="1"/>
          </p:nvPr>
        </p:nvSpPr>
        <p:spPr>
          <a:xfrm>
            <a:off x="1300956" y="637746"/>
            <a:ext cx="7209060" cy="971598"/>
          </a:xfrm>
        </p:spPr>
        <p:txBody>
          <a:bodyPr/>
          <a:lstStyle/>
          <a:p>
            <a:r>
              <a:rPr lang="en-US" sz="2000" dirty="0"/>
              <a:t>Cho 1 </a:t>
            </a:r>
            <a:r>
              <a:rPr lang="en-US" sz="2000" dirty="0" err="1"/>
              <a:t>mảng</a:t>
            </a:r>
            <a:r>
              <a:rPr lang="en-US" sz="2000" dirty="0"/>
              <a:t> </a:t>
            </a:r>
            <a:r>
              <a:rPr lang="en-US" sz="2000" dirty="0" err="1"/>
              <a:t>số</a:t>
            </a:r>
            <a:r>
              <a:rPr lang="en-US" sz="2000" dirty="0"/>
              <a:t> </a:t>
            </a:r>
            <a:r>
              <a:rPr lang="en-US" sz="2000" dirty="0" err="1"/>
              <a:t>nguyên</a:t>
            </a:r>
            <a:r>
              <a:rPr lang="en-US" sz="2000" dirty="0"/>
              <a:t>, </a:t>
            </a:r>
            <a:r>
              <a:rPr lang="en-US" sz="2000" dirty="0" err="1"/>
              <a:t>hãy</a:t>
            </a:r>
            <a:r>
              <a:rPr lang="en-US" sz="2000" dirty="0"/>
              <a:t> </a:t>
            </a:r>
            <a:r>
              <a:rPr lang="en-US" sz="2000" dirty="0" err="1"/>
              <a:t>tính</a:t>
            </a:r>
            <a:r>
              <a:rPr lang="en-US" sz="2000" dirty="0"/>
              <a:t> </a:t>
            </a:r>
            <a:r>
              <a:rPr lang="en-US" sz="2000" dirty="0" err="1"/>
              <a:t>tổng</a:t>
            </a:r>
            <a:r>
              <a:rPr lang="en-US" sz="2000" dirty="0"/>
              <a:t> </a:t>
            </a:r>
            <a:r>
              <a:rPr lang="en-US" sz="2000" dirty="0" err="1"/>
              <a:t>giữa</a:t>
            </a:r>
            <a:r>
              <a:rPr lang="en-US" sz="2000" dirty="0"/>
              <a:t> </a:t>
            </a:r>
            <a:r>
              <a:rPr lang="en-US" sz="2000" dirty="0" err="1"/>
              <a:t>khoảng</a:t>
            </a:r>
            <a:r>
              <a:rPr lang="en-US" sz="2000" dirty="0"/>
              <a:t> [</a:t>
            </a:r>
            <a:r>
              <a:rPr lang="en-US" sz="2000" dirty="0" err="1"/>
              <a:t>i,j</a:t>
            </a:r>
            <a:r>
              <a:rPr lang="en-US" sz="2000" dirty="0"/>
              <a:t>]</a:t>
            </a:r>
          </a:p>
        </p:txBody>
      </p:sp>
      <p:graphicFrame>
        <p:nvGraphicFramePr>
          <p:cNvPr id="6" name="Table 5">
            <a:extLst>
              <a:ext uri="{FF2B5EF4-FFF2-40B4-BE49-F238E27FC236}">
                <a16:creationId xmlns:a16="http://schemas.microsoft.com/office/drawing/2014/main" id="{FE10A216-444D-6D13-EEAE-09B89698F8BD}"/>
              </a:ext>
            </a:extLst>
          </p:cNvPr>
          <p:cNvGraphicFramePr>
            <a:graphicFrameLocks noGrp="1"/>
          </p:cNvGraphicFramePr>
          <p:nvPr>
            <p:extLst>
              <p:ext uri="{D42A27DB-BD31-4B8C-83A1-F6EECF244321}">
                <p14:modId xmlns:p14="http://schemas.microsoft.com/office/powerpoint/2010/main" val="2978896224"/>
              </p:ext>
            </p:extLst>
          </p:nvPr>
        </p:nvGraphicFramePr>
        <p:xfrm>
          <a:off x="1572770" y="2172716"/>
          <a:ext cx="5998460" cy="457200"/>
        </p:xfrm>
        <a:graphic>
          <a:graphicData uri="http://schemas.openxmlformats.org/drawingml/2006/table">
            <a:tbl>
              <a:tblPr firstRow="1" bandRow="1">
                <a:tableStyleId>{CC4AEED3-F78E-434A-8E7B-570F3100C88C}</a:tableStyleId>
              </a:tblPr>
              <a:tblGrid>
                <a:gridCol w="599846">
                  <a:extLst>
                    <a:ext uri="{9D8B030D-6E8A-4147-A177-3AD203B41FA5}">
                      <a16:colId xmlns:a16="http://schemas.microsoft.com/office/drawing/2014/main" val="3027324385"/>
                    </a:ext>
                  </a:extLst>
                </a:gridCol>
                <a:gridCol w="599846">
                  <a:extLst>
                    <a:ext uri="{9D8B030D-6E8A-4147-A177-3AD203B41FA5}">
                      <a16:colId xmlns:a16="http://schemas.microsoft.com/office/drawing/2014/main" val="1329069516"/>
                    </a:ext>
                  </a:extLst>
                </a:gridCol>
                <a:gridCol w="599846">
                  <a:extLst>
                    <a:ext uri="{9D8B030D-6E8A-4147-A177-3AD203B41FA5}">
                      <a16:colId xmlns:a16="http://schemas.microsoft.com/office/drawing/2014/main" val="981492198"/>
                    </a:ext>
                  </a:extLst>
                </a:gridCol>
                <a:gridCol w="599846">
                  <a:extLst>
                    <a:ext uri="{9D8B030D-6E8A-4147-A177-3AD203B41FA5}">
                      <a16:colId xmlns:a16="http://schemas.microsoft.com/office/drawing/2014/main" val="4180157293"/>
                    </a:ext>
                  </a:extLst>
                </a:gridCol>
                <a:gridCol w="599846">
                  <a:extLst>
                    <a:ext uri="{9D8B030D-6E8A-4147-A177-3AD203B41FA5}">
                      <a16:colId xmlns:a16="http://schemas.microsoft.com/office/drawing/2014/main" val="3429764584"/>
                    </a:ext>
                  </a:extLst>
                </a:gridCol>
                <a:gridCol w="599846">
                  <a:extLst>
                    <a:ext uri="{9D8B030D-6E8A-4147-A177-3AD203B41FA5}">
                      <a16:colId xmlns:a16="http://schemas.microsoft.com/office/drawing/2014/main" val="2004278363"/>
                    </a:ext>
                  </a:extLst>
                </a:gridCol>
                <a:gridCol w="599846">
                  <a:extLst>
                    <a:ext uri="{9D8B030D-6E8A-4147-A177-3AD203B41FA5}">
                      <a16:colId xmlns:a16="http://schemas.microsoft.com/office/drawing/2014/main" val="2188969639"/>
                    </a:ext>
                  </a:extLst>
                </a:gridCol>
                <a:gridCol w="599846">
                  <a:extLst>
                    <a:ext uri="{9D8B030D-6E8A-4147-A177-3AD203B41FA5}">
                      <a16:colId xmlns:a16="http://schemas.microsoft.com/office/drawing/2014/main" val="2781965231"/>
                    </a:ext>
                  </a:extLst>
                </a:gridCol>
                <a:gridCol w="599846">
                  <a:extLst>
                    <a:ext uri="{9D8B030D-6E8A-4147-A177-3AD203B41FA5}">
                      <a16:colId xmlns:a16="http://schemas.microsoft.com/office/drawing/2014/main" val="3009103146"/>
                    </a:ext>
                  </a:extLst>
                </a:gridCol>
                <a:gridCol w="599846">
                  <a:extLst>
                    <a:ext uri="{9D8B030D-6E8A-4147-A177-3AD203B41FA5}">
                      <a16:colId xmlns:a16="http://schemas.microsoft.com/office/drawing/2014/main" val="712804809"/>
                    </a:ext>
                  </a:extLst>
                </a:gridCol>
              </a:tblGrid>
              <a:tr h="399034">
                <a:tc>
                  <a:txBody>
                    <a:bodyPr/>
                    <a:lstStyle/>
                    <a:p>
                      <a:pPr algn="ctr"/>
                      <a:r>
                        <a:rPr lang="en-US" sz="2400" dirty="0">
                          <a:solidFill>
                            <a:srgbClr val="0070C0"/>
                          </a:solidFill>
                        </a:rPr>
                        <a:t>5</a:t>
                      </a:r>
                    </a:p>
                  </a:txBody>
                  <a:tcPr/>
                </a:tc>
                <a:tc>
                  <a:txBody>
                    <a:bodyPr/>
                    <a:lstStyle/>
                    <a:p>
                      <a:pPr algn="ctr"/>
                      <a:r>
                        <a:rPr lang="en-US" sz="2400" dirty="0">
                          <a:solidFill>
                            <a:srgbClr val="0070C0"/>
                          </a:solidFill>
                        </a:rPr>
                        <a:t>-3</a:t>
                      </a:r>
                    </a:p>
                  </a:txBody>
                  <a:tcPr/>
                </a:tc>
                <a:tc>
                  <a:txBody>
                    <a:bodyPr/>
                    <a:lstStyle/>
                    <a:p>
                      <a:pPr algn="ctr"/>
                      <a:r>
                        <a:rPr lang="en-US" sz="2400" dirty="0">
                          <a:solidFill>
                            <a:srgbClr val="0070C0"/>
                          </a:solidFill>
                        </a:rPr>
                        <a:t>6</a:t>
                      </a:r>
                    </a:p>
                  </a:txBody>
                  <a:tcPr/>
                </a:tc>
                <a:tc>
                  <a:txBody>
                    <a:bodyPr/>
                    <a:lstStyle/>
                    <a:p>
                      <a:pPr algn="ctr"/>
                      <a:r>
                        <a:rPr lang="en-US" sz="2400" dirty="0">
                          <a:solidFill>
                            <a:srgbClr val="0070C0"/>
                          </a:solidFill>
                        </a:rPr>
                        <a:t>1</a:t>
                      </a:r>
                    </a:p>
                  </a:txBody>
                  <a:tcPr/>
                </a:tc>
                <a:tc>
                  <a:txBody>
                    <a:bodyPr/>
                    <a:lstStyle/>
                    <a:p>
                      <a:pPr algn="ctr"/>
                      <a:r>
                        <a:rPr lang="en-US" sz="2400" dirty="0">
                          <a:solidFill>
                            <a:schemeClr val="tx1"/>
                          </a:solidFill>
                        </a:rPr>
                        <a:t>0</a:t>
                      </a:r>
                    </a:p>
                  </a:txBody>
                  <a:tcPr/>
                </a:tc>
                <a:tc>
                  <a:txBody>
                    <a:bodyPr/>
                    <a:lstStyle/>
                    <a:p>
                      <a:pPr algn="ctr"/>
                      <a:r>
                        <a:rPr lang="en-US" sz="2400" dirty="0">
                          <a:solidFill>
                            <a:schemeClr val="tx1"/>
                          </a:solidFill>
                        </a:rPr>
                        <a:t>-4</a:t>
                      </a:r>
                    </a:p>
                  </a:txBody>
                  <a:tcPr/>
                </a:tc>
                <a:tc>
                  <a:txBody>
                    <a:bodyPr/>
                    <a:lstStyle/>
                    <a:p>
                      <a:pPr algn="ctr"/>
                      <a:r>
                        <a:rPr lang="en-US" sz="2400" dirty="0">
                          <a:solidFill>
                            <a:schemeClr val="tx1"/>
                          </a:solidFill>
                        </a:rPr>
                        <a:t>11</a:t>
                      </a:r>
                    </a:p>
                  </a:txBody>
                  <a:tcPr/>
                </a:tc>
                <a:tc>
                  <a:txBody>
                    <a:bodyPr/>
                    <a:lstStyle/>
                    <a:p>
                      <a:pPr algn="ctr"/>
                      <a:r>
                        <a:rPr lang="en-US" sz="2400" dirty="0"/>
                        <a:t>6</a:t>
                      </a:r>
                    </a:p>
                  </a:txBody>
                  <a:tcPr/>
                </a:tc>
                <a:tc>
                  <a:txBody>
                    <a:bodyPr/>
                    <a:lstStyle/>
                    <a:p>
                      <a:pPr algn="ctr"/>
                      <a:r>
                        <a:rPr lang="en-US" sz="2400" dirty="0"/>
                        <a:t>2</a:t>
                      </a:r>
                    </a:p>
                  </a:txBody>
                  <a:tcPr/>
                </a:tc>
                <a:tc>
                  <a:txBody>
                    <a:bodyPr/>
                    <a:lstStyle/>
                    <a:p>
                      <a:pPr algn="ctr"/>
                      <a:r>
                        <a:rPr lang="en-US" sz="2400" dirty="0"/>
                        <a:t>7</a:t>
                      </a:r>
                    </a:p>
                  </a:txBody>
                  <a:tcPr/>
                </a:tc>
                <a:extLst>
                  <a:ext uri="{0D108BD9-81ED-4DB2-BD59-A6C34878D82A}">
                    <a16:rowId xmlns:a16="http://schemas.microsoft.com/office/drawing/2014/main" val="523264109"/>
                  </a:ext>
                </a:extLst>
              </a:tr>
            </a:tbl>
          </a:graphicData>
        </a:graphic>
      </p:graphicFrame>
      <p:sp>
        <p:nvSpPr>
          <p:cNvPr id="8" name="TextBox 7">
            <a:extLst>
              <a:ext uri="{FF2B5EF4-FFF2-40B4-BE49-F238E27FC236}">
                <a16:creationId xmlns:a16="http://schemas.microsoft.com/office/drawing/2014/main" id="{532EC763-BA70-4CA1-6EF6-42AC846AE641}"/>
              </a:ext>
            </a:extLst>
          </p:cNvPr>
          <p:cNvSpPr txBox="1"/>
          <p:nvPr/>
        </p:nvSpPr>
        <p:spPr>
          <a:xfrm>
            <a:off x="822960" y="2168251"/>
            <a:ext cx="749810" cy="461665"/>
          </a:xfrm>
          <a:prstGeom prst="rect">
            <a:avLst/>
          </a:prstGeom>
          <a:noFill/>
        </p:spPr>
        <p:txBody>
          <a:bodyPr wrap="square">
            <a:spAutoFit/>
          </a:bodyPr>
          <a:lstStyle/>
          <a:p>
            <a:r>
              <a:rPr lang="en-US" sz="2400" dirty="0"/>
              <a:t>A =</a:t>
            </a:r>
          </a:p>
        </p:txBody>
      </p:sp>
      <p:sp>
        <p:nvSpPr>
          <p:cNvPr id="10" name="TextBox 9">
            <a:extLst>
              <a:ext uri="{FF2B5EF4-FFF2-40B4-BE49-F238E27FC236}">
                <a16:creationId xmlns:a16="http://schemas.microsoft.com/office/drawing/2014/main" id="{C7387400-7915-9D12-9F50-C10BEBE11596}"/>
              </a:ext>
            </a:extLst>
          </p:cNvPr>
          <p:cNvSpPr txBox="1"/>
          <p:nvPr/>
        </p:nvSpPr>
        <p:spPr>
          <a:xfrm>
            <a:off x="1694690" y="1645626"/>
            <a:ext cx="5998460" cy="461665"/>
          </a:xfrm>
          <a:prstGeom prst="rect">
            <a:avLst/>
          </a:prstGeom>
          <a:noFill/>
        </p:spPr>
        <p:txBody>
          <a:bodyPr wrap="square">
            <a:spAutoFit/>
          </a:bodyPr>
          <a:lstStyle/>
          <a:p>
            <a:r>
              <a:rPr lang="en-US" sz="2400" dirty="0"/>
              <a:t>0     1     2     3     4      5     6     7     8     9</a:t>
            </a:r>
          </a:p>
        </p:txBody>
      </p:sp>
      <p:graphicFrame>
        <p:nvGraphicFramePr>
          <p:cNvPr id="2" name="Table 1">
            <a:extLst>
              <a:ext uri="{FF2B5EF4-FFF2-40B4-BE49-F238E27FC236}">
                <a16:creationId xmlns:a16="http://schemas.microsoft.com/office/drawing/2014/main" id="{AECCD0E8-F3DE-CA7A-8D42-93972C4295E5}"/>
              </a:ext>
            </a:extLst>
          </p:cNvPr>
          <p:cNvGraphicFramePr>
            <a:graphicFrameLocks noGrp="1"/>
          </p:cNvGraphicFramePr>
          <p:nvPr>
            <p:extLst>
              <p:ext uri="{D42A27DB-BD31-4B8C-83A1-F6EECF244321}">
                <p14:modId xmlns:p14="http://schemas.microsoft.com/office/powerpoint/2010/main" val="1814689100"/>
              </p:ext>
            </p:extLst>
          </p:nvPr>
        </p:nvGraphicFramePr>
        <p:xfrm>
          <a:off x="1572770" y="2960223"/>
          <a:ext cx="6603762" cy="457200"/>
        </p:xfrm>
        <a:graphic>
          <a:graphicData uri="http://schemas.openxmlformats.org/drawingml/2006/table">
            <a:tbl>
              <a:tblPr firstRow="1" bandRow="1">
                <a:tableStyleId>{CC4AEED3-F78E-434A-8E7B-570F3100C88C}</a:tableStyleId>
              </a:tblPr>
              <a:tblGrid>
                <a:gridCol w="600342">
                  <a:extLst>
                    <a:ext uri="{9D8B030D-6E8A-4147-A177-3AD203B41FA5}">
                      <a16:colId xmlns:a16="http://schemas.microsoft.com/office/drawing/2014/main" val="3027324385"/>
                    </a:ext>
                  </a:extLst>
                </a:gridCol>
                <a:gridCol w="600342">
                  <a:extLst>
                    <a:ext uri="{9D8B030D-6E8A-4147-A177-3AD203B41FA5}">
                      <a16:colId xmlns:a16="http://schemas.microsoft.com/office/drawing/2014/main" val="1329069516"/>
                    </a:ext>
                  </a:extLst>
                </a:gridCol>
                <a:gridCol w="600342">
                  <a:extLst>
                    <a:ext uri="{9D8B030D-6E8A-4147-A177-3AD203B41FA5}">
                      <a16:colId xmlns:a16="http://schemas.microsoft.com/office/drawing/2014/main" val="981492198"/>
                    </a:ext>
                  </a:extLst>
                </a:gridCol>
                <a:gridCol w="600342">
                  <a:extLst>
                    <a:ext uri="{9D8B030D-6E8A-4147-A177-3AD203B41FA5}">
                      <a16:colId xmlns:a16="http://schemas.microsoft.com/office/drawing/2014/main" val="4180157293"/>
                    </a:ext>
                  </a:extLst>
                </a:gridCol>
                <a:gridCol w="600342">
                  <a:extLst>
                    <a:ext uri="{9D8B030D-6E8A-4147-A177-3AD203B41FA5}">
                      <a16:colId xmlns:a16="http://schemas.microsoft.com/office/drawing/2014/main" val="3429764584"/>
                    </a:ext>
                  </a:extLst>
                </a:gridCol>
                <a:gridCol w="600342">
                  <a:extLst>
                    <a:ext uri="{9D8B030D-6E8A-4147-A177-3AD203B41FA5}">
                      <a16:colId xmlns:a16="http://schemas.microsoft.com/office/drawing/2014/main" val="2004278363"/>
                    </a:ext>
                  </a:extLst>
                </a:gridCol>
                <a:gridCol w="600342">
                  <a:extLst>
                    <a:ext uri="{9D8B030D-6E8A-4147-A177-3AD203B41FA5}">
                      <a16:colId xmlns:a16="http://schemas.microsoft.com/office/drawing/2014/main" val="2188969639"/>
                    </a:ext>
                  </a:extLst>
                </a:gridCol>
                <a:gridCol w="600342">
                  <a:extLst>
                    <a:ext uri="{9D8B030D-6E8A-4147-A177-3AD203B41FA5}">
                      <a16:colId xmlns:a16="http://schemas.microsoft.com/office/drawing/2014/main" val="2781965231"/>
                    </a:ext>
                  </a:extLst>
                </a:gridCol>
                <a:gridCol w="600342">
                  <a:extLst>
                    <a:ext uri="{9D8B030D-6E8A-4147-A177-3AD203B41FA5}">
                      <a16:colId xmlns:a16="http://schemas.microsoft.com/office/drawing/2014/main" val="3009103146"/>
                    </a:ext>
                  </a:extLst>
                </a:gridCol>
                <a:gridCol w="600342">
                  <a:extLst>
                    <a:ext uri="{9D8B030D-6E8A-4147-A177-3AD203B41FA5}">
                      <a16:colId xmlns:a16="http://schemas.microsoft.com/office/drawing/2014/main" val="712804809"/>
                    </a:ext>
                  </a:extLst>
                </a:gridCol>
                <a:gridCol w="600342">
                  <a:extLst>
                    <a:ext uri="{9D8B030D-6E8A-4147-A177-3AD203B41FA5}">
                      <a16:colId xmlns:a16="http://schemas.microsoft.com/office/drawing/2014/main" val="4066081043"/>
                    </a:ext>
                  </a:extLst>
                </a:gridCol>
              </a:tblGrid>
              <a:tr h="399034">
                <a:tc>
                  <a:txBody>
                    <a:bodyPr/>
                    <a:lstStyle/>
                    <a:p>
                      <a:pPr algn="ctr"/>
                      <a:r>
                        <a:rPr lang="en-US" sz="2400" dirty="0">
                          <a:solidFill>
                            <a:srgbClr val="0070C0"/>
                          </a:solidFill>
                        </a:rPr>
                        <a:t>0</a:t>
                      </a:r>
                    </a:p>
                  </a:txBody>
                  <a:tcPr/>
                </a:tc>
                <a:tc>
                  <a:txBody>
                    <a:bodyPr/>
                    <a:lstStyle/>
                    <a:p>
                      <a:pPr algn="ctr"/>
                      <a:r>
                        <a:rPr lang="en-US" sz="2400" dirty="0"/>
                        <a:t>5</a:t>
                      </a:r>
                    </a:p>
                  </a:txBody>
                  <a:tcPr/>
                </a:tc>
                <a:tc>
                  <a:txBody>
                    <a:bodyPr/>
                    <a:lstStyle/>
                    <a:p>
                      <a:pPr algn="ctr"/>
                      <a:r>
                        <a:rPr lang="en-US" sz="2400" dirty="0">
                          <a:solidFill>
                            <a:schemeClr val="tx1"/>
                          </a:solidFill>
                        </a:rPr>
                        <a:t>2</a:t>
                      </a:r>
                    </a:p>
                  </a:txBody>
                  <a:tcPr/>
                </a:tc>
                <a:tc>
                  <a:txBody>
                    <a:bodyPr/>
                    <a:lstStyle/>
                    <a:p>
                      <a:pPr algn="ctr"/>
                      <a:r>
                        <a:rPr lang="en-US" sz="2400" dirty="0"/>
                        <a:t>8</a:t>
                      </a:r>
                    </a:p>
                  </a:txBody>
                  <a:tcPr/>
                </a:tc>
                <a:tc>
                  <a:txBody>
                    <a:bodyPr/>
                    <a:lstStyle/>
                    <a:p>
                      <a:pPr algn="ctr"/>
                      <a:r>
                        <a:rPr lang="en-US" sz="2400" dirty="0">
                          <a:solidFill>
                            <a:srgbClr val="0070C0"/>
                          </a:solidFill>
                        </a:rPr>
                        <a:t>9</a:t>
                      </a:r>
                    </a:p>
                  </a:txBody>
                  <a:tcPr/>
                </a:tc>
                <a:tc>
                  <a:txBody>
                    <a:bodyPr/>
                    <a:lstStyle/>
                    <a:p>
                      <a:pPr algn="ctr"/>
                      <a:r>
                        <a:rPr lang="en-US" sz="2400" dirty="0"/>
                        <a:t>9</a:t>
                      </a:r>
                    </a:p>
                  </a:txBody>
                  <a:tcPr/>
                </a:tc>
                <a:tc>
                  <a:txBody>
                    <a:bodyPr/>
                    <a:lstStyle/>
                    <a:p>
                      <a:pPr algn="ctr"/>
                      <a:r>
                        <a:rPr lang="en-US" sz="2400" dirty="0"/>
                        <a:t>5</a:t>
                      </a:r>
                    </a:p>
                  </a:txBody>
                  <a:tcPr/>
                </a:tc>
                <a:tc>
                  <a:txBody>
                    <a:bodyPr/>
                    <a:lstStyle/>
                    <a:p>
                      <a:pPr algn="ctr"/>
                      <a:r>
                        <a:rPr lang="en-US" sz="2400" dirty="0">
                          <a:solidFill>
                            <a:schemeClr val="tx1"/>
                          </a:solidFill>
                        </a:rPr>
                        <a:t>16</a:t>
                      </a:r>
                    </a:p>
                  </a:txBody>
                  <a:tcPr/>
                </a:tc>
                <a:tc>
                  <a:txBody>
                    <a:bodyPr/>
                    <a:lstStyle/>
                    <a:p>
                      <a:pPr algn="ctr"/>
                      <a:r>
                        <a:rPr lang="en-US" sz="2400" dirty="0"/>
                        <a:t>22</a:t>
                      </a:r>
                    </a:p>
                  </a:txBody>
                  <a:tcPr/>
                </a:tc>
                <a:tc>
                  <a:txBody>
                    <a:bodyPr/>
                    <a:lstStyle/>
                    <a:p>
                      <a:pPr algn="ctr"/>
                      <a:r>
                        <a:rPr lang="en-US" sz="2400" dirty="0"/>
                        <a:t>24</a:t>
                      </a:r>
                    </a:p>
                  </a:txBody>
                  <a:tcPr/>
                </a:tc>
                <a:tc>
                  <a:txBody>
                    <a:bodyPr/>
                    <a:lstStyle/>
                    <a:p>
                      <a:pPr algn="ctr"/>
                      <a:r>
                        <a:rPr lang="en-US" sz="2400" dirty="0"/>
                        <a:t>31</a:t>
                      </a:r>
                    </a:p>
                  </a:txBody>
                  <a:tcPr/>
                </a:tc>
                <a:extLst>
                  <a:ext uri="{0D108BD9-81ED-4DB2-BD59-A6C34878D82A}">
                    <a16:rowId xmlns:a16="http://schemas.microsoft.com/office/drawing/2014/main" val="523264109"/>
                  </a:ext>
                </a:extLst>
              </a:tr>
            </a:tbl>
          </a:graphicData>
        </a:graphic>
      </p:graphicFrame>
      <p:sp>
        <p:nvSpPr>
          <p:cNvPr id="3" name="TextBox 2">
            <a:extLst>
              <a:ext uri="{FF2B5EF4-FFF2-40B4-BE49-F238E27FC236}">
                <a16:creationId xmlns:a16="http://schemas.microsoft.com/office/drawing/2014/main" id="{F5ED5D06-433F-1E3B-6EF8-2FF41E97D7CF}"/>
              </a:ext>
            </a:extLst>
          </p:cNvPr>
          <p:cNvSpPr txBox="1"/>
          <p:nvPr/>
        </p:nvSpPr>
        <p:spPr>
          <a:xfrm>
            <a:off x="822960" y="2955758"/>
            <a:ext cx="749810" cy="461665"/>
          </a:xfrm>
          <a:prstGeom prst="rect">
            <a:avLst/>
          </a:prstGeom>
          <a:noFill/>
        </p:spPr>
        <p:txBody>
          <a:bodyPr wrap="square">
            <a:spAutoFit/>
          </a:bodyPr>
          <a:lstStyle/>
          <a:p>
            <a:r>
              <a:rPr lang="en-US" sz="2400" dirty="0"/>
              <a:t>P =</a:t>
            </a:r>
          </a:p>
        </p:txBody>
      </p:sp>
      <p:sp>
        <p:nvSpPr>
          <p:cNvPr id="4" name="Text Placeholder 4">
            <a:extLst>
              <a:ext uri="{FF2B5EF4-FFF2-40B4-BE49-F238E27FC236}">
                <a16:creationId xmlns:a16="http://schemas.microsoft.com/office/drawing/2014/main" id="{192506A5-9F1A-6DD8-8B5B-323EEDBE1C97}"/>
              </a:ext>
            </a:extLst>
          </p:cNvPr>
          <p:cNvSpPr txBox="1">
            <a:spLocks/>
          </p:cNvSpPr>
          <p:nvPr/>
        </p:nvSpPr>
        <p:spPr>
          <a:xfrm>
            <a:off x="967470" y="3743265"/>
            <a:ext cx="7209060" cy="9715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Red Hat Display"/>
              <a:buChar char="■"/>
              <a:defRPr sz="1400" b="0" i="0" u="none" strike="noStrike" cap="none">
                <a:solidFill>
                  <a:schemeClr val="dk1"/>
                </a:solidFill>
                <a:latin typeface="Commissioner"/>
                <a:ea typeface="Commissioner"/>
                <a:cs typeface="Commissioner"/>
                <a:sym typeface="Commissioner"/>
              </a:defRPr>
            </a:lvl1pPr>
            <a:lvl2pPr marL="914400" marR="0" lvl="1"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2pPr>
            <a:lvl3pPr marL="1371600" marR="0" lvl="2"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3pPr>
            <a:lvl4pPr marL="1828800" marR="0" lvl="3"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4pPr>
            <a:lvl5pPr marL="2286000" marR="0" lvl="4"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5pPr>
            <a:lvl6pPr marL="2743200" marR="0" lvl="5"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6pPr>
            <a:lvl7pPr marL="3200400" marR="0" lvl="6"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7pPr>
            <a:lvl8pPr marL="3657600" marR="0" lvl="7"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8pPr>
            <a:lvl9pPr marL="4114800" marR="0" lvl="8" indent="-317500" algn="l" rtl="0">
              <a:lnSpc>
                <a:spcPct val="115000"/>
              </a:lnSpc>
              <a:spcBef>
                <a:spcPts val="1600"/>
              </a:spcBef>
              <a:spcAft>
                <a:spcPts val="160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9pPr>
          </a:lstStyle>
          <a:p>
            <a:r>
              <a:rPr lang="en-US" sz="2000" dirty="0" err="1"/>
              <a:t>Tổng</a:t>
            </a:r>
            <a:r>
              <a:rPr lang="en-US" sz="2000" dirty="0"/>
              <a:t> A </a:t>
            </a:r>
            <a:r>
              <a:rPr lang="en-US" sz="2000" dirty="0" err="1"/>
              <a:t>từ</a:t>
            </a:r>
            <a:r>
              <a:rPr lang="en-US" sz="2000" dirty="0"/>
              <a:t> [2,7) = P[7] - P[2] = 16 - 2 = 14</a:t>
            </a:r>
          </a:p>
          <a:p>
            <a:r>
              <a:rPr lang="en-US" sz="2000" dirty="0" err="1"/>
              <a:t>Tổng</a:t>
            </a:r>
            <a:r>
              <a:rPr lang="en-US" sz="2000" dirty="0"/>
              <a:t> A </a:t>
            </a:r>
            <a:r>
              <a:rPr lang="en-US" sz="2000" dirty="0" err="1"/>
              <a:t>từ</a:t>
            </a:r>
            <a:r>
              <a:rPr lang="en-US" sz="2000" dirty="0"/>
              <a:t>  [0,4) = P[4] - P[0] = 9 - 0 = 9</a:t>
            </a:r>
          </a:p>
        </p:txBody>
      </p:sp>
    </p:spTree>
    <p:extLst>
      <p:ext uri="{BB962C8B-B14F-4D97-AF65-F5344CB8AC3E}">
        <p14:creationId xmlns:p14="http://schemas.microsoft.com/office/powerpoint/2010/main" val="11400128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27C44C16-06E3-CD4C-FCC0-BD5DEFA2EA8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A0BE0CDC-3AA4-ECB6-E56D-698B92BA7FAA}"/>
              </a:ext>
            </a:extLst>
          </p:cNvPr>
          <p:cNvSpPr>
            <a:spLocks noGrp="1"/>
          </p:cNvSpPr>
          <p:nvPr>
            <p:ph type="body" idx="1"/>
          </p:nvPr>
        </p:nvSpPr>
        <p:spPr>
          <a:xfrm>
            <a:off x="1300956" y="637746"/>
            <a:ext cx="7209060" cy="971598"/>
          </a:xfrm>
        </p:spPr>
        <p:txBody>
          <a:bodyPr/>
          <a:lstStyle/>
          <a:p>
            <a:r>
              <a:rPr lang="en-US" sz="2000" dirty="0" err="1"/>
              <a:t>Nếu</a:t>
            </a:r>
            <a:r>
              <a:rPr lang="en-US" sz="2000" dirty="0"/>
              <a:t> </a:t>
            </a:r>
            <a:r>
              <a:rPr lang="en-US" sz="2000" dirty="0" err="1"/>
              <a:t>chúng</a:t>
            </a:r>
            <a:r>
              <a:rPr lang="en-US" sz="2000" dirty="0"/>
              <a:t> ta </a:t>
            </a:r>
            <a:r>
              <a:rPr lang="en-US" sz="2000" dirty="0" err="1"/>
              <a:t>muốn</a:t>
            </a:r>
            <a:r>
              <a:rPr lang="en-US" sz="2000" dirty="0"/>
              <a:t> </a:t>
            </a:r>
            <a:r>
              <a:rPr lang="en-US" sz="2000" dirty="0" err="1"/>
              <a:t>cập</a:t>
            </a:r>
            <a:r>
              <a:rPr lang="en-US" sz="2000" dirty="0"/>
              <a:t> </a:t>
            </a:r>
            <a:r>
              <a:rPr lang="en-US" sz="2000" dirty="0" err="1"/>
              <a:t>nhật</a:t>
            </a:r>
            <a:r>
              <a:rPr lang="en-US" sz="2000" dirty="0"/>
              <a:t> </a:t>
            </a:r>
            <a:r>
              <a:rPr lang="en-US" sz="2000" dirty="0" err="1"/>
              <a:t>mảng</a:t>
            </a:r>
            <a:r>
              <a:rPr lang="en-US" sz="2000" dirty="0"/>
              <a:t> ban </a:t>
            </a:r>
            <a:r>
              <a:rPr lang="en-US" sz="2000" dirty="0" err="1"/>
              <a:t>đầu</a:t>
            </a:r>
            <a:r>
              <a:rPr lang="en-US" sz="2000" dirty="0"/>
              <a:t> </a:t>
            </a:r>
            <a:r>
              <a:rPr lang="en-US" sz="2000" dirty="0" err="1"/>
              <a:t>bằng</a:t>
            </a:r>
            <a:r>
              <a:rPr lang="en-US" sz="2000" dirty="0"/>
              <a:t> </a:t>
            </a:r>
            <a:r>
              <a:rPr lang="en-US" sz="2000" dirty="0" err="1"/>
              <a:t>một</a:t>
            </a:r>
            <a:r>
              <a:rPr lang="en-US" sz="2000" dirty="0"/>
              <a:t> </a:t>
            </a:r>
            <a:r>
              <a:rPr lang="en-US" sz="2000" dirty="0" err="1"/>
              <a:t>giá</a:t>
            </a:r>
            <a:r>
              <a:rPr lang="en-US" sz="2000" dirty="0"/>
              <a:t> </a:t>
            </a:r>
            <a:r>
              <a:rPr lang="en-US" sz="2000" dirty="0" err="1"/>
              <a:t>trị</a:t>
            </a:r>
            <a:r>
              <a:rPr lang="en-US" sz="2000" dirty="0"/>
              <a:t> </a:t>
            </a:r>
            <a:r>
              <a:rPr lang="en-US" sz="2000" dirty="0" err="1"/>
              <a:t>mới</a:t>
            </a:r>
            <a:r>
              <a:rPr lang="en-US" sz="2000" dirty="0"/>
              <a:t> </a:t>
            </a:r>
            <a:r>
              <a:rPr lang="en-US" sz="2000" dirty="0" err="1"/>
              <a:t>thì</a:t>
            </a:r>
            <a:r>
              <a:rPr lang="en-US" sz="2000" dirty="0"/>
              <a:t> </a:t>
            </a:r>
            <a:r>
              <a:rPr lang="en-US" sz="2000" dirty="0" err="1"/>
              <a:t>sao</a:t>
            </a:r>
            <a:r>
              <a:rPr lang="en-US" sz="2000" dirty="0"/>
              <a:t>? (</a:t>
            </a:r>
            <a:r>
              <a:rPr lang="en-US" sz="2000" dirty="0" err="1"/>
              <a:t>mảng</a:t>
            </a:r>
            <a:r>
              <a:rPr lang="en-US" sz="2000" dirty="0"/>
              <a:t> A)</a:t>
            </a:r>
          </a:p>
        </p:txBody>
      </p:sp>
      <p:graphicFrame>
        <p:nvGraphicFramePr>
          <p:cNvPr id="6" name="Table 5">
            <a:extLst>
              <a:ext uri="{FF2B5EF4-FFF2-40B4-BE49-F238E27FC236}">
                <a16:creationId xmlns:a16="http://schemas.microsoft.com/office/drawing/2014/main" id="{D1AECFB6-A3D5-3A58-D0DA-C11BDA2774FD}"/>
              </a:ext>
            </a:extLst>
          </p:cNvPr>
          <p:cNvGraphicFramePr>
            <a:graphicFrameLocks noGrp="1"/>
          </p:cNvGraphicFramePr>
          <p:nvPr/>
        </p:nvGraphicFramePr>
        <p:xfrm>
          <a:off x="1572770" y="2172716"/>
          <a:ext cx="5998460" cy="457200"/>
        </p:xfrm>
        <a:graphic>
          <a:graphicData uri="http://schemas.openxmlformats.org/drawingml/2006/table">
            <a:tbl>
              <a:tblPr firstRow="1" bandRow="1">
                <a:tableStyleId>{CC4AEED3-F78E-434A-8E7B-570F3100C88C}</a:tableStyleId>
              </a:tblPr>
              <a:tblGrid>
                <a:gridCol w="599846">
                  <a:extLst>
                    <a:ext uri="{9D8B030D-6E8A-4147-A177-3AD203B41FA5}">
                      <a16:colId xmlns:a16="http://schemas.microsoft.com/office/drawing/2014/main" val="3027324385"/>
                    </a:ext>
                  </a:extLst>
                </a:gridCol>
                <a:gridCol w="599846">
                  <a:extLst>
                    <a:ext uri="{9D8B030D-6E8A-4147-A177-3AD203B41FA5}">
                      <a16:colId xmlns:a16="http://schemas.microsoft.com/office/drawing/2014/main" val="1329069516"/>
                    </a:ext>
                  </a:extLst>
                </a:gridCol>
                <a:gridCol w="599846">
                  <a:extLst>
                    <a:ext uri="{9D8B030D-6E8A-4147-A177-3AD203B41FA5}">
                      <a16:colId xmlns:a16="http://schemas.microsoft.com/office/drawing/2014/main" val="981492198"/>
                    </a:ext>
                  </a:extLst>
                </a:gridCol>
                <a:gridCol w="599846">
                  <a:extLst>
                    <a:ext uri="{9D8B030D-6E8A-4147-A177-3AD203B41FA5}">
                      <a16:colId xmlns:a16="http://schemas.microsoft.com/office/drawing/2014/main" val="4180157293"/>
                    </a:ext>
                  </a:extLst>
                </a:gridCol>
                <a:gridCol w="599846">
                  <a:extLst>
                    <a:ext uri="{9D8B030D-6E8A-4147-A177-3AD203B41FA5}">
                      <a16:colId xmlns:a16="http://schemas.microsoft.com/office/drawing/2014/main" val="3429764584"/>
                    </a:ext>
                  </a:extLst>
                </a:gridCol>
                <a:gridCol w="599846">
                  <a:extLst>
                    <a:ext uri="{9D8B030D-6E8A-4147-A177-3AD203B41FA5}">
                      <a16:colId xmlns:a16="http://schemas.microsoft.com/office/drawing/2014/main" val="2004278363"/>
                    </a:ext>
                  </a:extLst>
                </a:gridCol>
                <a:gridCol w="599846">
                  <a:extLst>
                    <a:ext uri="{9D8B030D-6E8A-4147-A177-3AD203B41FA5}">
                      <a16:colId xmlns:a16="http://schemas.microsoft.com/office/drawing/2014/main" val="2188969639"/>
                    </a:ext>
                  </a:extLst>
                </a:gridCol>
                <a:gridCol w="599846">
                  <a:extLst>
                    <a:ext uri="{9D8B030D-6E8A-4147-A177-3AD203B41FA5}">
                      <a16:colId xmlns:a16="http://schemas.microsoft.com/office/drawing/2014/main" val="2781965231"/>
                    </a:ext>
                  </a:extLst>
                </a:gridCol>
                <a:gridCol w="599846">
                  <a:extLst>
                    <a:ext uri="{9D8B030D-6E8A-4147-A177-3AD203B41FA5}">
                      <a16:colId xmlns:a16="http://schemas.microsoft.com/office/drawing/2014/main" val="3009103146"/>
                    </a:ext>
                  </a:extLst>
                </a:gridCol>
                <a:gridCol w="599846">
                  <a:extLst>
                    <a:ext uri="{9D8B030D-6E8A-4147-A177-3AD203B41FA5}">
                      <a16:colId xmlns:a16="http://schemas.microsoft.com/office/drawing/2014/main" val="712804809"/>
                    </a:ext>
                  </a:extLst>
                </a:gridCol>
              </a:tblGrid>
              <a:tr h="399034">
                <a:tc>
                  <a:txBody>
                    <a:bodyPr/>
                    <a:lstStyle/>
                    <a:p>
                      <a:pPr algn="ctr"/>
                      <a:r>
                        <a:rPr lang="en-US" sz="2400" dirty="0"/>
                        <a:t>5</a:t>
                      </a:r>
                    </a:p>
                  </a:txBody>
                  <a:tcPr/>
                </a:tc>
                <a:tc>
                  <a:txBody>
                    <a:bodyPr/>
                    <a:lstStyle/>
                    <a:p>
                      <a:pPr algn="ctr"/>
                      <a:r>
                        <a:rPr lang="en-US" sz="2400" dirty="0"/>
                        <a:t>-3</a:t>
                      </a:r>
                    </a:p>
                  </a:txBody>
                  <a:tcPr/>
                </a:tc>
                <a:tc>
                  <a:txBody>
                    <a:bodyPr/>
                    <a:lstStyle/>
                    <a:p>
                      <a:pPr algn="ctr"/>
                      <a:r>
                        <a:rPr lang="en-US" sz="2400" dirty="0"/>
                        <a:t>6</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-4</a:t>
                      </a:r>
                    </a:p>
                  </a:txBody>
                  <a:tcPr/>
                </a:tc>
                <a:tc>
                  <a:txBody>
                    <a:bodyPr/>
                    <a:lstStyle/>
                    <a:p>
                      <a:pPr algn="ctr"/>
                      <a:r>
                        <a:rPr lang="en-US" sz="2400" dirty="0"/>
                        <a:t>11</a:t>
                      </a:r>
                    </a:p>
                  </a:txBody>
                  <a:tcPr/>
                </a:tc>
                <a:tc>
                  <a:txBody>
                    <a:bodyPr/>
                    <a:lstStyle/>
                    <a:p>
                      <a:pPr algn="ctr"/>
                      <a:r>
                        <a:rPr lang="en-US" sz="2400" dirty="0"/>
                        <a:t>6</a:t>
                      </a:r>
                    </a:p>
                  </a:txBody>
                  <a:tcPr/>
                </a:tc>
                <a:tc>
                  <a:txBody>
                    <a:bodyPr/>
                    <a:lstStyle/>
                    <a:p>
                      <a:pPr algn="ctr"/>
                      <a:r>
                        <a:rPr lang="en-US" sz="2400" dirty="0"/>
                        <a:t>2</a:t>
                      </a:r>
                    </a:p>
                  </a:txBody>
                  <a:tcPr/>
                </a:tc>
                <a:tc>
                  <a:txBody>
                    <a:bodyPr/>
                    <a:lstStyle/>
                    <a:p>
                      <a:pPr algn="ctr"/>
                      <a:r>
                        <a:rPr lang="en-US" sz="2400" dirty="0"/>
                        <a:t>7</a:t>
                      </a:r>
                    </a:p>
                  </a:txBody>
                  <a:tcPr/>
                </a:tc>
                <a:extLst>
                  <a:ext uri="{0D108BD9-81ED-4DB2-BD59-A6C34878D82A}">
                    <a16:rowId xmlns:a16="http://schemas.microsoft.com/office/drawing/2014/main" val="523264109"/>
                  </a:ext>
                </a:extLst>
              </a:tr>
            </a:tbl>
          </a:graphicData>
        </a:graphic>
      </p:graphicFrame>
      <p:sp>
        <p:nvSpPr>
          <p:cNvPr id="8" name="TextBox 7">
            <a:extLst>
              <a:ext uri="{FF2B5EF4-FFF2-40B4-BE49-F238E27FC236}">
                <a16:creationId xmlns:a16="http://schemas.microsoft.com/office/drawing/2014/main" id="{436C0D80-559C-A269-3129-D54AB7AC305A}"/>
              </a:ext>
            </a:extLst>
          </p:cNvPr>
          <p:cNvSpPr txBox="1"/>
          <p:nvPr/>
        </p:nvSpPr>
        <p:spPr>
          <a:xfrm>
            <a:off x="822960" y="2168251"/>
            <a:ext cx="749810" cy="461665"/>
          </a:xfrm>
          <a:prstGeom prst="rect">
            <a:avLst/>
          </a:prstGeom>
          <a:noFill/>
        </p:spPr>
        <p:txBody>
          <a:bodyPr wrap="square">
            <a:spAutoFit/>
          </a:bodyPr>
          <a:lstStyle/>
          <a:p>
            <a:r>
              <a:rPr lang="en-US" sz="2400" dirty="0"/>
              <a:t>A =</a:t>
            </a:r>
          </a:p>
        </p:txBody>
      </p:sp>
      <p:sp>
        <p:nvSpPr>
          <p:cNvPr id="10" name="TextBox 9">
            <a:extLst>
              <a:ext uri="{FF2B5EF4-FFF2-40B4-BE49-F238E27FC236}">
                <a16:creationId xmlns:a16="http://schemas.microsoft.com/office/drawing/2014/main" id="{0742312A-495A-7DC1-9689-52C2F1DB6103}"/>
              </a:ext>
            </a:extLst>
          </p:cNvPr>
          <p:cNvSpPr txBox="1"/>
          <p:nvPr/>
        </p:nvSpPr>
        <p:spPr>
          <a:xfrm>
            <a:off x="1694690" y="1645626"/>
            <a:ext cx="5998460" cy="461665"/>
          </a:xfrm>
          <a:prstGeom prst="rect">
            <a:avLst/>
          </a:prstGeom>
          <a:noFill/>
        </p:spPr>
        <p:txBody>
          <a:bodyPr wrap="square">
            <a:spAutoFit/>
          </a:bodyPr>
          <a:lstStyle/>
          <a:p>
            <a:r>
              <a:rPr lang="en-US" sz="2400" dirty="0"/>
              <a:t>0     1     2     3     4      5     6     7     8     9</a:t>
            </a:r>
          </a:p>
        </p:txBody>
      </p:sp>
      <p:graphicFrame>
        <p:nvGraphicFramePr>
          <p:cNvPr id="2" name="Table 1">
            <a:extLst>
              <a:ext uri="{FF2B5EF4-FFF2-40B4-BE49-F238E27FC236}">
                <a16:creationId xmlns:a16="http://schemas.microsoft.com/office/drawing/2014/main" id="{F8D51407-5559-003D-1668-EA59CA96C1B9}"/>
              </a:ext>
            </a:extLst>
          </p:cNvPr>
          <p:cNvGraphicFramePr>
            <a:graphicFrameLocks noGrp="1"/>
          </p:cNvGraphicFramePr>
          <p:nvPr/>
        </p:nvGraphicFramePr>
        <p:xfrm>
          <a:off x="1572770" y="2960223"/>
          <a:ext cx="6603762" cy="457200"/>
        </p:xfrm>
        <a:graphic>
          <a:graphicData uri="http://schemas.openxmlformats.org/drawingml/2006/table">
            <a:tbl>
              <a:tblPr firstRow="1" bandRow="1">
                <a:tableStyleId>{CC4AEED3-F78E-434A-8E7B-570F3100C88C}</a:tableStyleId>
              </a:tblPr>
              <a:tblGrid>
                <a:gridCol w="600342">
                  <a:extLst>
                    <a:ext uri="{9D8B030D-6E8A-4147-A177-3AD203B41FA5}">
                      <a16:colId xmlns:a16="http://schemas.microsoft.com/office/drawing/2014/main" val="3027324385"/>
                    </a:ext>
                  </a:extLst>
                </a:gridCol>
                <a:gridCol w="600342">
                  <a:extLst>
                    <a:ext uri="{9D8B030D-6E8A-4147-A177-3AD203B41FA5}">
                      <a16:colId xmlns:a16="http://schemas.microsoft.com/office/drawing/2014/main" val="1329069516"/>
                    </a:ext>
                  </a:extLst>
                </a:gridCol>
                <a:gridCol w="600342">
                  <a:extLst>
                    <a:ext uri="{9D8B030D-6E8A-4147-A177-3AD203B41FA5}">
                      <a16:colId xmlns:a16="http://schemas.microsoft.com/office/drawing/2014/main" val="981492198"/>
                    </a:ext>
                  </a:extLst>
                </a:gridCol>
                <a:gridCol w="600342">
                  <a:extLst>
                    <a:ext uri="{9D8B030D-6E8A-4147-A177-3AD203B41FA5}">
                      <a16:colId xmlns:a16="http://schemas.microsoft.com/office/drawing/2014/main" val="4180157293"/>
                    </a:ext>
                  </a:extLst>
                </a:gridCol>
                <a:gridCol w="600342">
                  <a:extLst>
                    <a:ext uri="{9D8B030D-6E8A-4147-A177-3AD203B41FA5}">
                      <a16:colId xmlns:a16="http://schemas.microsoft.com/office/drawing/2014/main" val="3429764584"/>
                    </a:ext>
                  </a:extLst>
                </a:gridCol>
                <a:gridCol w="600342">
                  <a:extLst>
                    <a:ext uri="{9D8B030D-6E8A-4147-A177-3AD203B41FA5}">
                      <a16:colId xmlns:a16="http://schemas.microsoft.com/office/drawing/2014/main" val="2004278363"/>
                    </a:ext>
                  </a:extLst>
                </a:gridCol>
                <a:gridCol w="600342">
                  <a:extLst>
                    <a:ext uri="{9D8B030D-6E8A-4147-A177-3AD203B41FA5}">
                      <a16:colId xmlns:a16="http://schemas.microsoft.com/office/drawing/2014/main" val="2188969639"/>
                    </a:ext>
                  </a:extLst>
                </a:gridCol>
                <a:gridCol w="600342">
                  <a:extLst>
                    <a:ext uri="{9D8B030D-6E8A-4147-A177-3AD203B41FA5}">
                      <a16:colId xmlns:a16="http://schemas.microsoft.com/office/drawing/2014/main" val="2781965231"/>
                    </a:ext>
                  </a:extLst>
                </a:gridCol>
                <a:gridCol w="600342">
                  <a:extLst>
                    <a:ext uri="{9D8B030D-6E8A-4147-A177-3AD203B41FA5}">
                      <a16:colId xmlns:a16="http://schemas.microsoft.com/office/drawing/2014/main" val="3009103146"/>
                    </a:ext>
                  </a:extLst>
                </a:gridCol>
                <a:gridCol w="600342">
                  <a:extLst>
                    <a:ext uri="{9D8B030D-6E8A-4147-A177-3AD203B41FA5}">
                      <a16:colId xmlns:a16="http://schemas.microsoft.com/office/drawing/2014/main" val="712804809"/>
                    </a:ext>
                  </a:extLst>
                </a:gridCol>
                <a:gridCol w="600342">
                  <a:extLst>
                    <a:ext uri="{9D8B030D-6E8A-4147-A177-3AD203B41FA5}">
                      <a16:colId xmlns:a16="http://schemas.microsoft.com/office/drawing/2014/main" val="4066081043"/>
                    </a:ext>
                  </a:extLst>
                </a:gridCol>
              </a:tblGrid>
              <a:tr h="399034">
                <a:tc>
                  <a:txBody>
                    <a:bodyPr/>
                    <a:lstStyle/>
                    <a:p>
                      <a:pPr algn="ctr"/>
                      <a:r>
                        <a:rPr lang="en-US" sz="2400" dirty="0"/>
                        <a:t>0</a:t>
                      </a:r>
                    </a:p>
                  </a:txBody>
                  <a:tcPr/>
                </a:tc>
                <a:tc>
                  <a:txBody>
                    <a:bodyPr/>
                    <a:lstStyle/>
                    <a:p>
                      <a:pPr algn="ctr"/>
                      <a:r>
                        <a:rPr lang="en-US" sz="2400" dirty="0"/>
                        <a:t>5</a:t>
                      </a:r>
                    </a:p>
                  </a:txBody>
                  <a:tcPr/>
                </a:tc>
                <a:tc>
                  <a:txBody>
                    <a:bodyPr/>
                    <a:lstStyle/>
                    <a:p>
                      <a:pPr algn="ctr"/>
                      <a:r>
                        <a:rPr lang="en-US" sz="2400" dirty="0"/>
                        <a:t>2</a:t>
                      </a:r>
                    </a:p>
                  </a:txBody>
                  <a:tcPr/>
                </a:tc>
                <a:tc>
                  <a:txBody>
                    <a:bodyPr/>
                    <a:lstStyle/>
                    <a:p>
                      <a:pPr algn="ctr"/>
                      <a:r>
                        <a:rPr lang="en-US" sz="2400" dirty="0"/>
                        <a:t>8</a:t>
                      </a:r>
                    </a:p>
                  </a:txBody>
                  <a:tcPr/>
                </a:tc>
                <a:tc>
                  <a:txBody>
                    <a:bodyPr/>
                    <a:lstStyle/>
                    <a:p>
                      <a:pPr algn="ctr"/>
                      <a:r>
                        <a:rPr lang="en-US" sz="2400" dirty="0"/>
                        <a:t>9</a:t>
                      </a:r>
                    </a:p>
                  </a:txBody>
                  <a:tcPr/>
                </a:tc>
                <a:tc>
                  <a:txBody>
                    <a:bodyPr/>
                    <a:lstStyle/>
                    <a:p>
                      <a:pPr algn="ctr"/>
                      <a:r>
                        <a:rPr lang="en-US" sz="2400" dirty="0"/>
                        <a:t>9</a:t>
                      </a:r>
                    </a:p>
                  </a:txBody>
                  <a:tcPr/>
                </a:tc>
                <a:tc>
                  <a:txBody>
                    <a:bodyPr/>
                    <a:lstStyle/>
                    <a:p>
                      <a:pPr algn="ctr"/>
                      <a:r>
                        <a:rPr lang="en-US" sz="2400" dirty="0"/>
                        <a:t>5</a:t>
                      </a:r>
                    </a:p>
                  </a:txBody>
                  <a:tcPr/>
                </a:tc>
                <a:tc>
                  <a:txBody>
                    <a:bodyPr/>
                    <a:lstStyle/>
                    <a:p>
                      <a:pPr algn="ctr"/>
                      <a:r>
                        <a:rPr lang="en-US" sz="2400" dirty="0"/>
                        <a:t>16</a:t>
                      </a:r>
                    </a:p>
                  </a:txBody>
                  <a:tcPr/>
                </a:tc>
                <a:tc>
                  <a:txBody>
                    <a:bodyPr/>
                    <a:lstStyle/>
                    <a:p>
                      <a:pPr algn="ctr"/>
                      <a:r>
                        <a:rPr lang="en-US" sz="2400" dirty="0"/>
                        <a:t>22</a:t>
                      </a:r>
                    </a:p>
                  </a:txBody>
                  <a:tcPr/>
                </a:tc>
                <a:tc>
                  <a:txBody>
                    <a:bodyPr/>
                    <a:lstStyle/>
                    <a:p>
                      <a:pPr algn="ctr"/>
                      <a:r>
                        <a:rPr lang="en-US" sz="2400" dirty="0"/>
                        <a:t>24</a:t>
                      </a:r>
                    </a:p>
                  </a:txBody>
                  <a:tcPr/>
                </a:tc>
                <a:tc>
                  <a:txBody>
                    <a:bodyPr/>
                    <a:lstStyle/>
                    <a:p>
                      <a:pPr algn="ctr"/>
                      <a:r>
                        <a:rPr lang="en-US" sz="2400" dirty="0"/>
                        <a:t>31</a:t>
                      </a:r>
                    </a:p>
                  </a:txBody>
                  <a:tcPr/>
                </a:tc>
                <a:extLst>
                  <a:ext uri="{0D108BD9-81ED-4DB2-BD59-A6C34878D82A}">
                    <a16:rowId xmlns:a16="http://schemas.microsoft.com/office/drawing/2014/main" val="523264109"/>
                  </a:ext>
                </a:extLst>
              </a:tr>
            </a:tbl>
          </a:graphicData>
        </a:graphic>
      </p:graphicFrame>
      <p:sp>
        <p:nvSpPr>
          <p:cNvPr id="3" name="TextBox 2">
            <a:extLst>
              <a:ext uri="{FF2B5EF4-FFF2-40B4-BE49-F238E27FC236}">
                <a16:creationId xmlns:a16="http://schemas.microsoft.com/office/drawing/2014/main" id="{7C86566C-54E2-6C39-964A-61B0BF71CEF5}"/>
              </a:ext>
            </a:extLst>
          </p:cNvPr>
          <p:cNvSpPr txBox="1"/>
          <p:nvPr/>
        </p:nvSpPr>
        <p:spPr>
          <a:xfrm>
            <a:off x="822960" y="2955758"/>
            <a:ext cx="749810" cy="461665"/>
          </a:xfrm>
          <a:prstGeom prst="rect">
            <a:avLst/>
          </a:prstGeom>
          <a:noFill/>
        </p:spPr>
        <p:txBody>
          <a:bodyPr wrap="square">
            <a:spAutoFit/>
          </a:bodyPr>
          <a:lstStyle/>
          <a:p>
            <a:r>
              <a:rPr lang="en-US" sz="2400" dirty="0"/>
              <a:t>P =</a:t>
            </a:r>
          </a:p>
        </p:txBody>
      </p:sp>
    </p:spTree>
    <p:extLst>
      <p:ext uri="{BB962C8B-B14F-4D97-AF65-F5344CB8AC3E}">
        <p14:creationId xmlns:p14="http://schemas.microsoft.com/office/powerpoint/2010/main" val="18694518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42F19089-09D0-931D-1495-DC1A8D4526D6}"/>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8B4437C3-05FB-81B3-5B26-6701D363AD95}"/>
              </a:ext>
            </a:extLst>
          </p:cNvPr>
          <p:cNvSpPr>
            <a:spLocks noGrp="1"/>
          </p:cNvSpPr>
          <p:nvPr>
            <p:ph type="body" idx="1"/>
          </p:nvPr>
        </p:nvSpPr>
        <p:spPr>
          <a:xfrm>
            <a:off x="1300956" y="637746"/>
            <a:ext cx="7209060" cy="971598"/>
          </a:xfrm>
        </p:spPr>
        <p:txBody>
          <a:bodyPr/>
          <a:lstStyle/>
          <a:p>
            <a:r>
              <a:rPr lang="en-US" sz="2000" dirty="0" err="1"/>
              <a:t>Nếu</a:t>
            </a:r>
            <a:r>
              <a:rPr lang="en-US" sz="2000" dirty="0"/>
              <a:t> </a:t>
            </a:r>
            <a:r>
              <a:rPr lang="en-US" sz="2000" dirty="0" err="1"/>
              <a:t>chúng</a:t>
            </a:r>
            <a:r>
              <a:rPr lang="en-US" sz="2000" dirty="0"/>
              <a:t> ta </a:t>
            </a:r>
            <a:r>
              <a:rPr lang="en-US" sz="2000" dirty="0" err="1"/>
              <a:t>muốn</a:t>
            </a:r>
            <a:r>
              <a:rPr lang="en-US" sz="2000" dirty="0"/>
              <a:t> </a:t>
            </a:r>
            <a:r>
              <a:rPr lang="en-US" sz="2000" dirty="0" err="1"/>
              <a:t>cập</a:t>
            </a:r>
            <a:r>
              <a:rPr lang="en-US" sz="2000" dirty="0"/>
              <a:t> </a:t>
            </a:r>
            <a:r>
              <a:rPr lang="en-US" sz="2000" dirty="0" err="1"/>
              <a:t>nhật</a:t>
            </a:r>
            <a:r>
              <a:rPr lang="en-US" sz="2000" dirty="0"/>
              <a:t> </a:t>
            </a:r>
            <a:r>
              <a:rPr lang="en-US" sz="2000" dirty="0" err="1"/>
              <a:t>mảng</a:t>
            </a:r>
            <a:r>
              <a:rPr lang="en-US" sz="2000" dirty="0"/>
              <a:t> ban </a:t>
            </a:r>
            <a:r>
              <a:rPr lang="en-US" sz="2000" dirty="0" err="1"/>
              <a:t>đầu</a:t>
            </a:r>
            <a:r>
              <a:rPr lang="en-US" sz="2000" dirty="0"/>
              <a:t> </a:t>
            </a:r>
            <a:r>
              <a:rPr lang="en-US" sz="2000" dirty="0" err="1"/>
              <a:t>bằng</a:t>
            </a:r>
            <a:r>
              <a:rPr lang="en-US" sz="2000" dirty="0"/>
              <a:t> </a:t>
            </a:r>
            <a:r>
              <a:rPr lang="en-US" sz="2000" dirty="0" err="1"/>
              <a:t>một</a:t>
            </a:r>
            <a:r>
              <a:rPr lang="en-US" sz="2000" dirty="0"/>
              <a:t> </a:t>
            </a:r>
            <a:r>
              <a:rPr lang="en-US" sz="2000" dirty="0" err="1"/>
              <a:t>giá</a:t>
            </a:r>
            <a:r>
              <a:rPr lang="en-US" sz="2000" dirty="0"/>
              <a:t> </a:t>
            </a:r>
            <a:r>
              <a:rPr lang="en-US" sz="2000" dirty="0" err="1"/>
              <a:t>trị</a:t>
            </a:r>
            <a:r>
              <a:rPr lang="en-US" sz="2000" dirty="0"/>
              <a:t> </a:t>
            </a:r>
            <a:r>
              <a:rPr lang="en-US" sz="2000" dirty="0" err="1"/>
              <a:t>mới</a:t>
            </a:r>
            <a:r>
              <a:rPr lang="en-US" sz="2000" dirty="0"/>
              <a:t> </a:t>
            </a:r>
            <a:r>
              <a:rPr lang="en-US" sz="2000" dirty="0" err="1"/>
              <a:t>thì</a:t>
            </a:r>
            <a:r>
              <a:rPr lang="en-US" sz="2000" dirty="0"/>
              <a:t> </a:t>
            </a:r>
            <a:r>
              <a:rPr lang="en-US" sz="2000" dirty="0" err="1"/>
              <a:t>sao</a:t>
            </a:r>
            <a:r>
              <a:rPr lang="en-US" sz="2000" dirty="0"/>
              <a:t>? (</a:t>
            </a:r>
            <a:r>
              <a:rPr lang="en-US" sz="2000" dirty="0" err="1"/>
              <a:t>mảng</a:t>
            </a:r>
            <a:r>
              <a:rPr lang="en-US" sz="2000" dirty="0"/>
              <a:t> A)</a:t>
            </a:r>
          </a:p>
        </p:txBody>
      </p:sp>
      <p:graphicFrame>
        <p:nvGraphicFramePr>
          <p:cNvPr id="6" name="Table 5">
            <a:extLst>
              <a:ext uri="{FF2B5EF4-FFF2-40B4-BE49-F238E27FC236}">
                <a16:creationId xmlns:a16="http://schemas.microsoft.com/office/drawing/2014/main" id="{C233223E-D518-688B-F48C-80FF02E30211}"/>
              </a:ext>
            </a:extLst>
          </p:cNvPr>
          <p:cNvGraphicFramePr>
            <a:graphicFrameLocks noGrp="1"/>
          </p:cNvGraphicFramePr>
          <p:nvPr>
            <p:extLst>
              <p:ext uri="{D42A27DB-BD31-4B8C-83A1-F6EECF244321}">
                <p14:modId xmlns:p14="http://schemas.microsoft.com/office/powerpoint/2010/main" val="3076173105"/>
              </p:ext>
            </p:extLst>
          </p:nvPr>
        </p:nvGraphicFramePr>
        <p:xfrm>
          <a:off x="1572770" y="2172716"/>
          <a:ext cx="5998460" cy="457200"/>
        </p:xfrm>
        <a:graphic>
          <a:graphicData uri="http://schemas.openxmlformats.org/drawingml/2006/table">
            <a:tbl>
              <a:tblPr firstRow="1" bandRow="1">
                <a:tableStyleId>{CC4AEED3-F78E-434A-8E7B-570F3100C88C}</a:tableStyleId>
              </a:tblPr>
              <a:tblGrid>
                <a:gridCol w="599846">
                  <a:extLst>
                    <a:ext uri="{9D8B030D-6E8A-4147-A177-3AD203B41FA5}">
                      <a16:colId xmlns:a16="http://schemas.microsoft.com/office/drawing/2014/main" val="3027324385"/>
                    </a:ext>
                  </a:extLst>
                </a:gridCol>
                <a:gridCol w="599846">
                  <a:extLst>
                    <a:ext uri="{9D8B030D-6E8A-4147-A177-3AD203B41FA5}">
                      <a16:colId xmlns:a16="http://schemas.microsoft.com/office/drawing/2014/main" val="1329069516"/>
                    </a:ext>
                  </a:extLst>
                </a:gridCol>
                <a:gridCol w="599846">
                  <a:extLst>
                    <a:ext uri="{9D8B030D-6E8A-4147-A177-3AD203B41FA5}">
                      <a16:colId xmlns:a16="http://schemas.microsoft.com/office/drawing/2014/main" val="981492198"/>
                    </a:ext>
                  </a:extLst>
                </a:gridCol>
                <a:gridCol w="599846">
                  <a:extLst>
                    <a:ext uri="{9D8B030D-6E8A-4147-A177-3AD203B41FA5}">
                      <a16:colId xmlns:a16="http://schemas.microsoft.com/office/drawing/2014/main" val="4180157293"/>
                    </a:ext>
                  </a:extLst>
                </a:gridCol>
                <a:gridCol w="599846">
                  <a:extLst>
                    <a:ext uri="{9D8B030D-6E8A-4147-A177-3AD203B41FA5}">
                      <a16:colId xmlns:a16="http://schemas.microsoft.com/office/drawing/2014/main" val="3429764584"/>
                    </a:ext>
                  </a:extLst>
                </a:gridCol>
                <a:gridCol w="599846">
                  <a:extLst>
                    <a:ext uri="{9D8B030D-6E8A-4147-A177-3AD203B41FA5}">
                      <a16:colId xmlns:a16="http://schemas.microsoft.com/office/drawing/2014/main" val="2004278363"/>
                    </a:ext>
                  </a:extLst>
                </a:gridCol>
                <a:gridCol w="599846">
                  <a:extLst>
                    <a:ext uri="{9D8B030D-6E8A-4147-A177-3AD203B41FA5}">
                      <a16:colId xmlns:a16="http://schemas.microsoft.com/office/drawing/2014/main" val="2188969639"/>
                    </a:ext>
                  </a:extLst>
                </a:gridCol>
                <a:gridCol w="599846">
                  <a:extLst>
                    <a:ext uri="{9D8B030D-6E8A-4147-A177-3AD203B41FA5}">
                      <a16:colId xmlns:a16="http://schemas.microsoft.com/office/drawing/2014/main" val="2781965231"/>
                    </a:ext>
                  </a:extLst>
                </a:gridCol>
                <a:gridCol w="599846">
                  <a:extLst>
                    <a:ext uri="{9D8B030D-6E8A-4147-A177-3AD203B41FA5}">
                      <a16:colId xmlns:a16="http://schemas.microsoft.com/office/drawing/2014/main" val="3009103146"/>
                    </a:ext>
                  </a:extLst>
                </a:gridCol>
                <a:gridCol w="599846">
                  <a:extLst>
                    <a:ext uri="{9D8B030D-6E8A-4147-A177-3AD203B41FA5}">
                      <a16:colId xmlns:a16="http://schemas.microsoft.com/office/drawing/2014/main" val="712804809"/>
                    </a:ext>
                  </a:extLst>
                </a:gridCol>
              </a:tblGrid>
              <a:tr h="399034">
                <a:tc>
                  <a:txBody>
                    <a:bodyPr/>
                    <a:lstStyle/>
                    <a:p>
                      <a:pPr algn="ctr"/>
                      <a:r>
                        <a:rPr lang="en-US" sz="2400" dirty="0"/>
                        <a:t>5</a:t>
                      </a:r>
                    </a:p>
                  </a:txBody>
                  <a:tcPr/>
                </a:tc>
                <a:tc>
                  <a:txBody>
                    <a:bodyPr/>
                    <a:lstStyle/>
                    <a:p>
                      <a:pPr algn="ctr"/>
                      <a:r>
                        <a:rPr lang="en-US" sz="2400" dirty="0"/>
                        <a:t>-3</a:t>
                      </a:r>
                    </a:p>
                  </a:txBody>
                  <a:tcPr/>
                </a:tc>
                <a:tc>
                  <a:txBody>
                    <a:bodyPr/>
                    <a:lstStyle/>
                    <a:p>
                      <a:pPr algn="ctr"/>
                      <a:r>
                        <a:rPr lang="en-US" sz="2400" dirty="0"/>
                        <a:t>6</a:t>
                      </a:r>
                    </a:p>
                  </a:txBody>
                  <a:tcPr/>
                </a:tc>
                <a:tc>
                  <a:txBody>
                    <a:bodyPr/>
                    <a:lstStyle/>
                    <a:p>
                      <a:pPr algn="ctr"/>
                      <a:r>
                        <a:rPr lang="en-US" sz="2400" dirty="0"/>
                        <a:t>1</a:t>
                      </a:r>
                    </a:p>
                  </a:txBody>
                  <a:tcPr/>
                </a:tc>
                <a:tc>
                  <a:txBody>
                    <a:bodyPr/>
                    <a:lstStyle/>
                    <a:p>
                      <a:pPr algn="ctr"/>
                      <a:r>
                        <a:rPr lang="en-US" sz="2400" dirty="0">
                          <a:solidFill>
                            <a:srgbClr val="7030A0"/>
                          </a:solidFill>
                        </a:rPr>
                        <a:t>3</a:t>
                      </a:r>
                    </a:p>
                  </a:txBody>
                  <a:tcPr/>
                </a:tc>
                <a:tc>
                  <a:txBody>
                    <a:bodyPr/>
                    <a:lstStyle/>
                    <a:p>
                      <a:pPr algn="ctr"/>
                      <a:r>
                        <a:rPr lang="en-US" sz="2400" dirty="0"/>
                        <a:t>-4</a:t>
                      </a:r>
                    </a:p>
                  </a:txBody>
                  <a:tcPr/>
                </a:tc>
                <a:tc>
                  <a:txBody>
                    <a:bodyPr/>
                    <a:lstStyle/>
                    <a:p>
                      <a:pPr algn="ctr"/>
                      <a:r>
                        <a:rPr lang="en-US" sz="2400" dirty="0"/>
                        <a:t>11</a:t>
                      </a:r>
                    </a:p>
                  </a:txBody>
                  <a:tcPr/>
                </a:tc>
                <a:tc>
                  <a:txBody>
                    <a:bodyPr/>
                    <a:lstStyle/>
                    <a:p>
                      <a:pPr algn="ctr"/>
                      <a:r>
                        <a:rPr lang="en-US" sz="2400" dirty="0"/>
                        <a:t>6</a:t>
                      </a:r>
                    </a:p>
                  </a:txBody>
                  <a:tcPr/>
                </a:tc>
                <a:tc>
                  <a:txBody>
                    <a:bodyPr/>
                    <a:lstStyle/>
                    <a:p>
                      <a:pPr algn="ctr"/>
                      <a:r>
                        <a:rPr lang="en-US" sz="2400" dirty="0"/>
                        <a:t>2</a:t>
                      </a:r>
                    </a:p>
                  </a:txBody>
                  <a:tcPr/>
                </a:tc>
                <a:tc>
                  <a:txBody>
                    <a:bodyPr/>
                    <a:lstStyle/>
                    <a:p>
                      <a:pPr algn="ctr"/>
                      <a:r>
                        <a:rPr lang="en-US" sz="2400" dirty="0"/>
                        <a:t>7</a:t>
                      </a:r>
                    </a:p>
                  </a:txBody>
                  <a:tcPr/>
                </a:tc>
                <a:extLst>
                  <a:ext uri="{0D108BD9-81ED-4DB2-BD59-A6C34878D82A}">
                    <a16:rowId xmlns:a16="http://schemas.microsoft.com/office/drawing/2014/main" val="523264109"/>
                  </a:ext>
                </a:extLst>
              </a:tr>
            </a:tbl>
          </a:graphicData>
        </a:graphic>
      </p:graphicFrame>
      <p:sp>
        <p:nvSpPr>
          <p:cNvPr id="8" name="TextBox 7">
            <a:extLst>
              <a:ext uri="{FF2B5EF4-FFF2-40B4-BE49-F238E27FC236}">
                <a16:creationId xmlns:a16="http://schemas.microsoft.com/office/drawing/2014/main" id="{568E6171-EF9E-1C80-5253-2365FF51F77E}"/>
              </a:ext>
            </a:extLst>
          </p:cNvPr>
          <p:cNvSpPr txBox="1"/>
          <p:nvPr/>
        </p:nvSpPr>
        <p:spPr>
          <a:xfrm>
            <a:off x="822960" y="2168251"/>
            <a:ext cx="749810" cy="461665"/>
          </a:xfrm>
          <a:prstGeom prst="rect">
            <a:avLst/>
          </a:prstGeom>
          <a:noFill/>
        </p:spPr>
        <p:txBody>
          <a:bodyPr wrap="square">
            <a:spAutoFit/>
          </a:bodyPr>
          <a:lstStyle/>
          <a:p>
            <a:r>
              <a:rPr lang="en-US" sz="2400" dirty="0"/>
              <a:t>A =</a:t>
            </a:r>
          </a:p>
        </p:txBody>
      </p:sp>
      <p:sp>
        <p:nvSpPr>
          <p:cNvPr id="10" name="TextBox 9">
            <a:extLst>
              <a:ext uri="{FF2B5EF4-FFF2-40B4-BE49-F238E27FC236}">
                <a16:creationId xmlns:a16="http://schemas.microsoft.com/office/drawing/2014/main" id="{23C47859-6BE2-FB7F-EA42-B3B5E9ADE816}"/>
              </a:ext>
            </a:extLst>
          </p:cNvPr>
          <p:cNvSpPr txBox="1"/>
          <p:nvPr/>
        </p:nvSpPr>
        <p:spPr>
          <a:xfrm>
            <a:off x="1694690" y="1645626"/>
            <a:ext cx="5998460" cy="461665"/>
          </a:xfrm>
          <a:prstGeom prst="rect">
            <a:avLst/>
          </a:prstGeom>
          <a:noFill/>
        </p:spPr>
        <p:txBody>
          <a:bodyPr wrap="square">
            <a:spAutoFit/>
          </a:bodyPr>
          <a:lstStyle/>
          <a:p>
            <a:r>
              <a:rPr lang="en-US" sz="2400" dirty="0"/>
              <a:t>0     1     2     3     4      5     6     7     8     9</a:t>
            </a:r>
          </a:p>
        </p:txBody>
      </p:sp>
      <p:graphicFrame>
        <p:nvGraphicFramePr>
          <p:cNvPr id="2" name="Table 1">
            <a:extLst>
              <a:ext uri="{FF2B5EF4-FFF2-40B4-BE49-F238E27FC236}">
                <a16:creationId xmlns:a16="http://schemas.microsoft.com/office/drawing/2014/main" id="{57599BFA-E858-A2D0-3C46-D15230494DBA}"/>
              </a:ext>
            </a:extLst>
          </p:cNvPr>
          <p:cNvGraphicFramePr>
            <a:graphicFrameLocks noGrp="1"/>
          </p:cNvGraphicFramePr>
          <p:nvPr>
            <p:extLst>
              <p:ext uri="{D42A27DB-BD31-4B8C-83A1-F6EECF244321}">
                <p14:modId xmlns:p14="http://schemas.microsoft.com/office/powerpoint/2010/main" val="3741102065"/>
              </p:ext>
            </p:extLst>
          </p:nvPr>
        </p:nvGraphicFramePr>
        <p:xfrm>
          <a:off x="1572770" y="2960223"/>
          <a:ext cx="6603762" cy="457200"/>
        </p:xfrm>
        <a:graphic>
          <a:graphicData uri="http://schemas.openxmlformats.org/drawingml/2006/table">
            <a:tbl>
              <a:tblPr firstRow="1" bandRow="1">
                <a:tableStyleId>{CC4AEED3-F78E-434A-8E7B-570F3100C88C}</a:tableStyleId>
              </a:tblPr>
              <a:tblGrid>
                <a:gridCol w="600342">
                  <a:extLst>
                    <a:ext uri="{9D8B030D-6E8A-4147-A177-3AD203B41FA5}">
                      <a16:colId xmlns:a16="http://schemas.microsoft.com/office/drawing/2014/main" val="3027324385"/>
                    </a:ext>
                  </a:extLst>
                </a:gridCol>
                <a:gridCol w="600342">
                  <a:extLst>
                    <a:ext uri="{9D8B030D-6E8A-4147-A177-3AD203B41FA5}">
                      <a16:colId xmlns:a16="http://schemas.microsoft.com/office/drawing/2014/main" val="1329069516"/>
                    </a:ext>
                  </a:extLst>
                </a:gridCol>
                <a:gridCol w="600342">
                  <a:extLst>
                    <a:ext uri="{9D8B030D-6E8A-4147-A177-3AD203B41FA5}">
                      <a16:colId xmlns:a16="http://schemas.microsoft.com/office/drawing/2014/main" val="981492198"/>
                    </a:ext>
                  </a:extLst>
                </a:gridCol>
                <a:gridCol w="600342">
                  <a:extLst>
                    <a:ext uri="{9D8B030D-6E8A-4147-A177-3AD203B41FA5}">
                      <a16:colId xmlns:a16="http://schemas.microsoft.com/office/drawing/2014/main" val="4180157293"/>
                    </a:ext>
                  </a:extLst>
                </a:gridCol>
                <a:gridCol w="600342">
                  <a:extLst>
                    <a:ext uri="{9D8B030D-6E8A-4147-A177-3AD203B41FA5}">
                      <a16:colId xmlns:a16="http://schemas.microsoft.com/office/drawing/2014/main" val="3429764584"/>
                    </a:ext>
                  </a:extLst>
                </a:gridCol>
                <a:gridCol w="600342">
                  <a:extLst>
                    <a:ext uri="{9D8B030D-6E8A-4147-A177-3AD203B41FA5}">
                      <a16:colId xmlns:a16="http://schemas.microsoft.com/office/drawing/2014/main" val="2004278363"/>
                    </a:ext>
                  </a:extLst>
                </a:gridCol>
                <a:gridCol w="600342">
                  <a:extLst>
                    <a:ext uri="{9D8B030D-6E8A-4147-A177-3AD203B41FA5}">
                      <a16:colId xmlns:a16="http://schemas.microsoft.com/office/drawing/2014/main" val="2188969639"/>
                    </a:ext>
                  </a:extLst>
                </a:gridCol>
                <a:gridCol w="600342">
                  <a:extLst>
                    <a:ext uri="{9D8B030D-6E8A-4147-A177-3AD203B41FA5}">
                      <a16:colId xmlns:a16="http://schemas.microsoft.com/office/drawing/2014/main" val="2781965231"/>
                    </a:ext>
                  </a:extLst>
                </a:gridCol>
                <a:gridCol w="600342">
                  <a:extLst>
                    <a:ext uri="{9D8B030D-6E8A-4147-A177-3AD203B41FA5}">
                      <a16:colId xmlns:a16="http://schemas.microsoft.com/office/drawing/2014/main" val="3009103146"/>
                    </a:ext>
                  </a:extLst>
                </a:gridCol>
                <a:gridCol w="600342">
                  <a:extLst>
                    <a:ext uri="{9D8B030D-6E8A-4147-A177-3AD203B41FA5}">
                      <a16:colId xmlns:a16="http://schemas.microsoft.com/office/drawing/2014/main" val="712804809"/>
                    </a:ext>
                  </a:extLst>
                </a:gridCol>
                <a:gridCol w="600342">
                  <a:extLst>
                    <a:ext uri="{9D8B030D-6E8A-4147-A177-3AD203B41FA5}">
                      <a16:colId xmlns:a16="http://schemas.microsoft.com/office/drawing/2014/main" val="4066081043"/>
                    </a:ext>
                  </a:extLst>
                </a:gridCol>
              </a:tblGrid>
              <a:tr h="399034">
                <a:tc>
                  <a:txBody>
                    <a:bodyPr/>
                    <a:lstStyle/>
                    <a:p>
                      <a:pPr algn="ctr"/>
                      <a:r>
                        <a:rPr lang="en-US" sz="2400" dirty="0"/>
                        <a:t>0</a:t>
                      </a:r>
                    </a:p>
                  </a:txBody>
                  <a:tcPr/>
                </a:tc>
                <a:tc>
                  <a:txBody>
                    <a:bodyPr/>
                    <a:lstStyle/>
                    <a:p>
                      <a:pPr algn="ctr"/>
                      <a:r>
                        <a:rPr lang="en-US" sz="2400" dirty="0"/>
                        <a:t>5</a:t>
                      </a:r>
                    </a:p>
                  </a:txBody>
                  <a:tcPr/>
                </a:tc>
                <a:tc>
                  <a:txBody>
                    <a:bodyPr/>
                    <a:lstStyle/>
                    <a:p>
                      <a:pPr algn="ctr"/>
                      <a:r>
                        <a:rPr lang="en-US" sz="2400" dirty="0"/>
                        <a:t>2</a:t>
                      </a:r>
                    </a:p>
                  </a:txBody>
                  <a:tcPr/>
                </a:tc>
                <a:tc>
                  <a:txBody>
                    <a:bodyPr/>
                    <a:lstStyle/>
                    <a:p>
                      <a:pPr algn="ctr"/>
                      <a:r>
                        <a:rPr lang="en-US" sz="2400" dirty="0"/>
                        <a:t>8</a:t>
                      </a:r>
                    </a:p>
                  </a:txBody>
                  <a:tcPr/>
                </a:tc>
                <a:tc>
                  <a:txBody>
                    <a:bodyPr/>
                    <a:lstStyle/>
                    <a:p>
                      <a:pPr algn="ctr"/>
                      <a:r>
                        <a:rPr lang="en-US" sz="2400" dirty="0"/>
                        <a:t>9</a:t>
                      </a:r>
                    </a:p>
                  </a:txBody>
                  <a:tcPr/>
                </a:tc>
                <a:tc>
                  <a:txBody>
                    <a:bodyPr/>
                    <a:lstStyle/>
                    <a:p>
                      <a:pPr algn="ctr"/>
                      <a:r>
                        <a:rPr lang="en-US" sz="2400" dirty="0">
                          <a:solidFill>
                            <a:srgbClr val="7030A0"/>
                          </a:solidFill>
                        </a:rPr>
                        <a:t>12</a:t>
                      </a:r>
                    </a:p>
                  </a:txBody>
                  <a:tcPr/>
                </a:tc>
                <a:tc>
                  <a:txBody>
                    <a:bodyPr/>
                    <a:lstStyle/>
                    <a:p>
                      <a:pPr algn="ctr"/>
                      <a:r>
                        <a:rPr lang="en-US" sz="2400" dirty="0">
                          <a:solidFill>
                            <a:srgbClr val="7030A0"/>
                          </a:solidFill>
                        </a:rPr>
                        <a:t>8</a:t>
                      </a:r>
                    </a:p>
                  </a:txBody>
                  <a:tcPr/>
                </a:tc>
                <a:tc>
                  <a:txBody>
                    <a:bodyPr/>
                    <a:lstStyle/>
                    <a:p>
                      <a:pPr algn="ctr"/>
                      <a:r>
                        <a:rPr lang="en-US" sz="2400" dirty="0">
                          <a:solidFill>
                            <a:srgbClr val="7030A0"/>
                          </a:solidFill>
                        </a:rPr>
                        <a:t>19</a:t>
                      </a:r>
                    </a:p>
                  </a:txBody>
                  <a:tcPr/>
                </a:tc>
                <a:tc>
                  <a:txBody>
                    <a:bodyPr/>
                    <a:lstStyle/>
                    <a:p>
                      <a:pPr algn="ctr"/>
                      <a:r>
                        <a:rPr lang="en-US" sz="2400" dirty="0">
                          <a:solidFill>
                            <a:srgbClr val="7030A0"/>
                          </a:solidFill>
                        </a:rPr>
                        <a:t>25</a:t>
                      </a:r>
                    </a:p>
                  </a:txBody>
                  <a:tcPr/>
                </a:tc>
                <a:tc>
                  <a:txBody>
                    <a:bodyPr/>
                    <a:lstStyle/>
                    <a:p>
                      <a:pPr algn="ctr"/>
                      <a:r>
                        <a:rPr lang="en-US" sz="2400" dirty="0">
                          <a:solidFill>
                            <a:srgbClr val="7030A0"/>
                          </a:solidFill>
                        </a:rPr>
                        <a:t>27</a:t>
                      </a:r>
                    </a:p>
                  </a:txBody>
                  <a:tcPr/>
                </a:tc>
                <a:tc>
                  <a:txBody>
                    <a:bodyPr/>
                    <a:lstStyle/>
                    <a:p>
                      <a:pPr algn="ctr"/>
                      <a:r>
                        <a:rPr lang="en-US" sz="2400" dirty="0">
                          <a:solidFill>
                            <a:srgbClr val="7030A0"/>
                          </a:solidFill>
                        </a:rPr>
                        <a:t>34</a:t>
                      </a:r>
                    </a:p>
                  </a:txBody>
                  <a:tcPr/>
                </a:tc>
                <a:extLst>
                  <a:ext uri="{0D108BD9-81ED-4DB2-BD59-A6C34878D82A}">
                    <a16:rowId xmlns:a16="http://schemas.microsoft.com/office/drawing/2014/main" val="523264109"/>
                  </a:ext>
                </a:extLst>
              </a:tr>
            </a:tbl>
          </a:graphicData>
        </a:graphic>
      </p:graphicFrame>
      <p:sp>
        <p:nvSpPr>
          <p:cNvPr id="3" name="TextBox 2">
            <a:extLst>
              <a:ext uri="{FF2B5EF4-FFF2-40B4-BE49-F238E27FC236}">
                <a16:creationId xmlns:a16="http://schemas.microsoft.com/office/drawing/2014/main" id="{249587B2-8139-B981-EE54-C9D559678385}"/>
              </a:ext>
            </a:extLst>
          </p:cNvPr>
          <p:cNvSpPr txBox="1"/>
          <p:nvPr/>
        </p:nvSpPr>
        <p:spPr>
          <a:xfrm>
            <a:off x="822960" y="2955758"/>
            <a:ext cx="749810" cy="461665"/>
          </a:xfrm>
          <a:prstGeom prst="rect">
            <a:avLst/>
          </a:prstGeom>
          <a:noFill/>
        </p:spPr>
        <p:txBody>
          <a:bodyPr wrap="square">
            <a:spAutoFit/>
          </a:bodyPr>
          <a:lstStyle/>
          <a:p>
            <a:r>
              <a:rPr lang="en-US" sz="2400" dirty="0"/>
              <a:t>P =</a:t>
            </a:r>
          </a:p>
        </p:txBody>
      </p:sp>
      <p:sp>
        <p:nvSpPr>
          <p:cNvPr id="7" name="TextBox 6">
            <a:extLst>
              <a:ext uri="{FF2B5EF4-FFF2-40B4-BE49-F238E27FC236}">
                <a16:creationId xmlns:a16="http://schemas.microsoft.com/office/drawing/2014/main" id="{9AE13914-909D-E6F5-39D9-B2ECB7AF0CC1}"/>
              </a:ext>
            </a:extLst>
          </p:cNvPr>
          <p:cNvSpPr txBox="1"/>
          <p:nvPr/>
        </p:nvSpPr>
        <p:spPr>
          <a:xfrm>
            <a:off x="3749040" y="3747730"/>
            <a:ext cx="4572000" cy="461665"/>
          </a:xfrm>
          <a:prstGeom prst="rect">
            <a:avLst/>
          </a:prstGeom>
          <a:noFill/>
        </p:spPr>
        <p:txBody>
          <a:bodyPr wrap="square">
            <a:spAutoFit/>
          </a:bodyPr>
          <a:lstStyle/>
          <a:p>
            <a:r>
              <a:rPr lang="en-US" sz="2400" dirty="0"/>
              <a:t>A[4] = 3</a:t>
            </a:r>
          </a:p>
        </p:txBody>
      </p:sp>
    </p:spTree>
    <p:extLst>
      <p:ext uri="{BB962C8B-B14F-4D97-AF65-F5344CB8AC3E}">
        <p14:creationId xmlns:p14="http://schemas.microsoft.com/office/powerpoint/2010/main" val="7330031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8257EEF8-5CFD-8A9B-EC75-4AA1E95EF068}"/>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B1D2EAAF-E257-2445-40AB-3B5850FE6A40}"/>
              </a:ext>
            </a:extLst>
          </p:cNvPr>
          <p:cNvSpPr>
            <a:spLocks noGrp="1"/>
          </p:cNvSpPr>
          <p:nvPr>
            <p:ph type="body" idx="1"/>
          </p:nvPr>
        </p:nvSpPr>
        <p:spPr>
          <a:xfrm>
            <a:off x="1300956" y="637746"/>
            <a:ext cx="7209060" cy="971598"/>
          </a:xfrm>
        </p:spPr>
        <p:txBody>
          <a:bodyPr/>
          <a:lstStyle/>
          <a:p>
            <a:r>
              <a:rPr lang="en-US" sz="2000" dirty="0" err="1"/>
              <a:t>Nếu</a:t>
            </a:r>
            <a:r>
              <a:rPr lang="en-US" sz="2000" dirty="0"/>
              <a:t> </a:t>
            </a:r>
            <a:r>
              <a:rPr lang="en-US" sz="2000" dirty="0" err="1"/>
              <a:t>chúng</a:t>
            </a:r>
            <a:r>
              <a:rPr lang="en-US" sz="2000" dirty="0"/>
              <a:t> ta </a:t>
            </a:r>
            <a:r>
              <a:rPr lang="en-US" sz="2000" dirty="0" err="1"/>
              <a:t>muốn</a:t>
            </a:r>
            <a:r>
              <a:rPr lang="en-US" sz="2000" dirty="0"/>
              <a:t> </a:t>
            </a:r>
            <a:r>
              <a:rPr lang="en-US" sz="2000" dirty="0" err="1"/>
              <a:t>cập</a:t>
            </a:r>
            <a:r>
              <a:rPr lang="en-US" sz="2000" dirty="0"/>
              <a:t> </a:t>
            </a:r>
            <a:r>
              <a:rPr lang="en-US" sz="2000" dirty="0" err="1"/>
              <a:t>nhật</a:t>
            </a:r>
            <a:r>
              <a:rPr lang="en-US" sz="2000" dirty="0"/>
              <a:t> </a:t>
            </a:r>
            <a:r>
              <a:rPr lang="en-US" sz="2000" dirty="0" err="1"/>
              <a:t>mảng</a:t>
            </a:r>
            <a:r>
              <a:rPr lang="en-US" sz="2000" dirty="0"/>
              <a:t> ban </a:t>
            </a:r>
            <a:r>
              <a:rPr lang="en-US" sz="2000" dirty="0" err="1"/>
              <a:t>đầu</a:t>
            </a:r>
            <a:r>
              <a:rPr lang="en-US" sz="2000" dirty="0"/>
              <a:t> </a:t>
            </a:r>
            <a:r>
              <a:rPr lang="en-US" sz="2000" dirty="0" err="1"/>
              <a:t>bằng</a:t>
            </a:r>
            <a:r>
              <a:rPr lang="en-US" sz="2000" dirty="0"/>
              <a:t> </a:t>
            </a:r>
            <a:r>
              <a:rPr lang="en-US" sz="2000" dirty="0" err="1"/>
              <a:t>một</a:t>
            </a:r>
            <a:r>
              <a:rPr lang="en-US" sz="2000" dirty="0"/>
              <a:t> </a:t>
            </a:r>
            <a:r>
              <a:rPr lang="en-US" sz="2000" dirty="0" err="1"/>
              <a:t>giá</a:t>
            </a:r>
            <a:r>
              <a:rPr lang="en-US" sz="2000" dirty="0"/>
              <a:t> </a:t>
            </a:r>
            <a:r>
              <a:rPr lang="en-US" sz="2000" dirty="0" err="1"/>
              <a:t>trị</a:t>
            </a:r>
            <a:r>
              <a:rPr lang="en-US" sz="2000" dirty="0"/>
              <a:t> </a:t>
            </a:r>
            <a:r>
              <a:rPr lang="en-US" sz="2000" dirty="0" err="1"/>
              <a:t>mới</a:t>
            </a:r>
            <a:r>
              <a:rPr lang="en-US" sz="2000" dirty="0"/>
              <a:t> </a:t>
            </a:r>
            <a:r>
              <a:rPr lang="en-US" sz="2000" dirty="0" err="1"/>
              <a:t>thì</a:t>
            </a:r>
            <a:r>
              <a:rPr lang="en-US" sz="2000" dirty="0"/>
              <a:t> </a:t>
            </a:r>
            <a:r>
              <a:rPr lang="en-US" sz="2000" dirty="0" err="1"/>
              <a:t>sao</a:t>
            </a:r>
            <a:r>
              <a:rPr lang="en-US" sz="2000" dirty="0"/>
              <a:t>? (</a:t>
            </a:r>
            <a:r>
              <a:rPr lang="en-US" sz="2000" dirty="0" err="1"/>
              <a:t>mảng</a:t>
            </a:r>
            <a:r>
              <a:rPr lang="en-US" sz="2000" dirty="0"/>
              <a:t> A)</a:t>
            </a:r>
          </a:p>
        </p:txBody>
      </p:sp>
      <p:graphicFrame>
        <p:nvGraphicFramePr>
          <p:cNvPr id="6" name="Table 5">
            <a:extLst>
              <a:ext uri="{FF2B5EF4-FFF2-40B4-BE49-F238E27FC236}">
                <a16:creationId xmlns:a16="http://schemas.microsoft.com/office/drawing/2014/main" id="{1A119777-9636-911C-B8F0-DAAD101469DD}"/>
              </a:ext>
            </a:extLst>
          </p:cNvPr>
          <p:cNvGraphicFramePr>
            <a:graphicFrameLocks noGrp="1"/>
          </p:cNvGraphicFramePr>
          <p:nvPr/>
        </p:nvGraphicFramePr>
        <p:xfrm>
          <a:off x="1572770" y="2172716"/>
          <a:ext cx="5998460" cy="457200"/>
        </p:xfrm>
        <a:graphic>
          <a:graphicData uri="http://schemas.openxmlformats.org/drawingml/2006/table">
            <a:tbl>
              <a:tblPr firstRow="1" bandRow="1">
                <a:tableStyleId>{CC4AEED3-F78E-434A-8E7B-570F3100C88C}</a:tableStyleId>
              </a:tblPr>
              <a:tblGrid>
                <a:gridCol w="599846">
                  <a:extLst>
                    <a:ext uri="{9D8B030D-6E8A-4147-A177-3AD203B41FA5}">
                      <a16:colId xmlns:a16="http://schemas.microsoft.com/office/drawing/2014/main" val="3027324385"/>
                    </a:ext>
                  </a:extLst>
                </a:gridCol>
                <a:gridCol w="599846">
                  <a:extLst>
                    <a:ext uri="{9D8B030D-6E8A-4147-A177-3AD203B41FA5}">
                      <a16:colId xmlns:a16="http://schemas.microsoft.com/office/drawing/2014/main" val="1329069516"/>
                    </a:ext>
                  </a:extLst>
                </a:gridCol>
                <a:gridCol w="599846">
                  <a:extLst>
                    <a:ext uri="{9D8B030D-6E8A-4147-A177-3AD203B41FA5}">
                      <a16:colId xmlns:a16="http://schemas.microsoft.com/office/drawing/2014/main" val="981492198"/>
                    </a:ext>
                  </a:extLst>
                </a:gridCol>
                <a:gridCol w="599846">
                  <a:extLst>
                    <a:ext uri="{9D8B030D-6E8A-4147-A177-3AD203B41FA5}">
                      <a16:colId xmlns:a16="http://schemas.microsoft.com/office/drawing/2014/main" val="4180157293"/>
                    </a:ext>
                  </a:extLst>
                </a:gridCol>
                <a:gridCol w="599846">
                  <a:extLst>
                    <a:ext uri="{9D8B030D-6E8A-4147-A177-3AD203B41FA5}">
                      <a16:colId xmlns:a16="http://schemas.microsoft.com/office/drawing/2014/main" val="3429764584"/>
                    </a:ext>
                  </a:extLst>
                </a:gridCol>
                <a:gridCol w="599846">
                  <a:extLst>
                    <a:ext uri="{9D8B030D-6E8A-4147-A177-3AD203B41FA5}">
                      <a16:colId xmlns:a16="http://schemas.microsoft.com/office/drawing/2014/main" val="2004278363"/>
                    </a:ext>
                  </a:extLst>
                </a:gridCol>
                <a:gridCol w="599846">
                  <a:extLst>
                    <a:ext uri="{9D8B030D-6E8A-4147-A177-3AD203B41FA5}">
                      <a16:colId xmlns:a16="http://schemas.microsoft.com/office/drawing/2014/main" val="2188969639"/>
                    </a:ext>
                  </a:extLst>
                </a:gridCol>
                <a:gridCol w="599846">
                  <a:extLst>
                    <a:ext uri="{9D8B030D-6E8A-4147-A177-3AD203B41FA5}">
                      <a16:colId xmlns:a16="http://schemas.microsoft.com/office/drawing/2014/main" val="2781965231"/>
                    </a:ext>
                  </a:extLst>
                </a:gridCol>
                <a:gridCol w="599846">
                  <a:extLst>
                    <a:ext uri="{9D8B030D-6E8A-4147-A177-3AD203B41FA5}">
                      <a16:colId xmlns:a16="http://schemas.microsoft.com/office/drawing/2014/main" val="3009103146"/>
                    </a:ext>
                  </a:extLst>
                </a:gridCol>
                <a:gridCol w="599846">
                  <a:extLst>
                    <a:ext uri="{9D8B030D-6E8A-4147-A177-3AD203B41FA5}">
                      <a16:colId xmlns:a16="http://schemas.microsoft.com/office/drawing/2014/main" val="712804809"/>
                    </a:ext>
                  </a:extLst>
                </a:gridCol>
              </a:tblGrid>
              <a:tr h="399034">
                <a:tc>
                  <a:txBody>
                    <a:bodyPr/>
                    <a:lstStyle/>
                    <a:p>
                      <a:pPr algn="ctr"/>
                      <a:r>
                        <a:rPr lang="en-US" sz="2400" dirty="0"/>
                        <a:t>5</a:t>
                      </a:r>
                    </a:p>
                  </a:txBody>
                  <a:tcPr/>
                </a:tc>
                <a:tc>
                  <a:txBody>
                    <a:bodyPr/>
                    <a:lstStyle/>
                    <a:p>
                      <a:pPr algn="ctr"/>
                      <a:r>
                        <a:rPr lang="en-US" sz="2400" dirty="0"/>
                        <a:t>-3</a:t>
                      </a:r>
                    </a:p>
                  </a:txBody>
                  <a:tcPr/>
                </a:tc>
                <a:tc>
                  <a:txBody>
                    <a:bodyPr/>
                    <a:lstStyle/>
                    <a:p>
                      <a:pPr algn="ctr"/>
                      <a:r>
                        <a:rPr lang="en-US" sz="2400" dirty="0"/>
                        <a:t>6</a:t>
                      </a:r>
                    </a:p>
                  </a:txBody>
                  <a:tcPr/>
                </a:tc>
                <a:tc>
                  <a:txBody>
                    <a:bodyPr/>
                    <a:lstStyle/>
                    <a:p>
                      <a:pPr algn="ctr"/>
                      <a:r>
                        <a:rPr lang="en-US" sz="2400" dirty="0"/>
                        <a:t>1</a:t>
                      </a:r>
                    </a:p>
                  </a:txBody>
                  <a:tcPr/>
                </a:tc>
                <a:tc>
                  <a:txBody>
                    <a:bodyPr/>
                    <a:lstStyle/>
                    <a:p>
                      <a:pPr algn="ctr"/>
                      <a:r>
                        <a:rPr lang="en-US" sz="2400" dirty="0">
                          <a:solidFill>
                            <a:srgbClr val="7030A0"/>
                          </a:solidFill>
                        </a:rPr>
                        <a:t>3</a:t>
                      </a:r>
                    </a:p>
                  </a:txBody>
                  <a:tcPr/>
                </a:tc>
                <a:tc>
                  <a:txBody>
                    <a:bodyPr/>
                    <a:lstStyle/>
                    <a:p>
                      <a:pPr algn="ctr"/>
                      <a:r>
                        <a:rPr lang="en-US" sz="2400" dirty="0"/>
                        <a:t>-4</a:t>
                      </a:r>
                    </a:p>
                  </a:txBody>
                  <a:tcPr/>
                </a:tc>
                <a:tc>
                  <a:txBody>
                    <a:bodyPr/>
                    <a:lstStyle/>
                    <a:p>
                      <a:pPr algn="ctr"/>
                      <a:r>
                        <a:rPr lang="en-US" sz="2400" dirty="0"/>
                        <a:t>11</a:t>
                      </a:r>
                    </a:p>
                  </a:txBody>
                  <a:tcPr/>
                </a:tc>
                <a:tc>
                  <a:txBody>
                    <a:bodyPr/>
                    <a:lstStyle/>
                    <a:p>
                      <a:pPr algn="ctr"/>
                      <a:r>
                        <a:rPr lang="en-US" sz="2400" dirty="0"/>
                        <a:t>6</a:t>
                      </a:r>
                    </a:p>
                  </a:txBody>
                  <a:tcPr/>
                </a:tc>
                <a:tc>
                  <a:txBody>
                    <a:bodyPr/>
                    <a:lstStyle/>
                    <a:p>
                      <a:pPr algn="ctr"/>
                      <a:r>
                        <a:rPr lang="en-US" sz="2400" dirty="0"/>
                        <a:t>2</a:t>
                      </a:r>
                    </a:p>
                  </a:txBody>
                  <a:tcPr/>
                </a:tc>
                <a:tc>
                  <a:txBody>
                    <a:bodyPr/>
                    <a:lstStyle/>
                    <a:p>
                      <a:pPr algn="ctr"/>
                      <a:r>
                        <a:rPr lang="en-US" sz="2400" dirty="0"/>
                        <a:t>7</a:t>
                      </a:r>
                    </a:p>
                  </a:txBody>
                  <a:tcPr/>
                </a:tc>
                <a:extLst>
                  <a:ext uri="{0D108BD9-81ED-4DB2-BD59-A6C34878D82A}">
                    <a16:rowId xmlns:a16="http://schemas.microsoft.com/office/drawing/2014/main" val="523264109"/>
                  </a:ext>
                </a:extLst>
              </a:tr>
            </a:tbl>
          </a:graphicData>
        </a:graphic>
      </p:graphicFrame>
      <p:sp>
        <p:nvSpPr>
          <p:cNvPr id="8" name="TextBox 7">
            <a:extLst>
              <a:ext uri="{FF2B5EF4-FFF2-40B4-BE49-F238E27FC236}">
                <a16:creationId xmlns:a16="http://schemas.microsoft.com/office/drawing/2014/main" id="{B3672E4D-0667-14D8-4C8D-3049A12A91EE}"/>
              </a:ext>
            </a:extLst>
          </p:cNvPr>
          <p:cNvSpPr txBox="1"/>
          <p:nvPr/>
        </p:nvSpPr>
        <p:spPr>
          <a:xfrm>
            <a:off x="822960" y="2168251"/>
            <a:ext cx="749810" cy="461665"/>
          </a:xfrm>
          <a:prstGeom prst="rect">
            <a:avLst/>
          </a:prstGeom>
          <a:noFill/>
        </p:spPr>
        <p:txBody>
          <a:bodyPr wrap="square">
            <a:spAutoFit/>
          </a:bodyPr>
          <a:lstStyle/>
          <a:p>
            <a:r>
              <a:rPr lang="en-US" sz="2400" dirty="0"/>
              <a:t>A =</a:t>
            </a:r>
          </a:p>
        </p:txBody>
      </p:sp>
      <p:sp>
        <p:nvSpPr>
          <p:cNvPr id="10" name="TextBox 9">
            <a:extLst>
              <a:ext uri="{FF2B5EF4-FFF2-40B4-BE49-F238E27FC236}">
                <a16:creationId xmlns:a16="http://schemas.microsoft.com/office/drawing/2014/main" id="{7086D762-F3A9-25FB-45EF-19F546E98ED8}"/>
              </a:ext>
            </a:extLst>
          </p:cNvPr>
          <p:cNvSpPr txBox="1"/>
          <p:nvPr/>
        </p:nvSpPr>
        <p:spPr>
          <a:xfrm>
            <a:off x="1694690" y="1645626"/>
            <a:ext cx="5998460" cy="461665"/>
          </a:xfrm>
          <a:prstGeom prst="rect">
            <a:avLst/>
          </a:prstGeom>
          <a:noFill/>
        </p:spPr>
        <p:txBody>
          <a:bodyPr wrap="square">
            <a:spAutoFit/>
          </a:bodyPr>
          <a:lstStyle/>
          <a:p>
            <a:r>
              <a:rPr lang="en-US" sz="2400" dirty="0"/>
              <a:t>0     1     2     3     4      5     6     7     8     9</a:t>
            </a:r>
          </a:p>
        </p:txBody>
      </p:sp>
      <p:graphicFrame>
        <p:nvGraphicFramePr>
          <p:cNvPr id="2" name="Table 1">
            <a:extLst>
              <a:ext uri="{FF2B5EF4-FFF2-40B4-BE49-F238E27FC236}">
                <a16:creationId xmlns:a16="http://schemas.microsoft.com/office/drawing/2014/main" id="{299C6ED3-26D1-F6F7-D3C0-CA889C34C59C}"/>
              </a:ext>
            </a:extLst>
          </p:cNvPr>
          <p:cNvGraphicFramePr>
            <a:graphicFrameLocks noGrp="1"/>
          </p:cNvGraphicFramePr>
          <p:nvPr/>
        </p:nvGraphicFramePr>
        <p:xfrm>
          <a:off x="1572770" y="2960223"/>
          <a:ext cx="6603762" cy="457200"/>
        </p:xfrm>
        <a:graphic>
          <a:graphicData uri="http://schemas.openxmlformats.org/drawingml/2006/table">
            <a:tbl>
              <a:tblPr firstRow="1" bandRow="1">
                <a:tableStyleId>{CC4AEED3-F78E-434A-8E7B-570F3100C88C}</a:tableStyleId>
              </a:tblPr>
              <a:tblGrid>
                <a:gridCol w="600342">
                  <a:extLst>
                    <a:ext uri="{9D8B030D-6E8A-4147-A177-3AD203B41FA5}">
                      <a16:colId xmlns:a16="http://schemas.microsoft.com/office/drawing/2014/main" val="3027324385"/>
                    </a:ext>
                  </a:extLst>
                </a:gridCol>
                <a:gridCol w="600342">
                  <a:extLst>
                    <a:ext uri="{9D8B030D-6E8A-4147-A177-3AD203B41FA5}">
                      <a16:colId xmlns:a16="http://schemas.microsoft.com/office/drawing/2014/main" val="1329069516"/>
                    </a:ext>
                  </a:extLst>
                </a:gridCol>
                <a:gridCol w="600342">
                  <a:extLst>
                    <a:ext uri="{9D8B030D-6E8A-4147-A177-3AD203B41FA5}">
                      <a16:colId xmlns:a16="http://schemas.microsoft.com/office/drawing/2014/main" val="981492198"/>
                    </a:ext>
                  </a:extLst>
                </a:gridCol>
                <a:gridCol w="600342">
                  <a:extLst>
                    <a:ext uri="{9D8B030D-6E8A-4147-A177-3AD203B41FA5}">
                      <a16:colId xmlns:a16="http://schemas.microsoft.com/office/drawing/2014/main" val="4180157293"/>
                    </a:ext>
                  </a:extLst>
                </a:gridCol>
                <a:gridCol w="600342">
                  <a:extLst>
                    <a:ext uri="{9D8B030D-6E8A-4147-A177-3AD203B41FA5}">
                      <a16:colId xmlns:a16="http://schemas.microsoft.com/office/drawing/2014/main" val="3429764584"/>
                    </a:ext>
                  </a:extLst>
                </a:gridCol>
                <a:gridCol w="600342">
                  <a:extLst>
                    <a:ext uri="{9D8B030D-6E8A-4147-A177-3AD203B41FA5}">
                      <a16:colId xmlns:a16="http://schemas.microsoft.com/office/drawing/2014/main" val="2004278363"/>
                    </a:ext>
                  </a:extLst>
                </a:gridCol>
                <a:gridCol w="600342">
                  <a:extLst>
                    <a:ext uri="{9D8B030D-6E8A-4147-A177-3AD203B41FA5}">
                      <a16:colId xmlns:a16="http://schemas.microsoft.com/office/drawing/2014/main" val="2188969639"/>
                    </a:ext>
                  </a:extLst>
                </a:gridCol>
                <a:gridCol w="600342">
                  <a:extLst>
                    <a:ext uri="{9D8B030D-6E8A-4147-A177-3AD203B41FA5}">
                      <a16:colId xmlns:a16="http://schemas.microsoft.com/office/drawing/2014/main" val="2781965231"/>
                    </a:ext>
                  </a:extLst>
                </a:gridCol>
                <a:gridCol w="600342">
                  <a:extLst>
                    <a:ext uri="{9D8B030D-6E8A-4147-A177-3AD203B41FA5}">
                      <a16:colId xmlns:a16="http://schemas.microsoft.com/office/drawing/2014/main" val="3009103146"/>
                    </a:ext>
                  </a:extLst>
                </a:gridCol>
                <a:gridCol w="600342">
                  <a:extLst>
                    <a:ext uri="{9D8B030D-6E8A-4147-A177-3AD203B41FA5}">
                      <a16:colId xmlns:a16="http://schemas.microsoft.com/office/drawing/2014/main" val="712804809"/>
                    </a:ext>
                  </a:extLst>
                </a:gridCol>
                <a:gridCol w="600342">
                  <a:extLst>
                    <a:ext uri="{9D8B030D-6E8A-4147-A177-3AD203B41FA5}">
                      <a16:colId xmlns:a16="http://schemas.microsoft.com/office/drawing/2014/main" val="4066081043"/>
                    </a:ext>
                  </a:extLst>
                </a:gridCol>
              </a:tblGrid>
              <a:tr h="399034">
                <a:tc>
                  <a:txBody>
                    <a:bodyPr/>
                    <a:lstStyle/>
                    <a:p>
                      <a:pPr algn="ctr"/>
                      <a:r>
                        <a:rPr lang="en-US" sz="2400" dirty="0"/>
                        <a:t>0</a:t>
                      </a:r>
                    </a:p>
                  </a:txBody>
                  <a:tcPr/>
                </a:tc>
                <a:tc>
                  <a:txBody>
                    <a:bodyPr/>
                    <a:lstStyle/>
                    <a:p>
                      <a:pPr algn="ctr"/>
                      <a:r>
                        <a:rPr lang="en-US" sz="2400" dirty="0"/>
                        <a:t>5</a:t>
                      </a:r>
                    </a:p>
                  </a:txBody>
                  <a:tcPr/>
                </a:tc>
                <a:tc>
                  <a:txBody>
                    <a:bodyPr/>
                    <a:lstStyle/>
                    <a:p>
                      <a:pPr algn="ctr"/>
                      <a:r>
                        <a:rPr lang="en-US" sz="2400" dirty="0"/>
                        <a:t>2</a:t>
                      </a:r>
                    </a:p>
                  </a:txBody>
                  <a:tcPr/>
                </a:tc>
                <a:tc>
                  <a:txBody>
                    <a:bodyPr/>
                    <a:lstStyle/>
                    <a:p>
                      <a:pPr algn="ctr"/>
                      <a:r>
                        <a:rPr lang="en-US" sz="2400" dirty="0"/>
                        <a:t>8</a:t>
                      </a:r>
                    </a:p>
                  </a:txBody>
                  <a:tcPr/>
                </a:tc>
                <a:tc>
                  <a:txBody>
                    <a:bodyPr/>
                    <a:lstStyle/>
                    <a:p>
                      <a:pPr algn="ctr"/>
                      <a:r>
                        <a:rPr lang="en-US" sz="2400" dirty="0"/>
                        <a:t>9</a:t>
                      </a:r>
                    </a:p>
                  </a:txBody>
                  <a:tcPr/>
                </a:tc>
                <a:tc>
                  <a:txBody>
                    <a:bodyPr/>
                    <a:lstStyle/>
                    <a:p>
                      <a:pPr algn="ctr"/>
                      <a:r>
                        <a:rPr lang="en-US" sz="2400" dirty="0">
                          <a:solidFill>
                            <a:srgbClr val="7030A0"/>
                          </a:solidFill>
                        </a:rPr>
                        <a:t>12</a:t>
                      </a:r>
                    </a:p>
                  </a:txBody>
                  <a:tcPr/>
                </a:tc>
                <a:tc>
                  <a:txBody>
                    <a:bodyPr/>
                    <a:lstStyle/>
                    <a:p>
                      <a:pPr algn="ctr"/>
                      <a:r>
                        <a:rPr lang="en-US" sz="2400" dirty="0">
                          <a:solidFill>
                            <a:srgbClr val="7030A0"/>
                          </a:solidFill>
                        </a:rPr>
                        <a:t>8</a:t>
                      </a:r>
                    </a:p>
                  </a:txBody>
                  <a:tcPr/>
                </a:tc>
                <a:tc>
                  <a:txBody>
                    <a:bodyPr/>
                    <a:lstStyle/>
                    <a:p>
                      <a:pPr algn="ctr"/>
                      <a:r>
                        <a:rPr lang="en-US" sz="2400" dirty="0">
                          <a:solidFill>
                            <a:srgbClr val="7030A0"/>
                          </a:solidFill>
                        </a:rPr>
                        <a:t>19</a:t>
                      </a:r>
                    </a:p>
                  </a:txBody>
                  <a:tcPr/>
                </a:tc>
                <a:tc>
                  <a:txBody>
                    <a:bodyPr/>
                    <a:lstStyle/>
                    <a:p>
                      <a:pPr algn="ctr"/>
                      <a:r>
                        <a:rPr lang="en-US" sz="2400" dirty="0">
                          <a:solidFill>
                            <a:srgbClr val="7030A0"/>
                          </a:solidFill>
                        </a:rPr>
                        <a:t>25</a:t>
                      </a:r>
                    </a:p>
                  </a:txBody>
                  <a:tcPr/>
                </a:tc>
                <a:tc>
                  <a:txBody>
                    <a:bodyPr/>
                    <a:lstStyle/>
                    <a:p>
                      <a:pPr algn="ctr"/>
                      <a:r>
                        <a:rPr lang="en-US" sz="2400" dirty="0">
                          <a:solidFill>
                            <a:srgbClr val="7030A0"/>
                          </a:solidFill>
                        </a:rPr>
                        <a:t>27</a:t>
                      </a:r>
                    </a:p>
                  </a:txBody>
                  <a:tcPr/>
                </a:tc>
                <a:tc>
                  <a:txBody>
                    <a:bodyPr/>
                    <a:lstStyle/>
                    <a:p>
                      <a:pPr algn="ctr"/>
                      <a:r>
                        <a:rPr lang="en-US" sz="2400" dirty="0">
                          <a:solidFill>
                            <a:srgbClr val="7030A0"/>
                          </a:solidFill>
                        </a:rPr>
                        <a:t>34</a:t>
                      </a:r>
                    </a:p>
                  </a:txBody>
                  <a:tcPr/>
                </a:tc>
                <a:extLst>
                  <a:ext uri="{0D108BD9-81ED-4DB2-BD59-A6C34878D82A}">
                    <a16:rowId xmlns:a16="http://schemas.microsoft.com/office/drawing/2014/main" val="523264109"/>
                  </a:ext>
                </a:extLst>
              </a:tr>
            </a:tbl>
          </a:graphicData>
        </a:graphic>
      </p:graphicFrame>
      <p:sp>
        <p:nvSpPr>
          <p:cNvPr id="3" name="TextBox 2">
            <a:extLst>
              <a:ext uri="{FF2B5EF4-FFF2-40B4-BE49-F238E27FC236}">
                <a16:creationId xmlns:a16="http://schemas.microsoft.com/office/drawing/2014/main" id="{56BEEAD0-A755-9D07-0737-12B9CC90786D}"/>
              </a:ext>
            </a:extLst>
          </p:cNvPr>
          <p:cNvSpPr txBox="1"/>
          <p:nvPr/>
        </p:nvSpPr>
        <p:spPr>
          <a:xfrm>
            <a:off x="822960" y="2955758"/>
            <a:ext cx="749810" cy="461665"/>
          </a:xfrm>
          <a:prstGeom prst="rect">
            <a:avLst/>
          </a:prstGeom>
          <a:noFill/>
        </p:spPr>
        <p:txBody>
          <a:bodyPr wrap="square">
            <a:spAutoFit/>
          </a:bodyPr>
          <a:lstStyle/>
          <a:p>
            <a:r>
              <a:rPr lang="en-US" sz="2400" dirty="0"/>
              <a:t>P =</a:t>
            </a:r>
          </a:p>
        </p:txBody>
      </p:sp>
      <p:sp>
        <p:nvSpPr>
          <p:cNvPr id="7" name="TextBox 6">
            <a:extLst>
              <a:ext uri="{FF2B5EF4-FFF2-40B4-BE49-F238E27FC236}">
                <a16:creationId xmlns:a16="http://schemas.microsoft.com/office/drawing/2014/main" id="{A5B7EA27-A568-4BBC-1226-BA8CC3126F7F}"/>
              </a:ext>
            </a:extLst>
          </p:cNvPr>
          <p:cNvSpPr txBox="1"/>
          <p:nvPr/>
        </p:nvSpPr>
        <p:spPr>
          <a:xfrm>
            <a:off x="1300956" y="3747730"/>
            <a:ext cx="7294404" cy="707886"/>
          </a:xfrm>
          <a:prstGeom prst="rect">
            <a:avLst/>
          </a:prstGeom>
          <a:noFill/>
        </p:spPr>
        <p:txBody>
          <a:bodyPr wrap="square">
            <a:spAutoFit/>
          </a:bodyPr>
          <a:lstStyle/>
          <a:p>
            <a:r>
              <a:rPr lang="vi-VN" sz="2000" dirty="0"/>
              <a:t>Mảng tổng </a:t>
            </a:r>
            <a:r>
              <a:rPr lang="en-US" sz="2000" dirty="0"/>
              <a:t>P </a:t>
            </a:r>
            <a:r>
              <a:rPr lang="vi-VN" sz="2000" dirty="0"/>
              <a:t>rất phù hợp cho các mảng tĩnh, nhưng mất O(n) để cập nhật.</a:t>
            </a:r>
            <a:endParaRPr lang="en-US" sz="2000" dirty="0"/>
          </a:p>
        </p:txBody>
      </p:sp>
    </p:spTree>
    <p:extLst>
      <p:ext uri="{BB962C8B-B14F-4D97-AF65-F5344CB8AC3E}">
        <p14:creationId xmlns:p14="http://schemas.microsoft.com/office/powerpoint/2010/main" val="35242387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10BD7532-A929-4586-1885-807AE1992B88}"/>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1BC50790-F544-014C-2358-21C8BA488C2C}"/>
              </a:ext>
            </a:extLst>
          </p:cNvPr>
          <p:cNvSpPr>
            <a:spLocks noGrp="1"/>
          </p:cNvSpPr>
          <p:nvPr>
            <p:ph type="body" idx="1"/>
          </p:nvPr>
        </p:nvSpPr>
        <p:spPr>
          <a:xfrm>
            <a:off x="784590" y="637746"/>
            <a:ext cx="7209060" cy="971598"/>
          </a:xfrm>
        </p:spPr>
        <p:txBody>
          <a:bodyPr/>
          <a:lstStyle/>
          <a:p>
            <a:pPr marL="139700" indent="0" algn="ctr">
              <a:buNone/>
            </a:pPr>
            <a:r>
              <a:rPr lang="en-US" sz="2000" dirty="0" err="1"/>
              <a:t>Độ</a:t>
            </a:r>
            <a:r>
              <a:rPr lang="en-US" sz="2000" dirty="0"/>
              <a:t> </a:t>
            </a:r>
            <a:r>
              <a:rPr lang="en-US" sz="2000" dirty="0" err="1"/>
              <a:t>phức</a:t>
            </a:r>
            <a:r>
              <a:rPr lang="en-US" sz="2000" dirty="0"/>
              <a:t> </a:t>
            </a:r>
            <a:r>
              <a:rPr lang="en-US" sz="2000" dirty="0" err="1"/>
              <a:t>tạp</a:t>
            </a:r>
            <a:r>
              <a:rPr lang="en-US" sz="2000" dirty="0"/>
              <a:t> </a:t>
            </a:r>
            <a:r>
              <a:rPr lang="en-US" sz="2000" dirty="0" err="1"/>
              <a:t>thuật</a:t>
            </a:r>
            <a:r>
              <a:rPr lang="en-US" sz="2000" dirty="0"/>
              <a:t> </a:t>
            </a:r>
            <a:r>
              <a:rPr lang="en-US" sz="2000" dirty="0" err="1"/>
              <a:t>toán</a:t>
            </a:r>
            <a:endParaRPr lang="en-US" sz="2000" dirty="0"/>
          </a:p>
        </p:txBody>
      </p:sp>
      <p:graphicFrame>
        <p:nvGraphicFramePr>
          <p:cNvPr id="4" name="Table 3">
            <a:extLst>
              <a:ext uri="{FF2B5EF4-FFF2-40B4-BE49-F238E27FC236}">
                <a16:creationId xmlns:a16="http://schemas.microsoft.com/office/drawing/2014/main" id="{5E308423-EA2C-9F75-41A6-4F4A1883673B}"/>
              </a:ext>
            </a:extLst>
          </p:cNvPr>
          <p:cNvGraphicFramePr>
            <a:graphicFrameLocks noGrp="1"/>
          </p:cNvGraphicFramePr>
          <p:nvPr>
            <p:extLst>
              <p:ext uri="{D42A27DB-BD31-4B8C-83A1-F6EECF244321}">
                <p14:modId xmlns:p14="http://schemas.microsoft.com/office/powerpoint/2010/main" val="2348816541"/>
              </p:ext>
            </p:extLst>
          </p:nvPr>
        </p:nvGraphicFramePr>
        <p:xfrm>
          <a:off x="633984" y="1609344"/>
          <a:ext cx="7876032" cy="2225040"/>
        </p:xfrm>
        <a:graphic>
          <a:graphicData uri="http://schemas.openxmlformats.org/drawingml/2006/table">
            <a:tbl>
              <a:tblPr firstRow="1" bandRow="1">
                <a:tableStyleId>{CC4AEED3-F78E-434A-8E7B-570F3100C88C}</a:tableStyleId>
              </a:tblPr>
              <a:tblGrid>
                <a:gridCol w="3938016">
                  <a:extLst>
                    <a:ext uri="{9D8B030D-6E8A-4147-A177-3AD203B41FA5}">
                      <a16:colId xmlns:a16="http://schemas.microsoft.com/office/drawing/2014/main" val="3593979841"/>
                    </a:ext>
                  </a:extLst>
                </a:gridCol>
                <a:gridCol w="3938016">
                  <a:extLst>
                    <a:ext uri="{9D8B030D-6E8A-4147-A177-3AD203B41FA5}">
                      <a16:colId xmlns:a16="http://schemas.microsoft.com/office/drawing/2014/main" val="3407395802"/>
                    </a:ext>
                  </a:extLst>
                </a:gridCol>
              </a:tblGrid>
              <a:tr h="370840">
                <a:tc>
                  <a:txBody>
                    <a:bodyPr/>
                    <a:lstStyle/>
                    <a:p>
                      <a:pPr algn="ctr"/>
                      <a:r>
                        <a:rPr lang="en-US" sz="1800" dirty="0"/>
                        <a:t>Construction (</a:t>
                      </a:r>
                      <a:r>
                        <a:rPr lang="en-US" sz="1800" dirty="0" err="1"/>
                        <a:t>cấu</a:t>
                      </a:r>
                      <a:r>
                        <a:rPr lang="en-US" sz="1800" dirty="0"/>
                        <a:t> </a:t>
                      </a:r>
                      <a:r>
                        <a:rPr lang="en-US" sz="1800" dirty="0" err="1"/>
                        <a:t>trúc</a:t>
                      </a:r>
                      <a:r>
                        <a:rPr lang="en-US" sz="1800" dirty="0"/>
                        <a:t> </a:t>
                      </a:r>
                      <a:r>
                        <a:rPr lang="en-US" sz="1800" dirty="0" err="1"/>
                        <a:t>cơ</a:t>
                      </a:r>
                      <a:r>
                        <a:rPr lang="en-US" sz="1800" dirty="0"/>
                        <a:t> </a:t>
                      </a:r>
                      <a:r>
                        <a:rPr lang="en-US" sz="1800" dirty="0" err="1"/>
                        <a:t>bản</a:t>
                      </a:r>
                      <a:r>
                        <a:rPr lang="en-US" sz="1800" dirty="0"/>
                        <a:t>)</a:t>
                      </a:r>
                    </a:p>
                  </a:txBody>
                  <a:tcPr/>
                </a:tc>
                <a:tc>
                  <a:txBody>
                    <a:bodyPr/>
                    <a:lstStyle/>
                    <a:p>
                      <a:pPr algn="ctr"/>
                      <a:r>
                        <a:rPr lang="en-US" sz="1800" dirty="0">
                          <a:solidFill>
                            <a:srgbClr val="7030A0"/>
                          </a:solidFill>
                        </a:rPr>
                        <a:t>O(n)</a:t>
                      </a:r>
                    </a:p>
                  </a:txBody>
                  <a:tcPr/>
                </a:tc>
                <a:extLst>
                  <a:ext uri="{0D108BD9-81ED-4DB2-BD59-A6C34878D82A}">
                    <a16:rowId xmlns:a16="http://schemas.microsoft.com/office/drawing/2014/main" val="194846731"/>
                  </a:ext>
                </a:extLst>
              </a:tr>
              <a:tr h="370840">
                <a:tc>
                  <a:txBody>
                    <a:bodyPr/>
                    <a:lstStyle/>
                    <a:p>
                      <a:pPr algn="ctr"/>
                      <a:r>
                        <a:rPr lang="en-US" sz="1800" dirty="0"/>
                        <a:t>Point Update (</a:t>
                      </a:r>
                      <a:r>
                        <a:rPr lang="en-US" sz="1800" dirty="0" err="1"/>
                        <a:t>cập</a:t>
                      </a:r>
                      <a:r>
                        <a:rPr lang="en-US" sz="1800" dirty="0"/>
                        <a:t> </a:t>
                      </a:r>
                      <a:r>
                        <a:rPr lang="en-US" sz="1800" dirty="0" err="1"/>
                        <a:t>nhật</a:t>
                      </a:r>
                      <a:r>
                        <a:rPr lang="en-US" sz="1800" dirty="0"/>
                        <a:t> </a:t>
                      </a:r>
                      <a:r>
                        <a:rPr lang="en-US" sz="1800" dirty="0" err="1"/>
                        <a:t>giá</a:t>
                      </a:r>
                      <a:r>
                        <a:rPr lang="en-US" sz="1800" dirty="0"/>
                        <a:t> </a:t>
                      </a:r>
                      <a:r>
                        <a:rPr lang="en-US" sz="1800" dirty="0" err="1"/>
                        <a:t>trị</a:t>
                      </a:r>
                      <a:r>
                        <a:rPr lang="en-US" sz="1800" dirty="0"/>
                        <a:t>)</a:t>
                      </a:r>
                    </a:p>
                  </a:txBody>
                  <a:tcPr/>
                </a:tc>
                <a:tc>
                  <a:txBody>
                    <a:bodyPr/>
                    <a:lstStyle/>
                    <a:p>
                      <a:pPr algn="ctr"/>
                      <a:r>
                        <a:rPr lang="en-US" sz="1800" dirty="0">
                          <a:solidFill>
                            <a:srgbClr val="7030A0"/>
                          </a:solidFill>
                        </a:rPr>
                        <a:t>O(log(n))</a:t>
                      </a:r>
                    </a:p>
                  </a:txBody>
                  <a:tcPr/>
                </a:tc>
                <a:extLst>
                  <a:ext uri="{0D108BD9-81ED-4DB2-BD59-A6C34878D82A}">
                    <a16:rowId xmlns:a16="http://schemas.microsoft.com/office/drawing/2014/main" val="2225181670"/>
                  </a:ext>
                </a:extLst>
              </a:tr>
              <a:tr h="370840">
                <a:tc>
                  <a:txBody>
                    <a:bodyPr/>
                    <a:lstStyle/>
                    <a:p>
                      <a:pPr algn="ctr"/>
                      <a:r>
                        <a:rPr lang="en-US" sz="1800" dirty="0"/>
                        <a:t>Range Sum (</a:t>
                      </a:r>
                      <a:r>
                        <a:rPr lang="en-US" sz="1800" dirty="0" err="1"/>
                        <a:t>tổng</a:t>
                      </a:r>
                      <a:r>
                        <a:rPr lang="en-US" sz="1800" dirty="0"/>
                        <a:t> </a:t>
                      </a:r>
                      <a:r>
                        <a:rPr lang="en-US" sz="1800" dirty="0" err="1"/>
                        <a:t>phạm</a:t>
                      </a:r>
                      <a:r>
                        <a:rPr lang="en-US" sz="1800" dirty="0"/>
                        <a:t> vi)</a:t>
                      </a:r>
                    </a:p>
                  </a:txBody>
                  <a:tcPr/>
                </a:tc>
                <a:tc>
                  <a:txBody>
                    <a:bodyPr/>
                    <a:lstStyle/>
                    <a:p>
                      <a:pPr algn="ctr"/>
                      <a:r>
                        <a:rPr lang="en-US" sz="1800" dirty="0">
                          <a:solidFill>
                            <a:srgbClr val="7030A0"/>
                          </a:solidFill>
                        </a:rPr>
                        <a:t>O(log(n))</a:t>
                      </a:r>
                    </a:p>
                  </a:txBody>
                  <a:tcPr/>
                </a:tc>
                <a:extLst>
                  <a:ext uri="{0D108BD9-81ED-4DB2-BD59-A6C34878D82A}">
                    <a16:rowId xmlns:a16="http://schemas.microsoft.com/office/drawing/2014/main" val="1037815757"/>
                  </a:ext>
                </a:extLst>
              </a:tr>
              <a:tr h="370840">
                <a:tc>
                  <a:txBody>
                    <a:bodyPr/>
                    <a:lstStyle/>
                    <a:p>
                      <a:pPr algn="ctr"/>
                      <a:r>
                        <a:rPr lang="en-US" sz="1800" dirty="0"/>
                        <a:t>Range Update (</a:t>
                      </a:r>
                      <a:r>
                        <a:rPr lang="en-US" sz="1800" dirty="0" err="1"/>
                        <a:t>cập</a:t>
                      </a:r>
                      <a:r>
                        <a:rPr lang="en-US" sz="1800" dirty="0"/>
                        <a:t> </a:t>
                      </a:r>
                      <a:r>
                        <a:rPr lang="en-US" sz="1800" dirty="0" err="1"/>
                        <a:t>nhật</a:t>
                      </a:r>
                      <a:r>
                        <a:rPr lang="en-US" sz="1800" dirty="0"/>
                        <a:t> </a:t>
                      </a:r>
                      <a:r>
                        <a:rPr lang="en-US" sz="1800" dirty="0" err="1"/>
                        <a:t>phạm</a:t>
                      </a:r>
                      <a:r>
                        <a:rPr lang="en-US" sz="1800" dirty="0"/>
                        <a:t> vi)</a:t>
                      </a:r>
                    </a:p>
                  </a:txBody>
                  <a:tcPr/>
                </a:tc>
                <a:tc>
                  <a:txBody>
                    <a:bodyPr/>
                    <a:lstStyle/>
                    <a:p>
                      <a:pPr algn="ctr"/>
                      <a:r>
                        <a:rPr lang="en-US" sz="1800" dirty="0">
                          <a:solidFill>
                            <a:srgbClr val="7030A0"/>
                          </a:solidFill>
                        </a:rPr>
                        <a:t>O(log(n))</a:t>
                      </a:r>
                    </a:p>
                  </a:txBody>
                  <a:tcPr/>
                </a:tc>
                <a:extLst>
                  <a:ext uri="{0D108BD9-81ED-4DB2-BD59-A6C34878D82A}">
                    <a16:rowId xmlns:a16="http://schemas.microsoft.com/office/drawing/2014/main" val="3436357929"/>
                  </a:ext>
                </a:extLst>
              </a:tr>
              <a:tr h="370840">
                <a:tc>
                  <a:txBody>
                    <a:bodyPr/>
                    <a:lstStyle/>
                    <a:p>
                      <a:pPr algn="ctr"/>
                      <a:r>
                        <a:rPr lang="en-US" sz="1800" dirty="0"/>
                        <a:t>Adding Index (</a:t>
                      </a:r>
                      <a:r>
                        <a:rPr lang="en-US" sz="1800" dirty="0" err="1"/>
                        <a:t>thêm</a:t>
                      </a:r>
                      <a:r>
                        <a:rPr lang="en-US" sz="1800" dirty="0"/>
                        <a:t> </a:t>
                      </a:r>
                      <a:r>
                        <a:rPr lang="en-US" sz="1800" dirty="0" err="1"/>
                        <a:t>chỉ</a:t>
                      </a:r>
                      <a:r>
                        <a:rPr lang="en-US" sz="1800" dirty="0"/>
                        <a:t> </a:t>
                      </a:r>
                      <a:r>
                        <a:rPr lang="en-US" sz="1800" dirty="0" err="1"/>
                        <a:t>số</a:t>
                      </a:r>
                      <a:r>
                        <a:rPr lang="en-US" sz="1800" dirty="0"/>
                        <a:t>)</a:t>
                      </a:r>
                    </a:p>
                  </a:txBody>
                  <a:tcPr/>
                </a:tc>
                <a:tc>
                  <a:txBody>
                    <a:bodyPr/>
                    <a:lstStyle/>
                    <a:p>
                      <a:pPr algn="ctr"/>
                      <a:r>
                        <a:rPr lang="en-US" sz="1800" dirty="0">
                          <a:solidFill>
                            <a:srgbClr val="C00000"/>
                          </a:solidFill>
                        </a:rPr>
                        <a:t>N/A</a:t>
                      </a:r>
                    </a:p>
                  </a:txBody>
                  <a:tcPr/>
                </a:tc>
                <a:extLst>
                  <a:ext uri="{0D108BD9-81ED-4DB2-BD59-A6C34878D82A}">
                    <a16:rowId xmlns:a16="http://schemas.microsoft.com/office/drawing/2014/main" val="204043960"/>
                  </a:ext>
                </a:extLst>
              </a:tr>
              <a:tr h="370840">
                <a:tc>
                  <a:txBody>
                    <a:bodyPr/>
                    <a:lstStyle/>
                    <a:p>
                      <a:pPr algn="ctr"/>
                      <a:r>
                        <a:rPr lang="en-US" sz="1800" dirty="0"/>
                        <a:t>Removing Index (</a:t>
                      </a:r>
                      <a:r>
                        <a:rPr lang="en-US" sz="1800" dirty="0" err="1"/>
                        <a:t>xóa</a:t>
                      </a:r>
                      <a:r>
                        <a:rPr lang="en-US" sz="1800" dirty="0"/>
                        <a:t> </a:t>
                      </a:r>
                      <a:r>
                        <a:rPr lang="en-US" sz="1800" dirty="0" err="1"/>
                        <a:t>chỉ</a:t>
                      </a:r>
                      <a:r>
                        <a:rPr lang="en-US" sz="1800" dirty="0"/>
                        <a:t> </a:t>
                      </a:r>
                      <a:r>
                        <a:rPr lang="en-US" sz="1800" dirty="0" err="1"/>
                        <a:t>số</a:t>
                      </a:r>
                      <a:r>
                        <a:rPr lang="en-US" sz="1800" dirty="0"/>
                        <a:t>)</a:t>
                      </a:r>
                    </a:p>
                  </a:txBody>
                  <a:tcPr/>
                </a:tc>
                <a:tc>
                  <a:txBody>
                    <a:bodyPr/>
                    <a:lstStyle/>
                    <a:p>
                      <a:pPr algn="ctr"/>
                      <a:r>
                        <a:rPr lang="en-US" sz="1800" dirty="0">
                          <a:solidFill>
                            <a:srgbClr val="C00000"/>
                          </a:solidFill>
                        </a:rPr>
                        <a:t>N/A</a:t>
                      </a:r>
                    </a:p>
                  </a:txBody>
                  <a:tcPr/>
                </a:tc>
                <a:extLst>
                  <a:ext uri="{0D108BD9-81ED-4DB2-BD59-A6C34878D82A}">
                    <a16:rowId xmlns:a16="http://schemas.microsoft.com/office/drawing/2014/main" val="1934647624"/>
                  </a:ext>
                </a:extLst>
              </a:tr>
            </a:tbl>
          </a:graphicData>
        </a:graphic>
      </p:graphicFrame>
    </p:spTree>
    <p:extLst>
      <p:ext uri="{BB962C8B-B14F-4D97-AF65-F5344CB8AC3E}">
        <p14:creationId xmlns:p14="http://schemas.microsoft.com/office/powerpoint/2010/main" val="17354807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grpSp>
        <p:nvGrpSpPr>
          <p:cNvPr id="397" name="Google Shape;397;p50"/>
          <p:cNvGrpSpPr/>
          <p:nvPr/>
        </p:nvGrpSpPr>
        <p:grpSpPr>
          <a:xfrm>
            <a:off x="6670200" y="0"/>
            <a:ext cx="2473800" cy="4131000"/>
            <a:chOff x="6670200" y="0"/>
            <a:chExt cx="2473800" cy="4131000"/>
          </a:xfrm>
        </p:grpSpPr>
        <p:sp>
          <p:nvSpPr>
            <p:cNvPr id="398" name="Google Shape;398;p50"/>
            <p:cNvSpPr/>
            <p:nvPr/>
          </p:nvSpPr>
          <p:spPr>
            <a:xfrm flipH="1">
              <a:off x="6670200" y="1012500"/>
              <a:ext cx="24738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99" name="Google Shape;399;p50"/>
            <p:cNvCxnSpPr/>
            <p:nvPr/>
          </p:nvCxnSpPr>
          <p:spPr>
            <a:xfrm rot="10800000">
              <a:off x="8432750" y="0"/>
              <a:ext cx="0" cy="4131000"/>
            </a:xfrm>
            <a:prstGeom prst="straightConnector1">
              <a:avLst/>
            </a:prstGeom>
            <a:noFill/>
            <a:ln w="9525" cap="flat" cmpd="sng">
              <a:solidFill>
                <a:schemeClr val="dk1"/>
              </a:solidFill>
              <a:prstDash val="solid"/>
              <a:round/>
              <a:headEnd type="none" w="med" len="med"/>
              <a:tailEnd type="none" w="med" len="med"/>
            </a:ln>
          </p:spPr>
        </p:cxnSp>
      </p:grpSp>
      <p:sp>
        <p:nvSpPr>
          <p:cNvPr id="400" name="Google Shape;400;p50"/>
          <p:cNvSpPr txBox="1">
            <a:spLocks noGrp="1"/>
          </p:cNvSpPr>
          <p:nvPr>
            <p:ph type="title"/>
          </p:nvPr>
        </p:nvSpPr>
        <p:spPr>
          <a:xfrm flipH="1">
            <a:off x="2052825" y="2036300"/>
            <a:ext cx="5579100" cy="697500"/>
          </a:xfrm>
          <a:prstGeom prst="rect">
            <a:avLst/>
          </a:prstGeom>
        </p:spPr>
        <p:txBody>
          <a:bodyPr spcFirstLastPara="1" wrap="square" lIns="91425" tIns="91425" rIns="91425" bIns="91425" anchor="t" anchorCtr="0">
            <a:noAutofit/>
          </a:bodyPr>
          <a:lstStyle/>
          <a:p>
            <a:pPr marL="0" lvl="0" indent="0"/>
            <a:r>
              <a:rPr lang="en-US" dirty="0" err="1"/>
              <a:t>Triển</a:t>
            </a:r>
            <a:r>
              <a:rPr lang="en-US" dirty="0"/>
              <a:t> </a:t>
            </a:r>
            <a:r>
              <a:rPr lang="en-US" dirty="0" err="1"/>
              <a:t>khai</a:t>
            </a:r>
            <a:r>
              <a:rPr lang="en-US" dirty="0"/>
              <a:t> </a:t>
            </a:r>
          </a:p>
        </p:txBody>
      </p:sp>
      <p:sp>
        <p:nvSpPr>
          <p:cNvPr id="401" name="Google Shape;401;p50"/>
          <p:cNvSpPr txBox="1">
            <a:spLocks noGrp="1"/>
          </p:cNvSpPr>
          <p:nvPr>
            <p:ph type="title" idx="2"/>
          </p:nvPr>
        </p:nvSpPr>
        <p:spPr>
          <a:xfrm flipH="1">
            <a:off x="6555825" y="1012500"/>
            <a:ext cx="1076100" cy="8700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402" name="Google Shape;402;p50"/>
          <p:cNvSpPr txBox="1">
            <a:spLocks noGrp="1"/>
          </p:cNvSpPr>
          <p:nvPr>
            <p:ph type="subTitle" idx="1"/>
          </p:nvPr>
        </p:nvSpPr>
        <p:spPr>
          <a:xfrm flipH="1">
            <a:off x="1121672" y="2733800"/>
            <a:ext cx="6510253" cy="1536975"/>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Truy</a:t>
            </a:r>
            <a:r>
              <a:rPr lang="en-US" sz="2000" dirty="0"/>
              <a:t> </a:t>
            </a:r>
            <a:r>
              <a:rPr lang="en-US" sz="2000" dirty="0" err="1"/>
              <a:t>vấn</a:t>
            </a:r>
            <a:r>
              <a:rPr lang="en-US" sz="2000" dirty="0"/>
              <a:t> </a:t>
            </a:r>
            <a:r>
              <a:rPr lang="en-US" sz="2000" dirty="0" err="1"/>
              <a:t>tổng</a:t>
            </a:r>
            <a:r>
              <a:rPr lang="en-US" sz="2000" dirty="0"/>
              <a:t> </a:t>
            </a:r>
            <a:r>
              <a:rPr lang="en-US" sz="2000" dirty="0" err="1"/>
              <a:t>đoạn</a:t>
            </a:r>
            <a:r>
              <a:rPr lang="en-US" sz="2000" dirty="0"/>
              <a:t> (Range Queries).</a:t>
            </a:r>
          </a:p>
          <a:p>
            <a:pPr marL="0" lvl="0" indent="0" rtl="0">
              <a:spcBef>
                <a:spcPts val="0"/>
              </a:spcBef>
              <a:spcAft>
                <a:spcPts val="0"/>
              </a:spcAft>
              <a:buNone/>
            </a:pPr>
            <a:r>
              <a:rPr lang="en-US" sz="2000" dirty="0" err="1"/>
              <a:t>Cập</a:t>
            </a:r>
            <a:r>
              <a:rPr lang="en-US" sz="2000" dirty="0"/>
              <a:t> </a:t>
            </a:r>
            <a:r>
              <a:rPr lang="en-US" sz="2000" dirty="0" err="1"/>
              <a:t>nhật</a:t>
            </a:r>
            <a:r>
              <a:rPr lang="en-US" sz="2000" dirty="0"/>
              <a:t> </a:t>
            </a:r>
            <a:r>
              <a:rPr lang="en-US" sz="2000" dirty="0" err="1"/>
              <a:t>điểm</a:t>
            </a:r>
            <a:r>
              <a:rPr lang="en-US" sz="2000" dirty="0"/>
              <a:t> (Point Updates).</a:t>
            </a:r>
          </a:p>
          <a:p>
            <a:pPr marL="0" lvl="0" indent="0" rtl="0">
              <a:spcBef>
                <a:spcPts val="0"/>
              </a:spcBef>
              <a:spcAft>
                <a:spcPts val="0"/>
              </a:spcAft>
              <a:buNone/>
            </a:pPr>
            <a:r>
              <a:rPr lang="en-US" sz="2000" dirty="0" err="1"/>
              <a:t>Xây</a:t>
            </a:r>
            <a:r>
              <a:rPr lang="en-US" sz="2000" dirty="0"/>
              <a:t> </a:t>
            </a:r>
            <a:r>
              <a:rPr lang="en-US" sz="2000" dirty="0" err="1"/>
              <a:t>dựng</a:t>
            </a:r>
            <a:r>
              <a:rPr lang="en-US" sz="2000" dirty="0"/>
              <a:t> Fenwick Tree (Fenwick Tree Construction)</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62;p38">
            <a:extLst>
              <a:ext uri="{FF2B5EF4-FFF2-40B4-BE49-F238E27FC236}">
                <a16:creationId xmlns:a16="http://schemas.microsoft.com/office/drawing/2014/main" id="{27DACEFB-C310-DE41-FF55-98A809E2372D}"/>
              </a:ext>
            </a:extLst>
          </p:cNvPr>
          <p:cNvSpPr txBox="1">
            <a:spLocks/>
          </p:cNvSpPr>
          <p:nvPr/>
        </p:nvSpPr>
        <p:spPr>
          <a:xfrm>
            <a:off x="2175900" y="342001"/>
            <a:ext cx="4792200" cy="644700"/>
          </a:xfrm>
          <a:prstGeom prst="rect">
            <a:avLst/>
          </a:prstGeom>
          <a:noFill/>
          <a:ln>
            <a:noFill/>
          </a:ln>
          <a:effectLst>
            <a:outerShdw blurRad="142875" dist="19050" dir="8760000" algn="bl" rotWithShape="0">
              <a:srgbClr val="76A5AF">
                <a:alpha val="50000"/>
              </a:srgbClr>
            </a:outerShdw>
          </a:effectLst>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500"/>
              <a:buFont typeface="Golos Text"/>
              <a:buNone/>
              <a:defRPr sz="4200" b="0" i="0" u="none" strike="noStrike" cap="none">
                <a:solidFill>
                  <a:schemeClr val="dk1"/>
                </a:solidFill>
                <a:latin typeface="Golos Text"/>
                <a:ea typeface="Golos Text"/>
                <a:cs typeface="Golos Text"/>
                <a:sym typeface="Golos Text"/>
              </a:defRPr>
            </a:lvl1pPr>
            <a:lvl2pPr marR="0" lvl="1" algn="r" rtl="0">
              <a:lnSpc>
                <a:spcPct val="100000"/>
              </a:lnSpc>
              <a:spcBef>
                <a:spcPts val="0"/>
              </a:spcBef>
              <a:spcAft>
                <a:spcPts val="0"/>
              </a:spcAft>
              <a:buClr>
                <a:schemeClr val="dk1"/>
              </a:buClr>
              <a:buSzPts val="4500"/>
              <a:buFont typeface="Golos Text"/>
              <a:buNone/>
              <a:defRPr sz="4500" b="0" i="0" u="none" strike="noStrike" cap="none">
                <a:solidFill>
                  <a:schemeClr val="dk1"/>
                </a:solidFill>
                <a:latin typeface="Golos Text"/>
                <a:ea typeface="Golos Text"/>
                <a:cs typeface="Golos Text"/>
                <a:sym typeface="Golos Text"/>
              </a:defRPr>
            </a:lvl2pPr>
            <a:lvl3pPr marR="0" lvl="2" algn="r" rtl="0">
              <a:lnSpc>
                <a:spcPct val="100000"/>
              </a:lnSpc>
              <a:spcBef>
                <a:spcPts val="0"/>
              </a:spcBef>
              <a:spcAft>
                <a:spcPts val="0"/>
              </a:spcAft>
              <a:buClr>
                <a:schemeClr val="dk1"/>
              </a:buClr>
              <a:buSzPts val="4500"/>
              <a:buFont typeface="Golos Text"/>
              <a:buNone/>
              <a:defRPr sz="4500" b="0" i="0" u="none" strike="noStrike" cap="none">
                <a:solidFill>
                  <a:schemeClr val="dk1"/>
                </a:solidFill>
                <a:latin typeface="Golos Text"/>
                <a:ea typeface="Golos Text"/>
                <a:cs typeface="Golos Text"/>
                <a:sym typeface="Golos Text"/>
              </a:defRPr>
            </a:lvl3pPr>
            <a:lvl4pPr marR="0" lvl="3" algn="r" rtl="0">
              <a:lnSpc>
                <a:spcPct val="100000"/>
              </a:lnSpc>
              <a:spcBef>
                <a:spcPts val="0"/>
              </a:spcBef>
              <a:spcAft>
                <a:spcPts val="0"/>
              </a:spcAft>
              <a:buClr>
                <a:schemeClr val="dk1"/>
              </a:buClr>
              <a:buSzPts val="4500"/>
              <a:buFont typeface="Golos Text"/>
              <a:buNone/>
              <a:defRPr sz="4500" b="0" i="0" u="none" strike="noStrike" cap="none">
                <a:solidFill>
                  <a:schemeClr val="dk1"/>
                </a:solidFill>
                <a:latin typeface="Golos Text"/>
                <a:ea typeface="Golos Text"/>
                <a:cs typeface="Golos Text"/>
                <a:sym typeface="Golos Text"/>
              </a:defRPr>
            </a:lvl4pPr>
            <a:lvl5pPr marR="0" lvl="4" algn="r" rtl="0">
              <a:lnSpc>
                <a:spcPct val="100000"/>
              </a:lnSpc>
              <a:spcBef>
                <a:spcPts val="0"/>
              </a:spcBef>
              <a:spcAft>
                <a:spcPts val="0"/>
              </a:spcAft>
              <a:buClr>
                <a:schemeClr val="dk1"/>
              </a:buClr>
              <a:buSzPts val="4500"/>
              <a:buFont typeface="Golos Text"/>
              <a:buNone/>
              <a:defRPr sz="4500" b="0" i="0" u="none" strike="noStrike" cap="none">
                <a:solidFill>
                  <a:schemeClr val="dk1"/>
                </a:solidFill>
                <a:latin typeface="Golos Text"/>
                <a:ea typeface="Golos Text"/>
                <a:cs typeface="Golos Text"/>
                <a:sym typeface="Golos Text"/>
              </a:defRPr>
            </a:lvl5pPr>
            <a:lvl6pPr marR="0" lvl="5" algn="r" rtl="0">
              <a:lnSpc>
                <a:spcPct val="100000"/>
              </a:lnSpc>
              <a:spcBef>
                <a:spcPts val="0"/>
              </a:spcBef>
              <a:spcAft>
                <a:spcPts val="0"/>
              </a:spcAft>
              <a:buClr>
                <a:schemeClr val="dk1"/>
              </a:buClr>
              <a:buSzPts val="4500"/>
              <a:buFont typeface="Golos Text"/>
              <a:buNone/>
              <a:defRPr sz="4500" b="0" i="0" u="none" strike="noStrike" cap="none">
                <a:solidFill>
                  <a:schemeClr val="dk1"/>
                </a:solidFill>
                <a:latin typeface="Golos Text"/>
                <a:ea typeface="Golos Text"/>
                <a:cs typeface="Golos Text"/>
                <a:sym typeface="Golos Text"/>
              </a:defRPr>
            </a:lvl6pPr>
            <a:lvl7pPr marR="0" lvl="6" algn="r" rtl="0">
              <a:lnSpc>
                <a:spcPct val="100000"/>
              </a:lnSpc>
              <a:spcBef>
                <a:spcPts val="0"/>
              </a:spcBef>
              <a:spcAft>
                <a:spcPts val="0"/>
              </a:spcAft>
              <a:buClr>
                <a:schemeClr val="dk1"/>
              </a:buClr>
              <a:buSzPts val="4500"/>
              <a:buFont typeface="Golos Text"/>
              <a:buNone/>
              <a:defRPr sz="4500" b="0" i="0" u="none" strike="noStrike" cap="none">
                <a:solidFill>
                  <a:schemeClr val="dk1"/>
                </a:solidFill>
                <a:latin typeface="Golos Text"/>
                <a:ea typeface="Golos Text"/>
                <a:cs typeface="Golos Text"/>
                <a:sym typeface="Golos Text"/>
              </a:defRPr>
            </a:lvl7pPr>
            <a:lvl8pPr marR="0" lvl="7" algn="r" rtl="0">
              <a:lnSpc>
                <a:spcPct val="100000"/>
              </a:lnSpc>
              <a:spcBef>
                <a:spcPts val="0"/>
              </a:spcBef>
              <a:spcAft>
                <a:spcPts val="0"/>
              </a:spcAft>
              <a:buClr>
                <a:schemeClr val="dk1"/>
              </a:buClr>
              <a:buSzPts val="4500"/>
              <a:buFont typeface="Golos Text"/>
              <a:buNone/>
              <a:defRPr sz="4500" b="0" i="0" u="none" strike="noStrike" cap="none">
                <a:solidFill>
                  <a:schemeClr val="dk1"/>
                </a:solidFill>
                <a:latin typeface="Golos Text"/>
                <a:ea typeface="Golos Text"/>
                <a:cs typeface="Golos Text"/>
                <a:sym typeface="Golos Text"/>
              </a:defRPr>
            </a:lvl8pPr>
            <a:lvl9pPr marR="0" lvl="8" algn="r" rtl="0">
              <a:lnSpc>
                <a:spcPct val="100000"/>
              </a:lnSpc>
              <a:spcBef>
                <a:spcPts val="0"/>
              </a:spcBef>
              <a:spcAft>
                <a:spcPts val="0"/>
              </a:spcAft>
              <a:buClr>
                <a:schemeClr val="dk1"/>
              </a:buClr>
              <a:buSzPts val="4500"/>
              <a:buFont typeface="Golos Text"/>
              <a:buNone/>
              <a:defRPr sz="4500" b="0" i="0" u="none" strike="noStrike" cap="none">
                <a:solidFill>
                  <a:schemeClr val="dk1"/>
                </a:solidFill>
                <a:latin typeface="Golos Text"/>
                <a:ea typeface="Golos Text"/>
                <a:cs typeface="Golos Text"/>
                <a:sym typeface="Golos Text"/>
              </a:defRPr>
            </a:lvl9pPr>
          </a:lstStyle>
          <a:p>
            <a:pPr algn="ctr"/>
            <a:r>
              <a:rPr lang="en-US" sz="4400" b="1" i="0" dirty="0">
                <a:solidFill>
                  <a:srgbClr val="FFAB40"/>
                </a:solidFill>
                <a:effectLst/>
                <a:latin typeface="Inter"/>
              </a:rPr>
              <a:t>Introduction</a:t>
            </a:r>
            <a:endParaRPr lang="en-US" dirty="0"/>
          </a:p>
        </p:txBody>
      </p:sp>
      <p:pic>
        <p:nvPicPr>
          <p:cNvPr id="1028" name="Picture 4">
            <a:extLst>
              <a:ext uri="{FF2B5EF4-FFF2-40B4-BE49-F238E27FC236}">
                <a16:creationId xmlns:a16="http://schemas.microsoft.com/office/drawing/2014/main" id="{D1C2D48C-B154-551D-6D70-00EC044D9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5900" y="2295328"/>
            <a:ext cx="4486854" cy="25061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A4EBC7F-EF52-F076-F86B-FFEE3715B0BA}"/>
              </a:ext>
            </a:extLst>
          </p:cNvPr>
          <p:cNvSpPr txBox="1"/>
          <p:nvPr/>
        </p:nvSpPr>
        <p:spPr>
          <a:xfrm>
            <a:off x="1419922" y="1059002"/>
            <a:ext cx="6304155" cy="1585049"/>
          </a:xfrm>
          <a:prstGeom prst="rect">
            <a:avLst/>
          </a:prstGeom>
          <a:noFill/>
        </p:spPr>
        <p:txBody>
          <a:bodyPr wrap="square">
            <a:spAutoFit/>
          </a:bodyPr>
          <a:lstStyle/>
          <a:p>
            <a:pPr algn="ctr">
              <a:buNone/>
            </a:pPr>
            <a:r>
              <a:rPr lang="vi-VN" sz="1800" b="1" dirty="0">
                <a:solidFill>
                  <a:srgbClr val="FFAB40"/>
                </a:solidFill>
                <a:latin typeface="Inter"/>
              </a:rPr>
              <a:t>Fenwick Tree (còn được gọi là Binary Indexed Tree) như một cấu trúc dữ liệu hỗ trợ các truy vấn tổng phạm vi hiệu quả và các bản cập nhật. Chúng ta sẽ khám phá cấu trúc, hiệu suất và triển khai của nó.</a:t>
            </a:r>
            <a:endParaRPr lang="en-US" sz="1800" b="1" dirty="0">
              <a:solidFill>
                <a:srgbClr val="FFAB40"/>
              </a:solidFill>
              <a:latin typeface="Inter"/>
            </a:endParaRPr>
          </a:p>
          <a:p>
            <a:pPr algn="ctr">
              <a:buNone/>
            </a:pPr>
            <a:endParaRPr lang="en-US" sz="2500" b="1" i="0" dirty="0">
              <a:solidFill>
                <a:srgbClr val="FFAB40"/>
              </a:solidFill>
              <a:effectLst/>
              <a:latin typeface="Inter"/>
            </a:endParaRPr>
          </a:p>
        </p:txBody>
      </p:sp>
    </p:spTree>
    <p:extLst>
      <p:ext uri="{BB962C8B-B14F-4D97-AF65-F5344CB8AC3E}">
        <p14:creationId xmlns:p14="http://schemas.microsoft.com/office/powerpoint/2010/main" val="294880139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12" name="Google Shape;412;p51"/>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Truy</a:t>
            </a:r>
            <a:r>
              <a:rPr lang="en-US" sz="2000" dirty="0"/>
              <a:t> </a:t>
            </a:r>
            <a:r>
              <a:rPr lang="en-US" sz="2000" dirty="0" err="1"/>
              <a:t>vấn</a:t>
            </a:r>
            <a:r>
              <a:rPr lang="en-US" sz="2000" dirty="0"/>
              <a:t> </a:t>
            </a:r>
            <a:r>
              <a:rPr lang="en-US" sz="2000" dirty="0" err="1"/>
              <a:t>tổng</a:t>
            </a:r>
            <a:r>
              <a:rPr lang="en-US" sz="2000" dirty="0"/>
              <a:t> </a:t>
            </a:r>
            <a:r>
              <a:rPr lang="en-US" sz="2000" dirty="0" err="1"/>
              <a:t>đoạn</a:t>
            </a:r>
            <a:r>
              <a:rPr lang="en-US" sz="2000" dirty="0"/>
              <a:t> (Range Queries)</a:t>
            </a:r>
          </a:p>
        </p:txBody>
      </p:sp>
      <p:graphicFrame>
        <p:nvGraphicFramePr>
          <p:cNvPr id="18" name="Table 17">
            <a:extLst>
              <a:ext uri="{FF2B5EF4-FFF2-40B4-BE49-F238E27FC236}">
                <a16:creationId xmlns:a16="http://schemas.microsoft.com/office/drawing/2014/main" id="{B3D01290-7E9F-DF14-21C8-5ED19A9F0670}"/>
              </a:ext>
            </a:extLst>
          </p:cNvPr>
          <p:cNvGraphicFramePr>
            <a:graphicFrameLocks noGrp="1"/>
          </p:cNvGraphicFramePr>
          <p:nvPr>
            <p:extLst>
              <p:ext uri="{D42A27DB-BD31-4B8C-83A1-F6EECF244321}">
                <p14:modId xmlns:p14="http://schemas.microsoft.com/office/powerpoint/2010/main" val="979698059"/>
              </p:ext>
            </p:extLst>
          </p:nvPr>
        </p:nvGraphicFramePr>
        <p:xfrm>
          <a:off x="0" y="1173734"/>
          <a:ext cx="9164955" cy="579120"/>
        </p:xfrm>
        <a:graphic>
          <a:graphicData uri="http://schemas.openxmlformats.org/drawingml/2006/table">
            <a:tbl>
              <a:tblPr firstRow="1" bandRow="1">
                <a:tableStyleId>{CC4AEED3-F78E-434A-8E7B-570F3100C88C}</a:tableStyleId>
              </a:tblPr>
              <a:tblGrid>
                <a:gridCol w="571500">
                  <a:extLst>
                    <a:ext uri="{9D8B030D-6E8A-4147-A177-3AD203B41FA5}">
                      <a16:colId xmlns:a16="http://schemas.microsoft.com/office/drawing/2014/main" val="3132267375"/>
                    </a:ext>
                  </a:extLst>
                </a:gridCol>
                <a:gridCol w="571500">
                  <a:extLst>
                    <a:ext uri="{9D8B030D-6E8A-4147-A177-3AD203B41FA5}">
                      <a16:colId xmlns:a16="http://schemas.microsoft.com/office/drawing/2014/main" val="3789098752"/>
                    </a:ext>
                  </a:extLst>
                </a:gridCol>
                <a:gridCol w="571500">
                  <a:extLst>
                    <a:ext uri="{9D8B030D-6E8A-4147-A177-3AD203B41FA5}">
                      <a16:colId xmlns:a16="http://schemas.microsoft.com/office/drawing/2014/main" val="2932655077"/>
                    </a:ext>
                  </a:extLst>
                </a:gridCol>
                <a:gridCol w="571500">
                  <a:extLst>
                    <a:ext uri="{9D8B030D-6E8A-4147-A177-3AD203B41FA5}">
                      <a16:colId xmlns:a16="http://schemas.microsoft.com/office/drawing/2014/main" val="2043838059"/>
                    </a:ext>
                  </a:extLst>
                </a:gridCol>
                <a:gridCol w="571500">
                  <a:extLst>
                    <a:ext uri="{9D8B030D-6E8A-4147-A177-3AD203B41FA5}">
                      <a16:colId xmlns:a16="http://schemas.microsoft.com/office/drawing/2014/main" val="3996225493"/>
                    </a:ext>
                  </a:extLst>
                </a:gridCol>
                <a:gridCol w="592455">
                  <a:extLst>
                    <a:ext uri="{9D8B030D-6E8A-4147-A177-3AD203B41FA5}">
                      <a16:colId xmlns:a16="http://schemas.microsoft.com/office/drawing/2014/main" val="3167714550"/>
                    </a:ext>
                  </a:extLst>
                </a:gridCol>
                <a:gridCol w="571500">
                  <a:extLst>
                    <a:ext uri="{9D8B030D-6E8A-4147-A177-3AD203B41FA5}">
                      <a16:colId xmlns:a16="http://schemas.microsoft.com/office/drawing/2014/main" val="977450678"/>
                    </a:ext>
                  </a:extLst>
                </a:gridCol>
                <a:gridCol w="571500">
                  <a:extLst>
                    <a:ext uri="{9D8B030D-6E8A-4147-A177-3AD203B41FA5}">
                      <a16:colId xmlns:a16="http://schemas.microsoft.com/office/drawing/2014/main" val="2924550504"/>
                    </a:ext>
                  </a:extLst>
                </a:gridCol>
                <a:gridCol w="571500">
                  <a:extLst>
                    <a:ext uri="{9D8B030D-6E8A-4147-A177-3AD203B41FA5}">
                      <a16:colId xmlns:a16="http://schemas.microsoft.com/office/drawing/2014/main" val="3461910798"/>
                    </a:ext>
                  </a:extLst>
                </a:gridCol>
                <a:gridCol w="571500">
                  <a:extLst>
                    <a:ext uri="{9D8B030D-6E8A-4147-A177-3AD203B41FA5}">
                      <a16:colId xmlns:a16="http://schemas.microsoft.com/office/drawing/2014/main" val="4004852454"/>
                    </a:ext>
                  </a:extLst>
                </a:gridCol>
                <a:gridCol w="571500">
                  <a:extLst>
                    <a:ext uri="{9D8B030D-6E8A-4147-A177-3AD203B41FA5}">
                      <a16:colId xmlns:a16="http://schemas.microsoft.com/office/drawing/2014/main" val="3562144096"/>
                    </a:ext>
                  </a:extLst>
                </a:gridCol>
                <a:gridCol w="571500">
                  <a:extLst>
                    <a:ext uri="{9D8B030D-6E8A-4147-A177-3AD203B41FA5}">
                      <a16:colId xmlns:a16="http://schemas.microsoft.com/office/drawing/2014/main" val="3680553753"/>
                    </a:ext>
                  </a:extLst>
                </a:gridCol>
                <a:gridCol w="571500">
                  <a:extLst>
                    <a:ext uri="{9D8B030D-6E8A-4147-A177-3AD203B41FA5}">
                      <a16:colId xmlns:a16="http://schemas.microsoft.com/office/drawing/2014/main" val="2210967052"/>
                    </a:ext>
                  </a:extLst>
                </a:gridCol>
                <a:gridCol w="571500">
                  <a:extLst>
                    <a:ext uri="{9D8B030D-6E8A-4147-A177-3AD203B41FA5}">
                      <a16:colId xmlns:a16="http://schemas.microsoft.com/office/drawing/2014/main" val="2335310599"/>
                    </a:ext>
                  </a:extLst>
                </a:gridCol>
                <a:gridCol w="571500">
                  <a:extLst>
                    <a:ext uri="{9D8B030D-6E8A-4147-A177-3AD203B41FA5}">
                      <a16:colId xmlns:a16="http://schemas.microsoft.com/office/drawing/2014/main" val="4123622644"/>
                    </a:ext>
                  </a:extLst>
                </a:gridCol>
                <a:gridCol w="571500">
                  <a:extLst>
                    <a:ext uri="{9D8B030D-6E8A-4147-A177-3AD203B41FA5}">
                      <a16:colId xmlns:a16="http://schemas.microsoft.com/office/drawing/2014/main" val="1143769944"/>
                    </a:ext>
                  </a:extLst>
                </a:gridCol>
              </a:tblGrid>
              <a:tr h="216154">
                <a:tc>
                  <a:txBody>
                    <a:bodyPr/>
                    <a:lstStyle/>
                    <a:p>
                      <a:r>
                        <a:rPr lang="en-US" sz="1600" dirty="0"/>
                        <a:t>00001</a:t>
                      </a:r>
                    </a:p>
                  </a:txBody>
                  <a:tcPr/>
                </a:tc>
                <a:tc>
                  <a:txBody>
                    <a:bodyPr/>
                    <a:lstStyle/>
                    <a:p>
                      <a:r>
                        <a:rPr lang="en-US" sz="1600" dirty="0"/>
                        <a:t>00010</a:t>
                      </a:r>
                    </a:p>
                  </a:txBody>
                  <a:tcPr/>
                </a:tc>
                <a:tc>
                  <a:txBody>
                    <a:bodyPr/>
                    <a:lstStyle/>
                    <a:p>
                      <a:r>
                        <a:rPr lang="en-US" sz="1600" dirty="0"/>
                        <a:t>00011</a:t>
                      </a:r>
                    </a:p>
                  </a:txBody>
                  <a:tcPr/>
                </a:tc>
                <a:tc>
                  <a:txBody>
                    <a:bodyPr/>
                    <a:lstStyle/>
                    <a:p>
                      <a:r>
                        <a:rPr lang="en-US" sz="1600" dirty="0"/>
                        <a:t>00100</a:t>
                      </a:r>
                    </a:p>
                  </a:txBody>
                  <a:tcPr/>
                </a:tc>
                <a:tc>
                  <a:txBody>
                    <a:bodyPr/>
                    <a:lstStyle/>
                    <a:p>
                      <a:r>
                        <a:rPr lang="en-US" sz="1600" dirty="0"/>
                        <a:t>00101</a:t>
                      </a:r>
                    </a:p>
                  </a:txBody>
                  <a:tcPr/>
                </a:tc>
                <a:tc>
                  <a:txBody>
                    <a:bodyPr/>
                    <a:lstStyle/>
                    <a:p>
                      <a:r>
                        <a:rPr lang="en-US" sz="1600" dirty="0"/>
                        <a:t>00110</a:t>
                      </a:r>
                    </a:p>
                  </a:txBody>
                  <a:tcPr/>
                </a:tc>
                <a:tc>
                  <a:txBody>
                    <a:bodyPr/>
                    <a:lstStyle/>
                    <a:p>
                      <a:r>
                        <a:rPr lang="en-US" sz="1600" dirty="0"/>
                        <a:t>00111</a:t>
                      </a:r>
                    </a:p>
                  </a:txBody>
                  <a:tcPr/>
                </a:tc>
                <a:tc>
                  <a:txBody>
                    <a:bodyPr/>
                    <a:lstStyle/>
                    <a:p>
                      <a:r>
                        <a:rPr lang="en-US" sz="1600" dirty="0"/>
                        <a:t>01000</a:t>
                      </a:r>
                    </a:p>
                  </a:txBody>
                  <a:tcPr/>
                </a:tc>
                <a:tc>
                  <a:txBody>
                    <a:bodyPr/>
                    <a:lstStyle/>
                    <a:p>
                      <a:r>
                        <a:rPr lang="en-US" sz="1600" dirty="0"/>
                        <a:t>01001</a:t>
                      </a:r>
                    </a:p>
                  </a:txBody>
                  <a:tcPr/>
                </a:tc>
                <a:tc>
                  <a:txBody>
                    <a:bodyPr/>
                    <a:lstStyle/>
                    <a:p>
                      <a:r>
                        <a:rPr lang="en-US" sz="1600" dirty="0"/>
                        <a:t>01010</a:t>
                      </a:r>
                    </a:p>
                  </a:txBody>
                  <a:tcPr/>
                </a:tc>
                <a:tc>
                  <a:txBody>
                    <a:bodyPr/>
                    <a:lstStyle/>
                    <a:p>
                      <a:r>
                        <a:rPr lang="en-US" sz="1600" dirty="0"/>
                        <a:t>01011</a:t>
                      </a:r>
                    </a:p>
                  </a:txBody>
                  <a:tcPr/>
                </a:tc>
                <a:tc>
                  <a:txBody>
                    <a:bodyPr/>
                    <a:lstStyle/>
                    <a:p>
                      <a:r>
                        <a:rPr lang="en-US" sz="1600" dirty="0"/>
                        <a:t>01100</a:t>
                      </a:r>
                    </a:p>
                  </a:txBody>
                  <a:tcPr/>
                </a:tc>
                <a:tc>
                  <a:txBody>
                    <a:bodyPr/>
                    <a:lstStyle/>
                    <a:p>
                      <a:r>
                        <a:rPr lang="en-US" sz="1600" dirty="0"/>
                        <a:t>01101</a:t>
                      </a:r>
                    </a:p>
                  </a:txBody>
                  <a:tcPr/>
                </a:tc>
                <a:tc>
                  <a:txBody>
                    <a:bodyPr/>
                    <a:lstStyle/>
                    <a:p>
                      <a:r>
                        <a:rPr lang="en-US" sz="1600" dirty="0"/>
                        <a:t>01110</a:t>
                      </a:r>
                    </a:p>
                  </a:txBody>
                  <a:tcPr/>
                </a:tc>
                <a:tc>
                  <a:txBody>
                    <a:bodyPr/>
                    <a:lstStyle/>
                    <a:p>
                      <a:r>
                        <a:rPr lang="en-US" sz="1600" dirty="0"/>
                        <a:t>01111</a:t>
                      </a:r>
                    </a:p>
                  </a:txBody>
                  <a:tcPr/>
                </a:tc>
                <a:tc>
                  <a:txBody>
                    <a:bodyPr/>
                    <a:lstStyle/>
                    <a:p>
                      <a:r>
                        <a:rPr lang="en-US" sz="1600" dirty="0"/>
                        <a:t>10000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843DD102-87B3-610B-84C6-C43AD14407AE}"/>
              </a:ext>
            </a:extLst>
          </p:cNvPr>
          <p:cNvSpPr txBox="1"/>
          <p:nvPr/>
        </p:nvSpPr>
        <p:spPr>
          <a:xfrm>
            <a:off x="0" y="712069"/>
            <a:ext cx="9143999" cy="461665"/>
          </a:xfrm>
          <a:prstGeom prst="rect">
            <a:avLst/>
          </a:prstGeom>
          <a:noFill/>
        </p:spPr>
        <p:txBody>
          <a:bodyPr wrap="square">
            <a:spAutoFit/>
          </a:bodyPr>
          <a:lstStyle/>
          <a:p>
            <a:r>
              <a:rPr lang="en-US" sz="2400" dirty="0"/>
              <a:t> 1    2     3     4     5    6     7     8     9   10   11   12   13   14   15   16</a:t>
            </a:r>
          </a:p>
        </p:txBody>
      </p:sp>
      <p:sp>
        <p:nvSpPr>
          <p:cNvPr id="21" name="TextBox 20">
            <a:extLst>
              <a:ext uri="{FF2B5EF4-FFF2-40B4-BE49-F238E27FC236}">
                <a16:creationId xmlns:a16="http://schemas.microsoft.com/office/drawing/2014/main" id="{896A1D50-5ACE-C501-834C-FD6F45884624}"/>
              </a:ext>
            </a:extLst>
          </p:cNvPr>
          <p:cNvSpPr txBox="1"/>
          <p:nvPr/>
        </p:nvSpPr>
        <p:spPr>
          <a:xfrm>
            <a:off x="865632" y="2095459"/>
            <a:ext cx="7949184" cy="646331"/>
          </a:xfrm>
          <a:prstGeom prst="rect">
            <a:avLst/>
          </a:prstGeom>
          <a:noFill/>
        </p:spPr>
        <p:txBody>
          <a:bodyPr wrap="square">
            <a:spAutoFit/>
          </a:bodyPr>
          <a:lstStyle/>
          <a:p>
            <a:r>
              <a:rPr lang="vi-VN" sz="1800" dirty="0"/>
              <a:t>Không giống như một mảng thông thường, trong</a:t>
            </a:r>
            <a:r>
              <a:rPr lang="en-US" sz="1800" dirty="0"/>
              <a:t> 1</a:t>
            </a:r>
            <a:r>
              <a:rPr lang="vi-VN" sz="1800" dirty="0"/>
              <a:t> cây Fenwick, một</a:t>
            </a:r>
            <a:r>
              <a:rPr lang="en-US" sz="1800" dirty="0"/>
              <a:t> </a:t>
            </a:r>
            <a:r>
              <a:rPr lang="vi-VN" sz="1800" dirty="0"/>
              <a:t>ô cụ thể cũng </a:t>
            </a:r>
            <a:r>
              <a:rPr lang="en-US" sz="1800" dirty="0" err="1"/>
              <a:t>có</a:t>
            </a:r>
            <a:r>
              <a:rPr lang="en-US" sz="1800" dirty="0"/>
              <a:t> </a:t>
            </a:r>
            <a:r>
              <a:rPr lang="en-US" sz="1800" dirty="0" err="1"/>
              <a:t>thể</a:t>
            </a:r>
            <a:r>
              <a:rPr lang="en-US" sz="1800" dirty="0"/>
              <a:t> </a:t>
            </a:r>
            <a:r>
              <a:rPr lang="en-US" sz="1800" dirty="0" err="1"/>
              <a:t>đại</a:t>
            </a:r>
            <a:r>
              <a:rPr lang="en-US" sz="1800" dirty="0"/>
              <a:t> </a:t>
            </a:r>
            <a:r>
              <a:rPr lang="en-US" sz="1800" dirty="0" err="1"/>
              <a:t>diện</a:t>
            </a:r>
            <a:r>
              <a:rPr lang="vi-VN" sz="1800" dirty="0"/>
              <a:t> cho</a:t>
            </a:r>
            <a:r>
              <a:rPr lang="en-US" sz="1800" dirty="0"/>
              <a:t> </a:t>
            </a:r>
            <a:r>
              <a:rPr lang="vi-VN" sz="1800" dirty="0"/>
              <a:t>các ô khác.</a:t>
            </a:r>
            <a:endParaRPr lang="en-US" sz="1800" dirty="0"/>
          </a:p>
        </p:txBody>
      </p:sp>
      <p:sp>
        <p:nvSpPr>
          <p:cNvPr id="23" name="TextBox 22">
            <a:extLst>
              <a:ext uri="{FF2B5EF4-FFF2-40B4-BE49-F238E27FC236}">
                <a16:creationId xmlns:a16="http://schemas.microsoft.com/office/drawing/2014/main" id="{72BB5D52-9DD2-2CEC-C88A-1A937FD2D048}"/>
              </a:ext>
            </a:extLst>
          </p:cNvPr>
          <p:cNvSpPr txBox="1"/>
          <p:nvPr/>
        </p:nvSpPr>
        <p:spPr>
          <a:xfrm>
            <a:off x="865632" y="2915118"/>
            <a:ext cx="7565118" cy="646331"/>
          </a:xfrm>
          <a:prstGeom prst="rect">
            <a:avLst/>
          </a:prstGeom>
          <a:noFill/>
        </p:spPr>
        <p:txBody>
          <a:bodyPr wrap="square">
            <a:spAutoFit/>
          </a:bodyPr>
          <a:lstStyle/>
          <a:p>
            <a:r>
              <a:rPr lang="en-US" sz="1800" dirty="0" err="1"/>
              <a:t>Vị</a:t>
            </a:r>
            <a:r>
              <a:rPr lang="en-US" sz="1800" dirty="0"/>
              <a:t> </a:t>
            </a:r>
            <a:r>
              <a:rPr lang="en-US" sz="1800" dirty="0" err="1"/>
              <a:t>trí</a:t>
            </a:r>
            <a:r>
              <a:rPr lang="en-US" sz="1800" dirty="0"/>
              <a:t> </a:t>
            </a:r>
            <a:r>
              <a:rPr lang="en-US" sz="1800" dirty="0" err="1"/>
              <a:t>của</a:t>
            </a:r>
            <a:r>
              <a:rPr lang="en-US" sz="1800" dirty="0"/>
              <a:t> Least significant bit (LSB) (bit </a:t>
            </a:r>
            <a:r>
              <a:rPr lang="en-US" sz="1800" dirty="0" err="1"/>
              <a:t>có</a:t>
            </a:r>
            <a:r>
              <a:rPr lang="en-US" sz="1800" dirty="0"/>
              <a:t> </a:t>
            </a:r>
            <a:r>
              <a:rPr lang="en-US" sz="1800" dirty="0" err="1"/>
              <a:t>trọng</a:t>
            </a:r>
            <a:r>
              <a:rPr lang="en-US" sz="1800" dirty="0"/>
              <a:t> </a:t>
            </a:r>
            <a:r>
              <a:rPr lang="en-US" sz="1800" dirty="0" err="1"/>
              <a:t>số</a:t>
            </a:r>
            <a:r>
              <a:rPr lang="en-US" sz="1800" dirty="0"/>
              <a:t> </a:t>
            </a:r>
            <a:r>
              <a:rPr lang="en-US" sz="1800" dirty="0" err="1"/>
              <a:t>thấp</a:t>
            </a:r>
            <a:r>
              <a:rPr lang="en-US" sz="1800" dirty="0"/>
              <a:t> </a:t>
            </a:r>
            <a:r>
              <a:rPr lang="en-US" sz="1800" dirty="0" err="1"/>
              <a:t>nhất</a:t>
            </a:r>
            <a:r>
              <a:rPr lang="en-US" sz="1800" dirty="0"/>
              <a:t>) </a:t>
            </a:r>
            <a:r>
              <a:rPr lang="en-US" sz="1800" dirty="0" err="1"/>
              <a:t>xác</a:t>
            </a:r>
            <a:r>
              <a:rPr lang="en-US" sz="1800" dirty="0"/>
              <a:t> </a:t>
            </a:r>
            <a:r>
              <a:rPr lang="en-US" sz="1800" dirty="0" err="1"/>
              <a:t>định</a:t>
            </a:r>
            <a:r>
              <a:rPr lang="en-US" sz="1800" dirty="0"/>
              <a:t> </a:t>
            </a:r>
            <a:r>
              <a:rPr lang="en-US" sz="1800" dirty="0" err="1"/>
              <a:t>phạm</a:t>
            </a:r>
            <a:r>
              <a:rPr lang="en-US" sz="1800" dirty="0"/>
              <a:t> vi </a:t>
            </a:r>
            <a:r>
              <a:rPr lang="en-US" sz="1800" dirty="0" err="1"/>
              <a:t>đại</a:t>
            </a:r>
            <a:r>
              <a:rPr lang="en-US" sz="1800" dirty="0"/>
              <a:t> </a:t>
            </a:r>
            <a:r>
              <a:rPr lang="en-US" sz="1800" dirty="0" err="1"/>
              <a:t>diện</a:t>
            </a:r>
            <a:r>
              <a:rPr lang="en-US" sz="1800" dirty="0"/>
              <a:t> </a:t>
            </a:r>
            <a:r>
              <a:rPr lang="en-US" sz="1800" dirty="0" err="1"/>
              <a:t>mà</a:t>
            </a:r>
            <a:r>
              <a:rPr lang="en-US" sz="1800" dirty="0"/>
              <a:t> ô </a:t>
            </a:r>
            <a:r>
              <a:rPr lang="en-US" sz="1800" dirty="0" err="1"/>
              <a:t>đó</a:t>
            </a:r>
            <a:r>
              <a:rPr lang="en-US" sz="1800" dirty="0"/>
              <a:t> </a:t>
            </a:r>
            <a:r>
              <a:rPr lang="en-US" sz="1800" dirty="0" err="1"/>
              <a:t>đối</a:t>
            </a:r>
            <a:r>
              <a:rPr lang="en-US" sz="1800" dirty="0"/>
              <a:t> </a:t>
            </a:r>
            <a:r>
              <a:rPr lang="en-US" sz="1800" dirty="0" err="1"/>
              <a:t>với</a:t>
            </a:r>
            <a:r>
              <a:rPr lang="en-US" sz="1800" dirty="0"/>
              <a:t> </a:t>
            </a:r>
            <a:r>
              <a:rPr lang="en-US" sz="1800" dirty="0" err="1"/>
              <a:t>các</a:t>
            </a:r>
            <a:r>
              <a:rPr lang="en-US" sz="1800" dirty="0"/>
              <a:t> ô </a:t>
            </a:r>
            <a:r>
              <a:rPr lang="en-US" sz="1800" dirty="0" err="1"/>
              <a:t>bên</a:t>
            </a:r>
            <a:r>
              <a:rPr lang="en-US" sz="1800" dirty="0"/>
              <a:t> </a:t>
            </a:r>
            <a:r>
              <a:rPr lang="en-US" sz="1800" dirty="0" err="1"/>
              <a:t>dưới</a:t>
            </a:r>
            <a:r>
              <a:rPr lang="en-US" sz="1800" dirty="0"/>
              <a:t> </a:t>
            </a:r>
            <a:r>
              <a:rPr lang="en-US" sz="1800" dirty="0" err="1"/>
              <a:t>nó</a:t>
            </a:r>
            <a:r>
              <a:rPr lang="en-US" sz="1800" dirty="0"/>
              <a:t>.</a:t>
            </a:r>
          </a:p>
        </p:txBody>
      </p:sp>
      <p:sp>
        <p:nvSpPr>
          <p:cNvPr id="25" name="TextBox 24">
            <a:extLst>
              <a:ext uri="{FF2B5EF4-FFF2-40B4-BE49-F238E27FC236}">
                <a16:creationId xmlns:a16="http://schemas.microsoft.com/office/drawing/2014/main" id="{C7F1067C-E861-4F2E-43AC-80FCF39412A1}"/>
              </a:ext>
            </a:extLst>
          </p:cNvPr>
          <p:cNvSpPr txBox="1"/>
          <p:nvPr/>
        </p:nvSpPr>
        <p:spPr>
          <a:xfrm>
            <a:off x="865632" y="3785100"/>
            <a:ext cx="7565118" cy="646331"/>
          </a:xfrm>
          <a:prstGeom prst="rect">
            <a:avLst/>
          </a:prstGeom>
          <a:noFill/>
        </p:spPr>
        <p:txBody>
          <a:bodyPr wrap="square">
            <a:spAutoFit/>
          </a:bodyPr>
          <a:lstStyle/>
          <a:p>
            <a:r>
              <a:rPr lang="en-US" sz="1800" dirty="0" err="1"/>
              <a:t>Chỉ</a:t>
            </a:r>
            <a:r>
              <a:rPr lang="en-US" sz="1800" dirty="0"/>
              <a:t> </a:t>
            </a:r>
            <a:r>
              <a:rPr lang="en-US" sz="1800" dirty="0" err="1"/>
              <a:t>số</a:t>
            </a:r>
            <a:r>
              <a:rPr lang="en-US" sz="1800" dirty="0"/>
              <a:t> 12 </a:t>
            </a:r>
            <a:r>
              <a:rPr lang="en-US" sz="1800" dirty="0" err="1"/>
              <a:t>trong</a:t>
            </a:r>
            <a:r>
              <a:rPr lang="en-US" sz="1800" dirty="0"/>
              <a:t> </a:t>
            </a:r>
            <a:r>
              <a:rPr lang="en-US" sz="1800" dirty="0" err="1"/>
              <a:t>mảng</a:t>
            </a:r>
            <a:r>
              <a:rPr lang="en-US" sz="1800" dirty="0"/>
              <a:t> </a:t>
            </a:r>
            <a:r>
              <a:rPr lang="en-US" sz="1800" dirty="0" err="1"/>
              <a:t>trên</a:t>
            </a:r>
            <a:r>
              <a:rPr lang="en-US" sz="1800" dirty="0"/>
              <a:t>: 1</a:t>
            </a:r>
            <a:r>
              <a:rPr lang="en-US" sz="1800" dirty="0">
                <a:solidFill>
                  <a:srgbClr val="7030A0"/>
                </a:solidFill>
              </a:rPr>
              <a:t>1</a:t>
            </a:r>
            <a:r>
              <a:rPr lang="en-US" sz="1800" dirty="0"/>
              <a:t>00</a:t>
            </a:r>
          </a:p>
          <a:p>
            <a:r>
              <a:rPr lang="en-US" sz="1800" dirty="0"/>
              <a:t>LSB </a:t>
            </a:r>
            <a:r>
              <a:rPr lang="en-US" sz="1800" dirty="0" err="1"/>
              <a:t>là</a:t>
            </a:r>
            <a:r>
              <a:rPr lang="en-US" sz="1800" dirty="0"/>
              <a:t> 3, do </a:t>
            </a:r>
            <a:r>
              <a:rPr lang="en-US" sz="1800" dirty="0" err="1"/>
              <a:t>đó</a:t>
            </a:r>
            <a:r>
              <a:rPr lang="en-US" sz="1800" dirty="0"/>
              <a:t> </a:t>
            </a:r>
            <a:r>
              <a:rPr lang="en-US" sz="1800" dirty="0" err="1"/>
              <a:t>chỉ</a:t>
            </a:r>
            <a:r>
              <a:rPr lang="en-US" sz="1800" dirty="0"/>
              <a:t> </a:t>
            </a:r>
            <a:r>
              <a:rPr lang="en-US" sz="1800" dirty="0" err="1"/>
              <a:t>số</a:t>
            </a:r>
            <a:r>
              <a:rPr lang="en-US" sz="1800" dirty="0"/>
              <a:t> </a:t>
            </a:r>
            <a:r>
              <a:rPr lang="en-US" sz="1800" dirty="0" err="1"/>
              <a:t>này</a:t>
            </a:r>
            <a:r>
              <a:rPr lang="en-US" sz="1800" dirty="0"/>
              <a:t> </a:t>
            </a:r>
            <a:r>
              <a:rPr lang="en-US" sz="1800" dirty="0" err="1"/>
              <a:t>đại</a:t>
            </a:r>
            <a:r>
              <a:rPr lang="en-US" sz="1800" dirty="0"/>
              <a:t> </a:t>
            </a:r>
            <a:r>
              <a:rPr lang="en-US" sz="1800" dirty="0" err="1"/>
              <a:t>diện</a:t>
            </a:r>
            <a:r>
              <a:rPr lang="en-US" sz="1800" dirty="0"/>
              <a:t> </a:t>
            </a:r>
            <a:r>
              <a:rPr lang="en-US" sz="1800" dirty="0" err="1"/>
              <a:t>cho</a:t>
            </a:r>
            <a:r>
              <a:rPr lang="en-US" sz="1800" dirty="0"/>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2</a:t>
            </a:r>
            <a:r>
              <a:rPr lang="en-US" sz="1800" kern="100" baseline="30000" dirty="0">
                <a:effectLst/>
                <a:latin typeface="Aptos" panose="020B0004020202020204" pitchFamily="34" charset="0"/>
                <a:ea typeface="Aptos" panose="020B0004020202020204" pitchFamily="34" charset="0"/>
                <a:cs typeface="Times New Roman" panose="02020603050405020304" pitchFamily="18" charset="0"/>
              </a:rPr>
              <a:t>3-1 </a:t>
            </a:r>
            <a:r>
              <a:rPr lang="en-US" sz="1800" dirty="0"/>
              <a:t> = 4 ô </a:t>
            </a:r>
            <a:r>
              <a:rPr lang="en-US" sz="1800" dirty="0" err="1"/>
              <a:t>bên</a:t>
            </a:r>
            <a:r>
              <a:rPr lang="en-US" sz="1800" dirty="0"/>
              <a:t> </a:t>
            </a:r>
            <a:r>
              <a:rPr lang="en-US" sz="1800" dirty="0" err="1"/>
              <a:t>dưới</a:t>
            </a:r>
            <a:r>
              <a:rPr lang="en-US" sz="1800" dirty="0"/>
              <a:t> </a:t>
            </a:r>
            <a:r>
              <a:rPr lang="en-US" sz="1800" dirty="0" err="1"/>
              <a:t>nó</a:t>
            </a:r>
            <a:r>
              <a:rPr lang="en-US" sz="1800" dirty="0"/>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4385EBEF-F87B-84B0-568F-4A7192047ACC}"/>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5C5C7BBE-0152-C265-71D2-036CFB799465}"/>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Truy</a:t>
            </a:r>
            <a:r>
              <a:rPr lang="en-US" sz="2000" dirty="0"/>
              <a:t> </a:t>
            </a:r>
            <a:r>
              <a:rPr lang="en-US" sz="2000" dirty="0" err="1"/>
              <a:t>vấn</a:t>
            </a:r>
            <a:r>
              <a:rPr lang="en-US" sz="2000" dirty="0"/>
              <a:t> </a:t>
            </a:r>
            <a:r>
              <a:rPr lang="en-US" sz="2000" dirty="0" err="1"/>
              <a:t>tổng</a:t>
            </a:r>
            <a:r>
              <a:rPr lang="en-US" sz="2000" dirty="0"/>
              <a:t> </a:t>
            </a:r>
            <a:r>
              <a:rPr lang="en-US" sz="2000" dirty="0" err="1"/>
              <a:t>đoạn</a:t>
            </a:r>
            <a:r>
              <a:rPr lang="en-US" sz="2000" dirty="0"/>
              <a:t> (Range Queries)</a:t>
            </a:r>
          </a:p>
        </p:txBody>
      </p:sp>
      <p:graphicFrame>
        <p:nvGraphicFramePr>
          <p:cNvPr id="18" name="Table 17">
            <a:extLst>
              <a:ext uri="{FF2B5EF4-FFF2-40B4-BE49-F238E27FC236}">
                <a16:creationId xmlns:a16="http://schemas.microsoft.com/office/drawing/2014/main" id="{D5F921E4-2798-28E0-EF9F-A9D01A7DB9F7}"/>
              </a:ext>
            </a:extLst>
          </p:cNvPr>
          <p:cNvGraphicFramePr>
            <a:graphicFrameLocks noGrp="1"/>
          </p:cNvGraphicFramePr>
          <p:nvPr/>
        </p:nvGraphicFramePr>
        <p:xfrm>
          <a:off x="0" y="1173734"/>
          <a:ext cx="9164955" cy="579120"/>
        </p:xfrm>
        <a:graphic>
          <a:graphicData uri="http://schemas.openxmlformats.org/drawingml/2006/table">
            <a:tbl>
              <a:tblPr firstRow="1" bandRow="1">
                <a:tableStyleId>{CC4AEED3-F78E-434A-8E7B-570F3100C88C}</a:tableStyleId>
              </a:tblPr>
              <a:tblGrid>
                <a:gridCol w="571500">
                  <a:extLst>
                    <a:ext uri="{9D8B030D-6E8A-4147-A177-3AD203B41FA5}">
                      <a16:colId xmlns:a16="http://schemas.microsoft.com/office/drawing/2014/main" val="3132267375"/>
                    </a:ext>
                  </a:extLst>
                </a:gridCol>
                <a:gridCol w="571500">
                  <a:extLst>
                    <a:ext uri="{9D8B030D-6E8A-4147-A177-3AD203B41FA5}">
                      <a16:colId xmlns:a16="http://schemas.microsoft.com/office/drawing/2014/main" val="3789098752"/>
                    </a:ext>
                  </a:extLst>
                </a:gridCol>
                <a:gridCol w="571500">
                  <a:extLst>
                    <a:ext uri="{9D8B030D-6E8A-4147-A177-3AD203B41FA5}">
                      <a16:colId xmlns:a16="http://schemas.microsoft.com/office/drawing/2014/main" val="2932655077"/>
                    </a:ext>
                  </a:extLst>
                </a:gridCol>
                <a:gridCol w="571500">
                  <a:extLst>
                    <a:ext uri="{9D8B030D-6E8A-4147-A177-3AD203B41FA5}">
                      <a16:colId xmlns:a16="http://schemas.microsoft.com/office/drawing/2014/main" val="2043838059"/>
                    </a:ext>
                  </a:extLst>
                </a:gridCol>
                <a:gridCol w="571500">
                  <a:extLst>
                    <a:ext uri="{9D8B030D-6E8A-4147-A177-3AD203B41FA5}">
                      <a16:colId xmlns:a16="http://schemas.microsoft.com/office/drawing/2014/main" val="3996225493"/>
                    </a:ext>
                  </a:extLst>
                </a:gridCol>
                <a:gridCol w="592455">
                  <a:extLst>
                    <a:ext uri="{9D8B030D-6E8A-4147-A177-3AD203B41FA5}">
                      <a16:colId xmlns:a16="http://schemas.microsoft.com/office/drawing/2014/main" val="3167714550"/>
                    </a:ext>
                  </a:extLst>
                </a:gridCol>
                <a:gridCol w="571500">
                  <a:extLst>
                    <a:ext uri="{9D8B030D-6E8A-4147-A177-3AD203B41FA5}">
                      <a16:colId xmlns:a16="http://schemas.microsoft.com/office/drawing/2014/main" val="977450678"/>
                    </a:ext>
                  </a:extLst>
                </a:gridCol>
                <a:gridCol w="571500">
                  <a:extLst>
                    <a:ext uri="{9D8B030D-6E8A-4147-A177-3AD203B41FA5}">
                      <a16:colId xmlns:a16="http://schemas.microsoft.com/office/drawing/2014/main" val="2924550504"/>
                    </a:ext>
                  </a:extLst>
                </a:gridCol>
                <a:gridCol w="571500">
                  <a:extLst>
                    <a:ext uri="{9D8B030D-6E8A-4147-A177-3AD203B41FA5}">
                      <a16:colId xmlns:a16="http://schemas.microsoft.com/office/drawing/2014/main" val="3461910798"/>
                    </a:ext>
                  </a:extLst>
                </a:gridCol>
                <a:gridCol w="571500">
                  <a:extLst>
                    <a:ext uri="{9D8B030D-6E8A-4147-A177-3AD203B41FA5}">
                      <a16:colId xmlns:a16="http://schemas.microsoft.com/office/drawing/2014/main" val="4004852454"/>
                    </a:ext>
                  </a:extLst>
                </a:gridCol>
                <a:gridCol w="571500">
                  <a:extLst>
                    <a:ext uri="{9D8B030D-6E8A-4147-A177-3AD203B41FA5}">
                      <a16:colId xmlns:a16="http://schemas.microsoft.com/office/drawing/2014/main" val="3562144096"/>
                    </a:ext>
                  </a:extLst>
                </a:gridCol>
                <a:gridCol w="571500">
                  <a:extLst>
                    <a:ext uri="{9D8B030D-6E8A-4147-A177-3AD203B41FA5}">
                      <a16:colId xmlns:a16="http://schemas.microsoft.com/office/drawing/2014/main" val="3680553753"/>
                    </a:ext>
                  </a:extLst>
                </a:gridCol>
                <a:gridCol w="571500">
                  <a:extLst>
                    <a:ext uri="{9D8B030D-6E8A-4147-A177-3AD203B41FA5}">
                      <a16:colId xmlns:a16="http://schemas.microsoft.com/office/drawing/2014/main" val="2210967052"/>
                    </a:ext>
                  </a:extLst>
                </a:gridCol>
                <a:gridCol w="571500">
                  <a:extLst>
                    <a:ext uri="{9D8B030D-6E8A-4147-A177-3AD203B41FA5}">
                      <a16:colId xmlns:a16="http://schemas.microsoft.com/office/drawing/2014/main" val="2335310599"/>
                    </a:ext>
                  </a:extLst>
                </a:gridCol>
                <a:gridCol w="571500">
                  <a:extLst>
                    <a:ext uri="{9D8B030D-6E8A-4147-A177-3AD203B41FA5}">
                      <a16:colId xmlns:a16="http://schemas.microsoft.com/office/drawing/2014/main" val="4123622644"/>
                    </a:ext>
                  </a:extLst>
                </a:gridCol>
                <a:gridCol w="571500">
                  <a:extLst>
                    <a:ext uri="{9D8B030D-6E8A-4147-A177-3AD203B41FA5}">
                      <a16:colId xmlns:a16="http://schemas.microsoft.com/office/drawing/2014/main" val="1143769944"/>
                    </a:ext>
                  </a:extLst>
                </a:gridCol>
              </a:tblGrid>
              <a:tr h="216154">
                <a:tc>
                  <a:txBody>
                    <a:bodyPr/>
                    <a:lstStyle/>
                    <a:p>
                      <a:r>
                        <a:rPr lang="en-US" sz="1600" dirty="0"/>
                        <a:t>00001</a:t>
                      </a:r>
                    </a:p>
                  </a:txBody>
                  <a:tcPr/>
                </a:tc>
                <a:tc>
                  <a:txBody>
                    <a:bodyPr/>
                    <a:lstStyle/>
                    <a:p>
                      <a:r>
                        <a:rPr lang="en-US" sz="1600" dirty="0"/>
                        <a:t>00010</a:t>
                      </a:r>
                    </a:p>
                  </a:txBody>
                  <a:tcPr/>
                </a:tc>
                <a:tc>
                  <a:txBody>
                    <a:bodyPr/>
                    <a:lstStyle/>
                    <a:p>
                      <a:r>
                        <a:rPr lang="en-US" sz="1600" dirty="0"/>
                        <a:t>00011</a:t>
                      </a:r>
                    </a:p>
                  </a:txBody>
                  <a:tcPr/>
                </a:tc>
                <a:tc>
                  <a:txBody>
                    <a:bodyPr/>
                    <a:lstStyle/>
                    <a:p>
                      <a:r>
                        <a:rPr lang="en-US" sz="1600" dirty="0"/>
                        <a:t>00100</a:t>
                      </a:r>
                    </a:p>
                  </a:txBody>
                  <a:tcPr/>
                </a:tc>
                <a:tc>
                  <a:txBody>
                    <a:bodyPr/>
                    <a:lstStyle/>
                    <a:p>
                      <a:r>
                        <a:rPr lang="en-US" sz="1600" dirty="0"/>
                        <a:t>00101</a:t>
                      </a:r>
                    </a:p>
                  </a:txBody>
                  <a:tcPr/>
                </a:tc>
                <a:tc>
                  <a:txBody>
                    <a:bodyPr/>
                    <a:lstStyle/>
                    <a:p>
                      <a:r>
                        <a:rPr lang="en-US" sz="1600" dirty="0"/>
                        <a:t>00110</a:t>
                      </a:r>
                    </a:p>
                  </a:txBody>
                  <a:tcPr/>
                </a:tc>
                <a:tc>
                  <a:txBody>
                    <a:bodyPr/>
                    <a:lstStyle/>
                    <a:p>
                      <a:r>
                        <a:rPr lang="en-US" sz="1600" dirty="0"/>
                        <a:t>00111</a:t>
                      </a:r>
                    </a:p>
                  </a:txBody>
                  <a:tcPr/>
                </a:tc>
                <a:tc>
                  <a:txBody>
                    <a:bodyPr/>
                    <a:lstStyle/>
                    <a:p>
                      <a:r>
                        <a:rPr lang="en-US" sz="1600" dirty="0"/>
                        <a:t>01000</a:t>
                      </a:r>
                    </a:p>
                  </a:txBody>
                  <a:tcPr/>
                </a:tc>
                <a:tc>
                  <a:txBody>
                    <a:bodyPr/>
                    <a:lstStyle/>
                    <a:p>
                      <a:r>
                        <a:rPr lang="en-US" sz="1600" dirty="0"/>
                        <a:t>01001</a:t>
                      </a:r>
                    </a:p>
                  </a:txBody>
                  <a:tcPr/>
                </a:tc>
                <a:tc>
                  <a:txBody>
                    <a:bodyPr/>
                    <a:lstStyle/>
                    <a:p>
                      <a:r>
                        <a:rPr lang="en-US" sz="1600" dirty="0"/>
                        <a:t>01010</a:t>
                      </a:r>
                    </a:p>
                  </a:txBody>
                  <a:tcPr/>
                </a:tc>
                <a:tc>
                  <a:txBody>
                    <a:bodyPr/>
                    <a:lstStyle/>
                    <a:p>
                      <a:r>
                        <a:rPr lang="en-US" sz="1600" dirty="0"/>
                        <a:t>01011</a:t>
                      </a:r>
                    </a:p>
                  </a:txBody>
                  <a:tcPr/>
                </a:tc>
                <a:tc>
                  <a:txBody>
                    <a:bodyPr/>
                    <a:lstStyle/>
                    <a:p>
                      <a:r>
                        <a:rPr lang="en-US" sz="1600" dirty="0"/>
                        <a:t>01100</a:t>
                      </a:r>
                    </a:p>
                  </a:txBody>
                  <a:tcPr/>
                </a:tc>
                <a:tc>
                  <a:txBody>
                    <a:bodyPr/>
                    <a:lstStyle/>
                    <a:p>
                      <a:r>
                        <a:rPr lang="en-US" sz="1600" dirty="0"/>
                        <a:t>01101</a:t>
                      </a:r>
                    </a:p>
                  </a:txBody>
                  <a:tcPr/>
                </a:tc>
                <a:tc>
                  <a:txBody>
                    <a:bodyPr/>
                    <a:lstStyle/>
                    <a:p>
                      <a:r>
                        <a:rPr lang="en-US" sz="1600" dirty="0"/>
                        <a:t>01110</a:t>
                      </a:r>
                    </a:p>
                  </a:txBody>
                  <a:tcPr/>
                </a:tc>
                <a:tc>
                  <a:txBody>
                    <a:bodyPr/>
                    <a:lstStyle/>
                    <a:p>
                      <a:r>
                        <a:rPr lang="en-US" sz="1600" dirty="0"/>
                        <a:t>01111</a:t>
                      </a:r>
                    </a:p>
                  </a:txBody>
                  <a:tcPr/>
                </a:tc>
                <a:tc>
                  <a:txBody>
                    <a:bodyPr/>
                    <a:lstStyle/>
                    <a:p>
                      <a:r>
                        <a:rPr lang="en-US" sz="1600" dirty="0"/>
                        <a:t>10000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505681B3-FC3E-767D-78C0-4D5402A302F6}"/>
              </a:ext>
            </a:extLst>
          </p:cNvPr>
          <p:cNvSpPr txBox="1"/>
          <p:nvPr/>
        </p:nvSpPr>
        <p:spPr>
          <a:xfrm>
            <a:off x="0" y="712069"/>
            <a:ext cx="9143999" cy="461665"/>
          </a:xfrm>
          <a:prstGeom prst="rect">
            <a:avLst/>
          </a:prstGeom>
          <a:noFill/>
        </p:spPr>
        <p:txBody>
          <a:bodyPr wrap="square">
            <a:spAutoFit/>
          </a:bodyPr>
          <a:lstStyle/>
          <a:p>
            <a:r>
              <a:rPr lang="en-US" sz="2400" dirty="0"/>
              <a:t> 1    2     3     4     5    6     7     8     9   10   11   12   13   14   15   16</a:t>
            </a:r>
          </a:p>
        </p:txBody>
      </p:sp>
      <p:sp>
        <p:nvSpPr>
          <p:cNvPr id="21" name="TextBox 20">
            <a:extLst>
              <a:ext uri="{FF2B5EF4-FFF2-40B4-BE49-F238E27FC236}">
                <a16:creationId xmlns:a16="http://schemas.microsoft.com/office/drawing/2014/main" id="{62F11DA1-D7C7-1B58-7680-D3237E186936}"/>
              </a:ext>
            </a:extLst>
          </p:cNvPr>
          <p:cNvSpPr txBox="1"/>
          <p:nvPr/>
        </p:nvSpPr>
        <p:spPr>
          <a:xfrm>
            <a:off x="865632" y="2095459"/>
            <a:ext cx="7949184" cy="646331"/>
          </a:xfrm>
          <a:prstGeom prst="rect">
            <a:avLst/>
          </a:prstGeom>
          <a:noFill/>
        </p:spPr>
        <p:txBody>
          <a:bodyPr wrap="square">
            <a:spAutoFit/>
          </a:bodyPr>
          <a:lstStyle/>
          <a:p>
            <a:r>
              <a:rPr lang="vi-VN" sz="1800" dirty="0"/>
              <a:t>Không giống như một mảng thông thường, trong</a:t>
            </a:r>
            <a:r>
              <a:rPr lang="en-US" sz="1800" dirty="0"/>
              <a:t> 1</a:t>
            </a:r>
            <a:r>
              <a:rPr lang="vi-VN" sz="1800" dirty="0"/>
              <a:t> cây Fenwick, một</a:t>
            </a:r>
            <a:r>
              <a:rPr lang="en-US" sz="1800" dirty="0"/>
              <a:t> </a:t>
            </a:r>
            <a:r>
              <a:rPr lang="vi-VN" sz="1800" dirty="0"/>
              <a:t>ô cụ thể cũng </a:t>
            </a:r>
            <a:r>
              <a:rPr lang="en-US" sz="1800" dirty="0" err="1"/>
              <a:t>có</a:t>
            </a:r>
            <a:r>
              <a:rPr lang="en-US" sz="1800" dirty="0"/>
              <a:t> </a:t>
            </a:r>
            <a:r>
              <a:rPr lang="en-US" sz="1800" dirty="0" err="1"/>
              <a:t>thể</a:t>
            </a:r>
            <a:r>
              <a:rPr lang="en-US" sz="1800" dirty="0"/>
              <a:t> </a:t>
            </a:r>
            <a:r>
              <a:rPr lang="en-US" sz="1800" dirty="0" err="1"/>
              <a:t>đại</a:t>
            </a:r>
            <a:r>
              <a:rPr lang="en-US" sz="1800" dirty="0"/>
              <a:t> </a:t>
            </a:r>
            <a:r>
              <a:rPr lang="en-US" sz="1800" dirty="0" err="1"/>
              <a:t>diện</a:t>
            </a:r>
            <a:r>
              <a:rPr lang="vi-VN" sz="1800" dirty="0"/>
              <a:t> cho</a:t>
            </a:r>
            <a:r>
              <a:rPr lang="en-US" sz="1800" dirty="0"/>
              <a:t> </a:t>
            </a:r>
            <a:r>
              <a:rPr lang="vi-VN" sz="1800" dirty="0"/>
              <a:t>các ô khác.</a:t>
            </a:r>
            <a:endParaRPr lang="en-US" sz="1800" dirty="0"/>
          </a:p>
        </p:txBody>
      </p:sp>
      <p:sp>
        <p:nvSpPr>
          <p:cNvPr id="23" name="TextBox 22">
            <a:extLst>
              <a:ext uri="{FF2B5EF4-FFF2-40B4-BE49-F238E27FC236}">
                <a16:creationId xmlns:a16="http://schemas.microsoft.com/office/drawing/2014/main" id="{FBDA5EEC-C5CE-F847-6D97-E1E9D2926987}"/>
              </a:ext>
            </a:extLst>
          </p:cNvPr>
          <p:cNvSpPr txBox="1"/>
          <p:nvPr/>
        </p:nvSpPr>
        <p:spPr>
          <a:xfrm>
            <a:off x="865632" y="2915118"/>
            <a:ext cx="7565118" cy="646331"/>
          </a:xfrm>
          <a:prstGeom prst="rect">
            <a:avLst/>
          </a:prstGeom>
          <a:noFill/>
        </p:spPr>
        <p:txBody>
          <a:bodyPr wrap="square">
            <a:spAutoFit/>
          </a:bodyPr>
          <a:lstStyle/>
          <a:p>
            <a:r>
              <a:rPr lang="en-US" sz="1800" dirty="0" err="1"/>
              <a:t>Vị</a:t>
            </a:r>
            <a:r>
              <a:rPr lang="en-US" sz="1800" dirty="0"/>
              <a:t> </a:t>
            </a:r>
            <a:r>
              <a:rPr lang="en-US" sz="1800" dirty="0" err="1"/>
              <a:t>trí</a:t>
            </a:r>
            <a:r>
              <a:rPr lang="en-US" sz="1800" dirty="0"/>
              <a:t> </a:t>
            </a:r>
            <a:r>
              <a:rPr lang="en-US" sz="1800" dirty="0" err="1"/>
              <a:t>của</a:t>
            </a:r>
            <a:r>
              <a:rPr lang="en-US" sz="1800" dirty="0"/>
              <a:t> Least significant bit (LSB) (bit </a:t>
            </a:r>
            <a:r>
              <a:rPr lang="en-US" sz="1800" dirty="0" err="1"/>
              <a:t>có</a:t>
            </a:r>
            <a:r>
              <a:rPr lang="en-US" sz="1800" dirty="0"/>
              <a:t> </a:t>
            </a:r>
            <a:r>
              <a:rPr lang="en-US" sz="1800" dirty="0" err="1"/>
              <a:t>trọng</a:t>
            </a:r>
            <a:r>
              <a:rPr lang="en-US" sz="1800" dirty="0"/>
              <a:t> </a:t>
            </a:r>
            <a:r>
              <a:rPr lang="en-US" sz="1800" dirty="0" err="1"/>
              <a:t>số</a:t>
            </a:r>
            <a:r>
              <a:rPr lang="en-US" sz="1800" dirty="0"/>
              <a:t> </a:t>
            </a:r>
            <a:r>
              <a:rPr lang="en-US" sz="1800" dirty="0" err="1"/>
              <a:t>thấp</a:t>
            </a:r>
            <a:r>
              <a:rPr lang="en-US" sz="1800" dirty="0"/>
              <a:t> </a:t>
            </a:r>
            <a:r>
              <a:rPr lang="en-US" sz="1800" dirty="0" err="1"/>
              <a:t>nhất</a:t>
            </a:r>
            <a:r>
              <a:rPr lang="en-US" sz="1800" dirty="0"/>
              <a:t>) </a:t>
            </a:r>
            <a:r>
              <a:rPr lang="en-US" sz="1800" dirty="0" err="1"/>
              <a:t>xác</a:t>
            </a:r>
            <a:r>
              <a:rPr lang="en-US" sz="1800" dirty="0"/>
              <a:t> </a:t>
            </a:r>
            <a:r>
              <a:rPr lang="en-US" sz="1800" dirty="0" err="1"/>
              <a:t>định</a:t>
            </a:r>
            <a:r>
              <a:rPr lang="en-US" sz="1800" dirty="0"/>
              <a:t> </a:t>
            </a:r>
            <a:r>
              <a:rPr lang="en-US" sz="1800" dirty="0" err="1"/>
              <a:t>phạm</a:t>
            </a:r>
            <a:r>
              <a:rPr lang="en-US" sz="1800" dirty="0"/>
              <a:t> vi </a:t>
            </a:r>
            <a:r>
              <a:rPr lang="en-US" sz="1800" dirty="0" err="1"/>
              <a:t>đại</a:t>
            </a:r>
            <a:r>
              <a:rPr lang="en-US" sz="1800" dirty="0"/>
              <a:t> </a:t>
            </a:r>
            <a:r>
              <a:rPr lang="en-US" sz="1800" dirty="0" err="1"/>
              <a:t>diện</a:t>
            </a:r>
            <a:r>
              <a:rPr lang="en-US" sz="1800" dirty="0"/>
              <a:t> </a:t>
            </a:r>
            <a:r>
              <a:rPr lang="en-US" sz="1800" dirty="0" err="1"/>
              <a:t>mà</a:t>
            </a:r>
            <a:r>
              <a:rPr lang="en-US" sz="1800" dirty="0"/>
              <a:t> ô </a:t>
            </a:r>
            <a:r>
              <a:rPr lang="en-US" sz="1800" dirty="0" err="1"/>
              <a:t>đó</a:t>
            </a:r>
            <a:r>
              <a:rPr lang="en-US" sz="1800" dirty="0"/>
              <a:t> </a:t>
            </a:r>
            <a:r>
              <a:rPr lang="en-US" sz="1800" dirty="0" err="1"/>
              <a:t>đối</a:t>
            </a:r>
            <a:r>
              <a:rPr lang="en-US" sz="1800" dirty="0"/>
              <a:t> </a:t>
            </a:r>
            <a:r>
              <a:rPr lang="en-US" sz="1800" dirty="0" err="1"/>
              <a:t>với</a:t>
            </a:r>
            <a:r>
              <a:rPr lang="en-US" sz="1800" dirty="0"/>
              <a:t> </a:t>
            </a:r>
            <a:r>
              <a:rPr lang="en-US" sz="1800" dirty="0" err="1"/>
              <a:t>các</a:t>
            </a:r>
            <a:r>
              <a:rPr lang="en-US" sz="1800" dirty="0"/>
              <a:t> ô </a:t>
            </a:r>
            <a:r>
              <a:rPr lang="en-US" sz="1800" dirty="0" err="1"/>
              <a:t>bên</a:t>
            </a:r>
            <a:r>
              <a:rPr lang="en-US" sz="1800" dirty="0"/>
              <a:t> </a:t>
            </a:r>
            <a:r>
              <a:rPr lang="en-US" sz="1800" dirty="0" err="1"/>
              <a:t>dưới</a:t>
            </a:r>
            <a:r>
              <a:rPr lang="en-US" sz="1800" dirty="0"/>
              <a:t> </a:t>
            </a:r>
            <a:r>
              <a:rPr lang="en-US" sz="1800" dirty="0" err="1"/>
              <a:t>nó</a:t>
            </a:r>
            <a:r>
              <a:rPr lang="en-US" sz="1800" dirty="0"/>
              <a:t>.</a:t>
            </a:r>
          </a:p>
        </p:txBody>
      </p:sp>
      <p:sp>
        <p:nvSpPr>
          <p:cNvPr id="25" name="TextBox 24">
            <a:extLst>
              <a:ext uri="{FF2B5EF4-FFF2-40B4-BE49-F238E27FC236}">
                <a16:creationId xmlns:a16="http://schemas.microsoft.com/office/drawing/2014/main" id="{4DCF7DE5-7D3B-722C-4803-AF1DBEF09AF2}"/>
              </a:ext>
            </a:extLst>
          </p:cNvPr>
          <p:cNvSpPr txBox="1"/>
          <p:nvPr/>
        </p:nvSpPr>
        <p:spPr>
          <a:xfrm>
            <a:off x="865632" y="3785100"/>
            <a:ext cx="7565118" cy="646331"/>
          </a:xfrm>
          <a:prstGeom prst="rect">
            <a:avLst/>
          </a:prstGeom>
          <a:noFill/>
        </p:spPr>
        <p:txBody>
          <a:bodyPr wrap="square">
            <a:spAutoFit/>
          </a:bodyPr>
          <a:lstStyle/>
          <a:p>
            <a:r>
              <a:rPr lang="en-US" sz="1800" dirty="0" err="1"/>
              <a:t>Chỉ</a:t>
            </a:r>
            <a:r>
              <a:rPr lang="en-US" sz="1800" dirty="0"/>
              <a:t> </a:t>
            </a:r>
            <a:r>
              <a:rPr lang="en-US" sz="1800" dirty="0" err="1"/>
              <a:t>số</a:t>
            </a:r>
            <a:r>
              <a:rPr lang="en-US" sz="1800" dirty="0"/>
              <a:t> 10 </a:t>
            </a:r>
            <a:r>
              <a:rPr lang="en-US" sz="1800" dirty="0" err="1"/>
              <a:t>trong</a:t>
            </a:r>
            <a:r>
              <a:rPr lang="en-US" sz="1800" dirty="0"/>
              <a:t> </a:t>
            </a:r>
            <a:r>
              <a:rPr lang="en-US" sz="1800" dirty="0" err="1"/>
              <a:t>mảng</a:t>
            </a:r>
            <a:r>
              <a:rPr lang="en-US" sz="1800" dirty="0"/>
              <a:t> </a:t>
            </a:r>
            <a:r>
              <a:rPr lang="en-US" sz="1800" dirty="0" err="1"/>
              <a:t>trên</a:t>
            </a:r>
            <a:r>
              <a:rPr lang="en-US" sz="1800" dirty="0"/>
              <a:t>: 10</a:t>
            </a:r>
            <a:r>
              <a:rPr lang="en-US" sz="1800" dirty="0">
                <a:solidFill>
                  <a:srgbClr val="7030A0"/>
                </a:solidFill>
              </a:rPr>
              <a:t>1</a:t>
            </a:r>
            <a:r>
              <a:rPr lang="en-US" sz="1800" dirty="0"/>
              <a:t>0</a:t>
            </a:r>
          </a:p>
          <a:p>
            <a:r>
              <a:rPr lang="en-US" sz="1800" dirty="0"/>
              <a:t>LSB </a:t>
            </a:r>
            <a:r>
              <a:rPr lang="en-US" sz="1800" dirty="0" err="1"/>
              <a:t>là</a:t>
            </a:r>
            <a:r>
              <a:rPr lang="en-US" sz="1800" dirty="0"/>
              <a:t> 2, do </a:t>
            </a:r>
            <a:r>
              <a:rPr lang="en-US" sz="1800" dirty="0" err="1"/>
              <a:t>đó</a:t>
            </a:r>
            <a:r>
              <a:rPr lang="en-US" sz="1800" dirty="0"/>
              <a:t> </a:t>
            </a:r>
            <a:r>
              <a:rPr lang="en-US" sz="1800" dirty="0" err="1"/>
              <a:t>chỉ</a:t>
            </a:r>
            <a:r>
              <a:rPr lang="en-US" sz="1800" dirty="0"/>
              <a:t> </a:t>
            </a:r>
            <a:r>
              <a:rPr lang="en-US" sz="1800" dirty="0" err="1"/>
              <a:t>số</a:t>
            </a:r>
            <a:r>
              <a:rPr lang="en-US" sz="1800" dirty="0"/>
              <a:t> </a:t>
            </a:r>
            <a:r>
              <a:rPr lang="en-US" sz="1800" dirty="0" err="1"/>
              <a:t>này</a:t>
            </a:r>
            <a:r>
              <a:rPr lang="en-US" sz="1800" dirty="0"/>
              <a:t> </a:t>
            </a:r>
            <a:r>
              <a:rPr lang="en-US" sz="1800" dirty="0" err="1"/>
              <a:t>đại</a:t>
            </a:r>
            <a:r>
              <a:rPr lang="en-US" sz="1800" dirty="0"/>
              <a:t> </a:t>
            </a:r>
            <a:r>
              <a:rPr lang="en-US" sz="1800" dirty="0" err="1"/>
              <a:t>diện</a:t>
            </a:r>
            <a:r>
              <a:rPr lang="en-US" sz="1800" dirty="0"/>
              <a:t> </a:t>
            </a:r>
            <a:r>
              <a:rPr lang="en-US" sz="1800" dirty="0" err="1"/>
              <a:t>cho</a:t>
            </a:r>
            <a:r>
              <a:rPr lang="en-US" sz="1800" dirty="0"/>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2</a:t>
            </a:r>
            <a:r>
              <a:rPr lang="en-US" sz="1800" kern="100" baseline="30000" dirty="0">
                <a:latin typeface="Aptos" panose="020B0004020202020204" pitchFamily="34" charset="0"/>
                <a:ea typeface="Aptos" panose="020B0004020202020204" pitchFamily="34" charset="0"/>
                <a:cs typeface="Times New Roman" panose="02020603050405020304" pitchFamily="18" charset="0"/>
              </a:rPr>
              <a:t>2</a:t>
            </a:r>
            <a:r>
              <a:rPr lang="en-US" sz="1800" kern="100" baseline="30000" dirty="0">
                <a:effectLst/>
                <a:latin typeface="Aptos" panose="020B0004020202020204" pitchFamily="34" charset="0"/>
                <a:ea typeface="Aptos" panose="020B0004020202020204" pitchFamily="34" charset="0"/>
                <a:cs typeface="Times New Roman" panose="02020603050405020304" pitchFamily="18" charset="0"/>
              </a:rPr>
              <a:t>-1 </a:t>
            </a:r>
            <a:r>
              <a:rPr lang="en-US" sz="1800" dirty="0"/>
              <a:t> = 2 ô </a:t>
            </a:r>
            <a:r>
              <a:rPr lang="en-US" sz="1800" dirty="0" err="1"/>
              <a:t>bên</a:t>
            </a:r>
            <a:r>
              <a:rPr lang="en-US" sz="1800" dirty="0"/>
              <a:t> </a:t>
            </a:r>
            <a:r>
              <a:rPr lang="en-US" sz="1800" dirty="0" err="1"/>
              <a:t>dưới</a:t>
            </a:r>
            <a:r>
              <a:rPr lang="en-US" sz="1800" dirty="0"/>
              <a:t> </a:t>
            </a:r>
            <a:r>
              <a:rPr lang="en-US" sz="1800" dirty="0" err="1"/>
              <a:t>nó</a:t>
            </a:r>
            <a:r>
              <a:rPr lang="en-US" sz="1800" dirty="0"/>
              <a:t>.</a:t>
            </a:r>
          </a:p>
        </p:txBody>
      </p:sp>
    </p:spTree>
    <p:extLst>
      <p:ext uri="{BB962C8B-B14F-4D97-AF65-F5344CB8AC3E}">
        <p14:creationId xmlns:p14="http://schemas.microsoft.com/office/powerpoint/2010/main" val="42375410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6BEE303F-263C-21EB-AD03-B8CD1438F5B0}"/>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DFDDA522-14BC-970C-A646-3A60AFD3C63C}"/>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Truy</a:t>
            </a:r>
            <a:r>
              <a:rPr lang="en-US" sz="2000" dirty="0"/>
              <a:t> </a:t>
            </a:r>
            <a:r>
              <a:rPr lang="en-US" sz="2000" dirty="0" err="1"/>
              <a:t>vấn</a:t>
            </a:r>
            <a:r>
              <a:rPr lang="en-US" sz="2000" dirty="0"/>
              <a:t> </a:t>
            </a:r>
            <a:r>
              <a:rPr lang="en-US" sz="2000" dirty="0" err="1"/>
              <a:t>tổng</a:t>
            </a:r>
            <a:r>
              <a:rPr lang="en-US" sz="2000" dirty="0"/>
              <a:t> </a:t>
            </a:r>
            <a:r>
              <a:rPr lang="en-US" sz="2000" dirty="0" err="1"/>
              <a:t>đoạn</a:t>
            </a:r>
            <a:r>
              <a:rPr lang="en-US" sz="2000" dirty="0"/>
              <a:t> (Range Queries)</a:t>
            </a:r>
          </a:p>
        </p:txBody>
      </p:sp>
      <p:graphicFrame>
        <p:nvGraphicFramePr>
          <p:cNvPr id="18" name="Table 17">
            <a:extLst>
              <a:ext uri="{FF2B5EF4-FFF2-40B4-BE49-F238E27FC236}">
                <a16:creationId xmlns:a16="http://schemas.microsoft.com/office/drawing/2014/main" id="{8DCB7466-44BB-39B2-BCDC-F7CCF18A420B}"/>
              </a:ext>
            </a:extLst>
          </p:cNvPr>
          <p:cNvGraphicFramePr>
            <a:graphicFrameLocks noGrp="1"/>
          </p:cNvGraphicFramePr>
          <p:nvPr/>
        </p:nvGraphicFramePr>
        <p:xfrm>
          <a:off x="0" y="1173734"/>
          <a:ext cx="9164955" cy="579120"/>
        </p:xfrm>
        <a:graphic>
          <a:graphicData uri="http://schemas.openxmlformats.org/drawingml/2006/table">
            <a:tbl>
              <a:tblPr firstRow="1" bandRow="1">
                <a:tableStyleId>{CC4AEED3-F78E-434A-8E7B-570F3100C88C}</a:tableStyleId>
              </a:tblPr>
              <a:tblGrid>
                <a:gridCol w="571500">
                  <a:extLst>
                    <a:ext uri="{9D8B030D-6E8A-4147-A177-3AD203B41FA5}">
                      <a16:colId xmlns:a16="http://schemas.microsoft.com/office/drawing/2014/main" val="3132267375"/>
                    </a:ext>
                  </a:extLst>
                </a:gridCol>
                <a:gridCol w="571500">
                  <a:extLst>
                    <a:ext uri="{9D8B030D-6E8A-4147-A177-3AD203B41FA5}">
                      <a16:colId xmlns:a16="http://schemas.microsoft.com/office/drawing/2014/main" val="3789098752"/>
                    </a:ext>
                  </a:extLst>
                </a:gridCol>
                <a:gridCol w="571500">
                  <a:extLst>
                    <a:ext uri="{9D8B030D-6E8A-4147-A177-3AD203B41FA5}">
                      <a16:colId xmlns:a16="http://schemas.microsoft.com/office/drawing/2014/main" val="2932655077"/>
                    </a:ext>
                  </a:extLst>
                </a:gridCol>
                <a:gridCol w="571500">
                  <a:extLst>
                    <a:ext uri="{9D8B030D-6E8A-4147-A177-3AD203B41FA5}">
                      <a16:colId xmlns:a16="http://schemas.microsoft.com/office/drawing/2014/main" val="2043838059"/>
                    </a:ext>
                  </a:extLst>
                </a:gridCol>
                <a:gridCol w="571500">
                  <a:extLst>
                    <a:ext uri="{9D8B030D-6E8A-4147-A177-3AD203B41FA5}">
                      <a16:colId xmlns:a16="http://schemas.microsoft.com/office/drawing/2014/main" val="3996225493"/>
                    </a:ext>
                  </a:extLst>
                </a:gridCol>
                <a:gridCol w="592455">
                  <a:extLst>
                    <a:ext uri="{9D8B030D-6E8A-4147-A177-3AD203B41FA5}">
                      <a16:colId xmlns:a16="http://schemas.microsoft.com/office/drawing/2014/main" val="3167714550"/>
                    </a:ext>
                  </a:extLst>
                </a:gridCol>
                <a:gridCol w="571500">
                  <a:extLst>
                    <a:ext uri="{9D8B030D-6E8A-4147-A177-3AD203B41FA5}">
                      <a16:colId xmlns:a16="http://schemas.microsoft.com/office/drawing/2014/main" val="977450678"/>
                    </a:ext>
                  </a:extLst>
                </a:gridCol>
                <a:gridCol w="571500">
                  <a:extLst>
                    <a:ext uri="{9D8B030D-6E8A-4147-A177-3AD203B41FA5}">
                      <a16:colId xmlns:a16="http://schemas.microsoft.com/office/drawing/2014/main" val="2924550504"/>
                    </a:ext>
                  </a:extLst>
                </a:gridCol>
                <a:gridCol w="571500">
                  <a:extLst>
                    <a:ext uri="{9D8B030D-6E8A-4147-A177-3AD203B41FA5}">
                      <a16:colId xmlns:a16="http://schemas.microsoft.com/office/drawing/2014/main" val="3461910798"/>
                    </a:ext>
                  </a:extLst>
                </a:gridCol>
                <a:gridCol w="571500">
                  <a:extLst>
                    <a:ext uri="{9D8B030D-6E8A-4147-A177-3AD203B41FA5}">
                      <a16:colId xmlns:a16="http://schemas.microsoft.com/office/drawing/2014/main" val="4004852454"/>
                    </a:ext>
                  </a:extLst>
                </a:gridCol>
                <a:gridCol w="571500">
                  <a:extLst>
                    <a:ext uri="{9D8B030D-6E8A-4147-A177-3AD203B41FA5}">
                      <a16:colId xmlns:a16="http://schemas.microsoft.com/office/drawing/2014/main" val="3562144096"/>
                    </a:ext>
                  </a:extLst>
                </a:gridCol>
                <a:gridCol w="571500">
                  <a:extLst>
                    <a:ext uri="{9D8B030D-6E8A-4147-A177-3AD203B41FA5}">
                      <a16:colId xmlns:a16="http://schemas.microsoft.com/office/drawing/2014/main" val="3680553753"/>
                    </a:ext>
                  </a:extLst>
                </a:gridCol>
                <a:gridCol w="571500">
                  <a:extLst>
                    <a:ext uri="{9D8B030D-6E8A-4147-A177-3AD203B41FA5}">
                      <a16:colId xmlns:a16="http://schemas.microsoft.com/office/drawing/2014/main" val="2210967052"/>
                    </a:ext>
                  </a:extLst>
                </a:gridCol>
                <a:gridCol w="571500">
                  <a:extLst>
                    <a:ext uri="{9D8B030D-6E8A-4147-A177-3AD203B41FA5}">
                      <a16:colId xmlns:a16="http://schemas.microsoft.com/office/drawing/2014/main" val="2335310599"/>
                    </a:ext>
                  </a:extLst>
                </a:gridCol>
                <a:gridCol w="571500">
                  <a:extLst>
                    <a:ext uri="{9D8B030D-6E8A-4147-A177-3AD203B41FA5}">
                      <a16:colId xmlns:a16="http://schemas.microsoft.com/office/drawing/2014/main" val="4123622644"/>
                    </a:ext>
                  </a:extLst>
                </a:gridCol>
                <a:gridCol w="571500">
                  <a:extLst>
                    <a:ext uri="{9D8B030D-6E8A-4147-A177-3AD203B41FA5}">
                      <a16:colId xmlns:a16="http://schemas.microsoft.com/office/drawing/2014/main" val="1143769944"/>
                    </a:ext>
                  </a:extLst>
                </a:gridCol>
              </a:tblGrid>
              <a:tr h="216154">
                <a:tc>
                  <a:txBody>
                    <a:bodyPr/>
                    <a:lstStyle/>
                    <a:p>
                      <a:r>
                        <a:rPr lang="en-US" sz="1600" dirty="0"/>
                        <a:t>00001</a:t>
                      </a:r>
                    </a:p>
                  </a:txBody>
                  <a:tcPr/>
                </a:tc>
                <a:tc>
                  <a:txBody>
                    <a:bodyPr/>
                    <a:lstStyle/>
                    <a:p>
                      <a:r>
                        <a:rPr lang="en-US" sz="1600" dirty="0"/>
                        <a:t>00010</a:t>
                      </a:r>
                    </a:p>
                  </a:txBody>
                  <a:tcPr/>
                </a:tc>
                <a:tc>
                  <a:txBody>
                    <a:bodyPr/>
                    <a:lstStyle/>
                    <a:p>
                      <a:r>
                        <a:rPr lang="en-US" sz="1600" dirty="0"/>
                        <a:t>00011</a:t>
                      </a:r>
                    </a:p>
                  </a:txBody>
                  <a:tcPr/>
                </a:tc>
                <a:tc>
                  <a:txBody>
                    <a:bodyPr/>
                    <a:lstStyle/>
                    <a:p>
                      <a:r>
                        <a:rPr lang="en-US" sz="1600" dirty="0"/>
                        <a:t>00100</a:t>
                      </a:r>
                    </a:p>
                  </a:txBody>
                  <a:tcPr/>
                </a:tc>
                <a:tc>
                  <a:txBody>
                    <a:bodyPr/>
                    <a:lstStyle/>
                    <a:p>
                      <a:r>
                        <a:rPr lang="en-US" sz="1600" dirty="0"/>
                        <a:t>00101</a:t>
                      </a:r>
                    </a:p>
                  </a:txBody>
                  <a:tcPr/>
                </a:tc>
                <a:tc>
                  <a:txBody>
                    <a:bodyPr/>
                    <a:lstStyle/>
                    <a:p>
                      <a:r>
                        <a:rPr lang="en-US" sz="1600" dirty="0"/>
                        <a:t>00110</a:t>
                      </a:r>
                    </a:p>
                  </a:txBody>
                  <a:tcPr/>
                </a:tc>
                <a:tc>
                  <a:txBody>
                    <a:bodyPr/>
                    <a:lstStyle/>
                    <a:p>
                      <a:r>
                        <a:rPr lang="en-US" sz="1600" dirty="0"/>
                        <a:t>00111</a:t>
                      </a:r>
                    </a:p>
                  </a:txBody>
                  <a:tcPr/>
                </a:tc>
                <a:tc>
                  <a:txBody>
                    <a:bodyPr/>
                    <a:lstStyle/>
                    <a:p>
                      <a:r>
                        <a:rPr lang="en-US" sz="1600" dirty="0"/>
                        <a:t>01000</a:t>
                      </a:r>
                    </a:p>
                  </a:txBody>
                  <a:tcPr/>
                </a:tc>
                <a:tc>
                  <a:txBody>
                    <a:bodyPr/>
                    <a:lstStyle/>
                    <a:p>
                      <a:r>
                        <a:rPr lang="en-US" sz="1600" dirty="0"/>
                        <a:t>01001</a:t>
                      </a:r>
                    </a:p>
                  </a:txBody>
                  <a:tcPr/>
                </a:tc>
                <a:tc>
                  <a:txBody>
                    <a:bodyPr/>
                    <a:lstStyle/>
                    <a:p>
                      <a:r>
                        <a:rPr lang="en-US" sz="1600" dirty="0"/>
                        <a:t>01010</a:t>
                      </a:r>
                    </a:p>
                  </a:txBody>
                  <a:tcPr/>
                </a:tc>
                <a:tc>
                  <a:txBody>
                    <a:bodyPr/>
                    <a:lstStyle/>
                    <a:p>
                      <a:r>
                        <a:rPr lang="en-US" sz="1600" dirty="0"/>
                        <a:t>01011</a:t>
                      </a:r>
                    </a:p>
                  </a:txBody>
                  <a:tcPr/>
                </a:tc>
                <a:tc>
                  <a:txBody>
                    <a:bodyPr/>
                    <a:lstStyle/>
                    <a:p>
                      <a:r>
                        <a:rPr lang="en-US" sz="1600" dirty="0"/>
                        <a:t>01100</a:t>
                      </a:r>
                    </a:p>
                  </a:txBody>
                  <a:tcPr/>
                </a:tc>
                <a:tc>
                  <a:txBody>
                    <a:bodyPr/>
                    <a:lstStyle/>
                    <a:p>
                      <a:r>
                        <a:rPr lang="en-US" sz="1600" dirty="0"/>
                        <a:t>01101</a:t>
                      </a:r>
                    </a:p>
                  </a:txBody>
                  <a:tcPr/>
                </a:tc>
                <a:tc>
                  <a:txBody>
                    <a:bodyPr/>
                    <a:lstStyle/>
                    <a:p>
                      <a:r>
                        <a:rPr lang="en-US" sz="1600" dirty="0"/>
                        <a:t>01110</a:t>
                      </a:r>
                    </a:p>
                  </a:txBody>
                  <a:tcPr/>
                </a:tc>
                <a:tc>
                  <a:txBody>
                    <a:bodyPr/>
                    <a:lstStyle/>
                    <a:p>
                      <a:r>
                        <a:rPr lang="en-US" sz="1600" dirty="0"/>
                        <a:t>01111</a:t>
                      </a:r>
                    </a:p>
                  </a:txBody>
                  <a:tcPr/>
                </a:tc>
                <a:tc>
                  <a:txBody>
                    <a:bodyPr/>
                    <a:lstStyle/>
                    <a:p>
                      <a:r>
                        <a:rPr lang="en-US" sz="1600" dirty="0"/>
                        <a:t>10000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956FEC4C-1916-6B09-364A-BF6CA8A1FDB3}"/>
              </a:ext>
            </a:extLst>
          </p:cNvPr>
          <p:cNvSpPr txBox="1"/>
          <p:nvPr/>
        </p:nvSpPr>
        <p:spPr>
          <a:xfrm>
            <a:off x="0" y="712069"/>
            <a:ext cx="9143999" cy="461665"/>
          </a:xfrm>
          <a:prstGeom prst="rect">
            <a:avLst/>
          </a:prstGeom>
          <a:noFill/>
        </p:spPr>
        <p:txBody>
          <a:bodyPr wrap="square">
            <a:spAutoFit/>
          </a:bodyPr>
          <a:lstStyle/>
          <a:p>
            <a:r>
              <a:rPr lang="en-US" sz="2400" dirty="0"/>
              <a:t> 1    2     3     4     5    6     7     8     9   10   11   12   13   14   15   16</a:t>
            </a:r>
          </a:p>
        </p:txBody>
      </p:sp>
      <p:sp>
        <p:nvSpPr>
          <p:cNvPr id="21" name="TextBox 20">
            <a:extLst>
              <a:ext uri="{FF2B5EF4-FFF2-40B4-BE49-F238E27FC236}">
                <a16:creationId xmlns:a16="http://schemas.microsoft.com/office/drawing/2014/main" id="{0A73FF0F-1C06-813A-CA27-03CE34E41838}"/>
              </a:ext>
            </a:extLst>
          </p:cNvPr>
          <p:cNvSpPr txBox="1"/>
          <p:nvPr/>
        </p:nvSpPr>
        <p:spPr>
          <a:xfrm>
            <a:off x="865632" y="2095459"/>
            <a:ext cx="7949184" cy="646331"/>
          </a:xfrm>
          <a:prstGeom prst="rect">
            <a:avLst/>
          </a:prstGeom>
          <a:noFill/>
        </p:spPr>
        <p:txBody>
          <a:bodyPr wrap="square">
            <a:spAutoFit/>
          </a:bodyPr>
          <a:lstStyle/>
          <a:p>
            <a:r>
              <a:rPr lang="vi-VN" sz="1800" dirty="0"/>
              <a:t>Không giống như một mảng thông thường, trong</a:t>
            </a:r>
            <a:r>
              <a:rPr lang="en-US" sz="1800" dirty="0"/>
              <a:t> 1</a:t>
            </a:r>
            <a:r>
              <a:rPr lang="vi-VN" sz="1800" dirty="0"/>
              <a:t> cây Fenwick, một</a:t>
            </a:r>
            <a:r>
              <a:rPr lang="en-US" sz="1800" dirty="0"/>
              <a:t> </a:t>
            </a:r>
            <a:r>
              <a:rPr lang="vi-VN" sz="1800" dirty="0"/>
              <a:t>ô cụ thể cũng </a:t>
            </a:r>
            <a:r>
              <a:rPr lang="en-US" sz="1800" dirty="0" err="1"/>
              <a:t>có</a:t>
            </a:r>
            <a:r>
              <a:rPr lang="en-US" sz="1800" dirty="0"/>
              <a:t> </a:t>
            </a:r>
            <a:r>
              <a:rPr lang="en-US" sz="1800" dirty="0" err="1"/>
              <a:t>thể</a:t>
            </a:r>
            <a:r>
              <a:rPr lang="en-US" sz="1800" dirty="0"/>
              <a:t> </a:t>
            </a:r>
            <a:r>
              <a:rPr lang="en-US" sz="1800" dirty="0" err="1"/>
              <a:t>đại</a:t>
            </a:r>
            <a:r>
              <a:rPr lang="en-US" sz="1800" dirty="0"/>
              <a:t> </a:t>
            </a:r>
            <a:r>
              <a:rPr lang="en-US" sz="1800" dirty="0" err="1"/>
              <a:t>diện</a:t>
            </a:r>
            <a:r>
              <a:rPr lang="vi-VN" sz="1800" dirty="0"/>
              <a:t> cho</a:t>
            </a:r>
            <a:r>
              <a:rPr lang="en-US" sz="1800" dirty="0"/>
              <a:t> </a:t>
            </a:r>
            <a:r>
              <a:rPr lang="vi-VN" sz="1800" dirty="0"/>
              <a:t>các ô khác.</a:t>
            </a:r>
            <a:endParaRPr lang="en-US" sz="1800" dirty="0"/>
          </a:p>
        </p:txBody>
      </p:sp>
      <p:sp>
        <p:nvSpPr>
          <p:cNvPr id="23" name="TextBox 22">
            <a:extLst>
              <a:ext uri="{FF2B5EF4-FFF2-40B4-BE49-F238E27FC236}">
                <a16:creationId xmlns:a16="http://schemas.microsoft.com/office/drawing/2014/main" id="{0F3EEF99-B02D-7233-3534-31915A5BF8B0}"/>
              </a:ext>
            </a:extLst>
          </p:cNvPr>
          <p:cNvSpPr txBox="1"/>
          <p:nvPr/>
        </p:nvSpPr>
        <p:spPr>
          <a:xfrm>
            <a:off x="865632" y="2915118"/>
            <a:ext cx="7565118" cy="646331"/>
          </a:xfrm>
          <a:prstGeom prst="rect">
            <a:avLst/>
          </a:prstGeom>
          <a:noFill/>
        </p:spPr>
        <p:txBody>
          <a:bodyPr wrap="square">
            <a:spAutoFit/>
          </a:bodyPr>
          <a:lstStyle/>
          <a:p>
            <a:r>
              <a:rPr lang="en-US" sz="1800" dirty="0" err="1"/>
              <a:t>Vị</a:t>
            </a:r>
            <a:r>
              <a:rPr lang="en-US" sz="1800" dirty="0"/>
              <a:t> </a:t>
            </a:r>
            <a:r>
              <a:rPr lang="en-US" sz="1800" dirty="0" err="1"/>
              <a:t>trí</a:t>
            </a:r>
            <a:r>
              <a:rPr lang="en-US" sz="1800" dirty="0"/>
              <a:t> </a:t>
            </a:r>
            <a:r>
              <a:rPr lang="en-US" sz="1800" dirty="0" err="1"/>
              <a:t>của</a:t>
            </a:r>
            <a:r>
              <a:rPr lang="en-US" sz="1800" dirty="0"/>
              <a:t> Least significant bit (LSB) (bit </a:t>
            </a:r>
            <a:r>
              <a:rPr lang="en-US" sz="1800" dirty="0" err="1"/>
              <a:t>có</a:t>
            </a:r>
            <a:r>
              <a:rPr lang="en-US" sz="1800" dirty="0"/>
              <a:t> </a:t>
            </a:r>
            <a:r>
              <a:rPr lang="en-US" sz="1800" dirty="0" err="1"/>
              <a:t>trọng</a:t>
            </a:r>
            <a:r>
              <a:rPr lang="en-US" sz="1800" dirty="0"/>
              <a:t> </a:t>
            </a:r>
            <a:r>
              <a:rPr lang="en-US" sz="1800" dirty="0" err="1"/>
              <a:t>số</a:t>
            </a:r>
            <a:r>
              <a:rPr lang="en-US" sz="1800" dirty="0"/>
              <a:t> </a:t>
            </a:r>
            <a:r>
              <a:rPr lang="en-US" sz="1800" dirty="0" err="1"/>
              <a:t>thấp</a:t>
            </a:r>
            <a:r>
              <a:rPr lang="en-US" sz="1800" dirty="0"/>
              <a:t> </a:t>
            </a:r>
            <a:r>
              <a:rPr lang="en-US" sz="1800" dirty="0" err="1"/>
              <a:t>nhất</a:t>
            </a:r>
            <a:r>
              <a:rPr lang="en-US" sz="1800" dirty="0"/>
              <a:t>) </a:t>
            </a:r>
            <a:r>
              <a:rPr lang="en-US" sz="1800" dirty="0" err="1"/>
              <a:t>xác</a:t>
            </a:r>
            <a:r>
              <a:rPr lang="en-US" sz="1800" dirty="0"/>
              <a:t> </a:t>
            </a:r>
            <a:r>
              <a:rPr lang="en-US" sz="1800" dirty="0" err="1"/>
              <a:t>định</a:t>
            </a:r>
            <a:r>
              <a:rPr lang="en-US" sz="1800" dirty="0"/>
              <a:t> </a:t>
            </a:r>
            <a:r>
              <a:rPr lang="en-US" sz="1800" dirty="0" err="1"/>
              <a:t>phạm</a:t>
            </a:r>
            <a:r>
              <a:rPr lang="en-US" sz="1800" dirty="0"/>
              <a:t> vi </a:t>
            </a:r>
            <a:r>
              <a:rPr lang="en-US" sz="1800" dirty="0" err="1"/>
              <a:t>đại</a:t>
            </a:r>
            <a:r>
              <a:rPr lang="en-US" sz="1800" dirty="0"/>
              <a:t> </a:t>
            </a:r>
            <a:r>
              <a:rPr lang="en-US" sz="1800" dirty="0" err="1"/>
              <a:t>diện</a:t>
            </a:r>
            <a:r>
              <a:rPr lang="en-US" sz="1800" dirty="0"/>
              <a:t> </a:t>
            </a:r>
            <a:r>
              <a:rPr lang="en-US" sz="1800" dirty="0" err="1"/>
              <a:t>mà</a:t>
            </a:r>
            <a:r>
              <a:rPr lang="en-US" sz="1800" dirty="0"/>
              <a:t> ô </a:t>
            </a:r>
            <a:r>
              <a:rPr lang="en-US" sz="1800" dirty="0" err="1"/>
              <a:t>đó</a:t>
            </a:r>
            <a:r>
              <a:rPr lang="en-US" sz="1800" dirty="0"/>
              <a:t> </a:t>
            </a:r>
            <a:r>
              <a:rPr lang="en-US" sz="1800" dirty="0" err="1"/>
              <a:t>đối</a:t>
            </a:r>
            <a:r>
              <a:rPr lang="en-US" sz="1800" dirty="0"/>
              <a:t> </a:t>
            </a:r>
            <a:r>
              <a:rPr lang="en-US" sz="1800" dirty="0" err="1"/>
              <a:t>với</a:t>
            </a:r>
            <a:r>
              <a:rPr lang="en-US" sz="1800" dirty="0"/>
              <a:t> </a:t>
            </a:r>
            <a:r>
              <a:rPr lang="en-US" sz="1800" dirty="0" err="1"/>
              <a:t>các</a:t>
            </a:r>
            <a:r>
              <a:rPr lang="en-US" sz="1800" dirty="0"/>
              <a:t> ô </a:t>
            </a:r>
            <a:r>
              <a:rPr lang="en-US" sz="1800" dirty="0" err="1"/>
              <a:t>bên</a:t>
            </a:r>
            <a:r>
              <a:rPr lang="en-US" sz="1800" dirty="0"/>
              <a:t> </a:t>
            </a:r>
            <a:r>
              <a:rPr lang="en-US" sz="1800" dirty="0" err="1"/>
              <a:t>dưới</a:t>
            </a:r>
            <a:r>
              <a:rPr lang="en-US" sz="1800" dirty="0"/>
              <a:t> </a:t>
            </a:r>
            <a:r>
              <a:rPr lang="en-US" sz="1800" dirty="0" err="1"/>
              <a:t>nó</a:t>
            </a:r>
            <a:r>
              <a:rPr lang="en-US" sz="1800" dirty="0"/>
              <a:t>.</a:t>
            </a:r>
          </a:p>
        </p:txBody>
      </p:sp>
      <p:sp>
        <p:nvSpPr>
          <p:cNvPr id="25" name="TextBox 24">
            <a:extLst>
              <a:ext uri="{FF2B5EF4-FFF2-40B4-BE49-F238E27FC236}">
                <a16:creationId xmlns:a16="http://schemas.microsoft.com/office/drawing/2014/main" id="{28C33401-294F-6791-70B5-0D1DCE6EDA9A}"/>
              </a:ext>
            </a:extLst>
          </p:cNvPr>
          <p:cNvSpPr txBox="1"/>
          <p:nvPr/>
        </p:nvSpPr>
        <p:spPr>
          <a:xfrm>
            <a:off x="865632" y="3785100"/>
            <a:ext cx="7565118" cy="646331"/>
          </a:xfrm>
          <a:prstGeom prst="rect">
            <a:avLst/>
          </a:prstGeom>
          <a:noFill/>
        </p:spPr>
        <p:txBody>
          <a:bodyPr wrap="square">
            <a:spAutoFit/>
          </a:bodyPr>
          <a:lstStyle/>
          <a:p>
            <a:r>
              <a:rPr lang="en-US" sz="1800" dirty="0" err="1"/>
              <a:t>Chỉ</a:t>
            </a:r>
            <a:r>
              <a:rPr lang="en-US" sz="1800" dirty="0"/>
              <a:t> </a:t>
            </a:r>
            <a:r>
              <a:rPr lang="en-US" sz="1800" dirty="0" err="1"/>
              <a:t>số</a:t>
            </a:r>
            <a:r>
              <a:rPr lang="en-US" sz="1800" dirty="0"/>
              <a:t> 11 </a:t>
            </a:r>
            <a:r>
              <a:rPr lang="en-US" sz="1800" dirty="0" err="1"/>
              <a:t>trong</a:t>
            </a:r>
            <a:r>
              <a:rPr lang="en-US" sz="1800" dirty="0"/>
              <a:t> </a:t>
            </a:r>
            <a:r>
              <a:rPr lang="en-US" sz="1800" dirty="0" err="1"/>
              <a:t>mảng</a:t>
            </a:r>
            <a:r>
              <a:rPr lang="en-US" sz="1800" dirty="0"/>
              <a:t> </a:t>
            </a:r>
            <a:r>
              <a:rPr lang="en-US" sz="1800" dirty="0" err="1"/>
              <a:t>trên</a:t>
            </a:r>
            <a:r>
              <a:rPr lang="en-US" sz="1800" dirty="0"/>
              <a:t>: 101</a:t>
            </a:r>
            <a:r>
              <a:rPr lang="en-US" sz="1800" dirty="0">
                <a:solidFill>
                  <a:srgbClr val="7030A0"/>
                </a:solidFill>
              </a:rPr>
              <a:t>1</a:t>
            </a:r>
            <a:endParaRPr lang="en-US" sz="1800" dirty="0"/>
          </a:p>
          <a:p>
            <a:r>
              <a:rPr lang="en-US" sz="1800" dirty="0"/>
              <a:t>LSB </a:t>
            </a:r>
            <a:r>
              <a:rPr lang="en-US" sz="1800" dirty="0" err="1"/>
              <a:t>là</a:t>
            </a:r>
            <a:r>
              <a:rPr lang="en-US" sz="1800" dirty="0"/>
              <a:t> 1, do </a:t>
            </a:r>
            <a:r>
              <a:rPr lang="en-US" sz="1800" dirty="0" err="1"/>
              <a:t>đó</a:t>
            </a:r>
            <a:r>
              <a:rPr lang="en-US" sz="1800" dirty="0"/>
              <a:t> </a:t>
            </a:r>
            <a:r>
              <a:rPr lang="en-US" sz="1800" dirty="0" err="1"/>
              <a:t>chỉ</a:t>
            </a:r>
            <a:r>
              <a:rPr lang="en-US" sz="1800" dirty="0"/>
              <a:t> </a:t>
            </a:r>
            <a:r>
              <a:rPr lang="en-US" sz="1800" dirty="0" err="1"/>
              <a:t>số</a:t>
            </a:r>
            <a:r>
              <a:rPr lang="en-US" sz="1800" dirty="0"/>
              <a:t> </a:t>
            </a:r>
            <a:r>
              <a:rPr lang="en-US" sz="1800" dirty="0" err="1"/>
              <a:t>này</a:t>
            </a:r>
            <a:r>
              <a:rPr lang="en-US" sz="1800" dirty="0"/>
              <a:t> </a:t>
            </a:r>
            <a:r>
              <a:rPr lang="en-US" sz="1800" dirty="0" err="1"/>
              <a:t>đại</a:t>
            </a:r>
            <a:r>
              <a:rPr lang="en-US" sz="1800" dirty="0"/>
              <a:t> </a:t>
            </a:r>
            <a:r>
              <a:rPr lang="en-US" sz="1800" dirty="0" err="1"/>
              <a:t>diện</a:t>
            </a:r>
            <a:r>
              <a:rPr lang="en-US" sz="1800" dirty="0"/>
              <a:t> </a:t>
            </a:r>
            <a:r>
              <a:rPr lang="en-US" sz="1800" dirty="0" err="1"/>
              <a:t>cho</a:t>
            </a:r>
            <a:r>
              <a:rPr lang="en-US" sz="1800" dirty="0"/>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2</a:t>
            </a:r>
            <a:r>
              <a:rPr lang="en-US" sz="1800" kern="100" baseline="30000" dirty="0">
                <a:effectLst/>
                <a:latin typeface="Aptos" panose="020B0004020202020204" pitchFamily="34" charset="0"/>
                <a:ea typeface="Aptos" panose="020B0004020202020204" pitchFamily="34" charset="0"/>
                <a:cs typeface="Times New Roman" panose="02020603050405020304" pitchFamily="18" charset="0"/>
              </a:rPr>
              <a:t>1-1 </a:t>
            </a:r>
            <a:r>
              <a:rPr lang="en-US" sz="1800" dirty="0"/>
              <a:t> = 1 ô (</a:t>
            </a:r>
            <a:r>
              <a:rPr lang="en-US" sz="1800" dirty="0" err="1"/>
              <a:t>chính</a:t>
            </a:r>
            <a:r>
              <a:rPr lang="en-US" sz="1800" dirty="0"/>
              <a:t> </a:t>
            </a:r>
            <a:r>
              <a:rPr lang="en-US" sz="1800" dirty="0" err="1"/>
              <a:t>nó</a:t>
            </a:r>
            <a:r>
              <a:rPr lang="en-US" sz="1800" dirty="0"/>
              <a:t>).</a:t>
            </a:r>
          </a:p>
        </p:txBody>
      </p:sp>
    </p:spTree>
    <p:extLst>
      <p:ext uri="{BB962C8B-B14F-4D97-AF65-F5344CB8AC3E}">
        <p14:creationId xmlns:p14="http://schemas.microsoft.com/office/powerpoint/2010/main" val="20644570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416C499E-94D8-020F-433A-295EED2C19C6}"/>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724263AE-679F-1D1D-1A9F-D1EA5E0574D6}"/>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Truy</a:t>
            </a:r>
            <a:r>
              <a:rPr lang="en-US" sz="2000" dirty="0"/>
              <a:t> </a:t>
            </a:r>
            <a:r>
              <a:rPr lang="en-US" sz="2000" dirty="0" err="1"/>
              <a:t>vấn</a:t>
            </a:r>
            <a:r>
              <a:rPr lang="en-US" sz="2000" dirty="0"/>
              <a:t> </a:t>
            </a:r>
            <a:r>
              <a:rPr lang="en-US" sz="2000" dirty="0" err="1"/>
              <a:t>tổng</a:t>
            </a:r>
            <a:r>
              <a:rPr lang="en-US" sz="2000" dirty="0"/>
              <a:t> </a:t>
            </a:r>
            <a:r>
              <a:rPr lang="en-US" sz="2000" dirty="0" err="1"/>
              <a:t>đoạn</a:t>
            </a:r>
            <a:r>
              <a:rPr lang="en-US" sz="2000" dirty="0"/>
              <a:t> (Range Queries)</a:t>
            </a:r>
          </a:p>
        </p:txBody>
      </p:sp>
      <p:graphicFrame>
        <p:nvGraphicFramePr>
          <p:cNvPr id="18" name="Table 17">
            <a:extLst>
              <a:ext uri="{FF2B5EF4-FFF2-40B4-BE49-F238E27FC236}">
                <a16:creationId xmlns:a16="http://schemas.microsoft.com/office/drawing/2014/main" id="{D18DE3C8-10D1-686E-27BA-0EE1813E4247}"/>
              </a:ext>
            </a:extLst>
          </p:cNvPr>
          <p:cNvGraphicFramePr>
            <a:graphicFrameLocks noGrp="1"/>
          </p:cNvGraphicFramePr>
          <p:nvPr>
            <p:extLst>
              <p:ext uri="{D42A27DB-BD31-4B8C-83A1-F6EECF244321}">
                <p14:modId xmlns:p14="http://schemas.microsoft.com/office/powerpoint/2010/main" val="735216383"/>
              </p:ext>
            </p:extLst>
          </p:nvPr>
        </p:nvGraphicFramePr>
        <p:xfrm>
          <a:off x="0" y="1173734"/>
          <a:ext cx="9164955" cy="579120"/>
        </p:xfrm>
        <a:graphic>
          <a:graphicData uri="http://schemas.openxmlformats.org/drawingml/2006/table">
            <a:tbl>
              <a:tblPr firstRow="1" bandRow="1">
                <a:tableStyleId>{CC4AEED3-F78E-434A-8E7B-570F3100C88C}</a:tableStyleId>
              </a:tblPr>
              <a:tblGrid>
                <a:gridCol w="571500">
                  <a:extLst>
                    <a:ext uri="{9D8B030D-6E8A-4147-A177-3AD203B41FA5}">
                      <a16:colId xmlns:a16="http://schemas.microsoft.com/office/drawing/2014/main" val="3132267375"/>
                    </a:ext>
                  </a:extLst>
                </a:gridCol>
                <a:gridCol w="571500">
                  <a:extLst>
                    <a:ext uri="{9D8B030D-6E8A-4147-A177-3AD203B41FA5}">
                      <a16:colId xmlns:a16="http://schemas.microsoft.com/office/drawing/2014/main" val="3789098752"/>
                    </a:ext>
                  </a:extLst>
                </a:gridCol>
                <a:gridCol w="571500">
                  <a:extLst>
                    <a:ext uri="{9D8B030D-6E8A-4147-A177-3AD203B41FA5}">
                      <a16:colId xmlns:a16="http://schemas.microsoft.com/office/drawing/2014/main" val="2932655077"/>
                    </a:ext>
                  </a:extLst>
                </a:gridCol>
                <a:gridCol w="571500">
                  <a:extLst>
                    <a:ext uri="{9D8B030D-6E8A-4147-A177-3AD203B41FA5}">
                      <a16:colId xmlns:a16="http://schemas.microsoft.com/office/drawing/2014/main" val="2043838059"/>
                    </a:ext>
                  </a:extLst>
                </a:gridCol>
                <a:gridCol w="571500">
                  <a:extLst>
                    <a:ext uri="{9D8B030D-6E8A-4147-A177-3AD203B41FA5}">
                      <a16:colId xmlns:a16="http://schemas.microsoft.com/office/drawing/2014/main" val="3996225493"/>
                    </a:ext>
                  </a:extLst>
                </a:gridCol>
                <a:gridCol w="592455">
                  <a:extLst>
                    <a:ext uri="{9D8B030D-6E8A-4147-A177-3AD203B41FA5}">
                      <a16:colId xmlns:a16="http://schemas.microsoft.com/office/drawing/2014/main" val="3167714550"/>
                    </a:ext>
                  </a:extLst>
                </a:gridCol>
                <a:gridCol w="571500">
                  <a:extLst>
                    <a:ext uri="{9D8B030D-6E8A-4147-A177-3AD203B41FA5}">
                      <a16:colId xmlns:a16="http://schemas.microsoft.com/office/drawing/2014/main" val="977450678"/>
                    </a:ext>
                  </a:extLst>
                </a:gridCol>
                <a:gridCol w="571500">
                  <a:extLst>
                    <a:ext uri="{9D8B030D-6E8A-4147-A177-3AD203B41FA5}">
                      <a16:colId xmlns:a16="http://schemas.microsoft.com/office/drawing/2014/main" val="2924550504"/>
                    </a:ext>
                  </a:extLst>
                </a:gridCol>
                <a:gridCol w="571500">
                  <a:extLst>
                    <a:ext uri="{9D8B030D-6E8A-4147-A177-3AD203B41FA5}">
                      <a16:colId xmlns:a16="http://schemas.microsoft.com/office/drawing/2014/main" val="3461910798"/>
                    </a:ext>
                  </a:extLst>
                </a:gridCol>
                <a:gridCol w="571500">
                  <a:extLst>
                    <a:ext uri="{9D8B030D-6E8A-4147-A177-3AD203B41FA5}">
                      <a16:colId xmlns:a16="http://schemas.microsoft.com/office/drawing/2014/main" val="4004852454"/>
                    </a:ext>
                  </a:extLst>
                </a:gridCol>
                <a:gridCol w="571500">
                  <a:extLst>
                    <a:ext uri="{9D8B030D-6E8A-4147-A177-3AD203B41FA5}">
                      <a16:colId xmlns:a16="http://schemas.microsoft.com/office/drawing/2014/main" val="3562144096"/>
                    </a:ext>
                  </a:extLst>
                </a:gridCol>
                <a:gridCol w="571500">
                  <a:extLst>
                    <a:ext uri="{9D8B030D-6E8A-4147-A177-3AD203B41FA5}">
                      <a16:colId xmlns:a16="http://schemas.microsoft.com/office/drawing/2014/main" val="3680553753"/>
                    </a:ext>
                  </a:extLst>
                </a:gridCol>
                <a:gridCol w="571500">
                  <a:extLst>
                    <a:ext uri="{9D8B030D-6E8A-4147-A177-3AD203B41FA5}">
                      <a16:colId xmlns:a16="http://schemas.microsoft.com/office/drawing/2014/main" val="2210967052"/>
                    </a:ext>
                  </a:extLst>
                </a:gridCol>
                <a:gridCol w="571500">
                  <a:extLst>
                    <a:ext uri="{9D8B030D-6E8A-4147-A177-3AD203B41FA5}">
                      <a16:colId xmlns:a16="http://schemas.microsoft.com/office/drawing/2014/main" val="2335310599"/>
                    </a:ext>
                  </a:extLst>
                </a:gridCol>
                <a:gridCol w="571500">
                  <a:extLst>
                    <a:ext uri="{9D8B030D-6E8A-4147-A177-3AD203B41FA5}">
                      <a16:colId xmlns:a16="http://schemas.microsoft.com/office/drawing/2014/main" val="4123622644"/>
                    </a:ext>
                  </a:extLst>
                </a:gridCol>
                <a:gridCol w="571500">
                  <a:extLst>
                    <a:ext uri="{9D8B030D-6E8A-4147-A177-3AD203B41FA5}">
                      <a16:colId xmlns:a16="http://schemas.microsoft.com/office/drawing/2014/main" val="1143769944"/>
                    </a:ext>
                  </a:extLst>
                </a:gridCol>
              </a:tblGrid>
              <a:tr h="216154">
                <a:tc>
                  <a:txBody>
                    <a:bodyPr/>
                    <a:lstStyle/>
                    <a:p>
                      <a:r>
                        <a:rPr lang="en-US" sz="1600" dirty="0"/>
                        <a:t>0000</a:t>
                      </a:r>
                      <a:r>
                        <a:rPr lang="en-US" sz="1600" dirty="0">
                          <a:solidFill>
                            <a:srgbClr val="FF0000"/>
                          </a:solidFill>
                        </a:rPr>
                        <a:t>1</a:t>
                      </a:r>
                    </a:p>
                  </a:txBody>
                  <a:tcPr/>
                </a:tc>
                <a:tc>
                  <a:txBody>
                    <a:bodyPr/>
                    <a:lstStyle/>
                    <a:p>
                      <a:r>
                        <a:rPr lang="en-US" sz="1600" dirty="0"/>
                        <a:t>00010</a:t>
                      </a:r>
                    </a:p>
                  </a:txBody>
                  <a:tcPr/>
                </a:tc>
                <a:tc>
                  <a:txBody>
                    <a:bodyPr/>
                    <a:lstStyle/>
                    <a:p>
                      <a:r>
                        <a:rPr lang="en-US" sz="1600" dirty="0"/>
                        <a:t>0001</a:t>
                      </a:r>
                      <a:r>
                        <a:rPr lang="en-US" sz="1600" dirty="0">
                          <a:solidFill>
                            <a:srgbClr val="FF0000"/>
                          </a:solidFill>
                        </a:rPr>
                        <a:t>1</a:t>
                      </a:r>
                    </a:p>
                  </a:txBody>
                  <a:tcPr/>
                </a:tc>
                <a:tc>
                  <a:txBody>
                    <a:bodyPr/>
                    <a:lstStyle/>
                    <a:p>
                      <a:r>
                        <a:rPr lang="en-US" sz="1600" dirty="0"/>
                        <a:t>00100</a:t>
                      </a:r>
                    </a:p>
                  </a:txBody>
                  <a:tcPr/>
                </a:tc>
                <a:tc>
                  <a:txBody>
                    <a:bodyPr/>
                    <a:lstStyle/>
                    <a:p>
                      <a:r>
                        <a:rPr lang="en-US" sz="1600" dirty="0"/>
                        <a:t>0010</a:t>
                      </a:r>
                      <a:r>
                        <a:rPr lang="en-US" sz="1600" dirty="0">
                          <a:solidFill>
                            <a:srgbClr val="FF0000"/>
                          </a:solidFill>
                        </a:rPr>
                        <a:t>1</a:t>
                      </a:r>
                    </a:p>
                  </a:txBody>
                  <a:tcPr/>
                </a:tc>
                <a:tc>
                  <a:txBody>
                    <a:bodyPr/>
                    <a:lstStyle/>
                    <a:p>
                      <a:r>
                        <a:rPr lang="en-US" sz="1600" dirty="0"/>
                        <a:t>00110</a:t>
                      </a:r>
                    </a:p>
                  </a:txBody>
                  <a:tcPr/>
                </a:tc>
                <a:tc>
                  <a:txBody>
                    <a:bodyPr/>
                    <a:lstStyle/>
                    <a:p>
                      <a:r>
                        <a:rPr lang="en-US" sz="1600" dirty="0"/>
                        <a:t>0011</a:t>
                      </a:r>
                      <a:r>
                        <a:rPr lang="en-US" sz="1600" dirty="0">
                          <a:solidFill>
                            <a:srgbClr val="FF0000"/>
                          </a:solidFill>
                        </a:rPr>
                        <a:t>1</a:t>
                      </a:r>
                    </a:p>
                  </a:txBody>
                  <a:tcPr/>
                </a:tc>
                <a:tc>
                  <a:txBody>
                    <a:bodyPr/>
                    <a:lstStyle/>
                    <a:p>
                      <a:r>
                        <a:rPr lang="en-US" sz="1600" dirty="0"/>
                        <a:t>01000</a:t>
                      </a:r>
                    </a:p>
                  </a:txBody>
                  <a:tcPr/>
                </a:tc>
                <a:tc>
                  <a:txBody>
                    <a:bodyPr/>
                    <a:lstStyle/>
                    <a:p>
                      <a:r>
                        <a:rPr lang="en-US" sz="1600" dirty="0"/>
                        <a:t>0100</a:t>
                      </a:r>
                      <a:r>
                        <a:rPr lang="en-US" sz="1600" dirty="0">
                          <a:solidFill>
                            <a:srgbClr val="FF0000"/>
                          </a:solidFill>
                        </a:rPr>
                        <a:t>1</a:t>
                      </a:r>
                    </a:p>
                  </a:txBody>
                  <a:tcPr/>
                </a:tc>
                <a:tc>
                  <a:txBody>
                    <a:bodyPr/>
                    <a:lstStyle/>
                    <a:p>
                      <a:r>
                        <a:rPr lang="en-US" sz="1600" dirty="0"/>
                        <a:t>01010</a:t>
                      </a:r>
                    </a:p>
                  </a:txBody>
                  <a:tcPr/>
                </a:tc>
                <a:tc>
                  <a:txBody>
                    <a:bodyPr/>
                    <a:lstStyle/>
                    <a:p>
                      <a:r>
                        <a:rPr lang="en-US" sz="1600" dirty="0"/>
                        <a:t>0101</a:t>
                      </a:r>
                      <a:r>
                        <a:rPr lang="en-US" sz="1600" dirty="0">
                          <a:solidFill>
                            <a:srgbClr val="FF0000"/>
                          </a:solidFill>
                        </a:rPr>
                        <a:t>1</a:t>
                      </a:r>
                    </a:p>
                  </a:txBody>
                  <a:tcPr/>
                </a:tc>
                <a:tc>
                  <a:txBody>
                    <a:bodyPr/>
                    <a:lstStyle/>
                    <a:p>
                      <a:r>
                        <a:rPr lang="en-US" sz="1600" dirty="0"/>
                        <a:t>01100</a:t>
                      </a:r>
                    </a:p>
                  </a:txBody>
                  <a:tcPr/>
                </a:tc>
                <a:tc>
                  <a:txBody>
                    <a:bodyPr/>
                    <a:lstStyle/>
                    <a:p>
                      <a:r>
                        <a:rPr lang="en-US" sz="1600" dirty="0"/>
                        <a:t>0110</a:t>
                      </a:r>
                      <a:r>
                        <a:rPr lang="en-US" sz="1600" dirty="0">
                          <a:solidFill>
                            <a:srgbClr val="FF0000"/>
                          </a:solidFill>
                        </a:rPr>
                        <a:t>1</a:t>
                      </a:r>
                    </a:p>
                  </a:txBody>
                  <a:tcPr/>
                </a:tc>
                <a:tc>
                  <a:txBody>
                    <a:bodyPr/>
                    <a:lstStyle/>
                    <a:p>
                      <a:r>
                        <a:rPr lang="en-US" sz="1600" dirty="0"/>
                        <a:t>01110</a:t>
                      </a:r>
                    </a:p>
                  </a:txBody>
                  <a:tcPr/>
                </a:tc>
                <a:tc>
                  <a:txBody>
                    <a:bodyPr/>
                    <a:lstStyle/>
                    <a:p>
                      <a:r>
                        <a:rPr lang="en-US" sz="1600" dirty="0"/>
                        <a:t>0111</a:t>
                      </a:r>
                      <a:r>
                        <a:rPr lang="en-US" sz="1600" dirty="0">
                          <a:solidFill>
                            <a:srgbClr val="FF0000"/>
                          </a:solidFill>
                        </a:rPr>
                        <a:t>1</a:t>
                      </a:r>
                    </a:p>
                  </a:txBody>
                  <a:tcPr/>
                </a:tc>
                <a:tc>
                  <a:txBody>
                    <a:bodyPr/>
                    <a:lstStyle/>
                    <a:p>
                      <a:r>
                        <a:rPr lang="en-US" sz="1600" dirty="0"/>
                        <a:t>10000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F6AACF76-6EC1-4305-ECD2-2AFC7F0F8D28}"/>
              </a:ext>
            </a:extLst>
          </p:cNvPr>
          <p:cNvSpPr txBox="1"/>
          <p:nvPr/>
        </p:nvSpPr>
        <p:spPr>
          <a:xfrm>
            <a:off x="0" y="712069"/>
            <a:ext cx="9143999" cy="461665"/>
          </a:xfrm>
          <a:prstGeom prst="rect">
            <a:avLst/>
          </a:prstGeom>
          <a:noFill/>
        </p:spPr>
        <p:txBody>
          <a:bodyPr wrap="square">
            <a:spAutoFit/>
          </a:bodyPr>
          <a:lstStyle/>
          <a:p>
            <a:r>
              <a:rPr lang="en-US" sz="2400" dirty="0"/>
              <a:t> 1    2     3     4     5    6     7     8     9   10   11   12   13   14   15   16</a:t>
            </a:r>
          </a:p>
        </p:txBody>
      </p:sp>
      <p:sp>
        <p:nvSpPr>
          <p:cNvPr id="21" name="TextBox 20">
            <a:extLst>
              <a:ext uri="{FF2B5EF4-FFF2-40B4-BE49-F238E27FC236}">
                <a16:creationId xmlns:a16="http://schemas.microsoft.com/office/drawing/2014/main" id="{84E029FA-5377-1DDB-8373-9C6AAF6018DE}"/>
              </a:ext>
            </a:extLst>
          </p:cNvPr>
          <p:cNvSpPr txBox="1"/>
          <p:nvPr/>
        </p:nvSpPr>
        <p:spPr>
          <a:xfrm>
            <a:off x="865632" y="2335998"/>
            <a:ext cx="7949184" cy="369332"/>
          </a:xfrm>
          <a:prstGeom prst="rect">
            <a:avLst/>
          </a:prstGeom>
          <a:noFill/>
        </p:spPr>
        <p:txBody>
          <a:bodyPr wrap="square">
            <a:spAutoFit/>
          </a:bodyPr>
          <a:lstStyle/>
          <a:p>
            <a:r>
              <a:rPr lang="en-US" sz="1800" dirty="0" err="1"/>
              <a:t>Những</a:t>
            </a:r>
            <a:r>
              <a:rPr lang="en-US" sz="1800" dirty="0"/>
              <a:t> </a:t>
            </a:r>
            <a:r>
              <a:rPr lang="en-US" sz="1800" dirty="0" err="1"/>
              <a:t>thanh</a:t>
            </a:r>
            <a:r>
              <a:rPr lang="en-US" sz="1800" dirty="0"/>
              <a:t> </a:t>
            </a:r>
            <a:r>
              <a:rPr lang="en-US" sz="1800" dirty="0" err="1"/>
              <a:t>màu</a:t>
            </a:r>
            <a:r>
              <a:rPr lang="en-US" sz="1800" dirty="0"/>
              <a:t> </a:t>
            </a:r>
            <a:r>
              <a:rPr lang="en-US" sz="1800" dirty="0" err="1"/>
              <a:t>xanh</a:t>
            </a:r>
            <a:r>
              <a:rPr lang="en-US" sz="1800" dirty="0"/>
              <a:t> </a:t>
            </a:r>
            <a:r>
              <a:rPr lang="en-US" sz="1800" dirty="0" err="1"/>
              <a:t>biểu</a:t>
            </a:r>
            <a:r>
              <a:rPr lang="en-US" sz="1800" dirty="0"/>
              <a:t> </a:t>
            </a:r>
            <a:r>
              <a:rPr lang="en-US" sz="1800" dirty="0" err="1"/>
              <a:t>thị</a:t>
            </a:r>
            <a:r>
              <a:rPr lang="en-US" sz="1800" dirty="0"/>
              <a:t> </a:t>
            </a:r>
            <a:r>
              <a:rPr lang="en-US" sz="1800" dirty="0" err="1"/>
              <a:t>phạm</a:t>
            </a:r>
            <a:r>
              <a:rPr lang="en-US" sz="1800" dirty="0"/>
              <a:t> vi </a:t>
            </a:r>
            <a:r>
              <a:rPr lang="en-US" sz="1800" dirty="0" err="1"/>
              <a:t>thuộc</a:t>
            </a:r>
            <a:r>
              <a:rPr lang="en-US" sz="1800" dirty="0"/>
              <a:t> </a:t>
            </a:r>
            <a:r>
              <a:rPr lang="en-US" sz="1800" dirty="0" err="1"/>
              <a:t>nó</a:t>
            </a:r>
            <a:r>
              <a:rPr lang="en-US" sz="1800" dirty="0"/>
              <a:t>.</a:t>
            </a:r>
          </a:p>
        </p:txBody>
      </p:sp>
      <p:sp>
        <p:nvSpPr>
          <p:cNvPr id="25" name="TextBox 24">
            <a:extLst>
              <a:ext uri="{FF2B5EF4-FFF2-40B4-BE49-F238E27FC236}">
                <a16:creationId xmlns:a16="http://schemas.microsoft.com/office/drawing/2014/main" id="{38A7ED98-016E-C65A-4246-92C2192A9713}"/>
              </a:ext>
            </a:extLst>
          </p:cNvPr>
          <p:cNvSpPr txBox="1"/>
          <p:nvPr/>
        </p:nvSpPr>
        <p:spPr>
          <a:xfrm>
            <a:off x="865632" y="2858508"/>
            <a:ext cx="7565118" cy="369332"/>
          </a:xfrm>
          <a:prstGeom prst="rect">
            <a:avLst/>
          </a:prstGeom>
          <a:noFill/>
        </p:spPr>
        <p:txBody>
          <a:bodyPr wrap="square">
            <a:spAutoFit/>
          </a:bodyPr>
          <a:lstStyle/>
          <a:p>
            <a:r>
              <a:rPr lang="en-US" sz="1800" dirty="0"/>
              <a:t>Các </a:t>
            </a:r>
            <a:r>
              <a:rPr lang="en-US" sz="1800" dirty="0" err="1"/>
              <a:t>số</a:t>
            </a:r>
            <a:r>
              <a:rPr lang="en-US" sz="1800" dirty="0"/>
              <a:t> </a:t>
            </a:r>
            <a:r>
              <a:rPr lang="en-US" sz="1800" dirty="0" err="1"/>
              <a:t>có</a:t>
            </a:r>
            <a:r>
              <a:rPr lang="en-US" sz="1800" dirty="0"/>
              <a:t> LSB </a:t>
            </a:r>
            <a:r>
              <a:rPr lang="en-US" sz="1800" dirty="0" err="1"/>
              <a:t>là</a:t>
            </a:r>
            <a:r>
              <a:rPr lang="en-US" sz="1800" dirty="0"/>
              <a:t> 1 (</a:t>
            </a:r>
            <a:r>
              <a:rPr lang="en-US" sz="1800" dirty="0" err="1"/>
              <a:t>trọng</a:t>
            </a:r>
            <a:r>
              <a:rPr lang="en-US" sz="1800" dirty="0"/>
              <a:t> </a:t>
            </a:r>
            <a:r>
              <a:rPr lang="en-US" sz="1800" dirty="0" err="1"/>
              <a:t>số</a:t>
            </a:r>
            <a:r>
              <a:rPr lang="en-US" sz="1800" dirty="0"/>
              <a:t> bit 1 </a:t>
            </a:r>
            <a:r>
              <a:rPr lang="en-US" sz="1800" dirty="0" err="1"/>
              <a:t>nhỏ</a:t>
            </a:r>
            <a:r>
              <a:rPr lang="en-US" sz="1800" dirty="0"/>
              <a:t> </a:t>
            </a:r>
            <a:r>
              <a:rPr lang="en-US" sz="1800" dirty="0" err="1"/>
              <a:t>nhất</a:t>
            </a:r>
            <a:r>
              <a:rPr lang="en-US" sz="1800" dirty="0"/>
              <a:t> </a:t>
            </a:r>
            <a:r>
              <a:rPr lang="en-US" sz="1800" dirty="0" err="1"/>
              <a:t>vị</a:t>
            </a:r>
            <a:r>
              <a:rPr lang="en-US" sz="1800" dirty="0"/>
              <a:t> </a:t>
            </a:r>
            <a:r>
              <a:rPr lang="en-US" sz="1800" dirty="0" err="1"/>
              <a:t>trí</a:t>
            </a:r>
            <a:r>
              <a:rPr lang="en-US" sz="1800" dirty="0"/>
              <a:t> </a:t>
            </a:r>
            <a:r>
              <a:rPr lang="en-US" sz="1800" dirty="0" err="1"/>
              <a:t>là</a:t>
            </a:r>
            <a:r>
              <a:rPr lang="en-US" sz="1800" dirty="0"/>
              <a:t> 1) </a:t>
            </a:r>
            <a:r>
              <a:rPr lang="en-US" sz="1800" dirty="0" err="1"/>
              <a:t>phạm</a:t>
            </a:r>
            <a:r>
              <a:rPr lang="en-US" sz="1800" dirty="0"/>
              <a:t> vi </a:t>
            </a:r>
            <a:r>
              <a:rPr lang="en-US" sz="1800" dirty="0" err="1"/>
              <a:t>chính</a:t>
            </a:r>
            <a:r>
              <a:rPr lang="en-US" sz="1800" dirty="0"/>
              <a:t> </a:t>
            </a:r>
            <a:r>
              <a:rPr lang="en-US" sz="1800" dirty="0" err="1"/>
              <a:t>nó</a:t>
            </a:r>
            <a:r>
              <a:rPr lang="en-US" sz="1800" dirty="0"/>
              <a:t>.</a:t>
            </a:r>
          </a:p>
        </p:txBody>
      </p:sp>
      <p:cxnSp>
        <p:nvCxnSpPr>
          <p:cNvPr id="16" name="Straight Connector 15">
            <a:extLst>
              <a:ext uri="{FF2B5EF4-FFF2-40B4-BE49-F238E27FC236}">
                <a16:creationId xmlns:a16="http://schemas.microsoft.com/office/drawing/2014/main" id="{9C9E8F81-EC4F-215E-02CD-A25CCC0E6970}"/>
              </a:ext>
            </a:extLst>
          </p:cNvPr>
          <p:cNvCxnSpPr/>
          <p:nvPr/>
        </p:nvCxnSpPr>
        <p:spPr>
          <a:xfrm>
            <a:off x="0" y="1752854"/>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07F57571-66AD-0BEC-C080-79A66A08DE4C}"/>
              </a:ext>
            </a:extLst>
          </p:cNvPr>
          <p:cNvSpPr/>
          <p:nvPr/>
        </p:nvSpPr>
        <p:spPr>
          <a:xfrm>
            <a:off x="32671"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26C16D9-AC65-3512-4558-4A2A803BF225}"/>
              </a:ext>
            </a:extLst>
          </p:cNvPr>
          <p:cNvSpPr/>
          <p:nvPr/>
        </p:nvSpPr>
        <p:spPr>
          <a:xfrm>
            <a:off x="1186529" y="1774869"/>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4FA1EE6-74A6-8532-0A5E-4170FCF1A2C5}"/>
              </a:ext>
            </a:extLst>
          </p:cNvPr>
          <p:cNvSpPr/>
          <p:nvPr/>
        </p:nvSpPr>
        <p:spPr>
          <a:xfrm>
            <a:off x="2340387"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1F23BB9A-8573-0E75-CA24-B25F79F4ECB0}"/>
              </a:ext>
            </a:extLst>
          </p:cNvPr>
          <p:cNvSpPr/>
          <p:nvPr/>
        </p:nvSpPr>
        <p:spPr>
          <a:xfrm>
            <a:off x="349424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730B886-4EA9-3529-3774-03ADCEB52233}"/>
              </a:ext>
            </a:extLst>
          </p:cNvPr>
          <p:cNvSpPr/>
          <p:nvPr/>
        </p:nvSpPr>
        <p:spPr>
          <a:xfrm>
            <a:off x="4638102"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FDB58B0-AE54-6D11-E4D6-68BB70CC062F}"/>
              </a:ext>
            </a:extLst>
          </p:cNvPr>
          <p:cNvSpPr/>
          <p:nvPr/>
        </p:nvSpPr>
        <p:spPr>
          <a:xfrm>
            <a:off x="691162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2CCBC9-1357-A493-C215-840AD9978924}"/>
              </a:ext>
            </a:extLst>
          </p:cNvPr>
          <p:cNvSpPr/>
          <p:nvPr/>
        </p:nvSpPr>
        <p:spPr>
          <a:xfrm>
            <a:off x="5757671" y="1766272"/>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56027A0-2B22-44B3-7FF5-F76A4248A3E9}"/>
              </a:ext>
            </a:extLst>
          </p:cNvPr>
          <p:cNvSpPr/>
          <p:nvPr/>
        </p:nvSpPr>
        <p:spPr>
          <a:xfrm>
            <a:off x="8055386" y="1765935"/>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35281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80B23C2D-840A-8736-23C0-59E1903F6EB8}"/>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FD2EAB14-D311-59D3-0FE8-6F9B7577DE5C}"/>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Truy</a:t>
            </a:r>
            <a:r>
              <a:rPr lang="en-US" sz="2000" dirty="0"/>
              <a:t> </a:t>
            </a:r>
            <a:r>
              <a:rPr lang="en-US" sz="2000" dirty="0" err="1"/>
              <a:t>vấn</a:t>
            </a:r>
            <a:r>
              <a:rPr lang="en-US" sz="2000" dirty="0"/>
              <a:t> </a:t>
            </a:r>
            <a:r>
              <a:rPr lang="en-US" sz="2000" dirty="0" err="1"/>
              <a:t>tổng</a:t>
            </a:r>
            <a:r>
              <a:rPr lang="en-US" sz="2000" dirty="0"/>
              <a:t> </a:t>
            </a:r>
            <a:r>
              <a:rPr lang="en-US" sz="2000" dirty="0" err="1"/>
              <a:t>đoạn</a:t>
            </a:r>
            <a:r>
              <a:rPr lang="en-US" sz="2000" dirty="0"/>
              <a:t> (Range Queries)</a:t>
            </a:r>
          </a:p>
        </p:txBody>
      </p:sp>
      <p:graphicFrame>
        <p:nvGraphicFramePr>
          <p:cNvPr id="18" name="Table 17">
            <a:extLst>
              <a:ext uri="{FF2B5EF4-FFF2-40B4-BE49-F238E27FC236}">
                <a16:creationId xmlns:a16="http://schemas.microsoft.com/office/drawing/2014/main" id="{1E2FF38F-561A-AF43-19BD-B31F5B5B314A}"/>
              </a:ext>
            </a:extLst>
          </p:cNvPr>
          <p:cNvGraphicFramePr>
            <a:graphicFrameLocks noGrp="1"/>
          </p:cNvGraphicFramePr>
          <p:nvPr>
            <p:extLst>
              <p:ext uri="{D42A27DB-BD31-4B8C-83A1-F6EECF244321}">
                <p14:modId xmlns:p14="http://schemas.microsoft.com/office/powerpoint/2010/main" val="1205038975"/>
              </p:ext>
            </p:extLst>
          </p:nvPr>
        </p:nvGraphicFramePr>
        <p:xfrm>
          <a:off x="0" y="1173734"/>
          <a:ext cx="9164955" cy="579120"/>
        </p:xfrm>
        <a:graphic>
          <a:graphicData uri="http://schemas.openxmlformats.org/drawingml/2006/table">
            <a:tbl>
              <a:tblPr firstRow="1" bandRow="1">
                <a:tableStyleId>{CC4AEED3-F78E-434A-8E7B-570F3100C88C}</a:tableStyleId>
              </a:tblPr>
              <a:tblGrid>
                <a:gridCol w="571500">
                  <a:extLst>
                    <a:ext uri="{9D8B030D-6E8A-4147-A177-3AD203B41FA5}">
                      <a16:colId xmlns:a16="http://schemas.microsoft.com/office/drawing/2014/main" val="3132267375"/>
                    </a:ext>
                  </a:extLst>
                </a:gridCol>
                <a:gridCol w="571500">
                  <a:extLst>
                    <a:ext uri="{9D8B030D-6E8A-4147-A177-3AD203B41FA5}">
                      <a16:colId xmlns:a16="http://schemas.microsoft.com/office/drawing/2014/main" val="3789098752"/>
                    </a:ext>
                  </a:extLst>
                </a:gridCol>
                <a:gridCol w="571500">
                  <a:extLst>
                    <a:ext uri="{9D8B030D-6E8A-4147-A177-3AD203B41FA5}">
                      <a16:colId xmlns:a16="http://schemas.microsoft.com/office/drawing/2014/main" val="2932655077"/>
                    </a:ext>
                  </a:extLst>
                </a:gridCol>
                <a:gridCol w="571500">
                  <a:extLst>
                    <a:ext uri="{9D8B030D-6E8A-4147-A177-3AD203B41FA5}">
                      <a16:colId xmlns:a16="http://schemas.microsoft.com/office/drawing/2014/main" val="2043838059"/>
                    </a:ext>
                  </a:extLst>
                </a:gridCol>
                <a:gridCol w="571500">
                  <a:extLst>
                    <a:ext uri="{9D8B030D-6E8A-4147-A177-3AD203B41FA5}">
                      <a16:colId xmlns:a16="http://schemas.microsoft.com/office/drawing/2014/main" val="3996225493"/>
                    </a:ext>
                  </a:extLst>
                </a:gridCol>
                <a:gridCol w="592455">
                  <a:extLst>
                    <a:ext uri="{9D8B030D-6E8A-4147-A177-3AD203B41FA5}">
                      <a16:colId xmlns:a16="http://schemas.microsoft.com/office/drawing/2014/main" val="3167714550"/>
                    </a:ext>
                  </a:extLst>
                </a:gridCol>
                <a:gridCol w="571500">
                  <a:extLst>
                    <a:ext uri="{9D8B030D-6E8A-4147-A177-3AD203B41FA5}">
                      <a16:colId xmlns:a16="http://schemas.microsoft.com/office/drawing/2014/main" val="977450678"/>
                    </a:ext>
                  </a:extLst>
                </a:gridCol>
                <a:gridCol w="571500">
                  <a:extLst>
                    <a:ext uri="{9D8B030D-6E8A-4147-A177-3AD203B41FA5}">
                      <a16:colId xmlns:a16="http://schemas.microsoft.com/office/drawing/2014/main" val="2924550504"/>
                    </a:ext>
                  </a:extLst>
                </a:gridCol>
                <a:gridCol w="571500">
                  <a:extLst>
                    <a:ext uri="{9D8B030D-6E8A-4147-A177-3AD203B41FA5}">
                      <a16:colId xmlns:a16="http://schemas.microsoft.com/office/drawing/2014/main" val="3461910798"/>
                    </a:ext>
                  </a:extLst>
                </a:gridCol>
                <a:gridCol w="571500">
                  <a:extLst>
                    <a:ext uri="{9D8B030D-6E8A-4147-A177-3AD203B41FA5}">
                      <a16:colId xmlns:a16="http://schemas.microsoft.com/office/drawing/2014/main" val="4004852454"/>
                    </a:ext>
                  </a:extLst>
                </a:gridCol>
                <a:gridCol w="571500">
                  <a:extLst>
                    <a:ext uri="{9D8B030D-6E8A-4147-A177-3AD203B41FA5}">
                      <a16:colId xmlns:a16="http://schemas.microsoft.com/office/drawing/2014/main" val="3562144096"/>
                    </a:ext>
                  </a:extLst>
                </a:gridCol>
                <a:gridCol w="571500">
                  <a:extLst>
                    <a:ext uri="{9D8B030D-6E8A-4147-A177-3AD203B41FA5}">
                      <a16:colId xmlns:a16="http://schemas.microsoft.com/office/drawing/2014/main" val="3680553753"/>
                    </a:ext>
                  </a:extLst>
                </a:gridCol>
                <a:gridCol w="571500">
                  <a:extLst>
                    <a:ext uri="{9D8B030D-6E8A-4147-A177-3AD203B41FA5}">
                      <a16:colId xmlns:a16="http://schemas.microsoft.com/office/drawing/2014/main" val="2210967052"/>
                    </a:ext>
                  </a:extLst>
                </a:gridCol>
                <a:gridCol w="571500">
                  <a:extLst>
                    <a:ext uri="{9D8B030D-6E8A-4147-A177-3AD203B41FA5}">
                      <a16:colId xmlns:a16="http://schemas.microsoft.com/office/drawing/2014/main" val="2335310599"/>
                    </a:ext>
                  </a:extLst>
                </a:gridCol>
                <a:gridCol w="571500">
                  <a:extLst>
                    <a:ext uri="{9D8B030D-6E8A-4147-A177-3AD203B41FA5}">
                      <a16:colId xmlns:a16="http://schemas.microsoft.com/office/drawing/2014/main" val="4123622644"/>
                    </a:ext>
                  </a:extLst>
                </a:gridCol>
                <a:gridCol w="571500">
                  <a:extLst>
                    <a:ext uri="{9D8B030D-6E8A-4147-A177-3AD203B41FA5}">
                      <a16:colId xmlns:a16="http://schemas.microsoft.com/office/drawing/2014/main" val="1143769944"/>
                    </a:ext>
                  </a:extLst>
                </a:gridCol>
              </a:tblGrid>
              <a:tr h="216154">
                <a:tc>
                  <a:txBody>
                    <a:bodyPr/>
                    <a:lstStyle/>
                    <a:p>
                      <a:r>
                        <a:rPr lang="en-US" sz="1600" dirty="0">
                          <a:solidFill>
                            <a:schemeClr val="tx1"/>
                          </a:solidFill>
                        </a:rPr>
                        <a:t>00001</a:t>
                      </a:r>
                    </a:p>
                  </a:txBody>
                  <a:tcPr/>
                </a:tc>
                <a:tc>
                  <a:txBody>
                    <a:bodyPr/>
                    <a:lstStyle/>
                    <a:p>
                      <a:r>
                        <a:rPr lang="en-US" sz="1600" dirty="0">
                          <a:solidFill>
                            <a:schemeClr val="tx1"/>
                          </a:solidFill>
                        </a:rPr>
                        <a:t>000</a:t>
                      </a:r>
                      <a:r>
                        <a:rPr lang="en-US" sz="1600" dirty="0">
                          <a:solidFill>
                            <a:srgbClr val="FF0000"/>
                          </a:solidFill>
                        </a:rPr>
                        <a:t>1</a:t>
                      </a:r>
                      <a:r>
                        <a:rPr lang="en-US" sz="1600" dirty="0">
                          <a:solidFill>
                            <a:schemeClr val="tx1"/>
                          </a:solidFill>
                        </a:rPr>
                        <a:t>0</a:t>
                      </a:r>
                    </a:p>
                  </a:txBody>
                  <a:tcPr/>
                </a:tc>
                <a:tc>
                  <a:txBody>
                    <a:bodyPr/>
                    <a:lstStyle/>
                    <a:p>
                      <a:r>
                        <a:rPr lang="en-US" sz="1600" dirty="0">
                          <a:solidFill>
                            <a:schemeClr val="tx1"/>
                          </a:solidFill>
                        </a:rPr>
                        <a:t>00011</a:t>
                      </a:r>
                    </a:p>
                  </a:txBody>
                  <a:tcPr/>
                </a:tc>
                <a:tc>
                  <a:txBody>
                    <a:bodyPr/>
                    <a:lstStyle/>
                    <a:p>
                      <a:r>
                        <a:rPr lang="en-US" sz="1600" dirty="0">
                          <a:solidFill>
                            <a:schemeClr val="tx1"/>
                          </a:solidFill>
                        </a:rPr>
                        <a:t>00100</a:t>
                      </a:r>
                    </a:p>
                  </a:txBody>
                  <a:tcPr/>
                </a:tc>
                <a:tc>
                  <a:txBody>
                    <a:bodyPr/>
                    <a:lstStyle/>
                    <a:p>
                      <a:r>
                        <a:rPr lang="en-US" sz="1600" dirty="0">
                          <a:solidFill>
                            <a:schemeClr val="tx1"/>
                          </a:solidFill>
                        </a:rPr>
                        <a:t>00101</a:t>
                      </a:r>
                    </a:p>
                  </a:txBody>
                  <a:tcPr/>
                </a:tc>
                <a:tc>
                  <a:txBody>
                    <a:bodyPr/>
                    <a:lstStyle/>
                    <a:p>
                      <a:r>
                        <a:rPr lang="en-US" sz="1600" dirty="0">
                          <a:solidFill>
                            <a:schemeClr val="tx1"/>
                          </a:solidFill>
                        </a:rPr>
                        <a:t>001</a:t>
                      </a:r>
                      <a:r>
                        <a:rPr lang="en-US" sz="1600" dirty="0">
                          <a:solidFill>
                            <a:srgbClr val="FF0000"/>
                          </a:solidFill>
                        </a:rPr>
                        <a:t>1</a:t>
                      </a:r>
                      <a:r>
                        <a:rPr lang="en-US" sz="1600" dirty="0">
                          <a:solidFill>
                            <a:schemeClr val="tx1"/>
                          </a:solidFill>
                        </a:rPr>
                        <a:t>0</a:t>
                      </a:r>
                    </a:p>
                  </a:txBody>
                  <a:tcPr/>
                </a:tc>
                <a:tc>
                  <a:txBody>
                    <a:bodyPr/>
                    <a:lstStyle/>
                    <a:p>
                      <a:r>
                        <a:rPr lang="en-US" sz="1600" dirty="0">
                          <a:solidFill>
                            <a:schemeClr val="tx1"/>
                          </a:solidFill>
                        </a:rPr>
                        <a:t>00111</a:t>
                      </a:r>
                    </a:p>
                  </a:txBody>
                  <a:tcPr/>
                </a:tc>
                <a:tc>
                  <a:txBody>
                    <a:bodyPr/>
                    <a:lstStyle/>
                    <a:p>
                      <a:r>
                        <a:rPr lang="en-US" sz="1600" dirty="0">
                          <a:solidFill>
                            <a:schemeClr val="tx1"/>
                          </a:solidFill>
                        </a:rPr>
                        <a:t>01000</a:t>
                      </a:r>
                    </a:p>
                  </a:txBody>
                  <a:tcPr/>
                </a:tc>
                <a:tc>
                  <a:txBody>
                    <a:bodyPr/>
                    <a:lstStyle/>
                    <a:p>
                      <a:r>
                        <a:rPr lang="en-US" sz="1600" dirty="0">
                          <a:solidFill>
                            <a:schemeClr val="tx1"/>
                          </a:solidFill>
                        </a:rPr>
                        <a:t>01001</a:t>
                      </a:r>
                    </a:p>
                  </a:txBody>
                  <a:tcPr/>
                </a:tc>
                <a:tc>
                  <a:txBody>
                    <a:bodyPr/>
                    <a:lstStyle/>
                    <a:p>
                      <a:r>
                        <a:rPr lang="en-US" sz="1600" dirty="0">
                          <a:solidFill>
                            <a:schemeClr val="tx1"/>
                          </a:solidFill>
                        </a:rPr>
                        <a:t>010</a:t>
                      </a:r>
                      <a:r>
                        <a:rPr lang="en-US" sz="1600" dirty="0">
                          <a:solidFill>
                            <a:srgbClr val="FF0000"/>
                          </a:solidFill>
                        </a:rPr>
                        <a:t>1</a:t>
                      </a:r>
                      <a:r>
                        <a:rPr lang="en-US" sz="1600" dirty="0">
                          <a:solidFill>
                            <a:schemeClr val="tx1"/>
                          </a:solidFill>
                        </a:rPr>
                        <a:t>0</a:t>
                      </a:r>
                    </a:p>
                  </a:txBody>
                  <a:tcPr/>
                </a:tc>
                <a:tc>
                  <a:txBody>
                    <a:bodyPr/>
                    <a:lstStyle/>
                    <a:p>
                      <a:r>
                        <a:rPr lang="en-US" sz="1600" dirty="0">
                          <a:solidFill>
                            <a:schemeClr val="tx1"/>
                          </a:solidFill>
                        </a:rPr>
                        <a:t>01011</a:t>
                      </a:r>
                    </a:p>
                  </a:txBody>
                  <a:tcPr/>
                </a:tc>
                <a:tc>
                  <a:txBody>
                    <a:bodyPr/>
                    <a:lstStyle/>
                    <a:p>
                      <a:r>
                        <a:rPr lang="en-US" sz="1600" dirty="0">
                          <a:solidFill>
                            <a:schemeClr val="tx1"/>
                          </a:solidFill>
                        </a:rPr>
                        <a:t>01100</a:t>
                      </a:r>
                    </a:p>
                  </a:txBody>
                  <a:tcPr/>
                </a:tc>
                <a:tc>
                  <a:txBody>
                    <a:bodyPr/>
                    <a:lstStyle/>
                    <a:p>
                      <a:r>
                        <a:rPr lang="en-US" sz="1600" dirty="0">
                          <a:solidFill>
                            <a:schemeClr val="tx1"/>
                          </a:solidFill>
                        </a:rPr>
                        <a:t>01101</a:t>
                      </a:r>
                    </a:p>
                  </a:txBody>
                  <a:tcPr/>
                </a:tc>
                <a:tc>
                  <a:txBody>
                    <a:bodyPr/>
                    <a:lstStyle/>
                    <a:p>
                      <a:r>
                        <a:rPr lang="en-US" sz="1600" dirty="0">
                          <a:solidFill>
                            <a:schemeClr val="tx1"/>
                          </a:solidFill>
                        </a:rPr>
                        <a:t>011</a:t>
                      </a:r>
                      <a:r>
                        <a:rPr lang="en-US" sz="1600" dirty="0">
                          <a:solidFill>
                            <a:srgbClr val="FF0000"/>
                          </a:solidFill>
                        </a:rPr>
                        <a:t>1</a:t>
                      </a:r>
                      <a:r>
                        <a:rPr lang="en-US" sz="1600" dirty="0">
                          <a:solidFill>
                            <a:schemeClr val="tx1"/>
                          </a:solidFill>
                        </a:rPr>
                        <a:t>0</a:t>
                      </a:r>
                    </a:p>
                  </a:txBody>
                  <a:tcPr/>
                </a:tc>
                <a:tc>
                  <a:txBody>
                    <a:bodyPr/>
                    <a:lstStyle/>
                    <a:p>
                      <a:r>
                        <a:rPr lang="en-US" sz="1600" dirty="0">
                          <a:solidFill>
                            <a:schemeClr val="tx1"/>
                          </a:solidFill>
                        </a:rPr>
                        <a:t>01111</a:t>
                      </a:r>
                    </a:p>
                  </a:txBody>
                  <a:tcPr/>
                </a:tc>
                <a:tc>
                  <a:txBody>
                    <a:bodyPr/>
                    <a:lstStyle/>
                    <a:p>
                      <a:r>
                        <a:rPr lang="en-US" sz="1600" dirty="0">
                          <a:solidFill>
                            <a:schemeClr val="tx1"/>
                          </a:solidFill>
                        </a:rPr>
                        <a:t>10000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B678C499-EDBE-282B-3620-0134FDE0CE16}"/>
              </a:ext>
            </a:extLst>
          </p:cNvPr>
          <p:cNvSpPr txBox="1"/>
          <p:nvPr/>
        </p:nvSpPr>
        <p:spPr>
          <a:xfrm>
            <a:off x="0" y="712069"/>
            <a:ext cx="9143999" cy="461665"/>
          </a:xfrm>
          <a:prstGeom prst="rect">
            <a:avLst/>
          </a:prstGeom>
          <a:noFill/>
        </p:spPr>
        <p:txBody>
          <a:bodyPr wrap="square">
            <a:spAutoFit/>
          </a:bodyPr>
          <a:lstStyle/>
          <a:p>
            <a:r>
              <a:rPr lang="en-US" sz="2400" dirty="0"/>
              <a:t> 1    2     3     4     5    6     7     8     9   10   11   12   13   14   15   16</a:t>
            </a:r>
          </a:p>
        </p:txBody>
      </p:sp>
      <p:sp>
        <p:nvSpPr>
          <p:cNvPr id="21" name="TextBox 20">
            <a:extLst>
              <a:ext uri="{FF2B5EF4-FFF2-40B4-BE49-F238E27FC236}">
                <a16:creationId xmlns:a16="http://schemas.microsoft.com/office/drawing/2014/main" id="{E11B2454-A9EA-2BD1-7035-AC4250FB588C}"/>
              </a:ext>
            </a:extLst>
          </p:cNvPr>
          <p:cNvSpPr txBox="1"/>
          <p:nvPr/>
        </p:nvSpPr>
        <p:spPr>
          <a:xfrm>
            <a:off x="865632" y="2335998"/>
            <a:ext cx="7949184" cy="369332"/>
          </a:xfrm>
          <a:prstGeom prst="rect">
            <a:avLst/>
          </a:prstGeom>
          <a:noFill/>
        </p:spPr>
        <p:txBody>
          <a:bodyPr wrap="square">
            <a:spAutoFit/>
          </a:bodyPr>
          <a:lstStyle/>
          <a:p>
            <a:r>
              <a:rPr lang="en-US" sz="1800" dirty="0" err="1"/>
              <a:t>Những</a:t>
            </a:r>
            <a:r>
              <a:rPr lang="en-US" sz="1800" dirty="0"/>
              <a:t> </a:t>
            </a:r>
            <a:r>
              <a:rPr lang="en-US" sz="1800" dirty="0" err="1"/>
              <a:t>thanh</a:t>
            </a:r>
            <a:r>
              <a:rPr lang="en-US" sz="1800" dirty="0"/>
              <a:t> </a:t>
            </a:r>
            <a:r>
              <a:rPr lang="en-US" sz="1800" dirty="0" err="1"/>
              <a:t>màu</a:t>
            </a:r>
            <a:r>
              <a:rPr lang="en-US" sz="1800" dirty="0"/>
              <a:t> </a:t>
            </a:r>
            <a:r>
              <a:rPr lang="en-US" sz="1800" dirty="0" err="1"/>
              <a:t>xanh</a:t>
            </a:r>
            <a:r>
              <a:rPr lang="en-US" sz="1800" dirty="0"/>
              <a:t> </a:t>
            </a:r>
            <a:r>
              <a:rPr lang="en-US" sz="1800" dirty="0" err="1"/>
              <a:t>biểu</a:t>
            </a:r>
            <a:r>
              <a:rPr lang="en-US" sz="1800" dirty="0"/>
              <a:t> </a:t>
            </a:r>
            <a:r>
              <a:rPr lang="en-US" sz="1800" dirty="0" err="1"/>
              <a:t>thị</a:t>
            </a:r>
            <a:r>
              <a:rPr lang="en-US" sz="1800" dirty="0"/>
              <a:t> </a:t>
            </a:r>
            <a:r>
              <a:rPr lang="en-US" sz="1800" dirty="0" err="1"/>
              <a:t>phạm</a:t>
            </a:r>
            <a:r>
              <a:rPr lang="en-US" sz="1800" dirty="0"/>
              <a:t> vi </a:t>
            </a:r>
            <a:r>
              <a:rPr lang="en-US" sz="1800" dirty="0" err="1"/>
              <a:t>thuộc</a:t>
            </a:r>
            <a:r>
              <a:rPr lang="en-US" sz="1800" dirty="0"/>
              <a:t> </a:t>
            </a:r>
            <a:r>
              <a:rPr lang="en-US" sz="1800" dirty="0" err="1"/>
              <a:t>nó</a:t>
            </a:r>
            <a:r>
              <a:rPr lang="en-US" sz="1800" dirty="0"/>
              <a:t>.</a:t>
            </a:r>
          </a:p>
        </p:txBody>
      </p:sp>
      <p:sp>
        <p:nvSpPr>
          <p:cNvPr id="25" name="TextBox 24">
            <a:extLst>
              <a:ext uri="{FF2B5EF4-FFF2-40B4-BE49-F238E27FC236}">
                <a16:creationId xmlns:a16="http://schemas.microsoft.com/office/drawing/2014/main" id="{17D58829-8D27-55A2-939C-3718011694A0}"/>
              </a:ext>
            </a:extLst>
          </p:cNvPr>
          <p:cNvSpPr txBox="1"/>
          <p:nvPr/>
        </p:nvSpPr>
        <p:spPr>
          <a:xfrm>
            <a:off x="865632" y="2858508"/>
            <a:ext cx="7565118" cy="369332"/>
          </a:xfrm>
          <a:prstGeom prst="rect">
            <a:avLst/>
          </a:prstGeom>
          <a:noFill/>
        </p:spPr>
        <p:txBody>
          <a:bodyPr wrap="square">
            <a:spAutoFit/>
          </a:bodyPr>
          <a:lstStyle/>
          <a:p>
            <a:r>
              <a:rPr lang="en-US" sz="1800" dirty="0"/>
              <a:t>Các </a:t>
            </a:r>
            <a:r>
              <a:rPr lang="en-US" sz="1800" dirty="0" err="1"/>
              <a:t>số</a:t>
            </a:r>
            <a:r>
              <a:rPr lang="en-US" sz="1800" dirty="0"/>
              <a:t> </a:t>
            </a:r>
            <a:r>
              <a:rPr lang="en-US" sz="1800" dirty="0" err="1"/>
              <a:t>có</a:t>
            </a:r>
            <a:r>
              <a:rPr lang="en-US" sz="1800" dirty="0"/>
              <a:t> LSB </a:t>
            </a:r>
            <a:r>
              <a:rPr lang="en-US" sz="1800" dirty="0" err="1"/>
              <a:t>là</a:t>
            </a:r>
            <a:r>
              <a:rPr lang="en-US" sz="1800" dirty="0"/>
              <a:t> 2 </a:t>
            </a:r>
            <a:r>
              <a:rPr lang="en-US" sz="1800" dirty="0" err="1"/>
              <a:t>có</a:t>
            </a:r>
            <a:r>
              <a:rPr lang="en-US" sz="1800" dirty="0"/>
              <a:t> </a:t>
            </a:r>
            <a:r>
              <a:rPr lang="en-US" sz="1800" dirty="0" err="1"/>
              <a:t>phạm</a:t>
            </a:r>
            <a:r>
              <a:rPr lang="en-US" sz="1800" dirty="0"/>
              <a:t> vi 2.</a:t>
            </a:r>
          </a:p>
        </p:txBody>
      </p:sp>
      <p:cxnSp>
        <p:nvCxnSpPr>
          <p:cNvPr id="16" name="Straight Connector 15">
            <a:extLst>
              <a:ext uri="{FF2B5EF4-FFF2-40B4-BE49-F238E27FC236}">
                <a16:creationId xmlns:a16="http://schemas.microsoft.com/office/drawing/2014/main" id="{1EC458F9-C14F-9DBC-4A4A-AC6ACFF53858}"/>
              </a:ext>
            </a:extLst>
          </p:cNvPr>
          <p:cNvCxnSpPr/>
          <p:nvPr/>
        </p:nvCxnSpPr>
        <p:spPr>
          <a:xfrm>
            <a:off x="0" y="1752854"/>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BEFC647-8F8D-07AA-869B-6820D817E3CD}"/>
              </a:ext>
            </a:extLst>
          </p:cNvPr>
          <p:cNvSpPr/>
          <p:nvPr/>
        </p:nvSpPr>
        <p:spPr>
          <a:xfrm>
            <a:off x="32671"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A6D6745-DB31-5AA9-96FB-907E83AE3FB9}"/>
              </a:ext>
            </a:extLst>
          </p:cNvPr>
          <p:cNvSpPr/>
          <p:nvPr/>
        </p:nvSpPr>
        <p:spPr>
          <a:xfrm>
            <a:off x="1186529" y="1774869"/>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1D332D8-9609-A372-6353-F2F84F6B0F19}"/>
              </a:ext>
            </a:extLst>
          </p:cNvPr>
          <p:cNvSpPr/>
          <p:nvPr/>
        </p:nvSpPr>
        <p:spPr>
          <a:xfrm>
            <a:off x="2340387"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F843A65-BC97-C8F3-BA69-50E68CE46446}"/>
              </a:ext>
            </a:extLst>
          </p:cNvPr>
          <p:cNvSpPr/>
          <p:nvPr/>
        </p:nvSpPr>
        <p:spPr>
          <a:xfrm>
            <a:off x="349424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F743C33-4112-67B0-07D5-938511A55687}"/>
              </a:ext>
            </a:extLst>
          </p:cNvPr>
          <p:cNvSpPr/>
          <p:nvPr/>
        </p:nvSpPr>
        <p:spPr>
          <a:xfrm>
            <a:off x="4638102"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5CC678-2399-9EA8-A129-2A087A2EA4D1}"/>
              </a:ext>
            </a:extLst>
          </p:cNvPr>
          <p:cNvSpPr/>
          <p:nvPr/>
        </p:nvSpPr>
        <p:spPr>
          <a:xfrm>
            <a:off x="691162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DC8054-00BE-BA4D-3324-9FC8959AE289}"/>
              </a:ext>
            </a:extLst>
          </p:cNvPr>
          <p:cNvSpPr/>
          <p:nvPr/>
        </p:nvSpPr>
        <p:spPr>
          <a:xfrm>
            <a:off x="5757671" y="1766272"/>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88AF275-B056-FF5B-8895-7C0E23D2E7D3}"/>
              </a:ext>
            </a:extLst>
          </p:cNvPr>
          <p:cNvSpPr/>
          <p:nvPr/>
        </p:nvSpPr>
        <p:spPr>
          <a:xfrm>
            <a:off x="8055386" y="1765935"/>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4A5C2B7-DAB7-CF34-B753-E770AEDBCACA}"/>
              </a:ext>
            </a:extLst>
          </p:cNvPr>
          <p:cNvSpPr/>
          <p:nvPr/>
        </p:nvSpPr>
        <p:spPr>
          <a:xfrm>
            <a:off x="6911625" y="1995213"/>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1D9680C-4413-7E12-7F9B-D7EB40F76F0A}"/>
              </a:ext>
            </a:extLst>
          </p:cNvPr>
          <p:cNvSpPr/>
          <p:nvPr/>
        </p:nvSpPr>
        <p:spPr>
          <a:xfrm>
            <a:off x="4613910" y="197374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C92622A-4117-4566-6C60-60724BD06C1D}"/>
              </a:ext>
            </a:extLst>
          </p:cNvPr>
          <p:cNvSpPr/>
          <p:nvPr/>
        </p:nvSpPr>
        <p:spPr>
          <a:xfrm>
            <a:off x="2316195" y="1983161"/>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E591DAA-2A04-0885-D2C4-AC327DDB934B}"/>
              </a:ext>
            </a:extLst>
          </p:cNvPr>
          <p:cNvSpPr/>
          <p:nvPr/>
        </p:nvSpPr>
        <p:spPr>
          <a:xfrm>
            <a:off x="24955" y="199902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72019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0F83A02E-D9B8-C640-047E-21D5B2D1D2CA}"/>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F91B6314-A56E-8925-E734-9281910B2090}"/>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Truy</a:t>
            </a:r>
            <a:r>
              <a:rPr lang="en-US" sz="2000" dirty="0"/>
              <a:t> </a:t>
            </a:r>
            <a:r>
              <a:rPr lang="en-US" sz="2000" dirty="0" err="1"/>
              <a:t>vấn</a:t>
            </a:r>
            <a:r>
              <a:rPr lang="en-US" sz="2000" dirty="0"/>
              <a:t> </a:t>
            </a:r>
            <a:r>
              <a:rPr lang="en-US" sz="2000" dirty="0" err="1"/>
              <a:t>tổng</a:t>
            </a:r>
            <a:r>
              <a:rPr lang="en-US" sz="2000" dirty="0"/>
              <a:t> </a:t>
            </a:r>
            <a:r>
              <a:rPr lang="en-US" sz="2000" dirty="0" err="1"/>
              <a:t>đoạn</a:t>
            </a:r>
            <a:r>
              <a:rPr lang="en-US" sz="2000" dirty="0"/>
              <a:t> (Range Queries)</a:t>
            </a:r>
          </a:p>
        </p:txBody>
      </p:sp>
      <p:graphicFrame>
        <p:nvGraphicFramePr>
          <p:cNvPr id="18" name="Table 17">
            <a:extLst>
              <a:ext uri="{FF2B5EF4-FFF2-40B4-BE49-F238E27FC236}">
                <a16:creationId xmlns:a16="http://schemas.microsoft.com/office/drawing/2014/main" id="{42D96317-EE36-CBE0-62F6-F69DF33AC1A8}"/>
              </a:ext>
            </a:extLst>
          </p:cNvPr>
          <p:cNvGraphicFramePr>
            <a:graphicFrameLocks noGrp="1"/>
          </p:cNvGraphicFramePr>
          <p:nvPr>
            <p:extLst>
              <p:ext uri="{D42A27DB-BD31-4B8C-83A1-F6EECF244321}">
                <p14:modId xmlns:p14="http://schemas.microsoft.com/office/powerpoint/2010/main" val="739752851"/>
              </p:ext>
            </p:extLst>
          </p:nvPr>
        </p:nvGraphicFramePr>
        <p:xfrm>
          <a:off x="0" y="1173734"/>
          <a:ext cx="9164955" cy="579120"/>
        </p:xfrm>
        <a:graphic>
          <a:graphicData uri="http://schemas.openxmlformats.org/drawingml/2006/table">
            <a:tbl>
              <a:tblPr firstRow="1" bandRow="1">
                <a:tableStyleId>{CC4AEED3-F78E-434A-8E7B-570F3100C88C}</a:tableStyleId>
              </a:tblPr>
              <a:tblGrid>
                <a:gridCol w="571500">
                  <a:extLst>
                    <a:ext uri="{9D8B030D-6E8A-4147-A177-3AD203B41FA5}">
                      <a16:colId xmlns:a16="http://schemas.microsoft.com/office/drawing/2014/main" val="3132267375"/>
                    </a:ext>
                  </a:extLst>
                </a:gridCol>
                <a:gridCol w="571500">
                  <a:extLst>
                    <a:ext uri="{9D8B030D-6E8A-4147-A177-3AD203B41FA5}">
                      <a16:colId xmlns:a16="http://schemas.microsoft.com/office/drawing/2014/main" val="3789098752"/>
                    </a:ext>
                  </a:extLst>
                </a:gridCol>
                <a:gridCol w="571500">
                  <a:extLst>
                    <a:ext uri="{9D8B030D-6E8A-4147-A177-3AD203B41FA5}">
                      <a16:colId xmlns:a16="http://schemas.microsoft.com/office/drawing/2014/main" val="2932655077"/>
                    </a:ext>
                  </a:extLst>
                </a:gridCol>
                <a:gridCol w="571500">
                  <a:extLst>
                    <a:ext uri="{9D8B030D-6E8A-4147-A177-3AD203B41FA5}">
                      <a16:colId xmlns:a16="http://schemas.microsoft.com/office/drawing/2014/main" val="2043838059"/>
                    </a:ext>
                  </a:extLst>
                </a:gridCol>
                <a:gridCol w="571500">
                  <a:extLst>
                    <a:ext uri="{9D8B030D-6E8A-4147-A177-3AD203B41FA5}">
                      <a16:colId xmlns:a16="http://schemas.microsoft.com/office/drawing/2014/main" val="3996225493"/>
                    </a:ext>
                  </a:extLst>
                </a:gridCol>
                <a:gridCol w="592455">
                  <a:extLst>
                    <a:ext uri="{9D8B030D-6E8A-4147-A177-3AD203B41FA5}">
                      <a16:colId xmlns:a16="http://schemas.microsoft.com/office/drawing/2014/main" val="3167714550"/>
                    </a:ext>
                  </a:extLst>
                </a:gridCol>
                <a:gridCol w="571500">
                  <a:extLst>
                    <a:ext uri="{9D8B030D-6E8A-4147-A177-3AD203B41FA5}">
                      <a16:colId xmlns:a16="http://schemas.microsoft.com/office/drawing/2014/main" val="977450678"/>
                    </a:ext>
                  </a:extLst>
                </a:gridCol>
                <a:gridCol w="571500">
                  <a:extLst>
                    <a:ext uri="{9D8B030D-6E8A-4147-A177-3AD203B41FA5}">
                      <a16:colId xmlns:a16="http://schemas.microsoft.com/office/drawing/2014/main" val="2924550504"/>
                    </a:ext>
                  </a:extLst>
                </a:gridCol>
                <a:gridCol w="571500">
                  <a:extLst>
                    <a:ext uri="{9D8B030D-6E8A-4147-A177-3AD203B41FA5}">
                      <a16:colId xmlns:a16="http://schemas.microsoft.com/office/drawing/2014/main" val="3461910798"/>
                    </a:ext>
                  </a:extLst>
                </a:gridCol>
                <a:gridCol w="571500">
                  <a:extLst>
                    <a:ext uri="{9D8B030D-6E8A-4147-A177-3AD203B41FA5}">
                      <a16:colId xmlns:a16="http://schemas.microsoft.com/office/drawing/2014/main" val="4004852454"/>
                    </a:ext>
                  </a:extLst>
                </a:gridCol>
                <a:gridCol w="571500">
                  <a:extLst>
                    <a:ext uri="{9D8B030D-6E8A-4147-A177-3AD203B41FA5}">
                      <a16:colId xmlns:a16="http://schemas.microsoft.com/office/drawing/2014/main" val="3562144096"/>
                    </a:ext>
                  </a:extLst>
                </a:gridCol>
                <a:gridCol w="571500">
                  <a:extLst>
                    <a:ext uri="{9D8B030D-6E8A-4147-A177-3AD203B41FA5}">
                      <a16:colId xmlns:a16="http://schemas.microsoft.com/office/drawing/2014/main" val="3680553753"/>
                    </a:ext>
                  </a:extLst>
                </a:gridCol>
                <a:gridCol w="571500">
                  <a:extLst>
                    <a:ext uri="{9D8B030D-6E8A-4147-A177-3AD203B41FA5}">
                      <a16:colId xmlns:a16="http://schemas.microsoft.com/office/drawing/2014/main" val="2210967052"/>
                    </a:ext>
                  </a:extLst>
                </a:gridCol>
                <a:gridCol w="571500">
                  <a:extLst>
                    <a:ext uri="{9D8B030D-6E8A-4147-A177-3AD203B41FA5}">
                      <a16:colId xmlns:a16="http://schemas.microsoft.com/office/drawing/2014/main" val="2335310599"/>
                    </a:ext>
                  </a:extLst>
                </a:gridCol>
                <a:gridCol w="571500">
                  <a:extLst>
                    <a:ext uri="{9D8B030D-6E8A-4147-A177-3AD203B41FA5}">
                      <a16:colId xmlns:a16="http://schemas.microsoft.com/office/drawing/2014/main" val="4123622644"/>
                    </a:ext>
                  </a:extLst>
                </a:gridCol>
                <a:gridCol w="571500">
                  <a:extLst>
                    <a:ext uri="{9D8B030D-6E8A-4147-A177-3AD203B41FA5}">
                      <a16:colId xmlns:a16="http://schemas.microsoft.com/office/drawing/2014/main" val="1143769944"/>
                    </a:ext>
                  </a:extLst>
                </a:gridCol>
              </a:tblGrid>
              <a:tr h="216154">
                <a:tc>
                  <a:txBody>
                    <a:bodyPr/>
                    <a:lstStyle/>
                    <a:p>
                      <a:r>
                        <a:rPr lang="en-US" sz="1600" dirty="0">
                          <a:solidFill>
                            <a:schemeClr val="tx1"/>
                          </a:solidFill>
                        </a:rPr>
                        <a:t>00001</a:t>
                      </a:r>
                    </a:p>
                  </a:txBody>
                  <a:tcPr/>
                </a:tc>
                <a:tc>
                  <a:txBody>
                    <a:bodyPr/>
                    <a:lstStyle/>
                    <a:p>
                      <a:r>
                        <a:rPr lang="en-US" sz="1600" dirty="0">
                          <a:solidFill>
                            <a:schemeClr val="tx1"/>
                          </a:solidFill>
                        </a:rPr>
                        <a:t>00010</a:t>
                      </a:r>
                    </a:p>
                  </a:txBody>
                  <a:tcPr/>
                </a:tc>
                <a:tc>
                  <a:txBody>
                    <a:bodyPr/>
                    <a:lstStyle/>
                    <a:p>
                      <a:r>
                        <a:rPr lang="en-US" sz="1600" dirty="0">
                          <a:solidFill>
                            <a:schemeClr val="tx1"/>
                          </a:solidFill>
                        </a:rPr>
                        <a:t>00011</a:t>
                      </a:r>
                    </a:p>
                  </a:txBody>
                  <a:tcPr/>
                </a:tc>
                <a:tc>
                  <a:txBody>
                    <a:bodyPr/>
                    <a:lstStyle/>
                    <a:p>
                      <a:r>
                        <a:rPr lang="en-US" sz="1600" dirty="0">
                          <a:solidFill>
                            <a:schemeClr val="tx1"/>
                          </a:solidFill>
                        </a:rPr>
                        <a:t>00</a:t>
                      </a:r>
                      <a:r>
                        <a:rPr lang="en-US" sz="1600" dirty="0">
                          <a:solidFill>
                            <a:srgbClr val="FF0000"/>
                          </a:solidFill>
                        </a:rPr>
                        <a:t>1</a:t>
                      </a:r>
                      <a:r>
                        <a:rPr lang="en-US" sz="1600" dirty="0">
                          <a:solidFill>
                            <a:schemeClr val="tx1"/>
                          </a:solidFill>
                        </a:rPr>
                        <a:t>00</a:t>
                      </a:r>
                    </a:p>
                  </a:txBody>
                  <a:tcPr/>
                </a:tc>
                <a:tc>
                  <a:txBody>
                    <a:bodyPr/>
                    <a:lstStyle/>
                    <a:p>
                      <a:r>
                        <a:rPr lang="en-US" sz="1600" dirty="0">
                          <a:solidFill>
                            <a:schemeClr val="tx1"/>
                          </a:solidFill>
                        </a:rPr>
                        <a:t>00101</a:t>
                      </a:r>
                    </a:p>
                  </a:txBody>
                  <a:tcPr/>
                </a:tc>
                <a:tc>
                  <a:txBody>
                    <a:bodyPr/>
                    <a:lstStyle/>
                    <a:p>
                      <a:r>
                        <a:rPr lang="en-US" sz="1600" dirty="0">
                          <a:solidFill>
                            <a:schemeClr val="tx1"/>
                          </a:solidFill>
                        </a:rPr>
                        <a:t>00110</a:t>
                      </a:r>
                    </a:p>
                  </a:txBody>
                  <a:tcPr/>
                </a:tc>
                <a:tc>
                  <a:txBody>
                    <a:bodyPr/>
                    <a:lstStyle/>
                    <a:p>
                      <a:r>
                        <a:rPr lang="en-US" sz="1600" dirty="0">
                          <a:solidFill>
                            <a:schemeClr val="tx1"/>
                          </a:solidFill>
                        </a:rPr>
                        <a:t>00111</a:t>
                      </a:r>
                    </a:p>
                  </a:txBody>
                  <a:tcPr/>
                </a:tc>
                <a:tc>
                  <a:txBody>
                    <a:bodyPr/>
                    <a:lstStyle/>
                    <a:p>
                      <a:r>
                        <a:rPr lang="en-US" sz="1600" dirty="0">
                          <a:solidFill>
                            <a:schemeClr val="tx1"/>
                          </a:solidFill>
                        </a:rPr>
                        <a:t>01000</a:t>
                      </a:r>
                    </a:p>
                  </a:txBody>
                  <a:tcPr/>
                </a:tc>
                <a:tc>
                  <a:txBody>
                    <a:bodyPr/>
                    <a:lstStyle/>
                    <a:p>
                      <a:r>
                        <a:rPr lang="en-US" sz="1600" dirty="0">
                          <a:solidFill>
                            <a:schemeClr val="tx1"/>
                          </a:solidFill>
                        </a:rPr>
                        <a:t>01001</a:t>
                      </a:r>
                    </a:p>
                  </a:txBody>
                  <a:tcPr/>
                </a:tc>
                <a:tc>
                  <a:txBody>
                    <a:bodyPr/>
                    <a:lstStyle/>
                    <a:p>
                      <a:r>
                        <a:rPr lang="en-US" sz="1600" dirty="0">
                          <a:solidFill>
                            <a:schemeClr val="tx1"/>
                          </a:solidFill>
                        </a:rPr>
                        <a:t>01010</a:t>
                      </a:r>
                    </a:p>
                  </a:txBody>
                  <a:tcPr/>
                </a:tc>
                <a:tc>
                  <a:txBody>
                    <a:bodyPr/>
                    <a:lstStyle/>
                    <a:p>
                      <a:r>
                        <a:rPr lang="en-US" sz="1600" dirty="0">
                          <a:solidFill>
                            <a:schemeClr val="tx1"/>
                          </a:solidFill>
                        </a:rPr>
                        <a:t>01011</a:t>
                      </a:r>
                    </a:p>
                  </a:txBody>
                  <a:tcPr/>
                </a:tc>
                <a:tc>
                  <a:txBody>
                    <a:bodyPr/>
                    <a:lstStyle/>
                    <a:p>
                      <a:r>
                        <a:rPr lang="en-US" sz="1600" dirty="0">
                          <a:solidFill>
                            <a:schemeClr val="tx1"/>
                          </a:solidFill>
                        </a:rPr>
                        <a:t>01</a:t>
                      </a:r>
                      <a:r>
                        <a:rPr lang="en-US" sz="1600" dirty="0">
                          <a:solidFill>
                            <a:srgbClr val="FF0000"/>
                          </a:solidFill>
                        </a:rPr>
                        <a:t>1</a:t>
                      </a:r>
                      <a:r>
                        <a:rPr lang="en-US" sz="1600" dirty="0">
                          <a:solidFill>
                            <a:schemeClr val="tx1"/>
                          </a:solidFill>
                        </a:rPr>
                        <a:t>00</a:t>
                      </a:r>
                    </a:p>
                  </a:txBody>
                  <a:tcPr/>
                </a:tc>
                <a:tc>
                  <a:txBody>
                    <a:bodyPr/>
                    <a:lstStyle/>
                    <a:p>
                      <a:r>
                        <a:rPr lang="en-US" sz="1600" dirty="0">
                          <a:solidFill>
                            <a:schemeClr val="tx1"/>
                          </a:solidFill>
                        </a:rPr>
                        <a:t>01101</a:t>
                      </a:r>
                    </a:p>
                  </a:txBody>
                  <a:tcPr/>
                </a:tc>
                <a:tc>
                  <a:txBody>
                    <a:bodyPr/>
                    <a:lstStyle/>
                    <a:p>
                      <a:r>
                        <a:rPr lang="en-US" sz="1600" dirty="0">
                          <a:solidFill>
                            <a:schemeClr val="tx1"/>
                          </a:solidFill>
                        </a:rPr>
                        <a:t>01110</a:t>
                      </a:r>
                    </a:p>
                  </a:txBody>
                  <a:tcPr/>
                </a:tc>
                <a:tc>
                  <a:txBody>
                    <a:bodyPr/>
                    <a:lstStyle/>
                    <a:p>
                      <a:r>
                        <a:rPr lang="en-US" sz="1600" dirty="0">
                          <a:solidFill>
                            <a:schemeClr val="tx1"/>
                          </a:solidFill>
                        </a:rPr>
                        <a:t>01111</a:t>
                      </a:r>
                    </a:p>
                  </a:txBody>
                  <a:tcPr/>
                </a:tc>
                <a:tc>
                  <a:txBody>
                    <a:bodyPr/>
                    <a:lstStyle/>
                    <a:p>
                      <a:r>
                        <a:rPr lang="en-US" sz="1600" dirty="0">
                          <a:solidFill>
                            <a:schemeClr val="tx1"/>
                          </a:solidFill>
                        </a:rPr>
                        <a:t>10000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D90B8445-D911-C953-9012-E7CCC50F6FC8}"/>
              </a:ext>
            </a:extLst>
          </p:cNvPr>
          <p:cNvSpPr txBox="1"/>
          <p:nvPr/>
        </p:nvSpPr>
        <p:spPr>
          <a:xfrm>
            <a:off x="0" y="712069"/>
            <a:ext cx="9143999" cy="461665"/>
          </a:xfrm>
          <a:prstGeom prst="rect">
            <a:avLst/>
          </a:prstGeom>
          <a:noFill/>
        </p:spPr>
        <p:txBody>
          <a:bodyPr wrap="square">
            <a:spAutoFit/>
          </a:bodyPr>
          <a:lstStyle/>
          <a:p>
            <a:r>
              <a:rPr lang="en-US" sz="2400" dirty="0"/>
              <a:t> 1    2     3     4     5    6     7     8     9   10   11   12   13   14   15   16</a:t>
            </a:r>
          </a:p>
        </p:txBody>
      </p:sp>
      <p:sp>
        <p:nvSpPr>
          <p:cNvPr id="21" name="TextBox 20">
            <a:extLst>
              <a:ext uri="{FF2B5EF4-FFF2-40B4-BE49-F238E27FC236}">
                <a16:creationId xmlns:a16="http://schemas.microsoft.com/office/drawing/2014/main" id="{A0F7AFE8-644B-D6B1-1F42-5C1BA7A49441}"/>
              </a:ext>
            </a:extLst>
          </p:cNvPr>
          <p:cNvSpPr txBox="1"/>
          <p:nvPr/>
        </p:nvSpPr>
        <p:spPr>
          <a:xfrm>
            <a:off x="865632" y="3047067"/>
            <a:ext cx="7949184" cy="369332"/>
          </a:xfrm>
          <a:prstGeom prst="rect">
            <a:avLst/>
          </a:prstGeom>
          <a:noFill/>
        </p:spPr>
        <p:txBody>
          <a:bodyPr wrap="square">
            <a:spAutoFit/>
          </a:bodyPr>
          <a:lstStyle/>
          <a:p>
            <a:r>
              <a:rPr lang="en-US" sz="1800" dirty="0" err="1"/>
              <a:t>Những</a:t>
            </a:r>
            <a:r>
              <a:rPr lang="en-US" sz="1800" dirty="0"/>
              <a:t> </a:t>
            </a:r>
            <a:r>
              <a:rPr lang="en-US" sz="1800" dirty="0" err="1"/>
              <a:t>thanh</a:t>
            </a:r>
            <a:r>
              <a:rPr lang="en-US" sz="1800" dirty="0"/>
              <a:t> </a:t>
            </a:r>
            <a:r>
              <a:rPr lang="en-US" sz="1800" dirty="0" err="1"/>
              <a:t>màu</a:t>
            </a:r>
            <a:r>
              <a:rPr lang="en-US" sz="1800" dirty="0"/>
              <a:t> </a:t>
            </a:r>
            <a:r>
              <a:rPr lang="en-US" sz="1800" dirty="0" err="1"/>
              <a:t>xanh</a:t>
            </a:r>
            <a:r>
              <a:rPr lang="en-US" sz="1800" dirty="0"/>
              <a:t> </a:t>
            </a:r>
            <a:r>
              <a:rPr lang="en-US" sz="1800" dirty="0" err="1"/>
              <a:t>biểu</a:t>
            </a:r>
            <a:r>
              <a:rPr lang="en-US" sz="1800" dirty="0"/>
              <a:t> </a:t>
            </a:r>
            <a:r>
              <a:rPr lang="en-US" sz="1800" dirty="0" err="1"/>
              <a:t>thị</a:t>
            </a:r>
            <a:r>
              <a:rPr lang="en-US" sz="1800" dirty="0"/>
              <a:t> </a:t>
            </a:r>
            <a:r>
              <a:rPr lang="en-US" sz="1800" dirty="0" err="1"/>
              <a:t>phạm</a:t>
            </a:r>
            <a:r>
              <a:rPr lang="en-US" sz="1800" dirty="0"/>
              <a:t> vi </a:t>
            </a:r>
            <a:r>
              <a:rPr lang="en-US" sz="1800" dirty="0" err="1"/>
              <a:t>thuộc</a:t>
            </a:r>
            <a:r>
              <a:rPr lang="en-US" sz="1800" dirty="0"/>
              <a:t> </a:t>
            </a:r>
            <a:r>
              <a:rPr lang="en-US" sz="1800" dirty="0" err="1"/>
              <a:t>nó</a:t>
            </a:r>
            <a:r>
              <a:rPr lang="en-US" sz="1800" dirty="0"/>
              <a:t>.</a:t>
            </a:r>
          </a:p>
        </p:txBody>
      </p:sp>
      <p:sp>
        <p:nvSpPr>
          <p:cNvPr id="25" name="TextBox 24">
            <a:extLst>
              <a:ext uri="{FF2B5EF4-FFF2-40B4-BE49-F238E27FC236}">
                <a16:creationId xmlns:a16="http://schemas.microsoft.com/office/drawing/2014/main" id="{0D99D385-AD4C-6D80-1711-F4B3296B297A}"/>
              </a:ext>
            </a:extLst>
          </p:cNvPr>
          <p:cNvSpPr txBox="1"/>
          <p:nvPr/>
        </p:nvSpPr>
        <p:spPr>
          <a:xfrm>
            <a:off x="865632" y="3600434"/>
            <a:ext cx="7565118" cy="369332"/>
          </a:xfrm>
          <a:prstGeom prst="rect">
            <a:avLst/>
          </a:prstGeom>
          <a:noFill/>
        </p:spPr>
        <p:txBody>
          <a:bodyPr wrap="square">
            <a:spAutoFit/>
          </a:bodyPr>
          <a:lstStyle/>
          <a:p>
            <a:r>
              <a:rPr lang="en-US" sz="1800" dirty="0"/>
              <a:t>Các </a:t>
            </a:r>
            <a:r>
              <a:rPr lang="en-US" sz="1800" dirty="0" err="1"/>
              <a:t>số</a:t>
            </a:r>
            <a:r>
              <a:rPr lang="en-US" sz="1800" dirty="0"/>
              <a:t> </a:t>
            </a:r>
            <a:r>
              <a:rPr lang="en-US" sz="1800" dirty="0" err="1"/>
              <a:t>có</a:t>
            </a:r>
            <a:r>
              <a:rPr lang="en-US" sz="1800" dirty="0"/>
              <a:t> LSB </a:t>
            </a:r>
            <a:r>
              <a:rPr lang="en-US" sz="1800" dirty="0" err="1"/>
              <a:t>là</a:t>
            </a:r>
            <a:r>
              <a:rPr lang="en-US" sz="1800" dirty="0"/>
              <a:t> 3 </a:t>
            </a:r>
            <a:r>
              <a:rPr lang="en-US" sz="1800" dirty="0" err="1"/>
              <a:t>có</a:t>
            </a:r>
            <a:r>
              <a:rPr lang="en-US" sz="1800" dirty="0"/>
              <a:t> </a:t>
            </a:r>
            <a:r>
              <a:rPr lang="en-US" sz="1800" dirty="0" err="1"/>
              <a:t>phạm</a:t>
            </a:r>
            <a:r>
              <a:rPr lang="en-US" sz="1800" dirty="0"/>
              <a:t> vi 4.</a:t>
            </a:r>
          </a:p>
        </p:txBody>
      </p:sp>
      <p:cxnSp>
        <p:nvCxnSpPr>
          <p:cNvPr id="16" name="Straight Connector 15">
            <a:extLst>
              <a:ext uri="{FF2B5EF4-FFF2-40B4-BE49-F238E27FC236}">
                <a16:creationId xmlns:a16="http://schemas.microsoft.com/office/drawing/2014/main" id="{4C4EB39A-57D2-846A-9947-28177C427AEF}"/>
              </a:ext>
            </a:extLst>
          </p:cNvPr>
          <p:cNvCxnSpPr/>
          <p:nvPr/>
        </p:nvCxnSpPr>
        <p:spPr>
          <a:xfrm>
            <a:off x="0" y="1752854"/>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F476C3C-AF60-3E62-6145-0C177A6D5739}"/>
              </a:ext>
            </a:extLst>
          </p:cNvPr>
          <p:cNvSpPr/>
          <p:nvPr/>
        </p:nvSpPr>
        <p:spPr>
          <a:xfrm>
            <a:off x="32671"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3AA7961-D772-2528-7A84-BDF5C564B3A9}"/>
              </a:ext>
            </a:extLst>
          </p:cNvPr>
          <p:cNvSpPr/>
          <p:nvPr/>
        </p:nvSpPr>
        <p:spPr>
          <a:xfrm>
            <a:off x="1186529" y="1774869"/>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231CA65-F4A9-DFA4-69C1-E02098AF055F}"/>
              </a:ext>
            </a:extLst>
          </p:cNvPr>
          <p:cNvSpPr/>
          <p:nvPr/>
        </p:nvSpPr>
        <p:spPr>
          <a:xfrm>
            <a:off x="2340387"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B0F278-CA1C-244C-D60E-495AEB7F4F00}"/>
              </a:ext>
            </a:extLst>
          </p:cNvPr>
          <p:cNvSpPr/>
          <p:nvPr/>
        </p:nvSpPr>
        <p:spPr>
          <a:xfrm>
            <a:off x="349424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1DF8E40-FABA-E9AD-B09F-1860FC58B2A1}"/>
              </a:ext>
            </a:extLst>
          </p:cNvPr>
          <p:cNvSpPr/>
          <p:nvPr/>
        </p:nvSpPr>
        <p:spPr>
          <a:xfrm>
            <a:off x="4638102"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4A07F2-BAC6-1742-6539-C438C3EA69BA}"/>
              </a:ext>
            </a:extLst>
          </p:cNvPr>
          <p:cNvSpPr/>
          <p:nvPr/>
        </p:nvSpPr>
        <p:spPr>
          <a:xfrm>
            <a:off x="691162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52DEA5B-74CF-ACE1-3745-35E83EC5CF9D}"/>
              </a:ext>
            </a:extLst>
          </p:cNvPr>
          <p:cNvSpPr/>
          <p:nvPr/>
        </p:nvSpPr>
        <p:spPr>
          <a:xfrm>
            <a:off x="5757671" y="1766272"/>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70A7A26-7C52-4873-12A1-02960631E9BB}"/>
              </a:ext>
            </a:extLst>
          </p:cNvPr>
          <p:cNvSpPr/>
          <p:nvPr/>
        </p:nvSpPr>
        <p:spPr>
          <a:xfrm>
            <a:off x="8055386" y="1765935"/>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AD81A2D-C0FE-F587-51BA-0D69D8C6602F}"/>
              </a:ext>
            </a:extLst>
          </p:cNvPr>
          <p:cNvSpPr/>
          <p:nvPr/>
        </p:nvSpPr>
        <p:spPr>
          <a:xfrm>
            <a:off x="6911625" y="1995213"/>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58AA6ED-AB21-6460-4926-9AAEFBA2E357}"/>
              </a:ext>
            </a:extLst>
          </p:cNvPr>
          <p:cNvSpPr/>
          <p:nvPr/>
        </p:nvSpPr>
        <p:spPr>
          <a:xfrm>
            <a:off x="4613910" y="197374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6D3757E-07A1-1AB1-E13C-D899D47D6C3D}"/>
              </a:ext>
            </a:extLst>
          </p:cNvPr>
          <p:cNvSpPr/>
          <p:nvPr/>
        </p:nvSpPr>
        <p:spPr>
          <a:xfrm>
            <a:off x="2316195" y="1983161"/>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B06F809-3976-D9D3-4747-DF83D9070D42}"/>
              </a:ext>
            </a:extLst>
          </p:cNvPr>
          <p:cNvSpPr/>
          <p:nvPr/>
        </p:nvSpPr>
        <p:spPr>
          <a:xfrm>
            <a:off x="24955" y="199902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743DD88-E0A5-D236-F3F2-AECCE2409ACD}"/>
              </a:ext>
            </a:extLst>
          </p:cNvPr>
          <p:cNvSpPr/>
          <p:nvPr/>
        </p:nvSpPr>
        <p:spPr>
          <a:xfrm>
            <a:off x="24954" y="2276991"/>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6DCDA28-17B9-D828-E516-61228CE48013}"/>
              </a:ext>
            </a:extLst>
          </p:cNvPr>
          <p:cNvSpPr/>
          <p:nvPr/>
        </p:nvSpPr>
        <p:spPr>
          <a:xfrm>
            <a:off x="4620384" y="2259409"/>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39589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F99F7F9D-B779-46F5-6A2B-35A74CE46A6D}"/>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66EFB828-9ADB-5BB0-D1F0-9ADCA8A907DB}"/>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Truy</a:t>
            </a:r>
            <a:r>
              <a:rPr lang="en-US" sz="2000" dirty="0"/>
              <a:t> </a:t>
            </a:r>
            <a:r>
              <a:rPr lang="en-US" sz="2000" dirty="0" err="1"/>
              <a:t>vấn</a:t>
            </a:r>
            <a:r>
              <a:rPr lang="en-US" sz="2000" dirty="0"/>
              <a:t> </a:t>
            </a:r>
            <a:r>
              <a:rPr lang="en-US" sz="2000" dirty="0" err="1"/>
              <a:t>tổng</a:t>
            </a:r>
            <a:r>
              <a:rPr lang="en-US" sz="2000" dirty="0"/>
              <a:t> </a:t>
            </a:r>
            <a:r>
              <a:rPr lang="en-US" sz="2000" dirty="0" err="1"/>
              <a:t>đoạn</a:t>
            </a:r>
            <a:r>
              <a:rPr lang="en-US" sz="2000" dirty="0"/>
              <a:t> (Range Queries)</a:t>
            </a:r>
          </a:p>
        </p:txBody>
      </p:sp>
      <p:graphicFrame>
        <p:nvGraphicFramePr>
          <p:cNvPr id="18" name="Table 17">
            <a:extLst>
              <a:ext uri="{FF2B5EF4-FFF2-40B4-BE49-F238E27FC236}">
                <a16:creationId xmlns:a16="http://schemas.microsoft.com/office/drawing/2014/main" id="{C81B1D93-B610-058F-798B-5B60EE33069F}"/>
              </a:ext>
            </a:extLst>
          </p:cNvPr>
          <p:cNvGraphicFramePr>
            <a:graphicFrameLocks noGrp="1"/>
          </p:cNvGraphicFramePr>
          <p:nvPr>
            <p:extLst>
              <p:ext uri="{D42A27DB-BD31-4B8C-83A1-F6EECF244321}">
                <p14:modId xmlns:p14="http://schemas.microsoft.com/office/powerpoint/2010/main" val="601985923"/>
              </p:ext>
            </p:extLst>
          </p:nvPr>
        </p:nvGraphicFramePr>
        <p:xfrm>
          <a:off x="0" y="1173734"/>
          <a:ext cx="9164955" cy="579120"/>
        </p:xfrm>
        <a:graphic>
          <a:graphicData uri="http://schemas.openxmlformats.org/drawingml/2006/table">
            <a:tbl>
              <a:tblPr firstRow="1" bandRow="1">
                <a:tableStyleId>{CC4AEED3-F78E-434A-8E7B-570F3100C88C}</a:tableStyleId>
              </a:tblPr>
              <a:tblGrid>
                <a:gridCol w="571500">
                  <a:extLst>
                    <a:ext uri="{9D8B030D-6E8A-4147-A177-3AD203B41FA5}">
                      <a16:colId xmlns:a16="http://schemas.microsoft.com/office/drawing/2014/main" val="3132267375"/>
                    </a:ext>
                  </a:extLst>
                </a:gridCol>
                <a:gridCol w="571500">
                  <a:extLst>
                    <a:ext uri="{9D8B030D-6E8A-4147-A177-3AD203B41FA5}">
                      <a16:colId xmlns:a16="http://schemas.microsoft.com/office/drawing/2014/main" val="3789098752"/>
                    </a:ext>
                  </a:extLst>
                </a:gridCol>
                <a:gridCol w="571500">
                  <a:extLst>
                    <a:ext uri="{9D8B030D-6E8A-4147-A177-3AD203B41FA5}">
                      <a16:colId xmlns:a16="http://schemas.microsoft.com/office/drawing/2014/main" val="2932655077"/>
                    </a:ext>
                  </a:extLst>
                </a:gridCol>
                <a:gridCol w="571500">
                  <a:extLst>
                    <a:ext uri="{9D8B030D-6E8A-4147-A177-3AD203B41FA5}">
                      <a16:colId xmlns:a16="http://schemas.microsoft.com/office/drawing/2014/main" val="2043838059"/>
                    </a:ext>
                  </a:extLst>
                </a:gridCol>
                <a:gridCol w="571500">
                  <a:extLst>
                    <a:ext uri="{9D8B030D-6E8A-4147-A177-3AD203B41FA5}">
                      <a16:colId xmlns:a16="http://schemas.microsoft.com/office/drawing/2014/main" val="3996225493"/>
                    </a:ext>
                  </a:extLst>
                </a:gridCol>
                <a:gridCol w="592455">
                  <a:extLst>
                    <a:ext uri="{9D8B030D-6E8A-4147-A177-3AD203B41FA5}">
                      <a16:colId xmlns:a16="http://schemas.microsoft.com/office/drawing/2014/main" val="3167714550"/>
                    </a:ext>
                  </a:extLst>
                </a:gridCol>
                <a:gridCol w="571500">
                  <a:extLst>
                    <a:ext uri="{9D8B030D-6E8A-4147-A177-3AD203B41FA5}">
                      <a16:colId xmlns:a16="http://schemas.microsoft.com/office/drawing/2014/main" val="977450678"/>
                    </a:ext>
                  </a:extLst>
                </a:gridCol>
                <a:gridCol w="571500">
                  <a:extLst>
                    <a:ext uri="{9D8B030D-6E8A-4147-A177-3AD203B41FA5}">
                      <a16:colId xmlns:a16="http://schemas.microsoft.com/office/drawing/2014/main" val="2924550504"/>
                    </a:ext>
                  </a:extLst>
                </a:gridCol>
                <a:gridCol w="571500">
                  <a:extLst>
                    <a:ext uri="{9D8B030D-6E8A-4147-A177-3AD203B41FA5}">
                      <a16:colId xmlns:a16="http://schemas.microsoft.com/office/drawing/2014/main" val="3461910798"/>
                    </a:ext>
                  </a:extLst>
                </a:gridCol>
                <a:gridCol w="571500">
                  <a:extLst>
                    <a:ext uri="{9D8B030D-6E8A-4147-A177-3AD203B41FA5}">
                      <a16:colId xmlns:a16="http://schemas.microsoft.com/office/drawing/2014/main" val="4004852454"/>
                    </a:ext>
                  </a:extLst>
                </a:gridCol>
                <a:gridCol w="571500">
                  <a:extLst>
                    <a:ext uri="{9D8B030D-6E8A-4147-A177-3AD203B41FA5}">
                      <a16:colId xmlns:a16="http://schemas.microsoft.com/office/drawing/2014/main" val="3562144096"/>
                    </a:ext>
                  </a:extLst>
                </a:gridCol>
                <a:gridCol w="571500">
                  <a:extLst>
                    <a:ext uri="{9D8B030D-6E8A-4147-A177-3AD203B41FA5}">
                      <a16:colId xmlns:a16="http://schemas.microsoft.com/office/drawing/2014/main" val="3680553753"/>
                    </a:ext>
                  </a:extLst>
                </a:gridCol>
                <a:gridCol w="571500">
                  <a:extLst>
                    <a:ext uri="{9D8B030D-6E8A-4147-A177-3AD203B41FA5}">
                      <a16:colId xmlns:a16="http://schemas.microsoft.com/office/drawing/2014/main" val="2210967052"/>
                    </a:ext>
                  </a:extLst>
                </a:gridCol>
                <a:gridCol w="571500">
                  <a:extLst>
                    <a:ext uri="{9D8B030D-6E8A-4147-A177-3AD203B41FA5}">
                      <a16:colId xmlns:a16="http://schemas.microsoft.com/office/drawing/2014/main" val="2335310599"/>
                    </a:ext>
                  </a:extLst>
                </a:gridCol>
                <a:gridCol w="571500">
                  <a:extLst>
                    <a:ext uri="{9D8B030D-6E8A-4147-A177-3AD203B41FA5}">
                      <a16:colId xmlns:a16="http://schemas.microsoft.com/office/drawing/2014/main" val="4123622644"/>
                    </a:ext>
                  </a:extLst>
                </a:gridCol>
                <a:gridCol w="571500">
                  <a:extLst>
                    <a:ext uri="{9D8B030D-6E8A-4147-A177-3AD203B41FA5}">
                      <a16:colId xmlns:a16="http://schemas.microsoft.com/office/drawing/2014/main" val="1143769944"/>
                    </a:ext>
                  </a:extLst>
                </a:gridCol>
              </a:tblGrid>
              <a:tr h="216154">
                <a:tc>
                  <a:txBody>
                    <a:bodyPr/>
                    <a:lstStyle/>
                    <a:p>
                      <a:r>
                        <a:rPr lang="en-US" sz="1600" dirty="0">
                          <a:solidFill>
                            <a:schemeClr val="tx1"/>
                          </a:solidFill>
                        </a:rPr>
                        <a:t>00001</a:t>
                      </a:r>
                    </a:p>
                  </a:txBody>
                  <a:tcPr/>
                </a:tc>
                <a:tc>
                  <a:txBody>
                    <a:bodyPr/>
                    <a:lstStyle/>
                    <a:p>
                      <a:r>
                        <a:rPr lang="en-US" sz="1600" dirty="0">
                          <a:solidFill>
                            <a:schemeClr val="tx1"/>
                          </a:solidFill>
                        </a:rPr>
                        <a:t>00010</a:t>
                      </a:r>
                    </a:p>
                  </a:txBody>
                  <a:tcPr/>
                </a:tc>
                <a:tc>
                  <a:txBody>
                    <a:bodyPr/>
                    <a:lstStyle/>
                    <a:p>
                      <a:r>
                        <a:rPr lang="en-US" sz="1600" dirty="0">
                          <a:solidFill>
                            <a:schemeClr val="tx1"/>
                          </a:solidFill>
                        </a:rPr>
                        <a:t>00011</a:t>
                      </a:r>
                    </a:p>
                  </a:txBody>
                  <a:tcPr/>
                </a:tc>
                <a:tc>
                  <a:txBody>
                    <a:bodyPr/>
                    <a:lstStyle/>
                    <a:p>
                      <a:r>
                        <a:rPr lang="en-US" sz="1600" dirty="0">
                          <a:solidFill>
                            <a:schemeClr val="tx1"/>
                          </a:solidFill>
                        </a:rPr>
                        <a:t>00100</a:t>
                      </a:r>
                    </a:p>
                  </a:txBody>
                  <a:tcPr/>
                </a:tc>
                <a:tc>
                  <a:txBody>
                    <a:bodyPr/>
                    <a:lstStyle/>
                    <a:p>
                      <a:r>
                        <a:rPr lang="en-US" sz="1600" dirty="0">
                          <a:solidFill>
                            <a:schemeClr val="tx1"/>
                          </a:solidFill>
                        </a:rPr>
                        <a:t>00101</a:t>
                      </a:r>
                    </a:p>
                  </a:txBody>
                  <a:tcPr/>
                </a:tc>
                <a:tc>
                  <a:txBody>
                    <a:bodyPr/>
                    <a:lstStyle/>
                    <a:p>
                      <a:r>
                        <a:rPr lang="en-US" sz="1600" dirty="0">
                          <a:solidFill>
                            <a:schemeClr val="tx1"/>
                          </a:solidFill>
                        </a:rPr>
                        <a:t>00110</a:t>
                      </a:r>
                    </a:p>
                  </a:txBody>
                  <a:tcPr/>
                </a:tc>
                <a:tc>
                  <a:txBody>
                    <a:bodyPr/>
                    <a:lstStyle/>
                    <a:p>
                      <a:r>
                        <a:rPr lang="en-US" sz="1600" dirty="0">
                          <a:solidFill>
                            <a:schemeClr val="tx1"/>
                          </a:solidFill>
                        </a:rPr>
                        <a:t>00111</a:t>
                      </a:r>
                    </a:p>
                  </a:txBody>
                  <a:tcPr/>
                </a:tc>
                <a:tc>
                  <a:txBody>
                    <a:bodyPr/>
                    <a:lstStyle/>
                    <a:p>
                      <a:r>
                        <a:rPr lang="en-US" sz="1600" dirty="0">
                          <a:solidFill>
                            <a:schemeClr val="tx1"/>
                          </a:solidFill>
                        </a:rPr>
                        <a:t>0</a:t>
                      </a:r>
                      <a:r>
                        <a:rPr lang="en-US" sz="1600" dirty="0">
                          <a:solidFill>
                            <a:srgbClr val="FF0000"/>
                          </a:solidFill>
                        </a:rPr>
                        <a:t>1</a:t>
                      </a:r>
                      <a:r>
                        <a:rPr lang="en-US" sz="1600" dirty="0">
                          <a:solidFill>
                            <a:schemeClr val="tx1"/>
                          </a:solidFill>
                        </a:rPr>
                        <a:t>000</a:t>
                      </a:r>
                    </a:p>
                  </a:txBody>
                  <a:tcPr/>
                </a:tc>
                <a:tc>
                  <a:txBody>
                    <a:bodyPr/>
                    <a:lstStyle/>
                    <a:p>
                      <a:r>
                        <a:rPr lang="en-US" sz="1600" dirty="0">
                          <a:solidFill>
                            <a:schemeClr val="tx1"/>
                          </a:solidFill>
                        </a:rPr>
                        <a:t>01001</a:t>
                      </a:r>
                    </a:p>
                  </a:txBody>
                  <a:tcPr/>
                </a:tc>
                <a:tc>
                  <a:txBody>
                    <a:bodyPr/>
                    <a:lstStyle/>
                    <a:p>
                      <a:r>
                        <a:rPr lang="en-US" sz="1600" dirty="0">
                          <a:solidFill>
                            <a:schemeClr val="tx1"/>
                          </a:solidFill>
                        </a:rPr>
                        <a:t>01010</a:t>
                      </a:r>
                    </a:p>
                  </a:txBody>
                  <a:tcPr/>
                </a:tc>
                <a:tc>
                  <a:txBody>
                    <a:bodyPr/>
                    <a:lstStyle/>
                    <a:p>
                      <a:r>
                        <a:rPr lang="en-US" sz="1600" dirty="0">
                          <a:solidFill>
                            <a:schemeClr val="tx1"/>
                          </a:solidFill>
                        </a:rPr>
                        <a:t>01011</a:t>
                      </a:r>
                    </a:p>
                  </a:txBody>
                  <a:tcPr/>
                </a:tc>
                <a:tc>
                  <a:txBody>
                    <a:bodyPr/>
                    <a:lstStyle/>
                    <a:p>
                      <a:r>
                        <a:rPr lang="en-US" sz="1600" dirty="0">
                          <a:solidFill>
                            <a:schemeClr val="tx1"/>
                          </a:solidFill>
                        </a:rPr>
                        <a:t>01100</a:t>
                      </a:r>
                    </a:p>
                  </a:txBody>
                  <a:tcPr/>
                </a:tc>
                <a:tc>
                  <a:txBody>
                    <a:bodyPr/>
                    <a:lstStyle/>
                    <a:p>
                      <a:r>
                        <a:rPr lang="en-US" sz="1600" dirty="0">
                          <a:solidFill>
                            <a:schemeClr val="tx1"/>
                          </a:solidFill>
                        </a:rPr>
                        <a:t>01101</a:t>
                      </a:r>
                    </a:p>
                  </a:txBody>
                  <a:tcPr/>
                </a:tc>
                <a:tc>
                  <a:txBody>
                    <a:bodyPr/>
                    <a:lstStyle/>
                    <a:p>
                      <a:r>
                        <a:rPr lang="en-US" sz="1600" dirty="0">
                          <a:solidFill>
                            <a:schemeClr val="tx1"/>
                          </a:solidFill>
                        </a:rPr>
                        <a:t>01110</a:t>
                      </a:r>
                    </a:p>
                  </a:txBody>
                  <a:tcPr/>
                </a:tc>
                <a:tc>
                  <a:txBody>
                    <a:bodyPr/>
                    <a:lstStyle/>
                    <a:p>
                      <a:r>
                        <a:rPr lang="en-US" sz="1600" dirty="0">
                          <a:solidFill>
                            <a:schemeClr val="tx1"/>
                          </a:solidFill>
                        </a:rPr>
                        <a:t>01111</a:t>
                      </a:r>
                    </a:p>
                  </a:txBody>
                  <a:tcPr/>
                </a:tc>
                <a:tc>
                  <a:txBody>
                    <a:bodyPr/>
                    <a:lstStyle/>
                    <a:p>
                      <a:r>
                        <a:rPr lang="en-US" sz="1600" dirty="0">
                          <a:solidFill>
                            <a:schemeClr val="tx1"/>
                          </a:solidFill>
                        </a:rPr>
                        <a:t>10000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E6E9B2B8-A125-F572-D53E-44A4885B3A73}"/>
              </a:ext>
            </a:extLst>
          </p:cNvPr>
          <p:cNvSpPr txBox="1"/>
          <p:nvPr/>
        </p:nvSpPr>
        <p:spPr>
          <a:xfrm>
            <a:off x="0" y="712069"/>
            <a:ext cx="9143999" cy="461665"/>
          </a:xfrm>
          <a:prstGeom prst="rect">
            <a:avLst/>
          </a:prstGeom>
          <a:noFill/>
        </p:spPr>
        <p:txBody>
          <a:bodyPr wrap="square">
            <a:spAutoFit/>
          </a:bodyPr>
          <a:lstStyle/>
          <a:p>
            <a:r>
              <a:rPr lang="en-US" sz="2400" dirty="0"/>
              <a:t> 1    2     3     4     5    6     7     8     9   10   11   12   13   14   15   16</a:t>
            </a:r>
          </a:p>
        </p:txBody>
      </p:sp>
      <p:sp>
        <p:nvSpPr>
          <p:cNvPr id="21" name="TextBox 20">
            <a:extLst>
              <a:ext uri="{FF2B5EF4-FFF2-40B4-BE49-F238E27FC236}">
                <a16:creationId xmlns:a16="http://schemas.microsoft.com/office/drawing/2014/main" id="{39C99DCB-7C0D-5E00-A947-0B52B3004179}"/>
              </a:ext>
            </a:extLst>
          </p:cNvPr>
          <p:cNvSpPr txBox="1"/>
          <p:nvPr/>
        </p:nvSpPr>
        <p:spPr>
          <a:xfrm>
            <a:off x="865632" y="3047067"/>
            <a:ext cx="7949184" cy="369332"/>
          </a:xfrm>
          <a:prstGeom prst="rect">
            <a:avLst/>
          </a:prstGeom>
          <a:noFill/>
        </p:spPr>
        <p:txBody>
          <a:bodyPr wrap="square">
            <a:spAutoFit/>
          </a:bodyPr>
          <a:lstStyle/>
          <a:p>
            <a:r>
              <a:rPr lang="en-US" sz="1800" dirty="0" err="1"/>
              <a:t>Những</a:t>
            </a:r>
            <a:r>
              <a:rPr lang="en-US" sz="1800" dirty="0"/>
              <a:t> </a:t>
            </a:r>
            <a:r>
              <a:rPr lang="en-US" sz="1800" dirty="0" err="1"/>
              <a:t>thanh</a:t>
            </a:r>
            <a:r>
              <a:rPr lang="en-US" sz="1800" dirty="0"/>
              <a:t> </a:t>
            </a:r>
            <a:r>
              <a:rPr lang="en-US" sz="1800" dirty="0" err="1"/>
              <a:t>màu</a:t>
            </a:r>
            <a:r>
              <a:rPr lang="en-US" sz="1800" dirty="0"/>
              <a:t> </a:t>
            </a:r>
            <a:r>
              <a:rPr lang="en-US" sz="1800" dirty="0" err="1"/>
              <a:t>xanh</a:t>
            </a:r>
            <a:r>
              <a:rPr lang="en-US" sz="1800" dirty="0"/>
              <a:t> </a:t>
            </a:r>
            <a:r>
              <a:rPr lang="en-US" sz="1800" dirty="0" err="1"/>
              <a:t>biểu</a:t>
            </a:r>
            <a:r>
              <a:rPr lang="en-US" sz="1800" dirty="0"/>
              <a:t> </a:t>
            </a:r>
            <a:r>
              <a:rPr lang="en-US" sz="1800" dirty="0" err="1"/>
              <a:t>thị</a:t>
            </a:r>
            <a:r>
              <a:rPr lang="en-US" sz="1800" dirty="0"/>
              <a:t> </a:t>
            </a:r>
            <a:r>
              <a:rPr lang="en-US" sz="1800" dirty="0" err="1"/>
              <a:t>phạm</a:t>
            </a:r>
            <a:r>
              <a:rPr lang="en-US" sz="1800" dirty="0"/>
              <a:t> vi </a:t>
            </a:r>
            <a:r>
              <a:rPr lang="en-US" sz="1800" dirty="0" err="1"/>
              <a:t>thuộc</a:t>
            </a:r>
            <a:r>
              <a:rPr lang="en-US" sz="1800" dirty="0"/>
              <a:t> </a:t>
            </a:r>
            <a:r>
              <a:rPr lang="en-US" sz="1800" dirty="0" err="1"/>
              <a:t>nó</a:t>
            </a:r>
            <a:r>
              <a:rPr lang="en-US" sz="1800" dirty="0"/>
              <a:t>.</a:t>
            </a:r>
          </a:p>
        </p:txBody>
      </p:sp>
      <p:sp>
        <p:nvSpPr>
          <p:cNvPr id="25" name="TextBox 24">
            <a:extLst>
              <a:ext uri="{FF2B5EF4-FFF2-40B4-BE49-F238E27FC236}">
                <a16:creationId xmlns:a16="http://schemas.microsoft.com/office/drawing/2014/main" id="{3DE78D86-FF15-BA6F-E485-0AA6AA97569A}"/>
              </a:ext>
            </a:extLst>
          </p:cNvPr>
          <p:cNvSpPr txBox="1"/>
          <p:nvPr/>
        </p:nvSpPr>
        <p:spPr>
          <a:xfrm>
            <a:off x="865632" y="3600434"/>
            <a:ext cx="7565118" cy="369332"/>
          </a:xfrm>
          <a:prstGeom prst="rect">
            <a:avLst/>
          </a:prstGeom>
          <a:noFill/>
        </p:spPr>
        <p:txBody>
          <a:bodyPr wrap="square">
            <a:spAutoFit/>
          </a:bodyPr>
          <a:lstStyle/>
          <a:p>
            <a:r>
              <a:rPr lang="en-US" sz="1800" dirty="0"/>
              <a:t>Các </a:t>
            </a:r>
            <a:r>
              <a:rPr lang="en-US" sz="1800" dirty="0" err="1"/>
              <a:t>số</a:t>
            </a:r>
            <a:r>
              <a:rPr lang="en-US" sz="1800" dirty="0"/>
              <a:t> </a:t>
            </a:r>
            <a:r>
              <a:rPr lang="en-US" sz="1800" dirty="0" err="1"/>
              <a:t>có</a:t>
            </a:r>
            <a:r>
              <a:rPr lang="en-US" sz="1800" dirty="0"/>
              <a:t> LSB </a:t>
            </a:r>
            <a:r>
              <a:rPr lang="en-US" sz="1800" dirty="0" err="1"/>
              <a:t>là</a:t>
            </a:r>
            <a:r>
              <a:rPr lang="en-US" sz="1800" dirty="0"/>
              <a:t> 4 </a:t>
            </a:r>
            <a:r>
              <a:rPr lang="en-US" sz="1800" dirty="0" err="1"/>
              <a:t>có</a:t>
            </a:r>
            <a:r>
              <a:rPr lang="en-US" sz="1800" dirty="0"/>
              <a:t> </a:t>
            </a:r>
            <a:r>
              <a:rPr lang="en-US" sz="1800" dirty="0" err="1"/>
              <a:t>phạm</a:t>
            </a:r>
            <a:r>
              <a:rPr lang="en-US" sz="1800" dirty="0"/>
              <a:t> vi 8.</a:t>
            </a:r>
          </a:p>
        </p:txBody>
      </p:sp>
      <p:cxnSp>
        <p:nvCxnSpPr>
          <p:cNvPr id="16" name="Straight Connector 15">
            <a:extLst>
              <a:ext uri="{FF2B5EF4-FFF2-40B4-BE49-F238E27FC236}">
                <a16:creationId xmlns:a16="http://schemas.microsoft.com/office/drawing/2014/main" id="{395EA189-6EBF-0665-B37E-8DCE61670193}"/>
              </a:ext>
            </a:extLst>
          </p:cNvPr>
          <p:cNvCxnSpPr/>
          <p:nvPr/>
        </p:nvCxnSpPr>
        <p:spPr>
          <a:xfrm>
            <a:off x="0" y="1752854"/>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7D67B0B-1149-DA4C-1787-CAF7764E739A}"/>
              </a:ext>
            </a:extLst>
          </p:cNvPr>
          <p:cNvSpPr/>
          <p:nvPr/>
        </p:nvSpPr>
        <p:spPr>
          <a:xfrm>
            <a:off x="32671"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856F75C-A43E-B54F-2184-F5DD7D9534A5}"/>
              </a:ext>
            </a:extLst>
          </p:cNvPr>
          <p:cNvSpPr/>
          <p:nvPr/>
        </p:nvSpPr>
        <p:spPr>
          <a:xfrm>
            <a:off x="1186529" y="1774869"/>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A793B6B-AFBF-8AB8-9685-B77FC166DA3A}"/>
              </a:ext>
            </a:extLst>
          </p:cNvPr>
          <p:cNvSpPr/>
          <p:nvPr/>
        </p:nvSpPr>
        <p:spPr>
          <a:xfrm>
            <a:off x="2340387"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ADF6137-5853-D2F4-8545-3F24CA29EB94}"/>
              </a:ext>
            </a:extLst>
          </p:cNvPr>
          <p:cNvSpPr/>
          <p:nvPr/>
        </p:nvSpPr>
        <p:spPr>
          <a:xfrm>
            <a:off x="349424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4F0F807-7658-E21F-9682-312A9A8AC3BE}"/>
              </a:ext>
            </a:extLst>
          </p:cNvPr>
          <p:cNvSpPr/>
          <p:nvPr/>
        </p:nvSpPr>
        <p:spPr>
          <a:xfrm>
            <a:off x="4638102"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23C6DA7-C23A-A5ED-8236-DE6B8BE5970D}"/>
              </a:ext>
            </a:extLst>
          </p:cNvPr>
          <p:cNvSpPr/>
          <p:nvPr/>
        </p:nvSpPr>
        <p:spPr>
          <a:xfrm>
            <a:off x="691162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9B824B2-1C1D-153A-809F-517E1F2872AC}"/>
              </a:ext>
            </a:extLst>
          </p:cNvPr>
          <p:cNvSpPr/>
          <p:nvPr/>
        </p:nvSpPr>
        <p:spPr>
          <a:xfrm>
            <a:off x="5757671" y="1766272"/>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F0EF37D-ECAD-EDF6-E6FC-E96DF8501043}"/>
              </a:ext>
            </a:extLst>
          </p:cNvPr>
          <p:cNvSpPr/>
          <p:nvPr/>
        </p:nvSpPr>
        <p:spPr>
          <a:xfrm>
            <a:off x="8055386" y="1765935"/>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F1B2CEC-2FAE-B623-9D28-43CC29A5DB34}"/>
              </a:ext>
            </a:extLst>
          </p:cNvPr>
          <p:cNvSpPr/>
          <p:nvPr/>
        </p:nvSpPr>
        <p:spPr>
          <a:xfrm>
            <a:off x="6911625" y="1995213"/>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A721435-3D38-1135-4C1F-0BA2C327C7BC}"/>
              </a:ext>
            </a:extLst>
          </p:cNvPr>
          <p:cNvSpPr/>
          <p:nvPr/>
        </p:nvSpPr>
        <p:spPr>
          <a:xfrm>
            <a:off x="4613910" y="197374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8015B17-3ED6-782F-C74A-3B0A849253CF}"/>
              </a:ext>
            </a:extLst>
          </p:cNvPr>
          <p:cNvSpPr/>
          <p:nvPr/>
        </p:nvSpPr>
        <p:spPr>
          <a:xfrm>
            <a:off x="2316195" y="1983161"/>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6653EEC-0695-9E83-A3FE-E1217FB00818}"/>
              </a:ext>
            </a:extLst>
          </p:cNvPr>
          <p:cNvSpPr/>
          <p:nvPr/>
        </p:nvSpPr>
        <p:spPr>
          <a:xfrm>
            <a:off x="24955" y="199902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0CA1274-2861-353E-91AF-590903CD9B37}"/>
              </a:ext>
            </a:extLst>
          </p:cNvPr>
          <p:cNvSpPr/>
          <p:nvPr/>
        </p:nvSpPr>
        <p:spPr>
          <a:xfrm>
            <a:off x="24954" y="2276991"/>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CE1F835-A58A-6CE3-E0BE-1B72C99AE9D5}"/>
              </a:ext>
            </a:extLst>
          </p:cNvPr>
          <p:cNvSpPr/>
          <p:nvPr/>
        </p:nvSpPr>
        <p:spPr>
          <a:xfrm>
            <a:off x="4620384" y="2259409"/>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85A7525-7CB8-B753-0FE2-0BFEC7E94437}"/>
              </a:ext>
            </a:extLst>
          </p:cNvPr>
          <p:cNvSpPr/>
          <p:nvPr/>
        </p:nvSpPr>
        <p:spPr>
          <a:xfrm>
            <a:off x="32671" y="2553861"/>
            <a:ext cx="4539329"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08429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0B7AAF8D-D102-9623-7216-793C6E7200B8}"/>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4121B5A0-A3B5-206C-F5B7-C2F00DC38236}"/>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Truy</a:t>
            </a:r>
            <a:r>
              <a:rPr lang="en-US" sz="2000" dirty="0"/>
              <a:t> </a:t>
            </a:r>
            <a:r>
              <a:rPr lang="en-US" sz="2000" dirty="0" err="1"/>
              <a:t>vấn</a:t>
            </a:r>
            <a:r>
              <a:rPr lang="en-US" sz="2000" dirty="0"/>
              <a:t> </a:t>
            </a:r>
            <a:r>
              <a:rPr lang="en-US" sz="2000" dirty="0" err="1"/>
              <a:t>tổng</a:t>
            </a:r>
            <a:r>
              <a:rPr lang="en-US" sz="2000" dirty="0"/>
              <a:t> </a:t>
            </a:r>
            <a:r>
              <a:rPr lang="en-US" sz="2000" dirty="0" err="1"/>
              <a:t>đoạn</a:t>
            </a:r>
            <a:r>
              <a:rPr lang="en-US" sz="2000" dirty="0"/>
              <a:t> (Range Queries)</a:t>
            </a:r>
          </a:p>
        </p:txBody>
      </p:sp>
      <p:graphicFrame>
        <p:nvGraphicFramePr>
          <p:cNvPr id="18" name="Table 17">
            <a:extLst>
              <a:ext uri="{FF2B5EF4-FFF2-40B4-BE49-F238E27FC236}">
                <a16:creationId xmlns:a16="http://schemas.microsoft.com/office/drawing/2014/main" id="{24976353-7094-00F9-42A4-952C18E402D0}"/>
              </a:ext>
            </a:extLst>
          </p:cNvPr>
          <p:cNvGraphicFramePr>
            <a:graphicFrameLocks noGrp="1"/>
          </p:cNvGraphicFramePr>
          <p:nvPr>
            <p:extLst>
              <p:ext uri="{D42A27DB-BD31-4B8C-83A1-F6EECF244321}">
                <p14:modId xmlns:p14="http://schemas.microsoft.com/office/powerpoint/2010/main" val="2589975586"/>
              </p:ext>
            </p:extLst>
          </p:nvPr>
        </p:nvGraphicFramePr>
        <p:xfrm>
          <a:off x="0" y="1173734"/>
          <a:ext cx="9164955" cy="579120"/>
        </p:xfrm>
        <a:graphic>
          <a:graphicData uri="http://schemas.openxmlformats.org/drawingml/2006/table">
            <a:tbl>
              <a:tblPr firstRow="1" bandRow="1">
                <a:tableStyleId>{CC4AEED3-F78E-434A-8E7B-570F3100C88C}</a:tableStyleId>
              </a:tblPr>
              <a:tblGrid>
                <a:gridCol w="571500">
                  <a:extLst>
                    <a:ext uri="{9D8B030D-6E8A-4147-A177-3AD203B41FA5}">
                      <a16:colId xmlns:a16="http://schemas.microsoft.com/office/drawing/2014/main" val="3132267375"/>
                    </a:ext>
                  </a:extLst>
                </a:gridCol>
                <a:gridCol w="571500">
                  <a:extLst>
                    <a:ext uri="{9D8B030D-6E8A-4147-A177-3AD203B41FA5}">
                      <a16:colId xmlns:a16="http://schemas.microsoft.com/office/drawing/2014/main" val="3789098752"/>
                    </a:ext>
                  </a:extLst>
                </a:gridCol>
                <a:gridCol w="571500">
                  <a:extLst>
                    <a:ext uri="{9D8B030D-6E8A-4147-A177-3AD203B41FA5}">
                      <a16:colId xmlns:a16="http://schemas.microsoft.com/office/drawing/2014/main" val="2932655077"/>
                    </a:ext>
                  </a:extLst>
                </a:gridCol>
                <a:gridCol w="571500">
                  <a:extLst>
                    <a:ext uri="{9D8B030D-6E8A-4147-A177-3AD203B41FA5}">
                      <a16:colId xmlns:a16="http://schemas.microsoft.com/office/drawing/2014/main" val="2043838059"/>
                    </a:ext>
                  </a:extLst>
                </a:gridCol>
                <a:gridCol w="571500">
                  <a:extLst>
                    <a:ext uri="{9D8B030D-6E8A-4147-A177-3AD203B41FA5}">
                      <a16:colId xmlns:a16="http://schemas.microsoft.com/office/drawing/2014/main" val="3996225493"/>
                    </a:ext>
                  </a:extLst>
                </a:gridCol>
                <a:gridCol w="592455">
                  <a:extLst>
                    <a:ext uri="{9D8B030D-6E8A-4147-A177-3AD203B41FA5}">
                      <a16:colId xmlns:a16="http://schemas.microsoft.com/office/drawing/2014/main" val="3167714550"/>
                    </a:ext>
                  </a:extLst>
                </a:gridCol>
                <a:gridCol w="571500">
                  <a:extLst>
                    <a:ext uri="{9D8B030D-6E8A-4147-A177-3AD203B41FA5}">
                      <a16:colId xmlns:a16="http://schemas.microsoft.com/office/drawing/2014/main" val="977450678"/>
                    </a:ext>
                  </a:extLst>
                </a:gridCol>
                <a:gridCol w="571500">
                  <a:extLst>
                    <a:ext uri="{9D8B030D-6E8A-4147-A177-3AD203B41FA5}">
                      <a16:colId xmlns:a16="http://schemas.microsoft.com/office/drawing/2014/main" val="2924550504"/>
                    </a:ext>
                  </a:extLst>
                </a:gridCol>
                <a:gridCol w="571500">
                  <a:extLst>
                    <a:ext uri="{9D8B030D-6E8A-4147-A177-3AD203B41FA5}">
                      <a16:colId xmlns:a16="http://schemas.microsoft.com/office/drawing/2014/main" val="3461910798"/>
                    </a:ext>
                  </a:extLst>
                </a:gridCol>
                <a:gridCol w="571500">
                  <a:extLst>
                    <a:ext uri="{9D8B030D-6E8A-4147-A177-3AD203B41FA5}">
                      <a16:colId xmlns:a16="http://schemas.microsoft.com/office/drawing/2014/main" val="4004852454"/>
                    </a:ext>
                  </a:extLst>
                </a:gridCol>
                <a:gridCol w="571500">
                  <a:extLst>
                    <a:ext uri="{9D8B030D-6E8A-4147-A177-3AD203B41FA5}">
                      <a16:colId xmlns:a16="http://schemas.microsoft.com/office/drawing/2014/main" val="3562144096"/>
                    </a:ext>
                  </a:extLst>
                </a:gridCol>
                <a:gridCol w="571500">
                  <a:extLst>
                    <a:ext uri="{9D8B030D-6E8A-4147-A177-3AD203B41FA5}">
                      <a16:colId xmlns:a16="http://schemas.microsoft.com/office/drawing/2014/main" val="3680553753"/>
                    </a:ext>
                  </a:extLst>
                </a:gridCol>
                <a:gridCol w="571500">
                  <a:extLst>
                    <a:ext uri="{9D8B030D-6E8A-4147-A177-3AD203B41FA5}">
                      <a16:colId xmlns:a16="http://schemas.microsoft.com/office/drawing/2014/main" val="2210967052"/>
                    </a:ext>
                  </a:extLst>
                </a:gridCol>
                <a:gridCol w="571500">
                  <a:extLst>
                    <a:ext uri="{9D8B030D-6E8A-4147-A177-3AD203B41FA5}">
                      <a16:colId xmlns:a16="http://schemas.microsoft.com/office/drawing/2014/main" val="2335310599"/>
                    </a:ext>
                  </a:extLst>
                </a:gridCol>
                <a:gridCol w="571500">
                  <a:extLst>
                    <a:ext uri="{9D8B030D-6E8A-4147-A177-3AD203B41FA5}">
                      <a16:colId xmlns:a16="http://schemas.microsoft.com/office/drawing/2014/main" val="4123622644"/>
                    </a:ext>
                  </a:extLst>
                </a:gridCol>
                <a:gridCol w="571500">
                  <a:extLst>
                    <a:ext uri="{9D8B030D-6E8A-4147-A177-3AD203B41FA5}">
                      <a16:colId xmlns:a16="http://schemas.microsoft.com/office/drawing/2014/main" val="1143769944"/>
                    </a:ext>
                  </a:extLst>
                </a:gridCol>
              </a:tblGrid>
              <a:tr h="216154">
                <a:tc>
                  <a:txBody>
                    <a:bodyPr/>
                    <a:lstStyle/>
                    <a:p>
                      <a:r>
                        <a:rPr lang="en-US" sz="1600" dirty="0">
                          <a:solidFill>
                            <a:schemeClr val="tx1"/>
                          </a:solidFill>
                        </a:rPr>
                        <a:t>00001</a:t>
                      </a:r>
                    </a:p>
                  </a:txBody>
                  <a:tcPr/>
                </a:tc>
                <a:tc>
                  <a:txBody>
                    <a:bodyPr/>
                    <a:lstStyle/>
                    <a:p>
                      <a:r>
                        <a:rPr lang="en-US" sz="1600" dirty="0">
                          <a:solidFill>
                            <a:schemeClr val="tx1"/>
                          </a:solidFill>
                        </a:rPr>
                        <a:t>00010</a:t>
                      </a:r>
                    </a:p>
                  </a:txBody>
                  <a:tcPr/>
                </a:tc>
                <a:tc>
                  <a:txBody>
                    <a:bodyPr/>
                    <a:lstStyle/>
                    <a:p>
                      <a:r>
                        <a:rPr lang="en-US" sz="1600" dirty="0">
                          <a:solidFill>
                            <a:schemeClr val="tx1"/>
                          </a:solidFill>
                        </a:rPr>
                        <a:t>00011</a:t>
                      </a:r>
                    </a:p>
                  </a:txBody>
                  <a:tcPr/>
                </a:tc>
                <a:tc>
                  <a:txBody>
                    <a:bodyPr/>
                    <a:lstStyle/>
                    <a:p>
                      <a:r>
                        <a:rPr lang="en-US" sz="1600" dirty="0">
                          <a:solidFill>
                            <a:schemeClr val="tx1"/>
                          </a:solidFill>
                        </a:rPr>
                        <a:t>00100</a:t>
                      </a:r>
                    </a:p>
                  </a:txBody>
                  <a:tcPr/>
                </a:tc>
                <a:tc>
                  <a:txBody>
                    <a:bodyPr/>
                    <a:lstStyle/>
                    <a:p>
                      <a:r>
                        <a:rPr lang="en-US" sz="1600" dirty="0">
                          <a:solidFill>
                            <a:schemeClr val="tx1"/>
                          </a:solidFill>
                        </a:rPr>
                        <a:t>00101</a:t>
                      </a:r>
                    </a:p>
                  </a:txBody>
                  <a:tcPr/>
                </a:tc>
                <a:tc>
                  <a:txBody>
                    <a:bodyPr/>
                    <a:lstStyle/>
                    <a:p>
                      <a:r>
                        <a:rPr lang="en-US" sz="1600" dirty="0">
                          <a:solidFill>
                            <a:schemeClr val="tx1"/>
                          </a:solidFill>
                        </a:rPr>
                        <a:t>00110</a:t>
                      </a:r>
                    </a:p>
                  </a:txBody>
                  <a:tcPr/>
                </a:tc>
                <a:tc>
                  <a:txBody>
                    <a:bodyPr/>
                    <a:lstStyle/>
                    <a:p>
                      <a:r>
                        <a:rPr lang="en-US" sz="1600" dirty="0">
                          <a:solidFill>
                            <a:schemeClr val="tx1"/>
                          </a:solidFill>
                        </a:rPr>
                        <a:t>00111</a:t>
                      </a:r>
                    </a:p>
                  </a:txBody>
                  <a:tcPr/>
                </a:tc>
                <a:tc>
                  <a:txBody>
                    <a:bodyPr/>
                    <a:lstStyle/>
                    <a:p>
                      <a:r>
                        <a:rPr lang="en-US" sz="1600" dirty="0">
                          <a:solidFill>
                            <a:schemeClr val="tx1"/>
                          </a:solidFill>
                        </a:rPr>
                        <a:t>01000</a:t>
                      </a:r>
                    </a:p>
                  </a:txBody>
                  <a:tcPr/>
                </a:tc>
                <a:tc>
                  <a:txBody>
                    <a:bodyPr/>
                    <a:lstStyle/>
                    <a:p>
                      <a:r>
                        <a:rPr lang="en-US" sz="1600" dirty="0">
                          <a:solidFill>
                            <a:schemeClr val="tx1"/>
                          </a:solidFill>
                        </a:rPr>
                        <a:t>01001</a:t>
                      </a:r>
                    </a:p>
                  </a:txBody>
                  <a:tcPr/>
                </a:tc>
                <a:tc>
                  <a:txBody>
                    <a:bodyPr/>
                    <a:lstStyle/>
                    <a:p>
                      <a:r>
                        <a:rPr lang="en-US" sz="1600" dirty="0">
                          <a:solidFill>
                            <a:schemeClr val="tx1"/>
                          </a:solidFill>
                        </a:rPr>
                        <a:t>01010</a:t>
                      </a:r>
                    </a:p>
                  </a:txBody>
                  <a:tcPr/>
                </a:tc>
                <a:tc>
                  <a:txBody>
                    <a:bodyPr/>
                    <a:lstStyle/>
                    <a:p>
                      <a:r>
                        <a:rPr lang="en-US" sz="1600" dirty="0">
                          <a:solidFill>
                            <a:schemeClr val="tx1"/>
                          </a:solidFill>
                        </a:rPr>
                        <a:t>01011</a:t>
                      </a:r>
                    </a:p>
                  </a:txBody>
                  <a:tcPr/>
                </a:tc>
                <a:tc>
                  <a:txBody>
                    <a:bodyPr/>
                    <a:lstStyle/>
                    <a:p>
                      <a:r>
                        <a:rPr lang="en-US" sz="1600" dirty="0">
                          <a:solidFill>
                            <a:schemeClr val="tx1"/>
                          </a:solidFill>
                        </a:rPr>
                        <a:t>01100</a:t>
                      </a:r>
                    </a:p>
                  </a:txBody>
                  <a:tcPr/>
                </a:tc>
                <a:tc>
                  <a:txBody>
                    <a:bodyPr/>
                    <a:lstStyle/>
                    <a:p>
                      <a:r>
                        <a:rPr lang="en-US" sz="1600" dirty="0">
                          <a:solidFill>
                            <a:schemeClr val="tx1"/>
                          </a:solidFill>
                        </a:rPr>
                        <a:t>01101</a:t>
                      </a:r>
                    </a:p>
                  </a:txBody>
                  <a:tcPr/>
                </a:tc>
                <a:tc>
                  <a:txBody>
                    <a:bodyPr/>
                    <a:lstStyle/>
                    <a:p>
                      <a:r>
                        <a:rPr lang="en-US" sz="1600" dirty="0">
                          <a:solidFill>
                            <a:schemeClr val="tx1"/>
                          </a:solidFill>
                        </a:rPr>
                        <a:t>01110</a:t>
                      </a:r>
                    </a:p>
                  </a:txBody>
                  <a:tcPr/>
                </a:tc>
                <a:tc>
                  <a:txBody>
                    <a:bodyPr/>
                    <a:lstStyle/>
                    <a:p>
                      <a:r>
                        <a:rPr lang="en-US" sz="1600" dirty="0">
                          <a:solidFill>
                            <a:schemeClr val="tx1"/>
                          </a:solidFill>
                        </a:rPr>
                        <a:t>01111</a:t>
                      </a:r>
                    </a:p>
                  </a:txBody>
                  <a:tcPr/>
                </a:tc>
                <a:tc>
                  <a:txBody>
                    <a:bodyPr/>
                    <a:lstStyle/>
                    <a:p>
                      <a:r>
                        <a:rPr lang="en-US" sz="1600" dirty="0">
                          <a:solidFill>
                            <a:srgbClr val="FF0000"/>
                          </a:solidFill>
                        </a:rPr>
                        <a:t>1</a:t>
                      </a:r>
                      <a:r>
                        <a:rPr lang="en-US" sz="1600" dirty="0">
                          <a:solidFill>
                            <a:schemeClr val="tx1"/>
                          </a:solidFill>
                        </a:rPr>
                        <a:t>0000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055EF3AE-DD45-217E-46B5-1FC0027A451A}"/>
              </a:ext>
            </a:extLst>
          </p:cNvPr>
          <p:cNvSpPr txBox="1"/>
          <p:nvPr/>
        </p:nvSpPr>
        <p:spPr>
          <a:xfrm>
            <a:off x="0" y="712069"/>
            <a:ext cx="9143999" cy="461665"/>
          </a:xfrm>
          <a:prstGeom prst="rect">
            <a:avLst/>
          </a:prstGeom>
          <a:noFill/>
        </p:spPr>
        <p:txBody>
          <a:bodyPr wrap="square">
            <a:spAutoFit/>
          </a:bodyPr>
          <a:lstStyle/>
          <a:p>
            <a:r>
              <a:rPr lang="en-US" sz="2400" dirty="0"/>
              <a:t> 1    2     3     4     5    6     7     8     9   10   11   12   13   14   15   16</a:t>
            </a:r>
          </a:p>
        </p:txBody>
      </p:sp>
      <p:sp>
        <p:nvSpPr>
          <p:cNvPr id="21" name="TextBox 20">
            <a:extLst>
              <a:ext uri="{FF2B5EF4-FFF2-40B4-BE49-F238E27FC236}">
                <a16:creationId xmlns:a16="http://schemas.microsoft.com/office/drawing/2014/main" id="{F97BC69B-1DB2-5829-E0E3-FE13A4F92A4A}"/>
              </a:ext>
            </a:extLst>
          </p:cNvPr>
          <p:cNvSpPr txBox="1"/>
          <p:nvPr/>
        </p:nvSpPr>
        <p:spPr>
          <a:xfrm>
            <a:off x="865632" y="3411995"/>
            <a:ext cx="7949184" cy="369332"/>
          </a:xfrm>
          <a:prstGeom prst="rect">
            <a:avLst/>
          </a:prstGeom>
          <a:noFill/>
        </p:spPr>
        <p:txBody>
          <a:bodyPr wrap="square">
            <a:spAutoFit/>
          </a:bodyPr>
          <a:lstStyle/>
          <a:p>
            <a:r>
              <a:rPr lang="en-US" sz="1800" dirty="0" err="1"/>
              <a:t>Những</a:t>
            </a:r>
            <a:r>
              <a:rPr lang="en-US" sz="1800" dirty="0"/>
              <a:t> </a:t>
            </a:r>
            <a:r>
              <a:rPr lang="en-US" sz="1800" dirty="0" err="1"/>
              <a:t>thanh</a:t>
            </a:r>
            <a:r>
              <a:rPr lang="en-US" sz="1800" dirty="0"/>
              <a:t> </a:t>
            </a:r>
            <a:r>
              <a:rPr lang="en-US" sz="1800" dirty="0" err="1"/>
              <a:t>màu</a:t>
            </a:r>
            <a:r>
              <a:rPr lang="en-US" sz="1800" dirty="0"/>
              <a:t> </a:t>
            </a:r>
            <a:r>
              <a:rPr lang="en-US" sz="1800" dirty="0" err="1"/>
              <a:t>xanh</a:t>
            </a:r>
            <a:r>
              <a:rPr lang="en-US" sz="1800" dirty="0"/>
              <a:t> </a:t>
            </a:r>
            <a:r>
              <a:rPr lang="en-US" sz="1800" dirty="0" err="1"/>
              <a:t>biểu</a:t>
            </a:r>
            <a:r>
              <a:rPr lang="en-US" sz="1800" dirty="0"/>
              <a:t> </a:t>
            </a:r>
            <a:r>
              <a:rPr lang="en-US" sz="1800" dirty="0" err="1"/>
              <a:t>thị</a:t>
            </a:r>
            <a:r>
              <a:rPr lang="en-US" sz="1800" dirty="0"/>
              <a:t> </a:t>
            </a:r>
            <a:r>
              <a:rPr lang="en-US" sz="1800" dirty="0" err="1"/>
              <a:t>phạm</a:t>
            </a:r>
            <a:r>
              <a:rPr lang="en-US" sz="1800" dirty="0"/>
              <a:t> vi </a:t>
            </a:r>
            <a:r>
              <a:rPr lang="en-US" sz="1800" dirty="0" err="1"/>
              <a:t>thuộc</a:t>
            </a:r>
            <a:r>
              <a:rPr lang="en-US" sz="1800" dirty="0"/>
              <a:t> </a:t>
            </a:r>
            <a:r>
              <a:rPr lang="en-US" sz="1800" dirty="0" err="1"/>
              <a:t>nó</a:t>
            </a:r>
            <a:r>
              <a:rPr lang="en-US" sz="1800" dirty="0"/>
              <a:t>.</a:t>
            </a:r>
          </a:p>
        </p:txBody>
      </p:sp>
      <p:sp>
        <p:nvSpPr>
          <p:cNvPr id="25" name="TextBox 24">
            <a:extLst>
              <a:ext uri="{FF2B5EF4-FFF2-40B4-BE49-F238E27FC236}">
                <a16:creationId xmlns:a16="http://schemas.microsoft.com/office/drawing/2014/main" id="{6ADF8DAB-9AAD-7F36-5BA3-EE69C744DD30}"/>
              </a:ext>
            </a:extLst>
          </p:cNvPr>
          <p:cNvSpPr txBox="1"/>
          <p:nvPr/>
        </p:nvSpPr>
        <p:spPr>
          <a:xfrm>
            <a:off x="865632" y="3997859"/>
            <a:ext cx="7565118" cy="369332"/>
          </a:xfrm>
          <a:prstGeom prst="rect">
            <a:avLst/>
          </a:prstGeom>
          <a:noFill/>
        </p:spPr>
        <p:txBody>
          <a:bodyPr wrap="square">
            <a:spAutoFit/>
          </a:bodyPr>
          <a:lstStyle/>
          <a:p>
            <a:r>
              <a:rPr lang="en-US" sz="1800" dirty="0"/>
              <a:t>Các </a:t>
            </a:r>
            <a:r>
              <a:rPr lang="en-US" sz="1800" dirty="0" err="1"/>
              <a:t>số</a:t>
            </a:r>
            <a:r>
              <a:rPr lang="en-US" sz="1800" dirty="0"/>
              <a:t> </a:t>
            </a:r>
            <a:r>
              <a:rPr lang="en-US" sz="1800" dirty="0" err="1"/>
              <a:t>có</a:t>
            </a:r>
            <a:r>
              <a:rPr lang="en-US" sz="1800" dirty="0"/>
              <a:t> LSB </a:t>
            </a:r>
            <a:r>
              <a:rPr lang="en-US" sz="1800" dirty="0" err="1"/>
              <a:t>là</a:t>
            </a:r>
            <a:r>
              <a:rPr lang="en-US" sz="1800" dirty="0"/>
              <a:t> 5 </a:t>
            </a:r>
            <a:r>
              <a:rPr lang="en-US" sz="1800" dirty="0" err="1"/>
              <a:t>có</a:t>
            </a:r>
            <a:r>
              <a:rPr lang="en-US" sz="1800" dirty="0"/>
              <a:t> </a:t>
            </a:r>
            <a:r>
              <a:rPr lang="en-US" sz="1800" dirty="0" err="1"/>
              <a:t>phạm</a:t>
            </a:r>
            <a:r>
              <a:rPr lang="en-US" sz="1800" dirty="0"/>
              <a:t> vi 16.</a:t>
            </a:r>
          </a:p>
        </p:txBody>
      </p:sp>
      <p:cxnSp>
        <p:nvCxnSpPr>
          <p:cNvPr id="16" name="Straight Connector 15">
            <a:extLst>
              <a:ext uri="{FF2B5EF4-FFF2-40B4-BE49-F238E27FC236}">
                <a16:creationId xmlns:a16="http://schemas.microsoft.com/office/drawing/2014/main" id="{605FF566-6EAA-4006-D124-2DB05327C084}"/>
              </a:ext>
            </a:extLst>
          </p:cNvPr>
          <p:cNvCxnSpPr/>
          <p:nvPr/>
        </p:nvCxnSpPr>
        <p:spPr>
          <a:xfrm>
            <a:off x="0" y="1752854"/>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200AC276-259A-2151-A8F7-4899BA35C3A2}"/>
              </a:ext>
            </a:extLst>
          </p:cNvPr>
          <p:cNvSpPr/>
          <p:nvPr/>
        </p:nvSpPr>
        <p:spPr>
          <a:xfrm>
            <a:off x="32671"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E1A1DF-BD56-0AFB-334F-9C29106D1D2C}"/>
              </a:ext>
            </a:extLst>
          </p:cNvPr>
          <p:cNvSpPr/>
          <p:nvPr/>
        </p:nvSpPr>
        <p:spPr>
          <a:xfrm>
            <a:off x="1186529" y="1774869"/>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27FA861-8A32-0006-4312-A8B80FC01D41}"/>
              </a:ext>
            </a:extLst>
          </p:cNvPr>
          <p:cNvSpPr/>
          <p:nvPr/>
        </p:nvSpPr>
        <p:spPr>
          <a:xfrm>
            <a:off x="2340387"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2D58C2D-D00E-A743-9E3F-6B7019FF9421}"/>
              </a:ext>
            </a:extLst>
          </p:cNvPr>
          <p:cNvSpPr/>
          <p:nvPr/>
        </p:nvSpPr>
        <p:spPr>
          <a:xfrm>
            <a:off x="349424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C2B797-4BD2-014F-599C-AFE0380F691F}"/>
              </a:ext>
            </a:extLst>
          </p:cNvPr>
          <p:cNvSpPr/>
          <p:nvPr/>
        </p:nvSpPr>
        <p:spPr>
          <a:xfrm>
            <a:off x="4638102"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2E1F08B-C05E-8959-CD17-5F8BE17A2043}"/>
              </a:ext>
            </a:extLst>
          </p:cNvPr>
          <p:cNvSpPr/>
          <p:nvPr/>
        </p:nvSpPr>
        <p:spPr>
          <a:xfrm>
            <a:off x="691162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ED81D90-11DE-CE6F-879E-6F783D4DF71B}"/>
              </a:ext>
            </a:extLst>
          </p:cNvPr>
          <p:cNvSpPr/>
          <p:nvPr/>
        </p:nvSpPr>
        <p:spPr>
          <a:xfrm>
            <a:off x="5757671" y="1766272"/>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84E2047-DCB1-DC9E-5190-CCB1B99AFD7D}"/>
              </a:ext>
            </a:extLst>
          </p:cNvPr>
          <p:cNvSpPr/>
          <p:nvPr/>
        </p:nvSpPr>
        <p:spPr>
          <a:xfrm>
            <a:off x="8055386" y="1765935"/>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CBD6DA1-CB17-5030-A11E-47F3FA53B6BB}"/>
              </a:ext>
            </a:extLst>
          </p:cNvPr>
          <p:cNvSpPr/>
          <p:nvPr/>
        </p:nvSpPr>
        <p:spPr>
          <a:xfrm>
            <a:off x="6911625" y="1995213"/>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42D0ACF-6328-6850-3134-21A93F4040AB}"/>
              </a:ext>
            </a:extLst>
          </p:cNvPr>
          <p:cNvSpPr/>
          <p:nvPr/>
        </p:nvSpPr>
        <p:spPr>
          <a:xfrm>
            <a:off x="4613910" y="197374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E59CDD-4D34-1FEA-1E66-5998A98ED00E}"/>
              </a:ext>
            </a:extLst>
          </p:cNvPr>
          <p:cNvSpPr/>
          <p:nvPr/>
        </p:nvSpPr>
        <p:spPr>
          <a:xfrm>
            <a:off x="2316195" y="1983161"/>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6F2615D-9993-84EF-3BFD-85C7197D91DB}"/>
              </a:ext>
            </a:extLst>
          </p:cNvPr>
          <p:cNvSpPr/>
          <p:nvPr/>
        </p:nvSpPr>
        <p:spPr>
          <a:xfrm>
            <a:off x="24955" y="199902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20EB95F-4D3D-0100-3195-1876E23AA37E}"/>
              </a:ext>
            </a:extLst>
          </p:cNvPr>
          <p:cNvSpPr/>
          <p:nvPr/>
        </p:nvSpPr>
        <p:spPr>
          <a:xfrm>
            <a:off x="24954" y="2276991"/>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6D9FE0C-0BE1-A9B6-6183-7910136D784B}"/>
              </a:ext>
            </a:extLst>
          </p:cNvPr>
          <p:cNvSpPr/>
          <p:nvPr/>
        </p:nvSpPr>
        <p:spPr>
          <a:xfrm>
            <a:off x="4620384" y="2259409"/>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D877616-AEE9-9235-E2D0-045E997D4CF5}"/>
              </a:ext>
            </a:extLst>
          </p:cNvPr>
          <p:cNvSpPr/>
          <p:nvPr/>
        </p:nvSpPr>
        <p:spPr>
          <a:xfrm>
            <a:off x="32671" y="2553861"/>
            <a:ext cx="4539329"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C597F34-76BB-79B2-B6D3-7E292DDAF9C5}"/>
              </a:ext>
            </a:extLst>
          </p:cNvPr>
          <p:cNvSpPr/>
          <p:nvPr/>
        </p:nvSpPr>
        <p:spPr>
          <a:xfrm>
            <a:off x="36292" y="2818556"/>
            <a:ext cx="9107707" cy="122527"/>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47447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6560C670-3209-A071-313B-7402A18734B7}"/>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5DFECCBA-6BEA-A1E1-837C-559D8E60C68E}"/>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Truy</a:t>
            </a:r>
            <a:r>
              <a:rPr lang="en-US" sz="2000" dirty="0"/>
              <a:t> </a:t>
            </a:r>
            <a:r>
              <a:rPr lang="en-US" sz="2000" dirty="0" err="1"/>
              <a:t>vấn</a:t>
            </a:r>
            <a:r>
              <a:rPr lang="en-US" sz="2000" dirty="0"/>
              <a:t> </a:t>
            </a:r>
            <a:r>
              <a:rPr lang="en-US" sz="2000" dirty="0" err="1"/>
              <a:t>tổng</a:t>
            </a:r>
            <a:r>
              <a:rPr lang="en-US" sz="2000" dirty="0"/>
              <a:t> </a:t>
            </a:r>
            <a:r>
              <a:rPr lang="en-US" sz="2000" dirty="0" err="1"/>
              <a:t>đoạn</a:t>
            </a:r>
            <a:r>
              <a:rPr lang="en-US" sz="2000" dirty="0"/>
              <a:t> (Range Queries)</a:t>
            </a:r>
          </a:p>
        </p:txBody>
      </p:sp>
      <p:graphicFrame>
        <p:nvGraphicFramePr>
          <p:cNvPr id="18" name="Table 17">
            <a:extLst>
              <a:ext uri="{FF2B5EF4-FFF2-40B4-BE49-F238E27FC236}">
                <a16:creationId xmlns:a16="http://schemas.microsoft.com/office/drawing/2014/main" id="{A6DF8EBD-A723-FDCA-1F21-8E32E585F43C}"/>
              </a:ext>
            </a:extLst>
          </p:cNvPr>
          <p:cNvGraphicFramePr>
            <a:graphicFrameLocks noGrp="1"/>
          </p:cNvGraphicFramePr>
          <p:nvPr>
            <p:extLst>
              <p:ext uri="{D42A27DB-BD31-4B8C-83A1-F6EECF244321}">
                <p14:modId xmlns:p14="http://schemas.microsoft.com/office/powerpoint/2010/main" val="3890309266"/>
              </p:ext>
            </p:extLst>
          </p:nvPr>
        </p:nvGraphicFramePr>
        <p:xfrm>
          <a:off x="0" y="1173734"/>
          <a:ext cx="9164955" cy="579120"/>
        </p:xfrm>
        <a:graphic>
          <a:graphicData uri="http://schemas.openxmlformats.org/drawingml/2006/table">
            <a:tbl>
              <a:tblPr firstRow="1" bandRow="1">
                <a:tableStyleId>{CC4AEED3-F78E-434A-8E7B-570F3100C88C}</a:tableStyleId>
              </a:tblPr>
              <a:tblGrid>
                <a:gridCol w="571500">
                  <a:extLst>
                    <a:ext uri="{9D8B030D-6E8A-4147-A177-3AD203B41FA5}">
                      <a16:colId xmlns:a16="http://schemas.microsoft.com/office/drawing/2014/main" val="3132267375"/>
                    </a:ext>
                  </a:extLst>
                </a:gridCol>
                <a:gridCol w="571500">
                  <a:extLst>
                    <a:ext uri="{9D8B030D-6E8A-4147-A177-3AD203B41FA5}">
                      <a16:colId xmlns:a16="http://schemas.microsoft.com/office/drawing/2014/main" val="3789098752"/>
                    </a:ext>
                  </a:extLst>
                </a:gridCol>
                <a:gridCol w="571500">
                  <a:extLst>
                    <a:ext uri="{9D8B030D-6E8A-4147-A177-3AD203B41FA5}">
                      <a16:colId xmlns:a16="http://schemas.microsoft.com/office/drawing/2014/main" val="2932655077"/>
                    </a:ext>
                  </a:extLst>
                </a:gridCol>
                <a:gridCol w="571500">
                  <a:extLst>
                    <a:ext uri="{9D8B030D-6E8A-4147-A177-3AD203B41FA5}">
                      <a16:colId xmlns:a16="http://schemas.microsoft.com/office/drawing/2014/main" val="2043838059"/>
                    </a:ext>
                  </a:extLst>
                </a:gridCol>
                <a:gridCol w="571500">
                  <a:extLst>
                    <a:ext uri="{9D8B030D-6E8A-4147-A177-3AD203B41FA5}">
                      <a16:colId xmlns:a16="http://schemas.microsoft.com/office/drawing/2014/main" val="3996225493"/>
                    </a:ext>
                  </a:extLst>
                </a:gridCol>
                <a:gridCol w="592455">
                  <a:extLst>
                    <a:ext uri="{9D8B030D-6E8A-4147-A177-3AD203B41FA5}">
                      <a16:colId xmlns:a16="http://schemas.microsoft.com/office/drawing/2014/main" val="3167714550"/>
                    </a:ext>
                  </a:extLst>
                </a:gridCol>
                <a:gridCol w="571500">
                  <a:extLst>
                    <a:ext uri="{9D8B030D-6E8A-4147-A177-3AD203B41FA5}">
                      <a16:colId xmlns:a16="http://schemas.microsoft.com/office/drawing/2014/main" val="977450678"/>
                    </a:ext>
                  </a:extLst>
                </a:gridCol>
                <a:gridCol w="571500">
                  <a:extLst>
                    <a:ext uri="{9D8B030D-6E8A-4147-A177-3AD203B41FA5}">
                      <a16:colId xmlns:a16="http://schemas.microsoft.com/office/drawing/2014/main" val="2924550504"/>
                    </a:ext>
                  </a:extLst>
                </a:gridCol>
                <a:gridCol w="571500">
                  <a:extLst>
                    <a:ext uri="{9D8B030D-6E8A-4147-A177-3AD203B41FA5}">
                      <a16:colId xmlns:a16="http://schemas.microsoft.com/office/drawing/2014/main" val="3461910798"/>
                    </a:ext>
                  </a:extLst>
                </a:gridCol>
                <a:gridCol w="571500">
                  <a:extLst>
                    <a:ext uri="{9D8B030D-6E8A-4147-A177-3AD203B41FA5}">
                      <a16:colId xmlns:a16="http://schemas.microsoft.com/office/drawing/2014/main" val="4004852454"/>
                    </a:ext>
                  </a:extLst>
                </a:gridCol>
                <a:gridCol w="571500">
                  <a:extLst>
                    <a:ext uri="{9D8B030D-6E8A-4147-A177-3AD203B41FA5}">
                      <a16:colId xmlns:a16="http://schemas.microsoft.com/office/drawing/2014/main" val="3562144096"/>
                    </a:ext>
                  </a:extLst>
                </a:gridCol>
                <a:gridCol w="571500">
                  <a:extLst>
                    <a:ext uri="{9D8B030D-6E8A-4147-A177-3AD203B41FA5}">
                      <a16:colId xmlns:a16="http://schemas.microsoft.com/office/drawing/2014/main" val="3680553753"/>
                    </a:ext>
                  </a:extLst>
                </a:gridCol>
                <a:gridCol w="571500">
                  <a:extLst>
                    <a:ext uri="{9D8B030D-6E8A-4147-A177-3AD203B41FA5}">
                      <a16:colId xmlns:a16="http://schemas.microsoft.com/office/drawing/2014/main" val="2210967052"/>
                    </a:ext>
                  </a:extLst>
                </a:gridCol>
                <a:gridCol w="571500">
                  <a:extLst>
                    <a:ext uri="{9D8B030D-6E8A-4147-A177-3AD203B41FA5}">
                      <a16:colId xmlns:a16="http://schemas.microsoft.com/office/drawing/2014/main" val="2335310599"/>
                    </a:ext>
                  </a:extLst>
                </a:gridCol>
                <a:gridCol w="571500">
                  <a:extLst>
                    <a:ext uri="{9D8B030D-6E8A-4147-A177-3AD203B41FA5}">
                      <a16:colId xmlns:a16="http://schemas.microsoft.com/office/drawing/2014/main" val="4123622644"/>
                    </a:ext>
                  </a:extLst>
                </a:gridCol>
                <a:gridCol w="571500">
                  <a:extLst>
                    <a:ext uri="{9D8B030D-6E8A-4147-A177-3AD203B41FA5}">
                      <a16:colId xmlns:a16="http://schemas.microsoft.com/office/drawing/2014/main" val="1143769944"/>
                    </a:ext>
                  </a:extLst>
                </a:gridCol>
              </a:tblGrid>
              <a:tr h="216154">
                <a:tc>
                  <a:txBody>
                    <a:bodyPr/>
                    <a:lstStyle/>
                    <a:p>
                      <a:r>
                        <a:rPr lang="en-US" sz="1600" dirty="0">
                          <a:solidFill>
                            <a:schemeClr val="tx1"/>
                          </a:solidFill>
                        </a:rPr>
                        <a:t>00001</a:t>
                      </a:r>
                    </a:p>
                  </a:txBody>
                  <a:tcPr/>
                </a:tc>
                <a:tc>
                  <a:txBody>
                    <a:bodyPr/>
                    <a:lstStyle/>
                    <a:p>
                      <a:r>
                        <a:rPr lang="en-US" sz="1600" dirty="0">
                          <a:solidFill>
                            <a:schemeClr val="tx1"/>
                          </a:solidFill>
                        </a:rPr>
                        <a:t>00010</a:t>
                      </a:r>
                    </a:p>
                  </a:txBody>
                  <a:tcPr/>
                </a:tc>
                <a:tc>
                  <a:txBody>
                    <a:bodyPr/>
                    <a:lstStyle/>
                    <a:p>
                      <a:r>
                        <a:rPr lang="en-US" sz="1600" dirty="0">
                          <a:solidFill>
                            <a:schemeClr val="tx1"/>
                          </a:solidFill>
                        </a:rPr>
                        <a:t>00011</a:t>
                      </a:r>
                    </a:p>
                  </a:txBody>
                  <a:tcPr/>
                </a:tc>
                <a:tc>
                  <a:txBody>
                    <a:bodyPr/>
                    <a:lstStyle/>
                    <a:p>
                      <a:r>
                        <a:rPr lang="en-US" sz="1600" dirty="0">
                          <a:solidFill>
                            <a:schemeClr val="tx1"/>
                          </a:solidFill>
                        </a:rPr>
                        <a:t>00100</a:t>
                      </a:r>
                    </a:p>
                  </a:txBody>
                  <a:tcPr/>
                </a:tc>
                <a:tc>
                  <a:txBody>
                    <a:bodyPr/>
                    <a:lstStyle/>
                    <a:p>
                      <a:r>
                        <a:rPr lang="en-US" sz="1600" dirty="0">
                          <a:solidFill>
                            <a:schemeClr val="tx1"/>
                          </a:solidFill>
                        </a:rPr>
                        <a:t>00101</a:t>
                      </a:r>
                    </a:p>
                  </a:txBody>
                  <a:tcPr/>
                </a:tc>
                <a:tc>
                  <a:txBody>
                    <a:bodyPr/>
                    <a:lstStyle/>
                    <a:p>
                      <a:r>
                        <a:rPr lang="en-US" sz="1600" dirty="0">
                          <a:solidFill>
                            <a:schemeClr val="tx1"/>
                          </a:solidFill>
                        </a:rPr>
                        <a:t>00110</a:t>
                      </a:r>
                    </a:p>
                  </a:txBody>
                  <a:tcPr/>
                </a:tc>
                <a:tc>
                  <a:txBody>
                    <a:bodyPr/>
                    <a:lstStyle/>
                    <a:p>
                      <a:r>
                        <a:rPr lang="en-US" sz="1600" dirty="0">
                          <a:solidFill>
                            <a:schemeClr val="tx1"/>
                          </a:solidFill>
                        </a:rPr>
                        <a:t>00111</a:t>
                      </a:r>
                    </a:p>
                  </a:txBody>
                  <a:tcPr/>
                </a:tc>
                <a:tc>
                  <a:txBody>
                    <a:bodyPr/>
                    <a:lstStyle/>
                    <a:p>
                      <a:r>
                        <a:rPr lang="en-US" sz="1600" dirty="0">
                          <a:solidFill>
                            <a:schemeClr val="tx1"/>
                          </a:solidFill>
                        </a:rPr>
                        <a:t>01000</a:t>
                      </a:r>
                    </a:p>
                  </a:txBody>
                  <a:tcPr/>
                </a:tc>
                <a:tc>
                  <a:txBody>
                    <a:bodyPr/>
                    <a:lstStyle/>
                    <a:p>
                      <a:r>
                        <a:rPr lang="en-US" sz="1600" dirty="0">
                          <a:solidFill>
                            <a:schemeClr val="tx1"/>
                          </a:solidFill>
                        </a:rPr>
                        <a:t>01001</a:t>
                      </a:r>
                    </a:p>
                  </a:txBody>
                  <a:tcPr/>
                </a:tc>
                <a:tc>
                  <a:txBody>
                    <a:bodyPr/>
                    <a:lstStyle/>
                    <a:p>
                      <a:r>
                        <a:rPr lang="en-US" sz="1600" dirty="0">
                          <a:solidFill>
                            <a:schemeClr val="tx1"/>
                          </a:solidFill>
                        </a:rPr>
                        <a:t>01010</a:t>
                      </a:r>
                    </a:p>
                  </a:txBody>
                  <a:tcPr/>
                </a:tc>
                <a:tc>
                  <a:txBody>
                    <a:bodyPr/>
                    <a:lstStyle/>
                    <a:p>
                      <a:r>
                        <a:rPr lang="en-US" sz="1600" dirty="0">
                          <a:solidFill>
                            <a:schemeClr val="tx1"/>
                          </a:solidFill>
                        </a:rPr>
                        <a:t>01011</a:t>
                      </a:r>
                    </a:p>
                  </a:txBody>
                  <a:tcPr/>
                </a:tc>
                <a:tc>
                  <a:txBody>
                    <a:bodyPr/>
                    <a:lstStyle/>
                    <a:p>
                      <a:r>
                        <a:rPr lang="en-US" sz="1600" dirty="0">
                          <a:solidFill>
                            <a:schemeClr val="tx1"/>
                          </a:solidFill>
                        </a:rPr>
                        <a:t>01100</a:t>
                      </a:r>
                    </a:p>
                  </a:txBody>
                  <a:tcPr/>
                </a:tc>
                <a:tc>
                  <a:txBody>
                    <a:bodyPr/>
                    <a:lstStyle/>
                    <a:p>
                      <a:r>
                        <a:rPr lang="en-US" sz="1600" dirty="0">
                          <a:solidFill>
                            <a:schemeClr val="tx1"/>
                          </a:solidFill>
                        </a:rPr>
                        <a:t>01101</a:t>
                      </a:r>
                    </a:p>
                  </a:txBody>
                  <a:tcPr/>
                </a:tc>
                <a:tc>
                  <a:txBody>
                    <a:bodyPr/>
                    <a:lstStyle/>
                    <a:p>
                      <a:r>
                        <a:rPr lang="en-US" sz="1600" dirty="0">
                          <a:solidFill>
                            <a:schemeClr val="tx1"/>
                          </a:solidFill>
                        </a:rPr>
                        <a:t>01110</a:t>
                      </a:r>
                    </a:p>
                  </a:txBody>
                  <a:tcPr/>
                </a:tc>
                <a:tc>
                  <a:txBody>
                    <a:bodyPr/>
                    <a:lstStyle/>
                    <a:p>
                      <a:r>
                        <a:rPr lang="en-US" sz="1600" dirty="0">
                          <a:solidFill>
                            <a:schemeClr val="tx1"/>
                          </a:solidFill>
                        </a:rPr>
                        <a:t>01111</a:t>
                      </a:r>
                    </a:p>
                  </a:txBody>
                  <a:tcPr/>
                </a:tc>
                <a:tc>
                  <a:txBody>
                    <a:bodyPr/>
                    <a:lstStyle/>
                    <a:p>
                      <a:r>
                        <a:rPr lang="en-US" sz="1600" dirty="0">
                          <a:solidFill>
                            <a:schemeClr val="tx1"/>
                          </a:solidFill>
                        </a:rPr>
                        <a:t>10000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0DF0C0A5-708C-0515-B8B3-85BA7ADE34C6}"/>
              </a:ext>
            </a:extLst>
          </p:cNvPr>
          <p:cNvSpPr txBox="1"/>
          <p:nvPr/>
        </p:nvSpPr>
        <p:spPr>
          <a:xfrm>
            <a:off x="0" y="712069"/>
            <a:ext cx="9143999" cy="461665"/>
          </a:xfrm>
          <a:prstGeom prst="rect">
            <a:avLst/>
          </a:prstGeom>
          <a:noFill/>
        </p:spPr>
        <p:txBody>
          <a:bodyPr wrap="square">
            <a:spAutoFit/>
          </a:bodyPr>
          <a:lstStyle/>
          <a:p>
            <a:r>
              <a:rPr lang="en-US" sz="2400" dirty="0"/>
              <a:t> 1    2     3     4     5    6     7     8     9   10   11   12   13   14   15   16</a:t>
            </a:r>
          </a:p>
        </p:txBody>
      </p:sp>
      <p:sp>
        <p:nvSpPr>
          <p:cNvPr id="21" name="TextBox 20">
            <a:extLst>
              <a:ext uri="{FF2B5EF4-FFF2-40B4-BE49-F238E27FC236}">
                <a16:creationId xmlns:a16="http://schemas.microsoft.com/office/drawing/2014/main" id="{A8578311-5D0E-84A8-2CFC-EEEC223A6C10}"/>
              </a:ext>
            </a:extLst>
          </p:cNvPr>
          <p:cNvSpPr txBox="1"/>
          <p:nvPr/>
        </p:nvSpPr>
        <p:spPr>
          <a:xfrm>
            <a:off x="865632" y="3113008"/>
            <a:ext cx="7949184" cy="646331"/>
          </a:xfrm>
          <a:prstGeom prst="rect">
            <a:avLst/>
          </a:prstGeom>
          <a:noFill/>
        </p:spPr>
        <p:txBody>
          <a:bodyPr wrap="square">
            <a:spAutoFit/>
          </a:bodyPr>
          <a:lstStyle/>
          <a:p>
            <a:r>
              <a:rPr lang="en-US" sz="1800" dirty="0"/>
              <a:t>Trong </a:t>
            </a:r>
            <a:r>
              <a:rPr lang="en-US" sz="1800" dirty="0" err="1"/>
              <a:t>cây</a:t>
            </a:r>
            <a:r>
              <a:rPr lang="en-US" sz="1800" dirty="0"/>
              <a:t> Fenwick, </a:t>
            </a:r>
            <a:r>
              <a:rPr lang="en-US" sz="1800" dirty="0" err="1"/>
              <a:t>chúng</a:t>
            </a:r>
            <a:r>
              <a:rPr lang="en-US" sz="1800" dirty="0"/>
              <a:t> ta </a:t>
            </a:r>
            <a:r>
              <a:rPr lang="en-US" sz="1800" dirty="0" err="1"/>
              <a:t>có</a:t>
            </a:r>
            <a:r>
              <a:rPr lang="en-US" sz="1800" dirty="0"/>
              <a:t> </a:t>
            </a:r>
            <a:r>
              <a:rPr lang="en-US" sz="1800" dirty="0" err="1"/>
              <a:t>thể</a:t>
            </a:r>
            <a:r>
              <a:rPr lang="en-US" sz="1800" dirty="0"/>
              <a:t> </a:t>
            </a:r>
            <a:r>
              <a:rPr lang="en-US" sz="1800" dirty="0" err="1"/>
              <a:t>tính</a:t>
            </a:r>
            <a:r>
              <a:rPr lang="en-US" sz="1800" dirty="0"/>
              <a:t> </a:t>
            </a:r>
            <a:r>
              <a:rPr lang="en-US" sz="1800" dirty="0" err="1"/>
              <a:t>tổng</a:t>
            </a:r>
            <a:r>
              <a:rPr lang="en-US" sz="1800" dirty="0"/>
              <a:t> </a:t>
            </a:r>
            <a:r>
              <a:rPr lang="en-US" sz="1800" dirty="0" err="1"/>
              <a:t>tiền</a:t>
            </a:r>
            <a:r>
              <a:rPr lang="en-US" sz="1800" dirty="0"/>
              <a:t> </a:t>
            </a:r>
            <a:r>
              <a:rPr lang="en-US" sz="1800" dirty="0" err="1"/>
              <a:t>tố</a:t>
            </a:r>
            <a:r>
              <a:rPr lang="en-US" sz="1800" dirty="0"/>
              <a:t> </a:t>
            </a:r>
            <a:r>
              <a:rPr lang="en-US" sz="1800" dirty="0" err="1"/>
              <a:t>lên</a:t>
            </a:r>
            <a:r>
              <a:rPr lang="en-US" sz="1800" dirty="0"/>
              <a:t> </a:t>
            </a:r>
            <a:r>
              <a:rPr lang="en-US" sz="1800" dirty="0" err="1"/>
              <a:t>đến</a:t>
            </a:r>
            <a:r>
              <a:rPr lang="en-US" sz="1800" dirty="0"/>
              <a:t> </a:t>
            </a:r>
            <a:r>
              <a:rPr lang="en-US" sz="1800" dirty="0" err="1"/>
              <a:t>một</a:t>
            </a:r>
            <a:r>
              <a:rPr lang="en-US" sz="1800" dirty="0"/>
              <a:t> </a:t>
            </a:r>
            <a:r>
              <a:rPr lang="en-US" sz="1800" dirty="0" err="1"/>
              <a:t>chỉ</a:t>
            </a:r>
            <a:r>
              <a:rPr lang="en-US" sz="1800" dirty="0"/>
              <a:t> </a:t>
            </a:r>
            <a:r>
              <a:rPr lang="en-US" sz="1800" dirty="0" err="1"/>
              <a:t>mục</a:t>
            </a:r>
            <a:r>
              <a:rPr lang="en-US" sz="1800" dirty="0"/>
              <a:t> </a:t>
            </a:r>
            <a:r>
              <a:rPr lang="en-US" sz="1800" dirty="0" err="1"/>
              <a:t>nhất</a:t>
            </a:r>
            <a:r>
              <a:rPr lang="en-US" sz="1800" dirty="0"/>
              <a:t> </a:t>
            </a:r>
            <a:r>
              <a:rPr lang="en-US" sz="1800" dirty="0" err="1"/>
              <a:t>định</a:t>
            </a:r>
            <a:r>
              <a:rPr lang="en-US" sz="1800" dirty="0"/>
              <a:t>, </a:t>
            </a:r>
            <a:r>
              <a:rPr lang="en-US" sz="1800" dirty="0" err="1"/>
              <a:t>cuối</a:t>
            </a:r>
            <a:r>
              <a:rPr lang="en-US" sz="1800" dirty="0"/>
              <a:t> </a:t>
            </a:r>
            <a:r>
              <a:rPr lang="en-US" sz="1800" dirty="0" err="1"/>
              <a:t>cùng</a:t>
            </a:r>
            <a:r>
              <a:rPr lang="en-US" sz="1800" dirty="0"/>
              <a:t> </a:t>
            </a:r>
            <a:r>
              <a:rPr lang="en-US" sz="1800" dirty="0" err="1"/>
              <a:t>cho</a:t>
            </a:r>
            <a:r>
              <a:rPr lang="en-US" sz="1800" dirty="0"/>
              <a:t> </a:t>
            </a:r>
            <a:r>
              <a:rPr lang="en-US" sz="1800" dirty="0" err="1"/>
              <a:t>phép</a:t>
            </a:r>
            <a:r>
              <a:rPr lang="en-US" sz="1800" dirty="0"/>
              <a:t> </a:t>
            </a:r>
            <a:r>
              <a:rPr lang="en-US" sz="1800" dirty="0" err="1"/>
              <a:t>chúng</a:t>
            </a:r>
            <a:r>
              <a:rPr lang="en-US" sz="1800" dirty="0"/>
              <a:t> ta </a:t>
            </a:r>
            <a:r>
              <a:rPr lang="en-US" sz="1800" dirty="0" err="1"/>
              <a:t>thực</a:t>
            </a:r>
            <a:r>
              <a:rPr lang="en-US" sz="1800" dirty="0"/>
              <a:t> </a:t>
            </a:r>
            <a:r>
              <a:rPr lang="en-US" sz="1800" dirty="0" err="1"/>
              <a:t>hiện</a:t>
            </a:r>
            <a:r>
              <a:rPr lang="en-US" sz="1800" dirty="0"/>
              <a:t> </a:t>
            </a:r>
            <a:r>
              <a:rPr lang="en-US" sz="1800" dirty="0" err="1"/>
              <a:t>các</a:t>
            </a:r>
            <a:r>
              <a:rPr lang="en-US" sz="1800" dirty="0"/>
              <a:t> </a:t>
            </a:r>
            <a:r>
              <a:rPr lang="en-US" sz="1800" dirty="0" err="1"/>
              <a:t>truy</a:t>
            </a:r>
            <a:r>
              <a:rPr lang="en-US" sz="1800" dirty="0"/>
              <a:t> </a:t>
            </a:r>
            <a:r>
              <a:rPr lang="en-US" sz="1800" dirty="0" err="1"/>
              <a:t>vấn</a:t>
            </a:r>
            <a:r>
              <a:rPr lang="en-US" sz="1800" dirty="0"/>
              <a:t> </a:t>
            </a:r>
            <a:r>
              <a:rPr lang="en-US" sz="1800" dirty="0" err="1"/>
              <a:t>tổng</a:t>
            </a:r>
            <a:r>
              <a:rPr lang="en-US" sz="1800" dirty="0"/>
              <a:t> </a:t>
            </a:r>
            <a:r>
              <a:rPr lang="en-US" sz="1800" dirty="0" err="1"/>
              <a:t>phạm</a:t>
            </a:r>
            <a:r>
              <a:rPr lang="en-US" sz="1800" dirty="0"/>
              <a:t> vi.</a:t>
            </a:r>
          </a:p>
        </p:txBody>
      </p:sp>
      <p:sp>
        <p:nvSpPr>
          <p:cNvPr id="25" name="TextBox 24">
            <a:extLst>
              <a:ext uri="{FF2B5EF4-FFF2-40B4-BE49-F238E27FC236}">
                <a16:creationId xmlns:a16="http://schemas.microsoft.com/office/drawing/2014/main" id="{34033CBF-7205-B365-F073-73787F5176D6}"/>
              </a:ext>
            </a:extLst>
          </p:cNvPr>
          <p:cNvSpPr txBox="1"/>
          <p:nvPr/>
        </p:nvSpPr>
        <p:spPr>
          <a:xfrm>
            <a:off x="855543" y="3850344"/>
            <a:ext cx="7565118" cy="923330"/>
          </a:xfrm>
          <a:prstGeom prst="rect">
            <a:avLst/>
          </a:prstGeom>
          <a:noFill/>
        </p:spPr>
        <p:txBody>
          <a:bodyPr wrap="square">
            <a:spAutoFit/>
          </a:bodyPr>
          <a:lstStyle/>
          <a:p>
            <a:r>
              <a:rPr lang="vi-VN" sz="1800" dirty="0"/>
              <a:t>Ý tưởng: Giả sử bạn muốn tìm</a:t>
            </a:r>
            <a:r>
              <a:rPr lang="en-US" sz="1800" dirty="0"/>
              <a:t> </a:t>
            </a:r>
            <a:r>
              <a:rPr lang="vi-VN" sz="1800" dirty="0"/>
              <a:t>tổng tiền tố của [1, i], sau đó</a:t>
            </a:r>
            <a:r>
              <a:rPr lang="en-US" sz="1800" dirty="0"/>
              <a:t> </a:t>
            </a:r>
            <a:r>
              <a:rPr lang="vi-VN" sz="1800" dirty="0"/>
              <a:t>bạn bắt đầu tại i </a:t>
            </a:r>
            <a:r>
              <a:rPr lang="en-US" sz="1800" dirty="0" err="1"/>
              <a:t>và</a:t>
            </a:r>
            <a:r>
              <a:rPr lang="en-US" sz="1800" dirty="0"/>
              <a:t> </a:t>
            </a:r>
            <a:r>
              <a:rPr lang="en-US" sz="1800" dirty="0" err="1"/>
              <a:t>giảm</a:t>
            </a:r>
            <a:r>
              <a:rPr lang="en-US" sz="1800" dirty="0"/>
              <a:t> </a:t>
            </a:r>
            <a:r>
              <a:rPr lang="en-US" sz="1800" dirty="0" err="1"/>
              <a:t>dần</a:t>
            </a:r>
            <a:r>
              <a:rPr lang="en-US" sz="1800" dirty="0"/>
              <a:t> </a:t>
            </a:r>
            <a:r>
              <a:rPr lang="en-US" sz="1800" dirty="0" err="1"/>
              <a:t>đến</a:t>
            </a:r>
            <a:r>
              <a:rPr lang="en-US" sz="1800" dirty="0"/>
              <a:t> 0 </a:t>
            </a:r>
            <a:r>
              <a:rPr lang="vi-VN" sz="1800" dirty="0"/>
              <a:t>bằng cách cộng giá trị tại mỗi</a:t>
            </a:r>
            <a:r>
              <a:rPr lang="en-US" sz="1800" dirty="0"/>
              <a:t> </a:t>
            </a:r>
            <a:r>
              <a:rPr lang="vi-VN" sz="1800" dirty="0"/>
              <a:t>chỉ số bạn gặp phải.</a:t>
            </a:r>
            <a:endParaRPr lang="en-US" sz="1800" dirty="0"/>
          </a:p>
        </p:txBody>
      </p:sp>
      <p:cxnSp>
        <p:nvCxnSpPr>
          <p:cNvPr id="16" name="Straight Connector 15">
            <a:extLst>
              <a:ext uri="{FF2B5EF4-FFF2-40B4-BE49-F238E27FC236}">
                <a16:creationId xmlns:a16="http://schemas.microsoft.com/office/drawing/2014/main" id="{D8B441AC-1056-FC5A-96EF-33FF16185F9D}"/>
              </a:ext>
            </a:extLst>
          </p:cNvPr>
          <p:cNvCxnSpPr/>
          <p:nvPr/>
        </p:nvCxnSpPr>
        <p:spPr>
          <a:xfrm>
            <a:off x="0" y="1752854"/>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B201C53-6D66-2B68-F583-52C7E0A031AA}"/>
              </a:ext>
            </a:extLst>
          </p:cNvPr>
          <p:cNvSpPr/>
          <p:nvPr/>
        </p:nvSpPr>
        <p:spPr>
          <a:xfrm>
            <a:off x="32671"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54C9BBB-086A-DBF6-2152-341910FEC458}"/>
              </a:ext>
            </a:extLst>
          </p:cNvPr>
          <p:cNvSpPr/>
          <p:nvPr/>
        </p:nvSpPr>
        <p:spPr>
          <a:xfrm>
            <a:off x="1186529" y="1774869"/>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A0FD1EF-4F66-9B91-714C-37979B8E3A42}"/>
              </a:ext>
            </a:extLst>
          </p:cNvPr>
          <p:cNvSpPr/>
          <p:nvPr/>
        </p:nvSpPr>
        <p:spPr>
          <a:xfrm>
            <a:off x="2340387"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6091B0-FB65-D109-1FDE-C7E769DCE53B}"/>
              </a:ext>
            </a:extLst>
          </p:cNvPr>
          <p:cNvSpPr/>
          <p:nvPr/>
        </p:nvSpPr>
        <p:spPr>
          <a:xfrm>
            <a:off x="349424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2DA1F9A-E074-7B72-DE64-4066E2813BC8}"/>
              </a:ext>
            </a:extLst>
          </p:cNvPr>
          <p:cNvSpPr/>
          <p:nvPr/>
        </p:nvSpPr>
        <p:spPr>
          <a:xfrm>
            <a:off x="4638102"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7B7D3B3-BFF9-D1CD-A628-334FFC43A2DF}"/>
              </a:ext>
            </a:extLst>
          </p:cNvPr>
          <p:cNvSpPr/>
          <p:nvPr/>
        </p:nvSpPr>
        <p:spPr>
          <a:xfrm>
            <a:off x="691162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C3B6491-26C4-7FFB-B037-04AFC2FA9C34}"/>
              </a:ext>
            </a:extLst>
          </p:cNvPr>
          <p:cNvSpPr/>
          <p:nvPr/>
        </p:nvSpPr>
        <p:spPr>
          <a:xfrm>
            <a:off x="5757671" y="1766272"/>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26909A-2AC3-6FDD-7D37-7AA45067BA80}"/>
              </a:ext>
            </a:extLst>
          </p:cNvPr>
          <p:cNvSpPr/>
          <p:nvPr/>
        </p:nvSpPr>
        <p:spPr>
          <a:xfrm>
            <a:off x="8055386" y="1765935"/>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0B33122-0522-7E55-58ED-BE1EA19C057F}"/>
              </a:ext>
            </a:extLst>
          </p:cNvPr>
          <p:cNvSpPr/>
          <p:nvPr/>
        </p:nvSpPr>
        <p:spPr>
          <a:xfrm>
            <a:off x="6911625" y="1995213"/>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D5C268D-2DA6-AEB8-729F-08D1797CE198}"/>
              </a:ext>
            </a:extLst>
          </p:cNvPr>
          <p:cNvSpPr/>
          <p:nvPr/>
        </p:nvSpPr>
        <p:spPr>
          <a:xfrm>
            <a:off x="4613910" y="197374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24AF8D-45AF-50A4-1505-EC27701A6417}"/>
              </a:ext>
            </a:extLst>
          </p:cNvPr>
          <p:cNvSpPr/>
          <p:nvPr/>
        </p:nvSpPr>
        <p:spPr>
          <a:xfrm>
            <a:off x="2316195" y="1983161"/>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FDC6B4-0763-A6E2-7D32-6A7F0D9F65B5}"/>
              </a:ext>
            </a:extLst>
          </p:cNvPr>
          <p:cNvSpPr/>
          <p:nvPr/>
        </p:nvSpPr>
        <p:spPr>
          <a:xfrm>
            <a:off x="24955" y="199902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3ECAE35-FD3B-0F93-58F7-5520B0879C88}"/>
              </a:ext>
            </a:extLst>
          </p:cNvPr>
          <p:cNvSpPr/>
          <p:nvPr/>
        </p:nvSpPr>
        <p:spPr>
          <a:xfrm>
            <a:off x="24954" y="2276991"/>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1FE67D52-15EE-58C1-71C4-BCC9A2BDD3F9}"/>
              </a:ext>
            </a:extLst>
          </p:cNvPr>
          <p:cNvSpPr/>
          <p:nvPr/>
        </p:nvSpPr>
        <p:spPr>
          <a:xfrm>
            <a:off x="4620384" y="2259409"/>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63728FB-8D74-DE4E-05C2-68170857690B}"/>
              </a:ext>
            </a:extLst>
          </p:cNvPr>
          <p:cNvSpPr/>
          <p:nvPr/>
        </p:nvSpPr>
        <p:spPr>
          <a:xfrm>
            <a:off x="32671" y="2553861"/>
            <a:ext cx="4539329"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B70059B-CF76-EA93-DA77-5944C374D183}"/>
              </a:ext>
            </a:extLst>
          </p:cNvPr>
          <p:cNvSpPr/>
          <p:nvPr/>
        </p:nvSpPr>
        <p:spPr>
          <a:xfrm>
            <a:off x="36292" y="2818556"/>
            <a:ext cx="9107707" cy="122527"/>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9868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09A90890-67D8-0282-1EDB-6DFDBE0B12A7}"/>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D1283163-9EA1-DD56-ECEC-57A22A492E95}"/>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Truy</a:t>
            </a:r>
            <a:r>
              <a:rPr lang="en-US" sz="2000" dirty="0"/>
              <a:t> </a:t>
            </a:r>
            <a:r>
              <a:rPr lang="en-US" sz="2000" dirty="0" err="1"/>
              <a:t>vấn</a:t>
            </a:r>
            <a:r>
              <a:rPr lang="en-US" sz="2000" dirty="0"/>
              <a:t> </a:t>
            </a:r>
            <a:r>
              <a:rPr lang="en-US" sz="2000" dirty="0" err="1"/>
              <a:t>tổng</a:t>
            </a:r>
            <a:r>
              <a:rPr lang="en-US" sz="2000" dirty="0"/>
              <a:t> </a:t>
            </a:r>
            <a:r>
              <a:rPr lang="en-US" sz="2000" dirty="0" err="1"/>
              <a:t>đoạn</a:t>
            </a:r>
            <a:r>
              <a:rPr lang="en-US" sz="2000" dirty="0"/>
              <a:t> (Range Queries)</a:t>
            </a:r>
          </a:p>
        </p:txBody>
      </p:sp>
      <p:graphicFrame>
        <p:nvGraphicFramePr>
          <p:cNvPr id="18" name="Table 17">
            <a:extLst>
              <a:ext uri="{FF2B5EF4-FFF2-40B4-BE49-F238E27FC236}">
                <a16:creationId xmlns:a16="http://schemas.microsoft.com/office/drawing/2014/main" id="{C992A6CD-EB67-DD07-9CC8-5860F8F64B52}"/>
              </a:ext>
            </a:extLst>
          </p:cNvPr>
          <p:cNvGraphicFramePr>
            <a:graphicFrameLocks noGrp="1"/>
          </p:cNvGraphicFramePr>
          <p:nvPr/>
        </p:nvGraphicFramePr>
        <p:xfrm>
          <a:off x="0" y="1173734"/>
          <a:ext cx="9164955" cy="579120"/>
        </p:xfrm>
        <a:graphic>
          <a:graphicData uri="http://schemas.openxmlformats.org/drawingml/2006/table">
            <a:tbl>
              <a:tblPr firstRow="1" bandRow="1">
                <a:tableStyleId>{CC4AEED3-F78E-434A-8E7B-570F3100C88C}</a:tableStyleId>
              </a:tblPr>
              <a:tblGrid>
                <a:gridCol w="571500">
                  <a:extLst>
                    <a:ext uri="{9D8B030D-6E8A-4147-A177-3AD203B41FA5}">
                      <a16:colId xmlns:a16="http://schemas.microsoft.com/office/drawing/2014/main" val="3132267375"/>
                    </a:ext>
                  </a:extLst>
                </a:gridCol>
                <a:gridCol w="571500">
                  <a:extLst>
                    <a:ext uri="{9D8B030D-6E8A-4147-A177-3AD203B41FA5}">
                      <a16:colId xmlns:a16="http://schemas.microsoft.com/office/drawing/2014/main" val="3789098752"/>
                    </a:ext>
                  </a:extLst>
                </a:gridCol>
                <a:gridCol w="571500">
                  <a:extLst>
                    <a:ext uri="{9D8B030D-6E8A-4147-A177-3AD203B41FA5}">
                      <a16:colId xmlns:a16="http://schemas.microsoft.com/office/drawing/2014/main" val="2932655077"/>
                    </a:ext>
                  </a:extLst>
                </a:gridCol>
                <a:gridCol w="571500">
                  <a:extLst>
                    <a:ext uri="{9D8B030D-6E8A-4147-A177-3AD203B41FA5}">
                      <a16:colId xmlns:a16="http://schemas.microsoft.com/office/drawing/2014/main" val="2043838059"/>
                    </a:ext>
                  </a:extLst>
                </a:gridCol>
                <a:gridCol w="571500">
                  <a:extLst>
                    <a:ext uri="{9D8B030D-6E8A-4147-A177-3AD203B41FA5}">
                      <a16:colId xmlns:a16="http://schemas.microsoft.com/office/drawing/2014/main" val="3996225493"/>
                    </a:ext>
                  </a:extLst>
                </a:gridCol>
                <a:gridCol w="592455">
                  <a:extLst>
                    <a:ext uri="{9D8B030D-6E8A-4147-A177-3AD203B41FA5}">
                      <a16:colId xmlns:a16="http://schemas.microsoft.com/office/drawing/2014/main" val="3167714550"/>
                    </a:ext>
                  </a:extLst>
                </a:gridCol>
                <a:gridCol w="571500">
                  <a:extLst>
                    <a:ext uri="{9D8B030D-6E8A-4147-A177-3AD203B41FA5}">
                      <a16:colId xmlns:a16="http://schemas.microsoft.com/office/drawing/2014/main" val="977450678"/>
                    </a:ext>
                  </a:extLst>
                </a:gridCol>
                <a:gridCol w="571500">
                  <a:extLst>
                    <a:ext uri="{9D8B030D-6E8A-4147-A177-3AD203B41FA5}">
                      <a16:colId xmlns:a16="http://schemas.microsoft.com/office/drawing/2014/main" val="2924550504"/>
                    </a:ext>
                  </a:extLst>
                </a:gridCol>
                <a:gridCol w="571500">
                  <a:extLst>
                    <a:ext uri="{9D8B030D-6E8A-4147-A177-3AD203B41FA5}">
                      <a16:colId xmlns:a16="http://schemas.microsoft.com/office/drawing/2014/main" val="3461910798"/>
                    </a:ext>
                  </a:extLst>
                </a:gridCol>
                <a:gridCol w="571500">
                  <a:extLst>
                    <a:ext uri="{9D8B030D-6E8A-4147-A177-3AD203B41FA5}">
                      <a16:colId xmlns:a16="http://schemas.microsoft.com/office/drawing/2014/main" val="4004852454"/>
                    </a:ext>
                  </a:extLst>
                </a:gridCol>
                <a:gridCol w="571500">
                  <a:extLst>
                    <a:ext uri="{9D8B030D-6E8A-4147-A177-3AD203B41FA5}">
                      <a16:colId xmlns:a16="http://schemas.microsoft.com/office/drawing/2014/main" val="3562144096"/>
                    </a:ext>
                  </a:extLst>
                </a:gridCol>
                <a:gridCol w="571500">
                  <a:extLst>
                    <a:ext uri="{9D8B030D-6E8A-4147-A177-3AD203B41FA5}">
                      <a16:colId xmlns:a16="http://schemas.microsoft.com/office/drawing/2014/main" val="3680553753"/>
                    </a:ext>
                  </a:extLst>
                </a:gridCol>
                <a:gridCol w="571500">
                  <a:extLst>
                    <a:ext uri="{9D8B030D-6E8A-4147-A177-3AD203B41FA5}">
                      <a16:colId xmlns:a16="http://schemas.microsoft.com/office/drawing/2014/main" val="2210967052"/>
                    </a:ext>
                  </a:extLst>
                </a:gridCol>
                <a:gridCol w="571500">
                  <a:extLst>
                    <a:ext uri="{9D8B030D-6E8A-4147-A177-3AD203B41FA5}">
                      <a16:colId xmlns:a16="http://schemas.microsoft.com/office/drawing/2014/main" val="2335310599"/>
                    </a:ext>
                  </a:extLst>
                </a:gridCol>
                <a:gridCol w="571500">
                  <a:extLst>
                    <a:ext uri="{9D8B030D-6E8A-4147-A177-3AD203B41FA5}">
                      <a16:colId xmlns:a16="http://schemas.microsoft.com/office/drawing/2014/main" val="4123622644"/>
                    </a:ext>
                  </a:extLst>
                </a:gridCol>
                <a:gridCol w="571500">
                  <a:extLst>
                    <a:ext uri="{9D8B030D-6E8A-4147-A177-3AD203B41FA5}">
                      <a16:colId xmlns:a16="http://schemas.microsoft.com/office/drawing/2014/main" val="1143769944"/>
                    </a:ext>
                  </a:extLst>
                </a:gridCol>
              </a:tblGrid>
              <a:tr h="216154">
                <a:tc>
                  <a:txBody>
                    <a:bodyPr/>
                    <a:lstStyle/>
                    <a:p>
                      <a:r>
                        <a:rPr lang="en-US" sz="1600" dirty="0">
                          <a:solidFill>
                            <a:schemeClr val="tx1"/>
                          </a:solidFill>
                        </a:rPr>
                        <a:t>00001</a:t>
                      </a:r>
                    </a:p>
                  </a:txBody>
                  <a:tcPr/>
                </a:tc>
                <a:tc>
                  <a:txBody>
                    <a:bodyPr/>
                    <a:lstStyle/>
                    <a:p>
                      <a:r>
                        <a:rPr lang="en-US" sz="1600" dirty="0">
                          <a:solidFill>
                            <a:schemeClr val="tx1"/>
                          </a:solidFill>
                        </a:rPr>
                        <a:t>00010</a:t>
                      </a:r>
                    </a:p>
                  </a:txBody>
                  <a:tcPr/>
                </a:tc>
                <a:tc>
                  <a:txBody>
                    <a:bodyPr/>
                    <a:lstStyle/>
                    <a:p>
                      <a:r>
                        <a:rPr lang="en-US" sz="1600" dirty="0">
                          <a:solidFill>
                            <a:schemeClr val="tx1"/>
                          </a:solidFill>
                        </a:rPr>
                        <a:t>00011</a:t>
                      </a:r>
                    </a:p>
                  </a:txBody>
                  <a:tcPr/>
                </a:tc>
                <a:tc>
                  <a:txBody>
                    <a:bodyPr/>
                    <a:lstStyle/>
                    <a:p>
                      <a:r>
                        <a:rPr lang="en-US" sz="1600" dirty="0">
                          <a:solidFill>
                            <a:schemeClr val="tx1"/>
                          </a:solidFill>
                        </a:rPr>
                        <a:t>00100</a:t>
                      </a:r>
                    </a:p>
                  </a:txBody>
                  <a:tcPr/>
                </a:tc>
                <a:tc>
                  <a:txBody>
                    <a:bodyPr/>
                    <a:lstStyle/>
                    <a:p>
                      <a:r>
                        <a:rPr lang="en-US" sz="1600" dirty="0">
                          <a:solidFill>
                            <a:schemeClr val="tx1"/>
                          </a:solidFill>
                        </a:rPr>
                        <a:t>00101</a:t>
                      </a:r>
                    </a:p>
                  </a:txBody>
                  <a:tcPr/>
                </a:tc>
                <a:tc>
                  <a:txBody>
                    <a:bodyPr/>
                    <a:lstStyle/>
                    <a:p>
                      <a:r>
                        <a:rPr lang="en-US" sz="1600" dirty="0">
                          <a:solidFill>
                            <a:schemeClr val="tx1"/>
                          </a:solidFill>
                        </a:rPr>
                        <a:t>00110</a:t>
                      </a:r>
                    </a:p>
                  </a:txBody>
                  <a:tcPr/>
                </a:tc>
                <a:tc>
                  <a:txBody>
                    <a:bodyPr/>
                    <a:lstStyle/>
                    <a:p>
                      <a:r>
                        <a:rPr lang="en-US" sz="1600" dirty="0">
                          <a:solidFill>
                            <a:schemeClr val="tx1"/>
                          </a:solidFill>
                        </a:rPr>
                        <a:t>00111</a:t>
                      </a:r>
                    </a:p>
                  </a:txBody>
                  <a:tcPr/>
                </a:tc>
                <a:tc>
                  <a:txBody>
                    <a:bodyPr/>
                    <a:lstStyle/>
                    <a:p>
                      <a:r>
                        <a:rPr lang="en-US" sz="1600" dirty="0">
                          <a:solidFill>
                            <a:schemeClr val="tx1"/>
                          </a:solidFill>
                        </a:rPr>
                        <a:t>01000</a:t>
                      </a:r>
                    </a:p>
                  </a:txBody>
                  <a:tcPr/>
                </a:tc>
                <a:tc>
                  <a:txBody>
                    <a:bodyPr/>
                    <a:lstStyle/>
                    <a:p>
                      <a:r>
                        <a:rPr lang="en-US" sz="1600" dirty="0">
                          <a:solidFill>
                            <a:schemeClr val="tx1"/>
                          </a:solidFill>
                        </a:rPr>
                        <a:t>01001</a:t>
                      </a:r>
                    </a:p>
                  </a:txBody>
                  <a:tcPr/>
                </a:tc>
                <a:tc>
                  <a:txBody>
                    <a:bodyPr/>
                    <a:lstStyle/>
                    <a:p>
                      <a:r>
                        <a:rPr lang="en-US" sz="1600" dirty="0">
                          <a:solidFill>
                            <a:schemeClr val="tx1"/>
                          </a:solidFill>
                        </a:rPr>
                        <a:t>01010</a:t>
                      </a:r>
                    </a:p>
                  </a:txBody>
                  <a:tcPr/>
                </a:tc>
                <a:tc>
                  <a:txBody>
                    <a:bodyPr/>
                    <a:lstStyle/>
                    <a:p>
                      <a:r>
                        <a:rPr lang="en-US" sz="1600" dirty="0">
                          <a:solidFill>
                            <a:schemeClr val="tx1"/>
                          </a:solidFill>
                        </a:rPr>
                        <a:t>01011</a:t>
                      </a:r>
                    </a:p>
                  </a:txBody>
                  <a:tcPr/>
                </a:tc>
                <a:tc>
                  <a:txBody>
                    <a:bodyPr/>
                    <a:lstStyle/>
                    <a:p>
                      <a:r>
                        <a:rPr lang="en-US" sz="1600" dirty="0">
                          <a:solidFill>
                            <a:schemeClr val="tx1"/>
                          </a:solidFill>
                        </a:rPr>
                        <a:t>01100</a:t>
                      </a:r>
                    </a:p>
                  </a:txBody>
                  <a:tcPr/>
                </a:tc>
                <a:tc>
                  <a:txBody>
                    <a:bodyPr/>
                    <a:lstStyle/>
                    <a:p>
                      <a:r>
                        <a:rPr lang="en-US" sz="1600" dirty="0">
                          <a:solidFill>
                            <a:schemeClr val="tx1"/>
                          </a:solidFill>
                        </a:rPr>
                        <a:t>01101</a:t>
                      </a:r>
                    </a:p>
                  </a:txBody>
                  <a:tcPr/>
                </a:tc>
                <a:tc>
                  <a:txBody>
                    <a:bodyPr/>
                    <a:lstStyle/>
                    <a:p>
                      <a:r>
                        <a:rPr lang="en-US" sz="1600" dirty="0">
                          <a:solidFill>
                            <a:schemeClr val="tx1"/>
                          </a:solidFill>
                        </a:rPr>
                        <a:t>01110</a:t>
                      </a:r>
                    </a:p>
                  </a:txBody>
                  <a:tcPr/>
                </a:tc>
                <a:tc>
                  <a:txBody>
                    <a:bodyPr/>
                    <a:lstStyle/>
                    <a:p>
                      <a:r>
                        <a:rPr lang="en-US" sz="1600" dirty="0">
                          <a:solidFill>
                            <a:schemeClr val="tx1"/>
                          </a:solidFill>
                        </a:rPr>
                        <a:t>01111</a:t>
                      </a:r>
                    </a:p>
                  </a:txBody>
                  <a:tcPr/>
                </a:tc>
                <a:tc>
                  <a:txBody>
                    <a:bodyPr/>
                    <a:lstStyle/>
                    <a:p>
                      <a:r>
                        <a:rPr lang="en-US" sz="1600" dirty="0">
                          <a:solidFill>
                            <a:schemeClr val="tx1"/>
                          </a:solidFill>
                        </a:rPr>
                        <a:t>10000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50BFBB67-0598-342C-032D-3EB71C20C0B3}"/>
              </a:ext>
            </a:extLst>
          </p:cNvPr>
          <p:cNvSpPr txBox="1"/>
          <p:nvPr/>
        </p:nvSpPr>
        <p:spPr>
          <a:xfrm>
            <a:off x="0" y="712069"/>
            <a:ext cx="9143999" cy="461665"/>
          </a:xfrm>
          <a:prstGeom prst="rect">
            <a:avLst/>
          </a:prstGeom>
          <a:noFill/>
        </p:spPr>
        <p:txBody>
          <a:bodyPr wrap="square">
            <a:spAutoFit/>
          </a:bodyPr>
          <a:lstStyle/>
          <a:p>
            <a:r>
              <a:rPr lang="en-US" sz="2400" dirty="0"/>
              <a:t> 1    2     3     </a:t>
            </a:r>
            <a:r>
              <a:rPr lang="en-US" sz="2400" dirty="0">
                <a:solidFill>
                  <a:srgbClr val="FF0000"/>
                </a:solidFill>
              </a:rPr>
              <a:t>4</a:t>
            </a:r>
            <a:r>
              <a:rPr lang="en-US" sz="2400" dirty="0"/>
              <a:t>     5    </a:t>
            </a:r>
            <a:r>
              <a:rPr lang="en-US" sz="2400" dirty="0">
                <a:solidFill>
                  <a:srgbClr val="FF0000"/>
                </a:solidFill>
              </a:rPr>
              <a:t>6</a:t>
            </a:r>
            <a:r>
              <a:rPr lang="en-US" sz="2400" dirty="0"/>
              <a:t>     </a:t>
            </a:r>
            <a:r>
              <a:rPr lang="en-US" sz="2400" dirty="0">
                <a:solidFill>
                  <a:srgbClr val="FF0000"/>
                </a:solidFill>
              </a:rPr>
              <a:t>7</a:t>
            </a:r>
            <a:r>
              <a:rPr lang="en-US" sz="2400" dirty="0"/>
              <a:t>     8     9   10   11   12   13   14   15   16</a:t>
            </a:r>
          </a:p>
        </p:txBody>
      </p:sp>
      <p:sp>
        <p:nvSpPr>
          <p:cNvPr id="21" name="TextBox 20">
            <a:extLst>
              <a:ext uri="{FF2B5EF4-FFF2-40B4-BE49-F238E27FC236}">
                <a16:creationId xmlns:a16="http://schemas.microsoft.com/office/drawing/2014/main" id="{541DFA48-C7F7-3B39-2F79-B92576FE784C}"/>
              </a:ext>
            </a:extLst>
          </p:cNvPr>
          <p:cNvSpPr txBox="1"/>
          <p:nvPr/>
        </p:nvSpPr>
        <p:spPr>
          <a:xfrm>
            <a:off x="865632" y="3117993"/>
            <a:ext cx="7949184" cy="646331"/>
          </a:xfrm>
          <a:prstGeom prst="rect">
            <a:avLst/>
          </a:prstGeom>
          <a:noFill/>
        </p:spPr>
        <p:txBody>
          <a:bodyPr wrap="square">
            <a:spAutoFit/>
          </a:bodyPr>
          <a:lstStyle/>
          <a:p>
            <a:r>
              <a:rPr lang="en-US" sz="1800" dirty="0"/>
              <a:t>Trong </a:t>
            </a:r>
            <a:r>
              <a:rPr lang="en-US" sz="1800" dirty="0" err="1"/>
              <a:t>cây</a:t>
            </a:r>
            <a:r>
              <a:rPr lang="en-US" sz="1800" dirty="0"/>
              <a:t> Fenwick, </a:t>
            </a:r>
            <a:r>
              <a:rPr lang="en-US" sz="1800" dirty="0" err="1"/>
              <a:t>chúng</a:t>
            </a:r>
            <a:r>
              <a:rPr lang="en-US" sz="1800" dirty="0"/>
              <a:t> ta </a:t>
            </a:r>
            <a:r>
              <a:rPr lang="en-US" sz="1800" dirty="0" err="1"/>
              <a:t>có</a:t>
            </a:r>
            <a:r>
              <a:rPr lang="en-US" sz="1800" dirty="0"/>
              <a:t> </a:t>
            </a:r>
            <a:r>
              <a:rPr lang="en-US" sz="1800" dirty="0" err="1"/>
              <a:t>thể</a:t>
            </a:r>
            <a:r>
              <a:rPr lang="en-US" sz="1800" dirty="0"/>
              <a:t> </a:t>
            </a:r>
            <a:r>
              <a:rPr lang="en-US" sz="1800" dirty="0" err="1"/>
              <a:t>tính</a:t>
            </a:r>
            <a:r>
              <a:rPr lang="en-US" sz="1800" dirty="0"/>
              <a:t> </a:t>
            </a:r>
            <a:r>
              <a:rPr lang="en-US" sz="1800" dirty="0" err="1"/>
              <a:t>tổng</a:t>
            </a:r>
            <a:r>
              <a:rPr lang="en-US" sz="1800" dirty="0"/>
              <a:t> </a:t>
            </a:r>
            <a:r>
              <a:rPr lang="en-US" sz="1800" dirty="0" err="1"/>
              <a:t>tiền</a:t>
            </a:r>
            <a:r>
              <a:rPr lang="en-US" sz="1800" dirty="0"/>
              <a:t> </a:t>
            </a:r>
            <a:r>
              <a:rPr lang="en-US" sz="1800" dirty="0" err="1"/>
              <a:t>tố</a:t>
            </a:r>
            <a:r>
              <a:rPr lang="en-US" sz="1800" dirty="0"/>
              <a:t> </a:t>
            </a:r>
            <a:r>
              <a:rPr lang="en-US" sz="1800" dirty="0" err="1"/>
              <a:t>lên</a:t>
            </a:r>
            <a:r>
              <a:rPr lang="en-US" sz="1800" dirty="0"/>
              <a:t> </a:t>
            </a:r>
            <a:r>
              <a:rPr lang="en-US" sz="1800" dirty="0" err="1"/>
              <a:t>đến</a:t>
            </a:r>
            <a:r>
              <a:rPr lang="en-US" sz="1800" dirty="0"/>
              <a:t> </a:t>
            </a:r>
            <a:r>
              <a:rPr lang="en-US" sz="1800" dirty="0" err="1"/>
              <a:t>một</a:t>
            </a:r>
            <a:r>
              <a:rPr lang="en-US" sz="1800" dirty="0"/>
              <a:t> </a:t>
            </a:r>
            <a:r>
              <a:rPr lang="en-US" sz="1800" dirty="0" err="1"/>
              <a:t>chỉ</a:t>
            </a:r>
            <a:r>
              <a:rPr lang="en-US" sz="1800" dirty="0"/>
              <a:t> </a:t>
            </a:r>
            <a:r>
              <a:rPr lang="en-US" sz="1800" dirty="0" err="1"/>
              <a:t>mục</a:t>
            </a:r>
            <a:r>
              <a:rPr lang="en-US" sz="1800" dirty="0"/>
              <a:t> </a:t>
            </a:r>
            <a:r>
              <a:rPr lang="en-US" sz="1800" dirty="0" err="1"/>
              <a:t>nhất</a:t>
            </a:r>
            <a:r>
              <a:rPr lang="en-US" sz="1800" dirty="0"/>
              <a:t> </a:t>
            </a:r>
            <a:r>
              <a:rPr lang="en-US" sz="1800" dirty="0" err="1"/>
              <a:t>định</a:t>
            </a:r>
            <a:r>
              <a:rPr lang="en-US" sz="1800" dirty="0"/>
              <a:t>, </a:t>
            </a:r>
            <a:r>
              <a:rPr lang="en-US" sz="1800" dirty="0" err="1"/>
              <a:t>cuối</a:t>
            </a:r>
            <a:r>
              <a:rPr lang="en-US" sz="1800" dirty="0"/>
              <a:t> </a:t>
            </a:r>
            <a:r>
              <a:rPr lang="en-US" sz="1800" dirty="0" err="1"/>
              <a:t>cùng</a:t>
            </a:r>
            <a:r>
              <a:rPr lang="en-US" sz="1800" dirty="0"/>
              <a:t> </a:t>
            </a:r>
            <a:r>
              <a:rPr lang="en-US" sz="1800" dirty="0" err="1"/>
              <a:t>cho</a:t>
            </a:r>
            <a:r>
              <a:rPr lang="en-US" sz="1800" dirty="0"/>
              <a:t> </a:t>
            </a:r>
            <a:r>
              <a:rPr lang="en-US" sz="1800" dirty="0" err="1"/>
              <a:t>phép</a:t>
            </a:r>
            <a:r>
              <a:rPr lang="en-US" sz="1800" dirty="0"/>
              <a:t> </a:t>
            </a:r>
            <a:r>
              <a:rPr lang="en-US" sz="1800" dirty="0" err="1"/>
              <a:t>chúng</a:t>
            </a:r>
            <a:r>
              <a:rPr lang="en-US" sz="1800" dirty="0"/>
              <a:t> ta </a:t>
            </a:r>
            <a:r>
              <a:rPr lang="en-US" sz="1800" dirty="0" err="1"/>
              <a:t>thực</a:t>
            </a:r>
            <a:r>
              <a:rPr lang="en-US" sz="1800" dirty="0"/>
              <a:t> </a:t>
            </a:r>
            <a:r>
              <a:rPr lang="en-US" sz="1800" dirty="0" err="1"/>
              <a:t>hiện</a:t>
            </a:r>
            <a:r>
              <a:rPr lang="en-US" sz="1800" dirty="0"/>
              <a:t> </a:t>
            </a:r>
            <a:r>
              <a:rPr lang="en-US" sz="1800" dirty="0" err="1"/>
              <a:t>các</a:t>
            </a:r>
            <a:r>
              <a:rPr lang="en-US" sz="1800" dirty="0"/>
              <a:t> </a:t>
            </a:r>
            <a:r>
              <a:rPr lang="en-US" sz="1800" dirty="0" err="1"/>
              <a:t>truy</a:t>
            </a:r>
            <a:r>
              <a:rPr lang="en-US" sz="1800" dirty="0"/>
              <a:t> </a:t>
            </a:r>
            <a:r>
              <a:rPr lang="en-US" sz="1800" dirty="0" err="1"/>
              <a:t>vấn</a:t>
            </a:r>
            <a:r>
              <a:rPr lang="en-US" sz="1800" dirty="0"/>
              <a:t> </a:t>
            </a:r>
            <a:r>
              <a:rPr lang="en-US" sz="1800" dirty="0" err="1"/>
              <a:t>tổng</a:t>
            </a:r>
            <a:r>
              <a:rPr lang="en-US" sz="1800" dirty="0"/>
              <a:t> </a:t>
            </a:r>
            <a:r>
              <a:rPr lang="en-US" sz="1800" dirty="0" err="1"/>
              <a:t>phạm</a:t>
            </a:r>
            <a:r>
              <a:rPr lang="en-US" sz="1800" dirty="0"/>
              <a:t> vi.</a:t>
            </a:r>
          </a:p>
        </p:txBody>
      </p:sp>
      <p:cxnSp>
        <p:nvCxnSpPr>
          <p:cNvPr id="16" name="Straight Connector 15">
            <a:extLst>
              <a:ext uri="{FF2B5EF4-FFF2-40B4-BE49-F238E27FC236}">
                <a16:creationId xmlns:a16="http://schemas.microsoft.com/office/drawing/2014/main" id="{C167A4A1-BAC0-8451-0D96-3A44E3593BC3}"/>
              </a:ext>
            </a:extLst>
          </p:cNvPr>
          <p:cNvCxnSpPr/>
          <p:nvPr/>
        </p:nvCxnSpPr>
        <p:spPr>
          <a:xfrm>
            <a:off x="0" y="1752854"/>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D565298-3C01-C1B7-CB4E-A2668322CF69}"/>
              </a:ext>
            </a:extLst>
          </p:cNvPr>
          <p:cNvSpPr/>
          <p:nvPr/>
        </p:nvSpPr>
        <p:spPr>
          <a:xfrm>
            <a:off x="32671"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484921E-8BE9-0464-3022-F418CFCB6138}"/>
              </a:ext>
            </a:extLst>
          </p:cNvPr>
          <p:cNvSpPr/>
          <p:nvPr/>
        </p:nvSpPr>
        <p:spPr>
          <a:xfrm>
            <a:off x="1186529" y="1774869"/>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F06FB5B-C0B5-23C8-3691-60163C15B6F6}"/>
              </a:ext>
            </a:extLst>
          </p:cNvPr>
          <p:cNvSpPr/>
          <p:nvPr/>
        </p:nvSpPr>
        <p:spPr>
          <a:xfrm>
            <a:off x="2340387"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2854BCD-8F97-29B6-BE17-6EFB2DDCA14B}"/>
              </a:ext>
            </a:extLst>
          </p:cNvPr>
          <p:cNvSpPr/>
          <p:nvPr/>
        </p:nvSpPr>
        <p:spPr>
          <a:xfrm>
            <a:off x="3494245" y="1748163"/>
            <a:ext cx="478917" cy="126342"/>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9055BB-649C-CDB5-9484-A33DC621586C}"/>
              </a:ext>
            </a:extLst>
          </p:cNvPr>
          <p:cNvSpPr/>
          <p:nvPr/>
        </p:nvSpPr>
        <p:spPr>
          <a:xfrm>
            <a:off x="4638102"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898E3BE-AF55-DD64-C603-77E9F2938E67}"/>
              </a:ext>
            </a:extLst>
          </p:cNvPr>
          <p:cNvSpPr/>
          <p:nvPr/>
        </p:nvSpPr>
        <p:spPr>
          <a:xfrm>
            <a:off x="691162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6136D4D-38E2-454C-A1A7-06FAD36EB6E8}"/>
              </a:ext>
            </a:extLst>
          </p:cNvPr>
          <p:cNvSpPr/>
          <p:nvPr/>
        </p:nvSpPr>
        <p:spPr>
          <a:xfrm>
            <a:off x="5757671" y="1766272"/>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A671E70-4BF5-8394-E4F6-DFB15B45D2BB}"/>
              </a:ext>
            </a:extLst>
          </p:cNvPr>
          <p:cNvSpPr/>
          <p:nvPr/>
        </p:nvSpPr>
        <p:spPr>
          <a:xfrm>
            <a:off x="8055386" y="1765935"/>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D17BAFA-92E7-8A9A-E524-B7582E9869E6}"/>
              </a:ext>
            </a:extLst>
          </p:cNvPr>
          <p:cNvSpPr/>
          <p:nvPr/>
        </p:nvSpPr>
        <p:spPr>
          <a:xfrm>
            <a:off x="6911625" y="1995213"/>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B360715-78D5-D8B4-6597-451C21172E75}"/>
              </a:ext>
            </a:extLst>
          </p:cNvPr>
          <p:cNvSpPr/>
          <p:nvPr/>
        </p:nvSpPr>
        <p:spPr>
          <a:xfrm>
            <a:off x="4613910" y="197374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5E7F3E0-0C0A-CFEF-A124-71038EED5F2B}"/>
              </a:ext>
            </a:extLst>
          </p:cNvPr>
          <p:cNvSpPr/>
          <p:nvPr/>
        </p:nvSpPr>
        <p:spPr>
          <a:xfrm>
            <a:off x="2316195" y="1983161"/>
            <a:ext cx="1143761" cy="122530"/>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000FAC-93B4-7905-DE74-29D1D9298701}"/>
              </a:ext>
            </a:extLst>
          </p:cNvPr>
          <p:cNvSpPr/>
          <p:nvPr/>
        </p:nvSpPr>
        <p:spPr>
          <a:xfrm>
            <a:off x="24955" y="199902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F16157D-3272-F74C-666B-187B92E410E0}"/>
              </a:ext>
            </a:extLst>
          </p:cNvPr>
          <p:cNvSpPr/>
          <p:nvPr/>
        </p:nvSpPr>
        <p:spPr>
          <a:xfrm>
            <a:off x="24954" y="2276991"/>
            <a:ext cx="2291241" cy="122528"/>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9B6B4A57-69BB-CD0C-8CD7-4CDE2C1AFAB3}"/>
              </a:ext>
            </a:extLst>
          </p:cNvPr>
          <p:cNvSpPr/>
          <p:nvPr/>
        </p:nvSpPr>
        <p:spPr>
          <a:xfrm>
            <a:off x="4620384" y="2259409"/>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EDE9859-E408-F97A-CBB8-E607D4A6EE1D}"/>
              </a:ext>
            </a:extLst>
          </p:cNvPr>
          <p:cNvSpPr/>
          <p:nvPr/>
        </p:nvSpPr>
        <p:spPr>
          <a:xfrm>
            <a:off x="32671" y="2553861"/>
            <a:ext cx="4539329"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E022F7C-50B9-CD6C-3366-32A07057443B}"/>
              </a:ext>
            </a:extLst>
          </p:cNvPr>
          <p:cNvSpPr/>
          <p:nvPr/>
        </p:nvSpPr>
        <p:spPr>
          <a:xfrm>
            <a:off x="36292" y="2818556"/>
            <a:ext cx="9107707" cy="122527"/>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E1EAE128-F05D-5BBE-953E-59774EE6D323}"/>
              </a:ext>
            </a:extLst>
          </p:cNvPr>
          <p:cNvSpPr txBox="1"/>
          <p:nvPr/>
        </p:nvSpPr>
        <p:spPr>
          <a:xfrm>
            <a:off x="865632" y="3785100"/>
            <a:ext cx="7565118" cy="369332"/>
          </a:xfrm>
          <a:prstGeom prst="rect">
            <a:avLst/>
          </a:prstGeom>
          <a:noFill/>
        </p:spPr>
        <p:txBody>
          <a:bodyPr wrap="square">
            <a:spAutoFit/>
          </a:bodyPr>
          <a:lstStyle/>
          <a:p>
            <a:r>
              <a:rPr lang="vi-VN" sz="1800" dirty="0"/>
              <a:t>Tìm tổng </a:t>
            </a:r>
            <a:r>
              <a:rPr lang="en-US" sz="1800" dirty="0" err="1"/>
              <a:t>phạm</a:t>
            </a:r>
            <a:r>
              <a:rPr lang="en-US" sz="1800" dirty="0"/>
              <a:t> vi</a:t>
            </a:r>
            <a:r>
              <a:rPr lang="vi-VN" sz="1800" dirty="0"/>
              <a:t> đến chỉ số 7.</a:t>
            </a:r>
            <a:endParaRPr lang="en-US" sz="1800" dirty="0"/>
          </a:p>
        </p:txBody>
      </p:sp>
      <p:sp>
        <p:nvSpPr>
          <p:cNvPr id="26" name="TextBox 25">
            <a:extLst>
              <a:ext uri="{FF2B5EF4-FFF2-40B4-BE49-F238E27FC236}">
                <a16:creationId xmlns:a16="http://schemas.microsoft.com/office/drawing/2014/main" id="{A68B79E8-DD20-DFE9-585A-78A74CA4937B}"/>
              </a:ext>
            </a:extLst>
          </p:cNvPr>
          <p:cNvSpPr txBox="1"/>
          <p:nvPr/>
        </p:nvSpPr>
        <p:spPr>
          <a:xfrm>
            <a:off x="865632" y="4175208"/>
            <a:ext cx="7565118" cy="369332"/>
          </a:xfrm>
          <a:prstGeom prst="rect">
            <a:avLst/>
          </a:prstGeom>
          <a:noFill/>
        </p:spPr>
        <p:txBody>
          <a:bodyPr wrap="square">
            <a:spAutoFit/>
          </a:bodyPr>
          <a:lstStyle/>
          <a:p>
            <a:r>
              <a:rPr lang="en-US" sz="1800" dirty="0" err="1"/>
              <a:t>Tổng</a:t>
            </a:r>
            <a:r>
              <a:rPr lang="vi-VN" sz="1800" dirty="0"/>
              <a:t> = </a:t>
            </a:r>
            <a:r>
              <a:rPr lang="pt-BR" sz="1800" dirty="0"/>
              <a:t>A[7] + A[6] + A[4]</a:t>
            </a:r>
            <a:r>
              <a:rPr lang="en-US" sz="1800" dirty="0"/>
              <a:t> </a:t>
            </a:r>
          </a:p>
        </p:txBody>
      </p:sp>
    </p:spTree>
    <p:extLst>
      <p:ext uri="{BB962C8B-B14F-4D97-AF65-F5344CB8AC3E}">
        <p14:creationId xmlns:p14="http://schemas.microsoft.com/office/powerpoint/2010/main" val="29215945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3"/>
          <p:cNvSpPr/>
          <p:nvPr/>
        </p:nvSpPr>
        <p:spPr>
          <a:xfrm>
            <a:off x="5045480" y="1451000"/>
            <a:ext cx="852900" cy="3692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7" name="Google Shape;307;p43"/>
          <p:cNvGrpSpPr/>
          <p:nvPr/>
        </p:nvGrpSpPr>
        <p:grpSpPr>
          <a:xfrm>
            <a:off x="0" y="1451000"/>
            <a:ext cx="4108200" cy="3692400"/>
            <a:chOff x="0" y="1451000"/>
            <a:chExt cx="4108200" cy="3692400"/>
          </a:xfrm>
        </p:grpSpPr>
        <p:sp>
          <p:nvSpPr>
            <p:cNvPr id="308" name="Google Shape;308;p43"/>
            <p:cNvSpPr/>
            <p:nvPr/>
          </p:nvSpPr>
          <p:spPr>
            <a:xfrm>
              <a:off x="1005300" y="1451000"/>
              <a:ext cx="852900" cy="3692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09" name="Google Shape;309;p43"/>
            <p:cNvCxnSpPr/>
            <p:nvPr/>
          </p:nvCxnSpPr>
          <p:spPr>
            <a:xfrm>
              <a:off x="0" y="4797575"/>
              <a:ext cx="4108200" cy="0"/>
            </a:xfrm>
            <a:prstGeom prst="straightConnector1">
              <a:avLst/>
            </a:prstGeom>
            <a:noFill/>
            <a:ln w="9525" cap="flat" cmpd="sng">
              <a:solidFill>
                <a:schemeClr val="dk1"/>
              </a:solidFill>
              <a:prstDash val="solid"/>
              <a:round/>
              <a:headEnd type="none" w="med" len="med"/>
              <a:tailEnd type="none" w="med" len="med"/>
            </a:ln>
          </p:spPr>
        </p:cxnSp>
      </p:grpSp>
      <p:sp>
        <p:nvSpPr>
          <p:cNvPr id="310" name="Google Shape;310;p43"/>
          <p:cNvSpPr txBox="1">
            <a:spLocks noGrp="1"/>
          </p:cNvSpPr>
          <p:nvPr>
            <p:ph type="title"/>
          </p:nvPr>
        </p:nvSpPr>
        <p:spPr>
          <a:xfrm>
            <a:off x="713225" y="470650"/>
            <a:ext cx="7717500" cy="549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100" dirty="0"/>
              <a:t>NỘI DUNG</a:t>
            </a:r>
            <a:endParaRPr sz="3100" dirty="0"/>
          </a:p>
        </p:txBody>
      </p:sp>
      <p:sp>
        <p:nvSpPr>
          <p:cNvPr id="311" name="Google Shape;311;p43"/>
          <p:cNvSpPr txBox="1">
            <a:spLocks noGrp="1"/>
          </p:cNvSpPr>
          <p:nvPr>
            <p:ph type="subTitle" idx="1"/>
          </p:nvPr>
        </p:nvSpPr>
        <p:spPr>
          <a:xfrm>
            <a:off x="1936100" y="1946825"/>
            <a:ext cx="2288700" cy="145147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Cấu trúc dữ liệu và cách hoạt động</a:t>
            </a:r>
          </a:p>
          <a:p>
            <a:pPr marL="0" lvl="0" indent="0" algn="l" rtl="0">
              <a:spcBef>
                <a:spcPts val="0"/>
              </a:spcBef>
              <a:spcAft>
                <a:spcPts val="0"/>
              </a:spcAft>
              <a:buNone/>
            </a:pPr>
            <a:r>
              <a:rPr lang="en" dirty="0"/>
              <a:t>Độ phức tạp thuật toán</a:t>
            </a:r>
            <a:endParaRPr dirty="0"/>
          </a:p>
        </p:txBody>
      </p:sp>
      <p:sp>
        <p:nvSpPr>
          <p:cNvPr id="312" name="Google Shape;312;p43"/>
          <p:cNvSpPr txBox="1">
            <a:spLocks noGrp="1"/>
          </p:cNvSpPr>
          <p:nvPr>
            <p:ph type="subTitle" idx="2"/>
          </p:nvPr>
        </p:nvSpPr>
        <p:spPr>
          <a:xfrm>
            <a:off x="1936100" y="1370275"/>
            <a:ext cx="2288700" cy="648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Tìm hiểu chung</a:t>
            </a:r>
            <a:endParaRPr dirty="0"/>
          </a:p>
        </p:txBody>
      </p:sp>
      <p:sp>
        <p:nvSpPr>
          <p:cNvPr id="313" name="Google Shape;313;p43"/>
          <p:cNvSpPr txBox="1">
            <a:spLocks noGrp="1"/>
          </p:cNvSpPr>
          <p:nvPr>
            <p:ph type="title" idx="3"/>
          </p:nvPr>
        </p:nvSpPr>
        <p:spPr>
          <a:xfrm>
            <a:off x="993600" y="1483400"/>
            <a:ext cx="876300" cy="115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15" name="Google Shape;315;p43"/>
          <p:cNvSpPr txBox="1">
            <a:spLocks noGrp="1"/>
          </p:cNvSpPr>
          <p:nvPr>
            <p:ph type="subTitle" idx="5"/>
          </p:nvPr>
        </p:nvSpPr>
        <p:spPr>
          <a:xfrm>
            <a:off x="2054100" y="3398300"/>
            <a:ext cx="2288700" cy="80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Code Demo thuật toán </a:t>
            </a:r>
            <a:endParaRPr dirty="0"/>
          </a:p>
        </p:txBody>
      </p:sp>
      <p:sp>
        <p:nvSpPr>
          <p:cNvPr id="316" name="Google Shape;316;p43"/>
          <p:cNvSpPr txBox="1">
            <a:spLocks noGrp="1"/>
          </p:cNvSpPr>
          <p:nvPr>
            <p:ph type="title" idx="6"/>
          </p:nvPr>
        </p:nvSpPr>
        <p:spPr>
          <a:xfrm>
            <a:off x="993600" y="3179712"/>
            <a:ext cx="876300" cy="115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17" name="Google Shape;317;p43"/>
          <p:cNvSpPr txBox="1">
            <a:spLocks noGrp="1"/>
          </p:cNvSpPr>
          <p:nvPr>
            <p:ph type="subTitle" idx="7"/>
          </p:nvPr>
        </p:nvSpPr>
        <p:spPr>
          <a:xfrm>
            <a:off x="5969570" y="2018275"/>
            <a:ext cx="3127790" cy="1380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Truy</a:t>
            </a:r>
            <a:r>
              <a:rPr lang="en-US" dirty="0"/>
              <a:t> </a:t>
            </a:r>
            <a:r>
              <a:rPr lang="en-US" dirty="0" err="1"/>
              <a:t>vấn</a:t>
            </a:r>
            <a:r>
              <a:rPr lang="en-US" dirty="0"/>
              <a:t> </a:t>
            </a:r>
            <a:r>
              <a:rPr lang="en-US" dirty="0" err="1"/>
              <a:t>tổng</a:t>
            </a:r>
            <a:r>
              <a:rPr lang="en-US" dirty="0"/>
              <a:t> </a:t>
            </a:r>
            <a:r>
              <a:rPr lang="en-US" dirty="0" err="1"/>
              <a:t>đoạn</a:t>
            </a:r>
            <a:r>
              <a:rPr lang="en-US" dirty="0"/>
              <a:t> (Range Queries).</a:t>
            </a:r>
          </a:p>
          <a:p>
            <a:pPr marL="0" lvl="0" indent="0" algn="l" rtl="0">
              <a:spcBef>
                <a:spcPts val="0"/>
              </a:spcBef>
              <a:spcAft>
                <a:spcPts val="0"/>
              </a:spcAft>
              <a:buNone/>
            </a:pPr>
            <a:r>
              <a:rPr lang="en-US" dirty="0" err="1"/>
              <a:t>Cập</a:t>
            </a:r>
            <a:r>
              <a:rPr lang="en-US" dirty="0"/>
              <a:t> </a:t>
            </a:r>
            <a:r>
              <a:rPr lang="en-US" dirty="0" err="1"/>
              <a:t>nhật</a:t>
            </a:r>
            <a:r>
              <a:rPr lang="en-US" dirty="0"/>
              <a:t> </a:t>
            </a:r>
            <a:r>
              <a:rPr lang="en-US" dirty="0" err="1"/>
              <a:t>điểm</a:t>
            </a:r>
            <a:r>
              <a:rPr lang="en-US" dirty="0"/>
              <a:t> (Point Updates).</a:t>
            </a:r>
          </a:p>
          <a:p>
            <a:pPr marL="0" lvl="0" indent="0" algn="l" rtl="0">
              <a:spcBef>
                <a:spcPts val="0"/>
              </a:spcBef>
              <a:spcAft>
                <a:spcPts val="0"/>
              </a:spcAft>
              <a:buNone/>
            </a:pPr>
            <a:r>
              <a:rPr lang="en-US" dirty="0" err="1"/>
              <a:t>Xây</a:t>
            </a:r>
            <a:r>
              <a:rPr lang="en-US" dirty="0"/>
              <a:t> </a:t>
            </a:r>
            <a:r>
              <a:rPr lang="en-US" dirty="0" err="1"/>
              <a:t>dựng</a:t>
            </a:r>
            <a:r>
              <a:rPr lang="en-US" dirty="0"/>
              <a:t> Fenwick Tree (Fenwick Tree Construction)</a:t>
            </a:r>
            <a:endParaRPr dirty="0"/>
          </a:p>
        </p:txBody>
      </p:sp>
      <p:sp>
        <p:nvSpPr>
          <p:cNvPr id="318" name="Google Shape;318;p43"/>
          <p:cNvSpPr txBox="1">
            <a:spLocks noGrp="1"/>
          </p:cNvSpPr>
          <p:nvPr>
            <p:ph type="subTitle" idx="8"/>
          </p:nvPr>
        </p:nvSpPr>
        <p:spPr>
          <a:xfrm>
            <a:off x="5969570" y="1370275"/>
            <a:ext cx="2288700" cy="648000"/>
          </a:xfrm>
          <a:prstGeom prst="rect">
            <a:avLst/>
          </a:prstGeom>
        </p:spPr>
        <p:txBody>
          <a:bodyPr spcFirstLastPara="1" wrap="square" lIns="91425" tIns="91425" rIns="91425" bIns="91425" anchor="b" anchorCtr="0">
            <a:noAutofit/>
          </a:bodyPr>
          <a:lstStyle/>
          <a:p>
            <a:pPr marL="0" lvl="0" indent="0"/>
            <a:r>
              <a:rPr lang="en-US" dirty="0" err="1"/>
              <a:t>Triển</a:t>
            </a:r>
            <a:r>
              <a:rPr lang="en-US" dirty="0"/>
              <a:t> </a:t>
            </a:r>
            <a:r>
              <a:rPr lang="en-US" dirty="0" err="1"/>
              <a:t>khai</a:t>
            </a:r>
            <a:r>
              <a:rPr lang="en" dirty="0"/>
              <a:t> </a:t>
            </a:r>
            <a:endParaRPr dirty="0"/>
          </a:p>
        </p:txBody>
      </p:sp>
      <p:sp>
        <p:nvSpPr>
          <p:cNvPr id="319" name="Google Shape;319;p43"/>
          <p:cNvSpPr txBox="1">
            <a:spLocks noGrp="1"/>
          </p:cNvSpPr>
          <p:nvPr>
            <p:ph type="title" idx="9"/>
          </p:nvPr>
        </p:nvSpPr>
        <p:spPr>
          <a:xfrm>
            <a:off x="5033780" y="1483400"/>
            <a:ext cx="876300" cy="115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321" name="Google Shape;321;p43"/>
          <p:cNvSpPr txBox="1">
            <a:spLocks noGrp="1"/>
          </p:cNvSpPr>
          <p:nvPr>
            <p:ph type="subTitle" idx="14"/>
          </p:nvPr>
        </p:nvSpPr>
        <p:spPr>
          <a:xfrm>
            <a:off x="6142025" y="3529512"/>
            <a:ext cx="2288700" cy="803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Ứng dụng thuật toán</a:t>
            </a:r>
            <a:endParaRPr dirty="0"/>
          </a:p>
        </p:txBody>
      </p:sp>
      <p:sp>
        <p:nvSpPr>
          <p:cNvPr id="322" name="Google Shape;322;p43"/>
          <p:cNvSpPr txBox="1">
            <a:spLocks noGrp="1"/>
          </p:cNvSpPr>
          <p:nvPr>
            <p:ph type="title" idx="15"/>
          </p:nvPr>
        </p:nvSpPr>
        <p:spPr>
          <a:xfrm>
            <a:off x="5033780" y="3179712"/>
            <a:ext cx="876300" cy="115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71C940BD-1A49-FD04-44ED-F02DF44AEC7B}"/>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22A817F8-452B-535D-1C52-F2DFAFF1E91E}"/>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Truy</a:t>
            </a:r>
            <a:r>
              <a:rPr lang="en-US" sz="2000" dirty="0"/>
              <a:t> </a:t>
            </a:r>
            <a:r>
              <a:rPr lang="en-US" sz="2000" dirty="0" err="1"/>
              <a:t>vấn</a:t>
            </a:r>
            <a:r>
              <a:rPr lang="en-US" sz="2000" dirty="0"/>
              <a:t> </a:t>
            </a:r>
            <a:r>
              <a:rPr lang="en-US" sz="2000" dirty="0" err="1"/>
              <a:t>tổng</a:t>
            </a:r>
            <a:r>
              <a:rPr lang="en-US" sz="2000" dirty="0"/>
              <a:t> </a:t>
            </a:r>
            <a:r>
              <a:rPr lang="en-US" sz="2000" dirty="0" err="1"/>
              <a:t>đoạn</a:t>
            </a:r>
            <a:r>
              <a:rPr lang="en-US" sz="2000" dirty="0"/>
              <a:t> (Range Queries)</a:t>
            </a:r>
          </a:p>
        </p:txBody>
      </p:sp>
      <p:graphicFrame>
        <p:nvGraphicFramePr>
          <p:cNvPr id="18" name="Table 17">
            <a:extLst>
              <a:ext uri="{FF2B5EF4-FFF2-40B4-BE49-F238E27FC236}">
                <a16:creationId xmlns:a16="http://schemas.microsoft.com/office/drawing/2014/main" id="{A51B0754-E50F-18C1-0037-009247F66106}"/>
              </a:ext>
            </a:extLst>
          </p:cNvPr>
          <p:cNvGraphicFramePr>
            <a:graphicFrameLocks noGrp="1"/>
          </p:cNvGraphicFramePr>
          <p:nvPr/>
        </p:nvGraphicFramePr>
        <p:xfrm>
          <a:off x="0" y="1173734"/>
          <a:ext cx="9164955" cy="579120"/>
        </p:xfrm>
        <a:graphic>
          <a:graphicData uri="http://schemas.openxmlformats.org/drawingml/2006/table">
            <a:tbl>
              <a:tblPr firstRow="1" bandRow="1">
                <a:tableStyleId>{CC4AEED3-F78E-434A-8E7B-570F3100C88C}</a:tableStyleId>
              </a:tblPr>
              <a:tblGrid>
                <a:gridCol w="571500">
                  <a:extLst>
                    <a:ext uri="{9D8B030D-6E8A-4147-A177-3AD203B41FA5}">
                      <a16:colId xmlns:a16="http://schemas.microsoft.com/office/drawing/2014/main" val="3132267375"/>
                    </a:ext>
                  </a:extLst>
                </a:gridCol>
                <a:gridCol w="571500">
                  <a:extLst>
                    <a:ext uri="{9D8B030D-6E8A-4147-A177-3AD203B41FA5}">
                      <a16:colId xmlns:a16="http://schemas.microsoft.com/office/drawing/2014/main" val="3789098752"/>
                    </a:ext>
                  </a:extLst>
                </a:gridCol>
                <a:gridCol w="571500">
                  <a:extLst>
                    <a:ext uri="{9D8B030D-6E8A-4147-A177-3AD203B41FA5}">
                      <a16:colId xmlns:a16="http://schemas.microsoft.com/office/drawing/2014/main" val="2932655077"/>
                    </a:ext>
                  </a:extLst>
                </a:gridCol>
                <a:gridCol w="571500">
                  <a:extLst>
                    <a:ext uri="{9D8B030D-6E8A-4147-A177-3AD203B41FA5}">
                      <a16:colId xmlns:a16="http://schemas.microsoft.com/office/drawing/2014/main" val="2043838059"/>
                    </a:ext>
                  </a:extLst>
                </a:gridCol>
                <a:gridCol w="571500">
                  <a:extLst>
                    <a:ext uri="{9D8B030D-6E8A-4147-A177-3AD203B41FA5}">
                      <a16:colId xmlns:a16="http://schemas.microsoft.com/office/drawing/2014/main" val="3996225493"/>
                    </a:ext>
                  </a:extLst>
                </a:gridCol>
                <a:gridCol w="592455">
                  <a:extLst>
                    <a:ext uri="{9D8B030D-6E8A-4147-A177-3AD203B41FA5}">
                      <a16:colId xmlns:a16="http://schemas.microsoft.com/office/drawing/2014/main" val="3167714550"/>
                    </a:ext>
                  </a:extLst>
                </a:gridCol>
                <a:gridCol w="571500">
                  <a:extLst>
                    <a:ext uri="{9D8B030D-6E8A-4147-A177-3AD203B41FA5}">
                      <a16:colId xmlns:a16="http://schemas.microsoft.com/office/drawing/2014/main" val="977450678"/>
                    </a:ext>
                  </a:extLst>
                </a:gridCol>
                <a:gridCol w="571500">
                  <a:extLst>
                    <a:ext uri="{9D8B030D-6E8A-4147-A177-3AD203B41FA5}">
                      <a16:colId xmlns:a16="http://schemas.microsoft.com/office/drawing/2014/main" val="2924550504"/>
                    </a:ext>
                  </a:extLst>
                </a:gridCol>
                <a:gridCol w="571500">
                  <a:extLst>
                    <a:ext uri="{9D8B030D-6E8A-4147-A177-3AD203B41FA5}">
                      <a16:colId xmlns:a16="http://schemas.microsoft.com/office/drawing/2014/main" val="3461910798"/>
                    </a:ext>
                  </a:extLst>
                </a:gridCol>
                <a:gridCol w="571500">
                  <a:extLst>
                    <a:ext uri="{9D8B030D-6E8A-4147-A177-3AD203B41FA5}">
                      <a16:colId xmlns:a16="http://schemas.microsoft.com/office/drawing/2014/main" val="4004852454"/>
                    </a:ext>
                  </a:extLst>
                </a:gridCol>
                <a:gridCol w="571500">
                  <a:extLst>
                    <a:ext uri="{9D8B030D-6E8A-4147-A177-3AD203B41FA5}">
                      <a16:colId xmlns:a16="http://schemas.microsoft.com/office/drawing/2014/main" val="3562144096"/>
                    </a:ext>
                  </a:extLst>
                </a:gridCol>
                <a:gridCol w="571500">
                  <a:extLst>
                    <a:ext uri="{9D8B030D-6E8A-4147-A177-3AD203B41FA5}">
                      <a16:colId xmlns:a16="http://schemas.microsoft.com/office/drawing/2014/main" val="3680553753"/>
                    </a:ext>
                  </a:extLst>
                </a:gridCol>
                <a:gridCol w="571500">
                  <a:extLst>
                    <a:ext uri="{9D8B030D-6E8A-4147-A177-3AD203B41FA5}">
                      <a16:colId xmlns:a16="http://schemas.microsoft.com/office/drawing/2014/main" val="2210967052"/>
                    </a:ext>
                  </a:extLst>
                </a:gridCol>
                <a:gridCol w="571500">
                  <a:extLst>
                    <a:ext uri="{9D8B030D-6E8A-4147-A177-3AD203B41FA5}">
                      <a16:colId xmlns:a16="http://schemas.microsoft.com/office/drawing/2014/main" val="2335310599"/>
                    </a:ext>
                  </a:extLst>
                </a:gridCol>
                <a:gridCol w="571500">
                  <a:extLst>
                    <a:ext uri="{9D8B030D-6E8A-4147-A177-3AD203B41FA5}">
                      <a16:colId xmlns:a16="http://schemas.microsoft.com/office/drawing/2014/main" val="4123622644"/>
                    </a:ext>
                  </a:extLst>
                </a:gridCol>
                <a:gridCol w="571500">
                  <a:extLst>
                    <a:ext uri="{9D8B030D-6E8A-4147-A177-3AD203B41FA5}">
                      <a16:colId xmlns:a16="http://schemas.microsoft.com/office/drawing/2014/main" val="1143769944"/>
                    </a:ext>
                  </a:extLst>
                </a:gridCol>
              </a:tblGrid>
              <a:tr h="216154">
                <a:tc>
                  <a:txBody>
                    <a:bodyPr/>
                    <a:lstStyle/>
                    <a:p>
                      <a:r>
                        <a:rPr lang="en-US" sz="1600" dirty="0">
                          <a:solidFill>
                            <a:schemeClr val="tx1"/>
                          </a:solidFill>
                        </a:rPr>
                        <a:t>00001</a:t>
                      </a:r>
                    </a:p>
                  </a:txBody>
                  <a:tcPr/>
                </a:tc>
                <a:tc>
                  <a:txBody>
                    <a:bodyPr/>
                    <a:lstStyle/>
                    <a:p>
                      <a:r>
                        <a:rPr lang="en-US" sz="1600" dirty="0">
                          <a:solidFill>
                            <a:schemeClr val="tx1"/>
                          </a:solidFill>
                        </a:rPr>
                        <a:t>00010</a:t>
                      </a:r>
                    </a:p>
                  </a:txBody>
                  <a:tcPr/>
                </a:tc>
                <a:tc>
                  <a:txBody>
                    <a:bodyPr/>
                    <a:lstStyle/>
                    <a:p>
                      <a:r>
                        <a:rPr lang="en-US" sz="1600" dirty="0">
                          <a:solidFill>
                            <a:schemeClr val="tx1"/>
                          </a:solidFill>
                        </a:rPr>
                        <a:t>00011</a:t>
                      </a:r>
                    </a:p>
                  </a:txBody>
                  <a:tcPr/>
                </a:tc>
                <a:tc>
                  <a:txBody>
                    <a:bodyPr/>
                    <a:lstStyle/>
                    <a:p>
                      <a:r>
                        <a:rPr lang="en-US" sz="1600" dirty="0">
                          <a:solidFill>
                            <a:schemeClr val="tx1"/>
                          </a:solidFill>
                        </a:rPr>
                        <a:t>00100</a:t>
                      </a:r>
                    </a:p>
                  </a:txBody>
                  <a:tcPr/>
                </a:tc>
                <a:tc>
                  <a:txBody>
                    <a:bodyPr/>
                    <a:lstStyle/>
                    <a:p>
                      <a:r>
                        <a:rPr lang="en-US" sz="1600" dirty="0">
                          <a:solidFill>
                            <a:schemeClr val="tx1"/>
                          </a:solidFill>
                        </a:rPr>
                        <a:t>00101</a:t>
                      </a:r>
                    </a:p>
                  </a:txBody>
                  <a:tcPr/>
                </a:tc>
                <a:tc>
                  <a:txBody>
                    <a:bodyPr/>
                    <a:lstStyle/>
                    <a:p>
                      <a:r>
                        <a:rPr lang="en-US" sz="1600" dirty="0">
                          <a:solidFill>
                            <a:schemeClr val="tx1"/>
                          </a:solidFill>
                        </a:rPr>
                        <a:t>00110</a:t>
                      </a:r>
                    </a:p>
                  </a:txBody>
                  <a:tcPr/>
                </a:tc>
                <a:tc>
                  <a:txBody>
                    <a:bodyPr/>
                    <a:lstStyle/>
                    <a:p>
                      <a:r>
                        <a:rPr lang="en-US" sz="1600" dirty="0">
                          <a:solidFill>
                            <a:schemeClr val="tx1"/>
                          </a:solidFill>
                        </a:rPr>
                        <a:t>00111</a:t>
                      </a:r>
                    </a:p>
                  </a:txBody>
                  <a:tcPr/>
                </a:tc>
                <a:tc>
                  <a:txBody>
                    <a:bodyPr/>
                    <a:lstStyle/>
                    <a:p>
                      <a:r>
                        <a:rPr lang="en-US" sz="1600" dirty="0">
                          <a:solidFill>
                            <a:schemeClr val="tx1"/>
                          </a:solidFill>
                        </a:rPr>
                        <a:t>01000</a:t>
                      </a:r>
                    </a:p>
                  </a:txBody>
                  <a:tcPr/>
                </a:tc>
                <a:tc>
                  <a:txBody>
                    <a:bodyPr/>
                    <a:lstStyle/>
                    <a:p>
                      <a:r>
                        <a:rPr lang="en-US" sz="1600" dirty="0">
                          <a:solidFill>
                            <a:schemeClr val="tx1"/>
                          </a:solidFill>
                        </a:rPr>
                        <a:t>01001</a:t>
                      </a:r>
                    </a:p>
                  </a:txBody>
                  <a:tcPr/>
                </a:tc>
                <a:tc>
                  <a:txBody>
                    <a:bodyPr/>
                    <a:lstStyle/>
                    <a:p>
                      <a:r>
                        <a:rPr lang="en-US" sz="1600" dirty="0">
                          <a:solidFill>
                            <a:schemeClr val="tx1"/>
                          </a:solidFill>
                        </a:rPr>
                        <a:t>01010</a:t>
                      </a:r>
                    </a:p>
                  </a:txBody>
                  <a:tcPr/>
                </a:tc>
                <a:tc>
                  <a:txBody>
                    <a:bodyPr/>
                    <a:lstStyle/>
                    <a:p>
                      <a:r>
                        <a:rPr lang="en-US" sz="1600" dirty="0">
                          <a:solidFill>
                            <a:schemeClr val="tx1"/>
                          </a:solidFill>
                        </a:rPr>
                        <a:t>01011</a:t>
                      </a:r>
                    </a:p>
                  </a:txBody>
                  <a:tcPr/>
                </a:tc>
                <a:tc>
                  <a:txBody>
                    <a:bodyPr/>
                    <a:lstStyle/>
                    <a:p>
                      <a:r>
                        <a:rPr lang="en-US" sz="1600" dirty="0">
                          <a:solidFill>
                            <a:schemeClr val="tx1"/>
                          </a:solidFill>
                        </a:rPr>
                        <a:t>01100</a:t>
                      </a:r>
                    </a:p>
                  </a:txBody>
                  <a:tcPr/>
                </a:tc>
                <a:tc>
                  <a:txBody>
                    <a:bodyPr/>
                    <a:lstStyle/>
                    <a:p>
                      <a:r>
                        <a:rPr lang="en-US" sz="1600" dirty="0">
                          <a:solidFill>
                            <a:schemeClr val="tx1"/>
                          </a:solidFill>
                        </a:rPr>
                        <a:t>01101</a:t>
                      </a:r>
                    </a:p>
                  </a:txBody>
                  <a:tcPr/>
                </a:tc>
                <a:tc>
                  <a:txBody>
                    <a:bodyPr/>
                    <a:lstStyle/>
                    <a:p>
                      <a:r>
                        <a:rPr lang="en-US" sz="1600" dirty="0">
                          <a:solidFill>
                            <a:schemeClr val="tx1"/>
                          </a:solidFill>
                        </a:rPr>
                        <a:t>01110</a:t>
                      </a:r>
                    </a:p>
                  </a:txBody>
                  <a:tcPr/>
                </a:tc>
                <a:tc>
                  <a:txBody>
                    <a:bodyPr/>
                    <a:lstStyle/>
                    <a:p>
                      <a:r>
                        <a:rPr lang="en-US" sz="1600" dirty="0">
                          <a:solidFill>
                            <a:schemeClr val="tx1"/>
                          </a:solidFill>
                        </a:rPr>
                        <a:t>01111</a:t>
                      </a:r>
                    </a:p>
                  </a:txBody>
                  <a:tcPr/>
                </a:tc>
                <a:tc>
                  <a:txBody>
                    <a:bodyPr/>
                    <a:lstStyle/>
                    <a:p>
                      <a:r>
                        <a:rPr lang="en-US" sz="1600" dirty="0">
                          <a:solidFill>
                            <a:schemeClr val="tx1"/>
                          </a:solidFill>
                        </a:rPr>
                        <a:t>10000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695AC198-49F3-D0E3-B5CD-91E3F7F60DBA}"/>
              </a:ext>
            </a:extLst>
          </p:cNvPr>
          <p:cNvSpPr txBox="1"/>
          <p:nvPr/>
        </p:nvSpPr>
        <p:spPr>
          <a:xfrm>
            <a:off x="0" y="712069"/>
            <a:ext cx="9143999" cy="461665"/>
          </a:xfrm>
          <a:prstGeom prst="rect">
            <a:avLst/>
          </a:prstGeom>
          <a:noFill/>
        </p:spPr>
        <p:txBody>
          <a:bodyPr wrap="square">
            <a:spAutoFit/>
          </a:bodyPr>
          <a:lstStyle/>
          <a:p>
            <a:r>
              <a:rPr lang="en-US" sz="2400" dirty="0"/>
              <a:t> 1    2     3     4     5    6     7     </a:t>
            </a:r>
            <a:r>
              <a:rPr lang="en-US" sz="2400" dirty="0">
                <a:solidFill>
                  <a:srgbClr val="FF0000"/>
                </a:solidFill>
              </a:rPr>
              <a:t>8</a:t>
            </a:r>
            <a:r>
              <a:rPr lang="en-US" sz="2400" dirty="0"/>
              <a:t>     9   </a:t>
            </a:r>
            <a:r>
              <a:rPr lang="en-US" sz="2400" dirty="0">
                <a:solidFill>
                  <a:srgbClr val="FF0000"/>
                </a:solidFill>
              </a:rPr>
              <a:t>10</a:t>
            </a:r>
            <a:r>
              <a:rPr lang="en-US" sz="2400" dirty="0"/>
              <a:t>   </a:t>
            </a:r>
            <a:r>
              <a:rPr lang="en-US" sz="2400" dirty="0">
                <a:solidFill>
                  <a:srgbClr val="FF0000"/>
                </a:solidFill>
              </a:rPr>
              <a:t>11</a:t>
            </a:r>
            <a:r>
              <a:rPr lang="en-US" sz="2400" dirty="0"/>
              <a:t>   12   13   14   15   16</a:t>
            </a:r>
          </a:p>
        </p:txBody>
      </p:sp>
      <p:sp>
        <p:nvSpPr>
          <p:cNvPr id="21" name="TextBox 20">
            <a:extLst>
              <a:ext uri="{FF2B5EF4-FFF2-40B4-BE49-F238E27FC236}">
                <a16:creationId xmlns:a16="http://schemas.microsoft.com/office/drawing/2014/main" id="{8FFA6B5B-FC4C-A6E3-C59E-9CD44A2E913D}"/>
              </a:ext>
            </a:extLst>
          </p:cNvPr>
          <p:cNvSpPr txBox="1"/>
          <p:nvPr/>
        </p:nvSpPr>
        <p:spPr>
          <a:xfrm>
            <a:off x="865632" y="3113008"/>
            <a:ext cx="7949184" cy="646331"/>
          </a:xfrm>
          <a:prstGeom prst="rect">
            <a:avLst/>
          </a:prstGeom>
          <a:noFill/>
        </p:spPr>
        <p:txBody>
          <a:bodyPr wrap="square">
            <a:spAutoFit/>
          </a:bodyPr>
          <a:lstStyle/>
          <a:p>
            <a:r>
              <a:rPr lang="en-US" sz="1800" dirty="0"/>
              <a:t>Trong </a:t>
            </a:r>
            <a:r>
              <a:rPr lang="en-US" sz="1800" dirty="0" err="1"/>
              <a:t>cây</a:t>
            </a:r>
            <a:r>
              <a:rPr lang="en-US" sz="1800" dirty="0"/>
              <a:t> Fenwick, </a:t>
            </a:r>
            <a:r>
              <a:rPr lang="en-US" sz="1800" dirty="0" err="1"/>
              <a:t>chúng</a:t>
            </a:r>
            <a:r>
              <a:rPr lang="en-US" sz="1800" dirty="0"/>
              <a:t> ta </a:t>
            </a:r>
            <a:r>
              <a:rPr lang="en-US" sz="1800" dirty="0" err="1"/>
              <a:t>có</a:t>
            </a:r>
            <a:r>
              <a:rPr lang="en-US" sz="1800" dirty="0"/>
              <a:t> </a:t>
            </a:r>
            <a:r>
              <a:rPr lang="en-US" sz="1800" dirty="0" err="1"/>
              <a:t>thể</a:t>
            </a:r>
            <a:r>
              <a:rPr lang="en-US" sz="1800" dirty="0"/>
              <a:t> </a:t>
            </a:r>
            <a:r>
              <a:rPr lang="en-US" sz="1800" dirty="0" err="1"/>
              <a:t>tính</a:t>
            </a:r>
            <a:r>
              <a:rPr lang="en-US" sz="1800" dirty="0"/>
              <a:t> </a:t>
            </a:r>
            <a:r>
              <a:rPr lang="en-US" sz="1800" dirty="0" err="1"/>
              <a:t>tổng</a:t>
            </a:r>
            <a:r>
              <a:rPr lang="en-US" sz="1800" dirty="0"/>
              <a:t> </a:t>
            </a:r>
            <a:r>
              <a:rPr lang="en-US" sz="1800" dirty="0" err="1"/>
              <a:t>tiền</a:t>
            </a:r>
            <a:r>
              <a:rPr lang="en-US" sz="1800" dirty="0"/>
              <a:t> </a:t>
            </a:r>
            <a:r>
              <a:rPr lang="en-US" sz="1800" dirty="0" err="1"/>
              <a:t>tố</a:t>
            </a:r>
            <a:r>
              <a:rPr lang="en-US" sz="1800" dirty="0"/>
              <a:t> </a:t>
            </a:r>
            <a:r>
              <a:rPr lang="en-US" sz="1800" dirty="0" err="1"/>
              <a:t>lên</a:t>
            </a:r>
            <a:r>
              <a:rPr lang="en-US" sz="1800" dirty="0"/>
              <a:t> </a:t>
            </a:r>
            <a:r>
              <a:rPr lang="en-US" sz="1800" dirty="0" err="1"/>
              <a:t>đến</a:t>
            </a:r>
            <a:r>
              <a:rPr lang="en-US" sz="1800" dirty="0"/>
              <a:t> </a:t>
            </a:r>
            <a:r>
              <a:rPr lang="en-US" sz="1800" dirty="0" err="1"/>
              <a:t>một</a:t>
            </a:r>
            <a:r>
              <a:rPr lang="en-US" sz="1800" dirty="0"/>
              <a:t> </a:t>
            </a:r>
            <a:r>
              <a:rPr lang="en-US" sz="1800" dirty="0" err="1"/>
              <a:t>chỉ</a:t>
            </a:r>
            <a:r>
              <a:rPr lang="en-US" sz="1800" dirty="0"/>
              <a:t> </a:t>
            </a:r>
            <a:r>
              <a:rPr lang="en-US" sz="1800" dirty="0" err="1"/>
              <a:t>mục</a:t>
            </a:r>
            <a:r>
              <a:rPr lang="en-US" sz="1800" dirty="0"/>
              <a:t> </a:t>
            </a:r>
            <a:r>
              <a:rPr lang="en-US" sz="1800" dirty="0" err="1"/>
              <a:t>nhất</a:t>
            </a:r>
            <a:r>
              <a:rPr lang="en-US" sz="1800" dirty="0"/>
              <a:t> </a:t>
            </a:r>
            <a:r>
              <a:rPr lang="en-US" sz="1800" dirty="0" err="1"/>
              <a:t>định</a:t>
            </a:r>
            <a:r>
              <a:rPr lang="en-US" sz="1800" dirty="0"/>
              <a:t>, </a:t>
            </a:r>
            <a:r>
              <a:rPr lang="en-US" sz="1800" dirty="0" err="1"/>
              <a:t>cuối</a:t>
            </a:r>
            <a:r>
              <a:rPr lang="en-US" sz="1800" dirty="0"/>
              <a:t> </a:t>
            </a:r>
            <a:r>
              <a:rPr lang="en-US" sz="1800" dirty="0" err="1"/>
              <a:t>cùng</a:t>
            </a:r>
            <a:r>
              <a:rPr lang="en-US" sz="1800" dirty="0"/>
              <a:t> </a:t>
            </a:r>
            <a:r>
              <a:rPr lang="en-US" sz="1800" dirty="0" err="1"/>
              <a:t>cho</a:t>
            </a:r>
            <a:r>
              <a:rPr lang="en-US" sz="1800" dirty="0"/>
              <a:t> </a:t>
            </a:r>
            <a:r>
              <a:rPr lang="en-US" sz="1800" dirty="0" err="1"/>
              <a:t>phép</a:t>
            </a:r>
            <a:r>
              <a:rPr lang="en-US" sz="1800" dirty="0"/>
              <a:t> </a:t>
            </a:r>
            <a:r>
              <a:rPr lang="en-US" sz="1800" dirty="0" err="1"/>
              <a:t>chúng</a:t>
            </a:r>
            <a:r>
              <a:rPr lang="en-US" sz="1800" dirty="0"/>
              <a:t> ta </a:t>
            </a:r>
            <a:r>
              <a:rPr lang="en-US" sz="1800" dirty="0" err="1"/>
              <a:t>thực</a:t>
            </a:r>
            <a:r>
              <a:rPr lang="en-US" sz="1800" dirty="0"/>
              <a:t> </a:t>
            </a:r>
            <a:r>
              <a:rPr lang="en-US" sz="1800" dirty="0" err="1"/>
              <a:t>hiện</a:t>
            </a:r>
            <a:r>
              <a:rPr lang="en-US" sz="1800" dirty="0"/>
              <a:t> </a:t>
            </a:r>
            <a:r>
              <a:rPr lang="en-US" sz="1800" dirty="0" err="1"/>
              <a:t>các</a:t>
            </a:r>
            <a:r>
              <a:rPr lang="en-US" sz="1800" dirty="0"/>
              <a:t> </a:t>
            </a:r>
            <a:r>
              <a:rPr lang="en-US" sz="1800" dirty="0" err="1"/>
              <a:t>truy</a:t>
            </a:r>
            <a:r>
              <a:rPr lang="en-US" sz="1800" dirty="0"/>
              <a:t> </a:t>
            </a:r>
            <a:r>
              <a:rPr lang="en-US" sz="1800" dirty="0" err="1"/>
              <a:t>vấn</a:t>
            </a:r>
            <a:r>
              <a:rPr lang="en-US" sz="1800" dirty="0"/>
              <a:t> </a:t>
            </a:r>
            <a:r>
              <a:rPr lang="en-US" sz="1800" dirty="0" err="1"/>
              <a:t>tổng</a:t>
            </a:r>
            <a:r>
              <a:rPr lang="en-US" sz="1800" dirty="0"/>
              <a:t> </a:t>
            </a:r>
            <a:r>
              <a:rPr lang="en-US" sz="1800" dirty="0" err="1"/>
              <a:t>phạm</a:t>
            </a:r>
            <a:r>
              <a:rPr lang="en-US" sz="1800" dirty="0"/>
              <a:t> vi.</a:t>
            </a:r>
          </a:p>
        </p:txBody>
      </p:sp>
      <p:sp>
        <p:nvSpPr>
          <p:cNvPr id="25" name="TextBox 24">
            <a:extLst>
              <a:ext uri="{FF2B5EF4-FFF2-40B4-BE49-F238E27FC236}">
                <a16:creationId xmlns:a16="http://schemas.microsoft.com/office/drawing/2014/main" id="{75EA21BA-233A-EFD7-8837-477D8C23B4DC}"/>
              </a:ext>
            </a:extLst>
          </p:cNvPr>
          <p:cNvSpPr txBox="1"/>
          <p:nvPr/>
        </p:nvSpPr>
        <p:spPr>
          <a:xfrm>
            <a:off x="865632" y="3785100"/>
            <a:ext cx="7565118" cy="369332"/>
          </a:xfrm>
          <a:prstGeom prst="rect">
            <a:avLst/>
          </a:prstGeom>
          <a:noFill/>
        </p:spPr>
        <p:txBody>
          <a:bodyPr wrap="square">
            <a:spAutoFit/>
          </a:bodyPr>
          <a:lstStyle/>
          <a:p>
            <a:r>
              <a:rPr lang="vi-VN" sz="1800" dirty="0"/>
              <a:t>Tìm tổng </a:t>
            </a:r>
            <a:r>
              <a:rPr lang="en-US" sz="1800" dirty="0" err="1"/>
              <a:t>phạm</a:t>
            </a:r>
            <a:r>
              <a:rPr lang="en-US" sz="1800" dirty="0"/>
              <a:t> vi</a:t>
            </a:r>
            <a:r>
              <a:rPr lang="vi-VN" sz="1800" dirty="0"/>
              <a:t> đến chỉ số </a:t>
            </a:r>
            <a:r>
              <a:rPr lang="en-US" sz="1800" dirty="0"/>
              <a:t>11</a:t>
            </a:r>
            <a:r>
              <a:rPr lang="vi-VN" sz="1800" dirty="0"/>
              <a:t>.</a:t>
            </a:r>
            <a:endParaRPr lang="en-US" sz="1800" dirty="0"/>
          </a:p>
        </p:txBody>
      </p:sp>
      <p:cxnSp>
        <p:nvCxnSpPr>
          <p:cNvPr id="16" name="Straight Connector 15">
            <a:extLst>
              <a:ext uri="{FF2B5EF4-FFF2-40B4-BE49-F238E27FC236}">
                <a16:creationId xmlns:a16="http://schemas.microsoft.com/office/drawing/2014/main" id="{79029403-4525-67F8-9401-B45DF0F970F9}"/>
              </a:ext>
            </a:extLst>
          </p:cNvPr>
          <p:cNvCxnSpPr/>
          <p:nvPr/>
        </p:nvCxnSpPr>
        <p:spPr>
          <a:xfrm>
            <a:off x="0" y="1752854"/>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33D91EF-FE77-8883-4149-946DC2483040}"/>
              </a:ext>
            </a:extLst>
          </p:cNvPr>
          <p:cNvSpPr/>
          <p:nvPr/>
        </p:nvSpPr>
        <p:spPr>
          <a:xfrm>
            <a:off x="32671"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E5594CC-791D-079E-D299-72E4FD3EEB82}"/>
              </a:ext>
            </a:extLst>
          </p:cNvPr>
          <p:cNvSpPr/>
          <p:nvPr/>
        </p:nvSpPr>
        <p:spPr>
          <a:xfrm>
            <a:off x="1186529" y="1774869"/>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A7087F4-39EA-5A76-B808-75B944859AA6}"/>
              </a:ext>
            </a:extLst>
          </p:cNvPr>
          <p:cNvSpPr/>
          <p:nvPr/>
        </p:nvSpPr>
        <p:spPr>
          <a:xfrm>
            <a:off x="2340387"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4D32298-BF3B-6C10-FD50-C12829F9B499}"/>
              </a:ext>
            </a:extLst>
          </p:cNvPr>
          <p:cNvSpPr/>
          <p:nvPr/>
        </p:nvSpPr>
        <p:spPr>
          <a:xfrm>
            <a:off x="349424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32D6219-E1EE-F98E-C6D8-CD7E56C45069}"/>
              </a:ext>
            </a:extLst>
          </p:cNvPr>
          <p:cNvSpPr/>
          <p:nvPr/>
        </p:nvSpPr>
        <p:spPr>
          <a:xfrm>
            <a:off x="4638102"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D0E35DC-4B7D-5CB9-9F6A-C9D50F4EFE41}"/>
              </a:ext>
            </a:extLst>
          </p:cNvPr>
          <p:cNvSpPr/>
          <p:nvPr/>
        </p:nvSpPr>
        <p:spPr>
          <a:xfrm>
            <a:off x="691162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A7CBAE8-1197-2B29-4D05-FE4F56CA8392}"/>
              </a:ext>
            </a:extLst>
          </p:cNvPr>
          <p:cNvSpPr/>
          <p:nvPr/>
        </p:nvSpPr>
        <p:spPr>
          <a:xfrm>
            <a:off x="5757671" y="1766272"/>
            <a:ext cx="478917" cy="126342"/>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160FF19-9C20-D55F-0EE7-36BC43954068}"/>
              </a:ext>
            </a:extLst>
          </p:cNvPr>
          <p:cNvSpPr/>
          <p:nvPr/>
        </p:nvSpPr>
        <p:spPr>
          <a:xfrm>
            <a:off x="8055386" y="1765935"/>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414B632-F22F-CFBF-8646-7BEE30FDA3B9}"/>
              </a:ext>
            </a:extLst>
          </p:cNvPr>
          <p:cNvSpPr/>
          <p:nvPr/>
        </p:nvSpPr>
        <p:spPr>
          <a:xfrm>
            <a:off x="6911625" y="1995213"/>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C47981E-CD79-68F8-14A5-A0A67E4EDF6C}"/>
              </a:ext>
            </a:extLst>
          </p:cNvPr>
          <p:cNvSpPr/>
          <p:nvPr/>
        </p:nvSpPr>
        <p:spPr>
          <a:xfrm>
            <a:off x="4613910" y="1973745"/>
            <a:ext cx="1143761" cy="122530"/>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755EEC3-2EDC-0509-55FB-B153EEE72AFF}"/>
              </a:ext>
            </a:extLst>
          </p:cNvPr>
          <p:cNvSpPr/>
          <p:nvPr/>
        </p:nvSpPr>
        <p:spPr>
          <a:xfrm>
            <a:off x="2316195" y="1983161"/>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4DA7CCD-CAA5-6ACA-E259-C42089A555F0}"/>
              </a:ext>
            </a:extLst>
          </p:cNvPr>
          <p:cNvSpPr/>
          <p:nvPr/>
        </p:nvSpPr>
        <p:spPr>
          <a:xfrm>
            <a:off x="24955" y="199902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3A8423A-2F26-F7BC-1ECC-8B0DCC79E1CC}"/>
              </a:ext>
            </a:extLst>
          </p:cNvPr>
          <p:cNvSpPr/>
          <p:nvPr/>
        </p:nvSpPr>
        <p:spPr>
          <a:xfrm>
            <a:off x="24954" y="2276991"/>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DA8ED7B-5365-B72C-DD7B-B2BBAEC384AC}"/>
              </a:ext>
            </a:extLst>
          </p:cNvPr>
          <p:cNvSpPr/>
          <p:nvPr/>
        </p:nvSpPr>
        <p:spPr>
          <a:xfrm>
            <a:off x="4620384" y="2259409"/>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50A5E82-8051-BFC4-E481-C86196DD7084}"/>
              </a:ext>
            </a:extLst>
          </p:cNvPr>
          <p:cNvSpPr/>
          <p:nvPr/>
        </p:nvSpPr>
        <p:spPr>
          <a:xfrm>
            <a:off x="32671" y="2553861"/>
            <a:ext cx="4539329" cy="122528"/>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58A46BC-C6DE-5D32-3B17-1236887FE6B0}"/>
              </a:ext>
            </a:extLst>
          </p:cNvPr>
          <p:cNvSpPr/>
          <p:nvPr/>
        </p:nvSpPr>
        <p:spPr>
          <a:xfrm>
            <a:off x="36292" y="2818556"/>
            <a:ext cx="9107707" cy="122527"/>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9B0D345-FE17-D96C-98D7-990EB441F9D3}"/>
              </a:ext>
            </a:extLst>
          </p:cNvPr>
          <p:cNvSpPr txBox="1"/>
          <p:nvPr/>
        </p:nvSpPr>
        <p:spPr>
          <a:xfrm>
            <a:off x="865632" y="4210312"/>
            <a:ext cx="7565118" cy="369332"/>
          </a:xfrm>
          <a:prstGeom prst="rect">
            <a:avLst/>
          </a:prstGeom>
          <a:noFill/>
        </p:spPr>
        <p:txBody>
          <a:bodyPr wrap="square">
            <a:spAutoFit/>
          </a:bodyPr>
          <a:lstStyle/>
          <a:p>
            <a:r>
              <a:rPr lang="en-US" sz="1800" dirty="0" err="1"/>
              <a:t>Tổng</a:t>
            </a:r>
            <a:r>
              <a:rPr lang="vi-VN" sz="1800" dirty="0"/>
              <a:t> = </a:t>
            </a:r>
            <a:r>
              <a:rPr lang="pt-BR" sz="1800" dirty="0"/>
              <a:t>A[11] + A[10] + A[8]</a:t>
            </a:r>
            <a:endParaRPr lang="en-US" sz="1800" dirty="0"/>
          </a:p>
        </p:txBody>
      </p:sp>
    </p:spTree>
    <p:extLst>
      <p:ext uri="{BB962C8B-B14F-4D97-AF65-F5344CB8AC3E}">
        <p14:creationId xmlns:p14="http://schemas.microsoft.com/office/powerpoint/2010/main" val="22803383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4798EDED-A1F1-0BF6-F75B-C8ACDABABAED}"/>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0C32964F-98B4-8128-7AFF-AF32A90432E6}"/>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Truy</a:t>
            </a:r>
            <a:r>
              <a:rPr lang="en-US" sz="2000" dirty="0"/>
              <a:t> </a:t>
            </a:r>
            <a:r>
              <a:rPr lang="en-US" sz="2000" dirty="0" err="1"/>
              <a:t>vấn</a:t>
            </a:r>
            <a:r>
              <a:rPr lang="en-US" sz="2000" dirty="0"/>
              <a:t> </a:t>
            </a:r>
            <a:r>
              <a:rPr lang="en-US" sz="2000" dirty="0" err="1"/>
              <a:t>tổng</a:t>
            </a:r>
            <a:r>
              <a:rPr lang="en-US" sz="2000" dirty="0"/>
              <a:t> </a:t>
            </a:r>
            <a:r>
              <a:rPr lang="en-US" sz="2000" dirty="0" err="1"/>
              <a:t>đoạn</a:t>
            </a:r>
            <a:r>
              <a:rPr lang="en-US" sz="2000" dirty="0"/>
              <a:t> (Range Queries)</a:t>
            </a:r>
          </a:p>
        </p:txBody>
      </p:sp>
      <p:graphicFrame>
        <p:nvGraphicFramePr>
          <p:cNvPr id="18" name="Table 17">
            <a:extLst>
              <a:ext uri="{FF2B5EF4-FFF2-40B4-BE49-F238E27FC236}">
                <a16:creationId xmlns:a16="http://schemas.microsoft.com/office/drawing/2014/main" id="{37A1C9AA-F222-E9A6-1CA8-F92DCEA9D698}"/>
              </a:ext>
            </a:extLst>
          </p:cNvPr>
          <p:cNvGraphicFramePr>
            <a:graphicFrameLocks noGrp="1"/>
          </p:cNvGraphicFramePr>
          <p:nvPr/>
        </p:nvGraphicFramePr>
        <p:xfrm>
          <a:off x="0" y="1173734"/>
          <a:ext cx="9164955" cy="579120"/>
        </p:xfrm>
        <a:graphic>
          <a:graphicData uri="http://schemas.openxmlformats.org/drawingml/2006/table">
            <a:tbl>
              <a:tblPr firstRow="1" bandRow="1">
                <a:tableStyleId>{CC4AEED3-F78E-434A-8E7B-570F3100C88C}</a:tableStyleId>
              </a:tblPr>
              <a:tblGrid>
                <a:gridCol w="571500">
                  <a:extLst>
                    <a:ext uri="{9D8B030D-6E8A-4147-A177-3AD203B41FA5}">
                      <a16:colId xmlns:a16="http://schemas.microsoft.com/office/drawing/2014/main" val="3132267375"/>
                    </a:ext>
                  </a:extLst>
                </a:gridCol>
                <a:gridCol w="571500">
                  <a:extLst>
                    <a:ext uri="{9D8B030D-6E8A-4147-A177-3AD203B41FA5}">
                      <a16:colId xmlns:a16="http://schemas.microsoft.com/office/drawing/2014/main" val="3789098752"/>
                    </a:ext>
                  </a:extLst>
                </a:gridCol>
                <a:gridCol w="571500">
                  <a:extLst>
                    <a:ext uri="{9D8B030D-6E8A-4147-A177-3AD203B41FA5}">
                      <a16:colId xmlns:a16="http://schemas.microsoft.com/office/drawing/2014/main" val="2932655077"/>
                    </a:ext>
                  </a:extLst>
                </a:gridCol>
                <a:gridCol w="571500">
                  <a:extLst>
                    <a:ext uri="{9D8B030D-6E8A-4147-A177-3AD203B41FA5}">
                      <a16:colId xmlns:a16="http://schemas.microsoft.com/office/drawing/2014/main" val="2043838059"/>
                    </a:ext>
                  </a:extLst>
                </a:gridCol>
                <a:gridCol w="571500">
                  <a:extLst>
                    <a:ext uri="{9D8B030D-6E8A-4147-A177-3AD203B41FA5}">
                      <a16:colId xmlns:a16="http://schemas.microsoft.com/office/drawing/2014/main" val="3996225493"/>
                    </a:ext>
                  </a:extLst>
                </a:gridCol>
                <a:gridCol w="592455">
                  <a:extLst>
                    <a:ext uri="{9D8B030D-6E8A-4147-A177-3AD203B41FA5}">
                      <a16:colId xmlns:a16="http://schemas.microsoft.com/office/drawing/2014/main" val="3167714550"/>
                    </a:ext>
                  </a:extLst>
                </a:gridCol>
                <a:gridCol w="571500">
                  <a:extLst>
                    <a:ext uri="{9D8B030D-6E8A-4147-A177-3AD203B41FA5}">
                      <a16:colId xmlns:a16="http://schemas.microsoft.com/office/drawing/2014/main" val="977450678"/>
                    </a:ext>
                  </a:extLst>
                </a:gridCol>
                <a:gridCol w="571500">
                  <a:extLst>
                    <a:ext uri="{9D8B030D-6E8A-4147-A177-3AD203B41FA5}">
                      <a16:colId xmlns:a16="http://schemas.microsoft.com/office/drawing/2014/main" val="2924550504"/>
                    </a:ext>
                  </a:extLst>
                </a:gridCol>
                <a:gridCol w="571500">
                  <a:extLst>
                    <a:ext uri="{9D8B030D-6E8A-4147-A177-3AD203B41FA5}">
                      <a16:colId xmlns:a16="http://schemas.microsoft.com/office/drawing/2014/main" val="3461910798"/>
                    </a:ext>
                  </a:extLst>
                </a:gridCol>
                <a:gridCol w="571500">
                  <a:extLst>
                    <a:ext uri="{9D8B030D-6E8A-4147-A177-3AD203B41FA5}">
                      <a16:colId xmlns:a16="http://schemas.microsoft.com/office/drawing/2014/main" val="4004852454"/>
                    </a:ext>
                  </a:extLst>
                </a:gridCol>
                <a:gridCol w="571500">
                  <a:extLst>
                    <a:ext uri="{9D8B030D-6E8A-4147-A177-3AD203B41FA5}">
                      <a16:colId xmlns:a16="http://schemas.microsoft.com/office/drawing/2014/main" val="3562144096"/>
                    </a:ext>
                  </a:extLst>
                </a:gridCol>
                <a:gridCol w="571500">
                  <a:extLst>
                    <a:ext uri="{9D8B030D-6E8A-4147-A177-3AD203B41FA5}">
                      <a16:colId xmlns:a16="http://schemas.microsoft.com/office/drawing/2014/main" val="3680553753"/>
                    </a:ext>
                  </a:extLst>
                </a:gridCol>
                <a:gridCol w="571500">
                  <a:extLst>
                    <a:ext uri="{9D8B030D-6E8A-4147-A177-3AD203B41FA5}">
                      <a16:colId xmlns:a16="http://schemas.microsoft.com/office/drawing/2014/main" val="2210967052"/>
                    </a:ext>
                  </a:extLst>
                </a:gridCol>
                <a:gridCol w="571500">
                  <a:extLst>
                    <a:ext uri="{9D8B030D-6E8A-4147-A177-3AD203B41FA5}">
                      <a16:colId xmlns:a16="http://schemas.microsoft.com/office/drawing/2014/main" val="2335310599"/>
                    </a:ext>
                  </a:extLst>
                </a:gridCol>
                <a:gridCol w="571500">
                  <a:extLst>
                    <a:ext uri="{9D8B030D-6E8A-4147-A177-3AD203B41FA5}">
                      <a16:colId xmlns:a16="http://schemas.microsoft.com/office/drawing/2014/main" val="4123622644"/>
                    </a:ext>
                  </a:extLst>
                </a:gridCol>
                <a:gridCol w="571500">
                  <a:extLst>
                    <a:ext uri="{9D8B030D-6E8A-4147-A177-3AD203B41FA5}">
                      <a16:colId xmlns:a16="http://schemas.microsoft.com/office/drawing/2014/main" val="1143769944"/>
                    </a:ext>
                  </a:extLst>
                </a:gridCol>
              </a:tblGrid>
              <a:tr h="216154">
                <a:tc>
                  <a:txBody>
                    <a:bodyPr/>
                    <a:lstStyle/>
                    <a:p>
                      <a:r>
                        <a:rPr lang="en-US" sz="1600" dirty="0">
                          <a:solidFill>
                            <a:schemeClr val="tx1"/>
                          </a:solidFill>
                        </a:rPr>
                        <a:t>00001</a:t>
                      </a:r>
                    </a:p>
                  </a:txBody>
                  <a:tcPr/>
                </a:tc>
                <a:tc>
                  <a:txBody>
                    <a:bodyPr/>
                    <a:lstStyle/>
                    <a:p>
                      <a:r>
                        <a:rPr lang="en-US" sz="1600" dirty="0">
                          <a:solidFill>
                            <a:schemeClr val="tx1"/>
                          </a:solidFill>
                        </a:rPr>
                        <a:t>00010</a:t>
                      </a:r>
                    </a:p>
                  </a:txBody>
                  <a:tcPr/>
                </a:tc>
                <a:tc>
                  <a:txBody>
                    <a:bodyPr/>
                    <a:lstStyle/>
                    <a:p>
                      <a:r>
                        <a:rPr lang="en-US" sz="1600" dirty="0">
                          <a:solidFill>
                            <a:schemeClr val="tx1"/>
                          </a:solidFill>
                        </a:rPr>
                        <a:t>00011</a:t>
                      </a:r>
                    </a:p>
                  </a:txBody>
                  <a:tcPr/>
                </a:tc>
                <a:tc>
                  <a:txBody>
                    <a:bodyPr/>
                    <a:lstStyle/>
                    <a:p>
                      <a:r>
                        <a:rPr lang="en-US" sz="1600" dirty="0">
                          <a:solidFill>
                            <a:schemeClr val="tx1"/>
                          </a:solidFill>
                        </a:rPr>
                        <a:t>00100</a:t>
                      </a:r>
                    </a:p>
                  </a:txBody>
                  <a:tcPr/>
                </a:tc>
                <a:tc>
                  <a:txBody>
                    <a:bodyPr/>
                    <a:lstStyle/>
                    <a:p>
                      <a:r>
                        <a:rPr lang="en-US" sz="1600" dirty="0">
                          <a:solidFill>
                            <a:schemeClr val="tx1"/>
                          </a:solidFill>
                        </a:rPr>
                        <a:t>00101</a:t>
                      </a:r>
                    </a:p>
                  </a:txBody>
                  <a:tcPr/>
                </a:tc>
                <a:tc>
                  <a:txBody>
                    <a:bodyPr/>
                    <a:lstStyle/>
                    <a:p>
                      <a:r>
                        <a:rPr lang="en-US" sz="1600" dirty="0">
                          <a:solidFill>
                            <a:schemeClr val="tx1"/>
                          </a:solidFill>
                        </a:rPr>
                        <a:t>00110</a:t>
                      </a:r>
                    </a:p>
                  </a:txBody>
                  <a:tcPr/>
                </a:tc>
                <a:tc>
                  <a:txBody>
                    <a:bodyPr/>
                    <a:lstStyle/>
                    <a:p>
                      <a:r>
                        <a:rPr lang="en-US" sz="1600" dirty="0">
                          <a:solidFill>
                            <a:schemeClr val="tx1"/>
                          </a:solidFill>
                        </a:rPr>
                        <a:t>00111</a:t>
                      </a:r>
                    </a:p>
                  </a:txBody>
                  <a:tcPr/>
                </a:tc>
                <a:tc>
                  <a:txBody>
                    <a:bodyPr/>
                    <a:lstStyle/>
                    <a:p>
                      <a:r>
                        <a:rPr lang="en-US" sz="1600" dirty="0">
                          <a:solidFill>
                            <a:schemeClr val="tx1"/>
                          </a:solidFill>
                        </a:rPr>
                        <a:t>01000</a:t>
                      </a:r>
                    </a:p>
                  </a:txBody>
                  <a:tcPr/>
                </a:tc>
                <a:tc>
                  <a:txBody>
                    <a:bodyPr/>
                    <a:lstStyle/>
                    <a:p>
                      <a:r>
                        <a:rPr lang="en-US" sz="1600" dirty="0">
                          <a:solidFill>
                            <a:schemeClr val="tx1"/>
                          </a:solidFill>
                        </a:rPr>
                        <a:t>01001</a:t>
                      </a:r>
                    </a:p>
                  </a:txBody>
                  <a:tcPr/>
                </a:tc>
                <a:tc>
                  <a:txBody>
                    <a:bodyPr/>
                    <a:lstStyle/>
                    <a:p>
                      <a:r>
                        <a:rPr lang="en-US" sz="1600" dirty="0">
                          <a:solidFill>
                            <a:schemeClr val="tx1"/>
                          </a:solidFill>
                        </a:rPr>
                        <a:t>01010</a:t>
                      </a:r>
                    </a:p>
                  </a:txBody>
                  <a:tcPr/>
                </a:tc>
                <a:tc>
                  <a:txBody>
                    <a:bodyPr/>
                    <a:lstStyle/>
                    <a:p>
                      <a:r>
                        <a:rPr lang="en-US" sz="1600" dirty="0">
                          <a:solidFill>
                            <a:schemeClr val="tx1"/>
                          </a:solidFill>
                        </a:rPr>
                        <a:t>01011</a:t>
                      </a:r>
                    </a:p>
                  </a:txBody>
                  <a:tcPr/>
                </a:tc>
                <a:tc>
                  <a:txBody>
                    <a:bodyPr/>
                    <a:lstStyle/>
                    <a:p>
                      <a:r>
                        <a:rPr lang="en-US" sz="1600" dirty="0">
                          <a:solidFill>
                            <a:schemeClr val="tx1"/>
                          </a:solidFill>
                        </a:rPr>
                        <a:t>01100</a:t>
                      </a:r>
                    </a:p>
                  </a:txBody>
                  <a:tcPr/>
                </a:tc>
                <a:tc>
                  <a:txBody>
                    <a:bodyPr/>
                    <a:lstStyle/>
                    <a:p>
                      <a:r>
                        <a:rPr lang="en-US" sz="1600" dirty="0">
                          <a:solidFill>
                            <a:schemeClr val="tx1"/>
                          </a:solidFill>
                        </a:rPr>
                        <a:t>01101</a:t>
                      </a:r>
                    </a:p>
                  </a:txBody>
                  <a:tcPr/>
                </a:tc>
                <a:tc>
                  <a:txBody>
                    <a:bodyPr/>
                    <a:lstStyle/>
                    <a:p>
                      <a:r>
                        <a:rPr lang="en-US" sz="1600" dirty="0">
                          <a:solidFill>
                            <a:schemeClr val="tx1"/>
                          </a:solidFill>
                        </a:rPr>
                        <a:t>01110</a:t>
                      </a:r>
                    </a:p>
                  </a:txBody>
                  <a:tcPr/>
                </a:tc>
                <a:tc>
                  <a:txBody>
                    <a:bodyPr/>
                    <a:lstStyle/>
                    <a:p>
                      <a:r>
                        <a:rPr lang="en-US" sz="1600" dirty="0">
                          <a:solidFill>
                            <a:schemeClr val="tx1"/>
                          </a:solidFill>
                        </a:rPr>
                        <a:t>01111</a:t>
                      </a:r>
                    </a:p>
                  </a:txBody>
                  <a:tcPr/>
                </a:tc>
                <a:tc>
                  <a:txBody>
                    <a:bodyPr/>
                    <a:lstStyle/>
                    <a:p>
                      <a:r>
                        <a:rPr lang="en-US" sz="1600" dirty="0">
                          <a:solidFill>
                            <a:schemeClr val="tx1"/>
                          </a:solidFill>
                        </a:rPr>
                        <a:t>10000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9EEE154F-2919-1A7B-AB2D-7806B73BEA7A}"/>
              </a:ext>
            </a:extLst>
          </p:cNvPr>
          <p:cNvSpPr txBox="1"/>
          <p:nvPr/>
        </p:nvSpPr>
        <p:spPr>
          <a:xfrm>
            <a:off x="0" y="712069"/>
            <a:ext cx="9143999" cy="461665"/>
          </a:xfrm>
          <a:prstGeom prst="rect">
            <a:avLst/>
          </a:prstGeom>
          <a:noFill/>
        </p:spPr>
        <p:txBody>
          <a:bodyPr wrap="square">
            <a:spAutoFit/>
          </a:bodyPr>
          <a:lstStyle/>
          <a:p>
            <a:r>
              <a:rPr lang="en-US" sz="2400" dirty="0"/>
              <a:t> 1    2     3     </a:t>
            </a:r>
            <a:r>
              <a:rPr lang="en-US" sz="2400" dirty="0">
                <a:solidFill>
                  <a:srgbClr val="FF0000"/>
                </a:solidFill>
              </a:rPr>
              <a:t>4</a:t>
            </a:r>
            <a:r>
              <a:rPr lang="en-US" sz="2400" dirty="0"/>
              <a:t>     5    6     7     8     9   10   11   12   13   14   15   16</a:t>
            </a:r>
          </a:p>
        </p:txBody>
      </p:sp>
      <p:sp>
        <p:nvSpPr>
          <p:cNvPr id="21" name="TextBox 20">
            <a:extLst>
              <a:ext uri="{FF2B5EF4-FFF2-40B4-BE49-F238E27FC236}">
                <a16:creationId xmlns:a16="http://schemas.microsoft.com/office/drawing/2014/main" id="{6D455790-22B5-EC7A-3887-41FDCE6BBDB1}"/>
              </a:ext>
            </a:extLst>
          </p:cNvPr>
          <p:cNvSpPr txBox="1"/>
          <p:nvPr/>
        </p:nvSpPr>
        <p:spPr>
          <a:xfrm>
            <a:off x="865632" y="3113008"/>
            <a:ext cx="7949184" cy="646331"/>
          </a:xfrm>
          <a:prstGeom prst="rect">
            <a:avLst/>
          </a:prstGeom>
          <a:noFill/>
        </p:spPr>
        <p:txBody>
          <a:bodyPr wrap="square">
            <a:spAutoFit/>
          </a:bodyPr>
          <a:lstStyle/>
          <a:p>
            <a:r>
              <a:rPr lang="en-US" sz="1800" dirty="0"/>
              <a:t>Trong </a:t>
            </a:r>
            <a:r>
              <a:rPr lang="en-US" sz="1800" dirty="0" err="1"/>
              <a:t>cây</a:t>
            </a:r>
            <a:r>
              <a:rPr lang="en-US" sz="1800" dirty="0"/>
              <a:t> Fenwick, </a:t>
            </a:r>
            <a:r>
              <a:rPr lang="en-US" sz="1800" dirty="0" err="1"/>
              <a:t>chúng</a:t>
            </a:r>
            <a:r>
              <a:rPr lang="en-US" sz="1800" dirty="0"/>
              <a:t> ta </a:t>
            </a:r>
            <a:r>
              <a:rPr lang="en-US" sz="1800" dirty="0" err="1"/>
              <a:t>có</a:t>
            </a:r>
            <a:r>
              <a:rPr lang="en-US" sz="1800" dirty="0"/>
              <a:t> </a:t>
            </a:r>
            <a:r>
              <a:rPr lang="en-US" sz="1800" dirty="0" err="1"/>
              <a:t>thể</a:t>
            </a:r>
            <a:r>
              <a:rPr lang="en-US" sz="1800" dirty="0"/>
              <a:t> </a:t>
            </a:r>
            <a:r>
              <a:rPr lang="en-US" sz="1800" dirty="0" err="1"/>
              <a:t>tính</a:t>
            </a:r>
            <a:r>
              <a:rPr lang="en-US" sz="1800" dirty="0"/>
              <a:t> </a:t>
            </a:r>
            <a:r>
              <a:rPr lang="en-US" sz="1800" dirty="0" err="1"/>
              <a:t>tổng</a:t>
            </a:r>
            <a:r>
              <a:rPr lang="en-US" sz="1800" dirty="0"/>
              <a:t> </a:t>
            </a:r>
            <a:r>
              <a:rPr lang="en-US" sz="1800" dirty="0" err="1"/>
              <a:t>tiền</a:t>
            </a:r>
            <a:r>
              <a:rPr lang="en-US" sz="1800" dirty="0"/>
              <a:t> </a:t>
            </a:r>
            <a:r>
              <a:rPr lang="en-US" sz="1800" dirty="0" err="1"/>
              <a:t>tố</a:t>
            </a:r>
            <a:r>
              <a:rPr lang="en-US" sz="1800" dirty="0"/>
              <a:t> </a:t>
            </a:r>
            <a:r>
              <a:rPr lang="en-US" sz="1800" dirty="0" err="1"/>
              <a:t>lên</a:t>
            </a:r>
            <a:r>
              <a:rPr lang="en-US" sz="1800" dirty="0"/>
              <a:t> </a:t>
            </a:r>
            <a:r>
              <a:rPr lang="en-US" sz="1800" dirty="0" err="1"/>
              <a:t>đến</a:t>
            </a:r>
            <a:r>
              <a:rPr lang="en-US" sz="1800" dirty="0"/>
              <a:t> </a:t>
            </a:r>
            <a:r>
              <a:rPr lang="en-US" sz="1800" dirty="0" err="1"/>
              <a:t>một</a:t>
            </a:r>
            <a:r>
              <a:rPr lang="en-US" sz="1800" dirty="0"/>
              <a:t> </a:t>
            </a:r>
            <a:r>
              <a:rPr lang="en-US" sz="1800" dirty="0" err="1"/>
              <a:t>chỉ</a:t>
            </a:r>
            <a:r>
              <a:rPr lang="en-US" sz="1800" dirty="0"/>
              <a:t> </a:t>
            </a:r>
            <a:r>
              <a:rPr lang="en-US" sz="1800" dirty="0" err="1"/>
              <a:t>mục</a:t>
            </a:r>
            <a:r>
              <a:rPr lang="en-US" sz="1800" dirty="0"/>
              <a:t> </a:t>
            </a:r>
            <a:r>
              <a:rPr lang="en-US" sz="1800" dirty="0" err="1"/>
              <a:t>nhất</a:t>
            </a:r>
            <a:r>
              <a:rPr lang="en-US" sz="1800" dirty="0"/>
              <a:t> </a:t>
            </a:r>
            <a:r>
              <a:rPr lang="en-US" sz="1800" dirty="0" err="1"/>
              <a:t>định</a:t>
            </a:r>
            <a:r>
              <a:rPr lang="en-US" sz="1800" dirty="0"/>
              <a:t>, </a:t>
            </a:r>
            <a:r>
              <a:rPr lang="en-US" sz="1800" dirty="0" err="1"/>
              <a:t>cuối</a:t>
            </a:r>
            <a:r>
              <a:rPr lang="en-US" sz="1800" dirty="0"/>
              <a:t> </a:t>
            </a:r>
            <a:r>
              <a:rPr lang="en-US" sz="1800" dirty="0" err="1"/>
              <a:t>cùng</a:t>
            </a:r>
            <a:r>
              <a:rPr lang="en-US" sz="1800" dirty="0"/>
              <a:t> </a:t>
            </a:r>
            <a:r>
              <a:rPr lang="en-US" sz="1800" dirty="0" err="1"/>
              <a:t>cho</a:t>
            </a:r>
            <a:r>
              <a:rPr lang="en-US" sz="1800" dirty="0"/>
              <a:t> </a:t>
            </a:r>
            <a:r>
              <a:rPr lang="en-US" sz="1800" dirty="0" err="1"/>
              <a:t>phép</a:t>
            </a:r>
            <a:r>
              <a:rPr lang="en-US" sz="1800" dirty="0"/>
              <a:t> </a:t>
            </a:r>
            <a:r>
              <a:rPr lang="en-US" sz="1800" dirty="0" err="1"/>
              <a:t>chúng</a:t>
            </a:r>
            <a:r>
              <a:rPr lang="en-US" sz="1800" dirty="0"/>
              <a:t> ta </a:t>
            </a:r>
            <a:r>
              <a:rPr lang="en-US" sz="1800" dirty="0" err="1"/>
              <a:t>thực</a:t>
            </a:r>
            <a:r>
              <a:rPr lang="en-US" sz="1800" dirty="0"/>
              <a:t> </a:t>
            </a:r>
            <a:r>
              <a:rPr lang="en-US" sz="1800" dirty="0" err="1"/>
              <a:t>hiện</a:t>
            </a:r>
            <a:r>
              <a:rPr lang="en-US" sz="1800" dirty="0"/>
              <a:t> </a:t>
            </a:r>
            <a:r>
              <a:rPr lang="en-US" sz="1800" dirty="0" err="1"/>
              <a:t>các</a:t>
            </a:r>
            <a:r>
              <a:rPr lang="en-US" sz="1800" dirty="0"/>
              <a:t> </a:t>
            </a:r>
            <a:r>
              <a:rPr lang="en-US" sz="1800" dirty="0" err="1"/>
              <a:t>truy</a:t>
            </a:r>
            <a:r>
              <a:rPr lang="en-US" sz="1800" dirty="0"/>
              <a:t> </a:t>
            </a:r>
            <a:r>
              <a:rPr lang="en-US" sz="1800" dirty="0" err="1"/>
              <a:t>vấn</a:t>
            </a:r>
            <a:r>
              <a:rPr lang="en-US" sz="1800" dirty="0"/>
              <a:t> </a:t>
            </a:r>
            <a:r>
              <a:rPr lang="en-US" sz="1800" dirty="0" err="1"/>
              <a:t>tổng</a:t>
            </a:r>
            <a:r>
              <a:rPr lang="en-US" sz="1800" dirty="0"/>
              <a:t> </a:t>
            </a:r>
            <a:r>
              <a:rPr lang="en-US" sz="1800" dirty="0" err="1"/>
              <a:t>phạm</a:t>
            </a:r>
            <a:r>
              <a:rPr lang="en-US" sz="1800" dirty="0"/>
              <a:t> vi.</a:t>
            </a:r>
          </a:p>
        </p:txBody>
      </p:sp>
      <p:cxnSp>
        <p:nvCxnSpPr>
          <p:cNvPr id="16" name="Straight Connector 15">
            <a:extLst>
              <a:ext uri="{FF2B5EF4-FFF2-40B4-BE49-F238E27FC236}">
                <a16:creationId xmlns:a16="http://schemas.microsoft.com/office/drawing/2014/main" id="{ED5BB434-F830-A090-B232-4A5F664F2801}"/>
              </a:ext>
            </a:extLst>
          </p:cNvPr>
          <p:cNvCxnSpPr/>
          <p:nvPr/>
        </p:nvCxnSpPr>
        <p:spPr>
          <a:xfrm>
            <a:off x="0" y="1752854"/>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407E8AC-E1B7-70B3-A1A9-77BB61EE6274}"/>
              </a:ext>
            </a:extLst>
          </p:cNvPr>
          <p:cNvSpPr/>
          <p:nvPr/>
        </p:nvSpPr>
        <p:spPr>
          <a:xfrm>
            <a:off x="32671"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83561F4-B285-88CB-79D2-8BE1C84CBB73}"/>
              </a:ext>
            </a:extLst>
          </p:cNvPr>
          <p:cNvSpPr/>
          <p:nvPr/>
        </p:nvSpPr>
        <p:spPr>
          <a:xfrm>
            <a:off x="1186529" y="1774869"/>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095E722-FBBD-1CD5-4EBD-FA8B64032C05}"/>
              </a:ext>
            </a:extLst>
          </p:cNvPr>
          <p:cNvSpPr/>
          <p:nvPr/>
        </p:nvSpPr>
        <p:spPr>
          <a:xfrm>
            <a:off x="2340387"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FFEA3B9-D643-6079-60E3-37BCECCE184E}"/>
              </a:ext>
            </a:extLst>
          </p:cNvPr>
          <p:cNvSpPr/>
          <p:nvPr/>
        </p:nvSpPr>
        <p:spPr>
          <a:xfrm>
            <a:off x="349424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B0F21F3-12FA-85E0-1E2F-BE097A389013}"/>
              </a:ext>
            </a:extLst>
          </p:cNvPr>
          <p:cNvSpPr/>
          <p:nvPr/>
        </p:nvSpPr>
        <p:spPr>
          <a:xfrm>
            <a:off x="4638102"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B441025-B8E5-DBD9-E4AA-92D49A826CF9}"/>
              </a:ext>
            </a:extLst>
          </p:cNvPr>
          <p:cNvSpPr/>
          <p:nvPr/>
        </p:nvSpPr>
        <p:spPr>
          <a:xfrm>
            <a:off x="691162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2F4F05C-C613-7D73-FA87-475CCA62EEFE}"/>
              </a:ext>
            </a:extLst>
          </p:cNvPr>
          <p:cNvSpPr/>
          <p:nvPr/>
        </p:nvSpPr>
        <p:spPr>
          <a:xfrm>
            <a:off x="5757671" y="1766272"/>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2B130DB-C8B2-EC87-B559-A37EEC6CBE84}"/>
              </a:ext>
            </a:extLst>
          </p:cNvPr>
          <p:cNvSpPr/>
          <p:nvPr/>
        </p:nvSpPr>
        <p:spPr>
          <a:xfrm>
            <a:off x="8055386" y="1765935"/>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5E63E91-EBB1-3F2E-C832-84043716B7B4}"/>
              </a:ext>
            </a:extLst>
          </p:cNvPr>
          <p:cNvSpPr/>
          <p:nvPr/>
        </p:nvSpPr>
        <p:spPr>
          <a:xfrm>
            <a:off x="6911625" y="1995213"/>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9788C78-8351-838F-21EA-ED1F9B35A767}"/>
              </a:ext>
            </a:extLst>
          </p:cNvPr>
          <p:cNvSpPr/>
          <p:nvPr/>
        </p:nvSpPr>
        <p:spPr>
          <a:xfrm>
            <a:off x="4613910" y="197374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815EF4-A3F0-8451-B03B-3FE15CAAB7A0}"/>
              </a:ext>
            </a:extLst>
          </p:cNvPr>
          <p:cNvSpPr/>
          <p:nvPr/>
        </p:nvSpPr>
        <p:spPr>
          <a:xfrm>
            <a:off x="2316195" y="1983161"/>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DBF256C-793E-8397-A94E-3B7142F494B2}"/>
              </a:ext>
            </a:extLst>
          </p:cNvPr>
          <p:cNvSpPr/>
          <p:nvPr/>
        </p:nvSpPr>
        <p:spPr>
          <a:xfrm>
            <a:off x="24955" y="199902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9211801-C80E-FF4C-AF65-93D177F6E226}"/>
              </a:ext>
            </a:extLst>
          </p:cNvPr>
          <p:cNvSpPr/>
          <p:nvPr/>
        </p:nvSpPr>
        <p:spPr>
          <a:xfrm>
            <a:off x="24954" y="2276991"/>
            <a:ext cx="2291241" cy="122528"/>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 name="Rectangle 2">
            <a:extLst>
              <a:ext uri="{FF2B5EF4-FFF2-40B4-BE49-F238E27FC236}">
                <a16:creationId xmlns:a16="http://schemas.microsoft.com/office/drawing/2014/main" id="{5CA57D88-8B37-0F8D-8F48-F4D0971ECF9C}"/>
              </a:ext>
            </a:extLst>
          </p:cNvPr>
          <p:cNvSpPr/>
          <p:nvPr/>
        </p:nvSpPr>
        <p:spPr>
          <a:xfrm>
            <a:off x="4620384" y="2259409"/>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B199E5C-5029-A5CA-6344-FB21EA78AD66}"/>
              </a:ext>
            </a:extLst>
          </p:cNvPr>
          <p:cNvSpPr/>
          <p:nvPr/>
        </p:nvSpPr>
        <p:spPr>
          <a:xfrm>
            <a:off x="32671" y="2553861"/>
            <a:ext cx="4539329"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469C80E-CE5E-FA36-3A03-4FECA8D7B76C}"/>
              </a:ext>
            </a:extLst>
          </p:cNvPr>
          <p:cNvSpPr/>
          <p:nvPr/>
        </p:nvSpPr>
        <p:spPr>
          <a:xfrm>
            <a:off x="36292" y="2818556"/>
            <a:ext cx="9107707" cy="122527"/>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B19E7CD-4435-846D-3E76-E0591DCF783B}"/>
              </a:ext>
            </a:extLst>
          </p:cNvPr>
          <p:cNvSpPr txBox="1"/>
          <p:nvPr/>
        </p:nvSpPr>
        <p:spPr>
          <a:xfrm>
            <a:off x="865632" y="3785100"/>
            <a:ext cx="7565118" cy="369332"/>
          </a:xfrm>
          <a:prstGeom prst="rect">
            <a:avLst/>
          </a:prstGeom>
          <a:noFill/>
        </p:spPr>
        <p:txBody>
          <a:bodyPr wrap="square">
            <a:spAutoFit/>
          </a:bodyPr>
          <a:lstStyle/>
          <a:p>
            <a:r>
              <a:rPr lang="vi-VN" sz="1800" dirty="0"/>
              <a:t>Tìm tổng </a:t>
            </a:r>
            <a:r>
              <a:rPr lang="en-US" sz="1800" dirty="0" err="1"/>
              <a:t>phạm</a:t>
            </a:r>
            <a:r>
              <a:rPr lang="en-US" sz="1800" dirty="0"/>
              <a:t> vi</a:t>
            </a:r>
            <a:r>
              <a:rPr lang="vi-VN" sz="1800" dirty="0"/>
              <a:t> đến chỉ số </a:t>
            </a:r>
            <a:r>
              <a:rPr lang="en-US" sz="1800" dirty="0"/>
              <a:t>4</a:t>
            </a:r>
            <a:r>
              <a:rPr lang="vi-VN" sz="1800" dirty="0"/>
              <a:t>.</a:t>
            </a:r>
            <a:endParaRPr lang="en-US" sz="1800" dirty="0"/>
          </a:p>
        </p:txBody>
      </p:sp>
      <p:sp>
        <p:nvSpPr>
          <p:cNvPr id="23" name="TextBox 22">
            <a:extLst>
              <a:ext uri="{FF2B5EF4-FFF2-40B4-BE49-F238E27FC236}">
                <a16:creationId xmlns:a16="http://schemas.microsoft.com/office/drawing/2014/main" id="{10FC9256-4918-EA80-0550-0135C1F670D7}"/>
              </a:ext>
            </a:extLst>
          </p:cNvPr>
          <p:cNvSpPr txBox="1"/>
          <p:nvPr/>
        </p:nvSpPr>
        <p:spPr>
          <a:xfrm>
            <a:off x="865632" y="4210312"/>
            <a:ext cx="7565118" cy="369332"/>
          </a:xfrm>
          <a:prstGeom prst="rect">
            <a:avLst/>
          </a:prstGeom>
          <a:noFill/>
        </p:spPr>
        <p:txBody>
          <a:bodyPr wrap="square">
            <a:spAutoFit/>
          </a:bodyPr>
          <a:lstStyle/>
          <a:p>
            <a:r>
              <a:rPr lang="en-US" sz="1800" dirty="0" err="1"/>
              <a:t>Tổng</a:t>
            </a:r>
            <a:r>
              <a:rPr lang="vi-VN" sz="1800" dirty="0"/>
              <a:t> = </a:t>
            </a:r>
            <a:r>
              <a:rPr lang="pt-BR" sz="1800" dirty="0"/>
              <a:t>A[4]</a:t>
            </a:r>
            <a:endParaRPr lang="en-US" sz="1800" dirty="0"/>
          </a:p>
        </p:txBody>
      </p:sp>
    </p:spTree>
    <p:extLst>
      <p:ext uri="{BB962C8B-B14F-4D97-AF65-F5344CB8AC3E}">
        <p14:creationId xmlns:p14="http://schemas.microsoft.com/office/powerpoint/2010/main" val="9376047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25115CF7-B08F-D959-954E-06D932D7459F}"/>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C63C704B-64E8-FF8E-FF4C-22B8E8CD7B2D}"/>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Truy</a:t>
            </a:r>
            <a:r>
              <a:rPr lang="en-US" sz="2000" dirty="0"/>
              <a:t> </a:t>
            </a:r>
            <a:r>
              <a:rPr lang="en-US" sz="2000" dirty="0" err="1"/>
              <a:t>vấn</a:t>
            </a:r>
            <a:r>
              <a:rPr lang="en-US" sz="2000" dirty="0"/>
              <a:t> </a:t>
            </a:r>
            <a:r>
              <a:rPr lang="en-US" sz="2000" dirty="0" err="1"/>
              <a:t>tổng</a:t>
            </a:r>
            <a:r>
              <a:rPr lang="en-US" sz="2000" dirty="0"/>
              <a:t> </a:t>
            </a:r>
            <a:r>
              <a:rPr lang="en-US" sz="2000" dirty="0" err="1"/>
              <a:t>đoạn</a:t>
            </a:r>
            <a:r>
              <a:rPr lang="en-US" sz="2000" dirty="0"/>
              <a:t> (Range Queries)</a:t>
            </a:r>
          </a:p>
        </p:txBody>
      </p:sp>
      <p:graphicFrame>
        <p:nvGraphicFramePr>
          <p:cNvPr id="18" name="Table 17">
            <a:extLst>
              <a:ext uri="{FF2B5EF4-FFF2-40B4-BE49-F238E27FC236}">
                <a16:creationId xmlns:a16="http://schemas.microsoft.com/office/drawing/2014/main" id="{AFF20A74-0C61-066E-59D6-0EEEC7816A6F}"/>
              </a:ext>
            </a:extLst>
          </p:cNvPr>
          <p:cNvGraphicFramePr>
            <a:graphicFrameLocks noGrp="1"/>
          </p:cNvGraphicFramePr>
          <p:nvPr/>
        </p:nvGraphicFramePr>
        <p:xfrm>
          <a:off x="0" y="1173734"/>
          <a:ext cx="9164955" cy="579120"/>
        </p:xfrm>
        <a:graphic>
          <a:graphicData uri="http://schemas.openxmlformats.org/drawingml/2006/table">
            <a:tbl>
              <a:tblPr firstRow="1" bandRow="1">
                <a:tableStyleId>{CC4AEED3-F78E-434A-8E7B-570F3100C88C}</a:tableStyleId>
              </a:tblPr>
              <a:tblGrid>
                <a:gridCol w="571500">
                  <a:extLst>
                    <a:ext uri="{9D8B030D-6E8A-4147-A177-3AD203B41FA5}">
                      <a16:colId xmlns:a16="http://schemas.microsoft.com/office/drawing/2014/main" val="3132267375"/>
                    </a:ext>
                  </a:extLst>
                </a:gridCol>
                <a:gridCol w="571500">
                  <a:extLst>
                    <a:ext uri="{9D8B030D-6E8A-4147-A177-3AD203B41FA5}">
                      <a16:colId xmlns:a16="http://schemas.microsoft.com/office/drawing/2014/main" val="3789098752"/>
                    </a:ext>
                  </a:extLst>
                </a:gridCol>
                <a:gridCol w="571500">
                  <a:extLst>
                    <a:ext uri="{9D8B030D-6E8A-4147-A177-3AD203B41FA5}">
                      <a16:colId xmlns:a16="http://schemas.microsoft.com/office/drawing/2014/main" val="2932655077"/>
                    </a:ext>
                  </a:extLst>
                </a:gridCol>
                <a:gridCol w="571500">
                  <a:extLst>
                    <a:ext uri="{9D8B030D-6E8A-4147-A177-3AD203B41FA5}">
                      <a16:colId xmlns:a16="http://schemas.microsoft.com/office/drawing/2014/main" val="2043838059"/>
                    </a:ext>
                  </a:extLst>
                </a:gridCol>
                <a:gridCol w="571500">
                  <a:extLst>
                    <a:ext uri="{9D8B030D-6E8A-4147-A177-3AD203B41FA5}">
                      <a16:colId xmlns:a16="http://schemas.microsoft.com/office/drawing/2014/main" val="3996225493"/>
                    </a:ext>
                  </a:extLst>
                </a:gridCol>
                <a:gridCol w="592455">
                  <a:extLst>
                    <a:ext uri="{9D8B030D-6E8A-4147-A177-3AD203B41FA5}">
                      <a16:colId xmlns:a16="http://schemas.microsoft.com/office/drawing/2014/main" val="3167714550"/>
                    </a:ext>
                  </a:extLst>
                </a:gridCol>
                <a:gridCol w="571500">
                  <a:extLst>
                    <a:ext uri="{9D8B030D-6E8A-4147-A177-3AD203B41FA5}">
                      <a16:colId xmlns:a16="http://schemas.microsoft.com/office/drawing/2014/main" val="977450678"/>
                    </a:ext>
                  </a:extLst>
                </a:gridCol>
                <a:gridCol w="571500">
                  <a:extLst>
                    <a:ext uri="{9D8B030D-6E8A-4147-A177-3AD203B41FA5}">
                      <a16:colId xmlns:a16="http://schemas.microsoft.com/office/drawing/2014/main" val="2924550504"/>
                    </a:ext>
                  </a:extLst>
                </a:gridCol>
                <a:gridCol w="571500">
                  <a:extLst>
                    <a:ext uri="{9D8B030D-6E8A-4147-A177-3AD203B41FA5}">
                      <a16:colId xmlns:a16="http://schemas.microsoft.com/office/drawing/2014/main" val="3461910798"/>
                    </a:ext>
                  </a:extLst>
                </a:gridCol>
                <a:gridCol w="571500">
                  <a:extLst>
                    <a:ext uri="{9D8B030D-6E8A-4147-A177-3AD203B41FA5}">
                      <a16:colId xmlns:a16="http://schemas.microsoft.com/office/drawing/2014/main" val="4004852454"/>
                    </a:ext>
                  </a:extLst>
                </a:gridCol>
                <a:gridCol w="571500">
                  <a:extLst>
                    <a:ext uri="{9D8B030D-6E8A-4147-A177-3AD203B41FA5}">
                      <a16:colId xmlns:a16="http://schemas.microsoft.com/office/drawing/2014/main" val="3562144096"/>
                    </a:ext>
                  </a:extLst>
                </a:gridCol>
                <a:gridCol w="571500">
                  <a:extLst>
                    <a:ext uri="{9D8B030D-6E8A-4147-A177-3AD203B41FA5}">
                      <a16:colId xmlns:a16="http://schemas.microsoft.com/office/drawing/2014/main" val="3680553753"/>
                    </a:ext>
                  </a:extLst>
                </a:gridCol>
                <a:gridCol w="571500">
                  <a:extLst>
                    <a:ext uri="{9D8B030D-6E8A-4147-A177-3AD203B41FA5}">
                      <a16:colId xmlns:a16="http://schemas.microsoft.com/office/drawing/2014/main" val="2210967052"/>
                    </a:ext>
                  </a:extLst>
                </a:gridCol>
                <a:gridCol w="571500">
                  <a:extLst>
                    <a:ext uri="{9D8B030D-6E8A-4147-A177-3AD203B41FA5}">
                      <a16:colId xmlns:a16="http://schemas.microsoft.com/office/drawing/2014/main" val="2335310599"/>
                    </a:ext>
                  </a:extLst>
                </a:gridCol>
                <a:gridCol w="571500">
                  <a:extLst>
                    <a:ext uri="{9D8B030D-6E8A-4147-A177-3AD203B41FA5}">
                      <a16:colId xmlns:a16="http://schemas.microsoft.com/office/drawing/2014/main" val="4123622644"/>
                    </a:ext>
                  </a:extLst>
                </a:gridCol>
                <a:gridCol w="571500">
                  <a:extLst>
                    <a:ext uri="{9D8B030D-6E8A-4147-A177-3AD203B41FA5}">
                      <a16:colId xmlns:a16="http://schemas.microsoft.com/office/drawing/2014/main" val="1143769944"/>
                    </a:ext>
                  </a:extLst>
                </a:gridCol>
              </a:tblGrid>
              <a:tr h="216154">
                <a:tc>
                  <a:txBody>
                    <a:bodyPr/>
                    <a:lstStyle/>
                    <a:p>
                      <a:r>
                        <a:rPr lang="en-US" sz="1600" dirty="0">
                          <a:solidFill>
                            <a:schemeClr val="tx1"/>
                          </a:solidFill>
                        </a:rPr>
                        <a:t>00001</a:t>
                      </a:r>
                    </a:p>
                  </a:txBody>
                  <a:tcPr/>
                </a:tc>
                <a:tc>
                  <a:txBody>
                    <a:bodyPr/>
                    <a:lstStyle/>
                    <a:p>
                      <a:r>
                        <a:rPr lang="en-US" sz="1600" dirty="0">
                          <a:solidFill>
                            <a:schemeClr val="tx1"/>
                          </a:solidFill>
                        </a:rPr>
                        <a:t>00010</a:t>
                      </a:r>
                    </a:p>
                  </a:txBody>
                  <a:tcPr/>
                </a:tc>
                <a:tc>
                  <a:txBody>
                    <a:bodyPr/>
                    <a:lstStyle/>
                    <a:p>
                      <a:r>
                        <a:rPr lang="en-US" sz="1600" dirty="0">
                          <a:solidFill>
                            <a:schemeClr val="tx1"/>
                          </a:solidFill>
                        </a:rPr>
                        <a:t>00011</a:t>
                      </a:r>
                    </a:p>
                  </a:txBody>
                  <a:tcPr/>
                </a:tc>
                <a:tc>
                  <a:txBody>
                    <a:bodyPr/>
                    <a:lstStyle/>
                    <a:p>
                      <a:r>
                        <a:rPr lang="en-US" sz="1600" dirty="0">
                          <a:solidFill>
                            <a:schemeClr val="tx1"/>
                          </a:solidFill>
                        </a:rPr>
                        <a:t>00100</a:t>
                      </a:r>
                    </a:p>
                  </a:txBody>
                  <a:tcPr/>
                </a:tc>
                <a:tc>
                  <a:txBody>
                    <a:bodyPr/>
                    <a:lstStyle/>
                    <a:p>
                      <a:r>
                        <a:rPr lang="en-US" sz="1600" dirty="0">
                          <a:solidFill>
                            <a:schemeClr val="tx1"/>
                          </a:solidFill>
                        </a:rPr>
                        <a:t>00101</a:t>
                      </a:r>
                    </a:p>
                  </a:txBody>
                  <a:tcPr/>
                </a:tc>
                <a:tc>
                  <a:txBody>
                    <a:bodyPr/>
                    <a:lstStyle/>
                    <a:p>
                      <a:r>
                        <a:rPr lang="en-US" sz="1600" dirty="0">
                          <a:solidFill>
                            <a:schemeClr val="tx1"/>
                          </a:solidFill>
                        </a:rPr>
                        <a:t>00110</a:t>
                      </a:r>
                    </a:p>
                  </a:txBody>
                  <a:tcPr/>
                </a:tc>
                <a:tc>
                  <a:txBody>
                    <a:bodyPr/>
                    <a:lstStyle/>
                    <a:p>
                      <a:r>
                        <a:rPr lang="en-US" sz="1600" dirty="0">
                          <a:solidFill>
                            <a:schemeClr val="tx1"/>
                          </a:solidFill>
                        </a:rPr>
                        <a:t>00111</a:t>
                      </a:r>
                    </a:p>
                  </a:txBody>
                  <a:tcPr/>
                </a:tc>
                <a:tc>
                  <a:txBody>
                    <a:bodyPr/>
                    <a:lstStyle/>
                    <a:p>
                      <a:r>
                        <a:rPr lang="en-US" sz="1600" dirty="0">
                          <a:solidFill>
                            <a:schemeClr val="tx1"/>
                          </a:solidFill>
                        </a:rPr>
                        <a:t>01000</a:t>
                      </a:r>
                    </a:p>
                  </a:txBody>
                  <a:tcPr/>
                </a:tc>
                <a:tc>
                  <a:txBody>
                    <a:bodyPr/>
                    <a:lstStyle/>
                    <a:p>
                      <a:r>
                        <a:rPr lang="en-US" sz="1600" dirty="0">
                          <a:solidFill>
                            <a:schemeClr val="tx1"/>
                          </a:solidFill>
                        </a:rPr>
                        <a:t>01001</a:t>
                      </a:r>
                    </a:p>
                  </a:txBody>
                  <a:tcPr/>
                </a:tc>
                <a:tc>
                  <a:txBody>
                    <a:bodyPr/>
                    <a:lstStyle/>
                    <a:p>
                      <a:r>
                        <a:rPr lang="en-US" sz="1600" dirty="0">
                          <a:solidFill>
                            <a:schemeClr val="tx1"/>
                          </a:solidFill>
                        </a:rPr>
                        <a:t>01010</a:t>
                      </a:r>
                    </a:p>
                  </a:txBody>
                  <a:tcPr/>
                </a:tc>
                <a:tc>
                  <a:txBody>
                    <a:bodyPr/>
                    <a:lstStyle/>
                    <a:p>
                      <a:r>
                        <a:rPr lang="en-US" sz="1600" dirty="0">
                          <a:solidFill>
                            <a:schemeClr val="tx1"/>
                          </a:solidFill>
                        </a:rPr>
                        <a:t>01011</a:t>
                      </a:r>
                    </a:p>
                  </a:txBody>
                  <a:tcPr/>
                </a:tc>
                <a:tc>
                  <a:txBody>
                    <a:bodyPr/>
                    <a:lstStyle/>
                    <a:p>
                      <a:r>
                        <a:rPr lang="en-US" sz="1600" dirty="0">
                          <a:solidFill>
                            <a:schemeClr val="tx1"/>
                          </a:solidFill>
                        </a:rPr>
                        <a:t>01100</a:t>
                      </a:r>
                    </a:p>
                  </a:txBody>
                  <a:tcPr/>
                </a:tc>
                <a:tc>
                  <a:txBody>
                    <a:bodyPr/>
                    <a:lstStyle/>
                    <a:p>
                      <a:r>
                        <a:rPr lang="en-US" sz="1600" dirty="0">
                          <a:solidFill>
                            <a:schemeClr val="tx1"/>
                          </a:solidFill>
                        </a:rPr>
                        <a:t>01101</a:t>
                      </a:r>
                    </a:p>
                  </a:txBody>
                  <a:tcPr/>
                </a:tc>
                <a:tc>
                  <a:txBody>
                    <a:bodyPr/>
                    <a:lstStyle/>
                    <a:p>
                      <a:r>
                        <a:rPr lang="en-US" sz="1600" dirty="0">
                          <a:solidFill>
                            <a:schemeClr val="tx1"/>
                          </a:solidFill>
                        </a:rPr>
                        <a:t>01110</a:t>
                      </a:r>
                    </a:p>
                  </a:txBody>
                  <a:tcPr/>
                </a:tc>
                <a:tc>
                  <a:txBody>
                    <a:bodyPr/>
                    <a:lstStyle/>
                    <a:p>
                      <a:r>
                        <a:rPr lang="en-US" sz="1600" dirty="0">
                          <a:solidFill>
                            <a:schemeClr val="tx1"/>
                          </a:solidFill>
                        </a:rPr>
                        <a:t>01111</a:t>
                      </a:r>
                    </a:p>
                  </a:txBody>
                  <a:tcPr/>
                </a:tc>
                <a:tc>
                  <a:txBody>
                    <a:bodyPr/>
                    <a:lstStyle/>
                    <a:p>
                      <a:r>
                        <a:rPr lang="en-US" sz="1600" dirty="0">
                          <a:solidFill>
                            <a:schemeClr val="tx1"/>
                          </a:solidFill>
                        </a:rPr>
                        <a:t>10000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8DB9D887-2617-A035-43F7-A1FCD5C3477E}"/>
              </a:ext>
            </a:extLst>
          </p:cNvPr>
          <p:cNvSpPr txBox="1"/>
          <p:nvPr/>
        </p:nvSpPr>
        <p:spPr>
          <a:xfrm>
            <a:off x="0" y="712069"/>
            <a:ext cx="9143999" cy="461665"/>
          </a:xfrm>
          <a:prstGeom prst="rect">
            <a:avLst/>
          </a:prstGeom>
          <a:noFill/>
        </p:spPr>
        <p:txBody>
          <a:bodyPr wrap="square">
            <a:spAutoFit/>
          </a:bodyPr>
          <a:lstStyle/>
          <a:p>
            <a:r>
              <a:rPr lang="en-US" sz="2400" dirty="0"/>
              <a:t> 1    2     3     4     5    6     7     8     9   10   11   12   13   14   15   16</a:t>
            </a:r>
          </a:p>
        </p:txBody>
      </p:sp>
      <p:sp>
        <p:nvSpPr>
          <p:cNvPr id="21" name="TextBox 20">
            <a:extLst>
              <a:ext uri="{FF2B5EF4-FFF2-40B4-BE49-F238E27FC236}">
                <a16:creationId xmlns:a16="http://schemas.microsoft.com/office/drawing/2014/main" id="{C898BABD-F278-D973-CCF6-B96712947B2E}"/>
              </a:ext>
            </a:extLst>
          </p:cNvPr>
          <p:cNvSpPr txBox="1"/>
          <p:nvPr/>
        </p:nvSpPr>
        <p:spPr>
          <a:xfrm>
            <a:off x="865632" y="3113008"/>
            <a:ext cx="7949184" cy="646331"/>
          </a:xfrm>
          <a:prstGeom prst="rect">
            <a:avLst/>
          </a:prstGeom>
          <a:noFill/>
        </p:spPr>
        <p:txBody>
          <a:bodyPr wrap="square">
            <a:spAutoFit/>
          </a:bodyPr>
          <a:lstStyle/>
          <a:p>
            <a:r>
              <a:rPr lang="en-US" sz="1800" dirty="0"/>
              <a:t>Trong </a:t>
            </a:r>
            <a:r>
              <a:rPr lang="en-US" sz="1800" dirty="0" err="1"/>
              <a:t>cây</a:t>
            </a:r>
            <a:r>
              <a:rPr lang="en-US" sz="1800" dirty="0"/>
              <a:t> Fenwick, </a:t>
            </a:r>
            <a:r>
              <a:rPr lang="en-US" sz="1800" dirty="0" err="1"/>
              <a:t>chúng</a:t>
            </a:r>
            <a:r>
              <a:rPr lang="en-US" sz="1800" dirty="0"/>
              <a:t> ta </a:t>
            </a:r>
            <a:r>
              <a:rPr lang="en-US" sz="1800" dirty="0" err="1"/>
              <a:t>có</a:t>
            </a:r>
            <a:r>
              <a:rPr lang="en-US" sz="1800" dirty="0"/>
              <a:t> </a:t>
            </a:r>
            <a:r>
              <a:rPr lang="en-US" sz="1800" dirty="0" err="1"/>
              <a:t>thể</a:t>
            </a:r>
            <a:r>
              <a:rPr lang="en-US" sz="1800" dirty="0"/>
              <a:t> </a:t>
            </a:r>
            <a:r>
              <a:rPr lang="en-US" sz="1800" dirty="0" err="1"/>
              <a:t>tính</a:t>
            </a:r>
            <a:r>
              <a:rPr lang="en-US" sz="1800" dirty="0"/>
              <a:t> </a:t>
            </a:r>
            <a:r>
              <a:rPr lang="en-US" sz="1800" dirty="0" err="1"/>
              <a:t>tổng</a:t>
            </a:r>
            <a:r>
              <a:rPr lang="en-US" sz="1800" dirty="0"/>
              <a:t> </a:t>
            </a:r>
            <a:r>
              <a:rPr lang="en-US" sz="1800" dirty="0" err="1"/>
              <a:t>tiền</a:t>
            </a:r>
            <a:r>
              <a:rPr lang="en-US" sz="1800" dirty="0"/>
              <a:t> </a:t>
            </a:r>
            <a:r>
              <a:rPr lang="en-US" sz="1800" dirty="0" err="1"/>
              <a:t>tố</a:t>
            </a:r>
            <a:r>
              <a:rPr lang="en-US" sz="1800" dirty="0"/>
              <a:t> </a:t>
            </a:r>
            <a:r>
              <a:rPr lang="en-US" sz="1800" dirty="0" err="1"/>
              <a:t>lên</a:t>
            </a:r>
            <a:r>
              <a:rPr lang="en-US" sz="1800" dirty="0"/>
              <a:t> </a:t>
            </a:r>
            <a:r>
              <a:rPr lang="en-US" sz="1800" dirty="0" err="1"/>
              <a:t>đến</a:t>
            </a:r>
            <a:r>
              <a:rPr lang="en-US" sz="1800" dirty="0"/>
              <a:t> </a:t>
            </a:r>
            <a:r>
              <a:rPr lang="en-US" sz="1800" dirty="0" err="1"/>
              <a:t>một</a:t>
            </a:r>
            <a:r>
              <a:rPr lang="en-US" sz="1800" dirty="0"/>
              <a:t> </a:t>
            </a:r>
            <a:r>
              <a:rPr lang="en-US" sz="1800" dirty="0" err="1"/>
              <a:t>chỉ</a:t>
            </a:r>
            <a:r>
              <a:rPr lang="en-US" sz="1800" dirty="0"/>
              <a:t> </a:t>
            </a:r>
            <a:r>
              <a:rPr lang="en-US" sz="1800" dirty="0" err="1"/>
              <a:t>mục</a:t>
            </a:r>
            <a:r>
              <a:rPr lang="en-US" sz="1800" dirty="0"/>
              <a:t> </a:t>
            </a:r>
            <a:r>
              <a:rPr lang="en-US" sz="1800" dirty="0" err="1"/>
              <a:t>nhất</a:t>
            </a:r>
            <a:r>
              <a:rPr lang="en-US" sz="1800" dirty="0"/>
              <a:t> </a:t>
            </a:r>
            <a:r>
              <a:rPr lang="en-US" sz="1800" dirty="0" err="1"/>
              <a:t>định</a:t>
            </a:r>
            <a:r>
              <a:rPr lang="en-US" sz="1800" dirty="0"/>
              <a:t>, </a:t>
            </a:r>
            <a:r>
              <a:rPr lang="en-US" sz="1800" dirty="0" err="1"/>
              <a:t>cuối</a:t>
            </a:r>
            <a:r>
              <a:rPr lang="en-US" sz="1800" dirty="0"/>
              <a:t> </a:t>
            </a:r>
            <a:r>
              <a:rPr lang="en-US" sz="1800" dirty="0" err="1"/>
              <a:t>cùng</a:t>
            </a:r>
            <a:r>
              <a:rPr lang="en-US" sz="1800" dirty="0"/>
              <a:t> </a:t>
            </a:r>
            <a:r>
              <a:rPr lang="en-US" sz="1800" dirty="0" err="1"/>
              <a:t>cho</a:t>
            </a:r>
            <a:r>
              <a:rPr lang="en-US" sz="1800" dirty="0"/>
              <a:t> </a:t>
            </a:r>
            <a:r>
              <a:rPr lang="en-US" sz="1800" dirty="0" err="1"/>
              <a:t>phép</a:t>
            </a:r>
            <a:r>
              <a:rPr lang="en-US" sz="1800" dirty="0"/>
              <a:t> </a:t>
            </a:r>
            <a:r>
              <a:rPr lang="en-US" sz="1800" dirty="0" err="1"/>
              <a:t>chúng</a:t>
            </a:r>
            <a:r>
              <a:rPr lang="en-US" sz="1800" dirty="0"/>
              <a:t> ta </a:t>
            </a:r>
            <a:r>
              <a:rPr lang="en-US" sz="1800" dirty="0" err="1"/>
              <a:t>thực</a:t>
            </a:r>
            <a:r>
              <a:rPr lang="en-US" sz="1800" dirty="0"/>
              <a:t> </a:t>
            </a:r>
            <a:r>
              <a:rPr lang="en-US" sz="1800" dirty="0" err="1"/>
              <a:t>hiện</a:t>
            </a:r>
            <a:r>
              <a:rPr lang="en-US" sz="1800" dirty="0"/>
              <a:t> </a:t>
            </a:r>
            <a:r>
              <a:rPr lang="en-US" sz="1800" dirty="0" err="1"/>
              <a:t>các</a:t>
            </a:r>
            <a:r>
              <a:rPr lang="en-US" sz="1800" dirty="0"/>
              <a:t> </a:t>
            </a:r>
            <a:r>
              <a:rPr lang="en-US" sz="1800" dirty="0" err="1"/>
              <a:t>truy</a:t>
            </a:r>
            <a:r>
              <a:rPr lang="en-US" sz="1800" dirty="0"/>
              <a:t> </a:t>
            </a:r>
            <a:r>
              <a:rPr lang="en-US" sz="1800" dirty="0" err="1"/>
              <a:t>vấn</a:t>
            </a:r>
            <a:r>
              <a:rPr lang="en-US" sz="1800" dirty="0"/>
              <a:t> </a:t>
            </a:r>
            <a:r>
              <a:rPr lang="en-US" sz="1800" dirty="0" err="1"/>
              <a:t>tổng</a:t>
            </a:r>
            <a:r>
              <a:rPr lang="en-US" sz="1800" dirty="0"/>
              <a:t> </a:t>
            </a:r>
            <a:r>
              <a:rPr lang="en-US" sz="1800" dirty="0" err="1"/>
              <a:t>phạm</a:t>
            </a:r>
            <a:r>
              <a:rPr lang="en-US" sz="1800" dirty="0"/>
              <a:t> vi.</a:t>
            </a:r>
          </a:p>
        </p:txBody>
      </p:sp>
      <p:cxnSp>
        <p:nvCxnSpPr>
          <p:cNvPr id="16" name="Straight Connector 15">
            <a:extLst>
              <a:ext uri="{FF2B5EF4-FFF2-40B4-BE49-F238E27FC236}">
                <a16:creationId xmlns:a16="http://schemas.microsoft.com/office/drawing/2014/main" id="{8C7B9394-DF99-D828-81F7-805C5E703C1A}"/>
              </a:ext>
            </a:extLst>
          </p:cNvPr>
          <p:cNvCxnSpPr/>
          <p:nvPr/>
        </p:nvCxnSpPr>
        <p:spPr>
          <a:xfrm>
            <a:off x="0" y="1752854"/>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53B9D9F-2DF8-B82F-3E3F-4FB3D7F22BBE}"/>
              </a:ext>
            </a:extLst>
          </p:cNvPr>
          <p:cNvSpPr/>
          <p:nvPr/>
        </p:nvSpPr>
        <p:spPr>
          <a:xfrm>
            <a:off x="32671"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EBE4337-3B43-22BE-B58C-E78E44D99148}"/>
              </a:ext>
            </a:extLst>
          </p:cNvPr>
          <p:cNvSpPr/>
          <p:nvPr/>
        </p:nvSpPr>
        <p:spPr>
          <a:xfrm>
            <a:off x="1186529" y="1774869"/>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E7FA67C-4F7E-12DF-1330-331761FCA5A2}"/>
              </a:ext>
            </a:extLst>
          </p:cNvPr>
          <p:cNvSpPr/>
          <p:nvPr/>
        </p:nvSpPr>
        <p:spPr>
          <a:xfrm>
            <a:off x="2340387"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73457FD-D0ED-03FF-FEB5-188CE5B68573}"/>
              </a:ext>
            </a:extLst>
          </p:cNvPr>
          <p:cNvSpPr/>
          <p:nvPr/>
        </p:nvSpPr>
        <p:spPr>
          <a:xfrm>
            <a:off x="349424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9B6FF8-F2F8-0FA6-9EA8-BF395FBE27D4}"/>
              </a:ext>
            </a:extLst>
          </p:cNvPr>
          <p:cNvSpPr/>
          <p:nvPr/>
        </p:nvSpPr>
        <p:spPr>
          <a:xfrm>
            <a:off x="4638102"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CD9E4B-8643-2B7F-6F32-D2B2E2EC7AA7}"/>
              </a:ext>
            </a:extLst>
          </p:cNvPr>
          <p:cNvSpPr/>
          <p:nvPr/>
        </p:nvSpPr>
        <p:spPr>
          <a:xfrm>
            <a:off x="691162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A569DC-9A1E-00EC-2C39-73951E910EA5}"/>
              </a:ext>
            </a:extLst>
          </p:cNvPr>
          <p:cNvSpPr/>
          <p:nvPr/>
        </p:nvSpPr>
        <p:spPr>
          <a:xfrm>
            <a:off x="5757671" y="1766272"/>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74A5809-8C23-7C7F-A445-5B26A0519211}"/>
              </a:ext>
            </a:extLst>
          </p:cNvPr>
          <p:cNvSpPr/>
          <p:nvPr/>
        </p:nvSpPr>
        <p:spPr>
          <a:xfrm>
            <a:off x="8055386" y="1765935"/>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536B6F5-EEB6-2E59-46F2-0DA6F0D5FBA7}"/>
              </a:ext>
            </a:extLst>
          </p:cNvPr>
          <p:cNvSpPr/>
          <p:nvPr/>
        </p:nvSpPr>
        <p:spPr>
          <a:xfrm>
            <a:off x="6911625" y="1995213"/>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5ED7777-E0AD-E7C6-37F0-0FDF9348CBA8}"/>
              </a:ext>
            </a:extLst>
          </p:cNvPr>
          <p:cNvSpPr/>
          <p:nvPr/>
        </p:nvSpPr>
        <p:spPr>
          <a:xfrm>
            <a:off x="4613910" y="197374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D53F741-3FF4-14B2-86E3-87D677E365F9}"/>
              </a:ext>
            </a:extLst>
          </p:cNvPr>
          <p:cNvSpPr/>
          <p:nvPr/>
        </p:nvSpPr>
        <p:spPr>
          <a:xfrm>
            <a:off x="2316195" y="1983161"/>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ECB6C0D-3588-C574-17E4-74132A6D3FEB}"/>
              </a:ext>
            </a:extLst>
          </p:cNvPr>
          <p:cNvSpPr/>
          <p:nvPr/>
        </p:nvSpPr>
        <p:spPr>
          <a:xfrm>
            <a:off x="24955" y="199902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F9B51AB-2433-BB52-A414-FC8BD327CCE7}"/>
              </a:ext>
            </a:extLst>
          </p:cNvPr>
          <p:cNvSpPr/>
          <p:nvPr/>
        </p:nvSpPr>
        <p:spPr>
          <a:xfrm>
            <a:off x="24954" y="2276991"/>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DB84F8A-7C34-44E2-C59B-902F74A38202}"/>
              </a:ext>
            </a:extLst>
          </p:cNvPr>
          <p:cNvSpPr/>
          <p:nvPr/>
        </p:nvSpPr>
        <p:spPr>
          <a:xfrm>
            <a:off x="4620384" y="2259409"/>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4D4DB69-4DD7-B7C3-1FD0-C2CA74A00E51}"/>
              </a:ext>
            </a:extLst>
          </p:cNvPr>
          <p:cNvSpPr/>
          <p:nvPr/>
        </p:nvSpPr>
        <p:spPr>
          <a:xfrm>
            <a:off x="32671" y="2553861"/>
            <a:ext cx="4539329"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B569B3B-ABCA-231E-CFF8-969A3C5C552B}"/>
              </a:ext>
            </a:extLst>
          </p:cNvPr>
          <p:cNvSpPr/>
          <p:nvPr/>
        </p:nvSpPr>
        <p:spPr>
          <a:xfrm>
            <a:off x="36292" y="2818556"/>
            <a:ext cx="9107707" cy="122527"/>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CCDC27A-1F89-AC6A-3F1A-38C9A008DB1B}"/>
              </a:ext>
            </a:extLst>
          </p:cNvPr>
          <p:cNvSpPr txBox="1"/>
          <p:nvPr/>
        </p:nvSpPr>
        <p:spPr>
          <a:xfrm>
            <a:off x="865632" y="3785100"/>
            <a:ext cx="7565118" cy="369332"/>
          </a:xfrm>
          <a:prstGeom prst="rect">
            <a:avLst/>
          </a:prstGeom>
          <a:noFill/>
        </p:spPr>
        <p:txBody>
          <a:bodyPr wrap="square">
            <a:spAutoFit/>
          </a:bodyPr>
          <a:lstStyle/>
          <a:p>
            <a:r>
              <a:rPr lang="en-US" sz="1800" dirty="0" err="1"/>
              <a:t>Tính</a:t>
            </a:r>
            <a:r>
              <a:rPr lang="en-US" sz="1800" dirty="0"/>
              <a:t> </a:t>
            </a:r>
            <a:r>
              <a:rPr lang="en-US" sz="1800" dirty="0" err="1"/>
              <a:t>tổng</a:t>
            </a:r>
            <a:r>
              <a:rPr lang="en-US" sz="1800" dirty="0"/>
              <a:t> </a:t>
            </a:r>
            <a:r>
              <a:rPr lang="en-US" sz="1800" dirty="0" err="1"/>
              <a:t>khoảng</a:t>
            </a:r>
            <a:r>
              <a:rPr lang="en-US" sz="1800" dirty="0"/>
              <a:t> </a:t>
            </a:r>
            <a:r>
              <a:rPr lang="en-US" sz="1800" dirty="0" err="1"/>
              <a:t>cách</a:t>
            </a:r>
            <a:r>
              <a:rPr lang="en-US" sz="1800" dirty="0"/>
              <a:t> [11, 15]</a:t>
            </a:r>
          </a:p>
        </p:txBody>
      </p:sp>
      <p:sp>
        <p:nvSpPr>
          <p:cNvPr id="23" name="TextBox 22">
            <a:extLst>
              <a:ext uri="{FF2B5EF4-FFF2-40B4-BE49-F238E27FC236}">
                <a16:creationId xmlns:a16="http://schemas.microsoft.com/office/drawing/2014/main" id="{8E17D7FD-AA23-ABCD-32EF-52D298707A48}"/>
              </a:ext>
            </a:extLst>
          </p:cNvPr>
          <p:cNvSpPr txBox="1"/>
          <p:nvPr/>
        </p:nvSpPr>
        <p:spPr>
          <a:xfrm>
            <a:off x="865632" y="4210312"/>
            <a:ext cx="7565118" cy="646331"/>
          </a:xfrm>
          <a:prstGeom prst="rect">
            <a:avLst/>
          </a:prstGeom>
          <a:noFill/>
        </p:spPr>
        <p:txBody>
          <a:bodyPr wrap="square">
            <a:spAutoFit/>
          </a:bodyPr>
          <a:lstStyle/>
          <a:p>
            <a:r>
              <a:rPr lang="en-US" sz="1800" dirty="0" err="1"/>
              <a:t>Đầu</a:t>
            </a:r>
            <a:r>
              <a:rPr lang="en-US" sz="1800" dirty="0"/>
              <a:t> </a:t>
            </a:r>
            <a:r>
              <a:rPr lang="en-US" sz="1800" dirty="0" err="1"/>
              <a:t>tiên</a:t>
            </a:r>
            <a:r>
              <a:rPr lang="en-US" sz="1800" dirty="0"/>
              <a:t> </a:t>
            </a:r>
            <a:r>
              <a:rPr lang="en-US" sz="1800" dirty="0" err="1"/>
              <a:t>chúng</a:t>
            </a:r>
            <a:r>
              <a:rPr lang="en-US" sz="1800" dirty="0"/>
              <a:t> ta </a:t>
            </a:r>
            <a:r>
              <a:rPr lang="en-US" sz="1800" dirty="0" err="1"/>
              <a:t>tính</a:t>
            </a:r>
            <a:r>
              <a:rPr lang="en-US" sz="1800" dirty="0"/>
              <a:t> </a:t>
            </a:r>
            <a:r>
              <a:rPr lang="en-US" sz="1800" dirty="0" err="1"/>
              <a:t>tổng</a:t>
            </a:r>
            <a:r>
              <a:rPr lang="en-US" sz="1800" dirty="0"/>
              <a:t> </a:t>
            </a:r>
            <a:r>
              <a:rPr lang="en-US" sz="1800" dirty="0" err="1"/>
              <a:t>tiền</a:t>
            </a:r>
            <a:r>
              <a:rPr lang="en-US" sz="1800" dirty="0"/>
              <a:t> </a:t>
            </a:r>
            <a:r>
              <a:rPr lang="en-US" sz="1800" dirty="0" err="1"/>
              <a:t>tố</a:t>
            </a:r>
            <a:r>
              <a:rPr lang="en-US" sz="1800" dirty="0"/>
              <a:t> </a:t>
            </a:r>
            <a:r>
              <a:rPr lang="en-US" sz="1800" dirty="0" err="1"/>
              <a:t>của</a:t>
            </a:r>
            <a:r>
              <a:rPr lang="en-US" sz="1800" dirty="0"/>
              <a:t> [1, 15], </a:t>
            </a:r>
            <a:r>
              <a:rPr lang="en-US" sz="1800" dirty="0" err="1"/>
              <a:t>sau</a:t>
            </a:r>
            <a:r>
              <a:rPr lang="en-US" sz="1800" dirty="0"/>
              <a:t> </a:t>
            </a:r>
            <a:r>
              <a:rPr lang="en-US" sz="1800" dirty="0" err="1"/>
              <a:t>đó</a:t>
            </a:r>
            <a:r>
              <a:rPr lang="en-US" sz="1800" dirty="0"/>
              <a:t> </a:t>
            </a:r>
            <a:r>
              <a:rPr lang="en-US" sz="1800" dirty="0" err="1"/>
              <a:t>chúng</a:t>
            </a:r>
            <a:r>
              <a:rPr lang="en-US" sz="1800" dirty="0"/>
              <a:t> ta </a:t>
            </a:r>
            <a:r>
              <a:rPr lang="en-US" sz="1800" dirty="0" err="1"/>
              <a:t>sẽ</a:t>
            </a:r>
            <a:r>
              <a:rPr lang="en-US" sz="1800" dirty="0"/>
              <a:t> </a:t>
            </a:r>
            <a:r>
              <a:rPr lang="en-US" sz="1800" dirty="0" err="1"/>
              <a:t>tính</a:t>
            </a:r>
            <a:r>
              <a:rPr lang="en-US" sz="1800" dirty="0"/>
              <a:t> </a:t>
            </a:r>
            <a:r>
              <a:rPr lang="en-US" sz="1800" dirty="0" err="1"/>
              <a:t>tổng</a:t>
            </a:r>
            <a:r>
              <a:rPr lang="en-US" sz="1800" dirty="0"/>
              <a:t> </a:t>
            </a:r>
            <a:r>
              <a:rPr lang="en-US" sz="1800" dirty="0" err="1"/>
              <a:t>tiền</a:t>
            </a:r>
            <a:r>
              <a:rPr lang="en-US" sz="1800" dirty="0"/>
              <a:t> </a:t>
            </a:r>
            <a:r>
              <a:rPr lang="en-US" sz="1800" dirty="0" err="1"/>
              <a:t>tố</a:t>
            </a:r>
            <a:r>
              <a:rPr lang="en-US" sz="1800" dirty="0"/>
              <a:t> </a:t>
            </a:r>
            <a:r>
              <a:rPr lang="en-US" sz="1800" dirty="0" err="1"/>
              <a:t>của</a:t>
            </a:r>
            <a:r>
              <a:rPr lang="en-US" sz="1800" dirty="0"/>
              <a:t>[1,11) (</a:t>
            </a:r>
            <a:r>
              <a:rPr lang="en-US" sz="1800" dirty="0" err="1"/>
              <a:t>chúng</a:t>
            </a:r>
            <a:r>
              <a:rPr lang="en-US" sz="1800" dirty="0"/>
              <a:t> ta </a:t>
            </a:r>
            <a:r>
              <a:rPr lang="en-US" sz="1800" dirty="0" err="1"/>
              <a:t>cần</a:t>
            </a:r>
            <a:r>
              <a:rPr lang="en-US" sz="1800" dirty="0"/>
              <a:t> </a:t>
            </a:r>
            <a:r>
              <a:rPr lang="en-US" sz="1800" dirty="0" err="1"/>
              <a:t>lấy</a:t>
            </a:r>
            <a:r>
              <a:rPr lang="en-US" sz="1800" dirty="0"/>
              <a:t> </a:t>
            </a:r>
            <a:r>
              <a:rPr lang="en-US" sz="1800" dirty="0" err="1"/>
              <a:t>số</a:t>
            </a:r>
            <a:r>
              <a:rPr lang="en-US" sz="1800" dirty="0"/>
              <a:t> 11) </a:t>
            </a:r>
            <a:r>
              <a:rPr lang="en-US" sz="1800" dirty="0" err="1"/>
              <a:t>và</a:t>
            </a:r>
            <a:r>
              <a:rPr lang="en-US" sz="1800" dirty="0"/>
              <a:t> </a:t>
            </a:r>
            <a:r>
              <a:rPr lang="en-US" sz="1800" dirty="0" err="1"/>
              <a:t>lấy</a:t>
            </a:r>
            <a:r>
              <a:rPr lang="en-US" sz="1800" dirty="0"/>
              <a:t> </a:t>
            </a:r>
            <a:r>
              <a:rPr lang="en-US" sz="1800" dirty="0" err="1"/>
              <a:t>hiệu</a:t>
            </a:r>
            <a:r>
              <a:rPr lang="en-US" sz="1800" dirty="0"/>
              <a:t> </a:t>
            </a:r>
            <a:r>
              <a:rPr lang="en-US" sz="1800" dirty="0" err="1"/>
              <a:t>số</a:t>
            </a:r>
            <a:r>
              <a:rPr lang="en-US" sz="1800" dirty="0"/>
              <a:t> </a:t>
            </a:r>
            <a:r>
              <a:rPr lang="en-US" sz="1800" dirty="0" err="1"/>
              <a:t>giữa</a:t>
            </a:r>
            <a:r>
              <a:rPr lang="en-US" sz="1800" dirty="0"/>
              <a:t> </a:t>
            </a:r>
            <a:r>
              <a:rPr lang="en-US" sz="1800" dirty="0" err="1"/>
              <a:t>chúng</a:t>
            </a:r>
            <a:r>
              <a:rPr lang="en-US" sz="1800" dirty="0"/>
              <a:t>.</a:t>
            </a:r>
          </a:p>
        </p:txBody>
      </p:sp>
    </p:spTree>
    <p:extLst>
      <p:ext uri="{BB962C8B-B14F-4D97-AF65-F5344CB8AC3E}">
        <p14:creationId xmlns:p14="http://schemas.microsoft.com/office/powerpoint/2010/main" val="26451625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C7657677-3DF8-F1F5-BFD4-D32890C8998B}"/>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8CD3A3D1-779A-1FCC-9B6D-93B4DF55CF4B}"/>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Truy</a:t>
            </a:r>
            <a:r>
              <a:rPr lang="en-US" sz="2000" dirty="0"/>
              <a:t> </a:t>
            </a:r>
            <a:r>
              <a:rPr lang="en-US" sz="2000" dirty="0" err="1"/>
              <a:t>vấn</a:t>
            </a:r>
            <a:r>
              <a:rPr lang="en-US" sz="2000" dirty="0"/>
              <a:t> </a:t>
            </a:r>
            <a:r>
              <a:rPr lang="en-US" sz="2000" dirty="0" err="1"/>
              <a:t>tổng</a:t>
            </a:r>
            <a:r>
              <a:rPr lang="en-US" sz="2000" dirty="0"/>
              <a:t> </a:t>
            </a:r>
            <a:r>
              <a:rPr lang="en-US" sz="2000" dirty="0" err="1"/>
              <a:t>đoạn</a:t>
            </a:r>
            <a:r>
              <a:rPr lang="en-US" sz="2000" dirty="0"/>
              <a:t> (Range Queries)</a:t>
            </a:r>
          </a:p>
        </p:txBody>
      </p:sp>
      <p:graphicFrame>
        <p:nvGraphicFramePr>
          <p:cNvPr id="18" name="Table 17">
            <a:extLst>
              <a:ext uri="{FF2B5EF4-FFF2-40B4-BE49-F238E27FC236}">
                <a16:creationId xmlns:a16="http://schemas.microsoft.com/office/drawing/2014/main" id="{EADDC04B-F1FA-B92C-694F-5EC66A8D3D63}"/>
              </a:ext>
            </a:extLst>
          </p:cNvPr>
          <p:cNvGraphicFramePr>
            <a:graphicFrameLocks noGrp="1"/>
          </p:cNvGraphicFramePr>
          <p:nvPr/>
        </p:nvGraphicFramePr>
        <p:xfrm>
          <a:off x="0" y="1173734"/>
          <a:ext cx="9164955" cy="579120"/>
        </p:xfrm>
        <a:graphic>
          <a:graphicData uri="http://schemas.openxmlformats.org/drawingml/2006/table">
            <a:tbl>
              <a:tblPr firstRow="1" bandRow="1">
                <a:tableStyleId>{CC4AEED3-F78E-434A-8E7B-570F3100C88C}</a:tableStyleId>
              </a:tblPr>
              <a:tblGrid>
                <a:gridCol w="571500">
                  <a:extLst>
                    <a:ext uri="{9D8B030D-6E8A-4147-A177-3AD203B41FA5}">
                      <a16:colId xmlns:a16="http://schemas.microsoft.com/office/drawing/2014/main" val="3132267375"/>
                    </a:ext>
                  </a:extLst>
                </a:gridCol>
                <a:gridCol w="571500">
                  <a:extLst>
                    <a:ext uri="{9D8B030D-6E8A-4147-A177-3AD203B41FA5}">
                      <a16:colId xmlns:a16="http://schemas.microsoft.com/office/drawing/2014/main" val="3789098752"/>
                    </a:ext>
                  </a:extLst>
                </a:gridCol>
                <a:gridCol w="571500">
                  <a:extLst>
                    <a:ext uri="{9D8B030D-6E8A-4147-A177-3AD203B41FA5}">
                      <a16:colId xmlns:a16="http://schemas.microsoft.com/office/drawing/2014/main" val="2932655077"/>
                    </a:ext>
                  </a:extLst>
                </a:gridCol>
                <a:gridCol w="571500">
                  <a:extLst>
                    <a:ext uri="{9D8B030D-6E8A-4147-A177-3AD203B41FA5}">
                      <a16:colId xmlns:a16="http://schemas.microsoft.com/office/drawing/2014/main" val="2043838059"/>
                    </a:ext>
                  </a:extLst>
                </a:gridCol>
                <a:gridCol w="571500">
                  <a:extLst>
                    <a:ext uri="{9D8B030D-6E8A-4147-A177-3AD203B41FA5}">
                      <a16:colId xmlns:a16="http://schemas.microsoft.com/office/drawing/2014/main" val="3996225493"/>
                    </a:ext>
                  </a:extLst>
                </a:gridCol>
                <a:gridCol w="592455">
                  <a:extLst>
                    <a:ext uri="{9D8B030D-6E8A-4147-A177-3AD203B41FA5}">
                      <a16:colId xmlns:a16="http://schemas.microsoft.com/office/drawing/2014/main" val="3167714550"/>
                    </a:ext>
                  </a:extLst>
                </a:gridCol>
                <a:gridCol w="571500">
                  <a:extLst>
                    <a:ext uri="{9D8B030D-6E8A-4147-A177-3AD203B41FA5}">
                      <a16:colId xmlns:a16="http://schemas.microsoft.com/office/drawing/2014/main" val="977450678"/>
                    </a:ext>
                  </a:extLst>
                </a:gridCol>
                <a:gridCol w="571500">
                  <a:extLst>
                    <a:ext uri="{9D8B030D-6E8A-4147-A177-3AD203B41FA5}">
                      <a16:colId xmlns:a16="http://schemas.microsoft.com/office/drawing/2014/main" val="2924550504"/>
                    </a:ext>
                  </a:extLst>
                </a:gridCol>
                <a:gridCol w="571500">
                  <a:extLst>
                    <a:ext uri="{9D8B030D-6E8A-4147-A177-3AD203B41FA5}">
                      <a16:colId xmlns:a16="http://schemas.microsoft.com/office/drawing/2014/main" val="3461910798"/>
                    </a:ext>
                  </a:extLst>
                </a:gridCol>
                <a:gridCol w="571500">
                  <a:extLst>
                    <a:ext uri="{9D8B030D-6E8A-4147-A177-3AD203B41FA5}">
                      <a16:colId xmlns:a16="http://schemas.microsoft.com/office/drawing/2014/main" val="4004852454"/>
                    </a:ext>
                  </a:extLst>
                </a:gridCol>
                <a:gridCol w="571500">
                  <a:extLst>
                    <a:ext uri="{9D8B030D-6E8A-4147-A177-3AD203B41FA5}">
                      <a16:colId xmlns:a16="http://schemas.microsoft.com/office/drawing/2014/main" val="3562144096"/>
                    </a:ext>
                  </a:extLst>
                </a:gridCol>
                <a:gridCol w="571500">
                  <a:extLst>
                    <a:ext uri="{9D8B030D-6E8A-4147-A177-3AD203B41FA5}">
                      <a16:colId xmlns:a16="http://schemas.microsoft.com/office/drawing/2014/main" val="3680553753"/>
                    </a:ext>
                  </a:extLst>
                </a:gridCol>
                <a:gridCol w="571500">
                  <a:extLst>
                    <a:ext uri="{9D8B030D-6E8A-4147-A177-3AD203B41FA5}">
                      <a16:colId xmlns:a16="http://schemas.microsoft.com/office/drawing/2014/main" val="2210967052"/>
                    </a:ext>
                  </a:extLst>
                </a:gridCol>
                <a:gridCol w="571500">
                  <a:extLst>
                    <a:ext uri="{9D8B030D-6E8A-4147-A177-3AD203B41FA5}">
                      <a16:colId xmlns:a16="http://schemas.microsoft.com/office/drawing/2014/main" val="2335310599"/>
                    </a:ext>
                  </a:extLst>
                </a:gridCol>
                <a:gridCol w="571500">
                  <a:extLst>
                    <a:ext uri="{9D8B030D-6E8A-4147-A177-3AD203B41FA5}">
                      <a16:colId xmlns:a16="http://schemas.microsoft.com/office/drawing/2014/main" val="4123622644"/>
                    </a:ext>
                  </a:extLst>
                </a:gridCol>
                <a:gridCol w="571500">
                  <a:extLst>
                    <a:ext uri="{9D8B030D-6E8A-4147-A177-3AD203B41FA5}">
                      <a16:colId xmlns:a16="http://schemas.microsoft.com/office/drawing/2014/main" val="1143769944"/>
                    </a:ext>
                  </a:extLst>
                </a:gridCol>
              </a:tblGrid>
              <a:tr h="216154">
                <a:tc>
                  <a:txBody>
                    <a:bodyPr/>
                    <a:lstStyle/>
                    <a:p>
                      <a:r>
                        <a:rPr lang="en-US" sz="1600" dirty="0">
                          <a:solidFill>
                            <a:schemeClr val="tx1"/>
                          </a:solidFill>
                        </a:rPr>
                        <a:t>00001</a:t>
                      </a:r>
                    </a:p>
                  </a:txBody>
                  <a:tcPr/>
                </a:tc>
                <a:tc>
                  <a:txBody>
                    <a:bodyPr/>
                    <a:lstStyle/>
                    <a:p>
                      <a:r>
                        <a:rPr lang="en-US" sz="1600" dirty="0">
                          <a:solidFill>
                            <a:schemeClr val="tx1"/>
                          </a:solidFill>
                        </a:rPr>
                        <a:t>00010</a:t>
                      </a:r>
                    </a:p>
                  </a:txBody>
                  <a:tcPr/>
                </a:tc>
                <a:tc>
                  <a:txBody>
                    <a:bodyPr/>
                    <a:lstStyle/>
                    <a:p>
                      <a:r>
                        <a:rPr lang="en-US" sz="1600" dirty="0">
                          <a:solidFill>
                            <a:schemeClr val="tx1"/>
                          </a:solidFill>
                        </a:rPr>
                        <a:t>00011</a:t>
                      </a:r>
                    </a:p>
                  </a:txBody>
                  <a:tcPr/>
                </a:tc>
                <a:tc>
                  <a:txBody>
                    <a:bodyPr/>
                    <a:lstStyle/>
                    <a:p>
                      <a:r>
                        <a:rPr lang="en-US" sz="1600" dirty="0">
                          <a:solidFill>
                            <a:schemeClr val="tx1"/>
                          </a:solidFill>
                        </a:rPr>
                        <a:t>00100</a:t>
                      </a:r>
                    </a:p>
                  </a:txBody>
                  <a:tcPr/>
                </a:tc>
                <a:tc>
                  <a:txBody>
                    <a:bodyPr/>
                    <a:lstStyle/>
                    <a:p>
                      <a:r>
                        <a:rPr lang="en-US" sz="1600" dirty="0">
                          <a:solidFill>
                            <a:schemeClr val="tx1"/>
                          </a:solidFill>
                        </a:rPr>
                        <a:t>00101</a:t>
                      </a:r>
                    </a:p>
                  </a:txBody>
                  <a:tcPr/>
                </a:tc>
                <a:tc>
                  <a:txBody>
                    <a:bodyPr/>
                    <a:lstStyle/>
                    <a:p>
                      <a:r>
                        <a:rPr lang="en-US" sz="1600" dirty="0">
                          <a:solidFill>
                            <a:schemeClr val="tx1"/>
                          </a:solidFill>
                        </a:rPr>
                        <a:t>00110</a:t>
                      </a:r>
                    </a:p>
                  </a:txBody>
                  <a:tcPr/>
                </a:tc>
                <a:tc>
                  <a:txBody>
                    <a:bodyPr/>
                    <a:lstStyle/>
                    <a:p>
                      <a:r>
                        <a:rPr lang="en-US" sz="1600" dirty="0">
                          <a:solidFill>
                            <a:schemeClr val="tx1"/>
                          </a:solidFill>
                        </a:rPr>
                        <a:t>00111</a:t>
                      </a:r>
                    </a:p>
                  </a:txBody>
                  <a:tcPr/>
                </a:tc>
                <a:tc>
                  <a:txBody>
                    <a:bodyPr/>
                    <a:lstStyle/>
                    <a:p>
                      <a:r>
                        <a:rPr lang="en-US" sz="1600" dirty="0">
                          <a:solidFill>
                            <a:schemeClr val="tx1"/>
                          </a:solidFill>
                        </a:rPr>
                        <a:t>01000</a:t>
                      </a:r>
                    </a:p>
                  </a:txBody>
                  <a:tcPr/>
                </a:tc>
                <a:tc>
                  <a:txBody>
                    <a:bodyPr/>
                    <a:lstStyle/>
                    <a:p>
                      <a:r>
                        <a:rPr lang="en-US" sz="1600" dirty="0">
                          <a:solidFill>
                            <a:schemeClr val="tx1"/>
                          </a:solidFill>
                        </a:rPr>
                        <a:t>01001</a:t>
                      </a:r>
                    </a:p>
                  </a:txBody>
                  <a:tcPr/>
                </a:tc>
                <a:tc>
                  <a:txBody>
                    <a:bodyPr/>
                    <a:lstStyle/>
                    <a:p>
                      <a:r>
                        <a:rPr lang="en-US" sz="1600" dirty="0">
                          <a:solidFill>
                            <a:schemeClr val="tx1"/>
                          </a:solidFill>
                        </a:rPr>
                        <a:t>01010</a:t>
                      </a:r>
                    </a:p>
                  </a:txBody>
                  <a:tcPr/>
                </a:tc>
                <a:tc>
                  <a:txBody>
                    <a:bodyPr/>
                    <a:lstStyle/>
                    <a:p>
                      <a:r>
                        <a:rPr lang="en-US" sz="1600" dirty="0">
                          <a:solidFill>
                            <a:schemeClr val="tx1"/>
                          </a:solidFill>
                        </a:rPr>
                        <a:t>01011</a:t>
                      </a:r>
                    </a:p>
                  </a:txBody>
                  <a:tcPr/>
                </a:tc>
                <a:tc>
                  <a:txBody>
                    <a:bodyPr/>
                    <a:lstStyle/>
                    <a:p>
                      <a:r>
                        <a:rPr lang="en-US" sz="1600" dirty="0">
                          <a:solidFill>
                            <a:schemeClr val="tx1"/>
                          </a:solidFill>
                        </a:rPr>
                        <a:t>01100</a:t>
                      </a:r>
                    </a:p>
                  </a:txBody>
                  <a:tcPr/>
                </a:tc>
                <a:tc>
                  <a:txBody>
                    <a:bodyPr/>
                    <a:lstStyle/>
                    <a:p>
                      <a:r>
                        <a:rPr lang="en-US" sz="1600" dirty="0">
                          <a:solidFill>
                            <a:schemeClr val="tx1"/>
                          </a:solidFill>
                        </a:rPr>
                        <a:t>01101</a:t>
                      </a:r>
                    </a:p>
                  </a:txBody>
                  <a:tcPr/>
                </a:tc>
                <a:tc>
                  <a:txBody>
                    <a:bodyPr/>
                    <a:lstStyle/>
                    <a:p>
                      <a:r>
                        <a:rPr lang="en-US" sz="1600" dirty="0">
                          <a:solidFill>
                            <a:schemeClr val="tx1"/>
                          </a:solidFill>
                        </a:rPr>
                        <a:t>01110</a:t>
                      </a:r>
                    </a:p>
                  </a:txBody>
                  <a:tcPr/>
                </a:tc>
                <a:tc>
                  <a:txBody>
                    <a:bodyPr/>
                    <a:lstStyle/>
                    <a:p>
                      <a:r>
                        <a:rPr lang="en-US" sz="1600" dirty="0">
                          <a:solidFill>
                            <a:schemeClr val="tx1"/>
                          </a:solidFill>
                        </a:rPr>
                        <a:t>01111</a:t>
                      </a:r>
                    </a:p>
                  </a:txBody>
                  <a:tcPr/>
                </a:tc>
                <a:tc>
                  <a:txBody>
                    <a:bodyPr/>
                    <a:lstStyle/>
                    <a:p>
                      <a:r>
                        <a:rPr lang="en-US" sz="1600" dirty="0">
                          <a:solidFill>
                            <a:schemeClr val="tx1"/>
                          </a:solidFill>
                        </a:rPr>
                        <a:t>10000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C7EC021E-1191-7AFC-34A2-882E5DD8A454}"/>
              </a:ext>
            </a:extLst>
          </p:cNvPr>
          <p:cNvSpPr txBox="1"/>
          <p:nvPr/>
        </p:nvSpPr>
        <p:spPr>
          <a:xfrm>
            <a:off x="0" y="712069"/>
            <a:ext cx="9143999" cy="461665"/>
          </a:xfrm>
          <a:prstGeom prst="rect">
            <a:avLst/>
          </a:prstGeom>
          <a:noFill/>
        </p:spPr>
        <p:txBody>
          <a:bodyPr wrap="square">
            <a:spAutoFit/>
          </a:bodyPr>
          <a:lstStyle/>
          <a:p>
            <a:r>
              <a:rPr lang="en-US" sz="2400" dirty="0"/>
              <a:t> 1    2     3     4     5    6     7     </a:t>
            </a:r>
            <a:r>
              <a:rPr lang="en-US" sz="2400" dirty="0">
                <a:solidFill>
                  <a:srgbClr val="FF0000"/>
                </a:solidFill>
              </a:rPr>
              <a:t>8</a:t>
            </a:r>
            <a:r>
              <a:rPr lang="en-US" sz="2400" dirty="0"/>
              <a:t>     9   10   11   </a:t>
            </a:r>
            <a:r>
              <a:rPr lang="en-US" sz="2400" dirty="0">
                <a:solidFill>
                  <a:srgbClr val="FF0000"/>
                </a:solidFill>
              </a:rPr>
              <a:t>12</a:t>
            </a:r>
            <a:r>
              <a:rPr lang="en-US" sz="2400" dirty="0"/>
              <a:t>   13   </a:t>
            </a:r>
            <a:r>
              <a:rPr lang="en-US" sz="2400" dirty="0">
                <a:solidFill>
                  <a:srgbClr val="FF0000"/>
                </a:solidFill>
              </a:rPr>
              <a:t>14</a:t>
            </a:r>
            <a:r>
              <a:rPr lang="en-US" sz="2400" dirty="0"/>
              <a:t>   </a:t>
            </a:r>
            <a:r>
              <a:rPr lang="en-US" sz="2400" dirty="0">
                <a:solidFill>
                  <a:srgbClr val="FF0000"/>
                </a:solidFill>
              </a:rPr>
              <a:t>15</a:t>
            </a:r>
            <a:r>
              <a:rPr lang="en-US" sz="2400" dirty="0"/>
              <a:t>   16</a:t>
            </a:r>
          </a:p>
        </p:txBody>
      </p:sp>
      <p:cxnSp>
        <p:nvCxnSpPr>
          <p:cNvPr id="16" name="Straight Connector 15">
            <a:extLst>
              <a:ext uri="{FF2B5EF4-FFF2-40B4-BE49-F238E27FC236}">
                <a16:creationId xmlns:a16="http://schemas.microsoft.com/office/drawing/2014/main" id="{3E66B533-B6DF-84DC-9C1F-6AFFBD409AD5}"/>
              </a:ext>
            </a:extLst>
          </p:cNvPr>
          <p:cNvCxnSpPr/>
          <p:nvPr/>
        </p:nvCxnSpPr>
        <p:spPr>
          <a:xfrm>
            <a:off x="0" y="1752854"/>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DA9B615B-98BE-5DBE-AB23-CA2FB80786E8}"/>
              </a:ext>
            </a:extLst>
          </p:cNvPr>
          <p:cNvSpPr/>
          <p:nvPr/>
        </p:nvSpPr>
        <p:spPr>
          <a:xfrm>
            <a:off x="32671"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EE31E2E-574B-285A-ABB0-6079E8F845D1}"/>
              </a:ext>
            </a:extLst>
          </p:cNvPr>
          <p:cNvSpPr/>
          <p:nvPr/>
        </p:nvSpPr>
        <p:spPr>
          <a:xfrm>
            <a:off x="1186529" y="1774869"/>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3E49B59-8B39-B89C-4D12-C595F9B1BC86}"/>
              </a:ext>
            </a:extLst>
          </p:cNvPr>
          <p:cNvSpPr/>
          <p:nvPr/>
        </p:nvSpPr>
        <p:spPr>
          <a:xfrm>
            <a:off x="2340387"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C09AE13-0BA9-4492-316A-D32A7554DC17}"/>
              </a:ext>
            </a:extLst>
          </p:cNvPr>
          <p:cNvSpPr/>
          <p:nvPr/>
        </p:nvSpPr>
        <p:spPr>
          <a:xfrm>
            <a:off x="349424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E09F608-CF3B-A90B-F4D7-F5CE0FF92851}"/>
              </a:ext>
            </a:extLst>
          </p:cNvPr>
          <p:cNvSpPr/>
          <p:nvPr/>
        </p:nvSpPr>
        <p:spPr>
          <a:xfrm>
            <a:off x="4638102"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07974D3-75B1-5F91-1A5B-97C954CE31EF}"/>
              </a:ext>
            </a:extLst>
          </p:cNvPr>
          <p:cNvSpPr/>
          <p:nvPr/>
        </p:nvSpPr>
        <p:spPr>
          <a:xfrm>
            <a:off x="691162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8F63F3-E56A-ADFC-6FB6-03ACA70B2CBA}"/>
              </a:ext>
            </a:extLst>
          </p:cNvPr>
          <p:cNvSpPr/>
          <p:nvPr/>
        </p:nvSpPr>
        <p:spPr>
          <a:xfrm>
            <a:off x="5757671" y="1766272"/>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8AA4F59-1580-CC66-AB78-B6D2E23F60C9}"/>
              </a:ext>
            </a:extLst>
          </p:cNvPr>
          <p:cNvSpPr/>
          <p:nvPr/>
        </p:nvSpPr>
        <p:spPr>
          <a:xfrm>
            <a:off x="8055386" y="1765935"/>
            <a:ext cx="478917" cy="126342"/>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FA3CC4A-4FCB-5974-EA37-1703467D8C7D}"/>
              </a:ext>
            </a:extLst>
          </p:cNvPr>
          <p:cNvSpPr/>
          <p:nvPr/>
        </p:nvSpPr>
        <p:spPr>
          <a:xfrm>
            <a:off x="6911625" y="1995213"/>
            <a:ext cx="1143761" cy="122530"/>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C579014-A283-6BF4-409B-43FDF770968A}"/>
              </a:ext>
            </a:extLst>
          </p:cNvPr>
          <p:cNvSpPr/>
          <p:nvPr/>
        </p:nvSpPr>
        <p:spPr>
          <a:xfrm>
            <a:off x="4613910" y="197374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968BBC-FD10-B06A-3389-9077FB23361D}"/>
              </a:ext>
            </a:extLst>
          </p:cNvPr>
          <p:cNvSpPr/>
          <p:nvPr/>
        </p:nvSpPr>
        <p:spPr>
          <a:xfrm>
            <a:off x="2316195" y="1983161"/>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DAE7084-2855-3841-2CFA-11823BAFD6F9}"/>
              </a:ext>
            </a:extLst>
          </p:cNvPr>
          <p:cNvSpPr/>
          <p:nvPr/>
        </p:nvSpPr>
        <p:spPr>
          <a:xfrm>
            <a:off x="24955" y="199902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70EC81C-7036-9D43-D823-BFCA1B4622ED}"/>
              </a:ext>
            </a:extLst>
          </p:cNvPr>
          <p:cNvSpPr/>
          <p:nvPr/>
        </p:nvSpPr>
        <p:spPr>
          <a:xfrm>
            <a:off x="24954" y="2276991"/>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078076C-00AC-0C2A-FFE7-8CFEE407673A}"/>
              </a:ext>
            </a:extLst>
          </p:cNvPr>
          <p:cNvSpPr/>
          <p:nvPr/>
        </p:nvSpPr>
        <p:spPr>
          <a:xfrm>
            <a:off x="4620384" y="2259409"/>
            <a:ext cx="2291241" cy="122528"/>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6A0DADA-8A79-2FE4-D4FD-167BC7603150}"/>
              </a:ext>
            </a:extLst>
          </p:cNvPr>
          <p:cNvSpPr/>
          <p:nvPr/>
        </p:nvSpPr>
        <p:spPr>
          <a:xfrm>
            <a:off x="32671" y="2553861"/>
            <a:ext cx="4539329" cy="122528"/>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553CA2F-B874-91C1-5792-27E4B977CFAF}"/>
              </a:ext>
            </a:extLst>
          </p:cNvPr>
          <p:cNvSpPr/>
          <p:nvPr/>
        </p:nvSpPr>
        <p:spPr>
          <a:xfrm>
            <a:off x="36292" y="2818556"/>
            <a:ext cx="9107707" cy="122527"/>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F187AB2-C9BE-2582-B8EC-43BBDC7B5C8A}"/>
              </a:ext>
            </a:extLst>
          </p:cNvPr>
          <p:cNvSpPr txBox="1"/>
          <p:nvPr/>
        </p:nvSpPr>
        <p:spPr>
          <a:xfrm>
            <a:off x="837825" y="3078307"/>
            <a:ext cx="7565118" cy="369332"/>
          </a:xfrm>
          <a:prstGeom prst="rect">
            <a:avLst/>
          </a:prstGeom>
          <a:noFill/>
        </p:spPr>
        <p:txBody>
          <a:bodyPr wrap="square">
            <a:spAutoFit/>
          </a:bodyPr>
          <a:lstStyle/>
          <a:p>
            <a:r>
              <a:rPr lang="en-US" sz="1800" dirty="0" err="1"/>
              <a:t>Tính</a:t>
            </a:r>
            <a:r>
              <a:rPr lang="en-US" sz="1800" dirty="0"/>
              <a:t> </a:t>
            </a:r>
            <a:r>
              <a:rPr lang="en-US" sz="1800" dirty="0" err="1"/>
              <a:t>tổng</a:t>
            </a:r>
            <a:r>
              <a:rPr lang="en-US" sz="1800" dirty="0"/>
              <a:t> </a:t>
            </a:r>
            <a:r>
              <a:rPr lang="en-US" sz="1800" dirty="0" err="1"/>
              <a:t>khoảng</a:t>
            </a:r>
            <a:r>
              <a:rPr lang="en-US" sz="1800" dirty="0"/>
              <a:t> </a:t>
            </a:r>
            <a:r>
              <a:rPr lang="en-US" sz="1800" dirty="0" err="1"/>
              <a:t>cách</a:t>
            </a:r>
            <a:r>
              <a:rPr lang="en-US" sz="1800" dirty="0"/>
              <a:t> [11, 15]</a:t>
            </a:r>
          </a:p>
        </p:txBody>
      </p:sp>
      <p:sp>
        <p:nvSpPr>
          <p:cNvPr id="24" name="TextBox 23">
            <a:extLst>
              <a:ext uri="{FF2B5EF4-FFF2-40B4-BE49-F238E27FC236}">
                <a16:creationId xmlns:a16="http://schemas.microsoft.com/office/drawing/2014/main" id="{7FA92B2E-FB3B-8CA6-68FE-5616FE0A64E4}"/>
              </a:ext>
            </a:extLst>
          </p:cNvPr>
          <p:cNvSpPr txBox="1"/>
          <p:nvPr/>
        </p:nvSpPr>
        <p:spPr>
          <a:xfrm>
            <a:off x="865632" y="3477396"/>
            <a:ext cx="7565118" cy="646331"/>
          </a:xfrm>
          <a:prstGeom prst="rect">
            <a:avLst/>
          </a:prstGeom>
          <a:noFill/>
        </p:spPr>
        <p:txBody>
          <a:bodyPr wrap="square">
            <a:spAutoFit/>
          </a:bodyPr>
          <a:lstStyle/>
          <a:p>
            <a:r>
              <a:rPr lang="en-US" sz="1800" dirty="0" err="1"/>
              <a:t>Đầu</a:t>
            </a:r>
            <a:r>
              <a:rPr lang="en-US" sz="1800" dirty="0"/>
              <a:t> </a:t>
            </a:r>
            <a:r>
              <a:rPr lang="en-US" sz="1800" dirty="0" err="1"/>
              <a:t>tiên</a:t>
            </a:r>
            <a:r>
              <a:rPr lang="en-US" sz="1800" dirty="0"/>
              <a:t> </a:t>
            </a:r>
            <a:r>
              <a:rPr lang="en-US" sz="1800" dirty="0" err="1"/>
              <a:t>chúng</a:t>
            </a:r>
            <a:r>
              <a:rPr lang="en-US" sz="1800" dirty="0"/>
              <a:t> ta </a:t>
            </a:r>
            <a:r>
              <a:rPr lang="en-US" sz="1800" dirty="0" err="1"/>
              <a:t>tính</a:t>
            </a:r>
            <a:r>
              <a:rPr lang="en-US" sz="1800" dirty="0"/>
              <a:t> </a:t>
            </a:r>
            <a:r>
              <a:rPr lang="en-US" sz="1800" dirty="0" err="1"/>
              <a:t>tổng</a:t>
            </a:r>
            <a:r>
              <a:rPr lang="en-US" sz="1800" dirty="0"/>
              <a:t> </a:t>
            </a:r>
            <a:r>
              <a:rPr lang="en-US" sz="1800" dirty="0" err="1"/>
              <a:t>tiền</a:t>
            </a:r>
            <a:r>
              <a:rPr lang="en-US" sz="1800" dirty="0"/>
              <a:t> </a:t>
            </a:r>
            <a:r>
              <a:rPr lang="en-US" sz="1800" dirty="0" err="1"/>
              <a:t>tố</a:t>
            </a:r>
            <a:r>
              <a:rPr lang="en-US" sz="1800" dirty="0"/>
              <a:t> </a:t>
            </a:r>
            <a:r>
              <a:rPr lang="en-US" sz="1800" dirty="0" err="1"/>
              <a:t>của</a:t>
            </a:r>
            <a:r>
              <a:rPr lang="en-US" sz="1800" dirty="0"/>
              <a:t> [1, 15], </a:t>
            </a:r>
            <a:r>
              <a:rPr lang="en-US" sz="1800" dirty="0" err="1"/>
              <a:t>sau</a:t>
            </a:r>
            <a:r>
              <a:rPr lang="en-US" sz="1800" dirty="0"/>
              <a:t> </a:t>
            </a:r>
            <a:r>
              <a:rPr lang="en-US" sz="1800" dirty="0" err="1"/>
              <a:t>đó</a:t>
            </a:r>
            <a:r>
              <a:rPr lang="en-US" sz="1800" dirty="0"/>
              <a:t> </a:t>
            </a:r>
            <a:r>
              <a:rPr lang="en-US" sz="1800" dirty="0" err="1"/>
              <a:t>chúng</a:t>
            </a:r>
            <a:r>
              <a:rPr lang="en-US" sz="1800" dirty="0"/>
              <a:t> ta </a:t>
            </a:r>
            <a:r>
              <a:rPr lang="en-US" sz="1800" dirty="0" err="1"/>
              <a:t>sẽ</a:t>
            </a:r>
            <a:r>
              <a:rPr lang="en-US" sz="1800" dirty="0"/>
              <a:t> </a:t>
            </a:r>
            <a:r>
              <a:rPr lang="en-US" sz="1800" dirty="0" err="1"/>
              <a:t>tính</a:t>
            </a:r>
            <a:r>
              <a:rPr lang="en-US" sz="1800" dirty="0"/>
              <a:t> </a:t>
            </a:r>
            <a:r>
              <a:rPr lang="en-US" sz="1800" dirty="0" err="1"/>
              <a:t>tổng</a:t>
            </a:r>
            <a:r>
              <a:rPr lang="en-US" sz="1800" dirty="0"/>
              <a:t> </a:t>
            </a:r>
            <a:r>
              <a:rPr lang="en-US" sz="1800" dirty="0" err="1"/>
              <a:t>tiền</a:t>
            </a:r>
            <a:r>
              <a:rPr lang="en-US" sz="1800" dirty="0"/>
              <a:t> </a:t>
            </a:r>
            <a:r>
              <a:rPr lang="en-US" sz="1800" dirty="0" err="1"/>
              <a:t>tố</a:t>
            </a:r>
            <a:r>
              <a:rPr lang="en-US" sz="1800" dirty="0"/>
              <a:t> </a:t>
            </a:r>
            <a:r>
              <a:rPr lang="en-US" sz="1800" dirty="0" err="1"/>
              <a:t>của</a:t>
            </a:r>
            <a:r>
              <a:rPr lang="en-US" sz="1800" dirty="0"/>
              <a:t>[1,11) (</a:t>
            </a:r>
            <a:r>
              <a:rPr lang="en-US" sz="1800" dirty="0" err="1"/>
              <a:t>chúng</a:t>
            </a:r>
            <a:r>
              <a:rPr lang="en-US" sz="1800" dirty="0"/>
              <a:t> ta </a:t>
            </a:r>
            <a:r>
              <a:rPr lang="en-US" sz="1800" dirty="0" err="1"/>
              <a:t>cần</a:t>
            </a:r>
            <a:r>
              <a:rPr lang="en-US" sz="1800" dirty="0"/>
              <a:t> </a:t>
            </a:r>
            <a:r>
              <a:rPr lang="en-US" sz="1800" dirty="0" err="1"/>
              <a:t>lấy</a:t>
            </a:r>
            <a:r>
              <a:rPr lang="en-US" sz="1800" dirty="0"/>
              <a:t> </a:t>
            </a:r>
            <a:r>
              <a:rPr lang="en-US" sz="1800" dirty="0" err="1"/>
              <a:t>số</a:t>
            </a:r>
            <a:r>
              <a:rPr lang="en-US" sz="1800" dirty="0"/>
              <a:t> 11) </a:t>
            </a:r>
            <a:r>
              <a:rPr lang="en-US" sz="1800" dirty="0" err="1"/>
              <a:t>và</a:t>
            </a:r>
            <a:r>
              <a:rPr lang="en-US" sz="1800" dirty="0"/>
              <a:t> </a:t>
            </a:r>
            <a:r>
              <a:rPr lang="en-US" sz="1800" dirty="0" err="1"/>
              <a:t>lấy</a:t>
            </a:r>
            <a:r>
              <a:rPr lang="en-US" sz="1800" dirty="0"/>
              <a:t> </a:t>
            </a:r>
            <a:r>
              <a:rPr lang="en-US" sz="1800" dirty="0" err="1"/>
              <a:t>hiệu</a:t>
            </a:r>
            <a:r>
              <a:rPr lang="en-US" sz="1800" dirty="0"/>
              <a:t> </a:t>
            </a:r>
            <a:r>
              <a:rPr lang="en-US" sz="1800" dirty="0" err="1"/>
              <a:t>số</a:t>
            </a:r>
            <a:r>
              <a:rPr lang="en-US" sz="1800" dirty="0"/>
              <a:t> </a:t>
            </a:r>
            <a:r>
              <a:rPr lang="en-US" sz="1800" dirty="0" err="1"/>
              <a:t>giữa</a:t>
            </a:r>
            <a:r>
              <a:rPr lang="en-US" sz="1800" dirty="0"/>
              <a:t> </a:t>
            </a:r>
            <a:r>
              <a:rPr lang="en-US" sz="1800" dirty="0" err="1"/>
              <a:t>chúng</a:t>
            </a:r>
            <a:r>
              <a:rPr lang="en-US" sz="1800" dirty="0"/>
              <a:t>.</a:t>
            </a:r>
          </a:p>
        </p:txBody>
      </p:sp>
      <p:sp>
        <p:nvSpPr>
          <p:cNvPr id="25" name="TextBox 24">
            <a:extLst>
              <a:ext uri="{FF2B5EF4-FFF2-40B4-BE49-F238E27FC236}">
                <a16:creationId xmlns:a16="http://schemas.microsoft.com/office/drawing/2014/main" id="{3FB968F4-7D7F-D7A9-71F3-6FA3840C2D14}"/>
              </a:ext>
            </a:extLst>
          </p:cNvPr>
          <p:cNvSpPr txBox="1"/>
          <p:nvPr/>
        </p:nvSpPr>
        <p:spPr>
          <a:xfrm>
            <a:off x="865632" y="4210312"/>
            <a:ext cx="7565118" cy="369332"/>
          </a:xfrm>
          <a:prstGeom prst="rect">
            <a:avLst/>
          </a:prstGeom>
          <a:noFill/>
        </p:spPr>
        <p:txBody>
          <a:bodyPr wrap="square">
            <a:spAutoFit/>
          </a:bodyPr>
          <a:lstStyle/>
          <a:p>
            <a:r>
              <a:rPr lang="en-US" sz="1800" dirty="0" err="1"/>
              <a:t>Tổng</a:t>
            </a:r>
            <a:r>
              <a:rPr lang="en-US" sz="1800" dirty="0"/>
              <a:t> [1,15] = A[15]+A[14]+A[12]+A[8]</a:t>
            </a:r>
          </a:p>
        </p:txBody>
      </p:sp>
    </p:spTree>
    <p:extLst>
      <p:ext uri="{BB962C8B-B14F-4D97-AF65-F5344CB8AC3E}">
        <p14:creationId xmlns:p14="http://schemas.microsoft.com/office/powerpoint/2010/main" val="14821496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914FD9FD-DB45-A41B-D4E3-3ED56404A59D}"/>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D53B7AF1-5D80-E5D6-B517-7B8CF28B3C8D}"/>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Truy</a:t>
            </a:r>
            <a:r>
              <a:rPr lang="en-US" sz="2000" dirty="0"/>
              <a:t> </a:t>
            </a:r>
            <a:r>
              <a:rPr lang="en-US" sz="2000" dirty="0" err="1"/>
              <a:t>vấn</a:t>
            </a:r>
            <a:r>
              <a:rPr lang="en-US" sz="2000" dirty="0"/>
              <a:t> </a:t>
            </a:r>
            <a:r>
              <a:rPr lang="en-US" sz="2000" dirty="0" err="1"/>
              <a:t>tổng</a:t>
            </a:r>
            <a:r>
              <a:rPr lang="en-US" sz="2000" dirty="0"/>
              <a:t> </a:t>
            </a:r>
            <a:r>
              <a:rPr lang="en-US" sz="2000" dirty="0" err="1"/>
              <a:t>đoạn</a:t>
            </a:r>
            <a:r>
              <a:rPr lang="en-US" sz="2000" dirty="0"/>
              <a:t> (Range Queries)</a:t>
            </a:r>
          </a:p>
        </p:txBody>
      </p:sp>
      <p:graphicFrame>
        <p:nvGraphicFramePr>
          <p:cNvPr id="18" name="Table 17">
            <a:extLst>
              <a:ext uri="{FF2B5EF4-FFF2-40B4-BE49-F238E27FC236}">
                <a16:creationId xmlns:a16="http://schemas.microsoft.com/office/drawing/2014/main" id="{A49DB47C-F6C9-5493-371C-A8E429780D28}"/>
              </a:ext>
            </a:extLst>
          </p:cNvPr>
          <p:cNvGraphicFramePr>
            <a:graphicFrameLocks noGrp="1"/>
          </p:cNvGraphicFramePr>
          <p:nvPr/>
        </p:nvGraphicFramePr>
        <p:xfrm>
          <a:off x="0" y="1173734"/>
          <a:ext cx="9164955" cy="579120"/>
        </p:xfrm>
        <a:graphic>
          <a:graphicData uri="http://schemas.openxmlformats.org/drawingml/2006/table">
            <a:tbl>
              <a:tblPr firstRow="1" bandRow="1">
                <a:tableStyleId>{CC4AEED3-F78E-434A-8E7B-570F3100C88C}</a:tableStyleId>
              </a:tblPr>
              <a:tblGrid>
                <a:gridCol w="571500">
                  <a:extLst>
                    <a:ext uri="{9D8B030D-6E8A-4147-A177-3AD203B41FA5}">
                      <a16:colId xmlns:a16="http://schemas.microsoft.com/office/drawing/2014/main" val="3132267375"/>
                    </a:ext>
                  </a:extLst>
                </a:gridCol>
                <a:gridCol w="571500">
                  <a:extLst>
                    <a:ext uri="{9D8B030D-6E8A-4147-A177-3AD203B41FA5}">
                      <a16:colId xmlns:a16="http://schemas.microsoft.com/office/drawing/2014/main" val="3789098752"/>
                    </a:ext>
                  </a:extLst>
                </a:gridCol>
                <a:gridCol w="571500">
                  <a:extLst>
                    <a:ext uri="{9D8B030D-6E8A-4147-A177-3AD203B41FA5}">
                      <a16:colId xmlns:a16="http://schemas.microsoft.com/office/drawing/2014/main" val="2932655077"/>
                    </a:ext>
                  </a:extLst>
                </a:gridCol>
                <a:gridCol w="571500">
                  <a:extLst>
                    <a:ext uri="{9D8B030D-6E8A-4147-A177-3AD203B41FA5}">
                      <a16:colId xmlns:a16="http://schemas.microsoft.com/office/drawing/2014/main" val="2043838059"/>
                    </a:ext>
                  </a:extLst>
                </a:gridCol>
                <a:gridCol w="571500">
                  <a:extLst>
                    <a:ext uri="{9D8B030D-6E8A-4147-A177-3AD203B41FA5}">
                      <a16:colId xmlns:a16="http://schemas.microsoft.com/office/drawing/2014/main" val="3996225493"/>
                    </a:ext>
                  </a:extLst>
                </a:gridCol>
                <a:gridCol w="592455">
                  <a:extLst>
                    <a:ext uri="{9D8B030D-6E8A-4147-A177-3AD203B41FA5}">
                      <a16:colId xmlns:a16="http://schemas.microsoft.com/office/drawing/2014/main" val="3167714550"/>
                    </a:ext>
                  </a:extLst>
                </a:gridCol>
                <a:gridCol w="571500">
                  <a:extLst>
                    <a:ext uri="{9D8B030D-6E8A-4147-A177-3AD203B41FA5}">
                      <a16:colId xmlns:a16="http://schemas.microsoft.com/office/drawing/2014/main" val="977450678"/>
                    </a:ext>
                  </a:extLst>
                </a:gridCol>
                <a:gridCol w="571500">
                  <a:extLst>
                    <a:ext uri="{9D8B030D-6E8A-4147-A177-3AD203B41FA5}">
                      <a16:colId xmlns:a16="http://schemas.microsoft.com/office/drawing/2014/main" val="2924550504"/>
                    </a:ext>
                  </a:extLst>
                </a:gridCol>
                <a:gridCol w="571500">
                  <a:extLst>
                    <a:ext uri="{9D8B030D-6E8A-4147-A177-3AD203B41FA5}">
                      <a16:colId xmlns:a16="http://schemas.microsoft.com/office/drawing/2014/main" val="3461910798"/>
                    </a:ext>
                  </a:extLst>
                </a:gridCol>
                <a:gridCol w="571500">
                  <a:extLst>
                    <a:ext uri="{9D8B030D-6E8A-4147-A177-3AD203B41FA5}">
                      <a16:colId xmlns:a16="http://schemas.microsoft.com/office/drawing/2014/main" val="4004852454"/>
                    </a:ext>
                  </a:extLst>
                </a:gridCol>
                <a:gridCol w="571500">
                  <a:extLst>
                    <a:ext uri="{9D8B030D-6E8A-4147-A177-3AD203B41FA5}">
                      <a16:colId xmlns:a16="http://schemas.microsoft.com/office/drawing/2014/main" val="3562144096"/>
                    </a:ext>
                  </a:extLst>
                </a:gridCol>
                <a:gridCol w="571500">
                  <a:extLst>
                    <a:ext uri="{9D8B030D-6E8A-4147-A177-3AD203B41FA5}">
                      <a16:colId xmlns:a16="http://schemas.microsoft.com/office/drawing/2014/main" val="3680553753"/>
                    </a:ext>
                  </a:extLst>
                </a:gridCol>
                <a:gridCol w="571500">
                  <a:extLst>
                    <a:ext uri="{9D8B030D-6E8A-4147-A177-3AD203B41FA5}">
                      <a16:colId xmlns:a16="http://schemas.microsoft.com/office/drawing/2014/main" val="2210967052"/>
                    </a:ext>
                  </a:extLst>
                </a:gridCol>
                <a:gridCol w="571500">
                  <a:extLst>
                    <a:ext uri="{9D8B030D-6E8A-4147-A177-3AD203B41FA5}">
                      <a16:colId xmlns:a16="http://schemas.microsoft.com/office/drawing/2014/main" val="2335310599"/>
                    </a:ext>
                  </a:extLst>
                </a:gridCol>
                <a:gridCol w="571500">
                  <a:extLst>
                    <a:ext uri="{9D8B030D-6E8A-4147-A177-3AD203B41FA5}">
                      <a16:colId xmlns:a16="http://schemas.microsoft.com/office/drawing/2014/main" val="4123622644"/>
                    </a:ext>
                  </a:extLst>
                </a:gridCol>
                <a:gridCol w="571500">
                  <a:extLst>
                    <a:ext uri="{9D8B030D-6E8A-4147-A177-3AD203B41FA5}">
                      <a16:colId xmlns:a16="http://schemas.microsoft.com/office/drawing/2014/main" val="1143769944"/>
                    </a:ext>
                  </a:extLst>
                </a:gridCol>
              </a:tblGrid>
              <a:tr h="216154">
                <a:tc>
                  <a:txBody>
                    <a:bodyPr/>
                    <a:lstStyle/>
                    <a:p>
                      <a:r>
                        <a:rPr lang="en-US" sz="1600" dirty="0">
                          <a:solidFill>
                            <a:schemeClr val="tx1"/>
                          </a:solidFill>
                        </a:rPr>
                        <a:t>00001</a:t>
                      </a:r>
                    </a:p>
                  </a:txBody>
                  <a:tcPr/>
                </a:tc>
                <a:tc>
                  <a:txBody>
                    <a:bodyPr/>
                    <a:lstStyle/>
                    <a:p>
                      <a:r>
                        <a:rPr lang="en-US" sz="1600" dirty="0">
                          <a:solidFill>
                            <a:schemeClr val="tx1"/>
                          </a:solidFill>
                        </a:rPr>
                        <a:t>00010</a:t>
                      </a:r>
                    </a:p>
                  </a:txBody>
                  <a:tcPr/>
                </a:tc>
                <a:tc>
                  <a:txBody>
                    <a:bodyPr/>
                    <a:lstStyle/>
                    <a:p>
                      <a:r>
                        <a:rPr lang="en-US" sz="1600" dirty="0">
                          <a:solidFill>
                            <a:schemeClr val="tx1"/>
                          </a:solidFill>
                        </a:rPr>
                        <a:t>00011</a:t>
                      </a:r>
                    </a:p>
                  </a:txBody>
                  <a:tcPr/>
                </a:tc>
                <a:tc>
                  <a:txBody>
                    <a:bodyPr/>
                    <a:lstStyle/>
                    <a:p>
                      <a:r>
                        <a:rPr lang="en-US" sz="1600" dirty="0">
                          <a:solidFill>
                            <a:schemeClr val="tx1"/>
                          </a:solidFill>
                        </a:rPr>
                        <a:t>00100</a:t>
                      </a:r>
                    </a:p>
                  </a:txBody>
                  <a:tcPr/>
                </a:tc>
                <a:tc>
                  <a:txBody>
                    <a:bodyPr/>
                    <a:lstStyle/>
                    <a:p>
                      <a:r>
                        <a:rPr lang="en-US" sz="1600" dirty="0">
                          <a:solidFill>
                            <a:schemeClr val="tx1"/>
                          </a:solidFill>
                        </a:rPr>
                        <a:t>00101</a:t>
                      </a:r>
                    </a:p>
                  </a:txBody>
                  <a:tcPr/>
                </a:tc>
                <a:tc>
                  <a:txBody>
                    <a:bodyPr/>
                    <a:lstStyle/>
                    <a:p>
                      <a:r>
                        <a:rPr lang="en-US" sz="1600" dirty="0">
                          <a:solidFill>
                            <a:schemeClr val="tx1"/>
                          </a:solidFill>
                        </a:rPr>
                        <a:t>00110</a:t>
                      </a:r>
                    </a:p>
                  </a:txBody>
                  <a:tcPr/>
                </a:tc>
                <a:tc>
                  <a:txBody>
                    <a:bodyPr/>
                    <a:lstStyle/>
                    <a:p>
                      <a:r>
                        <a:rPr lang="en-US" sz="1600" dirty="0">
                          <a:solidFill>
                            <a:schemeClr val="tx1"/>
                          </a:solidFill>
                        </a:rPr>
                        <a:t>00111</a:t>
                      </a:r>
                    </a:p>
                  </a:txBody>
                  <a:tcPr/>
                </a:tc>
                <a:tc>
                  <a:txBody>
                    <a:bodyPr/>
                    <a:lstStyle/>
                    <a:p>
                      <a:r>
                        <a:rPr lang="en-US" sz="1600" dirty="0">
                          <a:solidFill>
                            <a:schemeClr val="tx1"/>
                          </a:solidFill>
                        </a:rPr>
                        <a:t>01000</a:t>
                      </a:r>
                    </a:p>
                  </a:txBody>
                  <a:tcPr/>
                </a:tc>
                <a:tc>
                  <a:txBody>
                    <a:bodyPr/>
                    <a:lstStyle/>
                    <a:p>
                      <a:r>
                        <a:rPr lang="en-US" sz="1600" dirty="0">
                          <a:solidFill>
                            <a:schemeClr val="tx1"/>
                          </a:solidFill>
                        </a:rPr>
                        <a:t>01001</a:t>
                      </a:r>
                    </a:p>
                  </a:txBody>
                  <a:tcPr/>
                </a:tc>
                <a:tc>
                  <a:txBody>
                    <a:bodyPr/>
                    <a:lstStyle/>
                    <a:p>
                      <a:r>
                        <a:rPr lang="en-US" sz="1600" dirty="0">
                          <a:solidFill>
                            <a:schemeClr val="tx1"/>
                          </a:solidFill>
                        </a:rPr>
                        <a:t>01010</a:t>
                      </a:r>
                    </a:p>
                  </a:txBody>
                  <a:tcPr/>
                </a:tc>
                <a:tc>
                  <a:txBody>
                    <a:bodyPr/>
                    <a:lstStyle/>
                    <a:p>
                      <a:r>
                        <a:rPr lang="en-US" sz="1600" dirty="0">
                          <a:solidFill>
                            <a:schemeClr val="tx1"/>
                          </a:solidFill>
                        </a:rPr>
                        <a:t>01011</a:t>
                      </a:r>
                    </a:p>
                  </a:txBody>
                  <a:tcPr/>
                </a:tc>
                <a:tc>
                  <a:txBody>
                    <a:bodyPr/>
                    <a:lstStyle/>
                    <a:p>
                      <a:r>
                        <a:rPr lang="en-US" sz="1600" dirty="0">
                          <a:solidFill>
                            <a:schemeClr val="tx1"/>
                          </a:solidFill>
                        </a:rPr>
                        <a:t>01100</a:t>
                      </a:r>
                    </a:p>
                  </a:txBody>
                  <a:tcPr/>
                </a:tc>
                <a:tc>
                  <a:txBody>
                    <a:bodyPr/>
                    <a:lstStyle/>
                    <a:p>
                      <a:r>
                        <a:rPr lang="en-US" sz="1600" dirty="0">
                          <a:solidFill>
                            <a:schemeClr val="tx1"/>
                          </a:solidFill>
                        </a:rPr>
                        <a:t>01101</a:t>
                      </a:r>
                    </a:p>
                  </a:txBody>
                  <a:tcPr/>
                </a:tc>
                <a:tc>
                  <a:txBody>
                    <a:bodyPr/>
                    <a:lstStyle/>
                    <a:p>
                      <a:r>
                        <a:rPr lang="en-US" sz="1600" dirty="0">
                          <a:solidFill>
                            <a:schemeClr val="tx1"/>
                          </a:solidFill>
                        </a:rPr>
                        <a:t>01110</a:t>
                      </a:r>
                    </a:p>
                  </a:txBody>
                  <a:tcPr/>
                </a:tc>
                <a:tc>
                  <a:txBody>
                    <a:bodyPr/>
                    <a:lstStyle/>
                    <a:p>
                      <a:r>
                        <a:rPr lang="en-US" sz="1600" dirty="0">
                          <a:solidFill>
                            <a:schemeClr val="tx1"/>
                          </a:solidFill>
                        </a:rPr>
                        <a:t>01111</a:t>
                      </a:r>
                    </a:p>
                  </a:txBody>
                  <a:tcPr/>
                </a:tc>
                <a:tc>
                  <a:txBody>
                    <a:bodyPr/>
                    <a:lstStyle/>
                    <a:p>
                      <a:r>
                        <a:rPr lang="en-US" sz="1600" dirty="0">
                          <a:solidFill>
                            <a:schemeClr val="tx1"/>
                          </a:solidFill>
                        </a:rPr>
                        <a:t>10000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6A348193-EAE6-2F93-2797-FB7F49400870}"/>
              </a:ext>
            </a:extLst>
          </p:cNvPr>
          <p:cNvSpPr txBox="1"/>
          <p:nvPr/>
        </p:nvSpPr>
        <p:spPr>
          <a:xfrm>
            <a:off x="0" y="712069"/>
            <a:ext cx="9143999" cy="461665"/>
          </a:xfrm>
          <a:prstGeom prst="rect">
            <a:avLst/>
          </a:prstGeom>
          <a:noFill/>
        </p:spPr>
        <p:txBody>
          <a:bodyPr wrap="square">
            <a:spAutoFit/>
          </a:bodyPr>
          <a:lstStyle/>
          <a:p>
            <a:r>
              <a:rPr lang="en-US" sz="2400" dirty="0"/>
              <a:t> 1    2     3     4     5    6     7     </a:t>
            </a:r>
            <a:r>
              <a:rPr lang="en-US" sz="2400" dirty="0">
                <a:solidFill>
                  <a:srgbClr val="FF0000"/>
                </a:solidFill>
              </a:rPr>
              <a:t>8</a:t>
            </a:r>
            <a:r>
              <a:rPr lang="en-US" sz="2400" dirty="0"/>
              <a:t>     9   </a:t>
            </a:r>
            <a:r>
              <a:rPr lang="en-US" sz="2400" dirty="0">
                <a:solidFill>
                  <a:srgbClr val="FF0000"/>
                </a:solidFill>
              </a:rPr>
              <a:t>10</a:t>
            </a:r>
            <a:r>
              <a:rPr lang="en-US" sz="2400" dirty="0"/>
              <a:t>   11   12   13   14   15   16</a:t>
            </a:r>
          </a:p>
        </p:txBody>
      </p:sp>
      <p:cxnSp>
        <p:nvCxnSpPr>
          <p:cNvPr id="16" name="Straight Connector 15">
            <a:extLst>
              <a:ext uri="{FF2B5EF4-FFF2-40B4-BE49-F238E27FC236}">
                <a16:creationId xmlns:a16="http://schemas.microsoft.com/office/drawing/2014/main" id="{C8694BB3-DE79-D734-EBF2-1BFD8C94D4DE}"/>
              </a:ext>
            </a:extLst>
          </p:cNvPr>
          <p:cNvCxnSpPr/>
          <p:nvPr/>
        </p:nvCxnSpPr>
        <p:spPr>
          <a:xfrm>
            <a:off x="0" y="1752854"/>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D56D2A1-E25D-366E-BE90-44C74CEEA4C9}"/>
              </a:ext>
            </a:extLst>
          </p:cNvPr>
          <p:cNvSpPr/>
          <p:nvPr/>
        </p:nvSpPr>
        <p:spPr>
          <a:xfrm>
            <a:off x="32671"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AEE5336-A9DB-B4E3-8590-721108D52A10}"/>
              </a:ext>
            </a:extLst>
          </p:cNvPr>
          <p:cNvSpPr/>
          <p:nvPr/>
        </p:nvSpPr>
        <p:spPr>
          <a:xfrm>
            <a:off x="1186529" y="1774869"/>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7CB5897-A2C3-2487-8ACE-0EF40DA8FA7E}"/>
              </a:ext>
            </a:extLst>
          </p:cNvPr>
          <p:cNvSpPr/>
          <p:nvPr/>
        </p:nvSpPr>
        <p:spPr>
          <a:xfrm>
            <a:off x="2340387"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699ECD1-D669-585F-C5A1-EA7F1E520EE3}"/>
              </a:ext>
            </a:extLst>
          </p:cNvPr>
          <p:cNvSpPr/>
          <p:nvPr/>
        </p:nvSpPr>
        <p:spPr>
          <a:xfrm>
            <a:off x="349424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C2083E-E273-A2ED-46AF-02258F5A5008}"/>
              </a:ext>
            </a:extLst>
          </p:cNvPr>
          <p:cNvSpPr/>
          <p:nvPr/>
        </p:nvSpPr>
        <p:spPr>
          <a:xfrm>
            <a:off x="4638102"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72BB442-99B7-34FE-1926-73A556D53090}"/>
              </a:ext>
            </a:extLst>
          </p:cNvPr>
          <p:cNvSpPr/>
          <p:nvPr/>
        </p:nvSpPr>
        <p:spPr>
          <a:xfrm>
            <a:off x="691162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CFC4540-7AAD-0A59-CBA5-FB87B50275F6}"/>
              </a:ext>
            </a:extLst>
          </p:cNvPr>
          <p:cNvSpPr/>
          <p:nvPr/>
        </p:nvSpPr>
        <p:spPr>
          <a:xfrm>
            <a:off x="5757671" y="1766272"/>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1151F75-A5ED-C560-8549-89E6907D2847}"/>
              </a:ext>
            </a:extLst>
          </p:cNvPr>
          <p:cNvSpPr/>
          <p:nvPr/>
        </p:nvSpPr>
        <p:spPr>
          <a:xfrm>
            <a:off x="8055386" y="1765935"/>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FB8DE82-8D63-7284-3CFD-66B6214A7E08}"/>
              </a:ext>
            </a:extLst>
          </p:cNvPr>
          <p:cNvSpPr/>
          <p:nvPr/>
        </p:nvSpPr>
        <p:spPr>
          <a:xfrm>
            <a:off x="6911625" y="1995213"/>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9408C54-B0BD-A960-DFF0-F0D8B95C019D}"/>
              </a:ext>
            </a:extLst>
          </p:cNvPr>
          <p:cNvSpPr/>
          <p:nvPr/>
        </p:nvSpPr>
        <p:spPr>
          <a:xfrm>
            <a:off x="4613910" y="1973745"/>
            <a:ext cx="1143761" cy="122530"/>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A52B31E-7E4E-64D0-F330-FB1434BAADAE}"/>
              </a:ext>
            </a:extLst>
          </p:cNvPr>
          <p:cNvSpPr/>
          <p:nvPr/>
        </p:nvSpPr>
        <p:spPr>
          <a:xfrm>
            <a:off x="2316195" y="1983161"/>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B974DAA-39DE-E7FF-F630-F2EC135326A3}"/>
              </a:ext>
            </a:extLst>
          </p:cNvPr>
          <p:cNvSpPr/>
          <p:nvPr/>
        </p:nvSpPr>
        <p:spPr>
          <a:xfrm>
            <a:off x="24955" y="199902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DF068AC-550F-D192-F760-83CEF8D2AAFF}"/>
              </a:ext>
            </a:extLst>
          </p:cNvPr>
          <p:cNvSpPr/>
          <p:nvPr/>
        </p:nvSpPr>
        <p:spPr>
          <a:xfrm>
            <a:off x="24954" y="2276991"/>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1E08B5F-998A-12CB-A2FF-842792352EB4}"/>
              </a:ext>
            </a:extLst>
          </p:cNvPr>
          <p:cNvSpPr/>
          <p:nvPr/>
        </p:nvSpPr>
        <p:spPr>
          <a:xfrm>
            <a:off x="4620384" y="2259409"/>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6CD0F18-5C6B-0C1C-8A8C-1478D18B50F5}"/>
              </a:ext>
            </a:extLst>
          </p:cNvPr>
          <p:cNvSpPr/>
          <p:nvPr/>
        </p:nvSpPr>
        <p:spPr>
          <a:xfrm>
            <a:off x="32671" y="2553861"/>
            <a:ext cx="4539329" cy="122528"/>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503351F-F9A6-C2B8-D781-7281349AEBBE}"/>
              </a:ext>
            </a:extLst>
          </p:cNvPr>
          <p:cNvSpPr/>
          <p:nvPr/>
        </p:nvSpPr>
        <p:spPr>
          <a:xfrm>
            <a:off x="36292" y="2818556"/>
            <a:ext cx="9107707" cy="122527"/>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D1174F2-082C-E596-DAF9-A1E934303722}"/>
              </a:ext>
            </a:extLst>
          </p:cNvPr>
          <p:cNvSpPr txBox="1"/>
          <p:nvPr/>
        </p:nvSpPr>
        <p:spPr>
          <a:xfrm>
            <a:off x="837825" y="3078307"/>
            <a:ext cx="7565118" cy="369332"/>
          </a:xfrm>
          <a:prstGeom prst="rect">
            <a:avLst/>
          </a:prstGeom>
          <a:noFill/>
        </p:spPr>
        <p:txBody>
          <a:bodyPr wrap="square">
            <a:spAutoFit/>
          </a:bodyPr>
          <a:lstStyle/>
          <a:p>
            <a:r>
              <a:rPr lang="en-US" sz="1800" dirty="0" err="1"/>
              <a:t>Tính</a:t>
            </a:r>
            <a:r>
              <a:rPr lang="en-US" sz="1800" dirty="0"/>
              <a:t> </a:t>
            </a:r>
            <a:r>
              <a:rPr lang="en-US" sz="1800" dirty="0" err="1"/>
              <a:t>tổng</a:t>
            </a:r>
            <a:r>
              <a:rPr lang="en-US" sz="1800" dirty="0"/>
              <a:t> </a:t>
            </a:r>
            <a:r>
              <a:rPr lang="en-US" sz="1800" dirty="0" err="1"/>
              <a:t>khoảng</a:t>
            </a:r>
            <a:r>
              <a:rPr lang="en-US" sz="1800" dirty="0"/>
              <a:t> </a:t>
            </a:r>
            <a:r>
              <a:rPr lang="en-US" sz="1800" dirty="0" err="1"/>
              <a:t>cách</a:t>
            </a:r>
            <a:r>
              <a:rPr lang="en-US" sz="1800" dirty="0"/>
              <a:t> [11, 15]</a:t>
            </a:r>
          </a:p>
        </p:txBody>
      </p:sp>
      <p:sp>
        <p:nvSpPr>
          <p:cNvPr id="24" name="TextBox 23">
            <a:extLst>
              <a:ext uri="{FF2B5EF4-FFF2-40B4-BE49-F238E27FC236}">
                <a16:creationId xmlns:a16="http://schemas.microsoft.com/office/drawing/2014/main" id="{D771920B-CA22-390E-CB52-2F53CDD403A8}"/>
              </a:ext>
            </a:extLst>
          </p:cNvPr>
          <p:cNvSpPr txBox="1"/>
          <p:nvPr/>
        </p:nvSpPr>
        <p:spPr>
          <a:xfrm>
            <a:off x="865632" y="3477396"/>
            <a:ext cx="7565118" cy="646331"/>
          </a:xfrm>
          <a:prstGeom prst="rect">
            <a:avLst/>
          </a:prstGeom>
          <a:noFill/>
        </p:spPr>
        <p:txBody>
          <a:bodyPr wrap="square">
            <a:spAutoFit/>
          </a:bodyPr>
          <a:lstStyle/>
          <a:p>
            <a:r>
              <a:rPr lang="en-US" sz="1800" dirty="0" err="1"/>
              <a:t>Đầu</a:t>
            </a:r>
            <a:r>
              <a:rPr lang="en-US" sz="1800" dirty="0"/>
              <a:t> </a:t>
            </a:r>
            <a:r>
              <a:rPr lang="en-US" sz="1800" dirty="0" err="1"/>
              <a:t>tiên</a:t>
            </a:r>
            <a:r>
              <a:rPr lang="en-US" sz="1800" dirty="0"/>
              <a:t> </a:t>
            </a:r>
            <a:r>
              <a:rPr lang="en-US" sz="1800" dirty="0" err="1"/>
              <a:t>chúng</a:t>
            </a:r>
            <a:r>
              <a:rPr lang="en-US" sz="1800" dirty="0"/>
              <a:t> ta </a:t>
            </a:r>
            <a:r>
              <a:rPr lang="en-US" sz="1800" dirty="0" err="1"/>
              <a:t>tính</a:t>
            </a:r>
            <a:r>
              <a:rPr lang="en-US" sz="1800" dirty="0"/>
              <a:t> </a:t>
            </a:r>
            <a:r>
              <a:rPr lang="en-US" sz="1800" dirty="0" err="1"/>
              <a:t>tổng</a:t>
            </a:r>
            <a:r>
              <a:rPr lang="en-US" sz="1800" dirty="0"/>
              <a:t> </a:t>
            </a:r>
            <a:r>
              <a:rPr lang="en-US" sz="1800" dirty="0" err="1"/>
              <a:t>tiền</a:t>
            </a:r>
            <a:r>
              <a:rPr lang="en-US" sz="1800" dirty="0"/>
              <a:t> </a:t>
            </a:r>
            <a:r>
              <a:rPr lang="en-US" sz="1800" dirty="0" err="1"/>
              <a:t>tố</a:t>
            </a:r>
            <a:r>
              <a:rPr lang="en-US" sz="1800" dirty="0"/>
              <a:t> </a:t>
            </a:r>
            <a:r>
              <a:rPr lang="en-US" sz="1800" dirty="0" err="1"/>
              <a:t>của</a:t>
            </a:r>
            <a:r>
              <a:rPr lang="en-US" sz="1800" dirty="0"/>
              <a:t> [1, 15], </a:t>
            </a:r>
            <a:r>
              <a:rPr lang="en-US" sz="1800" dirty="0" err="1"/>
              <a:t>sau</a:t>
            </a:r>
            <a:r>
              <a:rPr lang="en-US" sz="1800" dirty="0"/>
              <a:t> </a:t>
            </a:r>
            <a:r>
              <a:rPr lang="en-US" sz="1800" dirty="0" err="1"/>
              <a:t>đó</a:t>
            </a:r>
            <a:r>
              <a:rPr lang="en-US" sz="1800" dirty="0"/>
              <a:t> </a:t>
            </a:r>
            <a:r>
              <a:rPr lang="en-US" sz="1800" dirty="0" err="1"/>
              <a:t>chúng</a:t>
            </a:r>
            <a:r>
              <a:rPr lang="en-US" sz="1800" dirty="0"/>
              <a:t> ta </a:t>
            </a:r>
            <a:r>
              <a:rPr lang="en-US" sz="1800" dirty="0" err="1"/>
              <a:t>sẽ</a:t>
            </a:r>
            <a:r>
              <a:rPr lang="en-US" sz="1800" dirty="0"/>
              <a:t> </a:t>
            </a:r>
            <a:r>
              <a:rPr lang="en-US" sz="1800" dirty="0" err="1"/>
              <a:t>tính</a:t>
            </a:r>
            <a:r>
              <a:rPr lang="en-US" sz="1800" dirty="0"/>
              <a:t> </a:t>
            </a:r>
            <a:r>
              <a:rPr lang="en-US" sz="1800" dirty="0" err="1"/>
              <a:t>tổng</a:t>
            </a:r>
            <a:r>
              <a:rPr lang="en-US" sz="1800" dirty="0"/>
              <a:t> </a:t>
            </a:r>
            <a:r>
              <a:rPr lang="en-US" sz="1800" dirty="0" err="1"/>
              <a:t>tiền</a:t>
            </a:r>
            <a:r>
              <a:rPr lang="en-US" sz="1800" dirty="0"/>
              <a:t> </a:t>
            </a:r>
            <a:r>
              <a:rPr lang="en-US" sz="1800" dirty="0" err="1"/>
              <a:t>tố</a:t>
            </a:r>
            <a:r>
              <a:rPr lang="en-US" sz="1800" dirty="0"/>
              <a:t> </a:t>
            </a:r>
            <a:r>
              <a:rPr lang="en-US" sz="1800" dirty="0" err="1"/>
              <a:t>của</a:t>
            </a:r>
            <a:r>
              <a:rPr lang="en-US" sz="1800" dirty="0"/>
              <a:t>[1,11) (</a:t>
            </a:r>
            <a:r>
              <a:rPr lang="en-US" sz="1800" dirty="0" err="1"/>
              <a:t>chúng</a:t>
            </a:r>
            <a:r>
              <a:rPr lang="en-US" sz="1800" dirty="0"/>
              <a:t> ta </a:t>
            </a:r>
            <a:r>
              <a:rPr lang="en-US" sz="1800" dirty="0" err="1"/>
              <a:t>cần</a:t>
            </a:r>
            <a:r>
              <a:rPr lang="en-US" sz="1800" dirty="0"/>
              <a:t> </a:t>
            </a:r>
            <a:r>
              <a:rPr lang="en-US" sz="1800" dirty="0" err="1"/>
              <a:t>lấy</a:t>
            </a:r>
            <a:r>
              <a:rPr lang="en-US" sz="1800" dirty="0"/>
              <a:t> </a:t>
            </a:r>
            <a:r>
              <a:rPr lang="en-US" sz="1800" dirty="0" err="1"/>
              <a:t>số</a:t>
            </a:r>
            <a:r>
              <a:rPr lang="en-US" sz="1800" dirty="0"/>
              <a:t> 11) </a:t>
            </a:r>
            <a:r>
              <a:rPr lang="en-US" sz="1800" dirty="0" err="1"/>
              <a:t>và</a:t>
            </a:r>
            <a:r>
              <a:rPr lang="en-US" sz="1800" dirty="0"/>
              <a:t> </a:t>
            </a:r>
            <a:r>
              <a:rPr lang="en-US" sz="1800" dirty="0" err="1"/>
              <a:t>lấy</a:t>
            </a:r>
            <a:r>
              <a:rPr lang="en-US" sz="1800" dirty="0"/>
              <a:t> </a:t>
            </a:r>
            <a:r>
              <a:rPr lang="en-US" sz="1800" dirty="0" err="1"/>
              <a:t>hiệu</a:t>
            </a:r>
            <a:r>
              <a:rPr lang="en-US" sz="1800" dirty="0"/>
              <a:t> </a:t>
            </a:r>
            <a:r>
              <a:rPr lang="en-US" sz="1800" dirty="0" err="1"/>
              <a:t>số</a:t>
            </a:r>
            <a:r>
              <a:rPr lang="en-US" sz="1800" dirty="0"/>
              <a:t> </a:t>
            </a:r>
            <a:r>
              <a:rPr lang="en-US" sz="1800" dirty="0" err="1"/>
              <a:t>giữa</a:t>
            </a:r>
            <a:r>
              <a:rPr lang="en-US" sz="1800" dirty="0"/>
              <a:t> </a:t>
            </a:r>
            <a:r>
              <a:rPr lang="en-US" sz="1800" dirty="0" err="1"/>
              <a:t>chúng</a:t>
            </a:r>
            <a:r>
              <a:rPr lang="en-US" sz="1800" dirty="0"/>
              <a:t>.</a:t>
            </a:r>
          </a:p>
        </p:txBody>
      </p:sp>
      <p:sp>
        <p:nvSpPr>
          <p:cNvPr id="21" name="TextBox 20">
            <a:extLst>
              <a:ext uri="{FF2B5EF4-FFF2-40B4-BE49-F238E27FC236}">
                <a16:creationId xmlns:a16="http://schemas.microsoft.com/office/drawing/2014/main" id="{1AE27817-B0B6-2424-B467-2634B2F89F26}"/>
              </a:ext>
            </a:extLst>
          </p:cNvPr>
          <p:cNvSpPr txBox="1"/>
          <p:nvPr/>
        </p:nvSpPr>
        <p:spPr>
          <a:xfrm>
            <a:off x="865632" y="4210312"/>
            <a:ext cx="7565118" cy="369332"/>
          </a:xfrm>
          <a:prstGeom prst="rect">
            <a:avLst/>
          </a:prstGeom>
          <a:noFill/>
        </p:spPr>
        <p:txBody>
          <a:bodyPr wrap="square">
            <a:spAutoFit/>
          </a:bodyPr>
          <a:lstStyle/>
          <a:p>
            <a:r>
              <a:rPr lang="en-US" sz="1800" dirty="0" err="1"/>
              <a:t>Tổng</a:t>
            </a:r>
            <a:r>
              <a:rPr lang="en-US" sz="1800" dirty="0"/>
              <a:t> [1,15] = A[15]+A[14]+A[12]+A[8]</a:t>
            </a:r>
          </a:p>
        </p:txBody>
      </p:sp>
      <p:sp>
        <p:nvSpPr>
          <p:cNvPr id="23" name="TextBox 22">
            <a:extLst>
              <a:ext uri="{FF2B5EF4-FFF2-40B4-BE49-F238E27FC236}">
                <a16:creationId xmlns:a16="http://schemas.microsoft.com/office/drawing/2014/main" id="{A784BE7B-74B1-0BD2-D905-264A5211ABE7}"/>
              </a:ext>
            </a:extLst>
          </p:cNvPr>
          <p:cNvSpPr txBox="1"/>
          <p:nvPr/>
        </p:nvSpPr>
        <p:spPr>
          <a:xfrm>
            <a:off x="865632" y="4660040"/>
            <a:ext cx="7565118" cy="369332"/>
          </a:xfrm>
          <a:prstGeom prst="rect">
            <a:avLst/>
          </a:prstGeom>
          <a:noFill/>
        </p:spPr>
        <p:txBody>
          <a:bodyPr wrap="square">
            <a:spAutoFit/>
          </a:bodyPr>
          <a:lstStyle/>
          <a:p>
            <a:r>
              <a:rPr lang="en-US" sz="1800" dirty="0" err="1"/>
              <a:t>Tổng</a:t>
            </a:r>
            <a:r>
              <a:rPr lang="en-US" sz="1800" dirty="0"/>
              <a:t> [1,11) = A[10]+A[8]</a:t>
            </a:r>
          </a:p>
        </p:txBody>
      </p:sp>
    </p:spTree>
    <p:extLst>
      <p:ext uri="{BB962C8B-B14F-4D97-AF65-F5344CB8AC3E}">
        <p14:creationId xmlns:p14="http://schemas.microsoft.com/office/powerpoint/2010/main" val="368284152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A55D07F8-5A10-4C3F-AAA6-C7E61184685D}"/>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56946E28-0374-84DF-0ECD-1E20802DA886}"/>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Truy</a:t>
            </a:r>
            <a:r>
              <a:rPr lang="en-US" sz="2000" dirty="0"/>
              <a:t> </a:t>
            </a:r>
            <a:r>
              <a:rPr lang="en-US" sz="2000" dirty="0" err="1"/>
              <a:t>vấn</a:t>
            </a:r>
            <a:r>
              <a:rPr lang="en-US" sz="2000" dirty="0"/>
              <a:t> </a:t>
            </a:r>
            <a:r>
              <a:rPr lang="en-US" sz="2000" dirty="0" err="1"/>
              <a:t>tổng</a:t>
            </a:r>
            <a:r>
              <a:rPr lang="en-US" sz="2000" dirty="0"/>
              <a:t> </a:t>
            </a:r>
            <a:r>
              <a:rPr lang="en-US" sz="2000" dirty="0" err="1"/>
              <a:t>đoạn</a:t>
            </a:r>
            <a:r>
              <a:rPr lang="en-US" sz="2000" dirty="0"/>
              <a:t> (Range Queries)</a:t>
            </a:r>
          </a:p>
        </p:txBody>
      </p:sp>
      <p:graphicFrame>
        <p:nvGraphicFramePr>
          <p:cNvPr id="18" name="Table 17">
            <a:extLst>
              <a:ext uri="{FF2B5EF4-FFF2-40B4-BE49-F238E27FC236}">
                <a16:creationId xmlns:a16="http://schemas.microsoft.com/office/drawing/2014/main" id="{1F413A93-3B7C-584E-583B-5F9DD354DC91}"/>
              </a:ext>
            </a:extLst>
          </p:cNvPr>
          <p:cNvGraphicFramePr>
            <a:graphicFrameLocks noGrp="1"/>
          </p:cNvGraphicFramePr>
          <p:nvPr/>
        </p:nvGraphicFramePr>
        <p:xfrm>
          <a:off x="0" y="1173734"/>
          <a:ext cx="9164955" cy="579120"/>
        </p:xfrm>
        <a:graphic>
          <a:graphicData uri="http://schemas.openxmlformats.org/drawingml/2006/table">
            <a:tbl>
              <a:tblPr firstRow="1" bandRow="1">
                <a:tableStyleId>{CC4AEED3-F78E-434A-8E7B-570F3100C88C}</a:tableStyleId>
              </a:tblPr>
              <a:tblGrid>
                <a:gridCol w="571500">
                  <a:extLst>
                    <a:ext uri="{9D8B030D-6E8A-4147-A177-3AD203B41FA5}">
                      <a16:colId xmlns:a16="http://schemas.microsoft.com/office/drawing/2014/main" val="3132267375"/>
                    </a:ext>
                  </a:extLst>
                </a:gridCol>
                <a:gridCol w="571500">
                  <a:extLst>
                    <a:ext uri="{9D8B030D-6E8A-4147-A177-3AD203B41FA5}">
                      <a16:colId xmlns:a16="http://schemas.microsoft.com/office/drawing/2014/main" val="3789098752"/>
                    </a:ext>
                  </a:extLst>
                </a:gridCol>
                <a:gridCol w="571500">
                  <a:extLst>
                    <a:ext uri="{9D8B030D-6E8A-4147-A177-3AD203B41FA5}">
                      <a16:colId xmlns:a16="http://schemas.microsoft.com/office/drawing/2014/main" val="2932655077"/>
                    </a:ext>
                  </a:extLst>
                </a:gridCol>
                <a:gridCol w="571500">
                  <a:extLst>
                    <a:ext uri="{9D8B030D-6E8A-4147-A177-3AD203B41FA5}">
                      <a16:colId xmlns:a16="http://schemas.microsoft.com/office/drawing/2014/main" val="2043838059"/>
                    </a:ext>
                  </a:extLst>
                </a:gridCol>
                <a:gridCol w="571500">
                  <a:extLst>
                    <a:ext uri="{9D8B030D-6E8A-4147-A177-3AD203B41FA5}">
                      <a16:colId xmlns:a16="http://schemas.microsoft.com/office/drawing/2014/main" val="3996225493"/>
                    </a:ext>
                  </a:extLst>
                </a:gridCol>
                <a:gridCol w="592455">
                  <a:extLst>
                    <a:ext uri="{9D8B030D-6E8A-4147-A177-3AD203B41FA5}">
                      <a16:colId xmlns:a16="http://schemas.microsoft.com/office/drawing/2014/main" val="3167714550"/>
                    </a:ext>
                  </a:extLst>
                </a:gridCol>
                <a:gridCol w="571500">
                  <a:extLst>
                    <a:ext uri="{9D8B030D-6E8A-4147-A177-3AD203B41FA5}">
                      <a16:colId xmlns:a16="http://schemas.microsoft.com/office/drawing/2014/main" val="977450678"/>
                    </a:ext>
                  </a:extLst>
                </a:gridCol>
                <a:gridCol w="571500">
                  <a:extLst>
                    <a:ext uri="{9D8B030D-6E8A-4147-A177-3AD203B41FA5}">
                      <a16:colId xmlns:a16="http://schemas.microsoft.com/office/drawing/2014/main" val="2924550504"/>
                    </a:ext>
                  </a:extLst>
                </a:gridCol>
                <a:gridCol w="571500">
                  <a:extLst>
                    <a:ext uri="{9D8B030D-6E8A-4147-A177-3AD203B41FA5}">
                      <a16:colId xmlns:a16="http://schemas.microsoft.com/office/drawing/2014/main" val="3461910798"/>
                    </a:ext>
                  </a:extLst>
                </a:gridCol>
                <a:gridCol w="571500">
                  <a:extLst>
                    <a:ext uri="{9D8B030D-6E8A-4147-A177-3AD203B41FA5}">
                      <a16:colId xmlns:a16="http://schemas.microsoft.com/office/drawing/2014/main" val="4004852454"/>
                    </a:ext>
                  </a:extLst>
                </a:gridCol>
                <a:gridCol w="571500">
                  <a:extLst>
                    <a:ext uri="{9D8B030D-6E8A-4147-A177-3AD203B41FA5}">
                      <a16:colId xmlns:a16="http://schemas.microsoft.com/office/drawing/2014/main" val="3562144096"/>
                    </a:ext>
                  </a:extLst>
                </a:gridCol>
                <a:gridCol w="571500">
                  <a:extLst>
                    <a:ext uri="{9D8B030D-6E8A-4147-A177-3AD203B41FA5}">
                      <a16:colId xmlns:a16="http://schemas.microsoft.com/office/drawing/2014/main" val="3680553753"/>
                    </a:ext>
                  </a:extLst>
                </a:gridCol>
                <a:gridCol w="571500">
                  <a:extLst>
                    <a:ext uri="{9D8B030D-6E8A-4147-A177-3AD203B41FA5}">
                      <a16:colId xmlns:a16="http://schemas.microsoft.com/office/drawing/2014/main" val="2210967052"/>
                    </a:ext>
                  </a:extLst>
                </a:gridCol>
                <a:gridCol w="571500">
                  <a:extLst>
                    <a:ext uri="{9D8B030D-6E8A-4147-A177-3AD203B41FA5}">
                      <a16:colId xmlns:a16="http://schemas.microsoft.com/office/drawing/2014/main" val="2335310599"/>
                    </a:ext>
                  </a:extLst>
                </a:gridCol>
                <a:gridCol w="571500">
                  <a:extLst>
                    <a:ext uri="{9D8B030D-6E8A-4147-A177-3AD203B41FA5}">
                      <a16:colId xmlns:a16="http://schemas.microsoft.com/office/drawing/2014/main" val="4123622644"/>
                    </a:ext>
                  </a:extLst>
                </a:gridCol>
                <a:gridCol w="571500">
                  <a:extLst>
                    <a:ext uri="{9D8B030D-6E8A-4147-A177-3AD203B41FA5}">
                      <a16:colId xmlns:a16="http://schemas.microsoft.com/office/drawing/2014/main" val="1143769944"/>
                    </a:ext>
                  </a:extLst>
                </a:gridCol>
              </a:tblGrid>
              <a:tr h="216154">
                <a:tc>
                  <a:txBody>
                    <a:bodyPr/>
                    <a:lstStyle/>
                    <a:p>
                      <a:r>
                        <a:rPr lang="en-US" sz="1600" dirty="0">
                          <a:solidFill>
                            <a:schemeClr val="tx1"/>
                          </a:solidFill>
                        </a:rPr>
                        <a:t>00001</a:t>
                      </a:r>
                    </a:p>
                  </a:txBody>
                  <a:tcPr/>
                </a:tc>
                <a:tc>
                  <a:txBody>
                    <a:bodyPr/>
                    <a:lstStyle/>
                    <a:p>
                      <a:r>
                        <a:rPr lang="en-US" sz="1600" dirty="0">
                          <a:solidFill>
                            <a:schemeClr val="tx1"/>
                          </a:solidFill>
                        </a:rPr>
                        <a:t>00010</a:t>
                      </a:r>
                    </a:p>
                  </a:txBody>
                  <a:tcPr/>
                </a:tc>
                <a:tc>
                  <a:txBody>
                    <a:bodyPr/>
                    <a:lstStyle/>
                    <a:p>
                      <a:r>
                        <a:rPr lang="en-US" sz="1600" dirty="0">
                          <a:solidFill>
                            <a:schemeClr val="tx1"/>
                          </a:solidFill>
                        </a:rPr>
                        <a:t>00011</a:t>
                      </a:r>
                    </a:p>
                  </a:txBody>
                  <a:tcPr/>
                </a:tc>
                <a:tc>
                  <a:txBody>
                    <a:bodyPr/>
                    <a:lstStyle/>
                    <a:p>
                      <a:r>
                        <a:rPr lang="en-US" sz="1600" dirty="0">
                          <a:solidFill>
                            <a:schemeClr val="tx1"/>
                          </a:solidFill>
                        </a:rPr>
                        <a:t>00100</a:t>
                      </a:r>
                    </a:p>
                  </a:txBody>
                  <a:tcPr/>
                </a:tc>
                <a:tc>
                  <a:txBody>
                    <a:bodyPr/>
                    <a:lstStyle/>
                    <a:p>
                      <a:r>
                        <a:rPr lang="en-US" sz="1600" dirty="0">
                          <a:solidFill>
                            <a:schemeClr val="tx1"/>
                          </a:solidFill>
                        </a:rPr>
                        <a:t>00101</a:t>
                      </a:r>
                    </a:p>
                  </a:txBody>
                  <a:tcPr/>
                </a:tc>
                <a:tc>
                  <a:txBody>
                    <a:bodyPr/>
                    <a:lstStyle/>
                    <a:p>
                      <a:r>
                        <a:rPr lang="en-US" sz="1600" dirty="0">
                          <a:solidFill>
                            <a:schemeClr val="tx1"/>
                          </a:solidFill>
                        </a:rPr>
                        <a:t>00110</a:t>
                      </a:r>
                    </a:p>
                  </a:txBody>
                  <a:tcPr/>
                </a:tc>
                <a:tc>
                  <a:txBody>
                    <a:bodyPr/>
                    <a:lstStyle/>
                    <a:p>
                      <a:r>
                        <a:rPr lang="en-US" sz="1600" dirty="0">
                          <a:solidFill>
                            <a:schemeClr val="tx1"/>
                          </a:solidFill>
                        </a:rPr>
                        <a:t>00111</a:t>
                      </a:r>
                    </a:p>
                  </a:txBody>
                  <a:tcPr/>
                </a:tc>
                <a:tc>
                  <a:txBody>
                    <a:bodyPr/>
                    <a:lstStyle/>
                    <a:p>
                      <a:r>
                        <a:rPr lang="en-US" sz="1600" dirty="0">
                          <a:solidFill>
                            <a:schemeClr val="tx1"/>
                          </a:solidFill>
                        </a:rPr>
                        <a:t>01000</a:t>
                      </a:r>
                    </a:p>
                  </a:txBody>
                  <a:tcPr/>
                </a:tc>
                <a:tc>
                  <a:txBody>
                    <a:bodyPr/>
                    <a:lstStyle/>
                    <a:p>
                      <a:r>
                        <a:rPr lang="en-US" sz="1600" dirty="0">
                          <a:solidFill>
                            <a:schemeClr val="tx1"/>
                          </a:solidFill>
                        </a:rPr>
                        <a:t>01001</a:t>
                      </a:r>
                    </a:p>
                  </a:txBody>
                  <a:tcPr/>
                </a:tc>
                <a:tc>
                  <a:txBody>
                    <a:bodyPr/>
                    <a:lstStyle/>
                    <a:p>
                      <a:r>
                        <a:rPr lang="en-US" sz="1600" dirty="0">
                          <a:solidFill>
                            <a:schemeClr val="tx1"/>
                          </a:solidFill>
                        </a:rPr>
                        <a:t>01010</a:t>
                      </a:r>
                    </a:p>
                  </a:txBody>
                  <a:tcPr/>
                </a:tc>
                <a:tc>
                  <a:txBody>
                    <a:bodyPr/>
                    <a:lstStyle/>
                    <a:p>
                      <a:r>
                        <a:rPr lang="en-US" sz="1600" dirty="0">
                          <a:solidFill>
                            <a:schemeClr val="tx1"/>
                          </a:solidFill>
                        </a:rPr>
                        <a:t>01011</a:t>
                      </a:r>
                    </a:p>
                  </a:txBody>
                  <a:tcPr/>
                </a:tc>
                <a:tc>
                  <a:txBody>
                    <a:bodyPr/>
                    <a:lstStyle/>
                    <a:p>
                      <a:r>
                        <a:rPr lang="en-US" sz="1600" dirty="0">
                          <a:solidFill>
                            <a:schemeClr val="tx1"/>
                          </a:solidFill>
                        </a:rPr>
                        <a:t>01100</a:t>
                      </a:r>
                    </a:p>
                  </a:txBody>
                  <a:tcPr/>
                </a:tc>
                <a:tc>
                  <a:txBody>
                    <a:bodyPr/>
                    <a:lstStyle/>
                    <a:p>
                      <a:r>
                        <a:rPr lang="en-US" sz="1600" dirty="0">
                          <a:solidFill>
                            <a:schemeClr val="tx1"/>
                          </a:solidFill>
                        </a:rPr>
                        <a:t>01101</a:t>
                      </a:r>
                    </a:p>
                  </a:txBody>
                  <a:tcPr/>
                </a:tc>
                <a:tc>
                  <a:txBody>
                    <a:bodyPr/>
                    <a:lstStyle/>
                    <a:p>
                      <a:r>
                        <a:rPr lang="en-US" sz="1600" dirty="0">
                          <a:solidFill>
                            <a:schemeClr val="tx1"/>
                          </a:solidFill>
                        </a:rPr>
                        <a:t>01110</a:t>
                      </a:r>
                    </a:p>
                  </a:txBody>
                  <a:tcPr/>
                </a:tc>
                <a:tc>
                  <a:txBody>
                    <a:bodyPr/>
                    <a:lstStyle/>
                    <a:p>
                      <a:r>
                        <a:rPr lang="en-US" sz="1600" dirty="0">
                          <a:solidFill>
                            <a:schemeClr val="tx1"/>
                          </a:solidFill>
                        </a:rPr>
                        <a:t>01111</a:t>
                      </a:r>
                    </a:p>
                  </a:txBody>
                  <a:tcPr/>
                </a:tc>
                <a:tc>
                  <a:txBody>
                    <a:bodyPr/>
                    <a:lstStyle/>
                    <a:p>
                      <a:r>
                        <a:rPr lang="en-US" sz="1600" dirty="0">
                          <a:solidFill>
                            <a:schemeClr val="tx1"/>
                          </a:solidFill>
                        </a:rPr>
                        <a:t>10000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9E7378ED-42A2-8400-0A06-2E03CD8E462D}"/>
              </a:ext>
            </a:extLst>
          </p:cNvPr>
          <p:cNvSpPr txBox="1"/>
          <p:nvPr/>
        </p:nvSpPr>
        <p:spPr>
          <a:xfrm>
            <a:off x="0" y="712069"/>
            <a:ext cx="9143999" cy="461665"/>
          </a:xfrm>
          <a:prstGeom prst="rect">
            <a:avLst/>
          </a:prstGeom>
          <a:noFill/>
        </p:spPr>
        <p:txBody>
          <a:bodyPr wrap="square">
            <a:spAutoFit/>
          </a:bodyPr>
          <a:lstStyle/>
          <a:p>
            <a:r>
              <a:rPr lang="en-US" sz="2400" dirty="0"/>
              <a:t> 1    2     3     4     5    6     7     8     9   </a:t>
            </a:r>
            <a:r>
              <a:rPr lang="en-US" sz="2400" dirty="0">
                <a:solidFill>
                  <a:srgbClr val="FF0000"/>
                </a:solidFill>
              </a:rPr>
              <a:t>10</a:t>
            </a:r>
            <a:r>
              <a:rPr lang="en-US" sz="2400" dirty="0"/>
              <a:t>   11   </a:t>
            </a:r>
            <a:r>
              <a:rPr lang="en-US" sz="2400" dirty="0">
                <a:solidFill>
                  <a:srgbClr val="FF0000"/>
                </a:solidFill>
              </a:rPr>
              <a:t>12</a:t>
            </a:r>
            <a:r>
              <a:rPr lang="en-US" sz="2400" dirty="0"/>
              <a:t>   13   </a:t>
            </a:r>
            <a:r>
              <a:rPr lang="en-US" sz="2400" dirty="0">
                <a:solidFill>
                  <a:srgbClr val="FF0000"/>
                </a:solidFill>
              </a:rPr>
              <a:t>14</a:t>
            </a:r>
            <a:r>
              <a:rPr lang="en-US" sz="2400" dirty="0"/>
              <a:t>   </a:t>
            </a:r>
            <a:r>
              <a:rPr lang="en-US" sz="2400" dirty="0">
                <a:solidFill>
                  <a:srgbClr val="FF0000"/>
                </a:solidFill>
              </a:rPr>
              <a:t>15</a:t>
            </a:r>
            <a:r>
              <a:rPr lang="en-US" sz="2400" dirty="0"/>
              <a:t>   16</a:t>
            </a:r>
          </a:p>
        </p:txBody>
      </p:sp>
      <p:cxnSp>
        <p:nvCxnSpPr>
          <p:cNvPr id="16" name="Straight Connector 15">
            <a:extLst>
              <a:ext uri="{FF2B5EF4-FFF2-40B4-BE49-F238E27FC236}">
                <a16:creationId xmlns:a16="http://schemas.microsoft.com/office/drawing/2014/main" id="{E1DA5874-FD7B-EADD-615A-5DD1BC232392}"/>
              </a:ext>
            </a:extLst>
          </p:cNvPr>
          <p:cNvCxnSpPr/>
          <p:nvPr/>
        </p:nvCxnSpPr>
        <p:spPr>
          <a:xfrm>
            <a:off x="0" y="1752854"/>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35D8E5-EA36-D636-1A35-E50C56FDD786}"/>
              </a:ext>
            </a:extLst>
          </p:cNvPr>
          <p:cNvSpPr/>
          <p:nvPr/>
        </p:nvSpPr>
        <p:spPr>
          <a:xfrm>
            <a:off x="32671"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11E0FE6-417F-E8B5-4985-35CC1DC32C44}"/>
              </a:ext>
            </a:extLst>
          </p:cNvPr>
          <p:cNvSpPr/>
          <p:nvPr/>
        </p:nvSpPr>
        <p:spPr>
          <a:xfrm>
            <a:off x="1186529" y="1774869"/>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7091556-DB22-E1CD-C116-47B0FC440453}"/>
              </a:ext>
            </a:extLst>
          </p:cNvPr>
          <p:cNvSpPr/>
          <p:nvPr/>
        </p:nvSpPr>
        <p:spPr>
          <a:xfrm>
            <a:off x="2340387"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0B5A9C1-1B03-AB04-C77D-9383B9D6CC87}"/>
              </a:ext>
            </a:extLst>
          </p:cNvPr>
          <p:cNvSpPr/>
          <p:nvPr/>
        </p:nvSpPr>
        <p:spPr>
          <a:xfrm>
            <a:off x="349424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7965823-C833-7C8A-E6F0-4B7AE7C9EAE5}"/>
              </a:ext>
            </a:extLst>
          </p:cNvPr>
          <p:cNvSpPr/>
          <p:nvPr/>
        </p:nvSpPr>
        <p:spPr>
          <a:xfrm>
            <a:off x="4638102"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866741-9B3E-0726-4660-6740B9D4ADB2}"/>
              </a:ext>
            </a:extLst>
          </p:cNvPr>
          <p:cNvSpPr/>
          <p:nvPr/>
        </p:nvSpPr>
        <p:spPr>
          <a:xfrm>
            <a:off x="691162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381F4A-ED05-2348-013D-CAF4437F41BB}"/>
              </a:ext>
            </a:extLst>
          </p:cNvPr>
          <p:cNvSpPr/>
          <p:nvPr/>
        </p:nvSpPr>
        <p:spPr>
          <a:xfrm>
            <a:off x="5757671" y="1766272"/>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8424F1E-E06C-4FFA-4D07-1A3891789FC7}"/>
              </a:ext>
            </a:extLst>
          </p:cNvPr>
          <p:cNvSpPr/>
          <p:nvPr/>
        </p:nvSpPr>
        <p:spPr>
          <a:xfrm>
            <a:off x="8055386" y="1765935"/>
            <a:ext cx="478917" cy="126342"/>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 name="Rectangle 4">
            <a:extLst>
              <a:ext uri="{FF2B5EF4-FFF2-40B4-BE49-F238E27FC236}">
                <a16:creationId xmlns:a16="http://schemas.microsoft.com/office/drawing/2014/main" id="{B87EB293-DAEF-5D17-E47F-4ACE933E1148}"/>
              </a:ext>
            </a:extLst>
          </p:cNvPr>
          <p:cNvSpPr/>
          <p:nvPr/>
        </p:nvSpPr>
        <p:spPr>
          <a:xfrm>
            <a:off x="6911625" y="1995213"/>
            <a:ext cx="1143761" cy="122530"/>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56806B7-BDA0-2F9B-B28D-25973179F33F}"/>
              </a:ext>
            </a:extLst>
          </p:cNvPr>
          <p:cNvSpPr/>
          <p:nvPr/>
        </p:nvSpPr>
        <p:spPr>
          <a:xfrm>
            <a:off x="4613910" y="1973745"/>
            <a:ext cx="1143761" cy="122530"/>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106B293-9891-BB0D-654C-118EBDD31AF4}"/>
              </a:ext>
            </a:extLst>
          </p:cNvPr>
          <p:cNvSpPr/>
          <p:nvPr/>
        </p:nvSpPr>
        <p:spPr>
          <a:xfrm>
            <a:off x="2316195" y="1983161"/>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DAE335C-D236-E617-EC16-F65A6310FDE6}"/>
              </a:ext>
            </a:extLst>
          </p:cNvPr>
          <p:cNvSpPr/>
          <p:nvPr/>
        </p:nvSpPr>
        <p:spPr>
          <a:xfrm>
            <a:off x="24955" y="199902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AF0800B-2D07-0304-6881-E4432DEE9E52}"/>
              </a:ext>
            </a:extLst>
          </p:cNvPr>
          <p:cNvSpPr/>
          <p:nvPr/>
        </p:nvSpPr>
        <p:spPr>
          <a:xfrm>
            <a:off x="24954" y="2276991"/>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7D799AB4-305F-9D7B-78AA-17C65F17DF69}"/>
              </a:ext>
            </a:extLst>
          </p:cNvPr>
          <p:cNvSpPr/>
          <p:nvPr/>
        </p:nvSpPr>
        <p:spPr>
          <a:xfrm>
            <a:off x="4620384" y="2259409"/>
            <a:ext cx="2291241" cy="122528"/>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CA305D3-1F22-F93E-393C-488B1858D6A8}"/>
              </a:ext>
            </a:extLst>
          </p:cNvPr>
          <p:cNvSpPr/>
          <p:nvPr/>
        </p:nvSpPr>
        <p:spPr>
          <a:xfrm>
            <a:off x="32671" y="2553861"/>
            <a:ext cx="4539329"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BC40DF6-65AC-3889-D92C-A8EF43FA8A78}"/>
              </a:ext>
            </a:extLst>
          </p:cNvPr>
          <p:cNvSpPr/>
          <p:nvPr/>
        </p:nvSpPr>
        <p:spPr>
          <a:xfrm>
            <a:off x="36292" y="2818556"/>
            <a:ext cx="9107707" cy="122527"/>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522877D-8D41-CE8D-F73C-38877543378C}"/>
              </a:ext>
            </a:extLst>
          </p:cNvPr>
          <p:cNvSpPr txBox="1"/>
          <p:nvPr/>
        </p:nvSpPr>
        <p:spPr>
          <a:xfrm>
            <a:off x="865632" y="3478698"/>
            <a:ext cx="7565118" cy="369332"/>
          </a:xfrm>
          <a:prstGeom prst="rect">
            <a:avLst/>
          </a:prstGeom>
          <a:noFill/>
        </p:spPr>
        <p:txBody>
          <a:bodyPr wrap="square">
            <a:spAutoFit/>
          </a:bodyPr>
          <a:lstStyle/>
          <a:p>
            <a:r>
              <a:rPr lang="en-US" sz="1800" dirty="0" err="1"/>
              <a:t>Tổng</a:t>
            </a:r>
            <a:r>
              <a:rPr lang="en-US" sz="1800" dirty="0"/>
              <a:t> [1,15] = A[15]+A[14]+A[12]+A[8]</a:t>
            </a:r>
          </a:p>
        </p:txBody>
      </p:sp>
      <p:sp>
        <p:nvSpPr>
          <p:cNvPr id="23" name="TextBox 22">
            <a:extLst>
              <a:ext uri="{FF2B5EF4-FFF2-40B4-BE49-F238E27FC236}">
                <a16:creationId xmlns:a16="http://schemas.microsoft.com/office/drawing/2014/main" id="{E9E2D8EE-8E32-3B6D-A034-60FB7061E519}"/>
              </a:ext>
            </a:extLst>
          </p:cNvPr>
          <p:cNvSpPr txBox="1"/>
          <p:nvPr/>
        </p:nvSpPr>
        <p:spPr>
          <a:xfrm>
            <a:off x="865632" y="3886455"/>
            <a:ext cx="7565118" cy="369332"/>
          </a:xfrm>
          <a:prstGeom prst="rect">
            <a:avLst/>
          </a:prstGeom>
          <a:noFill/>
        </p:spPr>
        <p:txBody>
          <a:bodyPr wrap="square">
            <a:spAutoFit/>
          </a:bodyPr>
          <a:lstStyle/>
          <a:p>
            <a:r>
              <a:rPr lang="en-US" sz="1800" dirty="0" err="1"/>
              <a:t>Tổng</a:t>
            </a:r>
            <a:r>
              <a:rPr lang="en-US" sz="1800" dirty="0"/>
              <a:t> [1,11) = A[10]+A[8]</a:t>
            </a:r>
          </a:p>
        </p:txBody>
      </p:sp>
      <p:sp>
        <p:nvSpPr>
          <p:cNvPr id="24" name="TextBox 23">
            <a:extLst>
              <a:ext uri="{FF2B5EF4-FFF2-40B4-BE49-F238E27FC236}">
                <a16:creationId xmlns:a16="http://schemas.microsoft.com/office/drawing/2014/main" id="{CD01B5B1-4771-F1D4-4A2D-9DFEBF9C62FD}"/>
              </a:ext>
            </a:extLst>
          </p:cNvPr>
          <p:cNvSpPr txBox="1"/>
          <p:nvPr/>
        </p:nvSpPr>
        <p:spPr>
          <a:xfrm>
            <a:off x="837825" y="3078307"/>
            <a:ext cx="7565118" cy="369332"/>
          </a:xfrm>
          <a:prstGeom prst="rect">
            <a:avLst/>
          </a:prstGeom>
          <a:noFill/>
        </p:spPr>
        <p:txBody>
          <a:bodyPr wrap="square">
            <a:spAutoFit/>
          </a:bodyPr>
          <a:lstStyle/>
          <a:p>
            <a:r>
              <a:rPr lang="en-US" sz="1800" dirty="0" err="1"/>
              <a:t>Tính</a:t>
            </a:r>
            <a:r>
              <a:rPr lang="en-US" sz="1800" dirty="0"/>
              <a:t> </a:t>
            </a:r>
            <a:r>
              <a:rPr lang="en-US" sz="1800" dirty="0" err="1"/>
              <a:t>tổng</a:t>
            </a:r>
            <a:r>
              <a:rPr lang="en-US" sz="1800" dirty="0"/>
              <a:t> </a:t>
            </a:r>
            <a:r>
              <a:rPr lang="en-US" sz="1800" dirty="0" err="1"/>
              <a:t>khoảng</a:t>
            </a:r>
            <a:r>
              <a:rPr lang="en-US" sz="1800" dirty="0"/>
              <a:t> </a:t>
            </a:r>
            <a:r>
              <a:rPr lang="en-US" sz="1800" dirty="0" err="1"/>
              <a:t>cách</a:t>
            </a:r>
            <a:r>
              <a:rPr lang="en-US" sz="1800" dirty="0"/>
              <a:t> [11, 15]</a:t>
            </a:r>
          </a:p>
        </p:txBody>
      </p:sp>
      <p:sp>
        <p:nvSpPr>
          <p:cNvPr id="25" name="TextBox 24">
            <a:extLst>
              <a:ext uri="{FF2B5EF4-FFF2-40B4-BE49-F238E27FC236}">
                <a16:creationId xmlns:a16="http://schemas.microsoft.com/office/drawing/2014/main" id="{A08FA5F1-15CB-98E6-1DBF-74A540E5AD51}"/>
              </a:ext>
            </a:extLst>
          </p:cNvPr>
          <p:cNvSpPr txBox="1"/>
          <p:nvPr/>
        </p:nvSpPr>
        <p:spPr>
          <a:xfrm>
            <a:off x="837825" y="4385645"/>
            <a:ext cx="8306174" cy="369332"/>
          </a:xfrm>
          <a:prstGeom prst="rect">
            <a:avLst/>
          </a:prstGeom>
          <a:noFill/>
        </p:spPr>
        <p:txBody>
          <a:bodyPr wrap="square">
            <a:spAutoFit/>
          </a:bodyPr>
          <a:lstStyle/>
          <a:p>
            <a:r>
              <a:rPr lang="en-US" sz="1800" dirty="0" err="1"/>
              <a:t>Tổng</a:t>
            </a:r>
            <a:r>
              <a:rPr lang="en-US" sz="1800" dirty="0"/>
              <a:t> [11,15) =</a:t>
            </a:r>
            <a:r>
              <a:rPr lang="pt-BR" sz="1800" dirty="0"/>
              <a:t>(A[15]+A[14]+A[12]+A[8])-(A[10]+A[8]) = A[15]+A[14]+A[12]-A[10]</a:t>
            </a:r>
            <a:endParaRPr lang="en-US" sz="1800" dirty="0"/>
          </a:p>
        </p:txBody>
      </p:sp>
    </p:spTree>
    <p:extLst>
      <p:ext uri="{BB962C8B-B14F-4D97-AF65-F5344CB8AC3E}">
        <p14:creationId xmlns:p14="http://schemas.microsoft.com/office/powerpoint/2010/main" val="28313052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C95CFD9F-99A7-8212-C44C-E716C8651682}"/>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F83A2F36-319C-B1D0-1F55-B8738FDD18D2}"/>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Truy</a:t>
            </a:r>
            <a:r>
              <a:rPr lang="en-US" sz="2000" dirty="0"/>
              <a:t> </a:t>
            </a:r>
            <a:r>
              <a:rPr lang="en-US" sz="2000" dirty="0" err="1"/>
              <a:t>vấn</a:t>
            </a:r>
            <a:r>
              <a:rPr lang="en-US" sz="2000" dirty="0"/>
              <a:t> </a:t>
            </a:r>
            <a:r>
              <a:rPr lang="en-US" sz="2000" dirty="0" err="1"/>
              <a:t>tổng</a:t>
            </a:r>
            <a:r>
              <a:rPr lang="en-US" sz="2000" dirty="0"/>
              <a:t> </a:t>
            </a:r>
            <a:r>
              <a:rPr lang="en-US" sz="2000" dirty="0" err="1"/>
              <a:t>đoạn</a:t>
            </a:r>
            <a:r>
              <a:rPr lang="en-US" sz="2000" dirty="0"/>
              <a:t> (Range Queries)</a:t>
            </a:r>
          </a:p>
        </p:txBody>
      </p:sp>
      <p:graphicFrame>
        <p:nvGraphicFramePr>
          <p:cNvPr id="18" name="Table 17">
            <a:extLst>
              <a:ext uri="{FF2B5EF4-FFF2-40B4-BE49-F238E27FC236}">
                <a16:creationId xmlns:a16="http://schemas.microsoft.com/office/drawing/2014/main" id="{62369CA7-87D2-19B6-2B78-44DF0D31608D}"/>
              </a:ext>
            </a:extLst>
          </p:cNvPr>
          <p:cNvGraphicFramePr>
            <a:graphicFrameLocks noGrp="1"/>
          </p:cNvGraphicFramePr>
          <p:nvPr/>
        </p:nvGraphicFramePr>
        <p:xfrm>
          <a:off x="0" y="1173734"/>
          <a:ext cx="9164955" cy="579120"/>
        </p:xfrm>
        <a:graphic>
          <a:graphicData uri="http://schemas.openxmlformats.org/drawingml/2006/table">
            <a:tbl>
              <a:tblPr firstRow="1" bandRow="1">
                <a:tableStyleId>{CC4AEED3-F78E-434A-8E7B-570F3100C88C}</a:tableStyleId>
              </a:tblPr>
              <a:tblGrid>
                <a:gridCol w="571500">
                  <a:extLst>
                    <a:ext uri="{9D8B030D-6E8A-4147-A177-3AD203B41FA5}">
                      <a16:colId xmlns:a16="http://schemas.microsoft.com/office/drawing/2014/main" val="3132267375"/>
                    </a:ext>
                  </a:extLst>
                </a:gridCol>
                <a:gridCol w="571500">
                  <a:extLst>
                    <a:ext uri="{9D8B030D-6E8A-4147-A177-3AD203B41FA5}">
                      <a16:colId xmlns:a16="http://schemas.microsoft.com/office/drawing/2014/main" val="3789098752"/>
                    </a:ext>
                  </a:extLst>
                </a:gridCol>
                <a:gridCol w="571500">
                  <a:extLst>
                    <a:ext uri="{9D8B030D-6E8A-4147-A177-3AD203B41FA5}">
                      <a16:colId xmlns:a16="http://schemas.microsoft.com/office/drawing/2014/main" val="2932655077"/>
                    </a:ext>
                  </a:extLst>
                </a:gridCol>
                <a:gridCol w="571500">
                  <a:extLst>
                    <a:ext uri="{9D8B030D-6E8A-4147-A177-3AD203B41FA5}">
                      <a16:colId xmlns:a16="http://schemas.microsoft.com/office/drawing/2014/main" val="2043838059"/>
                    </a:ext>
                  </a:extLst>
                </a:gridCol>
                <a:gridCol w="571500">
                  <a:extLst>
                    <a:ext uri="{9D8B030D-6E8A-4147-A177-3AD203B41FA5}">
                      <a16:colId xmlns:a16="http://schemas.microsoft.com/office/drawing/2014/main" val="3996225493"/>
                    </a:ext>
                  </a:extLst>
                </a:gridCol>
                <a:gridCol w="592455">
                  <a:extLst>
                    <a:ext uri="{9D8B030D-6E8A-4147-A177-3AD203B41FA5}">
                      <a16:colId xmlns:a16="http://schemas.microsoft.com/office/drawing/2014/main" val="3167714550"/>
                    </a:ext>
                  </a:extLst>
                </a:gridCol>
                <a:gridCol w="571500">
                  <a:extLst>
                    <a:ext uri="{9D8B030D-6E8A-4147-A177-3AD203B41FA5}">
                      <a16:colId xmlns:a16="http://schemas.microsoft.com/office/drawing/2014/main" val="977450678"/>
                    </a:ext>
                  </a:extLst>
                </a:gridCol>
                <a:gridCol w="571500">
                  <a:extLst>
                    <a:ext uri="{9D8B030D-6E8A-4147-A177-3AD203B41FA5}">
                      <a16:colId xmlns:a16="http://schemas.microsoft.com/office/drawing/2014/main" val="2924550504"/>
                    </a:ext>
                  </a:extLst>
                </a:gridCol>
                <a:gridCol w="571500">
                  <a:extLst>
                    <a:ext uri="{9D8B030D-6E8A-4147-A177-3AD203B41FA5}">
                      <a16:colId xmlns:a16="http://schemas.microsoft.com/office/drawing/2014/main" val="3461910798"/>
                    </a:ext>
                  </a:extLst>
                </a:gridCol>
                <a:gridCol w="571500">
                  <a:extLst>
                    <a:ext uri="{9D8B030D-6E8A-4147-A177-3AD203B41FA5}">
                      <a16:colId xmlns:a16="http://schemas.microsoft.com/office/drawing/2014/main" val="4004852454"/>
                    </a:ext>
                  </a:extLst>
                </a:gridCol>
                <a:gridCol w="571500">
                  <a:extLst>
                    <a:ext uri="{9D8B030D-6E8A-4147-A177-3AD203B41FA5}">
                      <a16:colId xmlns:a16="http://schemas.microsoft.com/office/drawing/2014/main" val="3562144096"/>
                    </a:ext>
                  </a:extLst>
                </a:gridCol>
                <a:gridCol w="571500">
                  <a:extLst>
                    <a:ext uri="{9D8B030D-6E8A-4147-A177-3AD203B41FA5}">
                      <a16:colId xmlns:a16="http://schemas.microsoft.com/office/drawing/2014/main" val="3680553753"/>
                    </a:ext>
                  </a:extLst>
                </a:gridCol>
                <a:gridCol w="571500">
                  <a:extLst>
                    <a:ext uri="{9D8B030D-6E8A-4147-A177-3AD203B41FA5}">
                      <a16:colId xmlns:a16="http://schemas.microsoft.com/office/drawing/2014/main" val="2210967052"/>
                    </a:ext>
                  </a:extLst>
                </a:gridCol>
                <a:gridCol w="571500">
                  <a:extLst>
                    <a:ext uri="{9D8B030D-6E8A-4147-A177-3AD203B41FA5}">
                      <a16:colId xmlns:a16="http://schemas.microsoft.com/office/drawing/2014/main" val="2335310599"/>
                    </a:ext>
                  </a:extLst>
                </a:gridCol>
                <a:gridCol w="571500">
                  <a:extLst>
                    <a:ext uri="{9D8B030D-6E8A-4147-A177-3AD203B41FA5}">
                      <a16:colId xmlns:a16="http://schemas.microsoft.com/office/drawing/2014/main" val="4123622644"/>
                    </a:ext>
                  </a:extLst>
                </a:gridCol>
                <a:gridCol w="571500">
                  <a:extLst>
                    <a:ext uri="{9D8B030D-6E8A-4147-A177-3AD203B41FA5}">
                      <a16:colId xmlns:a16="http://schemas.microsoft.com/office/drawing/2014/main" val="1143769944"/>
                    </a:ext>
                  </a:extLst>
                </a:gridCol>
              </a:tblGrid>
              <a:tr h="216154">
                <a:tc>
                  <a:txBody>
                    <a:bodyPr/>
                    <a:lstStyle/>
                    <a:p>
                      <a:r>
                        <a:rPr lang="en-US" sz="1600" dirty="0">
                          <a:solidFill>
                            <a:schemeClr val="tx1"/>
                          </a:solidFill>
                        </a:rPr>
                        <a:t>00001</a:t>
                      </a:r>
                    </a:p>
                  </a:txBody>
                  <a:tcPr/>
                </a:tc>
                <a:tc>
                  <a:txBody>
                    <a:bodyPr/>
                    <a:lstStyle/>
                    <a:p>
                      <a:r>
                        <a:rPr lang="en-US" sz="1600" dirty="0">
                          <a:solidFill>
                            <a:schemeClr val="tx1"/>
                          </a:solidFill>
                        </a:rPr>
                        <a:t>00010</a:t>
                      </a:r>
                    </a:p>
                  </a:txBody>
                  <a:tcPr/>
                </a:tc>
                <a:tc>
                  <a:txBody>
                    <a:bodyPr/>
                    <a:lstStyle/>
                    <a:p>
                      <a:r>
                        <a:rPr lang="en-US" sz="1600" dirty="0">
                          <a:solidFill>
                            <a:schemeClr val="tx1"/>
                          </a:solidFill>
                        </a:rPr>
                        <a:t>00011</a:t>
                      </a:r>
                    </a:p>
                  </a:txBody>
                  <a:tcPr/>
                </a:tc>
                <a:tc>
                  <a:txBody>
                    <a:bodyPr/>
                    <a:lstStyle/>
                    <a:p>
                      <a:r>
                        <a:rPr lang="en-US" sz="1600" dirty="0">
                          <a:solidFill>
                            <a:schemeClr val="tx1"/>
                          </a:solidFill>
                        </a:rPr>
                        <a:t>00100</a:t>
                      </a:r>
                    </a:p>
                  </a:txBody>
                  <a:tcPr/>
                </a:tc>
                <a:tc>
                  <a:txBody>
                    <a:bodyPr/>
                    <a:lstStyle/>
                    <a:p>
                      <a:r>
                        <a:rPr lang="en-US" sz="1600" dirty="0">
                          <a:solidFill>
                            <a:schemeClr val="tx1"/>
                          </a:solidFill>
                        </a:rPr>
                        <a:t>00101</a:t>
                      </a:r>
                    </a:p>
                  </a:txBody>
                  <a:tcPr/>
                </a:tc>
                <a:tc>
                  <a:txBody>
                    <a:bodyPr/>
                    <a:lstStyle/>
                    <a:p>
                      <a:r>
                        <a:rPr lang="en-US" sz="1600" dirty="0">
                          <a:solidFill>
                            <a:schemeClr val="tx1"/>
                          </a:solidFill>
                        </a:rPr>
                        <a:t>00110</a:t>
                      </a:r>
                    </a:p>
                  </a:txBody>
                  <a:tcPr/>
                </a:tc>
                <a:tc>
                  <a:txBody>
                    <a:bodyPr/>
                    <a:lstStyle/>
                    <a:p>
                      <a:r>
                        <a:rPr lang="en-US" sz="1600" dirty="0">
                          <a:solidFill>
                            <a:schemeClr val="tx1"/>
                          </a:solidFill>
                        </a:rPr>
                        <a:t>00111</a:t>
                      </a:r>
                    </a:p>
                  </a:txBody>
                  <a:tcPr/>
                </a:tc>
                <a:tc>
                  <a:txBody>
                    <a:bodyPr/>
                    <a:lstStyle/>
                    <a:p>
                      <a:r>
                        <a:rPr lang="en-US" sz="1600" dirty="0">
                          <a:solidFill>
                            <a:schemeClr val="tx1"/>
                          </a:solidFill>
                        </a:rPr>
                        <a:t>01000</a:t>
                      </a:r>
                    </a:p>
                  </a:txBody>
                  <a:tcPr/>
                </a:tc>
                <a:tc>
                  <a:txBody>
                    <a:bodyPr/>
                    <a:lstStyle/>
                    <a:p>
                      <a:r>
                        <a:rPr lang="en-US" sz="1600" dirty="0">
                          <a:solidFill>
                            <a:schemeClr val="tx1"/>
                          </a:solidFill>
                        </a:rPr>
                        <a:t>01001</a:t>
                      </a:r>
                    </a:p>
                  </a:txBody>
                  <a:tcPr/>
                </a:tc>
                <a:tc>
                  <a:txBody>
                    <a:bodyPr/>
                    <a:lstStyle/>
                    <a:p>
                      <a:r>
                        <a:rPr lang="en-US" sz="1600" dirty="0">
                          <a:solidFill>
                            <a:schemeClr val="tx1"/>
                          </a:solidFill>
                        </a:rPr>
                        <a:t>01010</a:t>
                      </a:r>
                    </a:p>
                  </a:txBody>
                  <a:tcPr/>
                </a:tc>
                <a:tc>
                  <a:txBody>
                    <a:bodyPr/>
                    <a:lstStyle/>
                    <a:p>
                      <a:r>
                        <a:rPr lang="en-US" sz="1600" dirty="0">
                          <a:solidFill>
                            <a:schemeClr val="tx1"/>
                          </a:solidFill>
                        </a:rPr>
                        <a:t>01011</a:t>
                      </a:r>
                    </a:p>
                  </a:txBody>
                  <a:tcPr/>
                </a:tc>
                <a:tc>
                  <a:txBody>
                    <a:bodyPr/>
                    <a:lstStyle/>
                    <a:p>
                      <a:r>
                        <a:rPr lang="en-US" sz="1600" dirty="0">
                          <a:solidFill>
                            <a:schemeClr val="tx1"/>
                          </a:solidFill>
                        </a:rPr>
                        <a:t>01100</a:t>
                      </a:r>
                    </a:p>
                  </a:txBody>
                  <a:tcPr/>
                </a:tc>
                <a:tc>
                  <a:txBody>
                    <a:bodyPr/>
                    <a:lstStyle/>
                    <a:p>
                      <a:r>
                        <a:rPr lang="en-US" sz="1600" dirty="0">
                          <a:solidFill>
                            <a:schemeClr val="tx1"/>
                          </a:solidFill>
                        </a:rPr>
                        <a:t>01101</a:t>
                      </a:r>
                    </a:p>
                  </a:txBody>
                  <a:tcPr/>
                </a:tc>
                <a:tc>
                  <a:txBody>
                    <a:bodyPr/>
                    <a:lstStyle/>
                    <a:p>
                      <a:r>
                        <a:rPr lang="en-US" sz="1600" dirty="0">
                          <a:solidFill>
                            <a:schemeClr val="tx1"/>
                          </a:solidFill>
                        </a:rPr>
                        <a:t>01110</a:t>
                      </a:r>
                    </a:p>
                  </a:txBody>
                  <a:tcPr/>
                </a:tc>
                <a:tc>
                  <a:txBody>
                    <a:bodyPr/>
                    <a:lstStyle/>
                    <a:p>
                      <a:r>
                        <a:rPr lang="en-US" sz="1600" dirty="0">
                          <a:solidFill>
                            <a:schemeClr val="tx1"/>
                          </a:solidFill>
                        </a:rPr>
                        <a:t>01111</a:t>
                      </a:r>
                    </a:p>
                  </a:txBody>
                  <a:tcPr/>
                </a:tc>
                <a:tc>
                  <a:txBody>
                    <a:bodyPr/>
                    <a:lstStyle/>
                    <a:p>
                      <a:r>
                        <a:rPr lang="en-US" sz="1600" dirty="0">
                          <a:solidFill>
                            <a:schemeClr val="tx1"/>
                          </a:solidFill>
                        </a:rPr>
                        <a:t>10000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B656D4A2-F455-5F00-AD3B-CA51E8E340CB}"/>
              </a:ext>
            </a:extLst>
          </p:cNvPr>
          <p:cNvSpPr txBox="1"/>
          <p:nvPr/>
        </p:nvSpPr>
        <p:spPr>
          <a:xfrm>
            <a:off x="0" y="712069"/>
            <a:ext cx="9143999" cy="461665"/>
          </a:xfrm>
          <a:prstGeom prst="rect">
            <a:avLst/>
          </a:prstGeom>
          <a:noFill/>
        </p:spPr>
        <p:txBody>
          <a:bodyPr wrap="square">
            <a:spAutoFit/>
          </a:bodyPr>
          <a:lstStyle/>
          <a:p>
            <a:r>
              <a:rPr lang="en-US" sz="2400" dirty="0"/>
              <a:t> 1    2     3     4     5    6     7     8     9   10   11   12   13   14   15   16</a:t>
            </a:r>
          </a:p>
        </p:txBody>
      </p:sp>
      <p:sp>
        <p:nvSpPr>
          <p:cNvPr id="21" name="TextBox 20">
            <a:extLst>
              <a:ext uri="{FF2B5EF4-FFF2-40B4-BE49-F238E27FC236}">
                <a16:creationId xmlns:a16="http://schemas.microsoft.com/office/drawing/2014/main" id="{A80ED85F-533C-371B-09D5-3C9020E5309E}"/>
              </a:ext>
            </a:extLst>
          </p:cNvPr>
          <p:cNvSpPr txBox="1"/>
          <p:nvPr/>
        </p:nvSpPr>
        <p:spPr>
          <a:xfrm>
            <a:off x="865632" y="3113008"/>
            <a:ext cx="7949184" cy="646331"/>
          </a:xfrm>
          <a:prstGeom prst="rect">
            <a:avLst/>
          </a:prstGeom>
          <a:noFill/>
        </p:spPr>
        <p:txBody>
          <a:bodyPr wrap="square">
            <a:spAutoFit/>
          </a:bodyPr>
          <a:lstStyle/>
          <a:p>
            <a:r>
              <a:rPr lang="vi-VN" sz="1800" dirty="0"/>
              <a:t>Lưu ý rằng trong trường hợp xấu nhất</a:t>
            </a:r>
            <a:r>
              <a:rPr lang="en-US" sz="1800" dirty="0"/>
              <a:t> </a:t>
            </a:r>
            <a:r>
              <a:rPr lang="vi-VN" sz="1800" dirty="0"/>
              <a:t>ô mà chúng ta đang truy vấn có</a:t>
            </a:r>
            <a:r>
              <a:rPr lang="en-US" sz="1800" dirty="0"/>
              <a:t> </a:t>
            </a:r>
            <a:r>
              <a:rPr lang="vi-VN" sz="1800" dirty="0"/>
              <a:t>biểu diễn nhị phân của tất cả</a:t>
            </a:r>
            <a:r>
              <a:rPr lang="en-US" sz="1800" dirty="0"/>
              <a:t> </a:t>
            </a:r>
            <a:r>
              <a:rPr lang="vi-VN" sz="1800" dirty="0"/>
              <a:t>số một (số có dạng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2</a:t>
            </a:r>
            <a:r>
              <a:rPr lang="en-US" sz="1800" kern="100" baseline="30000" dirty="0">
                <a:latin typeface="Aptos" panose="020B0004020202020204" pitchFamily="34" charset="0"/>
                <a:ea typeface="Aptos" panose="020B0004020202020204" pitchFamily="34" charset="0"/>
                <a:cs typeface="Times New Roman" panose="02020603050405020304" pitchFamily="18" charset="0"/>
              </a:rPr>
              <a:t>n</a:t>
            </a:r>
            <a:r>
              <a:rPr lang="en-US" sz="1800" kern="100" baseline="30000" dirty="0">
                <a:effectLst/>
                <a:latin typeface="Aptos" panose="020B0004020202020204" pitchFamily="34" charset="0"/>
                <a:ea typeface="Aptos" panose="020B0004020202020204" pitchFamily="34" charset="0"/>
                <a:cs typeface="Times New Roman" panose="02020603050405020304" pitchFamily="18" charset="0"/>
              </a:rPr>
              <a:t>-1</a:t>
            </a:r>
            <a:r>
              <a:rPr lang="vi-VN" sz="1800" dirty="0"/>
              <a:t>)</a:t>
            </a:r>
            <a:endParaRPr lang="en-US" sz="1800" dirty="0"/>
          </a:p>
        </p:txBody>
      </p:sp>
      <p:sp>
        <p:nvSpPr>
          <p:cNvPr id="25" name="TextBox 24">
            <a:extLst>
              <a:ext uri="{FF2B5EF4-FFF2-40B4-BE49-F238E27FC236}">
                <a16:creationId xmlns:a16="http://schemas.microsoft.com/office/drawing/2014/main" id="{D8B17396-CCA5-AEB2-B907-4CB46EC98594}"/>
              </a:ext>
            </a:extLst>
          </p:cNvPr>
          <p:cNvSpPr txBox="1"/>
          <p:nvPr/>
        </p:nvSpPr>
        <p:spPr>
          <a:xfrm>
            <a:off x="865632" y="3867362"/>
            <a:ext cx="7565118" cy="923330"/>
          </a:xfrm>
          <a:prstGeom prst="rect">
            <a:avLst/>
          </a:prstGeom>
          <a:noFill/>
        </p:spPr>
        <p:txBody>
          <a:bodyPr wrap="square">
            <a:spAutoFit/>
          </a:bodyPr>
          <a:lstStyle/>
          <a:p>
            <a:r>
              <a:rPr lang="vi-VN" sz="1800" dirty="0"/>
              <a:t>Do đó, dễ dàng thấy rằng</a:t>
            </a:r>
            <a:r>
              <a:rPr lang="en-US" sz="1800" dirty="0"/>
              <a:t> </a:t>
            </a:r>
            <a:r>
              <a:rPr lang="vi-VN" sz="1800" dirty="0"/>
              <a:t>trong trường hợp xấu nhất, một truy vấn phạm vi</a:t>
            </a:r>
            <a:r>
              <a:rPr lang="en-US" sz="1800" dirty="0"/>
              <a:t> </a:t>
            </a:r>
            <a:r>
              <a:rPr lang="vi-VN" sz="1800" dirty="0"/>
              <a:t>có thể khiến chúng ta phải</a:t>
            </a:r>
            <a:r>
              <a:rPr lang="en-US" sz="1800" dirty="0"/>
              <a:t> </a:t>
            </a:r>
            <a:r>
              <a:rPr lang="vi-VN" sz="1800" dirty="0"/>
              <a:t>thực hiện hai truy vấn có chi phí</a:t>
            </a:r>
            <a:r>
              <a:rPr lang="en-US" sz="1800" dirty="0"/>
              <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log</a:t>
            </a:r>
            <a:r>
              <a:rPr lang="en-US" sz="1800" kern="100" baseline="-25000" dirty="0">
                <a:effectLst/>
                <a:latin typeface="Aptos" panose="020B0004020202020204" pitchFamily="34" charset="0"/>
                <a:ea typeface="Aptos" panose="020B0004020202020204" pitchFamily="34" charset="0"/>
                <a:cs typeface="Times New Roman" panose="02020603050405020304" pitchFamily="18" charset="0"/>
              </a:rPr>
              <a:t>2</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(n) </a:t>
            </a:r>
            <a:r>
              <a:rPr lang="vi-VN" sz="1800" dirty="0"/>
              <a:t>phép toán.</a:t>
            </a:r>
            <a:endParaRPr lang="en-US" sz="1800" dirty="0"/>
          </a:p>
        </p:txBody>
      </p:sp>
      <p:cxnSp>
        <p:nvCxnSpPr>
          <p:cNvPr id="16" name="Straight Connector 15">
            <a:extLst>
              <a:ext uri="{FF2B5EF4-FFF2-40B4-BE49-F238E27FC236}">
                <a16:creationId xmlns:a16="http://schemas.microsoft.com/office/drawing/2014/main" id="{A1703433-D2BE-1F8D-99A8-97B25D3AD447}"/>
              </a:ext>
            </a:extLst>
          </p:cNvPr>
          <p:cNvCxnSpPr/>
          <p:nvPr/>
        </p:nvCxnSpPr>
        <p:spPr>
          <a:xfrm>
            <a:off x="0" y="1752854"/>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615783E7-AB62-8DC4-FBBE-51BF66AE8A68}"/>
              </a:ext>
            </a:extLst>
          </p:cNvPr>
          <p:cNvSpPr/>
          <p:nvPr/>
        </p:nvSpPr>
        <p:spPr>
          <a:xfrm>
            <a:off x="32671"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54C7479-F468-E589-9CBF-1587BE545631}"/>
              </a:ext>
            </a:extLst>
          </p:cNvPr>
          <p:cNvSpPr/>
          <p:nvPr/>
        </p:nvSpPr>
        <p:spPr>
          <a:xfrm>
            <a:off x="1186529" y="1774869"/>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D3A0807-5CDD-4495-1A5D-0015165F3A83}"/>
              </a:ext>
            </a:extLst>
          </p:cNvPr>
          <p:cNvSpPr/>
          <p:nvPr/>
        </p:nvSpPr>
        <p:spPr>
          <a:xfrm>
            <a:off x="2340387"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90CDD88-4FF3-BCFC-6F74-DFF69BC9283F}"/>
              </a:ext>
            </a:extLst>
          </p:cNvPr>
          <p:cNvSpPr/>
          <p:nvPr/>
        </p:nvSpPr>
        <p:spPr>
          <a:xfrm>
            <a:off x="349424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150D768-3B2C-3026-9722-6A64F4552BD1}"/>
              </a:ext>
            </a:extLst>
          </p:cNvPr>
          <p:cNvSpPr/>
          <p:nvPr/>
        </p:nvSpPr>
        <p:spPr>
          <a:xfrm>
            <a:off x="4638102"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5BBD591-2759-AD8B-E576-5220FEDFCCBC}"/>
              </a:ext>
            </a:extLst>
          </p:cNvPr>
          <p:cNvSpPr/>
          <p:nvPr/>
        </p:nvSpPr>
        <p:spPr>
          <a:xfrm>
            <a:off x="691162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D77818-ADF0-7132-A981-FA745BF6EB6F}"/>
              </a:ext>
            </a:extLst>
          </p:cNvPr>
          <p:cNvSpPr/>
          <p:nvPr/>
        </p:nvSpPr>
        <p:spPr>
          <a:xfrm>
            <a:off x="5757671" y="1766272"/>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3DCDB05-0218-DDB5-3174-C6CC870A01EA}"/>
              </a:ext>
            </a:extLst>
          </p:cNvPr>
          <p:cNvSpPr/>
          <p:nvPr/>
        </p:nvSpPr>
        <p:spPr>
          <a:xfrm>
            <a:off x="8055386" y="1765935"/>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A0D00A0-6B21-4416-7C80-1D9B68B77142}"/>
              </a:ext>
            </a:extLst>
          </p:cNvPr>
          <p:cNvSpPr/>
          <p:nvPr/>
        </p:nvSpPr>
        <p:spPr>
          <a:xfrm>
            <a:off x="6911625" y="1995213"/>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87920EC-2ABE-4EEC-F0C7-C06FB382CB77}"/>
              </a:ext>
            </a:extLst>
          </p:cNvPr>
          <p:cNvSpPr/>
          <p:nvPr/>
        </p:nvSpPr>
        <p:spPr>
          <a:xfrm>
            <a:off x="4613910" y="197374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1E98086-00DB-B639-3291-A822D94570D8}"/>
              </a:ext>
            </a:extLst>
          </p:cNvPr>
          <p:cNvSpPr/>
          <p:nvPr/>
        </p:nvSpPr>
        <p:spPr>
          <a:xfrm>
            <a:off x="2316195" y="1983161"/>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6156EE-7DE9-2B9B-79DE-05E3F9280061}"/>
              </a:ext>
            </a:extLst>
          </p:cNvPr>
          <p:cNvSpPr/>
          <p:nvPr/>
        </p:nvSpPr>
        <p:spPr>
          <a:xfrm>
            <a:off x="24955" y="199902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DC58B75-4133-F514-B69C-E585B6890543}"/>
              </a:ext>
            </a:extLst>
          </p:cNvPr>
          <p:cNvSpPr/>
          <p:nvPr/>
        </p:nvSpPr>
        <p:spPr>
          <a:xfrm>
            <a:off x="24954" y="2276991"/>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82FFE34-A6D7-D540-BFD8-25EE30A3D3F4}"/>
              </a:ext>
            </a:extLst>
          </p:cNvPr>
          <p:cNvSpPr/>
          <p:nvPr/>
        </p:nvSpPr>
        <p:spPr>
          <a:xfrm>
            <a:off x="4620384" y="2259409"/>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B9934DC-63AA-94D7-140E-FF3CE57BA98C}"/>
              </a:ext>
            </a:extLst>
          </p:cNvPr>
          <p:cNvSpPr/>
          <p:nvPr/>
        </p:nvSpPr>
        <p:spPr>
          <a:xfrm>
            <a:off x="32671" y="2553861"/>
            <a:ext cx="4539329"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3520298-17CD-B5B3-0D4F-06D0DE32C74B}"/>
              </a:ext>
            </a:extLst>
          </p:cNvPr>
          <p:cNvSpPr/>
          <p:nvPr/>
        </p:nvSpPr>
        <p:spPr>
          <a:xfrm>
            <a:off x="36292" y="2818556"/>
            <a:ext cx="9107707" cy="122527"/>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85574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3A6518CC-C451-B164-D518-2D2D677BE079}"/>
            </a:ext>
          </a:extLst>
        </p:cNvPr>
        <p:cNvGrpSpPr/>
        <p:nvPr/>
      </p:nvGrpSpPr>
      <p:grpSpPr>
        <a:xfrm>
          <a:off x="0" y="0"/>
          <a:ext cx="0" cy="0"/>
          <a:chOff x="0" y="0"/>
          <a:chExt cx="0" cy="0"/>
        </a:xfrm>
      </p:grpSpPr>
      <p:sp>
        <p:nvSpPr>
          <p:cNvPr id="28" name="TextBox 27">
            <a:extLst>
              <a:ext uri="{FF2B5EF4-FFF2-40B4-BE49-F238E27FC236}">
                <a16:creationId xmlns:a16="http://schemas.microsoft.com/office/drawing/2014/main" id="{62D2E003-ECF2-E050-DCE3-60136320AFB0}"/>
              </a:ext>
            </a:extLst>
          </p:cNvPr>
          <p:cNvSpPr txBox="1"/>
          <p:nvPr/>
        </p:nvSpPr>
        <p:spPr>
          <a:xfrm>
            <a:off x="2700528" y="0"/>
            <a:ext cx="4572000" cy="523220"/>
          </a:xfrm>
          <a:prstGeom prst="rect">
            <a:avLst/>
          </a:prstGeom>
          <a:noFill/>
        </p:spPr>
        <p:txBody>
          <a:bodyPr wrap="square">
            <a:spAutoFit/>
          </a:bodyPr>
          <a:lstStyle/>
          <a:p>
            <a:r>
              <a:rPr lang="en-US" sz="2800" dirty="0">
                <a:solidFill>
                  <a:srgbClr val="0070C0"/>
                </a:solidFill>
              </a:rPr>
              <a:t>Range query algorithm</a:t>
            </a:r>
          </a:p>
        </p:txBody>
      </p:sp>
      <p:sp>
        <p:nvSpPr>
          <p:cNvPr id="30" name="TextBox 29">
            <a:extLst>
              <a:ext uri="{FF2B5EF4-FFF2-40B4-BE49-F238E27FC236}">
                <a16:creationId xmlns:a16="http://schemas.microsoft.com/office/drawing/2014/main" id="{019566DC-8B8E-BB97-12D0-9B0764891BAE}"/>
              </a:ext>
            </a:extLst>
          </p:cNvPr>
          <p:cNvSpPr txBox="1"/>
          <p:nvPr/>
        </p:nvSpPr>
        <p:spPr>
          <a:xfrm>
            <a:off x="646176" y="488198"/>
            <a:ext cx="6211824" cy="646331"/>
          </a:xfrm>
          <a:prstGeom prst="rect">
            <a:avLst/>
          </a:prstGeom>
          <a:noFill/>
        </p:spPr>
        <p:txBody>
          <a:bodyPr wrap="square">
            <a:spAutoFit/>
          </a:bodyPr>
          <a:lstStyle/>
          <a:p>
            <a:r>
              <a:rPr lang="en-US" sz="1800" dirty="0"/>
              <a:t>To do a range query from [</a:t>
            </a:r>
            <a:r>
              <a:rPr lang="en-US" sz="1800" dirty="0" err="1"/>
              <a:t>i,j</a:t>
            </a:r>
            <a:r>
              <a:rPr lang="en-US" sz="1800" dirty="0"/>
              <a:t>] both inclusive a Fenwick tree of size N:</a:t>
            </a:r>
          </a:p>
        </p:txBody>
      </p:sp>
      <p:sp>
        <p:nvSpPr>
          <p:cNvPr id="32" name="TextBox 31">
            <a:extLst>
              <a:ext uri="{FF2B5EF4-FFF2-40B4-BE49-F238E27FC236}">
                <a16:creationId xmlns:a16="http://schemas.microsoft.com/office/drawing/2014/main" id="{A2394EC4-3E55-5BE7-9DED-1A4169D42E6E}"/>
              </a:ext>
            </a:extLst>
          </p:cNvPr>
          <p:cNvSpPr txBox="1"/>
          <p:nvPr/>
        </p:nvSpPr>
        <p:spPr>
          <a:xfrm>
            <a:off x="0" y="1191839"/>
            <a:ext cx="9144000" cy="3477875"/>
          </a:xfrm>
          <a:prstGeom prst="rect">
            <a:avLst/>
          </a:prstGeom>
          <a:noFill/>
        </p:spPr>
        <p:txBody>
          <a:bodyPr wrap="square">
            <a:spAutoFit/>
          </a:bodyPr>
          <a:lstStyle/>
          <a:p>
            <a:r>
              <a:rPr lang="en-US" sz="2000" dirty="0"/>
              <a:t>		</a:t>
            </a:r>
            <a:r>
              <a:rPr lang="en-US" sz="2000" dirty="0">
                <a:solidFill>
                  <a:srgbClr val="FF0000"/>
                </a:solidFill>
              </a:rPr>
              <a:t>function</a:t>
            </a:r>
            <a:r>
              <a:rPr lang="en-US" sz="2000" dirty="0"/>
              <a:t> </a:t>
            </a:r>
            <a:r>
              <a:rPr lang="en-US" sz="2000" dirty="0" err="1"/>
              <a:t>prefixSum</a:t>
            </a:r>
            <a:r>
              <a:rPr lang="en-US" sz="2000" dirty="0"/>
              <a:t>(</a:t>
            </a:r>
            <a:r>
              <a:rPr lang="en-US" sz="2000" dirty="0" err="1"/>
              <a:t>i</a:t>
            </a:r>
            <a:r>
              <a:rPr lang="en-US" sz="2000" dirty="0"/>
              <a:t>):</a:t>
            </a:r>
          </a:p>
          <a:p>
            <a:r>
              <a:rPr lang="en-US" sz="2000" dirty="0"/>
              <a:t>			sum := 0</a:t>
            </a:r>
          </a:p>
          <a:p>
            <a:r>
              <a:rPr lang="en-US" sz="2000" dirty="0"/>
              <a:t>			</a:t>
            </a:r>
            <a:r>
              <a:rPr lang="en-US" sz="2000" dirty="0">
                <a:solidFill>
                  <a:srgbClr val="FF0000"/>
                </a:solidFill>
              </a:rPr>
              <a:t>while</a:t>
            </a:r>
            <a:r>
              <a:rPr lang="en-US" sz="2000" dirty="0"/>
              <a:t> </a:t>
            </a:r>
            <a:r>
              <a:rPr lang="en-US" sz="2000" dirty="0" err="1"/>
              <a:t>i</a:t>
            </a:r>
            <a:r>
              <a:rPr lang="en-US" sz="2000" dirty="0"/>
              <a:t> != 0:</a:t>
            </a:r>
          </a:p>
          <a:p>
            <a:r>
              <a:rPr lang="en-US" sz="2000" dirty="0"/>
              <a:t>				sum = sum + tree[</a:t>
            </a:r>
            <a:r>
              <a:rPr lang="en-US" sz="2000" dirty="0" err="1"/>
              <a:t>i</a:t>
            </a:r>
            <a:r>
              <a:rPr lang="en-US" sz="2000" dirty="0"/>
              <a:t>]</a:t>
            </a:r>
          </a:p>
          <a:p>
            <a:r>
              <a:rPr lang="en-US" sz="2000" dirty="0"/>
              <a:t>				</a:t>
            </a:r>
            <a:r>
              <a:rPr lang="en-US" sz="2000" dirty="0" err="1"/>
              <a:t>i</a:t>
            </a:r>
            <a:r>
              <a:rPr lang="en-US" sz="2000" dirty="0"/>
              <a:t> = </a:t>
            </a:r>
            <a:r>
              <a:rPr lang="en-US" sz="2000" dirty="0" err="1"/>
              <a:t>i</a:t>
            </a:r>
            <a:r>
              <a:rPr lang="en-US" sz="2000" dirty="0"/>
              <a:t> - </a:t>
            </a:r>
            <a:r>
              <a:rPr lang="en-US" sz="2000" dirty="0">
                <a:solidFill>
                  <a:srgbClr val="0070C0"/>
                </a:solidFill>
              </a:rPr>
              <a:t>LSB</a:t>
            </a:r>
            <a:r>
              <a:rPr lang="en-US" sz="2000" dirty="0"/>
              <a:t>(</a:t>
            </a:r>
            <a:r>
              <a:rPr lang="en-US" sz="2000" dirty="0" err="1"/>
              <a:t>i</a:t>
            </a:r>
            <a:r>
              <a:rPr lang="en-US" sz="2000" dirty="0"/>
              <a:t>)</a:t>
            </a:r>
          </a:p>
          <a:p>
            <a:r>
              <a:rPr lang="en-US" sz="2000" dirty="0"/>
              <a:t>			</a:t>
            </a:r>
            <a:r>
              <a:rPr lang="en-US" sz="2000" dirty="0">
                <a:solidFill>
                  <a:srgbClr val="FF0000"/>
                </a:solidFill>
              </a:rPr>
              <a:t>return</a:t>
            </a:r>
            <a:r>
              <a:rPr lang="en-US" sz="2000" dirty="0"/>
              <a:t> sum</a:t>
            </a:r>
          </a:p>
          <a:p>
            <a:endParaRPr lang="en-US" sz="2000" dirty="0"/>
          </a:p>
          <a:p>
            <a:r>
              <a:rPr lang="en-US" sz="2000" dirty="0"/>
              <a:t>		</a:t>
            </a:r>
            <a:r>
              <a:rPr lang="en-US" sz="2000" dirty="0">
                <a:solidFill>
                  <a:srgbClr val="FF0000"/>
                </a:solidFill>
              </a:rPr>
              <a:t>function</a:t>
            </a:r>
            <a:r>
              <a:rPr lang="en-US" sz="2000" dirty="0"/>
              <a:t> </a:t>
            </a:r>
            <a:r>
              <a:rPr lang="en-US" sz="2000" dirty="0" err="1"/>
              <a:t>rangeQuery</a:t>
            </a:r>
            <a:r>
              <a:rPr lang="en-US" sz="2000" dirty="0"/>
              <a:t>(</a:t>
            </a:r>
            <a:r>
              <a:rPr lang="en-US" sz="2000" dirty="0" err="1"/>
              <a:t>i</a:t>
            </a:r>
            <a:r>
              <a:rPr lang="en-US" sz="2000" dirty="0"/>
              <a:t>, j):</a:t>
            </a:r>
          </a:p>
          <a:p>
            <a:r>
              <a:rPr lang="en-US" sz="2000" dirty="0"/>
              <a:t>			</a:t>
            </a:r>
            <a:r>
              <a:rPr lang="en-US" sz="2000" dirty="0">
                <a:solidFill>
                  <a:srgbClr val="FF0000"/>
                </a:solidFill>
              </a:rPr>
              <a:t>return</a:t>
            </a:r>
            <a:r>
              <a:rPr lang="en-US" sz="2000" dirty="0"/>
              <a:t> </a:t>
            </a:r>
            <a:r>
              <a:rPr lang="en-US" sz="2000" dirty="0" err="1"/>
              <a:t>prefixSum</a:t>
            </a:r>
            <a:r>
              <a:rPr lang="en-US" sz="2000" dirty="0"/>
              <a:t>(j) - </a:t>
            </a:r>
            <a:r>
              <a:rPr lang="en-US" sz="2000" dirty="0" err="1"/>
              <a:t>prefixSum</a:t>
            </a:r>
            <a:r>
              <a:rPr lang="en-US" sz="2000" dirty="0"/>
              <a:t>(i-1)</a:t>
            </a:r>
          </a:p>
          <a:p>
            <a:endParaRPr lang="en-US" sz="2000" dirty="0"/>
          </a:p>
          <a:p>
            <a:r>
              <a:rPr lang="en-US" sz="2000" dirty="0"/>
              <a:t>		Where </a:t>
            </a:r>
            <a:r>
              <a:rPr lang="en-US" sz="2000" dirty="0">
                <a:solidFill>
                  <a:srgbClr val="0070C0"/>
                </a:solidFill>
              </a:rPr>
              <a:t>LSB</a:t>
            </a:r>
            <a:r>
              <a:rPr lang="en-US" sz="2000" dirty="0"/>
              <a:t> returns the </a:t>
            </a:r>
            <a:r>
              <a:rPr lang="en-US" sz="2000" dirty="0">
                <a:solidFill>
                  <a:srgbClr val="0070C0"/>
                </a:solidFill>
              </a:rPr>
              <a:t>value</a:t>
            </a:r>
            <a:r>
              <a:rPr lang="en-US" sz="2000" dirty="0"/>
              <a:t> of the least significant bit.</a:t>
            </a:r>
          </a:p>
        </p:txBody>
      </p:sp>
    </p:spTree>
    <p:extLst>
      <p:ext uri="{BB962C8B-B14F-4D97-AF65-F5344CB8AC3E}">
        <p14:creationId xmlns:p14="http://schemas.microsoft.com/office/powerpoint/2010/main" val="7571014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4FDF0297-48EE-1617-1775-079E4AF5F694}"/>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FBC4F9E4-1D51-884E-FA60-A21F56EFCEC6}"/>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Cập</a:t>
            </a:r>
            <a:r>
              <a:rPr lang="en-US" sz="2000" dirty="0"/>
              <a:t> </a:t>
            </a:r>
            <a:r>
              <a:rPr lang="en-US" sz="2000" dirty="0" err="1"/>
              <a:t>nhật</a:t>
            </a:r>
            <a:r>
              <a:rPr lang="en-US" sz="2000" dirty="0"/>
              <a:t> </a:t>
            </a:r>
            <a:r>
              <a:rPr lang="en-US" sz="2000" dirty="0" err="1"/>
              <a:t>điểm</a:t>
            </a:r>
            <a:r>
              <a:rPr lang="en-US" sz="2000" dirty="0"/>
              <a:t> (Point Updates)</a:t>
            </a:r>
          </a:p>
        </p:txBody>
      </p:sp>
      <p:graphicFrame>
        <p:nvGraphicFramePr>
          <p:cNvPr id="18" name="Table 17">
            <a:extLst>
              <a:ext uri="{FF2B5EF4-FFF2-40B4-BE49-F238E27FC236}">
                <a16:creationId xmlns:a16="http://schemas.microsoft.com/office/drawing/2014/main" id="{1B9AFA74-2ED2-EFAB-4E16-A14021C9478E}"/>
              </a:ext>
            </a:extLst>
          </p:cNvPr>
          <p:cNvGraphicFramePr>
            <a:graphicFrameLocks noGrp="1"/>
          </p:cNvGraphicFramePr>
          <p:nvPr/>
        </p:nvGraphicFramePr>
        <p:xfrm>
          <a:off x="0" y="1173734"/>
          <a:ext cx="9164955" cy="579120"/>
        </p:xfrm>
        <a:graphic>
          <a:graphicData uri="http://schemas.openxmlformats.org/drawingml/2006/table">
            <a:tbl>
              <a:tblPr firstRow="1" bandRow="1">
                <a:tableStyleId>{CC4AEED3-F78E-434A-8E7B-570F3100C88C}</a:tableStyleId>
              </a:tblPr>
              <a:tblGrid>
                <a:gridCol w="571500">
                  <a:extLst>
                    <a:ext uri="{9D8B030D-6E8A-4147-A177-3AD203B41FA5}">
                      <a16:colId xmlns:a16="http://schemas.microsoft.com/office/drawing/2014/main" val="3132267375"/>
                    </a:ext>
                  </a:extLst>
                </a:gridCol>
                <a:gridCol w="571500">
                  <a:extLst>
                    <a:ext uri="{9D8B030D-6E8A-4147-A177-3AD203B41FA5}">
                      <a16:colId xmlns:a16="http://schemas.microsoft.com/office/drawing/2014/main" val="3789098752"/>
                    </a:ext>
                  </a:extLst>
                </a:gridCol>
                <a:gridCol w="571500">
                  <a:extLst>
                    <a:ext uri="{9D8B030D-6E8A-4147-A177-3AD203B41FA5}">
                      <a16:colId xmlns:a16="http://schemas.microsoft.com/office/drawing/2014/main" val="2932655077"/>
                    </a:ext>
                  </a:extLst>
                </a:gridCol>
                <a:gridCol w="571500">
                  <a:extLst>
                    <a:ext uri="{9D8B030D-6E8A-4147-A177-3AD203B41FA5}">
                      <a16:colId xmlns:a16="http://schemas.microsoft.com/office/drawing/2014/main" val="2043838059"/>
                    </a:ext>
                  </a:extLst>
                </a:gridCol>
                <a:gridCol w="571500">
                  <a:extLst>
                    <a:ext uri="{9D8B030D-6E8A-4147-A177-3AD203B41FA5}">
                      <a16:colId xmlns:a16="http://schemas.microsoft.com/office/drawing/2014/main" val="3996225493"/>
                    </a:ext>
                  </a:extLst>
                </a:gridCol>
                <a:gridCol w="592455">
                  <a:extLst>
                    <a:ext uri="{9D8B030D-6E8A-4147-A177-3AD203B41FA5}">
                      <a16:colId xmlns:a16="http://schemas.microsoft.com/office/drawing/2014/main" val="3167714550"/>
                    </a:ext>
                  </a:extLst>
                </a:gridCol>
                <a:gridCol w="571500">
                  <a:extLst>
                    <a:ext uri="{9D8B030D-6E8A-4147-A177-3AD203B41FA5}">
                      <a16:colId xmlns:a16="http://schemas.microsoft.com/office/drawing/2014/main" val="977450678"/>
                    </a:ext>
                  </a:extLst>
                </a:gridCol>
                <a:gridCol w="571500">
                  <a:extLst>
                    <a:ext uri="{9D8B030D-6E8A-4147-A177-3AD203B41FA5}">
                      <a16:colId xmlns:a16="http://schemas.microsoft.com/office/drawing/2014/main" val="2924550504"/>
                    </a:ext>
                  </a:extLst>
                </a:gridCol>
                <a:gridCol w="571500">
                  <a:extLst>
                    <a:ext uri="{9D8B030D-6E8A-4147-A177-3AD203B41FA5}">
                      <a16:colId xmlns:a16="http://schemas.microsoft.com/office/drawing/2014/main" val="3461910798"/>
                    </a:ext>
                  </a:extLst>
                </a:gridCol>
                <a:gridCol w="571500">
                  <a:extLst>
                    <a:ext uri="{9D8B030D-6E8A-4147-A177-3AD203B41FA5}">
                      <a16:colId xmlns:a16="http://schemas.microsoft.com/office/drawing/2014/main" val="4004852454"/>
                    </a:ext>
                  </a:extLst>
                </a:gridCol>
                <a:gridCol w="571500">
                  <a:extLst>
                    <a:ext uri="{9D8B030D-6E8A-4147-A177-3AD203B41FA5}">
                      <a16:colId xmlns:a16="http://schemas.microsoft.com/office/drawing/2014/main" val="3562144096"/>
                    </a:ext>
                  </a:extLst>
                </a:gridCol>
                <a:gridCol w="571500">
                  <a:extLst>
                    <a:ext uri="{9D8B030D-6E8A-4147-A177-3AD203B41FA5}">
                      <a16:colId xmlns:a16="http://schemas.microsoft.com/office/drawing/2014/main" val="3680553753"/>
                    </a:ext>
                  </a:extLst>
                </a:gridCol>
                <a:gridCol w="571500">
                  <a:extLst>
                    <a:ext uri="{9D8B030D-6E8A-4147-A177-3AD203B41FA5}">
                      <a16:colId xmlns:a16="http://schemas.microsoft.com/office/drawing/2014/main" val="2210967052"/>
                    </a:ext>
                  </a:extLst>
                </a:gridCol>
                <a:gridCol w="571500">
                  <a:extLst>
                    <a:ext uri="{9D8B030D-6E8A-4147-A177-3AD203B41FA5}">
                      <a16:colId xmlns:a16="http://schemas.microsoft.com/office/drawing/2014/main" val="2335310599"/>
                    </a:ext>
                  </a:extLst>
                </a:gridCol>
                <a:gridCol w="571500">
                  <a:extLst>
                    <a:ext uri="{9D8B030D-6E8A-4147-A177-3AD203B41FA5}">
                      <a16:colId xmlns:a16="http://schemas.microsoft.com/office/drawing/2014/main" val="4123622644"/>
                    </a:ext>
                  </a:extLst>
                </a:gridCol>
                <a:gridCol w="571500">
                  <a:extLst>
                    <a:ext uri="{9D8B030D-6E8A-4147-A177-3AD203B41FA5}">
                      <a16:colId xmlns:a16="http://schemas.microsoft.com/office/drawing/2014/main" val="1143769944"/>
                    </a:ext>
                  </a:extLst>
                </a:gridCol>
              </a:tblGrid>
              <a:tr h="216154">
                <a:tc>
                  <a:txBody>
                    <a:bodyPr/>
                    <a:lstStyle/>
                    <a:p>
                      <a:r>
                        <a:rPr lang="en-US" sz="1600" dirty="0">
                          <a:solidFill>
                            <a:schemeClr val="tx1"/>
                          </a:solidFill>
                        </a:rPr>
                        <a:t>00001</a:t>
                      </a:r>
                    </a:p>
                  </a:txBody>
                  <a:tcPr/>
                </a:tc>
                <a:tc>
                  <a:txBody>
                    <a:bodyPr/>
                    <a:lstStyle/>
                    <a:p>
                      <a:r>
                        <a:rPr lang="en-US" sz="1600" dirty="0">
                          <a:solidFill>
                            <a:schemeClr val="tx1"/>
                          </a:solidFill>
                        </a:rPr>
                        <a:t>00010</a:t>
                      </a:r>
                    </a:p>
                  </a:txBody>
                  <a:tcPr/>
                </a:tc>
                <a:tc>
                  <a:txBody>
                    <a:bodyPr/>
                    <a:lstStyle/>
                    <a:p>
                      <a:r>
                        <a:rPr lang="en-US" sz="1600" dirty="0">
                          <a:solidFill>
                            <a:schemeClr val="tx1"/>
                          </a:solidFill>
                        </a:rPr>
                        <a:t>00011</a:t>
                      </a:r>
                    </a:p>
                  </a:txBody>
                  <a:tcPr/>
                </a:tc>
                <a:tc>
                  <a:txBody>
                    <a:bodyPr/>
                    <a:lstStyle/>
                    <a:p>
                      <a:r>
                        <a:rPr lang="en-US" sz="1600" dirty="0">
                          <a:solidFill>
                            <a:schemeClr val="tx1"/>
                          </a:solidFill>
                        </a:rPr>
                        <a:t>00100</a:t>
                      </a:r>
                    </a:p>
                  </a:txBody>
                  <a:tcPr/>
                </a:tc>
                <a:tc>
                  <a:txBody>
                    <a:bodyPr/>
                    <a:lstStyle/>
                    <a:p>
                      <a:r>
                        <a:rPr lang="en-US" sz="1600" dirty="0">
                          <a:solidFill>
                            <a:schemeClr val="tx1"/>
                          </a:solidFill>
                        </a:rPr>
                        <a:t>00101</a:t>
                      </a:r>
                    </a:p>
                  </a:txBody>
                  <a:tcPr/>
                </a:tc>
                <a:tc>
                  <a:txBody>
                    <a:bodyPr/>
                    <a:lstStyle/>
                    <a:p>
                      <a:r>
                        <a:rPr lang="en-US" sz="1600" dirty="0">
                          <a:solidFill>
                            <a:schemeClr val="tx1"/>
                          </a:solidFill>
                        </a:rPr>
                        <a:t>00110</a:t>
                      </a:r>
                    </a:p>
                  </a:txBody>
                  <a:tcPr/>
                </a:tc>
                <a:tc>
                  <a:txBody>
                    <a:bodyPr/>
                    <a:lstStyle/>
                    <a:p>
                      <a:r>
                        <a:rPr lang="en-US" sz="1600" dirty="0">
                          <a:solidFill>
                            <a:schemeClr val="tx1"/>
                          </a:solidFill>
                        </a:rPr>
                        <a:t>00111</a:t>
                      </a:r>
                    </a:p>
                  </a:txBody>
                  <a:tcPr/>
                </a:tc>
                <a:tc>
                  <a:txBody>
                    <a:bodyPr/>
                    <a:lstStyle/>
                    <a:p>
                      <a:r>
                        <a:rPr lang="en-US" sz="1600" dirty="0">
                          <a:solidFill>
                            <a:schemeClr val="tx1"/>
                          </a:solidFill>
                        </a:rPr>
                        <a:t>01000</a:t>
                      </a:r>
                    </a:p>
                  </a:txBody>
                  <a:tcPr/>
                </a:tc>
                <a:tc>
                  <a:txBody>
                    <a:bodyPr/>
                    <a:lstStyle/>
                    <a:p>
                      <a:r>
                        <a:rPr lang="en-US" sz="1600" dirty="0">
                          <a:solidFill>
                            <a:schemeClr val="tx1"/>
                          </a:solidFill>
                        </a:rPr>
                        <a:t>01001</a:t>
                      </a:r>
                    </a:p>
                  </a:txBody>
                  <a:tcPr/>
                </a:tc>
                <a:tc>
                  <a:txBody>
                    <a:bodyPr/>
                    <a:lstStyle/>
                    <a:p>
                      <a:r>
                        <a:rPr lang="en-US" sz="1600" dirty="0">
                          <a:solidFill>
                            <a:schemeClr val="tx1"/>
                          </a:solidFill>
                        </a:rPr>
                        <a:t>01010</a:t>
                      </a:r>
                    </a:p>
                  </a:txBody>
                  <a:tcPr/>
                </a:tc>
                <a:tc>
                  <a:txBody>
                    <a:bodyPr/>
                    <a:lstStyle/>
                    <a:p>
                      <a:r>
                        <a:rPr lang="en-US" sz="1600" dirty="0">
                          <a:solidFill>
                            <a:schemeClr val="tx1"/>
                          </a:solidFill>
                        </a:rPr>
                        <a:t>01011</a:t>
                      </a:r>
                    </a:p>
                  </a:txBody>
                  <a:tcPr/>
                </a:tc>
                <a:tc>
                  <a:txBody>
                    <a:bodyPr/>
                    <a:lstStyle/>
                    <a:p>
                      <a:r>
                        <a:rPr lang="en-US" sz="1600" dirty="0">
                          <a:solidFill>
                            <a:schemeClr val="tx1"/>
                          </a:solidFill>
                        </a:rPr>
                        <a:t>01100</a:t>
                      </a:r>
                    </a:p>
                  </a:txBody>
                  <a:tcPr/>
                </a:tc>
                <a:tc>
                  <a:txBody>
                    <a:bodyPr/>
                    <a:lstStyle/>
                    <a:p>
                      <a:r>
                        <a:rPr lang="en-US" sz="1600" dirty="0">
                          <a:solidFill>
                            <a:schemeClr val="tx1"/>
                          </a:solidFill>
                        </a:rPr>
                        <a:t>01101</a:t>
                      </a:r>
                    </a:p>
                  </a:txBody>
                  <a:tcPr/>
                </a:tc>
                <a:tc>
                  <a:txBody>
                    <a:bodyPr/>
                    <a:lstStyle/>
                    <a:p>
                      <a:r>
                        <a:rPr lang="en-US" sz="1600" dirty="0">
                          <a:solidFill>
                            <a:schemeClr val="tx1"/>
                          </a:solidFill>
                        </a:rPr>
                        <a:t>01110</a:t>
                      </a:r>
                    </a:p>
                  </a:txBody>
                  <a:tcPr/>
                </a:tc>
                <a:tc>
                  <a:txBody>
                    <a:bodyPr/>
                    <a:lstStyle/>
                    <a:p>
                      <a:r>
                        <a:rPr lang="en-US" sz="1600" dirty="0">
                          <a:solidFill>
                            <a:schemeClr val="tx1"/>
                          </a:solidFill>
                        </a:rPr>
                        <a:t>01111</a:t>
                      </a:r>
                    </a:p>
                  </a:txBody>
                  <a:tcPr/>
                </a:tc>
                <a:tc>
                  <a:txBody>
                    <a:bodyPr/>
                    <a:lstStyle/>
                    <a:p>
                      <a:r>
                        <a:rPr lang="en-US" sz="1600" dirty="0">
                          <a:solidFill>
                            <a:schemeClr val="tx1"/>
                          </a:solidFill>
                        </a:rPr>
                        <a:t>10000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D9E8D872-79C5-6E55-CEF1-C4AD87AD200A}"/>
              </a:ext>
            </a:extLst>
          </p:cNvPr>
          <p:cNvSpPr txBox="1"/>
          <p:nvPr/>
        </p:nvSpPr>
        <p:spPr>
          <a:xfrm>
            <a:off x="0" y="712069"/>
            <a:ext cx="9143999" cy="461665"/>
          </a:xfrm>
          <a:prstGeom prst="rect">
            <a:avLst/>
          </a:prstGeom>
          <a:noFill/>
        </p:spPr>
        <p:txBody>
          <a:bodyPr wrap="square">
            <a:spAutoFit/>
          </a:bodyPr>
          <a:lstStyle/>
          <a:p>
            <a:r>
              <a:rPr lang="en-US" sz="2400" dirty="0"/>
              <a:t> 1    2     3     4     5    6     7     8     9   10   11   12   13   14   15   16</a:t>
            </a:r>
          </a:p>
        </p:txBody>
      </p:sp>
      <p:sp>
        <p:nvSpPr>
          <p:cNvPr id="21" name="TextBox 20">
            <a:extLst>
              <a:ext uri="{FF2B5EF4-FFF2-40B4-BE49-F238E27FC236}">
                <a16:creationId xmlns:a16="http://schemas.microsoft.com/office/drawing/2014/main" id="{816B6E08-035A-86E3-2301-E77831B222C8}"/>
              </a:ext>
            </a:extLst>
          </p:cNvPr>
          <p:cNvSpPr txBox="1"/>
          <p:nvPr/>
        </p:nvSpPr>
        <p:spPr>
          <a:xfrm>
            <a:off x="865632" y="3113008"/>
            <a:ext cx="7949184" cy="646331"/>
          </a:xfrm>
          <a:prstGeom prst="rect">
            <a:avLst/>
          </a:prstGeom>
          <a:noFill/>
        </p:spPr>
        <p:txBody>
          <a:bodyPr wrap="square">
            <a:spAutoFit/>
          </a:bodyPr>
          <a:lstStyle/>
          <a:p>
            <a:r>
              <a:rPr lang="en-US" sz="1800" dirty="0"/>
              <a:t>Thay </a:t>
            </a:r>
            <a:r>
              <a:rPr lang="en-US" sz="1800" dirty="0" err="1"/>
              <a:t>vì</a:t>
            </a:r>
            <a:r>
              <a:rPr lang="en-US" sz="1800" dirty="0"/>
              <a:t> </a:t>
            </a:r>
            <a:r>
              <a:rPr lang="en-US" sz="1800" dirty="0" err="1"/>
              <a:t>truy</a:t>
            </a:r>
            <a:r>
              <a:rPr lang="en-US" sz="1800" dirty="0"/>
              <a:t> </a:t>
            </a:r>
            <a:r>
              <a:rPr lang="en-US" sz="1800" dirty="0" err="1"/>
              <a:t>vấn</a:t>
            </a:r>
            <a:r>
              <a:rPr lang="en-US" sz="1800" dirty="0"/>
              <a:t> </a:t>
            </a:r>
            <a:r>
              <a:rPr lang="en-US" sz="1800" dirty="0" err="1"/>
              <a:t>một</a:t>
            </a:r>
            <a:r>
              <a:rPr lang="en-US" sz="1800" dirty="0"/>
              <a:t> </a:t>
            </a:r>
            <a:r>
              <a:rPr lang="en-US" sz="1800" dirty="0" err="1"/>
              <a:t>phạm</a:t>
            </a:r>
            <a:r>
              <a:rPr lang="en-US" sz="1800" dirty="0"/>
              <a:t> vi </a:t>
            </a:r>
            <a:r>
              <a:rPr lang="en-US" sz="1800" dirty="0" err="1"/>
              <a:t>để</a:t>
            </a:r>
            <a:r>
              <a:rPr lang="en-US" sz="1800" dirty="0"/>
              <a:t> </a:t>
            </a:r>
            <a:r>
              <a:rPr lang="en-US" sz="1800" dirty="0" err="1"/>
              <a:t>tìm</a:t>
            </a:r>
            <a:r>
              <a:rPr lang="en-US" sz="1800" dirty="0"/>
              <a:t> </a:t>
            </a:r>
            <a:r>
              <a:rPr lang="en-US" sz="1800" dirty="0" err="1"/>
              <a:t>tổng</a:t>
            </a:r>
            <a:r>
              <a:rPr lang="en-US" sz="1800" dirty="0"/>
              <a:t> </a:t>
            </a:r>
            <a:r>
              <a:rPr lang="en-US" sz="1800" dirty="0" err="1"/>
              <a:t>khoảng</a:t>
            </a:r>
            <a:r>
              <a:rPr lang="en-US" sz="1800" dirty="0"/>
              <a:t>, </a:t>
            </a:r>
            <a:r>
              <a:rPr lang="en-US" sz="1800" dirty="0" err="1"/>
              <a:t>chúng</a:t>
            </a:r>
            <a:r>
              <a:rPr lang="en-US" sz="1800" dirty="0"/>
              <a:t> ta </a:t>
            </a:r>
            <a:r>
              <a:rPr lang="en-US" sz="1800" dirty="0" err="1"/>
              <a:t>có</a:t>
            </a:r>
            <a:r>
              <a:rPr lang="en-US" sz="1800" dirty="0"/>
              <a:t> </a:t>
            </a:r>
            <a:r>
              <a:rPr lang="en-US" sz="1800" dirty="0" err="1"/>
              <a:t>thể</a:t>
            </a:r>
            <a:r>
              <a:rPr lang="en-US" sz="1800" dirty="0"/>
              <a:t> </a:t>
            </a:r>
            <a:r>
              <a:rPr lang="en-US" sz="1800" dirty="0" err="1"/>
              <a:t>cập</a:t>
            </a:r>
            <a:r>
              <a:rPr lang="en-US" sz="1800" dirty="0"/>
              <a:t> </a:t>
            </a:r>
            <a:r>
              <a:rPr lang="en-US" sz="1800" dirty="0" err="1"/>
              <a:t>nhật</a:t>
            </a:r>
            <a:r>
              <a:rPr lang="en-US" sz="1800" dirty="0"/>
              <a:t> </a:t>
            </a:r>
            <a:r>
              <a:rPr lang="en-US" sz="1800" dirty="0" err="1"/>
              <a:t>một</a:t>
            </a:r>
            <a:r>
              <a:rPr lang="en-US" sz="1800" dirty="0"/>
              <a:t> ô </a:t>
            </a:r>
            <a:r>
              <a:rPr lang="en-US" sz="1800" dirty="0" err="1"/>
              <a:t>trong</a:t>
            </a:r>
            <a:r>
              <a:rPr lang="en-US" sz="1800" dirty="0"/>
              <a:t> </a:t>
            </a:r>
            <a:r>
              <a:rPr lang="en-US" sz="1800" dirty="0" err="1"/>
              <a:t>mảng</a:t>
            </a:r>
            <a:r>
              <a:rPr lang="en-US" sz="1800" dirty="0"/>
              <a:t> </a:t>
            </a:r>
            <a:r>
              <a:rPr lang="en-US" sz="1800" dirty="0" err="1"/>
              <a:t>của</a:t>
            </a:r>
            <a:r>
              <a:rPr lang="en-US" sz="1800" dirty="0"/>
              <a:t> </a:t>
            </a:r>
            <a:r>
              <a:rPr lang="en-US" sz="1800" dirty="0" err="1"/>
              <a:t>mình</a:t>
            </a:r>
            <a:r>
              <a:rPr lang="en-US" sz="1800" dirty="0"/>
              <a:t>.</a:t>
            </a:r>
          </a:p>
        </p:txBody>
      </p:sp>
      <p:sp>
        <p:nvSpPr>
          <p:cNvPr id="25" name="TextBox 24">
            <a:extLst>
              <a:ext uri="{FF2B5EF4-FFF2-40B4-BE49-F238E27FC236}">
                <a16:creationId xmlns:a16="http://schemas.microsoft.com/office/drawing/2014/main" id="{3A8E78F8-AC9A-8753-E733-3EE29F68BC5D}"/>
              </a:ext>
            </a:extLst>
          </p:cNvPr>
          <p:cNvSpPr txBox="1"/>
          <p:nvPr/>
        </p:nvSpPr>
        <p:spPr>
          <a:xfrm>
            <a:off x="865632" y="3759339"/>
            <a:ext cx="7565118" cy="646331"/>
          </a:xfrm>
          <a:prstGeom prst="rect">
            <a:avLst/>
          </a:prstGeom>
          <a:noFill/>
        </p:spPr>
        <p:txBody>
          <a:bodyPr wrap="square">
            <a:spAutoFit/>
          </a:bodyPr>
          <a:lstStyle/>
          <a:p>
            <a:r>
              <a:rPr lang="en-US" sz="1800" dirty="0"/>
              <a:t>Các </a:t>
            </a:r>
            <a:r>
              <a:rPr lang="en-US" sz="1800" dirty="0" err="1"/>
              <a:t>truy</a:t>
            </a:r>
            <a:r>
              <a:rPr lang="en-US" sz="1800" dirty="0"/>
              <a:t> </a:t>
            </a:r>
            <a:r>
              <a:rPr lang="en-US" sz="1800" dirty="0" err="1"/>
              <a:t>vấn</a:t>
            </a:r>
            <a:r>
              <a:rPr lang="en-US" sz="1800" dirty="0"/>
              <a:t> </a:t>
            </a:r>
            <a:r>
              <a:rPr lang="en-US" sz="1800" dirty="0" err="1"/>
              <a:t>tổng</a:t>
            </a:r>
            <a:r>
              <a:rPr lang="en-US" sz="1800" dirty="0"/>
              <a:t> </a:t>
            </a:r>
            <a:r>
              <a:rPr lang="en-US" sz="1800" dirty="0" err="1"/>
              <a:t>phạm</a:t>
            </a:r>
            <a:r>
              <a:rPr lang="en-US" sz="1800" dirty="0"/>
              <a:t> vi </a:t>
            </a:r>
            <a:r>
              <a:rPr lang="en-US" sz="1800" dirty="0" err="1"/>
              <a:t>chúng</a:t>
            </a:r>
            <a:r>
              <a:rPr lang="en-US" sz="1800" dirty="0"/>
              <a:t> ta </a:t>
            </a:r>
            <a:r>
              <a:rPr lang="en-US" sz="1800" dirty="0" err="1"/>
              <a:t>đã</a:t>
            </a:r>
            <a:r>
              <a:rPr lang="en-US" sz="1800" dirty="0"/>
              <a:t> </a:t>
            </a:r>
            <a:r>
              <a:rPr lang="en-US" sz="1800" dirty="0" err="1"/>
              <a:t>xếp</a:t>
            </a:r>
            <a:r>
              <a:rPr lang="en-US" sz="1800" dirty="0"/>
              <a:t> </a:t>
            </a:r>
            <a:r>
              <a:rPr lang="en-US" sz="1800" dirty="0" err="1"/>
              <a:t>tầng</a:t>
            </a:r>
            <a:r>
              <a:rPr lang="en-US" sz="1800" dirty="0"/>
              <a:t> </a:t>
            </a:r>
            <a:r>
              <a:rPr lang="en-US" sz="1800" dirty="0" err="1"/>
              <a:t>xuống</a:t>
            </a:r>
            <a:r>
              <a:rPr lang="en-US" sz="1800" dirty="0"/>
              <a:t> </a:t>
            </a:r>
            <a:r>
              <a:rPr lang="en-US" sz="1800" dirty="0" err="1"/>
              <a:t>theo</a:t>
            </a:r>
            <a:r>
              <a:rPr lang="en-US" sz="1800" dirty="0"/>
              <a:t> LSB </a:t>
            </a:r>
            <a:r>
              <a:rPr lang="en-US" sz="1800" dirty="0" err="1"/>
              <a:t>cho</a:t>
            </a:r>
            <a:r>
              <a:rPr lang="en-US" sz="1800" dirty="0"/>
              <a:t> </a:t>
            </a:r>
            <a:r>
              <a:rPr lang="en-US" sz="1800" dirty="0" err="1"/>
              <a:t>đến</a:t>
            </a:r>
            <a:r>
              <a:rPr lang="en-US" sz="1800" dirty="0"/>
              <a:t> </a:t>
            </a:r>
            <a:r>
              <a:rPr lang="en-US" sz="1800" dirty="0" err="1"/>
              <a:t>khi</a:t>
            </a:r>
            <a:r>
              <a:rPr lang="en-US" sz="1800" dirty="0"/>
              <a:t> </a:t>
            </a:r>
            <a:r>
              <a:rPr lang="en-US" sz="1800" dirty="0" err="1"/>
              <a:t>bằng</a:t>
            </a:r>
            <a:r>
              <a:rPr lang="en-US" sz="1800" dirty="0"/>
              <a:t> 0.</a:t>
            </a:r>
          </a:p>
        </p:txBody>
      </p:sp>
      <p:cxnSp>
        <p:nvCxnSpPr>
          <p:cNvPr id="16" name="Straight Connector 15">
            <a:extLst>
              <a:ext uri="{FF2B5EF4-FFF2-40B4-BE49-F238E27FC236}">
                <a16:creationId xmlns:a16="http://schemas.microsoft.com/office/drawing/2014/main" id="{819E5E9B-27DE-2E14-AF51-C4CAC0B56BE7}"/>
              </a:ext>
            </a:extLst>
          </p:cNvPr>
          <p:cNvCxnSpPr/>
          <p:nvPr/>
        </p:nvCxnSpPr>
        <p:spPr>
          <a:xfrm>
            <a:off x="0" y="1752854"/>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B46335B2-2902-56B5-A8B4-4DBA4F6A83C5}"/>
              </a:ext>
            </a:extLst>
          </p:cNvPr>
          <p:cNvSpPr/>
          <p:nvPr/>
        </p:nvSpPr>
        <p:spPr>
          <a:xfrm>
            <a:off x="32671"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DA75DEE-B940-689F-7F6A-56F467675479}"/>
              </a:ext>
            </a:extLst>
          </p:cNvPr>
          <p:cNvSpPr/>
          <p:nvPr/>
        </p:nvSpPr>
        <p:spPr>
          <a:xfrm>
            <a:off x="1186529" y="1774869"/>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5D0F51E-C0EA-05DD-9559-DFA26C0BE817}"/>
              </a:ext>
            </a:extLst>
          </p:cNvPr>
          <p:cNvSpPr/>
          <p:nvPr/>
        </p:nvSpPr>
        <p:spPr>
          <a:xfrm>
            <a:off x="2340387"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B3454CA-A29D-2E53-10D1-CA5615930D12}"/>
              </a:ext>
            </a:extLst>
          </p:cNvPr>
          <p:cNvSpPr/>
          <p:nvPr/>
        </p:nvSpPr>
        <p:spPr>
          <a:xfrm>
            <a:off x="349424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A27C8AB-0311-8190-B215-573DD06DE5D0}"/>
              </a:ext>
            </a:extLst>
          </p:cNvPr>
          <p:cNvSpPr/>
          <p:nvPr/>
        </p:nvSpPr>
        <p:spPr>
          <a:xfrm>
            <a:off x="4638102"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A75C00-4133-3575-7EBA-F341CBFEDAFB}"/>
              </a:ext>
            </a:extLst>
          </p:cNvPr>
          <p:cNvSpPr/>
          <p:nvPr/>
        </p:nvSpPr>
        <p:spPr>
          <a:xfrm>
            <a:off x="691162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AC53AA-D18C-EA11-9332-B128E4B2E32A}"/>
              </a:ext>
            </a:extLst>
          </p:cNvPr>
          <p:cNvSpPr/>
          <p:nvPr/>
        </p:nvSpPr>
        <p:spPr>
          <a:xfrm>
            <a:off x="5757671" y="1766272"/>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F9ECA24-CE85-9474-AAA8-6E716C43BF8F}"/>
              </a:ext>
            </a:extLst>
          </p:cNvPr>
          <p:cNvSpPr/>
          <p:nvPr/>
        </p:nvSpPr>
        <p:spPr>
          <a:xfrm>
            <a:off x="8055386" y="1765935"/>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EF8FFEA-2CFB-BC19-48C6-3CA01990A68F}"/>
              </a:ext>
            </a:extLst>
          </p:cNvPr>
          <p:cNvSpPr/>
          <p:nvPr/>
        </p:nvSpPr>
        <p:spPr>
          <a:xfrm>
            <a:off x="6911625" y="1995213"/>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51E315A-36C1-E47C-2158-354686B81852}"/>
              </a:ext>
            </a:extLst>
          </p:cNvPr>
          <p:cNvSpPr/>
          <p:nvPr/>
        </p:nvSpPr>
        <p:spPr>
          <a:xfrm>
            <a:off x="4613910" y="197374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A0C080C-8FC0-02A7-A7CA-399EAB89ABE0}"/>
              </a:ext>
            </a:extLst>
          </p:cNvPr>
          <p:cNvSpPr/>
          <p:nvPr/>
        </p:nvSpPr>
        <p:spPr>
          <a:xfrm>
            <a:off x="2316195" y="1983161"/>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835BA39-5E49-8C68-9F72-385D61C97AB5}"/>
              </a:ext>
            </a:extLst>
          </p:cNvPr>
          <p:cNvSpPr/>
          <p:nvPr/>
        </p:nvSpPr>
        <p:spPr>
          <a:xfrm>
            <a:off x="24955" y="199902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DB088B2-FB39-29EB-A2C2-F370C5BACB8E}"/>
              </a:ext>
            </a:extLst>
          </p:cNvPr>
          <p:cNvSpPr/>
          <p:nvPr/>
        </p:nvSpPr>
        <p:spPr>
          <a:xfrm>
            <a:off x="24954" y="2276991"/>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08413D1E-C8A3-0DF6-52C3-F424C69F5C7F}"/>
              </a:ext>
            </a:extLst>
          </p:cNvPr>
          <p:cNvSpPr/>
          <p:nvPr/>
        </p:nvSpPr>
        <p:spPr>
          <a:xfrm>
            <a:off x="4620384" y="2259409"/>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7A46854-7C85-14EF-8D9F-D31ECA7966F7}"/>
              </a:ext>
            </a:extLst>
          </p:cNvPr>
          <p:cNvSpPr/>
          <p:nvPr/>
        </p:nvSpPr>
        <p:spPr>
          <a:xfrm>
            <a:off x="32671" y="2553861"/>
            <a:ext cx="4539329"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07DE20E-B5F1-ABD3-727C-20E0F2C7D70F}"/>
              </a:ext>
            </a:extLst>
          </p:cNvPr>
          <p:cNvSpPr/>
          <p:nvPr/>
        </p:nvSpPr>
        <p:spPr>
          <a:xfrm>
            <a:off x="36292" y="2818556"/>
            <a:ext cx="9107707" cy="122527"/>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96F39B4-99D0-1399-E33D-9310FFC27A33}"/>
              </a:ext>
            </a:extLst>
          </p:cNvPr>
          <p:cNvSpPr txBox="1"/>
          <p:nvPr/>
        </p:nvSpPr>
        <p:spPr>
          <a:xfrm>
            <a:off x="865632" y="4405670"/>
            <a:ext cx="7565118" cy="646331"/>
          </a:xfrm>
          <a:prstGeom prst="rect">
            <a:avLst/>
          </a:prstGeom>
          <a:noFill/>
        </p:spPr>
        <p:txBody>
          <a:bodyPr wrap="square">
            <a:spAutoFit/>
          </a:bodyPr>
          <a:lstStyle/>
          <a:p>
            <a:r>
              <a:rPr lang="vi-VN" sz="1800" dirty="0"/>
              <a:t>Cập nhật điểm thì ngược lại, chúng ta muốn thêm LSB để truyền giá trị lên các ô</a:t>
            </a:r>
            <a:r>
              <a:rPr lang="en-US" sz="1800" dirty="0"/>
              <a:t> </a:t>
            </a:r>
            <a:r>
              <a:rPr lang="en-US" sz="1800" dirty="0" err="1"/>
              <a:t>đại</a:t>
            </a:r>
            <a:r>
              <a:rPr lang="en-US" sz="1800" dirty="0"/>
              <a:t> </a:t>
            </a:r>
            <a:r>
              <a:rPr lang="en-US" sz="1800" dirty="0" err="1"/>
              <a:t>diện</a:t>
            </a:r>
            <a:r>
              <a:rPr lang="en-US" sz="1800" dirty="0"/>
              <a:t> ở </a:t>
            </a:r>
            <a:r>
              <a:rPr lang="en-US" sz="1800" dirty="0" err="1"/>
              <a:t>bậc</a:t>
            </a:r>
            <a:r>
              <a:rPr lang="en-US" sz="1800" dirty="0"/>
              <a:t> </a:t>
            </a:r>
            <a:r>
              <a:rPr lang="en-US" sz="1800" dirty="0" err="1"/>
              <a:t>trên</a:t>
            </a:r>
            <a:r>
              <a:rPr lang="vi-VN" sz="1800" dirty="0"/>
              <a:t>.</a:t>
            </a:r>
            <a:endParaRPr lang="en-US" sz="1800" dirty="0"/>
          </a:p>
        </p:txBody>
      </p:sp>
    </p:spTree>
    <p:extLst>
      <p:ext uri="{BB962C8B-B14F-4D97-AF65-F5344CB8AC3E}">
        <p14:creationId xmlns:p14="http://schemas.microsoft.com/office/powerpoint/2010/main" val="24353487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27785D3F-B445-58F7-3E66-8A304D0D151A}"/>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994FEED8-5F27-D8C4-3F5E-ADE2001FC75E}"/>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Cập</a:t>
            </a:r>
            <a:r>
              <a:rPr lang="en-US" sz="2000" dirty="0"/>
              <a:t> </a:t>
            </a:r>
            <a:r>
              <a:rPr lang="en-US" sz="2000" dirty="0" err="1"/>
              <a:t>nhật</a:t>
            </a:r>
            <a:r>
              <a:rPr lang="en-US" sz="2000" dirty="0"/>
              <a:t> </a:t>
            </a:r>
            <a:r>
              <a:rPr lang="en-US" sz="2000" dirty="0" err="1"/>
              <a:t>điểm</a:t>
            </a:r>
            <a:r>
              <a:rPr lang="en-US" sz="2000" dirty="0"/>
              <a:t> (Point Updates)</a:t>
            </a:r>
          </a:p>
        </p:txBody>
      </p:sp>
      <p:graphicFrame>
        <p:nvGraphicFramePr>
          <p:cNvPr id="18" name="Table 17">
            <a:extLst>
              <a:ext uri="{FF2B5EF4-FFF2-40B4-BE49-F238E27FC236}">
                <a16:creationId xmlns:a16="http://schemas.microsoft.com/office/drawing/2014/main" id="{C0AD8D16-FAA0-D08E-185B-28FD187DDFEC}"/>
              </a:ext>
            </a:extLst>
          </p:cNvPr>
          <p:cNvGraphicFramePr>
            <a:graphicFrameLocks noGrp="1"/>
          </p:cNvGraphicFramePr>
          <p:nvPr/>
        </p:nvGraphicFramePr>
        <p:xfrm>
          <a:off x="0" y="1173734"/>
          <a:ext cx="9164955" cy="579120"/>
        </p:xfrm>
        <a:graphic>
          <a:graphicData uri="http://schemas.openxmlformats.org/drawingml/2006/table">
            <a:tbl>
              <a:tblPr firstRow="1" bandRow="1">
                <a:tableStyleId>{CC4AEED3-F78E-434A-8E7B-570F3100C88C}</a:tableStyleId>
              </a:tblPr>
              <a:tblGrid>
                <a:gridCol w="571500">
                  <a:extLst>
                    <a:ext uri="{9D8B030D-6E8A-4147-A177-3AD203B41FA5}">
                      <a16:colId xmlns:a16="http://schemas.microsoft.com/office/drawing/2014/main" val="3132267375"/>
                    </a:ext>
                  </a:extLst>
                </a:gridCol>
                <a:gridCol w="571500">
                  <a:extLst>
                    <a:ext uri="{9D8B030D-6E8A-4147-A177-3AD203B41FA5}">
                      <a16:colId xmlns:a16="http://schemas.microsoft.com/office/drawing/2014/main" val="3789098752"/>
                    </a:ext>
                  </a:extLst>
                </a:gridCol>
                <a:gridCol w="571500">
                  <a:extLst>
                    <a:ext uri="{9D8B030D-6E8A-4147-A177-3AD203B41FA5}">
                      <a16:colId xmlns:a16="http://schemas.microsoft.com/office/drawing/2014/main" val="2932655077"/>
                    </a:ext>
                  </a:extLst>
                </a:gridCol>
                <a:gridCol w="571500">
                  <a:extLst>
                    <a:ext uri="{9D8B030D-6E8A-4147-A177-3AD203B41FA5}">
                      <a16:colId xmlns:a16="http://schemas.microsoft.com/office/drawing/2014/main" val="2043838059"/>
                    </a:ext>
                  </a:extLst>
                </a:gridCol>
                <a:gridCol w="571500">
                  <a:extLst>
                    <a:ext uri="{9D8B030D-6E8A-4147-A177-3AD203B41FA5}">
                      <a16:colId xmlns:a16="http://schemas.microsoft.com/office/drawing/2014/main" val="3996225493"/>
                    </a:ext>
                  </a:extLst>
                </a:gridCol>
                <a:gridCol w="592455">
                  <a:extLst>
                    <a:ext uri="{9D8B030D-6E8A-4147-A177-3AD203B41FA5}">
                      <a16:colId xmlns:a16="http://schemas.microsoft.com/office/drawing/2014/main" val="3167714550"/>
                    </a:ext>
                  </a:extLst>
                </a:gridCol>
                <a:gridCol w="571500">
                  <a:extLst>
                    <a:ext uri="{9D8B030D-6E8A-4147-A177-3AD203B41FA5}">
                      <a16:colId xmlns:a16="http://schemas.microsoft.com/office/drawing/2014/main" val="977450678"/>
                    </a:ext>
                  </a:extLst>
                </a:gridCol>
                <a:gridCol w="571500">
                  <a:extLst>
                    <a:ext uri="{9D8B030D-6E8A-4147-A177-3AD203B41FA5}">
                      <a16:colId xmlns:a16="http://schemas.microsoft.com/office/drawing/2014/main" val="2924550504"/>
                    </a:ext>
                  </a:extLst>
                </a:gridCol>
                <a:gridCol w="571500">
                  <a:extLst>
                    <a:ext uri="{9D8B030D-6E8A-4147-A177-3AD203B41FA5}">
                      <a16:colId xmlns:a16="http://schemas.microsoft.com/office/drawing/2014/main" val="3461910798"/>
                    </a:ext>
                  </a:extLst>
                </a:gridCol>
                <a:gridCol w="571500">
                  <a:extLst>
                    <a:ext uri="{9D8B030D-6E8A-4147-A177-3AD203B41FA5}">
                      <a16:colId xmlns:a16="http://schemas.microsoft.com/office/drawing/2014/main" val="4004852454"/>
                    </a:ext>
                  </a:extLst>
                </a:gridCol>
                <a:gridCol w="571500">
                  <a:extLst>
                    <a:ext uri="{9D8B030D-6E8A-4147-A177-3AD203B41FA5}">
                      <a16:colId xmlns:a16="http://schemas.microsoft.com/office/drawing/2014/main" val="3562144096"/>
                    </a:ext>
                  </a:extLst>
                </a:gridCol>
                <a:gridCol w="571500">
                  <a:extLst>
                    <a:ext uri="{9D8B030D-6E8A-4147-A177-3AD203B41FA5}">
                      <a16:colId xmlns:a16="http://schemas.microsoft.com/office/drawing/2014/main" val="3680553753"/>
                    </a:ext>
                  </a:extLst>
                </a:gridCol>
                <a:gridCol w="571500">
                  <a:extLst>
                    <a:ext uri="{9D8B030D-6E8A-4147-A177-3AD203B41FA5}">
                      <a16:colId xmlns:a16="http://schemas.microsoft.com/office/drawing/2014/main" val="2210967052"/>
                    </a:ext>
                  </a:extLst>
                </a:gridCol>
                <a:gridCol w="571500">
                  <a:extLst>
                    <a:ext uri="{9D8B030D-6E8A-4147-A177-3AD203B41FA5}">
                      <a16:colId xmlns:a16="http://schemas.microsoft.com/office/drawing/2014/main" val="2335310599"/>
                    </a:ext>
                  </a:extLst>
                </a:gridCol>
                <a:gridCol w="571500">
                  <a:extLst>
                    <a:ext uri="{9D8B030D-6E8A-4147-A177-3AD203B41FA5}">
                      <a16:colId xmlns:a16="http://schemas.microsoft.com/office/drawing/2014/main" val="4123622644"/>
                    </a:ext>
                  </a:extLst>
                </a:gridCol>
                <a:gridCol w="571500">
                  <a:extLst>
                    <a:ext uri="{9D8B030D-6E8A-4147-A177-3AD203B41FA5}">
                      <a16:colId xmlns:a16="http://schemas.microsoft.com/office/drawing/2014/main" val="1143769944"/>
                    </a:ext>
                  </a:extLst>
                </a:gridCol>
              </a:tblGrid>
              <a:tr h="216154">
                <a:tc>
                  <a:txBody>
                    <a:bodyPr/>
                    <a:lstStyle/>
                    <a:p>
                      <a:r>
                        <a:rPr lang="en-US" sz="1600" dirty="0">
                          <a:solidFill>
                            <a:schemeClr val="tx1"/>
                          </a:solidFill>
                        </a:rPr>
                        <a:t>00001</a:t>
                      </a:r>
                    </a:p>
                  </a:txBody>
                  <a:tcPr/>
                </a:tc>
                <a:tc>
                  <a:txBody>
                    <a:bodyPr/>
                    <a:lstStyle/>
                    <a:p>
                      <a:r>
                        <a:rPr lang="en-US" sz="1600" dirty="0">
                          <a:solidFill>
                            <a:schemeClr val="tx1"/>
                          </a:solidFill>
                        </a:rPr>
                        <a:t>00010</a:t>
                      </a:r>
                    </a:p>
                  </a:txBody>
                  <a:tcPr/>
                </a:tc>
                <a:tc>
                  <a:txBody>
                    <a:bodyPr/>
                    <a:lstStyle/>
                    <a:p>
                      <a:r>
                        <a:rPr lang="en-US" sz="1600" dirty="0">
                          <a:solidFill>
                            <a:schemeClr val="tx1"/>
                          </a:solidFill>
                        </a:rPr>
                        <a:t>00011</a:t>
                      </a:r>
                    </a:p>
                  </a:txBody>
                  <a:tcPr/>
                </a:tc>
                <a:tc>
                  <a:txBody>
                    <a:bodyPr/>
                    <a:lstStyle/>
                    <a:p>
                      <a:r>
                        <a:rPr lang="en-US" sz="1600" dirty="0">
                          <a:solidFill>
                            <a:schemeClr val="tx1"/>
                          </a:solidFill>
                        </a:rPr>
                        <a:t>00100</a:t>
                      </a:r>
                    </a:p>
                  </a:txBody>
                  <a:tcPr/>
                </a:tc>
                <a:tc>
                  <a:txBody>
                    <a:bodyPr/>
                    <a:lstStyle/>
                    <a:p>
                      <a:r>
                        <a:rPr lang="en-US" sz="1600" dirty="0">
                          <a:solidFill>
                            <a:schemeClr val="tx1"/>
                          </a:solidFill>
                        </a:rPr>
                        <a:t>00101</a:t>
                      </a:r>
                    </a:p>
                  </a:txBody>
                  <a:tcPr/>
                </a:tc>
                <a:tc>
                  <a:txBody>
                    <a:bodyPr/>
                    <a:lstStyle/>
                    <a:p>
                      <a:r>
                        <a:rPr lang="en-US" sz="1600" dirty="0">
                          <a:solidFill>
                            <a:schemeClr val="tx1"/>
                          </a:solidFill>
                        </a:rPr>
                        <a:t>00110</a:t>
                      </a:r>
                    </a:p>
                  </a:txBody>
                  <a:tcPr/>
                </a:tc>
                <a:tc>
                  <a:txBody>
                    <a:bodyPr/>
                    <a:lstStyle/>
                    <a:p>
                      <a:r>
                        <a:rPr lang="en-US" sz="1600" dirty="0">
                          <a:solidFill>
                            <a:schemeClr val="tx1"/>
                          </a:solidFill>
                        </a:rPr>
                        <a:t>00111</a:t>
                      </a:r>
                    </a:p>
                  </a:txBody>
                  <a:tcPr/>
                </a:tc>
                <a:tc>
                  <a:txBody>
                    <a:bodyPr/>
                    <a:lstStyle/>
                    <a:p>
                      <a:r>
                        <a:rPr lang="en-US" sz="1600" dirty="0">
                          <a:solidFill>
                            <a:schemeClr val="tx1"/>
                          </a:solidFill>
                        </a:rPr>
                        <a:t>01000</a:t>
                      </a:r>
                    </a:p>
                  </a:txBody>
                  <a:tcPr/>
                </a:tc>
                <a:tc>
                  <a:txBody>
                    <a:bodyPr/>
                    <a:lstStyle/>
                    <a:p>
                      <a:r>
                        <a:rPr lang="en-US" sz="1600" dirty="0">
                          <a:solidFill>
                            <a:schemeClr val="tx1"/>
                          </a:solidFill>
                        </a:rPr>
                        <a:t>01001</a:t>
                      </a:r>
                    </a:p>
                  </a:txBody>
                  <a:tcPr/>
                </a:tc>
                <a:tc>
                  <a:txBody>
                    <a:bodyPr/>
                    <a:lstStyle/>
                    <a:p>
                      <a:r>
                        <a:rPr lang="en-US" sz="1600" dirty="0">
                          <a:solidFill>
                            <a:schemeClr val="tx1"/>
                          </a:solidFill>
                        </a:rPr>
                        <a:t>01010</a:t>
                      </a:r>
                    </a:p>
                  </a:txBody>
                  <a:tcPr/>
                </a:tc>
                <a:tc>
                  <a:txBody>
                    <a:bodyPr/>
                    <a:lstStyle/>
                    <a:p>
                      <a:r>
                        <a:rPr lang="en-US" sz="1600" dirty="0">
                          <a:solidFill>
                            <a:schemeClr val="tx1"/>
                          </a:solidFill>
                        </a:rPr>
                        <a:t>01011</a:t>
                      </a:r>
                    </a:p>
                  </a:txBody>
                  <a:tcPr/>
                </a:tc>
                <a:tc>
                  <a:txBody>
                    <a:bodyPr/>
                    <a:lstStyle/>
                    <a:p>
                      <a:r>
                        <a:rPr lang="en-US" sz="1600" dirty="0">
                          <a:solidFill>
                            <a:schemeClr val="tx1"/>
                          </a:solidFill>
                        </a:rPr>
                        <a:t>01100</a:t>
                      </a:r>
                    </a:p>
                  </a:txBody>
                  <a:tcPr/>
                </a:tc>
                <a:tc>
                  <a:txBody>
                    <a:bodyPr/>
                    <a:lstStyle/>
                    <a:p>
                      <a:r>
                        <a:rPr lang="en-US" sz="1600" dirty="0">
                          <a:solidFill>
                            <a:schemeClr val="tx1"/>
                          </a:solidFill>
                        </a:rPr>
                        <a:t>01101</a:t>
                      </a:r>
                    </a:p>
                  </a:txBody>
                  <a:tcPr/>
                </a:tc>
                <a:tc>
                  <a:txBody>
                    <a:bodyPr/>
                    <a:lstStyle/>
                    <a:p>
                      <a:r>
                        <a:rPr lang="en-US" sz="1600" dirty="0">
                          <a:solidFill>
                            <a:schemeClr val="tx1"/>
                          </a:solidFill>
                        </a:rPr>
                        <a:t>01110</a:t>
                      </a:r>
                    </a:p>
                  </a:txBody>
                  <a:tcPr/>
                </a:tc>
                <a:tc>
                  <a:txBody>
                    <a:bodyPr/>
                    <a:lstStyle/>
                    <a:p>
                      <a:r>
                        <a:rPr lang="en-US" sz="1600" dirty="0">
                          <a:solidFill>
                            <a:schemeClr val="tx1"/>
                          </a:solidFill>
                        </a:rPr>
                        <a:t>01111</a:t>
                      </a:r>
                    </a:p>
                  </a:txBody>
                  <a:tcPr/>
                </a:tc>
                <a:tc>
                  <a:txBody>
                    <a:bodyPr/>
                    <a:lstStyle/>
                    <a:p>
                      <a:r>
                        <a:rPr lang="en-US" sz="1600" dirty="0">
                          <a:solidFill>
                            <a:schemeClr val="tx1"/>
                          </a:solidFill>
                        </a:rPr>
                        <a:t>10000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1CBBF1FA-C8EB-0456-83E4-5FEC3D23A281}"/>
              </a:ext>
            </a:extLst>
          </p:cNvPr>
          <p:cNvSpPr txBox="1"/>
          <p:nvPr/>
        </p:nvSpPr>
        <p:spPr>
          <a:xfrm>
            <a:off x="0" y="712069"/>
            <a:ext cx="9143999" cy="461665"/>
          </a:xfrm>
          <a:prstGeom prst="rect">
            <a:avLst/>
          </a:prstGeom>
          <a:noFill/>
        </p:spPr>
        <p:txBody>
          <a:bodyPr wrap="square">
            <a:spAutoFit/>
          </a:bodyPr>
          <a:lstStyle/>
          <a:p>
            <a:r>
              <a:rPr lang="en-US" sz="2400" dirty="0"/>
              <a:t> 1    2     3     4     5    6     7     </a:t>
            </a:r>
            <a:r>
              <a:rPr lang="en-US" sz="2400" dirty="0">
                <a:solidFill>
                  <a:srgbClr val="FF0000"/>
                </a:solidFill>
              </a:rPr>
              <a:t>8 </a:t>
            </a:r>
            <a:r>
              <a:rPr lang="en-US" sz="2400" dirty="0"/>
              <a:t>    9   10   11   </a:t>
            </a:r>
            <a:r>
              <a:rPr lang="en-US" sz="2400" dirty="0">
                <a:solidFill>
                  <a:srgbClr val="FF0000"/>
                </a:solidFill>
              </a:rPr>
              <a:t>12</a:t>
            </a:r>
            <a:r>
              <a:rPr lang="en-US" sz="2400" dirty="0"/>
              <a:t>   </a:t>
            </a:r>
            <a:r>
              <a:rPr lang="en-US" sz="2400" dirty="0">
                <a:solidFill>
                  <a:srgbClr val="FF0000"/>
                </a:solidFill>
              </a:rPr>
              <a:t>13 </a:t>
            </a:r>
            <a:r>
              <a:rPr lang="en-US" sz="2400" dirty="0"/>
              <a:t>  14   15   16</a:t>
            </a:r>
          </a:p>
        </p:txBody>
      </p:sp>
      <p:sp>
        <p:nvSpPr>
          <p:cNvPr id="21" name="TextBox 20">
            <a:extLst>
              <a:ext uri="{FF2B5EF4-FFF2-40B4-BE49-F238E27FC236}">
                <a16:creationId xmlns:a16="http://schemas.microsoft.com/office/drawing/2014/main" id="{CEB11989-F40A-BA09-12CB-DBB114325267}"/>
              </a:ext>
            </a:extLst>
          </p:cNvPr>
          <p:cNvSpPr txBox="1"/>
          <p:nvPr/>
        </p:nvSpPr>
        <p:spPr>
          <a:xfrm>
            <a:off x="865632" y="3113008"/>
            <a:ext cx="7949184" cy="369332"/>
          </a:xfrm>
          <a:prstGeom prst="rect">
            <a:avLst/>
          </a:prstGeom>
          <a:noFill/>
        </p:spPr>
        <p:txBody>
          <a:bodyPr wrap="square">
            <a:spAutoFit/>
          </a:bodyPr>
          <a:lstStyle/>
          <a:p>
            <a:r>
              <a:rPr lang="en-US" sz="1800" dirty="0"/>
              <a:t>13 = 1101</a:t>
            </a:r>
            <a:r>
              <a:rPr lang="en-US" sz="1200" dirty="0"/>
              <a:t>2</a:t>
            </a:r>
            <a:r>
              <a:rPr lang="en-US" sz="1800" dirty="0"/>
              <a:t>, 1101</a:t>
            </a:r>
            <a:r>
              <a:rPr lang="en-US" sz="1200" dirty="0"/>
              <a:t>2</a:t>
            </a:r>
            <a:r>
              <a:rPr lang="en-US" sz="1800" dirty="0"/>
              <a:t> - 0001</a:t>
            </a:r>
            <a:r>
              <a:rPr lang="en-US" sz="1200" dirty="0"/>
              <a:t>2</a:t>
            </a:r>
            <a:r>
              <a:rPr lang="en-US" sz="1800" dirty="0"/>
              <a:t> = 1100</a:t>
            </a:r>
            <a:r>
              <a:rPr lang="en-US" sz="1200" dirty="0"/>
              <a:t>2</a:t>
            </a:r>
            <a:endParaRPr lang="en-US" sz="1800" dirty="0"/>
          </a:p>
        </p:txBody>
      </p:sp>
      <p:sp>
        <p:nvSpPr>
          <p:cNvPr id="25" name="TextBox 24">
            <a:extLst>
              <a:ext uri="{FF2B5EF4-FFF2-40B4-BE49-F238E27FC236}">
                <a16:creationId xmlns:a16="http://schemas.microsoft.com/office/drawing/2014/main" id="{286708C8-EC6A-2AC9-937D-60EAF8A4B40E}"/>
              </a:ext>
            </a:extLst>
          </p:cNvPr>
          <p:cNvSpPr txBox="1"/>
          <p:nvPr/>
        </p:nvSpPr>
        <p:spPr>
          <a:xfrm>
            <a:off x="900255" y="3640411"/>
            <a:ext cx="7565118" cy="369332"/>
          </a:xfrm>
          <a:prstGeom prst="rect">
            <a:avLst/>
          </a:prstGeom>
          <a:noFill/>
        </p:spPr>
        <p:txBody>
          <a:bodyPr wrap="square">
            <a:spAutoFit/>
          </a:bodyPr>
          <a:lstStyle/>
          <a:p>
            <a:r>
              <a:rPr lang="en-US" sz="1800" dirty="0"/>
              <a:t>12 = 1100</a:t>
            </a:r>
            <a:r>
              <a:rPr lang="en-US" sz="1200" dirty="0"/>
              <a:t>2</a:t>
            </a:r>
            <a:r>
              <a:rPr lang="en-US" sz="1800" dirty="0"/>
              <a:t>, 1100</a:t>
            </a:r>
            <a:r>
              <a:rPr lang="en-US" sz="1200" dirty="0"/>
              <a:t>2 </a:t>
            </a:r>
            <a:r>
              <a:rPr lang="en-US" sz="1800" dirty="0"/>
              <a:t>- 0100</a:t>
            </a:r>
            <a:r>
              <a:rPr lang="en-US" sz="1200" dirty="0"/>
              <a:t>2</a:t>
            </a:r>
            <a:r>
              <a:rPr lang="en-US" sz="1800" dirty="0"/>
              <a:t> = 1000</a:t>
            </a:r>
            <a:r>
              <a:rPr lang="en-US" sz="1200" dirty="0"/>
              <a:t>2</a:t>
            </a:r>
            <a:endParaRPr lang="en-US" sz="1800" dirty="0"/>
          </a:p>
        </p:txBody>
      </p:sp>
      <p:cxnSp>
        <p:nvCxnSpPr>
          <p:cNvPr id="16" name="Straight Connector 15">
            <a:extLst>
              <a:ext uri="{FF2B5EF4-FFF2-40B4-BE49-F238E27FC236}">
                <a16:creationId xmlns:a16="http://schemas.microsoft.com/office/drawing/2014/main" id="{12841D90-CD84-E8B6-2996-782385D5DCCB}"/>
              </a:ext>
            </a:extLst>
          </p:cNvPr>
          <p:cNvCxnSpPr/>
          <p:nvPr/>
        </p:nvCxnSpPr>
        <p:spPr>
          <a:xfrm>
            <a:off x="0" y="1752854"/>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A29A6105-37DB-E81D-9B5D-9B0208ECD3D2}"/>
              </a:ext>
            </a:extLst>
          </p:cNvPr>
          <p:cNvSpPr/>
          <p:nvPr/>
        </p:nvSpPr>
        <p:spPr>
          <a:xfrm>
            <a:off x="32671"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7998BB3-9124-03BB-4200-369F99D958BB}"/>
              </a:ext>
            </a:extLst>
          </p:cNvPr>
          <p:cNvSpPr/>
          <p:nvPr/>
        </p:nvSpPr>
        <p:spPr>
          <a:xfrm>
            <a:off x="1186529" y="1774869"/>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711AA41-E72D-FCCA-7966-50F241395FDB}"/>
              </a:ext>
            </a:extLst>
          </p:cNvPr>
          <p:cNvSpPr/>
          <p:nvPr/>
        </p:nvSpPr>
        <p:spPr>
          <a:xfrm>
            <a:off x="2340387"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34EDCCB-13B7-114A-D1E4-5E314486E973}"/>
              </a:ext>
            </a:extLst>
          </p:cNvPr>
          <p:cNvSpPr/>
          <p:nvPr/>
        </p:nvSpPr>
        <p:spPr>
          <a:xfrm>
            <a:off x="349424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D660089-6E1B-F3F7-135F-A8299FDE0102}"/>
              </a:ext>
            </a:extLst>
          </p:cNvPr>
          <p:cNvSpPr/>
          <p:nvPr/>
        </p:nvSpPr>
        <p:spPr>
          <a:xfrm>
            <a:off x="4638102"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2977F3-44C4-05D5-97F8-42C57A883AED}"/>
              </a:ext>
            </a:extLst>
          </p:cNvPr>
          <p:cNvSpPr/>
          <p:nvPr/>
        </p:nvSpPr>
        <p:spPr>
          <a:xfrm>
            <a:off x="6911625" y="1748163"/>
            <a:ext cx="478917" cy="126342"/>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F8FD90-23BD-2F87-D728-5C9E04141B9E}"/>
              </a:ext>
            </a:extLst>
          </p:cNvPr>
          <p:cNvSpPr/>
          <p:nvPr/>
        </p:nvSpPr>
        <p:spPr>
          <a:xfrm>
            <a:off x="5757671" y="1766272"/>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BAFEDB7-B9A9-BACE-51B6-E369E6A7C2DD}"/>
              </a:ext>
            </a:extLst>
          </p:cNvPr>
          <p:cNvSpPr/>
          <p:nvPr/>
        </p:nvSpPr>
        <p:spPr>
          <a:xfrm>
            <a:off x="8055386" y="1765935"/>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6172F4E-2312-6F64-29AB-33BF81D36668}"/>
              </a:ext>
            </a:extLst>
          </p:cNvPr>
          <p:cNvSpPr/>
          <p:nvPr/>
        </p:nvSpPr>
        <p:spPr>
          <a:xfrm>
            <a:off x="6911625" y="1995213"/>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51ED500-F68B-31C3-7073-69F6469B317C}"/>
              </a:ext>
            </a:extLst>
          </p:cNvPr>
          <p:cNvSpPr/>
          <p:nvPr/>
        </p:nvSpPr>
        <p:spPr>
          <a:xfrm>
            <a:off x="4613910" y="197374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7EB828D-4C51-5F6F-0C6E-75102524EF8C}"/>
              </a:ext>
            </a:extLst>
          </p:cNvPr>
          <p:cNvSpPr/>
          <p:nvPr/>
        </p:nvSpPr>
        <p:spPr>
          <a:xfrm>
            <a:off x="2316195" y="1983161"/>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1C9FBD-2F2C-F9E0-186A-70C053B540B3}"/>
              </a:ext>
            </a:extLst>
          </p:cNvPr>
          <p:cNvSpPr/>
          <p:nvPr/>
        </p:nvSpPr>
        <p:spPr>
          <a:xfrm>
            <a:off x="24955" y="199902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A956F38-5D03-FA45-6359-30315731ADA2}"/>
              </a:ext>
            </a:extLst>
          </p:cNvPr>
          <p:cNvSpPr/>
          <p:nvPr/>
        </p:nvSpPr>
        <p:spPr>
          <a:xfrm>
            <a:off x="24954" y="2276991"/>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592BB891-DA44-5099-D2D6-B801E369A046}"/>
              </a:ext>
            </a:extLst>
          </p:cNvPr>
          <p:cNvSpPr/>
          <p:nvPr/>
        </p:nvSpPr>
        <p:spPr>
          <a:xfrm>
            <a:off x="4620384" y="2259409"/>
            <a:ext cx="2291241" cy="122528"/>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8ECD8C6-570B-1360-C2BA-B6FF8284BDAD}"/>
              </a:ext>
            </a:extLst>
          </p:cNvPr>
          <p:cNvSpPr/>
          <p:nvPr/>
        </p:nvSpPr>
        <p:spPr>
          <a:xfrm>
            <a:off x="32671" y="2553861"/>
            <a:ext cx="4539329" cy="122528"/>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8FBA2C8-2C83-4605-3397-5425E4B9EE16}"/>
              </a:ext>
            </a:extLst>
          </p:cNvPr>
          <p:cNvSpPr/>
          <p:nvPr/>
        </p:nvSpPr>
        <p:spPr>
          <a:xfrm>
            <a:off x="36292" y="2818556"/>
            <a:ext cx="9107707" cy="122527"/>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B9030409-600A-0B5D-71C4-29EDA7E57864}"/>
              </a:ext>
            </a:extLst>
          </p:cNvPr>
          <p:cNvSpPr txBox="1"/>
          <p:nvPr/>
        </p:nvSpPr>
        <p:spPr>
          <a:xfrm>
            <a:off x="900255" y="4246765"/>
            <a:ext cx="7565118" cy="369332"/>
          </a:xfrm>
          <a:prstGeom prst="rect">
            <a:avLst/>
          </a:prstGeom>
          <a:noFill/>
        </p:spPr>
        <p:txBody>
          <a:bodyPr wrap="square">
            <a:spAutoFit/>
          </a:bodyPr>
          <a:lstStyle/>
          <a:p>
            <a:r>
              <a:rPr lang="en-US" sz="1800" dirty="0"/>
              <a:t> 8 = 1000</a:t>
            </a:r>
            <a:r>
              <a:rPr lang="en-US" sz="1200" dirty="0"/>
              <a:t>2</a:t>
            </a:r>
            <a:r>
              <a:rPr lang="en-US" sz="1800" dirty="0"/>
              <a:t>, 1000</a:t>
            </a:r>
            <a:r>
              <a:rPr lang="en-US" sz="1200" dirty="0"/>
              <a:t>2</a:t>
            </a:r>
            <a:r>
              <a:rPr lang="en-US" sz="1800" dirty="0"/>
              <a:t> - 1000</a:t>
            </a:r>
            <a:r>
              <a:rPr lang="en-US" sz="1200" dirty="0"/>
              <a:t>2</a:t>
            </a:r>
            <a:r>
              <a:rPr lang="en-US" sz="1800" dirty="0"/>
              <a:t> = 0000</a:t>
            </a:r>
            <a:r>
              <a:rPr lang="en-US" sz="1200" dirty="0"/>
              <a:t>2</a:t>
            </a:r>
            <a:endParaRPr lang="en-US" sz="1800" dirty="0"/>
          </a:p>
        </p:txBody>
      </p:sp>
      <p:sp>
        <p:nvSpPr>
          <p:cNvPr id="26" name="TextBox 25">
            <a:extLst>
              <a:ext uri="{FF2B5EF4-FFF2-40B4-BE49-F238E27FC236}">
                <a16:creationId xmlns:a16="http://schemas.microsoft.com/office/drawing/2014/main" id="{68D1D5DC-B51B-0B9E-0765-50EDB32386C4}"/>
              </a:ext>
            </a:extLst>
          </p:cNvPr>
          <p:cNvSpPr txBox="1"/>
          <p:nvPr/>
        </p:nvSpPr>
        <p:spPr>
          <a:xfrm>
            <a:off x="900255" y="4774168"/>
            <a:ext cx="7565118" cy="369332"/>
          </a:xfrm>
          <a:prstGeom prst="rect">
            <a:avLst/>
          </a:prstGeom>
          <a:noFill/>
        </p:spPr>
        <p:txBody>
          <a:bodyPr wrap="square">
            <a:spAutoFit/>
          </a:bodyPr>
          <a:lstStyle/>
          <a:p>
            <a:r>
              <a:rPr lang="en-US" sz="1800" dirty="0"/>
              <a:t> 0 = 0000</a:t>
            </a:r>
            <a:r>
              <a:rPr lang="en-US" sz="1200" dirty="0"/>
              <a:t>2</a:t>
            </a:r>
            <a:endParaRPr lang="en-US" sz="1800" dirty="0"/>
          </a:p>
        </p:txBody>
      </p:sp>
      <p:sp>
        <p:nvSpPr>
          <p:cNvPr id="27" name="Arrow: Down 26">
            <a:extLst>
              <a:ext uri="{FF2B5EF4-FFF2-40B4-BE49-F238E27FC236}">
                <a16:creationId xmlns:a16="http://schemas.microsoft.com/office/drawing/2014/main" id="{D08677D4-7671-E77B-526B-EF947537FD2D}"/>
              </a:ext>
            </a:extLst>
          </p:cNvPr>
          <p:cNvSpPr/>
          <p:nvPr/>
        </p:nvSpPr>
        <p:spPr>
          <a:xfrm>
            <a:off x="1048512" y="3482340"/>
            <a:ext cx="120204" cy="1810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755328D2-630C-A5DC-9118-02348E2C635E}"/>
              </a:ext>
            </a:extLst>
          </p:cNvPr>
          <p:cNvSpPr/>
          <p:nvPr/>
        </p:nvSpPr>
        <p:spPr>
          <a:xfrm>
            <a:off x="1048512" y="4065741"/>
            <a:ext cx="120204" cy="1810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17A5FA4A-5019-6539-BD36-CA52E1C0EAA5}"/>
              </a:ext>
            </a:extLst>
          </p:cNvPr>
          <p:cNvSpPr/>
          <p:nvPr/>
        </p:nvSpPr>
        <p:spPr>
          <a:xfrm>
            <a:off x="1048512" y="4593144"/>
            <a:ext cx="120204" cy="1810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EAE94487-CD1E-511E-71B5-16FD8456B08E}"/>
              </a:ext>
            </a:extLst>
          </p:cNvPr>
          <p:cNvSpPr txBox="1"/>
          <p:nvPr/>
        </p:nvSpPr>
        <p:spPr>
          <a:xfrm>
            <a:off x="5395780" y="3405697"/>
            <a:ext cx="3567293" cy="923330"/>
          </a:xfrm>
          <a:prstGeom prst="rect">
            <a:avLst/>
          </a:prstGeom>
          <a:noFill/>
        </p:spPr>
        <p:txBody>
          <a:bodyPr wrap="square">
            <a:spAutoFit/>
          </a:bodyPr>
          <a:lstStyle/>
          <a:p>
            <a:r>
              <a:rPr lang="en-US" sz="1800" dirty="0"/>
              <a:t>Các </a:t>
            </a:r>
            <a:r>
              <a:rPr lang="en-US" sz="1800" dirty="0" err="1"/>
              <a:t>truy</a:t>
            </a:r>
            <a:r>
              <a:rPr lang="en-US" sz="1800" dirty="0"/>
              <a:t> </a:t>
            </a:r>
            <a:r>
              <a:rPr lang="en-US" sz="1800" dirty="0" err="1"/>
              <a:t>vấn</a:t>
            </a:r>
            <a:r>
              <a:rPr lang="en-US" sz="1800" dirty="0"/>
              <a:t> </a:t>
            </a:r>
            <a:r>
              <a:rPr lang="en-US" sz="1800" dirty="0" err="1"/>
              <a:t>tổng</a:t>
            </a:r>
            <a:r>
              <a:rPr lang="en-US" sz="1800" dirty="0"/>
              <a:t> </a:t>
            </a:r>
            <a:r>
              <a:rPr lang="en-US" sz="1800" dirty="0" err="1"/>
              <a:t>phạm</a:t>
            </a:r>
            <a:r>
              <a:rPr lang="en-US" sz="1800" dirty="0"/>
              <a:t> vi </a:t>
            </a:r>
            <a:r>
              <a:rPr lang="en-US" sz="1800" dirty="0" err="1"/>
              <a:t>chúng</a:t>
            </a:r>
            <a:r>
              <a:rPr lang="en-US" sz="1800" dirty="0"/>
              <a:t> ta </a:t>
            </a:r>
            <a:r>
              <a:rPr lang="en-US" sz="1800" dirty="0" err="1"/>
              <a:t>xếp</a:t>
            </a:r>
            <a:r>
              <a:rPr lang="en-US" sz="1800" dirty="0"/>
              <a:t> </a:t>
            </a:r>
            <a:r>
              <a:rPr lang="en-US" sz="1800" dirty="0" err="1"/>
              <a:t>tầng</a:t>
            </a:r>
            <a:r>
              <a:rPr lang="en-US" sz="1800" dirty="0"/>
              <a:t> </a:t>
            </a:r>
            <a:r>
              <a:rPr lang="en-US" sz="1800" dirty="0" err="1"/>
              <a:t>xuống</a:t>
            </a:r>
            <a:r>
              <a:rPr lang="en-US" sz="1800" dirty="0"/>
              <a:t> </a:t>
            </a:r>
            <a:r>
              <a:rPr lang="en-US" sz="1800" dirty="0" err="1"/>
              <a:t>theo</a:t>
            </a:r>
            <a:r>
              <a:rPr lang="en-US" sz="1800" dirty="0"/>
              <a:t> LSB </a:t>
            </a:r>
            <a:r>
              <a:rPr lang="en-US" sz="1800" dirty="0" err="1"/>
              <a:t>cho</a:t>
            </a:r>
            <a:r>
              <a:rPr lang="en-US" sz="1800" dirty="0"/>
              <a:t> </a:t>
            </a:r>
            <a:r>
              <a:rPr lang="en-US" sz="1800" dirty="0" err="1"/>
              <a:t>đến</a:t>
            </a:r>
            <a:r>
              <a:rPr lang="en-US" sz="1800" dirty="0"/>
              <a:t> </a:t>
            </a:r>
            <a:r>
              <a:rPr lang="en-US" sz="1800" dirty="0" err="1"/>
              <a:t>khi</a:t>
            </a:r>
            <a:r>
              <a:rPr lang="en-US" sz="1800" dirty="0"/>
              <a:t> </a:t>
            </a:r>
            <a:r>
              <a:rPr lang="en-US" sz="1800" dirty="0" err="1"/>
              <a:t>bằng</a:t>
            </a:r>
            <a:r>
              <a:rPr lang="en-US" sz="1800" dirty="0"/>
              <a:t> 0.</a:t>
            </a:r>
          </a:p>
        </p:txBody>
      </p:sp>
    </p:spTree>
    <p:extLst>
      <p:ext uri="{BB962C8B-B14F-4D97-AF65-F5344CB8AC3E}">
        <p14:creationId xmlns:p14="http://schemas.microsoft.com/office/powerpoint/2010/main" val="41524273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grpSp>
        <p:nvGrpSpPr>
          <p:cNvPr id="334" name="Google Shape;334;p45"/>
          <p:cNvGrpSpPr/>
          <p:nvPr/>
        </p:nvGrpSpPr>
        <p:grpSpPr>
          <a:xfrm>
            <a:off x="0" y="0"/>
            <a:ext cx="2473800" cy="4131000"/>
            <a:chOff x="0" y="0"/>
            <a:chExt cx="2473800" cy="4131000"/>
          </a:xfrm>
        </p:grpSpPr>
        <p:sp>
          <p:nvSpPr>
            <p:cNvPr id="335" name="Google Shape;335;p45"/>
            <p:cNvSpPr/>
            <p:nvPr/>
          </p:nvSpPr>
          <p:spPr>
            <a:xfrm>
              <a:off x="0" y="1012500"/>
              <a:ext cx="24738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6" name="Google Shape;336;p45"/>
            <p:cNvCxnSpPr/>
            <p:nvPr/>
          </p:nvCxnSpPr>
          <p:spPr>
            <a:xfrm rot="10800000">
              <a:off x="711250" y="0"/>
              <a:ext cx="0" cy="4131000"/>
            </a:xfrm>
            <a:prstGeom prst="straightConnector1">
              <a:avLst/>
            </a:prstGeom>
            <a:noFill/>
            <a:ln w="9525" cap="flat" cmpd="sng">
              <a:solidFill>
                <a:schemeClr val="dk1"/>
              </a:solidFill>
              <a:prstDash val="solid"/>
              <a:round/>
              <a:headEnd type="none" w="med" len="med"/>
              <a:tailEnd type="none" w="med" len="med"/>
            </a:ln>
          </p:spPr>
        </p:cxnSp>
      </p:grpSp>
      <p:sp>
        <p:nvSpPr>
          <p:cNvPr id="337" name="Google Shape;337;p45"/>
          <p:cNvSpPr txBox="1">
            <a:spLocks noGrp="1"/>
          </p:cNvSpPr>
          <p:nvPr>
            <p:ph type="title"/>
          </p:nvPr>
        </p:nvSpPr>
        <p:spPr>
          <a:xfrm>
            <a:off x="1512075" y="2036300"/>
            <a:ext cx="4944900" cy="14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Tìm</a:t>
            </a:r>
            <a:r>
              <a:rPr lang="en-US" dirty="0"/>
              <a:t> </a:t>
            </a:r>
            <a:r>
              <a:rPr lang="en-US" dirty="0" err="1"/>
              <a:t>hiểu</a:t>
            </a:r>
            <a:r>
              <a:rPr lang="en-US" dirty="0"/>
              <a:t> </a:t>
            </a:r>
            <a:r>
              <a:rPr lang="en-US" dirty="0" err="1"/>
              <a:t>chung</a:t>
            </a:r>
            <a:endParaRPr lang="en-US" dirty="0"/>
          </a:p>
        </p:txBody>
      </p:sp>
      <p:sp>
        <p:nvSpPr>
          <p:cNvPr id="338" name="Google Shape;338;p45"/>
          <p:cNvSpPr txBox="1">
            <a:spLocks noGrp="1"/>
          </p:cNvSpPr>
          <p:nvPr>
            <p:ph type="title" idx="2"/>
          </p:nvPr>
        </p:nvSpPr>
        <p:spPr>
          <a:xfrm>
            <a:off x="1512075" y="1012500"/>
            <a:ext cx="1076100" cy="87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339" name="Google Shape;339;p45"/>
          <p:cNvSpPr txBox="1">
            <a:spLocks noGrp="1"/>
          </p:cNvSpPr>
          <p:nvPr>
            <p:ph type="subTitle" idx="1"/>
          </p:nvPr>
        </p:nvSpPr>
        <p:spPr>
          <a:xfrm>
            <a:off x="1512075" y="2911644"/>
            <a:ext cx="4944900" cy="69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Cấu trúc dữ liệu và cách hoạt động</a:t>
            </a:r>
          </a:p>
          <a:p>
            <a:pPr marL="0" indent="0"/>
            <a:r>
              <a:rPr lang="en-US" dirty="0" err="1"/>
              <a:t>Độ</a:t>
            </a:r>
            <a:r>
              <a:rPr lang="en-US" dirty="0"/>
              <a:t> </a:t>
            </a:r>
            <a:r>
              <a:rPr lang="en-US" dirty="0" err="1"/>
              <a:t>phức</a:t>
            </a:r>
            <a:r>
              <a:rPr lang="en-US" dirty="0"/>
              <a:t> </a:t>
            </a:r>
            <a:r>
              <a:rPr lang="en-US" dirty="0" err="1"/>
              <a:t>tạp</a:t>
            </a:r>
            <a:r>
              <a:rPr lang="en-US" dirty="0"/>
              <a:t> </a:t>
            </a:r>
            <a:r>
              <a:rPr lang="en-US" dirty="0" err="1"/>
              <a:t>thuật</a:t>
            </a:r>
            <a:r>
              <a:rPr lang="en-US" dirty="0"/>
              <a:t> </a:t>
            </a:r>
            <a:r>
              <a:rPr lang="en-US" dirty="0" err="1"/>
              <a:t>toán</a:t>
            </a:r>
            <a:endParaRPr lang="en-US" dirty="0"/>
          </a:p>
          <a:p>
            <a:pPr marL="0" lvl="0" indent="0" algn="l" rtl="0">
              <a:spcBef>
                <a:spcPts val="0"/>
              </a:spcBef>
              <a:spcAft>
                <a:spcPts val="0"/>
              </a:spcAft>
              <a:buNone/>
            </a:pPr>
            <a:endParaRPr lang="en"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C8AE4898-E192-FE3D-ABA7-DDAB028772B0}"/>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08331344-7E41-1BFA-BDAA-5C295B4E64E6}"/>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Cập</a:t>
            </a:r>
            <a:r>
              <a:rPr lang="en-US" sz="2000" dirty="0"/>
              <a:t> </a:t>
            </a:r>
            <a:r>
              <a:rPr lang="en-US" sz="2000" dirty="0" err="1"/>
              <a:t>nhật</a:t>
            </a:r>
            <a:r>
              <a:rPr lang="en-US" sz="2000" dirty="0"/>
              <a:t> </a:t>
            </a:r>
            <a:r>
              <a:rPr lang="en-US" sz="2000" dirty="0" err="1"/>
              <a:t>điểm</a:t>
            </a:r>
            <a:r>
              <a:rPr lang="en-US" sz="2000" dirty="0"/>
              <a:t> (Point Updates)</a:t>
            </a:r>
          </a:p>
        </p:txBody>
      </p:sp>
      <p:graphicFrame>
        <p:nvGraphicFramePr>
          <p:cNvPr id="18" name="Table 17">
            <a:extLst>
              <a:ext uri="{FF2B5EF4-FFF2-40B4-BE49-F238E27FC236}">
                <a16:creationId xmlns:a16="http://schemas.microsoft.com/office/drawing/2014/main" id="{7E54AEC0-376C-DC7D-2EFC-FD3A9D5B07B2}"/>
              </a:ext>
            </a:extLst>
          </p:cNvPr>
          <p:cNvGraphicFramePr>
            <a:graphicFrameLocks noGrp="1"/>
          </p:cNvGraphicFramePr>
          <p:nvPr/>
        </p:nvGraphicFramePr>
        <p:xfrm>
          <a:off x="0" y="1173734"/>
          <a:ext cx="9164955" cy="579120"/>
        </p:xfrm>
        <a:graphic>
          <a:graphicData uri="http://schemas.openxmlformats.org/drawingml/2006/table">
            <a:tbl>
              <a:tblPr firstRow="1" bandRow="1">
                <a:tableStyleId>{CC4AEED3-F78E-434A-8E7B-570F3100C88C}</a:tableStyleId>
              </a:tblPr>
              <a:tblGrid>
                <a:gridCol w="571500">
                  <a:extLst>
                    <a:ext uri="{9D8B030D-6E8A-4147-A177-3AD203B41FA5}">
                      <a16:colId xmlns:a16="http://schemas.microsoft.com/office/drawing/2014/main" val="3132267375"/>
                    </a:ext>
                  </a:extLst>
                </a:gridCol>
                <a:gridCol w="571500">
                  <a:extLst>
                    <a:ext uri="{9D8B030D-6E8A-4147-A177-3AD203B41FA5}">
                      <a16:colId xmlns:a16="http://schemas.microsoft.com/office/drawing/2014/main" val="3789098752"/>
                    </a:ext>
                  </a:extLst>
                </a:gridCol>
                <a:gridCol w="571500">
                  <a:extLst>
                    <a:ext uri="{9D8B030D-6E8A-4147-A177-3AD203B41FA5}">
                      <a16:colId xmlns:a16="http://schemas.microsoft.com/office/drawing/2014/main" val="2932655077"/>
                    </a:ext>
                  </a:extLst>
                </a:gridCol>
                <a:gridCol w="571500">
                  <a:extLst>
                    <a:ext uri="{9D8B030D-6E8A-4147-A177-3AD203B41FA5}">
                      <a16:colId xmlns:a16="http://schemas.microsoft.com/office/drawing/2014/main" val="2043838059"/>
                    </a:ext>
                  </a:extLst>
                </a:gridCol>
                <a:gridCol w="571500">
                  <a:extLst>
                    <a:ext uri="{9D8B030D-6E8A-4147-A177-3AD203B41FA5}">
                      <a16:colId xmlns:a16="http://schemas.microsoft.com/office/drawing/2014/main" val="3996225493"/>
                    </a:ext>
                  </a:extLst>
                </a:gridCol>
                <a:gridCol w="592455">
                  <a:extLst>
                    <a:ext uri="{9D8B030D-6E8A-4147-A177-3AD203B41FA5}">
                      <a16:colId xmlns:a16="http://schemas.microsoft.com/office/drawing/2014/main" val="3167714550"/>
                    </a:ext>
                  </a:extLst>
                </a:gridCol>
                <a:gridCol w="571500">
                  <a:extLst>
                    <a:ext uri="{9D8B030D-6E8A-4147-A177-3AD203B41FA5}">
                      <a16:colId xmlns:a16="http://schemas.microsoft.com/office/drawing/2014/main" val="977450678"/>
                    </a:ext>
                  </a:extLst>
                </a:gridCol>
                <a:gridCol w="571500">
                  <a:extLst>
                    <a:ext uri="{9D8B030D-6E8A-4147-A177-3AD203B41FA5}">
                      <a16:colId xmlns:a16="http://schemas.microsoft.com/office/drawing/2014/main" val="2924550504"/>
                    </a:ext>
                  </a:extLst>
                </a:gridCol>
                <a:gridCol w="571500">
                  <a:extLst>
                    <a:ext uri="{9D8B030D-6E8A-4147-A177-3AD203B41FA5}">
                      <a16:colId xmlns:a16="http://schemas.microsoft.com/office/drawing/2014/main" val="3461910798"/>
                    </a:ext>
                  </a:extLst>
                </a:gridCol>
                <a:gridCol w="571500">
                  <a:extLst>
                    <a:ext uri="{9D8B030D-6E8A-4147-A177-3AD203B41FA5}">
                      <a16:colId xmlns:a16="http://schemas.microsoft.com/office/drawing/2014/main" val="4004852454"/>
                    </a:ext>
                  </a:extLst>
                </a:gridCol>
                <a:gridCol w="571500">
                  <a:extLst>
                    <a:ext uri="{9D8B030D-6E8A-4147-A177-3AD203B41FA5}">
                      <a16:colId xmlns:a16="http://schemas.microsoft.com/office/drawing/2014/main" val="3562144096"/>
                    </a:ext>
                  </a:extLst>
                </a:gridCol>
                <a:gridCol w="571500">
                  <a:extLst>
                    <a:ext uri="{9D8B030D-6E8A-4147-A177-3AD203B41FA5}">
                      <a16:colId xmlns:a16="http://schemas.microsoft.com/office/drawing/2014/main" val="3680553753"/>
                    </a:ext>
                  </a:extLst>
                </a:gridCol>
                <a:gridCol w="571500">
                  <a:extLst>
                    <a:ext uri="{9D8B030D-6E8A-4147-A177-3AD203B41FA5}">
                      <a16:colId xmlns:a16="http://schemas.microsoft.com/office/drawing/2014/main" val="2210967052"/>
                    </a:ext>
                  </a:extLst>
                </a:gridCol>
                <a:gridCol w="571500">
                  <a:extLst>
                    <a:ext uri="{9D8B030D-6E8A-4147-A177-3AD203B41FA5}">
                      <a16:colId xmlns:a16="http://schemas.microsoft.com/office/drawing/2014/main" val="2335310599"/>
                    </a:ext>
                  </a:extLst>
                </a:gridCol>
                <a:gridCol w="571500">
                  <a:extLst>
                    <a:ext uri="{9D8B030D-6E8A-4147-A177-3AD203B41FA5}">
                      <a16:colId xmlns:a16="http://schemas.microsoft.com/office/drawing/2014/main" val="4123622644"/>
                    </a:ext>
                  </a:extLst>
                </a:gridCol>
                <a:gridCol w="571500">
                  <a:extLst>
                    <a:ext uri="{9D8B030D-6E8A-4147-A177-3AD203B41FA5}">
                      <a16:colId xmlns:a16="http://schemas.microsoft.com/office/drawing/2014/main" val="1143769944"/>
                    </a:ext>
                  </a:extLst>
                </a:gridCol>
              </a:tblGrid>
              <a:tr h="216154">
                <a:tc>
                  <a:txBody>
                    <a:bodyPr/>
                    <a:lstStyle/>
                    <a:p>
                      <a:r>
                        <a:rPr lang="en-US" sz="1600" dirty="0">
                          <a:solidFill>
                            <a:schemeClr val="tx1"/>
                          </a:solidFill>
                        </a:rPr>
                        <a:t>00001</a:t>
                      </a:r>
                    </a:p>
                  </a:txBody>
                  <a:tcPr/>
                </a:tc>
                <a:tc>
                  <a:txBody>
                    <a:bodyPr/>
                    <a:lstStyle/>
                    <a:p>
                      <a:r>
                        <a:rPr lang="en-US" sz="1600" dirty="0">
                          <a:solidFill>
                            <a:schemeClr val="tx1"/>
                          </a:solidFill>
                        </a:rPr>
                        <a:t>00010</a:t>
                      </a:r>
                    </a:p>
                  </a:txBody>
                  <a:tcPr/>
                </a:tc>
                <a:tc>
                  <a:txBody>
                    <a:bodyPr/>
                    <a:lstStyle/>
                    <a:p>
                      <a:r>
                        <a:rPr lang="en-US" sz="1600" dirty="0">
                          <a:solidFill>
                            <a:schemeClr val="tx1"/>
                          </a:solidFill>
                        </a:rPr>
                        <a:t>00011</a:t>
                      </a:r>
                    </a:p>
                  </a:txBody>
                  <a:tcPr/>
                </a:tc>
                <a:tc>
                  <a:txBody>
                    <a:bodyPr/>
                    <a:lstStyle/>
                    <a:p>
                      <a:r>
                        <a:rPr lang="en-US" sz="1600" dirty="0">
                          <a:solidFill>
                            <a:schemeClr val="tx1"/>
                          </a:solidFill>
                        </a:rPr>
                        <a:t>00100</a:t>
                      </a:r>
                    </a:p>
                  </a:txBody>
                  <a:tcPr/>
                </a:tc>
                <a:tc>
                  <a:txBody>
                    <a:bodyPr/>
                    <a:lstStyle/>
                    <a:p>
                      <a:r>
                        <a:rPr lang="en-US" sz="1600" dirty="0">
                          <a:solidFill>
                            <a:schemeClr val="tx1"/>
                          </a:solidFill>
                        </a:rPr>
                        <a:t>00101</a:t>
                      </a:r>
                    </a:p>
                  </a:txBody>
                  <a:tcPr/>
                </a:tc>
                <a:tc>
                  <a:txBody>
                    <a:bodyPr/>
                    <a:lstStyle/>
                    <a:p>
                      <a:r>
                        <a:rPr lang="en-US" sz="1600" dirty="0">
                          <a:solidFill>
                            <a:schemeClr val="tx1"/>
                          </a:solidFill>
                        </a:rPr>
                        <a:t>00110</a:t>
                      </a:r>
                    </a:p>
                  </a:txBody>
                  <a:tcPr/>
                </a:tc>
                <a:tc>
                  <a:txBody>
                    <a:bodyPr/>
                    <a:lstStyle/>
                    <a:p>
                      <a:r>
                        <a:rPr lang="en-US" sz="1600" dirty="0">
                          <a:solidFill>
                            <a:schemeClr val="tx1"/>
                          </a:solidFill>
                        </a:rPr>
                        <a:t>00111</a:t>
                      </a:r>
                    </a:p>
                  </a:txBody>
                  <a:tcPr/>
                </a:tc>
                <a:tc>
                  <a:txBody>
                    <a:bodyPr/>
                    <a:lstStyle/>
                    <a:p>
                      <a:r>
                        <a:rPr lang="en-US" sz="1600" dirty="0">
                          <a:solidFill>
                            <a:schemeClr val="tx1"/>
                          </a:solidFill>
                        </a:rPr>
                        <a:t>01000</a:t>
                      </a:r>
                    </a:p>
                  </a:txBody>
                  <a:tcPr/>
                </a:tc>
                <a:tc>
                  <a:txBody>
                    <a:bodyPr/>
                    <a:lstStyle/>
                    <a:p>
                      <a:r>
                        <a:rPr lang="en-US" sz="1600" dirty="0">
                          <a:solidFill>
                            <a:schemeClr val="tx1"/>
                          </a:solidFill>
                        </a:rPr>
                        <a:t>01001</a:t>
                      </a:r>
                    </a:p>
                  </a:txBody>
                  <a:tcPr/>
                </a:tc>
                <a:tc>
                  <a:txBody>
                    <a:bodyPr/>
                    <a:lstStyle/>
                    <a:p>
                      <a:r>
                        <a:rPr lang="en-US" sz="1600" dirty="0">
                          <a:solidFill>
                            <a:schemeClr val="tx1"/>
                          </a:solidFill>
                        </a:rPr>
                        <a:t>01010</a:t>
                      </a:r>
                    </a:p>
                  </a:txBody>
                  <a:tcPr/>
                </a:tc>
                <a:tc>
                  <a:txBody>
                    <a:bodyPr/>
                    <a:lstStyle/>
                    <a:p>
                      <a:r>
                        <a:rPr lang="en-US" sz="1600" dirty="0">
                          <a:solidFill>
                            <a:schemeClr val="tx1"/>
                          </a:solidFill>
                        </a:rPr>
                        <a:t>01011</a:t>
                      </a:r>
                    </a:p>
                  </a:txBody>
                  <a:tcPr/>
                </a:tc>
                <a:tc>
                  <a:txBody>
                    <a:bodyPr/>
                    <a:lstStyle/>
                    <a:p>
                      <a:r>
                        <a:rPr lang="en-US" sz="1600" dirty="0">
                          <a:solidFill>
                            <a:schemeClr val="tx1"/>
                          </a:solidFill>
                        </a:rPr>
                        <a:t>01100</a:t>
                      </a:r>
                    </a:p>
                  </a:txBody>
                  <a:tcPr/>
                </a:tc>
                <a:tc>
                  <a:txBody>
                    <a:bodyPr/>
                    <a:lstStyle/>
                    <a:p>
                      <a:r>
                        <a:rPr lang="en-US" sz="1600" dirty="0">
                          <a:solidFill>
                            <a:schemeClr val="tx1"/>
                          </a:solidFill>
                        </a:rPr>
                        <a:t>01101</a:t>
                      </a:r>
                    </a:p>
                  </a:txBody>
                  <a:tcPr/>
                </a:tc>
                <a:tc>
                  <a:txBody>
                    <a:bodyPr/>
                    <a:lstStyle/>
                    <a:p>
                      <a:r>
                        <a:rPr lang="en-US" sz="1600" dirty="0">
                          <a:solidFill>
                            <a:schemeClr val="tx1"/>
                          </a:solidFill>
                        </a:rPr>
                        <a:t>01110</a:t>
                      </a:r>
                    </a:p>
                  </a:txBody>
                  <a:tcPr/>
                </a:tc>
                <a:tc>
                  <a:txBody>
                    <a:bodyPr/>
                    <a:lstStyle/>
                    <a:p>
                      <a:r>
                        <a:rPr lang="en-US" sz="1600" dirty="0">
                          <a:solidFill>
                            <a:schemeClr val="tx1"/>
                          </a:solidFill>
                        </a:rPr>
                        <a:t>01111</a:t>
                      </a:r>
                    </a:p>
                  </a:txBody>
                  <a:tcPr/>
                </a:tc>
                <a:tc>
                  <a:txBody>
                    <a:bodyPr/>
                    <a:lstStyle/>
                    <a:p>
                      <a:r>
                        <a:rPr lang="en-US" sz="1600" dirty="0">
                          <a:solidFill>
                            <a:schemeClr val="tx1"/>
                          </a:solidFill>
                        </a:rPr>
                        <a:t>10000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B5509DB7-7799-5E5C-1606-47A2EB01E49D}"/>
              </a:ext>
            </a:extLst>
          </p:cNvPr>
          <p:cNvSpPr txBox="1"/>
          <p:nvPr/>
        </p:nvSpPr>
        <p:spPr>
          <a:xfrm>
            <a:off x="0" y="712069"/>
            <a:ext cx="9143999" cy="461665"/>
          </a:xfrm>
          <a:prstGeom prst="rect">
            <a:avLst/>
          </a:prstGeom>
          <a:noFill/>
        </p:spPr>
        <p:txBody>
          <a:bodyPr wrap="square">
            <a:spAutoFit/>
          </a:bodyPr>
          <a:lstStyle/>
          <a:p>
            <a:r>
              <a:rPr lang="en-US" sz="2400" dirty="0"/>
              <a:t> 1    2     3     4     5    6     7     8     9   10   11   12   13   14   15   16</a:t>
            </a:r>
          </a:p>
        </p:txBody>
      </p:sp>
      <p:sp>
        <p:nvSpPr>
          <p:cNvPr id="21" name="TextBox 20">
            <a:extLst>
              <a:ext uri="{FF2B5EF4-FFF2-40B4-BE49-F238E27FC236}">
                <a16:creationId xmlns:a16="http://schemas.microsoft.com/office/drawing/2014/main" id="{FF902052-0189-BC7C-7C70-61C6BF51F060}"/>
              </a:ext>
            </a:extLst>
          </p:cNvPr>
          <p:cNvSpPr txBox="1"/>
          <p:nvPr/>
        </p:nvSpPr>
        <p:spPr>
          <a:xfrm>
            <a:off x="865632" y="3113008"/>
            <a:ext cx="7949184" cy="369332"/>
          </a:xfrm>
          <a:prstGeom prst="rect">
            <a:avLst/>
          </a:prstGeom>
          <a:noFill/>
        </p:spPr>
        <p:txBody>
          <a:bodyPr wrap="square">
            <a:spAutoFit/>
          </a:bodyPr>
          <a:lstStyle/>
          <a:p>
            <a:r>
              <a:rPr lang="en-US" sz="1800" dirty="0"/>
              <a:t> 9 = 1001</a:t>
            </a:r>
            <a:r>
              <a:rPr lang="en-US" sz="1200" dirty="0"/>
              <a:t>2</a:t>
            </a:r>
            <a:r>
              <a:rPr lang="en-US" sz="1800" dirty="0"/>
              <a:t>, 1001</a:t>
            </a:r>
            <a:r>
              <a:rPr lang="en-US" sz="1200" dirty="0"/>
              <a:t>2 </a:t>
            </a:r>
            <a:r>
              <a:rPr lang="en-US" sz="1800" dirty="0"/>
              <a:t>+ 0001</a:t>
            </a:r>
            <a:r>
              <a:rPr lang="en-US" sz="1200" dirty="0"/>
              <a:t>2</a:t>
            </a:r>
            <a:r>
              <a:rPr lang="en-US" sz="1800" dirty="0"/>
              <a:t> = 1010</a:t>
            </a:r>
            <a:r>
              <a:rPr lang="en-US" sz="1200" dirty="0"/>
              <a:t>2</a:t>
            </a:r>
            <a:endParaRPr lang="en-US" sz="1800" dirty="0"/>
          </a:p>
        </p:txBody>
      </p:sp>
      <p:sp>
        <p:nvSpPr>
          <p:cNvPr id="25" name="TextBox 24">
            <a:extLst>
              <a:ext uri="{FF2B5EF4-FFF2-40B4-BE49-F238E27FC236}">
                <a16:creationId xmlns:a16="http://schemas.microsoft.com/office/drawing/2014/main" id="{2ECE4C57-4B53-EF0E-7E77-44B58761A141}"/>
              </a:ext>
            </a:extLst>
          </p:cNvPr>
          <p:cNvSpPr txBox="1"/>
          <p:nvPr/>
        </p:nvSpPr>
        <p:spPr>
          <a:xfrm>
            <a:off x="900255" y="3640411"/>
            <a:ext cx="7565118" cy="369332"/>
          </a:xfrm>
          <a:prstGeom prst="rect">
            <a:avLst/>
          </a:prstGeom>
          <a:noFill/>
        </p:spPr>
        <p:txBody>
          <a:bodyPr wrap="square">
            <a:spAutoFit/>
          </a:bodyPr>
          <a:lstStyle/>
          <a:p>
            <a:r>
              <a:rPr lang="en-US" sz="1800" dirty="0"/>
              <a:t>10 = 1010</a:t>
            </a:r>
            <a:r>
              <a:rPr lang="en-US" sz="1200" dirty="0"/>
              <a:t>2</a:t>
            </a:r>
            <a:r>
              <a:rPr lang="en-US" sz="1800" dirty="0"/>
              <a:t>, 1010</a:t>
            </a:r>
            <a:r>
              <a:rPr lang="en-US" sz="1200" dirty="0"/>
              <a:t>2</a:t>
            </a:r>
            <a:r>
              <a:rPr lang="en-US" sz="1800" dirty="0"/>
              <a:t> + 0010</a:t>
            </a:r>
            <a:r>
              <a:rPr lang="en-US" sz="1200" dirty="0"/>
              <a:t>2</a:t>
            </a:r>
            <a:r>
              <a:rPr lang="en-US" sz="1800" dirty="0"/>
              <a:t> = 1100</a:t>
            </a:r>
            <a:r>
              <a:rPr lang="en-US" sz="1200" dirty="0"/>
              <a:t>2</a:t>
            </a:r>
            <a:endParaRPr lang="en-US" sz="1800" dirty="0"/>
          </a:p>
        </p:txBody>
      </p:sp>
      <p:cxnSp>
        <p:nvCxnSpPr>
          <p:cNvPr id="16" name="Straight Connector 15">
            <a:extLst>
              <a:ext uri="{FF2B5EF4-FFF2-40B4-BE49-F238E27FC236}">
                <a16:creationId xmlns:a16="http://schemas.microsoft.com/office/drawing/2014/main" id="{E3C79AF7-AB00-E4A3-7F4F-7A6BCFE91ED4}"/>
              </a:ext>
            </a:extLst>
          </p:cNvPr>
          <p:cNvCxnSpPr/>
          <p:nvPr/>
        </p:nvCxnSpPr>
        <p:spPr>
          <a:xfrm>
            <a:off x="0" y="1752854"/>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2B72342-B03E-4FFF-9011-EFDCC87C2250}"/>
              </a:ext>
            </a:extLst>
          </p:cNvPr>
          <p:cNvSpPr/>
          <p:nvPr/>
        </p:nvSpPr>
        <p:spPr>
          <a:xfrm>
            <a:off x="32671"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9F5BB68-409C-BA83-5E75-CE3285D910C4}"/>
              </a:ext>
            </a:extLst>
          </p:cNvPr>
          <p:cNvSpPr/>
          <p:nvPr/>
        </p:nvSpPr>
        <p:spPr>
          <a:xfrm>
            <a:off x="1186529" y="1774869"/>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CEDBBEE-FA16-E7AC-9902-B9CEC8CF91E3}"/>
              </a:ext>
            </a:extLst>
          </p:cNvPr>
          <p:cNvSpPr/>
          <p:nvPr/>
        </p:nvSpPr>
        <p:spPr>
          <a:xfrm>
            <a:off x="2340387"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7DE52D7-0C6D-8049-3E6F-23840B8519DB}"/>
              </a:ext>
            </a:extLst>
          </p:cNvPr>
          <p:cNvSpPr/>
          <p:nvPr/>
        </p:nvSpPr>
        <p:spPr>
          <a:xfrm>
            <a:off x="349424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A715576-B6FE-D648-B4E7-7B8AF2D375A2}"/>
              </a:ext>
            </a:extLst>
          </p:cNvPr>
          <p:cNvSpPr/>
          <p:nvPr/>
        </p:nvSpPr>
        <p:spPr>
          <a:xfrm>
            <a:off x="4638102" y="1755490"/>
            <a:ext cx="478917" cy="126342"/>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05D114-6F28-80F0-47BA-D1CB16AAE14D}"/>
              </a:ext>
            </a:extLst>
          </p:cNvPr>
          <p:cNvSpPr/>
          <p:nvPr/>
        </p:nvSpPr>
        <p:spPr>
          <a:xfrm>
            <a:off x="691162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DD0B1B-67B4-0A88-2CDF-874B0A852478}"/>
              </a:ext>
            </a:extLst>
          </p:cNvPr>
          <p:cNvSpPr/>
          <p:nvPr/>
        </p:nvSpPr>
        <p:spPr>
          <a:xfrm>
            <a:off x="5757671" y="1766272"/>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A1325DB-98D5-82E5-ADAD-2FB2351A2C95}"/>
              </a:ext>
            </a:extLst>
          </p:cNvPr>
          <p:cNvSpPr/>
          <p:nvPr/>
        </p:nvSpPr>
        <p:spPr>
          <a:xfrm>
            <a:off x="8055386" y="1765935"/>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069D6A4-2266-6EC0-D886-C37B19820793}"/>
              </a:ext>
            </a:extLst>
          </p:cNvPr>
          <p:cNvSpPr/>
          <p:nvPr/>
        </p:nvSpPr>
        <p:spPr>
          <a:xfrm>
            <a:off x="6911625" y="1995213"/>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15036F0-2198-A890-C57C-6E2477438AF2}"/>
              </a:ext>
            </a:extLst>
          </p:cNvPr>
          <p:cNvSpPr/>
          <p:nvPr/>
        </p:nvSpPr>
        <p:spPr>
          <a:xfrm>
            <a:off x="4613910" y="1973745"/>
            <a:ext cx="1143761" cy="122530"/>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4853B6-B8E4-A48E-691D-7830C13C111A}"/>
              </a:ext>
            </a:extLst>
          </p:cNvPr>
          <p:cNvSpPr/>
          <p:nvPr/>
        </p:nvSpPr>
        <p:spPr>
          <a:xfrm>
            <a:off x="2316195" y="1983161"/>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026D43A-A50B-4A8B-601F-FEB0E4CC58A0}"/>
              </a:ext>
            </a:extLst>
          </p:cNvPr>
          <p:cNvSpPr/>
          <p:nvPr/>
        </p:nvSpPr>
        <p:spPr>
          <a:xfrm>
            <a:off x="24955" y="199902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80B382C-64D9-A74C-3CD8-125485D70384}"/>
              </a:ext>
            </a:extLst>
          </p:cNvPr>
          <p:cNvSpPr/>
          <p:nvPr/>
        </p:nvSpPr>
        <p:spPr>
          <a:xfrm>
            <a:off x="24954" y="2276991"/>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3C879C95-FDDA-50F9-B091-51089E468D6B}"/>
              </a:ext>
            </a:extLst>
          </p:cNvPr>
          <p:cNvSpPr/>
          <p:nvPr/>
        </p:nvSpPr>
        <p:spPr>
          <a:xfrm>
            <a:off x="4620384" y="2259409"/>
            <a:ext cx="2291241" cy="122528"/>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EC3CE88F-4CEC-EC83-E8D1-0FE1A5567A27}"/>
              </a:ext>
            </a:extLst>
          </p:cNvPr>
          <p:cNvSpPr/>
          <p:nvPr/>
        </p:nvSpPr>
        <p:spPr>
          <a:xfrm>
            <a:off x="32671" y="2553861"/>
            <a:ext cx="4539329"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C022BC0-E2A3-A5AA-18A9-6D44BFD51827}"/>
              </a:ext>
            </a:extLst>
          </p:cNvPr>
          <p:cNvSpPr/>
          <p:nvPr/>
        </p:nvSpPr>
        <p:spPr>
          <a:xfrm>
            <a:off x="36292" y="2818556"/>
            <a:ext cx="9107707" cy="122527"/>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D50BD0B1-DBEC-BF3F-C549-64E69E65A2E7}"/>
              </a:ext>
            </a:extLst>
          </p:cNvPr>
          <p:cNvSpPr txBox="1"/>
          <p:nvPr/>
        </p:nvSpPr>
        <p:spPr>
          <a:xfrm>
            <a:off x="900255" y="4246765"/>
            <a:ext cx="7565118" cy="369332"/>
          </a:xfrm>
          <a:prstGeom prst="rect">
            <a:avLst/>
          </a:prstGeom>
          <a:noFill/>
        </p:spPr>
        <p:txBody>
          <a:bodyPr wrap="square">
            <a:spAutoFit/>
          </a:bodyPr>
          <a:lstStyle/>
          <a:p>
            <a:r>
              <a:rPr lang="en-US" sz="1800" dirty="0"/>
              <a:t>12 = 1100</a:t>
            </a:r>
            <a:r>
              <a:rPr lang="en-US" sz="1200" dirty="0"/>
              <a:t>2</a:t>
            </a:r>
            <a:r>
              <a:rPr lang="en-US" sz="1800" dirty="0"/>
              <a:t>, 1100</a:t>
            </a:r>
            <a:r>
              <a:rPr lang="en-US" sz="1200" dirty="0"/>
              <a:t>2</a:t>
            </a:r>
            <a:r>
              <a:rPr lang="en-US" sz="1800" dirty="0"/>
              <a:t> + 0100</a:t>
            </a:r>
            <a:r>
              <a:rPr lang="en-US" sz="1200" dirty="0"/>
              <a:t>2</a:t>
            </a:r>
            <a:r>
              <a:rPr lang="en-US" sz="1800" dirty="0"/>
              <a:t> = 10000</a:t>
            </a:r>
            <a:r>
              <a:rPr lang="en-US" sz="1200" dirty="0"/>
              <a:t>2</a:t>
            </a:r>
            <a:endParaRPr lang="en-US" sz="1800" dirty="0"/>
          </a:p>
        </p:txBody>
      </p:sp>
      <p:sp>
        <p:nvSpPr>
          <p:cNvPr id="26" name="TextBox 25">
            <a:extLst>
              <a:ext uri="{FF2B5EF4-FFF2-40B4-BE49-F238E27FC236}">
                <a16:creationId xmlns:a16="http://schemas.microsoft.com/office/drawing/2014/main" id="{9B25C6A0-D188-B149-A83A-EE41A2CB18CC}"/>
              </a:ext>
            </a:extLst>
          </p:cNvPr>
          <p:cNvSpPr txBox="1"/>
          <p:nvPr/>
        </p:nvSpPr>
        <p:spPr>
          <a:xfrm>
            <a:off x="900255" y="4774168"/>
            <a:ext cx="7565118" cy="369332"/>
          </a:xfrm>
          <a:prstGeom prst="rect">
            <a:avLst/>
          </a:prstGeom>
          <a:noFill/>
        </p:spPr>
        <p:txBody>
          <a:bodyPr wrap="square">
            <a:spAutoFit/>
          </a:bodyPr>
          <a:lstStyle/>
          <a:p>
            <a:r>
              <a:rPr lang="en-US" sz="1800" dirty="0"/>
              <a:t>16 = 10000</a:t>
            </a:r>
            <a:r>
              <a:rPr lang="en-US" sz="1200" dirty="0"/>
              <a:t>2</a:t>
            </a:r>
            <a:endParaRPr lang="en-US" sz="1800" dirty="0"/>
          </a:p>
        </p:txBody>
      </p:sp>
      <p:sp>
        <p:nvSpPr>
          <p:cNvPr id="27" name="Arrow: Down 26">
            <a:extLst>
              <a:ext uri="{FF2B5EF4-FFF2-40B4-BE49-F238E27FC236}">
                <a16:creationId xmlns:a16="http://schemas.microsoft.com/office/drawing/2014/main" id="{770313CD-5439-2476-AB9F-92E65B4BCACD}"/>
              </a:ext>
            </a:extLst>
          </p:cNvPr>
          <p:cNvSpPr/>
          <p:nvPr/>
        </p:nvSpPr>
        <p:spPr>
          <a:xfrm>
            <a:off x="1048512" y="3482340"/>
            <a:ext cx="120204" cy="1810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E2805431-FA98-578F-D1FA-5C4FAAA266E6}"/>
              </a:ext>
            </a:extLst>
          </p:cNvPr>
          <p:cNvSpPr/>
          <p:nvPr/>
        </p:nvSpPr>
        <p:spPr>
          <a:xfrm>
            <a:off x="1048512" y="4065741"/>
            <a:ext cx="120204" cy="1810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Down 28">
            <a:extLst>
              <a:ext uri="{FF2B5EF4-FFF2-40B4-BE49-F238E27FC236}">
                <a16:creationId xmlns:a16="http://schemas.microsoft.com/office/drawing/2014/main" id="{653F25F7-B7A9-226E-375C-0EC2422B8F11}"/>
              </a:ext>
            </a:extLst>
          </p:cNvPr>
          <p:cNvSpPr/>
          <p:nvPr/>
        </p:nvSpPr>
        <p:spPr>
          <a:xfrm>
            <a:off x="1048512" y="4593144"/>
            <a:ext cx="120204" cy="1810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F40E440-EFD3-7A79-8736-8721F8304A7D}"/>
              </a:ext>
            </a:extLst>
          </p:cNvPr>
          <p:cNvSpPr/>
          <p:nvPr/>
        </p:nvSpPr>
        <p:spPr>
          <a:xfrm rot="5400000">
            <a:off x="4264795" y="2292038"/>
            <a:ext cx="1201753" cy="124048"/>
          </a:xfrm>
          <a:prstGeom prst="rect">
            <a:avLst/>
          </a:prstGeom>
          <a:solidFill>
            <a:srgbClr val="FFFF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30526275-852A-3579-0314-E2813AD67FB6}"/>
              </a:ext>
            </a:extLst>
          </p:cNvPr>
          <p:cNvSpPr txBox="1"/>
          <p:nvPr/>
        </p:nvSpPr>
        <p:spPr>
          <a:xfrm>
            <a:off x="5305941" y="3308216"/>
            <a:ext cx="3342312" cy="1200329"/>
          </a:xfrm>
          <a:prstGeom prst="rect">
            <a:avLst/>
          </a:prstGeom>
          <a:noFill/>
        </p:spPr>
        <p:txBody>
          <a:bodyPr wrap="square">
            <a:spAutoFit/>
          </a:bodyPr>
          <a:lstStyle/>
          <a:p>
            <a:r>
              <a:rPr lang="vi-VN" sz="1800" dirty="0"/>
              <a:t>Cập nhật điểm thì ngược lại, chúng ta thêm LSB để truyền giá trị lên các ô</a:t>
            </a:r>
            <a:r>
              <a:rPr lang="en-US" sz="1800" dirty="0"/>
              <a:t> </a:t>
            </a:r>
            <a:r>
              <a:rPr lang="en-US" sz="1800" dirty="0" err="1"/>
              <a:t>đại</a:t>
            </a:r>
            <a:r>
              <a:rPr lang="en-US" sz="1800" dirty="0"/>
              <a:t> </a:t>
            </a:r>
            <a:r>
              <a:rPr lang="en-US" sz="1800" dirty="0" err="1"/>
              <a:t>diện</a:t>
            </a:r>
            <a:r>
              <a:rPr lang="en-US" sz="1800" dirty="0"/>
              <a:t> ở </a:t>
            </a:r>
            <a:r>
              <a:rPr lang="en-US" sz="1800" dirty="0" err="1"/>
              <a:t>bậc</a:t>
            </a:r>
            <a:r>
              <a:rPr lang="en-US" sz="1800" dirty="0"/>
              <a:t> </a:t>
            </a:r>
            <a:r>
              <a:rPr lang="en-US" sz="1800" dirty="0" err="1"/>
              <a:t>trên</a:t>
            </a:r>
            <a:r>
              <a:rPr lang="vi-VN" sz="1800" dirty="0"/>
              <a:t>.</a:t>
            </a:r>
            <a:endParaRPr lang="en-US" sz="1800" dirty="0"/>
          </a:p>
        </p:txBody>
      </p:sp>
    </p:spTree>
    <p:extLst>
      <p:ext uri="{BB962C8B-B14F-4D97-AF65-F5344CB8AC3E}">
        <p14:creationId xmlns:p14="http://schemas.microsoft.com/office/powerpoint/2010/main" val="131661072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4933A17B-75F6-9E5F-389F-E2D74F1D6B1B}"/>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1B2D2D05-541A-20BE-30A1-EC0CEC6E3F80}"/>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Cập</a:t>
            </a:r>
            <a:r>
              <a:rPr lang="en-US" sz="2000" dirty="0"/>
              <a:t> </a:t>
            </a:r>
            <a:r>
              <a:rPr lang="en-US" sz="2000" dirty="0" err="1"/>
              <a:t>nhật</a:t>
            </a:r>
            <a:r>
              <a:rPr lang="en-US" sz="2000" dirty="0"/>
              <a:t> </a:t>
            </a:r>
            <a:r>
              <a:rPr lang="en-US" sz="2000" dirty="0" err="1"/>
              <a:t>điểm</a:t>
            </a:r>
            <a:r>
              <a:rPr lang="en-US" sz="2000" dirty="0"/>
              <a:t> (Point Updates)</a:t>
            </a:r>
          </a:p>
        </p:txBody>
      </p:sp>
      <p:graphicFrame>
        <p:nvGraphicFramePr>
          <p:cNvPr id="18" name="Table 17">
            <a:extLst>
              <a:ext uri="{FF2B5EF4-FFF2-40B4-BE49-F238E27FC236}">
                <a16:creationId xmlns:a16="http://schemas.microsoft.com/office/drawing/2014/main" id="{B10A4A46-9807-AFBD-1D17-0364ACAFAAED}"/>
              </a:ext>
            </a:extLst>
          </p:cNvPr>
          <p:cNvGraphicFramePr>
            <a:graphicFrameLocks noGrp="1"/>
          </p:cNvGraphicFramePr>
          <p:nvPr/>
        </p:nvGraphicFramePr>
        <p:xfrm>
          <a:off x="0" y="1173734"/>
          <a:ext cx="9164955" cy="579120"/>
        </p:xfrm>
        <a:graphic>
          <a:graphicData uri="http://schemas.openxmlformats.org/drawingml/2006/table">
            <a:tbl>
              <a:tblPr firstRow="1" bandRow="1">
                <a:tableStyleId>{CC4AEED3-F78E-434A-8E7B-570F3100C88C}</a:tableStyleId>
              </a:tblPr>
              <a:tblGrid>
                <a:gridCol w="571500">
                  <a:extLst>
                    <a:ext uri="{9D8B030D-6E8A-4147-A177-3AD203B41FA5}">
                      <a16:colId xmlns:a16="http://schemas.microsoft.com/office/drawing/2014/main" val="3132267375"/>
                    </a:ext>
                  </a:extLst>
                </a:gridCol>
                <a:gridCol w="571500">
                  <a:extLst>
                    <a:ext uri="{9D8B030D-6E8A-4147-A177-3AD203B41FA5}">
                      <a16:colId xmlns:a16="http://schemas.microsoft.com/office/drawing/2014/main" val="3789098752"/>
                    </a:ext>
                  </a:extLst>
                </a:gridCol>
                <a:gridCol w="571500">
                  <a:extLst>
                    <a:ext uri="{9D8B030D-6E8A-4147-A177-3AD203B41FA5}">
                      <a16:colId xmlns:a16="http://schemas.microsoft.com/office/drawing/2014/main" val="2932655077"/>
                    </a:ext>
                  </a:extLst>
                </a:gridCol>
                <a:gridCol w="571500">
                  <a:extLst>
                    <a:ext uri="{9D8B030D-6E8A-4147-A177-3AD203B41FA5}">
                      <a16:colId xmlns:a16="http://schemas.microsoft.com/office/drawing/2014/main" val="2043838059"/>
                    </a:ext>
                  </a:extLst>
                </a:gridCol>
                <a:gridCol w="571500">
                  <a:extLst>
                    <a:ext uri="{9D8B030D-6E8A-4147-A177-3AD203B41FA5}">
                      <a16:colId xmlns:a16="http://schemas.microsoft.com/office/drawing/2014/main" val="3996225493"/>
                    </a:ext>
                  </a:extLst>
                </a:gridCol>
                <a:gridCol w="592455">
                  <a:extLst>
                    <a:ext uri="{9D8B030D-6E8A-4147-A177-3AD203B41FA5}">
                      <a16:colId xmlns:a16="http://schemas.microsoft.com/office/drawing/2014/main" val="3167714550"/>
                    </a:ext>
                  </a:extLst>
                </a:gridCol>
                <a:gridCol w="571500">
                  <a:extLst>
                    <a:ext uri="{9D8B030D-6E8A-4147-A177-3AD203B41FA5}">
                      <a16:colId xmlns:a16="http://schemas.microsoft.com/office/drawing/2014/main" val="977450678"/>
                    </a:ext>
                  </a:extLst>
                </a:gridCol>
                <a:gridCol w="571500">
                  <a:extLst>
                    <a:ext uri="{9D8B030D-6E8A-4147-A177-3AD203B41FA5}">
                      <a16:colId xmlns:a16="http://schemas.microsoft.com/office/drawing/2014/main" val="2924550504"/>
                    </a:ext>
                  </a:extLst>
                </a:gridCol>
                <a:gridCol w="571500">
                  <a:extLst>
                    <a:ext uri="{9D8B030D-6E8A-4147-A177-3AD203B41FA5}">
                      <a16:colId xmlns:a16="http://schemas.microsoft.com/office/drawing/2014/main" val="3461910798"/>
                    </a:ext>
                  </a:extLst>
                </a:gridCol>
                <a:gridCol w="571500">
                  <a:extLst>
                    <a:ext uri="{9D8B030D-6E8A-4147-A177-3AD203B41FA5}">
                      <a16:colId xmlns:a16="http://schemas.microsoft.com/office/drawing/2014/main" val="4004852454"/>
                    </a:ext>
                  </a:extLst>
                </a:gridCol>
                <a:gridCol w="571500">
                  <a:extLst>
                    <a:ext uri="{9D8B030D-6E8A-4147-A177-3AD203B41FA5}">
                      <a16:colId xmlns:a16="http://schemas.microsoft.com/office/drawing/2014/main" val="3562144096"/>
                    </a:ext>
                  </a:extLst>
                </a:gridCol>
                <a:gridCol w="571500">
                  <a:extLst>
                    <a:ext uri="{9D8B030D-6E8A-4147-A177-3AD203B41FA5}">
                      <a16:colId xmlns:a16="http://schemas.microsoft.com/office/drawing/2014/main" val="3680553753"/>
                    </a:ext>
                  </a:extLst>
                </a:gridCol>
                <a:gridCol w="571500">
                  <a:extLst>
                    <a:ext uri="{9D8B030D-6E8A-4147-A177-3AD203B41FA5}">
                      <a16:colId xmlns:a16="http://schemas.microsoft.com/office/drawing/2014/main" val="2210967052"/>
                    </a:ext>
                  </a:extLst>
                </a:gridCol>
                <a:gridCol w="571500">
                  <a:extLst>
                    <a:ext uri="{9D8B030D-6E8A-4147-A177-3AD203B41FA5}">
                      <a16:colId xmlns:a16="http://schemas.microsoft.com/office/drawing/2014/main" val="2335310599"/>
                    </a:ext>
                  </a:extLst>
                </a:gridCol>
                <a:gridCol w="571500">
                  <a:extLst>
                    <a:ext uri="{9D8B030D-6E8A-4147-A177-3AD203B41FA5}">
                      <a16:colId xmlns:a16="http://schemas.microsoft.com/office/drawing/2014/main" val="4123622644"/>
                    </a:ext>
                  </a:extLst>
                </a:gridCol>
                <a:gridCol w="571500">
                  <a:extLst>
                    <a:ext uri="{9D8B030D-6E8A-4147-A177-3AD203B41FA5}">
                      <a16:colId xmlns:a16="http://schemas.microsoft.com/office/drawing/2014/main" val="1143769944"/>
                    </a:ext>
                  </a:extLst>
                </a:gridCol>
              </a:tblGrid>
              <a:tr h="216154">
                <a:tc>
                  <a:txBody>
                    <a:bodyPr/>
                    <a:lstStyle/>
                    <a:p>
                      <a:r>
                        <a:rPr lang="en-US" sz="1600" dirty="0">
                          <a:solidFill>
                            <a:schemeClr val="tx1"/>
                          </a:solidFill>
                        </a:rPr>
                        <a:t>00001</a:t>
                      </a:r>
                    </a:p>
                  </a:txBody>
                  <a:tcPr/>
                </a:tc>
                <a:tc>
                  <a:txBody>
                    <a:bodyPr/>
                    <a:lstStyle/>
                    <a:p>
                      <a:r>
                        <a:rPr lang="en-US" sz="1600" dirty="0">
                          <a:solidFill>
                            <a:schemeClr val="tx1"/>
                          </a:solidFill>
                        </a:rPr>
                        <a:t>00010</a:t>
                      </a:r>
                    </a:p>
                  </a:txBody>
                  <a:tcPr/>
                </a:tc>
                <a:tc>
                  <a:txBody>
                    <a:bodyPr/>
                    <a:lstStyle/>
                    <a:p>
                      <a:r>
                        <a:rPr lang="en-US" sz="1600" dirty="0">
                          <a:solidFill>
                            <a:schemeClr val="tx1"/>
                          </a:solidFill>
                        </a:rPr>
                        <a:t>00011</a:t>
                      </a:r>
                    </a:p>
                  </a:txBody>
                  <a:tcPr/>
                </a:tc>
                <a:tc>
                  <a:txBody>
                    <a:bodyPr/>
                    <a:lstStyle/>
                    <a:p>
                      <a:r>
                        <a:rPr lang="en-US" sz="1600" dirty="0">
                          <a:solidFill>
                            <a:schemeClr val="tx1"/>
                          </a:solidFill>
                        </a:rPr>
                        <a:t>00100</a:t>
                      </a:r>
                    </a:p>
                  </a:txBody>
                  <a:tcPr/>
                </a:tc>
                <a:tc>
                  <a:txBody>
                    <a:bodyPr/>
                    <a:lstStyle/>
                    <a:p>
                      <a:r>
                        <a:rPr lang="en-US" sz="1600" dirty="0">
                          <a:solidFill>
                            <a:schemeClr val="tx1"/>
                          </a:solidFill>
                        </a:rPr>
                        <a:t>00101</a:t>
                      </a:r>
                    </a:p>
                  </a:txBody>
                  <a:tcPr/>
                </a:tc>
                <a:tc>
                  <a:txBody>
                    <a:bodyPr/>
                    <a:lstStyle/>
                    <a:p>
                      <a:r>
                        <a:rPr lang="en-US" sz="1600" dirty="0">
                          <a:solidFill>
                            <a:schemeClr val="tx1"/>
                          </a:solidFill>
                        </a:rPr>
                        <a:t>00110</a:t>
                      </a:r>
                    </a:p>
                  </a:txBody>
                  <a:tcPr/>
                </a:tc>
                <a:tc>
                  <a:txBody>
                    <a:bodyPr/>
                    <a:lstStyle/>
                    <a:p>
                      <a:r>
                        <a:rPr lang="en-US" sz="1600" dirty="0">
                          <a:solidFill>
                            <a:schemeClr val="tx1"/>
                          </a:solidFill>
                        </a:rPr>
                        <a:t>00111</a:t>
                      </a:r>
                    </a:p>
                  </a:txBody>
                  <a:tcPr/>
                </a:tc>
                <a:tc>
                  <a:txBody>
                    <a:bodyPr/>
                    <a:lstStyle/>
                    <a:p>
                      <a:r>
                        <a:rPr lang="en-US" sz="1600" dirty="0">
                          <a:solidFill>
                            <a:schemeClr val="tx1"/>
                          </a:solidFill>
                        </a:rPr>
                        <a:t>01000</a:t>
                      </a:r>
                    </a:p>
                  </a:txBody>
                  <a:tcPr/>
                </a:tc>
                <a:tc>
                  <a:txBody>
                    <a:bodyPr/>
                    <a:lstStyle/>
                    <a:p>
                      <a:r>
                        <a:rPr lang="en-US" sz="1600" dirty="0">
                          <a:solidFill>
                            <a:schemeClr val="tx1"/>
                          </a:solidFill>
                        </a:rPr>
                        <a:t>01001</a:t>
                      </a:r>
                    </a:p>
                  </a:txBody>
                  <a:tcPr/>
                </a:tc>
                <a:tc>
                  <a:txBody>
                    <a:bodyPr/>
                    <a:lstStyle/>
                    <a:p>
                      <a:r>
                        <a:rPr lang="en-US" sz="1600" dirty="0">
                          <a:solidFill>
                            <a:schemeClr val="tx1"/>
                          </a:solidFill>
                        </a:rPr>
                        <a:t>01010</a:t>
                      </a:r>
                    </a:p>
                  </a:txBody>
                  <a:tcPr/>
                </a:tc>
                <a:tc>
                  <a:txBody>
                    <a:bodyPr/>
                    <a:lstStyle/>
                    <a:p>
                      <a:r>
                        <a:rPr lang="en-US" sz="1600" dirty="0">
                          <a:solidFill>
                            <a:schemeClr val="tx1"/>
                          </a:solidFill>
                        </a:rPr>
                        <a:t>01011</a:t>
                      </a:r>
                    </a:p>
                  </a:txBody>
                  <a:tcPr/>
                </a:tc>
                <a:tc>
                  <a:txBody>
                    <a:bodyPr/>
                    <a:lstStyle/>
                    <a:p>
                      <a:r>
                        <a:rPr lang="en-US" sz="1600" dirty="0">
                          <a:solidFill>
                            <a:schemeClr val="tx1"/>
                          </a:solidFill>
                        </a:rPr>
                        <a:t>01100</a:t>
                      </a:r>
                    </a:p>
                  </a:txBody>
                  <a:tcPr/>
                </a:tc>
                <a:tc>
                  <a:txBody>
                    <a:bodyPr/>
                    <a:lstStyle/>
                    <a:p>
                      <a:r>
                        <a:rPr lang="en-US" sz="1600" dirty="0">
                          <a:solidFill>
                            <a:schemeClr val="tx1"/>
                          </a:solidFill>
                        </a:rPr>
                        <a:t>01101</a:t>
                      </a:r>
                    </a:p>
                  </a:txBody>
                  <a:tcPr/>
                </a:tc>
                <a:tc>
                  <a:txBody>
                    <a:bodyPr/>
                    <a:lstStyle/>
                    <a:p>
                      <a:r>
                        <a:rPr lang="en-US" sz="1600" dirty="0">
                          <a:solidFill>
                            <a:schemeClr val="tx1"/>
                          </a:solidFill>
                        </a:rPr>
                        <a:t>01110</a:t>
                      </a:r>
                    </a:p>
                  </a:txBody>
                  <a:tcPr/>
                </a:tc>
                <a:tc>
                  <a:txBody>
                    <a:bodyPr/>
                    <a:lstStyle/>
                    <a:p>
                      <a:r>
                        <a:rPr lang="en-US" sz="1600" dirty="0">
                          <a:solidFill>
                            <a:schemeClr val="tx1"/>
                          </a:solidFill>
                        </a:rPr>
                        <a:t>01111</a:t>
                      </a:r>
                    </a:p>
                  </a:txBody>
                  <a:tcPr/>
                </a:tc>
                <a:tc>
                  <a:txBody>
                    <a:bodyPr/>
                    <a:lstStyle/>
                    <a:p>
                      <a:r>
                        <a:rPr lang="en-US" sz="1600" dirty="0">
                          <a:solidFill>
                            <a:schemeClr val="tx1"/>
                          </a:solidFill>
                        </a:rPr>
                        <a:t>10000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65BE4BC1-4B10-B886-7185-0E2717F32F07}"/>
              </a:ext>
            </a:extLst>
          </p:cNvPr>
          <p:cNvSpPr txBox="1"/>
          <p:nvPr/>
        </p:nvSpPr>
        <p:spPr>
          <a:xfrm>
            <a:off x="0" y="712069"/>
            <a:ext cx="9143999" cy="461665"/>
          </a:xfrm>
          <a:prstGeom prst="rect">
            <a:avLst/>
          </a:prstGeom>
          <a:noFill/>
        </p:spPr>
        <p:txBody>
          <a:bodyPr wrap="square">
            <a:spAutoFit/>
          </a:bodyPr>
          <a:lstStyle/>
          <a:p>
            <a:r>
              <a:rPr lang="en-US" sz="2400" dirty="0"/>
              <a:t> 1    2     3     4     5    6     7     8     9   10   11   12   13   14   15   16</a:t>
            </a:r>
          </a:p>
        </p:txBody>
      </p:sp>
      <p:sp>
        <p:nvSpPr>
          <p:cNvPr id="21" name="TextBox 20">
            <a:extLst>
              <a:ext uri="{FF2B5EF4-FFF2-40B4-BE49-F238E27FC236}">
                <a16:creationId xmlns:a16="http://schemas.microsoft.com/office/drawing/2014/main" id="{B53BD760-9823-A620-14DF-3C048F4B3230}"/>
              </a:ext>
            </a:extLst>
          </p:cNvPr>
          <p:cNvSpPr txBox="1"/>
          <p:nvPr/>
        </p:nvSpPr>
        <p:spPr>
          <a:xfrm>
            <a:off x="713250" y="3785100"/>
            <a:ext cx="7949184" cy="646331"/>
          </a:xfrm>
          <a:prstGeom prst="rect">
            <a:avLst/>
          </a:prstGeom>
          <a:noFill/>
        </p:spPr>
        <p:txBody>
          <a:bodyPr wrap="square">
            <a:spAutoFit/>
          </a:bodyPr>
          <a:lstStyle/>
          <a:p>
            <a:r>
              <a:rPr lang="vi-VN" sz="1800" dirty="0"/>
              <a:t>Nếu chúng ta thêm x vào vị trí 6 trong</a:t>
            </a:r>
            <a:r>
              <a:rPr lang="en-US" sz="1800" dirty="0"/>
              <a:t> </a:t>
            </a:r>
            <a:r>
              <a:rPr lang="vi-VN" sz="1800" dirty="0"/>
              <a:t>cây Fenwick thì</a:t>
            </a:r>
            <a:r>
              <a:rPr lang="en-US" sz="1800" dirty="0"/>
              <a:t> </a:t>
            </a:r>
            <a:r>
              <a:rPr lang="vi-VN" sz="1800" dirty="0"/>
              <a:t>chúng ta cũng cần phải sửa đổi những ô nào?</a:t>
            </a:r>
            <a:endParaRPr lang="en-US" sz="1800" dirty="0"/>
          </a:p>
        </p:txBody>
      </p:sp>
      <p:cxnSp>
        <p:nvCxnSpPr>
          <p:cNvPr id="16" name="Straight Connector 15">
            <a:extLst>
              <a:ext uri="{FF2B5EF4-FFF2-40B4-BE49-F238E27FC236}">
                <a16:creationId xmlns:a16="http://schemas.microsoft.com/office/drawing/2014/main" id="{77FE0F21-6D75-8E82-0075-F987F7D23D2A}"/>
              </a:ext>
            </a:extLst>
          </p:cNvPr>
          <p:cNvCxnSpPr/>
          <p:nvPr/>
        </p:nvCxnSpPr>
        <p:spPr>
          <a:xfrm>
            <a:off x="0" y="1752854"/>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F758036-FF4A-DC1F-AB83-4CDD2D6C9203}"/>
              </a:ext>
            </a:extLst>
          </p:cNvPr>
          <p:cNvSpPr/>
          <p:nvPr/>
        </p:nvSpPr>
        <p:spPr>
          <a:xfrm>
            <a:off x="32671"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6CDD7BB-174A-F674-C4FE-AF804349D0EA}"/>
              </a:ext>
            </a:extLst>
          </p:cNvPr>
          <p:cNvSpPr/>
          <p:nvPr/>
        </p:nvSpPr>
        <p:spPr>
          <a:xfrm>
            <a:off x="1186529" y="1774869"/>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6376D29-3258-9FFA-AD06-8301FDE3A6B1}"/>
              </a:ext>
            </a:extLst>
          </p:cNvPr>
          <p:cNvSpPr/>
          <p:nvPr/>
        </p:nvSpPr>
        <p:spPr>
          <a:xfrm>
            <a:off x="2340387"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00279EB-9ECC-1299-CE8F-99C8346B156B}"/>
              </a:ext>
            </a:extLst>
          </p:cNvPr>
          <p:cNvSpPr/>
          <p:nvPr/>
        </p:nvSpPr>
        <p:spPr>
          <a:xfrm>
            <a:off x="349424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570D49-9D3B-F087-D43F-3B36458DB94B}"/>
              </a:ext>
            </a:extLst>
          </p:cNvPr>
          <p:cNvSpPr/>
          <p:nvPr/>
        </p:nvSpPr>
        <p:spPr>
          <a:xfrm>
            <a:off x="4638102"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9974EC3-8CAD-95F2-6D61-67C46105A35E}"/>
              </a:ext>
            </a:extLst>
          </p:cNvPr>
          <p:cNvSpPr/>
          <p:nvPr/>
        </p:nvSpPr>
        <p:spPr>
          <a:xfrm>
            <a:off x="691162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5AE76D4-CEBD-8E5A-59FC-EFD6831BAC1C}"/>
              </a:ext>
            </a:extLst>
          </p:cNvPr>
          <p:cNvSpPr/>
          <p:nvPr/>
        </p:nvSpPr>
        <p:spPr>
          <a:xfrm>
            <a:off x="5757671" y="1766272"/>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E47871-8A29-5F06-E61C-2814C2902ABE}"/>
              </a:ext>
            </a:extLst>
          </p:cNvPr>
          <p:cNvSpPr/>
          <p:nvPr/>
        </p:nvSpPr>
        <p:spPr>
          <a:xfrm>
            <a:off x="8055386" y="1765935"/>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158133C-31A1-EAA2-F7EF-332043CD48CF}"/>
              </a:ext>
            </a:extLst>
          </p:cNvPr>
          <p:cNvSpPr/>
          <p:nvPr/>
        </p:nvSpPr>
        <p:spPr>
          <a:xfrm>
            <a:off x="6911625" y="1995213"/>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8194EB0-9BD6-44FC-1A08-91159F534DA1}"/>
              </a:ext>
            </a:extLst>
          </p:cNvPr>
          <p:cNvSpPr/>
          <p:nvPr/>
        </p:nvSpPr>
        <p:spPr>
          <a:xfrm>
            <a:off x="4613910" y="197374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BD0DF02-A92C-F9B0-1BDB-CB445AE2D0A2}"/>
              </a:ext>
            </a:extLst>
          </p:cNvPr>
          <p:cNvSpPr/>
          <p:nvPr/>
        </p:nvSpPr>
        <p:spPr>
          <a:xfrm>
            <a:off x="2316195" y="1983161"/>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B853D81-E23D-F021-98BC-6054B7253B03}"/>
              </a:ext>
            </a:extLst>
          </p:cNvPr>
          <p:cNvSpPr/>
          <p:nvPr/>
        </p:nvSpPr>
        <p:spPr>
          <a:xfrm>
            <a:off x="24955" y="199902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F593BD1-188D-4F8C-78F5-6DD0D1269EF8}"/>
              </a:ext>
            </a:extLst>
          </p:cNvPr>
          <p:cNvSpPr/>
          <p:nvPr/>
        </p:nvSpPr>
        <p:spPr>
          <a:xfrm>
            <a:off x="24954" y="2276991"/>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737688A-6367-6386-555E-1264578EF782}"/>
              </a:ext>
            </a:extLst>
          </p:cNvPr>
          <p:cNvSpPr/>
          <p:nvPr/>
        </p:nvSpPr>
        <p:spPr>
          <a:xfrm>
            <a:off x="4620384" y="2259409"/>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B39A33F-8E4D-7925-883E-FF6E820DADD5}"/>
              </a:ext>
            </a:extLst>
          </p:cNvPr>
          <p:cNvSpPr/>
          <p:nvPr/>
        </p:nvSpPr>
        <p:spPr>
          <a:xfrm>
            <a:off x="32671" y="2553861"/>
            <a:ext cx="4539329"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A5C503E-A22E-CE44-E437-3B911CADA8A2}"/>
              </a:ext>
            </a:extLst>
          </p:cNvPr>
          <p:cNvSpPr/>
          <p:nvPr/>
        </p:nvSpPr>
        <p:spPr>
          <a:xfrm>
            <a:off x="36292" y="2818556"/>
            <a:ext cx="9107707" cy="122527"/>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04871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65B26E9E-479B-ACAB-7755-F774C166789C}"/>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F848CAB8-3D04-FD29-4EF4-05AB2D18C894}"/>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Cập</a:t>
            </a:r>
            <a:r>
              <a:rPr lang="en-US" sz="2000" dirty="0"/>
              <a:t> </a:t>
            </a:r>
            <a:r>
              <a:rPr lang="en-US" sz="2000" dirty="0" err="1"/>
              <a:t>nhật</a:t>
            </a:r>
            <a:r>
              <a:rPr lang="en-US" sz="2000" dirty="0"/>
              <a:t> </a:t>
            </a:r>
            <a:r>
              <a:rPr lang="en-US" sz="2000" dirty="0" err="1"/>
              <a:t>điểm</a:t>
            </a:r>
            <a:r>
              <a:rPr lang="en-US" sz="2000" dirty="0"/>
              <a:t> (Point Updates)</a:t>
            </a:r>
          </a:p>
        </p:txBody>
      </p:sp>
      <p:graphicFrame>
        <p:nvGraphicFramePr>
          <p:cNvPr id="18" name="Table 17">
            <a:extLst>
              <a:ext uri="{FF2B5EF4-FFF2-40B4-BE49-F238E27FC236}">
                <a16:creationId xmlns:a16="http://schemas.microsoft.com/office/drawing/2014/main" id="{1381A531-BF5A-81EB-383C-942628448791}"/>
              </a:ext>
            </a:extLst>
          </p:cNvPr>
          <p:cNvGraphicFramePr>
            <a:graphicFrameLocks noGrp="1"/>
          </p:cNvGraphicFramePr>
          <p:nvPr/>
        </p:nvGraphicFramePr>
        <p:xfrm>
          <a:off x="0" y="1173734"/>
          <a:ext cx="9164955" cy="579120"/>
        </p:xfrm>
        <a:graphic>
          <a:graphicData uri="http://schemas.openxmlformats.org/drawingml/2006/table">
            <a:tbl>
              <a:tblPr firstRow="1" bandRow="1">
                <a:tableStyleId>{CC4AEED3-F78E-434A-8E7B-570F3100C88C}</a:tableStyleId>
              </a:tblPr>
              <a:tblGrid>
                <a:gridCol w="571500">
                  <a:extLst>
                    <a:ext uri="{9D8B030D-6E8A-4147-A177-3AD203B41FA5}">
                      <a16:colId xmlns:a16="http://schemas.microsoft.com/office/drawing/2014/main" val="3132267375"/>
                    </a:ext>
                  </a:extLst>
                </a:gridCol>
                <a:gridCol w="571500">
                  <a:extLst>
                    <a:ext uri="{9D8B030D-6E8A-4147-A177-3AD203B41FA5}">
                      <a16:colId xmlns:a16="http://schemas.microsoft.com/office/drawing/2014/main" val="3789098752"/>
                    </a:ext>
                  </a:extLst>
                </a:gridCol>
                <a:gridCol w="571500">
                  <a:extLst>
                    <a:ext uri="{9D8B030D-6E8A-4147-A177-3AD203B41FA5}">
                      <a16:colId xmlns:a16="http://schemas.microsoft.com/office/drawing/2014/main" val="2932655077"/>
                    </a:ext>
                  </a:extLst>
                </a:gridCol>
                <a:gridCol w="571500">
                  <a:extLst>
                    <a:ext uri="{9D8B030D-6E8A-4147-A177-3AD203B41FA5}">
                      <a16:colId xmlns:a16="http://schemas.microsoft.com/office/drawing/2014/main" val="2043838059"/>
                    </a:ext>
                  </a:extLst>
                </a:gridCol>
                <a:gridCol w="571500">
                  <a:extLst>
                    <a:ext uri="{9D8B030D-6E8A-4147-A177-3AD203B41FA5}">
                      <a16:colId xmlns:a16="http://schemas.microsoft.com/office/drawing/2014/main" val="3996225493"/>
                    </a:ext>
                  </a:extLst>
                </a:gridCol>
                <a:gridCol w="592455">
                  <a:extLst>
                    <a:ext uri="{9D8B030D-6E8A-4147-A177-3AD203B41FA5}">
                      <a16:colId xmlns:a16="http://schemas.microsoft.com/office/drawing/2014/main" val="3167714550"/>
                    </a:ext>
                  </a:extLst>
                </a:gridCol>
                <a:gridCol w="571500">
                  <a:extLst>
                    <a:ext uri="{9D8B030D-6E8A-4147-A177-3AD203B41FA5}">
                      <a16:colId xmlns:a16="http://schemas.microsoft.com/office/drawing/2014/main" val="977450678"/>
                    </a:ext>
                  </a:extLst>
                </a:gridCol>
                <a:gridCol w="571500">
                  <a:extLst>
                    <a:ext uri="{9D8B030D-6E8A-4147-A177-3AD203B41FA5}">
                      <a16:colId xmlns:a16="http://schemas.microsoft.com/office/drawing/2014/main" val="2924550504"/>
                    </a:ext>
                  </a:extLst>
                </a:gridCol>
                <a:gridCol w="571500">
                  <a:extLst>
                    <a:ext uri="{9D8B030D-6E8A-4147-A177-3AD203B41FA5}">
                      <a16:colId xmlns:a16="http://schemas.microsoft.com/office/drawing/2014/main" val="3461910798"/>
                    </a:ext>
                  </a:extLst>
                </a:gridCol>
                <a:gridCol w="571500">
                  <a:extLst>
                    <a:ext uri="{9D8B030D-6E8A-4147-A177-3AD203B41FA5}">
                      <a16:colId xmlns:a16="http://schemas.microsoft.com/office/drawing/2014/main" val="4004852454"/>
                    </a:ext>
                  </a:extLst>
                </a:gridCol>
                <a:gridCol w="571500">
                  <a:extLst>
                    <a:ext uri="{9D8B030D-6E8A-4147-A177-3AD203B41FA5}">
                      <a16:colId xmlns:a16="http://schemas.microsoft.com/office/drawing/2014/main" val="3562144096"/>
                    </a:ext>
                  </a:extLst>
                </a:gridCol>
                <a:gridCol w="571500">
                  <a:extLst>
                    <a:ext uri="{9D8B030D-6E8A-4147-A177-3AD203B41FA5}">
                      <a16:colId xmlns:a16="http://schemas.microsoft.com/office/drawing/2014/main" val="3680553753"/>
                    </a:ext>
                  </a:extLst>
                </a:gridCol>
                <a:gridCol w="571500">
                  <a:extLst>
                    <a:ext uri="{9D8B030D-6E8A-4147-A177-3AD203B41FA5}">
                      <a16:colId xmlns:a16="http://schemas.microsoft.com/office/drawing/2014/main" val="2210967052"/>
                    </a:ext>
                  </a:extLst>
                </a:gridCol>
                <a:gridCol w="571500">
                  <a:extLst>
                    <a:ext uri="{9D8B030D-6E8A-4147-A177-3AD203B41FA5}">
                      <a16:colId xmlns:a16="http://schemas.microsoft.com/office/drawing/2014/main" val="2335310599"/>
                    </a:ext>
                  </a:extLst>
                </a:gridCol>
                <a:gridCol w="571500">
                  <a:extLst>
                    <a:ext uri="{9D8B030D-6E8A-4147-A177-3AD203B41FA5}">
                      <a16:colId xmlns:a16="http://schemas.microsoft.com/office/drawing/2014/main" val="4123622644"/>
                    </a:ext>
                  </a:extLst>
                </a:gridCol>
                <a:gridCol w="571500">
                  <a:extLst>
                    <a:ext uri="{9D8B030D-6E8A-4147-A177-3AD203B41FA5}">
                      <a16:colId xmlns:a16="http://schemas.microsoft.com/office/drawing/2014/main" val="1143769944"/>
                    </a:ext>
                  </a:extLst>
                </a:gridCol>
              </a:tblGrid>
              <a:tr h="216154">
                <a:tc>
                  <a:txBody>
                    <a:bodyPr/>
                    <a:lstStyle/>
                    <a:p>
                      <a:r>
                        <a:rPr lang="en-US" sz="1600" dirty="0">
                          <a:solidFill>
                            <a:schemeClr val="tx1"/>
                          </a:solidFill>
                        </a:rPr>
                        <a:t>00001</a:t>
                      </a:r>
                    </a:p>
                  </a:txBody>
                  <a:tcPr/>
                </a:tc>
                <a:tc>
                  <a:txBody>
                    <a:bodyPr/>
                    <a:lstStyle/>
                    <a:p>
                      <a:r>
                        <a:rPr lang="en-US" sz="1600" dirty="0">
                          <a:solidFill>
                            <a:schemeClr val="tx1"/>
                          </a:solidFill>
                        </a:rPr>
                        <a:t>00010</a:t>
                      </a:r>
                    </a:p>
                  </a:txBody>
                  <a:tcPr/>
                </a:tc>
                <a:tc>
                  <a:txBody>
                    <a:bodyPr/>
                    <a:lstStyle/>
                    <a:p>
                      <a:r>
                        <a:rPr lang="en-US" sz="1600" dirty="0">
                          <a:solidFill>
                            <a:schemeClr val="tx1"/>
                          </a:solidFill>
                        </a:rPr>
                        <a:t>00011</a:t>
                      </a:r>
                    </a:p>
                  </a:txBody>
                  <a:tcPr/>
                </a:tc>
                <a:tc>
                  <a:txBody>
                    <a:bodyPr/>
                    <a:lstStyle/>
                    <a:p>
                      <a:r>
                        <a:rPr lang="en-US" sz="1600" dirty="0">
                          <a:solidFill>
                            <a:schemeClr val="tx1"/>
                          </a:solidFill>
                        </a:rPr>
                        <a:t>00100</a:t>
                      </a:r>
                    </a:p>
                  </a:txBody>
                  <a:tcPr/>
                </a:tc>
                <a:tc>
                  <a:txBody>
                    <a:bodyPr/>
                    <a:lstStyle/>
                    <a:p>
                      <a:r>
                        <a:rPr lang="en-US" sz="1600" dirty="0">
                          <a:solidFill>
                            <a:schemeClr val="tx1"/>
                          </a:solidFill>
                        </a:rPr>
                        <a:t>00101</a:t>
                      </a:r>
                    </a:p>
                  </a:txBody>
                  <a:tcPr/>
                </a:tc>
                <a:tc>
                  <a:txBody>
                    <a:bodyPr/>
                    <a:lstStyle/>
                    <a:p>
                      <a:r>
                        <a:rPr lang="en-US" sz="1600" dirty="0">
                          <a:solidFill>
                            <a:schemeClr val="tx1"/>
                          </a:solidFill>
                        </a:rPr>
                        <a:t>00110</a:t>
                      </a:r>
                    </a:p>
                  </a:txBody>
                  <a:tcPr/>
                </a:tc>
                <a:tc>
                  <a:txBody>
                    <a:bodyPr/>
                    <a:lstStyle/>
                    <a:p>
                      <a:r>
                        <a:rPr lang="en-US" sz="1600" dirty="0">
                          <a:solidFill>
                            <a:schemeClr val="tx1"/>
                          </a:solidFill>
                        </a:rPr>
                        <a:t>00111</a:t>
                      </a:r>
                    </a:p>
                  </a:txBody>
                  <a:tcPr/>
                </a:tc>
                <a:tc>
                  <a:txBody>
                    <a:bodyPr/>
                    <a:lstStyle/>
                    <a:p>
                      <a:r>
                        <a:rPr lang="en-US" sz="1600" dirty="0">
                          <a:solidFill>
                            <a:schemeClr val="tx1"/>
                          </a:solidFill>
                        </a:rPr>
                        <a:t>01000</a:t>
                      </a:r>
                    </a:p>
                  </a:txBody>
                  <a:tcPr/>
                </a:tc>
                <a:tc>
                  <a:txBody>
                    <a:bodyPr/>
                    <a:lstStyle/>
                    <a:p>
                      <a:r>
                        <a:rPr lang="en-US" sz="1600" dirty="0">
                          <a:solidFill>
                            <a:schemeClr val="tx1"/>
                          </a:solidFill>
                        </a:rPr>
                        <a:t>01001</a:t>
                      </a:r>
                    </a:p>
                  </a:txBody>
                  <a:tcPr/>
                </a:tc>
                <a:tc>
                  <a:txBody>
                    <a:bodyPr/>
                    <a:lstStyle/>
                    <a:p>
                      <a:r>
                        <a:rPr lang="en-US" sz="1600" dirty="0">
                          <a:solidFill>
                            <a:schemeClr val="tx1"/>
                          </a:solidFill>
                        </a:rPr>
                        <a:t>01010</a:t>
                      </a:r>
                    </a:p>
                  </a:txBody>
                  <a:tcPr/>
                </a:tc>
                <a:tc>
                  <a:txBody>
                    <a:bodyPr/>
                    <a:lstStyle/>
                    <a:p>
                      <a:r>
                        <a:rPr lang="en-US" sz="1600" dirty="0">
                          <a:solidFill>
                            <a:schemeClr val="tx1"/>
                          </a:solidFill>
                        </a:rPr>
                        <a:t>01011</a:t>
                      </a:r>
                    </a:p>
                  </a:txBody>
                  <a:tcPr/>
                </a:tc>
                <a:tc>
                  <a:txBody>
                    <a:bodyPr/>
                    <a:lstStyle/>
                    <a:p>
                      <a:r>
                        <a:rPr lang="en-US" sz="1600" dirty="0">
                          <a:solidFill>
                            <a:schemeClr val="tx1"/>
                          </a:solidFill>
                        </a:rPr>
                        <a:t>01100</a:t>
                      </a:r>
                    </a:p>
                  </a:txBody>
                  <a:tcPr/>
                </a:tc>
                <a:tc>
                  <a:txBody>
                    <a:bodyPr/>
                    <a:lstStyle/>
                    <a:p>
                      <a:r>
                        <a:rPr lang="en-US" sz="1600" dirty="0">
                          <a:solidFill>
                            <a:schemeClr val="tx1"/>
                          </a:solidFill>
                        </a:rPr>
                        <a:t>01101</a:t>
                      </a:r>
                    </a:p>
                  </a:txBody>
                  <a:tcPr/>
                </a:tc>
                <a:tc>
                  <a:txBody>
                    <a:bodyPr/>
                    <a:lstStyle/>
                    <a:p>
                      <a:r>
                        <a:rPr lang="en-US" sz="1600" dirty="0">
                          <a:solidFill>
                            <a:schemeClr val="tx1"/>
                          </a:solidFill>
                        </a:rPr>
                        <a:t>01110</a:t>
                      </a:r>
                    </a:p>
                  </a:txBody>
                  <a:tcPr/>
                </a:tc>
                <a:tc>
                  <a:txBody>
                    <a:bodyPr/>
                    <a:lstStyle/>
                    <a:p>
                      <a:r>
                        <a:rPr lang="en-US" sz="1600" dirty="0">
                          <a:solidFill>
                            <a:schemeClr val="tx1"/>
                          </a:solidFill>
                        </a:rPr>
                        <a:t>01111</a:t>
                      </a:r>
                    </a:p>
                  </a:txBody>
                  <a:tcPr/>
                </a:tc>
                <a:tc>
                  <a:txBody>
                    <a:bodyPr/>
                    <a:lstStyle/>
                    <a:p>
                      <a:r>
                        <a:rPr lang="en-US" sz="1600" dirty="0">
                          <a:solidFill>
                            <a:schemeClr val="tx1"/>
                          </a:solidFill>
                        </a:rPr>
                        <a:t>10000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93984E0B-732B-06C6-D686-5705D62C26F1}"/>
              </a:ext>
            </a:extLst>
          </p:cNvPr>
          <p:cNvSpPr txBox="1"/>
          <p:nvPr/>
        </p:nvSpPr>
        <p:spPr>
          <a:xfrm>
            <a:off x="0" y="712069"/>
            <a:ext cx="9143999" cy="461665"/>
          </a:xfrm>
          <a:prstGeom prst="rect">
            <a:avLst/>
          </a:prstGeom>
          <a:noFill/>
        </p:spPr>
        <p:txBody>
          <a:bodyPr wrap="square">
            <a:spAutoFit/>
          </a:bodyPr>
          <a:lstStyle/>
          <a:p>
            <a:r>
              <a:rPr lang="en-US" sz="2400" dirty="0"/>
              <a:t> 1    2     3     4     5    </a:t>
            </a:r>
            <a:r>
              <a:rPr lang="en-US" sz="2400" dirty="0">
                <a:solidFill>
                  <a:srgbClr val="FF0000"/>
                </a:solidFill>
              </a:rPr>
              <a:t>6</a:t>
            </a:r>
            <a:r>
              <a:rPr lang="en-US" sz="2400" dirty="0"/>
              <a:t>     7     8     9   10   11   12   13   14   15   16</a:t>
            </a:r>
          </a:p>
        </p:txBody>
      </p:sp>
      <p:sp>
        <p:nvSpPr>
          <p:cNvPr id="21" name="TextBox 20">
            <a:extLst>
              <a:ext uri="{FF2B5EF4-FFF2-40B4-BE49-F238E27FC236}">
                <a16:creationId xmlns:a16="http://schemas.microsoft.com/office/drawing/2014/main" id="{7E61937F-0560-51E9-EE55-27D24AE38F11}"/>
              </a:ext>
            </a:extLst>
          </p:cNvPr>
          <p:cNvSpPr txBox="1"/>
          <p:nvPr/>
        </p:nvSpPr>
        <p:spPr>
          <a:xfrm>
            <a:off x="865632" y="3113008"/>
            <a:ext cx="7949184" cy="369332"/>
          </a:xfrm>
          <a:prstGeom prst="rect">
            <a:avLst/>
          </a:prstGeom>
          <a:noFill/>
        </p:spPr>
        <p:txBody>
          <a:bodyPr wrap="square">
            <a:spAutoFit/>
          </a:bodyPr>
          <a:lstStyle/>
          <a:p>
            <a:r>
              <a:rPr lang="en-US" sz="1800" dirty="0"/>
              <a:t> 6 = 0110</a:t>
            </a:r>
            <a:r>
              <a:rPr lang="en-US" sz="1200" dirty="0"/>
              <a:t>2</a:t>
            </a:r>
            <a:r>
              <a:rPr lang="en-US" sz="1800" dirty="0"/>
              <a:t>, 0110</a:t>
            </a:r>
            <a:r>
              <a:rPr lang="en-US" sz="1200" dirty="0"/>
              <a:t>2</a:t>
            </a:r>
            <a:r>
              <a:rPr lang="en-US" sz="1800" dirty="0"/>
              <a:t> + 0010</a:t>
            </a:r>
            <a:r>
              <a:rPr lang="en-US" sz="1200" dirty="0"/>
              <a:t>2</a:t>
            </a:r>
            <a:r>
              <a:rPr lang="en-US" sz="1800" dirty="0"/>
              <a:t> = 1000</a:t>
            </a:r>
            <a:r>
              <a:rPr lang="en-US" sz="1200" dirty="0"/>
              <a:t>2</a:t>
            </a:r>
            <a:endParaRPr lang="en-US" sz="1800" dirty="0"/>
          </a:p>
        </p:txBody>
      </p:sp>
      <p:sp>
        <p:nvSpPr>
          <p:cNvPr id="25" name="TextBox 24">
            <a:extLst>
              <a:ext uri="{FF2B5EF4-FFF2-40B4-BE49-F238E27FC236}">
                <a16:creationId xmlns:a16="http://schemas.microsoft.com/office/drawing/2014/main" id="{D973C5FE-78A4-7AD1-6B28-E1C488CFE9C2}"/>
              </a:ext>
            </a:extLst>
          </p:cNvPr>
          <p:cNvSpPr txBox="1"/>
          <p:nvPr/>
        </p:nvSpPr>
        <p:spPr>
          <a:xfrm>
            <a:off x="900255" y="3640411"/>
            <a:ext cx="7565118" cy="369332"/>
          </a:xfrm>
          <a:prstGeom prst="rect">
            <a:avLst/>
          </a:prstGeom>
          <a:noFill/>
        </p:spPr>
        <p:txBody>
          <a:bodyPr wrap="square">
            <a:spAutoFit/>
          </a:bodyPr>
          <a:lstStyle/>
          <a:p>
            <a:r>
              <a:rPr lang="en-US" sz="1800" dirty="0"/>
              <a:t> 8 = 1000</a:t>
            </a:r>
            <a:r>
              <a:rPr lang="en-US" sz="1200" dirty="0"/>
              <a:t>2</a:t>
            </a:r>
            <a:r>
              <a:rPr lang="en-US" sz="1800" dirty="0"/>
              <a:t>, 1000</a:t>
            </a:r>
            <a:r>
              <a:rPr lang="en-US" sz="1200" dirty="0"/>
              <a:t>2</a:t>
            </a:r>
            <a:r>
              <a:rPr lang="en-US" sz="1800" dirty="0"/>
              <a:t> + 1000</a:t>
            </a:r>
            <a:r>
              <a:rPr lang="en-US" sz="1200" dirty="0"/>
              <a:t>2</a:t>
            </a:r>
            <a:r>
              <a:rPr lang="en-US" sz="1800" dirty="0"/>
              <a:t> = 10000</a:t>
            </a:r>
            <a:r>
              <a:rPr lang="en-US" sz="1200" dirty="0"/>
              <a:t>2</a:t>
            </a:r>
            <a:endParaRPr lang="en-US" sz="1800" dirty="0"/>
          </a:p>
        </p:txBody>
      </p:sp>
      <p:cxnSp>
        <p:nvCxnSpPr>
          <p:cNvPr id="16" name="Straight Connector 15">
            <a:extLst>
              <a:ext uri="{FF2B5EF4-FFF2-40B4-BE49-F238E27FC236}">
                <a16:creationId xmlns:a16="http://schemas.microsoft.com/office/drawing/2014/main" id="{7CC14118-AF64-03A7-D7C3-C1EAF1480342}"/>
              </a:ext>
            </a:extLst>
          </p:cNvPr>
          <p:cNvCxnSpPr/>
          <p:nvPr/>
        </p:nvCxnSpPr>
        <p:spPr>
          <a:xfrm>
            <a:off x="0" y="1752854"/>
            <a:ext cx="6096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1A9E479-812E-5CD9-20BA-46E89B2EAE2C}"/>
              </a:ext>
            </a:extLst>
          </p:cNvPr>
          <p:cNvSpPr/>
          <p:nvPr/>
        </p:nvSpPr>
        <p:spPr>
          <a:xfrm>
            <a:off x="32671"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1C88557-E5C7-8353-7A48-F668882F534D}"/>
              </a:ext>
            </a:extLst>
          </p:cNvPr>
          <p:cNvSpPr/>
          <p:nvPr/>
        </p:nvSpPr>
        <p:spPr>
          <a:xfrm>
            <a:off x="1186529" y="1774869"/>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0CACC4B-1C3E-9790-2F23-1D80C7265293}"/>
              </a:ext>
            </a:extLst>
          </p:cNvPr>
          <p:cNvSpPr/>
          <p:nvPr/>
        </p:nvSpPr>
        <p:spPr>
          <a:xfrm>
            <a:off x="2340387"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12C01D7-36D3-6C2B-ABC9-2F8AAE2EB35C}"/>
              </a:ext>
            </a:extLst>
          </p:cNvPr>
          <p:cNvSpPr/>
          <p:nvPr/>
        </p:nvSpPr>
        <p:spPr>
          <a:xfrm>
            <a:off x="349424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CE1262-F9F3-D981-1B5E-DDD47069F754}"/>
              </a:ext>
            </a:extLst>
          </p:cNvPr>
          <p:cNvSpPr/>
          <p:nvPr/>
        </p:nvSpPr>
        <p:spPr>
          <a:xfrm>
            <a:off x="4638102" y="1755490"/>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A48E9E-CAE5-0CDE-E83F-31A9B3281600}"/>
              </a:ext>
            </a:extLst>
          </p:cNvPr>
          <p:cNvSpPr/>
          <p:nvPr/>
        </p:nvSpPr>
        <p:spPr>
          <a:xfrm>
            <a:off x="6911625" y="1748163"/>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81A6BEC-C0A6-7023-4C66-D479CEC9EE16}"/>
              </a:ext>
            </a:extLst>
          </p:cNvPr>
          <p:cNvSpPr/>
          <p:nvPr/>
        </p:nvSpPr>
        <p:spPr>
          <a:xfrm>
            <a:off x="5757671" y="1766272"/>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1F9B5F2-B980-0134-3219-847CD3CBFAC1}"/>
              </a:ext>
            </a:extLst>
          </p:cNvPr>
          <p:cNvSpPr/>
          <p:nvPr/>
        </p:nvSpPr>
        <p:spPr>
          <a:xfrm>
            <a:off x="8055386" y="1765935"/>
            <a:ext cx="478917" cy="126342"/>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147CD91-4BE8-1369-2F28-33AC2F705970}"/>
              </a:ext>
            </a:extLst>
          </p:cNvPr>
          <p:cNvSpPr/>
          <p:nvPr/>
        </p:nvSpPr>
        <p:spPr>
          <a:xfrm>
            <a:off x="6911625" y="1995213"/>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D7AF86F-BD07-293E-F051-85AC3E1AA8DB}"/>
              </a:ext>
            </a:extLst>
          </p:cNvPr>
          <p:cNvSpPr/>
          <p:nvPr/>
        </p:nvSpPr>
        <p:spPr>
          <a:xfrm>
            <a:off x="4613910" y="197374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C5703ED-F489-9D32-F09D-901CB6426AB1}"/>
              </a:ext>
            </a:extLst>
          </p:cNvPr>
          <p:cNvSpPr/>
          <p:nvPr/>
        </p:nvSpPr>
        <p:spPr>
          <a:xfrm>
            <a:off x="2316195" y="1983161"/>
            <a:ext cx="1143761" cy="122530"/>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87F6335-FAE4-4A76-4016-E7E40F621D84}"/>
              </a:ext>
            </a:extLst>
          </p:cNvPr>
          <p:cNvSpPr/>
          <p:nvPr/>
        </p:nvSpPr>
        <p:spPr>
          <a:xfrm>
            <a:off x="24955" y="1999025"/>
            <a:ext cx="1143761" cy="122530"/>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A5576B03-33A9-A785-742A-EE7E86BE478A}"/>
              </a:ext>
            </a:extLst>
          </p:cNvPr>
          <p:cNvSpPr/>
          <p:nvPr/>
        </p:nvSpPr>
        <p:spPr>
          <a:xfrm>
            <a:off x="24954" y="2276991"/>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EDE67A34-C2A6-80BD-59C4-01E173432096}"/>
              </a:ext>
            </a:extLst>
          </p:cNvPr>
          <p:cNvSpPr/>
          <p:nvPr/>
        </p:nvSpPr>
        <p:spPr>
          <a:xfrm>
            <a:off x="4620384" y="2259409"/>
            <a:ext cx="2291241"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C38E5D2-E000-04B6-C4BC-555ED66ECCCB}"/>
              </a:ext>
            </a:extLst>
          </p:cNvPr>
          <p:cNvSpPr/>
          <p:nvPr/>
        </p:nvSpPr>
        <p:spPr>
          <a:xfrm>
            <a:off x="32671" y="2553861"/>
            <a:ext cx="4539329" cy="122528"/>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D48A430-5F3A-8AEB-8ECF-B93C202775C2}"/>
              </a:ext>
            </a:extLst>
          </p:cNvPr>
          <p:cNvSpPr/>
          <p:nvPr/>
        </p:nvSpPr>
        <p:spPr>
          <a:xfrm>
            <a:off x="36292" y="2818556"/>
            <a:ext cx="9107707" cy="122527"/>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048A8E6C-25BC-35D2-F866-963249907047}"/>
              </a:ext>
            </a:extLst>
          </p:cNvPr>
          <p:cNvSpPr txBox="1"/>
          <p:nvPr/>
        </p:nvSpPr>
        <p:spPr>
          <a:xfrm>
            <a:off x="900255" y="4246765"/>
            <a:ext cx="7565118" cy="369332"/>
          </a:xfrm>
          <a:prstGeom prst="rect">
            <a:avLst/>
          </a:prstGeom>
          <a:noFill/>
        </p:spPr>
        <p:txBody>
          <a:bodyPr wrap="square">
            <a:spAutoFit/>
          </a:bodyPr>
          <a:lstStyle/>
          <a:p>
            <a:r>
              <a:rPr lang="en-US" sz="1800" dirty="0"/>
              <a:t>16 = 10000</a:t>
            </a:r>
            <a:r>
              <a:rPr lang="en-US" sz="1200" dirty="0"/>
              <a:t>2</a:t>
            </a:r>
            <a:endParaRPr lang="en-US" sz="1800" dirty="0"/>
          </a:p>
        </p:txBody>
      </p:sp>
      <p:sp>
        <p:nvSpPr>
          <p:cNvPr id="27" name="Arrow: Down 26">
            <a:extLst>
              <a:ext uri="{FF2B5EF4-FFF2-40B4-BE49-F238E27FC236}">
                <a16:creationId xmlns:a16="http://schemas.microsoft.com/office/drawing/2014/main" id="{8936A5AB-854A-AB22-B41D-E13B0380F096}"/>
              </a:ext>
            </a:extLst>
          </p:cNvPr>
          <p:cNvSpPr/>
          <p:nvPr/>
        </p:nvSpPr>
        <p:spPr>
          <a:xfrm>
            <a:off x="1048512" y="3482340"/>
            <a:ext cx="120204" cy="1810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77B6F1AD-A9C9-C77A-21ED-630DC8776F69}"/>
              </a:ext>
            </a:extLst>
          </p:cNvPr>
          <p:cNvSpPr/>
          <p:nvPr/>
        </p:nvSpPr>
        <p:spPr>
          <a:xfrm>
            <a:off x="1048512" y="4065741"/>
            <a:ext cx="120204" cy="1810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E4EC102-8A1D-6EE1-0288-9D6EE57C3D71}"/>
              </a:ext>
            </a:extLst>
          </p:cNvPr>
          <p:cNvSpPr/>
          <p:nvPr/>
        </p:nvSpPr>
        <p:spPr>
          <a:xfrm rot="5400000">
            <a:off x="2567994" y="2278183"/>
            <a:ext cx="1201753" cy="124048"/>
          </a:xfrm>
          <a:prstGeom prst="rect">
            <a:avLst/>
          </a:prstGeom>
          <a:solidFill>
            <a:srgbClr val="FFFF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86978CF-2E11-B5BF-02AE-DFD27C616C3F}"/>
              </a:ext>
            </a:extLst>
          </p:cNvPr>
          <p:cNvSpPr txBox="1"/>
          <p:nvPr/>
        </p:nvSpPr>
        <p:spPr>
          <a:xfrm>
            <a:off x="5240469" y="3271079"/>
            <a:ext cx="3342312" cy="1477328"/>
          </a:xfrm>
          <a:prstGeom prst="rect">
            <a:avLst/>
          </a:prstGeom>
          <a:noFill/>
        </p:spPr>
        <p:txBody>
          <a:bodyPr wrap="square">
            <a:spAutoFit/>
          </a:bodyPr>
          <a:lstStyle/>
          <a:p>
            <a:r>
              <a:rPr lang="vi-VN" sz="1800" dirty="0"/>
              <a:t>Required Updates:</a:t>
            </a:r>
            <a:endParaRPr lang="en-US" sz="1800" dirty="0"/>
          </a:p>
          <a:p>
            <a:endParaRPr lang="en-US" sz="1800" dirty="0"/>
          </a:p>
          <a:p>
            <a:r>
              <a:rPr lang="vi-VN" sz="1800" dirty="0"/>
              <a:t>A[6] = A[6] + x</a:t>
            </a:r>
          </a:p>
          <a:p>
            <a:r>
              <a:rPr lang="vi-VN" sz="1800" dirty="0"/>
              <a:t>A[8] = A[8] + x</a:t>
            </a:r>
          </a:p>
          <a:p>
            <a:r>
              <a:rPr lang="vi-VN" sz="1800" dirty="0"/>
              <a:t>A[16] = A[16] + x</a:t>
            </a:r>
            <a:endParaRPr lang="en-US" sz="1800" dirty="0"/>
          </a:p>
        </p:txBody>
      </p:sp>
    </p:spTree>
    <p:extLst>
      <p:ext uri="{BB962C8B-B14F-4D97-AF65-F5344CB8AC3E}">
        <p14:creationId xmlns:p14="http://schemas.microsoft.com/office/powerpoint/2010/main" val="81539767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913A4532-F476-EAEB-8D55-ED8D01D74F42}"/>
            </a:ext>
          </a:extLst>
        </p:cNvPr>
        <p:cNvGrpSpPr/>
        <p:nvPr/>
      </p:nvGrpSpPr>
      <p:grpSpPr>
        <a:xfrm>
          <a:off x="0" y="0"/>
          <a:ext cx="0" cy="0"/>
          <a:chOff x="0" y="0"/>
          <a:chExt cx="0" cy="0"/>
        </a:xfrm>
      </p:grpSpPr>
      <p:sp>
        <p:nvSpPr>
          <p:cNvPr id="28" name="TextBox 27">
            <a:extLst>
              <a:ext uri="{FF2B5EF4-FFF2-40B4-BE49-F238E27FC236}">
                <a16:creationId xmlns:a16="http://schemas.microsoft.com/office/drawing/2014/main" id="{2037610D-8CC3-CEC6-DCDA-8F2503A70272}"/>
              </a:ext>
            </a:extLst>
          </p:cNvPr>
          <p:cNvSpPr txBox="1"/>
          <p:nvPr/>
        </p:nvSpPr>
        <p:spPr>
          <a:xfrm>
            <a:off x="2700528" y="0"/>
            <a:ext cx="4572000" cy="523220"/>
          </a:xfrm>
          <a:prstGeom prst="rect">
            <a:avLst/>
          </a:prstGeom>
          <a:noFill/>
        </p:spPr>
        <p:txBody>
          <a:bodyPr wrap="square">
            <a:spAutoFit/>
          </a:bodyPr>
          <a:lstStyle/>
          <a:p>
            <a:r>
              <a:rPr lang="en-US" sz="2800" dirty="0">
                <a:solidFill>
                  <a:srgbClr val="0070C0"/>
                </a:solidFill>
              </a:rPr>
              <a:t>Point update algorithm</a:t>
            </a:r>
          </a:p>
        </p:txBody>
      </p:sp>
      <p:sp>
        <p:nvSpPr>
          <p:cNvPr id="30" name="TextBox 29">
            <a:extLst>
              <a:ext uri="{FF2B5EF4-FFF2-40B4-BE49-F238E27FC236}">
                <a16:creationId xmlns:a16="http://schemas.microsoft.com/office/drawing/2014/main" id="{D8EB6A5C-29C1-9717-4549-9681DBDBB5EE}"/>
              </a:ext>
            </a:extLst>
          </p:cNvPr>
          <p:cNvSpPr txBox="1"/>
          <p:nvPr/>
        </p:nvSpPr>
        <p:spPr>
          <a:xfrm>
            <a:off x="646176" y="488198"/>
            <a:ext cx="6211824" cy="369332"/>
          </a:xfrm>
          <a:prstGeom prst="rect">
            <a:avLst/>
          </a:prstGeom>
          <a:noFill/>
        </p:spPr>
        <p:txBody>
          <a:bodyPr wrap="square">
            <a:spAutoFit/>
          </a:bodyPr>
          <a:lstStyle/>
          <a:p>
            <a:r>
              <a:rPr lang="en-US" sz="1800" dirty="0"/>
              <a:t>To update the cell at index </a:t>
            </a:r>
            <a:r>
              <a:rPr lang="en-US" sz="1800" dirty="0" err="1"/>
              <a:t>i</a:t>
            </a:r>
            <a:r>
              <a:rPr lang="en-US" sz="1800" dirty="0"/>
              <a:t> in the a Fenwick tree of size N:</a:t>
            </a:r>
          </a:p>
        </p:txBody>
      </p:sp>
      <p:sp>
        <p:nvSpPr>
          <p:cNvPr id="32" name="TextBox 31">
            <a:extLst>
              <a:ext uri="{FF2B5EF4-FFF2-40B4-BE49-F238E27FC236}">
                <a16:creationId xmlns:a16="http://schemas.microsoft.com/office/drawing/2014/main" id="{D40E84AA-6CC4-02E9-8CB9-000710FA547A}"/>
              </a:ext>
            </a:extLst>
          </p:cNvPr>
          <p:cNvSpPr txBox="1"/>
          <p:nvPr/>
        </p:nvSpPr>
        <p:spPr>
          <a:xfrm>
            <a:off x="0" y="1191839"/>
            <a:ext cx="9144000" cy="3170099"/>
          </a:xfrm>
          <a:prstGeom prst="rect">
            <a:avLst/>
          </a:prstGeom>
          <a:noFill/>
        </p:spPr>
        <p:txBody>
          <a:bodyPr wrap="square">
            <a:spAutoFit/>
          </a:bodyPr>
          <a:lstStyle/>
          <a:p>
            <a:r>
              <a:rPr lang="en-US" sz="2000" dirty="0"/>
              <a:t>		</a:t>
            </a:r>
            <a:r>
              <a:rPr lang="en-US" sz="2000" dirty="0">
                <a:solidFill>
                  <a:srgbClr val="FF0000"/>
                </a:solidFill>
              </a:rPr>
              <a:t>function</a:t>
            </a:r>
            <a:r>
              <a:rPr lang="en-US" sz="2000" dirty="0"/>
              <a:t> add(</a:t>
            </a:r>
            <a:r>
              <a:rPr lang="en-US" sz="2000" dirty="0" err="1"/>
              <a:t>i</a:t>
            </a:r>
            <a:r>
              <a:rPr lang="en-US" sz="2000" dirty="0"/>
              <a:t>, x):</a:t>
            </a:r>
          </a:p>
          <a:p>
            <a:r>
              <a:rPr lang="en-US" sz="2000" dirty="0"/>
              <a:t>			</a:t>
            </a:r>
            <a:r>
              <a:rPr lang="en-US" sz="2000" dirty="0">
                <a:solidFill>
                  <a:srgbClr val="FF0000"/>
                </a:solidFill>
              </a:rPr>
              <a:t>while</a:t>
            </a:r>
            <a:r>
              <a:rPr lang="en-US" sz="2000" dirty="0"/>
              <a:t> </a:t>
            </a:r>
            <a:r>
              <a:rPr lang="en-US" sz="2000" dirty="0" err="1"/>
              <a:t>i</a:t>
            </a:r>
            <a:r>
              <a:rPr lang="en-US" sz="2000" dirty="0"/>
              <a:t> &lt; N::</a:t>
            </a:r>
          </a:p>
          <a:p>
            <a:r>
              <a:rPr lang="en-US" sz="2000" dirty="0"/>
              <a:t>				tree[</a:t>
            </a:r>
            <a:r>
              <a:rPr lang="en-US" sz="2000" dirty="0" err="1"/>
              <a:t>i</a:t>
            </a:r>
            <a:r>
              <a:rPr lang="en-US" sz="2000" dirty="0"/>
              <a:t>] = tree[</a:t>
            </a:r>
            <a:r>
              <a:rPr lang="en-US" sz="2000" dirty="0" err="1"/>
              <a:t>i</a:t>
            </a:r>
            <a:r>
              <a:rPr lang="en-US" sz="2000" dirty="0"/>
              <a:t>] + x							</a:t>
            </a:r>
            <a:r>
              <a:rPr lang="en-US" sz="2000" dirty="0" err="1"/>
              <a:t>i</a:t>
            </a:r>
            <a:r>
              <a:rPr lang="en-US" sz="2000" dirty="0"/>
              <a:t> = </a:t>
            </a:r>
            <a:r>
              <a:rPr lang="en-US" sz="2000" dirty="0" err="1"/>
              <a:t>i</a:t>
            </a:r>
            <a:r>
              <a:rPr lang="en-US" sz="2000" dirty="0"/>
              <a:t> + </a:t>
            </a:r>
            <a:r>
              <a:rPr lang="en-US" sz="2000" dirty="0">
                <a:solidFill>
                  <a:srgbClr val="0070C0"/>
                </a:solidFill>
              </a:rPr>
              <a:t>LSB</a:t>
            </a:r>
            <a:r>
              <a:rPr lang="en-US" sz="2000" dirty="0"/>
              <a:t>(</a:t>
            </a:r>
            <a:r>
              <a:rPr lang="en-US" sz="2000" dirty="0" err="1"/>
              <a:t>i</a:t>
            </a:r>
            <a:r>
              <a:rPr lang="en-US" sz="2000" dirty="0"/>
              <a:t>)</a:t>
            </a:r>
          </a:p>
          <a:p>
            <a:r>
              <a:rPr lang="en-US" sz="2000" dirty="0"/>
              <a:t>			</a:t>
            </a:r>
            <a:r>
              <a:rPr lang="en-US" sz="2000" dirty="0">
                <a:solidFill>
                  <a:srgbClr val="FF0000"/>
                </a:solidFill>
              </a:rPr>
              <a:t>return</a:t>
            </a:r>
            <a:r>
              <a:rPr lang="en-US" sz="2000" dirty="0"/>
              <a:t> sum</a:t>
            </a:r>
          </a:p>
          <a:p>
            <a:endParaRPr lang="en-US" sz="2000" dirty="0"/>
          </a:p>
          <a:p>
            <a:r>
              <a:rPr lang="en-US" sz="2000" dirty="0"/>
              <a:t>		</a:t>
            </a:r>
            <a:r>
              <a:rPr lang="en-US" sz="2000" dirty="0">
                <a:solidFill>
                  <a:schemeClr val="tx1"/>
                </a:solidFill>
              </a:rPr>
              <a:t>Where </a:t>
            </a:r>
            <a:r>
              <a:rPr lang="en-US" sz="2000" dirty="0">
                <a:solidFill>
                  <a:srgbClr val="0070C0"/>
                </a:solidFill>
              </a:rPr>
              <a:t>LSB</a:t>
            </a:r>
            <a:r>
              <a:rPr lang="en-US" sz="2000" dirty="0">
                <a:solidFill>
                  <a:schemeClr val="tx1"/>
                </a:solidFill>
              </a:rPr>
              <a:t> returns the </a:t>
            </a:r>
            <a:r>
              <a:rPr lang="en-US" sz="2000" dirty="0">
                <a:solidFill>
                  <a:srgbClr val="0070C0"/>
                </a:solidFill>
              </a:rPr>
              <a:t>value</a:t>
            </a:r>
            <a:r>
              <a:rPr lang="en-US" sz="2000" dirty="0">
                <a:solidFill>
                  <a:schemeClr val="tx1"/>
                </a:solidFill>
              </a:rPr>
              <a:t> of the least significant bit. For 		example:</a:t>
            </a:r>
          </a:p>
          <a:p>
            <a:r>
              <a:rPr lang="en-US" sz="2000" dirty="0"/>
              <a:t>		 LSB(12) = 4 because 12</a:t>
            </a:r>
            <a:r>
              <a:rPr lang="en-US" sz="1200" dirty="0"/>
              <a:t>10</a:t>
            </a:r>
            <a:r>
              <a:rPr lang="en-US" sz="2000" dirty="0"/>
              <a:t> = 1100</a:t>
            </a:r>
            <a:r>
              <a:rPr lang="en-US" sz="1200" dirty="0"/>
              <a:t>2</a:t>
            </a:r>
            <a:r>
              <a:rPr lang="en-US" sz="2000" dirty="0"/>
              <a:t> and the least significant 		 bit of 1100</a:t>
            </a:r>
            <a:r>
              <a:rPr lang="en-US" sz="1200" dirty="0"/>
              <a:t>2</a:t>
            </a:r>
            <a:r>
              <a:rPr lang="en-US" sz="2000" dirty="0"/>
              <a:t> is 100</a:t>
            </a:r>
            <a:r>
              <a:rPr lang="en-US" dirty="0"/>
              <a:t>2</a:t>
            </a:r>
            <a:r>
              <a:rPr lang="en-US" sz="2000" dirty="0"/>
              <a:t>, or 4 in base ten</a:t>
            </a:r>
          </a:p>
        </p:txBody>
      </p:sp>
    </p:spTree>
    <p:extLst>
      <p:ext uri="{BB962C8B-B14F-4D97-AF65-F5344CB8AC3E}">
        <p14:creationId xmlns:p14="http://schemas.microsoft.com/office/powerpoint/2010/main" val="1222881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F94916DE-9471-4ACA-4815-9050C3650705}"/>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F7A50820-6535-4295-4C2B-918CF1AEBE40}"/>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Xây</a:t>
            </a:r>
            <a:r>
              <a:rPr lang="en-US" sz="2000" dirty="0"/>
              <a:t> </a:t>
            </a:r>
            <a:r>
              <a:rPr lang="en-US" sz="2000" dirty="0" err="1"/>
              <a:t>dựng</a:t>
            </a:r>
            <a:r>
              <a:rPr lang="en-US" sz="2000" dirty="0"/>
              <a:t> </a:t>
            </a:r>
            <a:r>
              <a:rPr lang="en-US" sz="2000" dirty="0" err="1"/>
              <a:t>cấu</a:t>
            </a:r>
            <a:r>
              <a:rPr lang="en-US" sz="2000" dirty="0"/>
              <a:t> </a:t>
            </a:r>
            <a:r>
              <a:rPr lang="en-US" sz="2000" dirty="0" err="1"/>
              <a:t>trúc</a:t>
            </a:r>
            <a:r>
              <a:rPr lang="en-US" sz="2000" dirty="0"/>
              <a:t> Fenwick Tree (Fenwick Tree Construction)</a:t>
            </a:r>
          </a:p>
        </p:txBody>
      </p:sp>
      <p:sp>
        <p:nvSpPr>
          <p:cNvPr id="21" name="TextBox 20">
            <a:extLst>
              <a:ext uri="{FF2B5EF4-FFF2-40B4-BE49-F238E27FC236}">
                <a16:creationId xmlns:a16="http://schemas.microsoft.com/office/drawing/2014/main" id="{171B9881-26E4-9EFE-C2CD-F623E9EDEC58}"/>
              </a:ext>
            </a:extLst>
          </p:cNvPr>
          <p:cNvSpPr txBox="1"/>
          <p:nvPr/>
        </p:nvSpPr>
        <p:spPr>
          <a:xfrm>
            <a:off x="865632" y="1113692"/>
            <a:ext cx="7949184" cy="1477328"/>
          </a:xfrm>
          <a:prstGeom prst="rect">
            <a:avLst/>
          </a:prstGeom>
          <a:noFill/>
        </p:spPr>
        <p:txBody>
          <a:bodyPr wrap="square">
            <a:spAutoFit/>
          </a:bodyPr>
          <a:lstStyle/>
          <a:p>
            <a:r>
              <a:rPr lang="vi-VN" sz="1800" dirty="0"/>
              <a:t>Cho A là một mảng các giá trị. Đối với mỗi</a:t>
            </a:r>
            <a:r>
              <a:rPr lang="en-US" sz="1800" dirty="0"/>
              <a:t> </a:t>
            </a:r>
            <a:r>
              <a:rPr lang="vi-VN" sz="1800" dirty="0"/>
              <a:t>phần tử trong A tại chỉ số i, hãy thực hiện cập nhật điểm</a:t>
            </a:r>
            <a:r>
              <a:rPr lang="en-US" sz="1800" dirty="0"/>
              <a:t> </a:t>
            </a:r>
            <a:r>
              <a:rPr lang="vi-VN" sz="1800" dirty="0"/>
              <a:t>trên cây Fenwick với giá trị là A[i].</a:t>
            </a:r>
            <a:endParaRPr lang="en-US" sz="1800" dirty="0"/>
          </a:p>
          <a:p>
            <a:r>
              <a:rPr lang="vi-VN" sz="1800" dirty="0"/>
              <a:t>Có n phần tử và mỗi điểm</a:t>
            </a:r>
            <a:r>
              <a:rPr lang="en-US" sz="1800" dirty="0"/>
              <a:t> </a:t>
            </a:r>
            <a:r>
              <a:rPr lang="vi-VN" sz="1800" dirty="0"/>
              <a:t>cập nhật mất O(log(n)) </a:t>
            </a:r>
            <a:r>
              <a:rPr lang="en-US" sz="1800" dirty="0"/>
              <a:t>do </a:t>
            </a:r>
            <a:r>
              <a:rPr lang="en-US" sz="1800" dirty="0" err="1"/>
              <a:t>đó</a:t>
            </a:r>
            <a:r>
              <a:rPr lang="en-US" sz="1800" dirty="0"/>
              <a:t> </a:t>
            </a:r>
            <a:r>
              <a:rPr lang="vi-VN" sz="1800" dirty="0"/>
              <a:t>tổng thời gian là</a:t>
            </a:r>
            <a:r>
              <a:rPr lang="en-US" sz="1800" dirty="0"/>
              <a:t> </a:t>
            </a:r>
            <a:r>
              <a:rPr lang="vi-VN" sz="1800" dirty="0"/>
              <a:t>O</a:t>
            </a:r>
            <a:r>
              <a:rPr lang="en-US" sz="1800" dirty="0"/>
              <a:t> </a:t>
            </a:r>
            <a:r>
              <a:rPr lang="vi-VN" sz="1800" dirty="0"/>
              <a:t>(nlog(n))</a:t>
            </a:r>
            <a:r>
              <a:rPr lang="en-US" sz="1800" dirty="0"/>
              <a:t>.</a:t>
            </a:r>
          </a:p>
          <a:p>
            <a:r>
              <a:rPr lang="en-US" sz="1800" dirty="0"/>
              <a:t>C</a:t>
            </a:r>
            <a:r>
              <a:rPr lang="vi-VN" sz="1800" dirty="0"/>
              <a:t>húng ta có thể làm tốt hơn không?</a:t>
            </a:r>
            <a:endParaRPr lang="en-US" sz="1800" dirty="0"/>
          </a:p>
        </p:txBody>
      </p:sp>
      <p:sp>
        <p:nvSpPr>
          <p:cNvPr id="23" name="TextBox 22">
            <a:extLst>
              <a:ext uri="{FF2B5EF4-FFF2-40B4-BE49-F238E27FC236}">
                <a16:creationId xmlns:a16="http://schemas.microsoft.com/office/drawing/2014/main" id="{1D11C15A-5CA1-02C4-5A17-7A03D7AA8841}"/>
              </a:ext>
            </a:extLst>
          </p:cNvPr>
          <p:cNvSpPr txBox="1"/>
          <p:nvPr/>
        </p:nvSpPr>
        <p:spPr>
          <a:xfrm>
            <a:off x="865632" y="713582"/>
            <a:ext cx="7949184" cy="400110"/>
          </a:xfrm>
          <a:prstGeom prst="rect">
            <a:avLst/>
          </a:prstGeom>
          <a:noFill/>
        </p:spPr>
        <p:txBody>
          <a:bodyPr wrap="square">
            <a:spAutoFit/>
          </a:bodyPr>
          <a:lstStyle/>
          <a:p>
            <a:pPr algn="ctr"/>
            <a:r>
              <a:rPr lang="en-US" sz="2000" dirty="0"/>
              <a:t>Naive Construction</a:t>
            </a:r>
          </a:p>
        </p:txBody>
      </p:sp>
      <p:sp>
        <p:nvSpPr>
          <p:cNvPr id="24" name="TextBox 23">
            <a:extLst>
              <a:ext uri="{FF2B5EF4-FFF2-40B4-BE49-F238E27FC236}">
                <a16:creationId xmlns:a16="http://schemas.microsoft.com/office/drawing/2014/main" id="{E1826623-5CD8-8EC5-310A-72704A789D7F}"/>
              </a:ext>
            </a:extLst>
          </p:cNvPr>
          <p:cNvSpPr txBox="1"/>
          <p:nvPr/>
        </p:nvSpPr>
        <p:spPr>
          <a:xfrm>
            <a:off x="865632" y="2591020"/>
            <a:ext cx="7949184" cy="646331"/>
          </a:xfrm>
          <a:prstGeom prst="rect">
            <a:avLst/>
          </a:prstGeom>
          <a:noFill/>
        </p:spPr>
        <p:txBody>
          <a:bodyPr wrap="square">
            <a:spAutoFit/>
          </a:bodyPr>
          <a:lstStyle/>
          <a:p>
            <a:r>
              <a:rPr lang="en-US" sz="1800" dirty="0" err="1"/>
              <a:t>Ví</a:t>
            </a:r>
            <a:r>
              <a:rPr lang="en-US" sz="1800" dirty="0"/>
              <a:t> </a:t>
            </a:r>
            <a:r>
              <a:rPr lang="en-US" sz="1800" dirty="0" err="1"/>
              <a:t>dụ</a:t>
            </a:r>
            <a:r>
              <a:rPr lang="en-US" sz="1800" dirty="0"/>
              <a:t> </a:t>
            </a:r>
            <a:r>
              <a:rPr lang="en-US" sz="1800" dirty="0" err="1"/>
              <a:t>các</a:t>
            </a:r>
            <a:r>
              <a:rPr lang="en-US" sz="1800" dirty="0"/>
              <a:t> </a:t>
            </a:r>
            <a:r>
              <a:rPr lang="en-US" sz="1800" dirty="0" err="1"/>
              <a:t>giá</a:t>
            </a:r>
            <a:r>
              <a:rPr lang="en-US" sz="1800" dirty="0"/>
              <a:t> </a:t>
            </a:r>
            <a:r>
              <a:rPr lang="en-US" sz="1800" dirty="0" err="1"/>
              <a:t>trị</a:t>
            </a:r>
            <a:r>
              <a:rPr lang="en-US" sz="1800" dirty="0"/>
              <a:t> </a:t>
            </a:r>
            <a:r>
              <a:rPr lang="en-US" sz="1800" dirty="0" err="1"/>
              <a:t>đầu</a:t>
            </a:r>
            <a:r>
              <a:rPr lang="en-US" sz="1800" dirty="0"/>
              <a:t> </a:t>
            </a:r>
            <a:r>
              <a:rPr lang="en-US" sz="1800" dirty="0" err="1"/>
              <a:t>vào</a:t>
            </a:r>
            <a:r>
              <a:rPr lang="en-US" sz="1800" dirty="0"/>
              <a:t> </a:t>
            </a:r>
            <a:r>
              <a:rPr lang="en-US" sz="1800" dirty="0" err="1"/>
              <a:t>mà</a:t>
            </a:r>
            <a:r>
              <a:rPr lang="en-US" sz="1800" dirty="0"/>
              <a:t> </a:t>
            </a:r>
            <a:r>
              <a:rPr lang="en-US" sz="1800" dirty="0" err="1"/>
              <a:t>chúng</a:t>
            </a:r>
            <a:r>
              <a:rPr lang="en-US" sz="1800" dirty="0"/>
              <a:t> ta </a:t>
            </a:r>
            <a:r>
              <a:rPr lang="en-US" sz="1800" dirty="0" err="1"/>
              <a:t>muốn</a:t>
            </a:r>
            <a:r>
              <a:rPr lang="en-US" sz="1800" dirty="0"/>
              <a:t> </a:t>
            </a:r>
            <a:r>
              <a:rPr lang="en-US" sz="1800" dirty="0" err="1"/>
              <a:t>biến</a:t>
            </a:r>
            <a:r>
              <a:rPr lang="en-US" sz="1800" dirty="0"/>
              <a:t> </a:t>
            </a:r>
            <a:r>
              <a:rPr lang="en-US" sz="1800" dirty="0" err="1"/>
              <a:t>thành</a:t>
            </a:r>
            <a:r>
              <a:rPr lang="en-US" sz="1800" dirty="0"/>
              <a:t> </a:t>
            </a:r>
            <a:r>
              <a:rPr lang="en-US" sz="1800" dirty="0" err="1"/>
              <a:t>một</a:t>
            </a:r>
            <a:r>
              <a:rPr lang="en-US" sz="1800" dirty="0"/>
              <a:t> </a:t>
            </a:r>
            <a:r>
              <a:rPr lang="en-US" sz="1800" dirty="0" err="1"/>
              <a:t>cây</a:t>
            </a:r>
            <a:r>
              <a:rPr lang="en-US" sz="1800" dirty="0"/>
              <a:t> Fenwick      </a:t>
            </a:r>
            <a:r>
              <a:rPr lang="en-US" sz="1800" dirty="0" err="1"/>
              <a:t>hợp</a:t>
            </a:r>
            <a:r>
              <a:rPr lang="en-US" sz="1800" dirty="0"/>
              <a:t> </a:t>
            </a:r>
            <a:r>
              <a:rPr lang="en-US" sz="1800" dirty="0" err="1"/>
              <a:t>lệ</a:t>
            </a:r>
            <a:r>
              <a:rPr lang="en-US" sz="1800" dirty="0"/>
              <a:t>.</a:t>
            </a:r>
          </a:p>
        </p:txBody>
      </p:sp>
      <p:sp>
        <p:nvSpPr>
          <p:cNvPr id="28" name="TextBox 27">
            <a:extLst>
              <a:ext uri="{FF2B5EF4-FFF2-40B4-BE49-F238E27FC236}">
                <a16:creationId xmlns:a16="http://schemas.microsoft.com/office/drawing/2014/main" id="{2AC97B35-8964-3743-7931-CC7080174BB7}"/>
              </a:ext>
            </a:extLst>
          </p:cNvPr>
          <p:cNvSpPr txBox="1"/>
          <p:nvPr/>
        </p:nvSpPr>
        <p:spPr>
          <a:xfrm>
            <a:off x="1139952" y="3543163"/>
            <a:ext cx="6864095" cy="369332"/>
          </a:xfrm>
          <a:prstGeom prst="rect">
            <a:avLst/>
          </a:prstGeom>
          <a:noFill/>
        </p:spPr>
        <p:txBody>
          <a:bodyPr wrap="square">
            <a:spAutoFit/>
          </a:bodyPr>
          <a:lstStyle/>
          <a:p>
            <a:r>
              <a:rPr lang="en-US" sz="1800" dirty="0"/>
              <a:t>  3       4       -2       7       3     11       5      -8      -9       2       4      -8</a:t>
            </a:r>
          </a:p>
        </p:txBody>
      </p:sp>
    </p:spTree>
    <p:extLst>
      <p:ext uri="{BB962C8B-B14F-4D97-AF65-F5344CB8AC3E}">
        <p14:creationId xmlns:p14="http://schemas.microsoft.com/office/powerpoint/2010/main" val="382645656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0510EFA9-0744-8CA0-CA13-E292F6C34983}"/>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A7CBB956-6706-6BF4-CA35-874C011511E4}"/>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Xây</a:t>
            </a:r>
            <a:r>
              <a:rPr lang="en-US" sz="2000" dirty="0"/>
              <a:t> </a:t>
            </a:r>
            <a:r>
              <a:rPr lang="en-US" sz="2000" dirty="0" err="1"/>
              <a:t>dựng</a:t>
            </a:r>
            <a:r>
              <a:rPr lang="en-US" sz="2000" dirty="0"/>
              <a:t> </a:t>
            </a:r>
            <a:r>
              <a:rPr lang="en-US" sz="2000" dirty="0" err="1"/>
              <a:t>cấu</a:t>
            </a:r>
            <a:r>
              <a:rPr lang="en-US" sz="2000" dirty="0"/>
              <a:t> </a:t>
            </a:r>
            <a:r>
              <a:rPr lang="en-US" sz="2000" dirty="0" err="1"/>
              <a:t>trúc</a:t>
            </a:r>
            <a:r>
              <a:rPr lang="en-US" sz="2000" dirty="0"/>
              <a:t> Fenwick Tree (Fenwick Tree Construction)</a:t>
            </a:r>
          </a:p>
        </p:txBody>
      </p:sp>
      <p:graphicFrame>
        <p:nvGraphicFramePr>
          <p:cNvPr id="18" name="Table 17">
            <a:extLst>
              <a:ext uri="{FF2B5EF4-FFF2-40B4-BE49-F238E27FC236}">
                <a16:creationId xmlns:a16="http://schemas.microsoft.com/office/drawing/2014/main" id="{97795024-295A-2310-BAC0-596A59D0D79C}"/>
              </a:ext>
            </a:extLst>
          </p:cNvPr>
          <p:cNvGraphicFramePr>
            <a:graphicFrameLocks noGrp="1"/>
          </p:cNvGraphicFramePr>
          <p:nvPr>
            <p:extLst>
              <p:ext uri="{D42A27DB-BD31-4B8C-83A1-F6EECF244321}">
                <p14:modId xmlns:p14="http://schemas.microsoft.com/office/powerpoint/2010/main" val="4053271939"/>
              </p:ext>
            </p:extLst>
          </p:nvPr>
        </p:nvGraphicFramePr>
        <p:xfrm>
          <a:off x="0" y="1173734"/>
          <a:ext cx="9144002" cy="335280"/>
        </p:xfrm>
        <a:graphic>
          <a:graphicData uri="http://schemas.openxmlformats.org/drawingml/2006/table">
            <a:tbl>
              <a:tblPr firstRow="1" bandRow="1">
                <a:tableStyleId>{CC4AEED3-F78E-434A-8E7B-570F3100C88C}</a:tableStyleId>
              </a:tblPr>
              <a:tblGrid>
                <a:gridCol w="759679">
                  <a:extLst>
                    <a:ext uri="{9D8B030D-6E8A-4147-A177-3AD203B41FA5}">
                      <a16:colId xmlns:a16="http://schemas.microsoft.com/office/drawing/2014/main" val="3132267375"/>
                    </a:ext>
                  </a:extLst>
                </a:gridCol>
                <a:gridCol w="759679">
                  <a:extLst>
                    <a:ext uri="{9D8B030D-6E8A-4147-A177-3AD203B41FA5}">
                      <a16:colId xmlns:a16="http://schemas.microsoft.com/office/drawing/2014/main" val="3789098752"/>
                    </a:ext>
                  </a:extLst>
                </a:gridCol>
                <a:gridCol w="759679">
                  <a:extLst>
                    <a:ext uri="{9D8B030D-6E8A-4147-A177-3AD203B41FA5}">
                      <a16:colId xmlns:a16="http://schemas.microsoft.com/office/drawing/2014/main" val="2932655077"/>
                    </a:ext>
                  </a:extLst>
                </a:gridCol>
                <a:gridCol w="759679">
                  <a:extLst>
                    <a:ext uri="{9D8B030D-6E8A-4147-A177-3AD203B41FA5}">
                      <a16:colId xmlns:a16="http://schemas.microsoft.com/office/drawing/2014/main" val="2043838059"/>
                    </a:ext>
                  </a:extLst>
                </a:gridCol>
                <a:gridCol w="759679">
                  <a:extLst>
                    <a:ext uri="{9D8B030D-6E8A-4147-A177-3AD203B41FA5}">
                      <a16:colId xmlns:a16="http://schemas.microsoft.com/office/drawing/2014/main" val="3996225493"/>
                    </a:ext>
                  </a:extLst>
                </a:gridCol>
                <a:gridCol w="787533">
                  <a:extLst>
                    <a:ext uri="{9D8B030D-6E8A-4147-A177-3AD203B41FA5}">
                      <a16:colId xmlns:a16="http://schemas.microsoft.com/office/drawing/2014/main" val="3167714550"/>
                    </a:ext>
                  </a:extLst>
                </a:gridCol>
                <a:gridCol w="759679">
                  <a:extLst>
                    <a:ext uri="{9D8B030D-6E8A-4147-A177-3AD203B41FA5}">
                      <a16:colId xmlns:a16="http://schemas.microsoft.com/office/drawing/2014/main" val="977450678"/>
                    </a:ext>
                  </a:extLst>
                </a:gridCol>
                <a:gridCol w="759679">
                  <a:extLst>
                    <a:ext uri="{9D8B030D-6E8A-4147-A177-3AD203B41FA5}">
                      <a16:colId xmlns:a16="http://schemas.microsoft.com/office/drawing/2014/main" val="2924550504"/>
                    </a:ext>
                  </a:extLst>
                </a:gridCol>
                <a:gridCol w="759679">
                  <a:extLst>
                    <a:ext uri="{9D8B030D-6E8A-4147-A177-3AD203B41FA5}">
                      <a16:colId xmlns:a16="http://schemas.microsoft.com/office/drawing/2014/main" val="3461910798"/>
                    </a:ext>
                  </a:extLst>
                </a:gridCol>
                <a:gridCol w="759679">
                  <a:extLst>
                    <a:ext uri="{9D8B030D-6E8A-4147-A177-3AD203B41FA5}">
                      <a16:colId xmlns:a16="http://schemas.microsoft.com/office/drawing/2014/main" val="4004852454"/>
                    </a:ext>
                  </a:extLst>
                </a:gridCol>
                <a:gridCol w="759679">
                  <a:extLst>
                    <a:ext uri="{9D8B030D-6E8A-4147-A177-3AD203B41FA5}">
                      <a16:colId xmlns:a16="http://schemas.microsoft.com/office/drawing/2014/main" val="3562144096"/>
                    </a:ext>
                  </a:extLst>
                </a:gridCol>
                <a:gridCol w="759679">
                  <a:extLst>
                    <a:ext uri="{9D8B030D-6E8A-4147-A177-3AD203B41FA5}">
                      <a16:colId xmlns:a16="http://schemas.microsoft.com/office/drawing/2014/main" val="3680553753"/>
                    </a:ext>
                  </a:extLst>
                </a:gridCol>
              </a:tblGrid>
              <a:tr h="216154">
                <a:tc>
                  <a:txBody>
                    <a:bodyPr/>
                    <a:lstStyle/>
                    <a:p>
                      <a:r>
                        <a:rPr lang="en-US" sz="1600" dirty="0">
                          <a:solidFill>
                            <a:schemeClr val="tx1"/>
                          </a:solidFill>
                        </a:rPr>
                        <a:t>00001</a:t>
                      </a:r>
                    </a:p>
                  </a:txBody>
                  <a:tcPr/>
                </a:tc>
                <a:tc>
                  <a:txBody>
                    <a:bodyPr/>
                    <a:lstStyle/>
                    <a:p>
                      <a:r>
                        <a:rPr lang="en-US" sz="1600" dirty="0">
                          <a:solidFill>
                            <a:schemeClr val="tx1"/>
                          </a:solidFill>
                        </a:rPr>
                        <a:t>00010</a:t>
                      </a:r>
                    </a:p>
                  </a:txBody>
                  <a:tcPr/>
                </a:tc>
                <a:tc>
                  <a:txBody>
                    <a:bodyPr/>
                    <a:lstStyle/>
                    <a:p>
                      <a:r>
                        <a:rPr lang="en-US" sz="1600" dirty="0">
                          <a:solidFill>
                            <a:schemeClr val="tx1"/>
                          </a:solidFill>
                        </a:rPr>
                        <a:t>00011</a:t>
                      </a:r>
                    </a:p>
                  </a:txBody>
                  <a:tcPr/>
                </a:tc>
                <a:tc>
                  <a:txBody>
                    <a:bodyPr/>
                    <a:lstStyle/>
                    <a:p>
                      <a:r>
                        <a:rPr lang="en-US" sz="1600" dirty="0">
                          <a:solidFill>
                            <a:schemeClr val="tx1"/>
                          </a:solidFill>
                        </a:rPr>
                        <a:t>00100</a:t>
                      </a:r>
                    </a:p>
                  </a:txBody>
                  <a:tcPr/>
                </a:tc>
                <a:tc>
                  <a:txBody>
                    <a:bodyPr/>
                    <a:lstStyle/>
                    <a:p>
                      <a:r>
                        <a:rPr lang="en-US" sz="1600" dirty="0">
                          <a:solidFill>
                            <a:schemeClr val="tx1"/>
                          </a:solidFill>
                        </a:rPr>
                        <a:t>00101</a:t>
                      </a:r>
                    </a:p>
                  </a:txBody>
                  <a:tcPr/>
                </a:tc>
                <a:tc>
                  <a:txBody>
                    <a:bodyPr/>
                    <a:lstStyle/>
                    <a:p>
                      <a:r>
                        <a:rPr lang="en-US" sz="1600" dirty="0">
                          <a:solidFill>
                            <a:schemeClr val="tx1"/>
                          </a:solidFill>
                        </a:rPr>
                        <a:t>00110</a:t>
                      </a:r>
                    </a:p>
                  </a:txBody>
                  <a:tcPr/>
                </a:tc>
                <a:tc>
                  <a:txBody>
                    <a:bodyPr/>
                    <a:lstStyle/>
                    <a:p>
                      <a:r>
                        <a:rPr lang="en-US" sz="1600" dirty="0">
                          <a:solidFill>
                            <a:schemeClr val="tx1"/>
                          </a:solidFill>
                        </a:rPr>
                        <a:t>00111</a:t>
                      </a:r>
                    </a:p>
                  </a:txBody>
                  <a:tcPr/>
                </a:tc>
                <a:tc>
                  <a:txBody>
                    <a:bodyPr/>
                    <a:lstStyle/>
                    <a:p>
                      <a:r>
                        <a:rPr lang="en-US" sz="1600" dirty="0">
                          <a:solidFill>
                            <a:schemeClr val="tx1"/>
                          </a:solidFill>
                        </a:rPr>
                        <a:t>01000</a:t>
                      </a:r>
                    </a:p>
                  </a:txBody>
                  <a:tcPr/>
                </a:tc>
                <a:tc>
                  <a:txBody>
                    <a:bodyPr/>
                    <a:lstStyle/>
                    <a:p>
                      <a:r>
                        <a:rPr lang="en-US" sz="1600" dirty="0">
                          <a:solidFill>
                            <a:schemeClr val="tx1"/>
                          </a:solidFill>
                        </a:rPr>
                        <a:t>01001</a:t>
                      </a:r>
                    </a:p>
                  </a:txBody>
                  <a:tcPr/>
                </a:tc>
                <a:tc>
                  <a:txBody>
                    <a:bodyPr/>
                    <a:lstStyle/>
                    <a:p>
                      <a:r>
                        <a:rPr lang="en-US" sz="1600" dirty="0">
                          <a:solidFill>
                            <a:schemeClr val="tx1"/>
                          </a:solidFill>
                        </a:rPr>
                        <a:t>01010</a:t>
                      </a:r>
                    </a:p>
                  </a:txBody>
                  <a:tcPr/>
                </a:tc>
                <a:tc>
                  <a:txBody>
                    <a:bodyPr/>
                    <a:lstStyle/>
                    <a:p>
                      <a:r>
                        <a:rPr lang="en-US" sz="1600" dirty="0">
                          <a:solidFill>
                            <a:schemeClr val="tx1"/>
                          </a:solidFill>
                        </a:rPr>
                        <a:t>01011</a:t>
                      </a:r>
                    </a:p>
                  </a:txBody>
                  <a:tcPr/>
                </a:tc>
                <a:tc>
                  <a:txBody>
                    <a:bodyPr/>
                    <a:lstStyle/>
                    <a:p>
                      <a:r>
                        <a:rPr lang="en-US" sz="1600" dirty="0">
                          <a:solidFill>
                            <a:schemeClr val="tx1"/>
                          </a:solidFill>
                        </a:rPr>
                        <a:t>01100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99C2105C-CC2B-7A26-A8E5-0B410A2D5C00}"/>
              </a:ext>
            </a:extLst>
          </p:cNvPr>
          <p:cNvSpPr txBox="1"/>
          <p:nvPr/>
        </p:nvSpPr>
        <p:spPr>
          <a:xfrm>
            <a:off x="0" y="712069"/>
            <a:ext cx="9143999" cy="461665"/>
          </a:xfrm>
          <a:prstGeom prst="rect">
            <a:avLst/>
          </a:prstGeom>
          <a:noFill/>
        </p:spPr>
        <p:txBody>
          <a:bodyPr wrap="square">
            <a:spAutoFit/>
          </a:bodyPr>
          <a:lstStyle/>
          <a:p>
            <a:r>
              <a:rPr lang="en-US" sz="2400" dirty="0"/>
              <a:t>  1       2       3       4       5       6        7       8       9      10    11     12</a:t>
            </a:r>
          </a:p>
        </p:txBody>
      </p:sp>
      <p:sp>
        <p:nvSpPr>
          <p:cNvPr id="21" name="TextBox 20">
            <a:extLst>
              <a:ext uri="{FF2B5EF4-FFF2-40B4-BE49-F238E27FC236}">
                <a16:creationId xmlns:a16="http://schemas.microsoft.com/office/drawing/2014/main" id="{F2D5C676-8D8F-48C4-1E8B-78007F184B8B}"/>
              </a:ext>
            </a:extLst>
          </p:cNvPr>
          <p:cNvSpPr txBox="1"/>
          <p:nvPr/>
        </p:nvSpPr>
        <p:spPr>
          <a:xfrm>
            <a:off x="865632" y="3113008"/>
            <a:ext cx="7949184" cy="923330"/>
          </a:xfrm>
          <a:prstGeom prst="rect">
            <a:avLst/>
          </a:prstGeom>
          <a:noFill/>
        </p:spPr>
        <p:txBody>
          <a:bodyPr wrap="square">
            <a:spAutoFit/>
          </a:bodyPr>
          <a:lstStyle/>
          <a:p>
            <a:r>
              <a:rPr lang="vi-VN" sz="1800" dirty="0"/>
              <a:t>Ý tưởng: Thêm giá trị </a:t>
            </a:r>
            <a:r>
              <a:rPr lang="en-US" sz="1800" dirty="0" err="1"/>
              <a:t>vào</a:t>
            </a:r>
            <a:r>
              <a:rPr lang="en-US" sz="1800" dirty="0"/>
              <a:t> </a:t>
            </a:r>
            <a:r>
              <a:rPr lang="vi-VN" sz="1800" dirty="0"/>
              <a:t>ô hiện tại ngay</a:t>
            </a:r>
            <a:r>
              <a:rPr lang="en-US" sz="1800" dirty="0"/>
              <a:t> </a:t>
            </a:r>
            <a:r>
              <a:rPr lang="en-US" sz="1800" dirty="0" err="1"/>
              <a:t>lúc</a:t>
            </a:r>
            <a:r>
              <a:rPr lang="en-US" sz="1800" dirty="0"/>
              <a:t> </a:t>
            </a:r>
            <a:r>
              <a:rPr lang="en-US" sz="1800" dirty="0" err="1"/>
              <a:t>đó</a:t>
            </a:r>
            <a:r>
              <a:rPr lang="en-US" sz="1800" dirty="0"/>
              <a:t> ô </a:t>
            </a:r>
            <a:r>
              <a:rPr lang="en-US" sz="1800" dirty="0" err="1"/>
              <a:t>sẽ</a:t>
            </a:r>
            <a:r>
              <a:rPr lang="en-US" sz="1800" dirty="0"/>
              <a:t> </a:t>
            </a:r>
            <a:r>
              <a:rPr lang="en-US" sz="1800" dirty="0" err="1"/>
              <a:t>đại</a:t>
            </a:r>
            <a:r>
              <a:rPr lang="en-US" sz="1800" dirty="0"/>
              <a:t> </a:t>
            </a:r>
            <a:r>
              <a:rPr lang="en-US" sz="1800" dirty="0" err="1"/>
              <a:t>diện</a:t>
            </a:r>
            <a:r>
              <a:rPr lang="en-US" sz="1800" dirty="0"/>
              <a:t> </a:t>
            </a:r>
            <a:r>
              <a:rPr lang="en-US" sz="1800" dirty="0" err="1"/>
              <a:t>cho</a:t>
            </a:r>
            <a:r>
              <a:rPr lang="en-US" sz="1800" dirty="0"/>
              <a:t> </a:t>
            </a:r>
            <a:r>
              <a:rPr lang="en-US" sz="1800" dirty="0" err="1"/>
              <a:t>nó</a:t>
            </a:r>
            <a:r>
              <a:rPr lang="vi-VN" sz="1800" dirty="0"/>
              <a:t>. Điều này</a:t>
            </a:r>
            <a:r>
              <a:rPr lang="en-US" sz="1800" dirty="0"/>
              <a:t> </a:t>
            </a:r>
            <a:r>
              <a:rPr lang="vi-VN" sz="1800" dirty="0"/>
              <a:t>giống với những gì chúng ta đã làm đối với</a:t>
            </a:r>
            <a:r>
              <a:rPr lang="en-US" sz="1800" dirty="0"/>
              <a:t> </a:t>
            </a:r>
            <a:r>
              <a:rPr lang="vi-VN" sz="1800" dirty="0"/>
              <a:t>cập nhật điểm nhưng chỉ</a:t>
            </a:r>
            <a:r>
              <a:rPr lang="en-US" sz="1800" dirty="0"/>
              <a:t> </a:t>
            </a:r>
            <a:r>
              <a:rPr lang="vi-VN" sz="1800" dirty="0"/>
              <a:t>một ô tại một thời điểm</a:t>
            </a:r>
            <a:r>
              <a:rPr lang="en-US" sz="1800" dirty="0"/>
              <a:t> </a:t>
            </a:r>
            <a:r>
              <a:rPr lang="en-US" sz="1800" dirty="0" err="1"/>
              <a:t>thay</a:t>
            </a:r>
            <a:r>
              <a:rPr lang="en-US" sz="1800" dirty="0"/>
              <a:t> </a:t>
            </a:r>
            <a:r>
              <a:rPr lang="en-US" sz="1800" dirty="0" err="1"/>
              <a:t>vì</a:t>
            </a:r>
            <a:r>
              <a:rPr lang="en-US" sz="1800" dirty="0"/>
              <a:t> </a:t>
            </a:r>
            <a:r>
              <a:rPr lang="en-US" sz="1800" dirty="0" err="1"/>
              <a:t>nhiều</a:t>
            </a:r>
            <a:r>
              <a:rPr lang="en-US" sz="1800" dirty="0"/>
              <a:t> ô</a:t>
            </a:r>
            <a:r>
              <a:rPr lang="vi-VN" sz="1800" dirty="0"/>
              <a:t>.</a:t>
            </a:r>
            <a:endParaRPr lang="en-US" sz="1800" dirty="0"/>
          </a:p>
        </p:txBody>
      </p:sp>
      <p:sp>
        <p:nvSpPr>
          <p:cNvPr id="25" name="TextBox 24">
            <a:extLst>
              <a:ext uri="{FF2B5EF4-FFF2-40B4-BE49-F238E27FC236}">
                <a16:creationId xmlns:a16="http://schemas.microsoft.com/office/drawing/2014/main" id="{CCAE27E5-548A-F839-92AE-74A800095789}"/>
              </a:ext>
            </a:extLst>
          </p:cNvPr>
          <p:cNvSpPr txBox="1"/>
          <p:nvPr/>
        </p:nvSpPr>
        <p:spPr>
          <a:xfrm>
            <a:off x="865632" y="4104664"/>
            <a:ext cx="7565118" cy="646331"/>
          </a:xfrm>
          <a:prstGeom prst="rect">
            <a:avLst/>
          </a:prstGeom>
          <a:noFill/>
        </p:spPr>
        <p:txBody>
          <a:bodyPr wrap="square">
            <a:spAutoFit/>
          </a:bodyPr>
          <a:lstStyle/>
          <a:p>
            <a:r>
              <a:rPr lang="vi-VN" sz="1800" dirty="0"/>
              <a:t>Điều này sẽ tạo ra hiệu ứng</a:t>
            </a:r>
            <a:r>
              <a:rPr lang="en-US" sz="1800" dirty="0"/>
              <a:t> </a:t>
            </a:r>
            <a:r>
              <a:rPr lang="vi-VN" sz="1800" dirty="0"/>
              <a:t>‘thác đổ’ trong</a:t>
            </a:r>
            <a:r>
              <a:rPr lang="en-US" sz="1800" dirty="0"/>
              <a:t> </a:t>
            </a:r>
            <a:r>
              <a:rPr lang="vi-VN" sz="1800" dirty="0"/>
              <a:t>các truy vấn phạm vi</a:t>
            </a:r>
            <a:r>
              <a:rPr lang="en-US" sz="1800" dirty="0"/>
              <a:t> </a:t>
            </a:r>
            <a:r>
              <a:rPr lang="vi-VN" sz="1800" dirty="0"/>
              <a:t>bằng cách truyền giá trị</a:t>
            </a:r>
            <a:r>
              <a:rPr lang="en-US" sz="1800" dirty="0"/>
              <a:t> </a:t>
            </a:r>
            <a:r>
              <a:rPr lang="vi-VN" sz="1800" dirty="0"/>
              <a:t>trong mỗi ô trên</a:t>
            </a:r>
            <a:r>
              <a:rPr lang="en-US" sz="1800" dirty="0"/>
              <a:t> </a:t>
            </a:r>
            <a:r>
              <a:rPr lang="vi-VN" sz="1800" dirty="0"/>
              <a:t>cây</a:t>
            </a:r>
            <a:endParaRPr lang="en-US" sz="1800" dirty="0"/>
          </a:p>
        </p:txBody>
      </p:sp>
      <p:sp>
        <p:nvSpPr>
          <p:cNvPr id="17" name="Rectangle 16">
            <a:extLst>
              <a:ext uri="{FF2B5EF4-FFF2-40B4-BE49-F238E27FC236}">
                <a16:creationId xmlns:a16="http://schemas.microsoft.com/office/drawing/2014/main" id="{CE60DB7B-2A55-2476-267E-FA875906D442}"/>
              </a:ext>
            </a:extLst>
          </p:cNvPr>
          <p:cNvSpPr/>
          <p:nvPr/>
        </p:nvSpPr>
        <p:spPr>
          <a:xfrm>
            <a:off x="24954" y="1535306"/>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128352D-A9AB-38EE-A0B2-949F90908978}"/>
              </a:ext>
            </a:extLst>
          </p:cNvPr>
          <p:cNvSpPr/>
          <p:nvPr/>
        </p:nvSpPr>
        <p:spPr>
          <a:xfrm>
            <a:off x="32671" y="1791955"/>
            <a:ext cx="1511238"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024DB616-19B1-8437-9A5F-83000DDD97AC}"/>
              </a:ext>
            </a:extLst>
          </p:cNvPr>
          <p:cNvSpPr/>
          <p:nvPr/>
        </p:nvSpPr>
        <p:spPr>
          <a:xfrm>
            <a:off x="26290" y="2020453"/>
            <a:ext cx="3035238" cy="111915"/>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E48F041-243B-175E-0B00-8F04D9EA06F4}"/>
              </a:ext>
            </a:extLst>
          </p:cNvPr>
          <p:cNvSpPr/>
          <p:nvPr/>
        </p:nvSpPr>
        <p:spPr>
          <a:xfrm>
            <a:off x="1536192"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F48F269-EB55-3894-853D-5CB79C459DCE}"/>
              </a:ext>
            </a:extLst>
          </p:cNvPr>
          <p:cNvSpPr/>
          <p:nvPr/>
        </p:nvSpPr>
        <p:spPr>
          <a:xfrm>
            <a:off x="3067072"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F66A42C-42EB-FE6C-F272-F075A9ACB8C0}"/>
              </a:ext>
            </a:extLst>
          </p:cNvPr>
          <p:cNvSpPr/>
          <p:nvPr/>
        </p:nvSpPr>
        <p:spPr>
          <a:xfrm>
            <a:off x="4612916"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C038A98-859A-BAD4-6CF7-9895EB7460E7}"/>
              </a:ext>
            </a:extLst>
          </p:cNvPr>
          <p:cNvSpPr/>
          <p:nvPr/>
        </p:nvSpPr>
        <p:spPr>
          <a:xfrm>
            <a:off x="6161532"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2269C1E-5A36-4702-C83A-A273C18DAE04}"/>
              </a:ext>
            </a:extLst>
          </p:cNvPr>
          <p:cNvSpPr/>
          <p:nvPr/>
        </p:nvSpPr>
        <p:spPr>
          <a:xfrm>
            <a:off x="7710148"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0423A31-987E-DB53-114B-DA3126CABE29}"/>
              </a:ext>
            </a:extLst>
          </p:cNvPr>
          <p:cNvSpPr/>
          <p:nvPr/>
        </p:nvSpPr>
        <p:spPr>
          <a:xfrm>
            <a:off x="6161532" y="2020453"/>
            <a:ext cx="2956178" cy="111915"/>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0EEECA-A1D2-FF30-5BC5-3D9B9D512DCA}"/>
              </a:ext>
            </a:extLst>
          </p:cNvPr>
          <p:cNvSpPr/>
          <p:nvPr/>
        </p:nvSpPr>
        <p:spPr>
          <a:xfrm>
            <a:off x="3060761" y="1774191"/>
            <a:ext cx="1511238"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70A857E-5011-07E1-F5DC-526EFFE5EA74}"/>
              </a:ext>
            </a:extLst>
          </p:cNvPr>
          <p:cNvSpPr/>
          <p:nvPr/>
        </p:nvSpPr>
        <p:spPr>
          <a:xfrm>
            <a:off x="6161532" y="1792552"/>
            <a:ext cx="1511238"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829905A-E1B7-B70D-8A2C-84C06BC1C04C}"/>
              </a:ext>
            </a:extLst>
          </p:cNvPr>
          <p:cNvSpPr/>
          <p:nvPr/>
        </p:nvSpPr>
        <p:spPr>
          <a:xfrm>
            <a:off x="24953" y="2271106"/>
            <a:ext cx="6071616" cy="111915"/>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F953BCD3-FB03-832B-534D-E2536128AB68}"/>
              </a:ext>
            </a:extLst>
          </p:cNvPr>
          <p:cNvSpPr txBox="1"/>
          <p:nvPr/>
        </p:nvSpPr>
        <p:spPr>
          <a:xfrm>
            <a:off x="-1" y="2476109"/>
            <a:ext cx="9143999" cy="461665"/>
          </a:xfrm>
          <a:prstGeom prst="rect">
            <a:avLst/>
          </a:prstGeom>
          <a:noFill/>
        </p:spPr>
        <p:txBody>
          <a:bodyPr wrap="square">
            <a:spAutoFit/>
          </a:bodyPr>
          <a:lstStyle/>
          <a:p>
            <a:r>
              <a:rPr lang="en-US" sz="2400" dirty="0"/>
              <a:t>  3       4       -2       7       3     11       5      -8      -9       2       4      -8</a:t>
            </a:r>
          </a:p>
        </p:txBody>
      </p:sp>
    </p:spTree>
    <p:extLst>
      <p:ext uri="{BB962C8B-B14F-4D97-AF65-F5344CB8AC3E}">
        <p14:creationId xmlns:p14="http://schemas.microsoft.com/office/powerpoint/2010/main" val="41443582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8ECEEBF0-C1D9-C02E-1C79-DBFF5EE7CDDB}"/>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33067688-9C9C-01EF-0233-212C90F7833E}"/>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Xây</a:t>
            </a:r>
            <a:r>
              <a:rPr lang="en-US" sz="2000" dirty="0"/>
              <a:t> </a:t>
            </a:r>
            <a:r>
              <a:rPr lang="en-US" sz="2000" dirty="0" err="1"/>
              <a:t>dựng</a:t>
            </a:r>
            <a:r>
              <a:rPr lang="en-US" sz="2000" dirty="0"/>
              <a:t> </a:t>
            </a:r>
            <a:r>
              <a:rPr lang="en-US" sz="2000" dirty="0" err="1"/>
              <a:t>cấu</a:t>
            </a:r>
            <a:r>
              <a:rPr lang="en-US" sz="2000" dirty="0"/>
              <a:t> </a:t>
            </a:r>
            <a:r>
              <a:rPr lang="en-US" sz="2000" dirty="0" err="1"/>
              <a:t>trúc</a:t>
            </a:r>
            <a:r>
              <a:rPr lang="en-US" sz="2000" dirty="0"/>
              <a:t> Fenwick Tree (Fenwick Tree Construction)</a:t>
            </a:r>
          </a:p>
        </p:txBody>
      </p:sp>
      <p:graphicFrame>
        <p:nvGraphicFramePr>
          <p:cNvPr id="18" name="Table 17">
            <a:extLst>
              <a:ext uri="{FF2B5EF4-FFF2-40B4-BE49-F238E27FC236}">
                <a16:creationId xmlns:a16="http://schemas.microsoft.com/office/drawing/2014/main" id="{65CD85A2-4419-B158-FEC2-B4552B7F648F}"/>
              </a:ext>
            </a:extLst>
          </p:cNvPr>
          <p:cNvGraphicFramePr>
            <a:graphicFrameLocks noGrp="1"/>
          </p:cNvGraphicFramePr>
          <p:nvPr/>
        </p:nvGraphicFramePr>
        <p:xfrm>
          <a:off x="0" y="1173734"/>
          <a:ext cx="9144002" cy="335280"/>
        </p:xfrm>
        <a:graphic>
          <a:graphicData uri="http://schemas.openxmlformats.org/drawingml/2006/table">
            <a:tbl>
              <a:tblPr firstRow="1" bandRow="1">
                <a:tableStyleId>{CC4AEED3-F78E-434A-8E7B-570F3100C88C}</a:tableStyleId>
              </a:tblPr>
              <a:tblGrid>
                <a:gridCol w="759679">
                  <a:extLst>
                    <a:ext uri="{9D8B030D-6E8A-4147-A177-3AD203B41FA5}">
                      <a16:colId xmlns:a16="http://schemas.microsoft.com/office/drawing/2014/main" val="3132267375"/>
                    </a:ext>
                  </a:extLst>
                </a:gridCol>
                <a:gridCol w="759679">
                  <a:extLst>
                    <a:ext uri="{9D8B030D-6E8A-4147-A177-3AD203B41FA5}">
                      <a16:colId xmlns:a16="http://schemas.microsoft.com/office/drawing/2014/main" val="3789098752"/>
                    </a:ext>
                  </a:extLst>
                </a:gridCol>
                <a:gridCol w="759679">
                  <a:extLst>
                    <a:ext uri="{9D8B030D-6E8A-4147-A177-3AD203B41FA5}">
                      <a16:colId xmlns:a16="http://schemas.microsoft.com/office/drawing/2014/main" val="2932655077"/>
                    </a:ext>
                  </a:extLst>
                </a:gridCol>
                <a:gridCol w="759679">
                  <a:extLst>
                    <a:ext uri="{9D8B030D-6E8A-4147-A177-3AD203B41FA5}">
                      <a16:colId xmlns:a16="http://schemas.microsoft.com/office/drawing/2014/main" val="2043838059"/>
                    </a:ext>
                  </a:extLst>
                </a:gridCol>
                <a:gridCol w="759679">
                  <a:extLst>
                    <a:ext uri="{9D8B030D-6E8A-4147-A177-3AD203B41FA5}">
                      <a16:colId xmlns:a16="http://schemas.microsoft.com/office/drawing/2014/main" val="3996225493"/>
                    </a:ext>
                  </a:extLst>
                </a:gridCol>
                <a:gridCol w="787533">
                  <a:extLst>
                    <a:ext uri="{9D8B030D-6E8A-4147-A177-3AD203B41FA5}">
                      <a16:colId xmlns:a16="http://schemas.microsoft.com/office/drawing/2014/main" val="3167714550"/>
                    </a:ext>
                  </a:extLst>
                </a:gridCol>
                <a:gridCol w="759679">
                  <a:extLst>
                    <a:ext uri="{9D8B030D-6E8A-4147-A177-3AD203B41FA5}">
                      <a16:colId xmlns:a16="http://schemas.microsoft.com/office/drawing/2014/main" val="977450678"/>
                    </a:ext>
                  </a:extLst>
                </a:gridCol>
                <a:gridCol w="759679">
                  <a:extLst>
                    <a:ext uri="{9D8B030D-6E8A-4147-A177-3AD203B41FA5}">
                      <a16:colId xmlns:a16="http://schemas.microsoft.com/office/drawing/2014/main" val="2924550504"/>
                    </a:ext>
                  </a:extLst>
                </a:gridCol>
                <a:gridCol w="759679">
                  <a:extLst>
                    <a:ext uri="{9D8B030D-6E8A-4147-A177-3AD203B41FA5}">
                      <a16:colId xmlns:a16="http://schemas.microsoft.com/office/drawing/2014/main" val="3461910798"/>
                    </a:ext>
                  </a:extLst>
                </a:gridCol>
                <a:gridCol w="759679">
                  <a:extLst>
                    <a:ext uri="{9D8B030D-6E8A-4147-A177-3AD203B41FA5}">
                      <a16:colId xmlns:a16="http://schemas.microsoft.com/office/drawing/2014/main" val="4004852454"/>
                    </a:ext>
                  </a:extLst>
                </a:gridCol>
                <a:gridCol w="759679">
                  <a:extLst>
                    <a:ext uri="{9D8B030D-6E8A-4147-A177-3AD203B41FA5}">
                      <a16:colId xmlns:a16="http://schemas.microsoft.com/office/drawing/2014/main" val="3562144096"/>
                    </a:ext>
                  </a:extLst>
                </a:gridCol>
                <a:gridCol w="759679">
                  <a:extLst>
                    <a:ext uri="{9D8B030D-6E8A-4147-A177-3AD203B41FA5}">
                      <a16:colId xmlns:a16="http://schemas.microsoft.com/office/drawing/2014/main" val="3680553753"/>
                    </a:ext>
                  </a:extLst>
                </a:gridCol>
              </a:tblGrid>
              <a:tr h="216154">
                <a:tc>
                  <a:txBody>
                    <a:bodyPr/>
                    <a:lstStyle/>
                    <a:p>
                      <a:r>
                        <a:rPr lang="en-US" sz="1600" dirty="0">
                          <a:solidFill>
                            <a:schemeClr val="tx1"/>
                          </a:solidFill>
                        </a:rPr>
                        <a:t>00001</a:t>
                      </a:r>
                    </a:p>
                  </a:txBody>
                  <a:tcPr/>
                </a:tc>
                <a:tc>
                  <a:txBody>
                    <a:bodyPr/>
                    <a:lstStyle/>
                    <a:p>
                      <a:r>
                        <a:rPr lang="en-US" sz="1600" dirty="0">
                          <a:solidFill>
                            <a:schemeClr val="tx1"/>
                          </a:solidFill>
                        </a:rPr>
                        <a:t>00010</a:t>
                      </a:r>
                    </a:p>
                  </a:txBody>
                  <a:tcPr/>
                </a:tc>
                <a:tc>
                  <a:txBody>
                    <a:bodyPr/>
                    <a:lstStyle/>
                    <a:p>
                      <a:r>
                        <a:rPr lang="en-US" sz="1600" dirty="0">
                          <a:solidFill>
                            <a:schemeClr val="tx1"/>
                          </a:solidFill>
                        </a:rPr>
                        <a:t>00011</a:t>
                      </a:r>
                    </a:p>
                  </a:txBody>
                  <a:tcPr/>
                </a:tc>
                <a:tc>
                  <a:txBody>
                    <a:bodyPr/>
                    <a:lstStyle/>
                    <a:p>
                      <a:r>
                        <a:rPr lang="en-US" sz="1600" dirty="0">
                          <a:solidFill>
                            <a:schemeClr val="tx1"/>
                          </a:solidFill>
                        </a:rPr>
                        <a:t>00100</a:t>
                      </a:r>
                    </a:p>
                  </a:txBody>
                  <a:tcPr/>
                </a:tc>
                <a:tc>
                  <a:txBody>
                    <a:bodyPr/>
                    <a:lstStyle/>
                    <a:p>
                      <a:r>
                        <a:rPr lang="en-US" sz="1600" dirty="0">
                          <a:solidFill>
                            <a:schemeClr val="tx1"/>
                          </a:solidFill>
                        </a:rPr>
                        <a:t>00101</a:t>
                      </a:r>
                    </a:p>
                  </a:txBody>
                  <a:tcPr/>
                </a:tc>
                <a:tc>
                  <a:txBody>
                    <a:bodyPr/>
                    <a:lstStyle/>
                    <a:p>
                      <a:r>
                        <a:rPr lang="en-US" sz="1600" dirty="0">
                          <a:solidFill>
                            <a:schemeClr val="tx1"/>
                          </a:solidFill>
                        </a:rPr>
                        <a:t>00110</a:t>
                      </a:r>
                    </a:p>
                  </a:txBody>
                  <a:tcPr/>
                </a:tc>
                <a:tc>
                  <a:txBody>
                    <a:bodyPr/>
                    <a:lstStyle/>
                    <a:p>
                      <a:r>
                        <a:rPr lang="en-US" sz="1600" dirty="0">
                          <a:solidFill>
                            <a:schemeClr val="tx1"/>
                          </a:solidFill>
                        </a:rPr>
                        <a:t>00111</a:t>
                      </a:r>
                    </a:p>
                  </a:txBody>
                  <a:tcPr/>
                </a:tc>
                <a:tc>
                  <a:txBody>
                    <a:bodyPr/>
                    <a:lstStyle/>
                    <a:p>
                      <a:r>
                        <a:rPr lang="en-US" sz="1600" dirty="0">
                          <a:solidFill>
                            <a:schemeClr val="tx1"/>
                          </a:solidFill>
                        </a:rPr>
                        <a:t>01000</a:t>
                      </a:r>
                    </a:p>
                  </a:txBody>
                  <a:tcPr/>
                </a:tc>
                <a:tc>
                  <a:txBody>
                    <a:bodyPr/>
                    <a:lstStyle/>
                    <a:p>
                      <a:r>
                        <a:rPr lang="en-US" sz="1600" dirty="0">
                          <a:solidFill>
                            <a:schemeClr val="tx1"/>
                          </a:solidFill>
                        </a:rPr>
                        <a:t>01001</a:t>
                      </a:r>
                    </a:p>
                  </a:txBody>
                  <a:tcPr/>
                </a:tc>
                <a:tc>
                  <a:txBody>
                    <a:bodyPr/>
                    <a:lstStyle/>
                    <a:p>
                      <a:r>
                        <a:rPr lang="en-US" sz="1600" dirty="0">
                          <a:solidFill>
                            <a:schemeClr val="tx1"/>
                          </a:solidFill>
                        </a:rPr>
                        <a:t>01010</a:t>
                      </a:r>
                    </a:p>
                  </a:txBody>
                  <a:tcPr/>
                </a:tc>
                <a:tc>
                  <a:txBody>
                    <a:bodyPr/>
                    <a:lstStyle/>
                    <a:p>
                      <a:r>
                        <a:rPr lang="en-US" sz="1600" dirty="0">
                          <a:solidFill>
                            <a:schemeClr val="tx1"/>
                          </a:solidFill>
                        </a:rPr>
                        <a:t>01011</a:t>
                      </a:r>
                    </a:p>
                  </a:txBody>
                  <a:tcPr/>
                </a:tc>
                <a:tc>
                  <a:txBody>
                    <a:bodyPr/>
                    <a:lstStyle/>
                    <a:p>
                      <a:r>
                        <a:rPr lang="en-US" sz="1600" dirty="0">
                          <a:solidFill>
                            <a:schemeClr val="tx1"/>
                          </a:solidFill>
                        </a:rPr>
                        <a:t>01100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D5240865-F14F-5798-3419-D7CDEA7AF5A3}"/>
              </a:ext>
            </a:extLst>
          </p:cNvPr>
          <p:cNvSpPr txBox="1"/>
          <p:nvPr/>
        </p:nvSpPr>
        <p:spPr>
          <a:xfrm>
            <a:off x="0" y="712069"/>
            <a:ext cx="9143999" cy="461665"/>
          </a:xfrm>
          <a:prstGeom prst="rect">
            <a:avLst/>
          </a:prstGeom>
          <a:noFill/>
        </p:spPr>
        <p:txBody>
          <a:bodyPr wrap="square">
            <a:spAutoFit/>
          </a:bodyPr>
          <a:lstStyle/>
          <a:p>
            <a:r>
              <a:rPr lang="en-US" sz="2400" dirty="0"/>
              <a:t>  </a:t>
            </a:r>
            <a:r>
              <a:rPr lang="en-US" sz="2400" dirty="0">
                <a:solidFill>
                  <a:srgbClr val="FF0000"/>
                </a:solidFill>
              </a:rPr>
              <a:t>1</a:t>
            </a:r>
            <a:r>
              <a:rPr lang="en-US" sz="2400" dirty="0"/>
              <a:t>       </a:t>
            </a:r>
            <a:r>
              <a:rPr lang="en-US" sz="2400" dirty="0">
                <a:solidFill>
                  <a:srgbClr val="FF0000"/>
                </a:solidFill>
              </a:rPr>
              <a:t>2 </a:t>
            </a:r>
            <a:r>
              <a:rPr lang="en-US" sz="2400" dirty="0"/>
              <a:t>      3       4       5       6        7       8       9      10    11     12</a:t>
            </a:r>
          </a:p>
        </p:txBody>
      </p:sp>
      <p:sp>
        <p:nvSpPr>
          <p:cNvPr id="21" name="TextBox 20">
            <a:extLst>
              <a:ext uri="{FF2B5EF4-FFF2-40B4-BE49-F238E27FC236}">
                <a16:creationId xmlns:a16="http://schemas.microsoft.com/office/drawing/2014/main" id="{261289A7-86D6-7034-A672-94D166C47932}"/>
              </a:ext>
            </a:extLst>
          </p:cNvPr>
          <p:cNvSpPr txBox="1"/>
          <p:nvPr/>
        </p:nvSpPr>
        <p:spPr>
          <a:xfrm>
            <a:off x="865632" y="3113008"/>
            <a:ext cx="7949184" cy="369332"/>
          </a:xfrm>
          <a:prstGeom prst="rect">
            <a:avLst/>
          </a:prstGeom>
          <a:noFill/>
        </p:spPr>
        <p:txBody>
          <a:bodyPr wrap="square">
            <a:spAutoFit/>
          </a:bodyPr>
          <a:lstStyle/>
          <a:p>
            <a:r>
              <a:rPr lang="vi-VN" sz="1800" dirty="0"/>
              <a:t>Giả sử i là chỉ số</a:t>
            </a:r>
            <a:r>
              <a:rPr lang="en-US" sz="1800" dirty="0"/>
              <a:t> ô </a:t>
            </a:r>
            <a:r>
              <a:rPr lang="en-US" sz="1800" dirty="0" err="1"/>
              <a:t>hiện</a:t>
            </a:r>
            <a:r>
              <a:rPr lang="en-US" sz="1800" dirty="0"/>
              <a:t> </a:t>
            </a:r>
            <a:r>
              <a:rPr lang="en-US" sz="1800" dirty="0" err="1"/>
              <a:t>tại</a:t>
            </a:r>
            <a:r>
              <a:rPr lang="en-US" sz="1800" dirty="0"/>
              <a:t>, </a:t>
            </a:r>
            <a:r>
              <a:rPr lang="en-US" sz="1800" dirty="0" err="1"/>
              <a:t>lúc</a:t>
            </a:r>
            <a:r>
              <a:rPr lang="en-US" sz="1800" dirty="0"/>
              <a:t> </a:t>
            </a:r>
            <a:r>
              <a:rPr lang="en-US" sz="1800" dirty="0" err="1"/>
              <a:t>đó</a:t>
            </a:r>
            <a:r>
              <a:rPr lang="en-US" sz="1800" dirty="0"/>
              <a:t> ta </a:t>
            </a:r>
            <a:r>
              <a:rPr lang="en-US" sz="1800" dirty="0" err="1"/>
              <a:t>có</a:t>
            </a:r>
            <a:r>
              <a:rPr lang="en-US" sz="1800" dirty="0"/>
              <a:t> </a:t>
            </a:r>
            <a:r>
              <a:rPr lang="en-US" sz="1800" dirty="0" err="1"/>
              <a:t>chỉ</a:t>
            </a:r>
            <a:r>
              <a:rPr lang="en-US" sz="1800" dirty="0"/>
              <a:t> </a:t>
            </a:r>
            <a:r>
              <a:rPr lang="en-US" sz="1800" dirty="0" err="1"/>
              <a:t>số</a:t>
            </a:r>
            <a:r>
              <a:rPr lang="en-US" sz="1800" dirty="0"/>
              <a:t> j ở ô </a:t>
            </a:r>
            <a:r>
              <a:rPr lang="en-US" sz="1800" dirty="0" err="1"/>
              <a:t>phía</a:t>
            </a:r>
            <a:r>
              <a:rPr lang="en-US" sz="1800" dirty="0"/>
              <a:t> </a:t>
            </a:r>
            <a:r>
              <a:rPr lang="en-US" sz="1800" dirty="0" err="1"/>
              <a:t>trên</a:t>
            </a:r>
            <a:r>
              <a:rPr lang="en-US" sz="1800" dirty="0"/>
              <a:t> j = </a:t>
            </a:r>
            <a:r>
              <a:rPr lang="vi-VN" sz="1800" dirty="0"/>
              <a:t>i + </a:t>
            </a:r>
            <a:r>
              <a:rPr lang="vi-VN" sz="1800" dirty="0">
                <a:solidFill>
                  <a:srgbClr val="7030A0"/>
                </a:solidFill>
              </a:rPr>
              <a:t>LSB</a:t>
            </a:r>
            <a:r>
              <a:rPr lang="vi-VN" sz="1800" dirty="0"/>
              <a:t>(i)</a:t>
            </a:r>
            <a:endParaRPr lang="en-US" sz="1800" dirty="0"/>
          </a:p>
        </p:txBody>
      </p:sp>
      <p:sp>
        <p:nvSpPr>
          <p:cNvPr id="25" name="TextBox 24">
            <a:extLst>
              <a:ext uri="{FF2B5EF4-FFF2-40B4-BE49-F238E27FC236}">
                <a16:creationId xmlns:a16="http://schemas.microsoft.com/office/drawing/2014/main" id="{174FE7FB-9A06-EF16-C6BA-2B6E3C07602B}"/>
              </a:ext>
            </a:extLst>
          </p:cNvPr>
          <p:cNvSpPr txBox="1"/>
          <p:nvPr/>
        </p:nvSpPr>
        <p:spPr>
          <a:xfrm>
            <a:off x="890016" y="3600434"/>
            <a:ext cx="7565118" cy="369332"/>
          </a:xfrm>
          <a:prstGeom prst="rect">
            <a:avLst/>
          </a:prstGeom>
          <a:noFill/>
        </p:spPr>
        <p:txBody>
          <a:bodyPr wrap="square">
            <a:spAutoFit/>
          </a:bodyPr>
          <a:lstStyle/>
          <a:p>
            <a:r>
              <a:rPr lang="en-US" sz="1800" dirty="0"/>
              <a:t>Trong </a:t>
            </a:r>
            <a:r>
              <a:rPr lang="en-US" sz="1800" dirty="0" err="1"/>
              <a:t>đó</a:t>
            </a:r>
            <a:r>
              <a:rPr lang="en-US" sz="1800" dirty="0"/>
              <a:t> LSB </a:t>
            </a:r>
            <a:r>
              <a:rPr lang="en-US" sz="1800" dirty="0" err="1"/>
              <a:t>là</a:t>
            </a:r>
            <a:r>
              <a:rPr lang="en-US" sz="1800" dirty="0"/>
              <a:t> </a:t>
            </a:r>
            <a:r>
              <a:rPr lang="en-US" sz="1800" dirty="0" err="1"/>
              <a:t>trọng</a:t>
            </a:r>
            <a:r>
              <a:rPr lang="en-US" sz="1800" dirty="0"/>
              <a:t> </a:t>
            </a:r>
            <a:r>
              <a:rPr lang="en-US" sz="1800" dirty="0" err="1"/>
              <a:t>số</a:t>
            </a:r>
            <a:r>
              <a:rPr lang="en-US" sz="1800" dirty="0"/>
              <a:t> bit 1 </a:t>
            </a:r>
            <a:r>
              <a:rPr lang="en-US" sz="1800" dirty="0" err="1"/>
              <a:t>nhỏ</a:t>
            </a:r>
            <a:r>
              <a:rPr lang="en-US" sz="1800" dirty="0"/>
              <a:t> </a:t>
            </a:r>
            <a:r>
              <a:rPr lang="en-US" sz="1800" dirty="0" err="1"/>
              <a:t>nhất</a:t>
            </a:r>
            <a:r>
              <a:rPr lang="en-US" sz="1800" dirty="0"/>
              <a:t> </a:t>
            </a:r>
            <a:r>
              <a:rPr lang="en-US" sz="1800" dirty="0" err="1"/>
              <a:t>của</a:t>
            </a:r>
            <a:r>
              <a:rPr lang="en-US" sz="1800" dirty="0"/>
              <a:t> </a:t>
            </a:r>
            <a:r>
              <a:rPr lang="en-US" sz="1800" dirty="0" err="1"/>
              <a:t>i</a:t>
            </a:r>
            <a:r>
              <a:rPr lang="en-US" sz="1800" dirty="0"/>
              <a:t>.</a:t>
            </a:r>
          </a:p>
        </p:txBody>
      </p:sp>
      <p:sp>
        <p:nvSpPr>
          <p:cNvPr id="17" name="Rectangle 16">
            <a:extLst>
              <a:ext uri="{FF2B5EF4-FFF2-40B4-BE49-F238E27FC236}">
                <a16:creationId xmlns:a16="http://schemas.microsoft.com/office/drawing/2014/main" id="{873DF336-93B0-4FDC-628C-384EB29EBD1F}"/>
              </a:ext>
            </a:extLst>
          </p:cNvPr>
          <p:cNvSpPr/>
          <p:nvPr/>
        </p:nvSpPr>
        <p:spPr>
          <a:xfrm>
            <a:off x="24954" y="1535306"/>
            <a:ext cx="688296" cy="122529"/>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80E33E2-995F-8919-11BA-90AC31BA179E}"/>
              </a:ext>
            </a:extLst>
          </p:cNvPr>
          <p:cNvSpPr/>
          <p:nvPr/>
        </p:nvSpPr>
        <p:spPr>
          <a:xfrm>
            <a:off x="32671" y="1791955"/>
            <a:ext cx="1511238" cy="122528"/>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71E81D7-8D76-5302-FC50-21BE6FC1BCF3}"/>
              </a:ext>
            </a:extLst>
          </p:cNvPr>
          <p:cNvSpPr/>
          <p:nvPr/>
        </p:nvSpPr>
        <p:spPr>
          <a:xfrm>
            <a:off x="26290" y="2020453"/>
            <a:ext cx="3035238" cy="111915"/>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FC348F2-ACD3-7DA5-6343-06A901AFBB82}"/>
              </a:ext>
            </a:extLst>
          </p:cNvPr>
          <p:cNvSpPr/>
          <p:nvPr/>
        </p:nvSpPr>
        <p:spPr>
          <a:xfrm>
            <a:off x="1536192"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94FA6F9-021A-70A2-656F-F428110B5973}"/>
              </a:ext>
            </a:extLst>
          </p:cNvPr>
          <p:cNvSpPr/>
          <p:nvPr/>
        </p:nvSpPr>
        <p:spPr>
          <a:xfrm>
            <a:off x="3067072"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4B32648-37FA-1BAE-BF6F-22720F90B922}"/>
              </a:ext>
            </a:extLst>
          </p:cNvPr>
          <p:cNvSpPr/>
          <p:nvPr/>
        </p:nvSpPr>
        <p:spPr>
          <a:xfrm>
            <a:off x="4612916"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AE00579-2405-402E-20D6-BC069C440572}"/>
              </a:ext>
            </a:extLst>
          </p:cNvPr>
          <p:cNvSpPr/>
          <p:nvPr/>
        </p:nvSpPr>
        <p:spPr>
          <a:xfrm>
            <a:off x="6161532"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7714AF7-3B7D-EB21-7479-41A669F2071C}"/>
              </a:ext>
            </a:extLst>
          </p:cNvPr>
          <p:cNvSpPr/>
          <p:nvPr/>
        </p:nvSpPr>
        <p:spPr>
          <a:xfrm>
            <a:off x="7710148"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68A2649-DF60-AC3F-C9EE-3B4274E640DE}"/>
              </a:ext>
            </a:extLst>
          </p:cNvPr>
          <p:cNvSpPr/>
          <p:nvPr/>
        </p:nvSpPr>
        <p:spPr>
          <a:xfrm>
            <a:off x="6161532" y="2020453"/>
            <a:ext cx="2956178" cy="111915"/>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299E74E-397F-EE93-1BF6-EF9DB77620DF}"/>
              </a:ext>
            </a:extLst>
          </p:cNvPr>
          <p:cNvSpPr/>
          <p:nvPr/>
        </p:nvSpPr>
        <p:spPr>
          <a:xfrm>
            <a:off x="3060761" y="1774191"/>
            <a:ext cx="1511238"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D5F99D5-4C45-8094-ACDA-516261982F8D}"/>
              </a:ext>
            </a:extLst>
          </p:cNvPr>
          <p:cNvSpPr/>
          <p:nvPr/>
        </p:nvSpPr>
        <p:spPr>
          <a:xfrm>
            <a:off x="6161532" y="1792552"/>
            <a:ext cx="1511238"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53DD131-1414-0876-A668-C526FE5E440E}"/>
              </a:ext>
            </a:extLst>
          </p:cNvPr>
          <p:cNvSpPr/>
          <p:nvPr/>
        </p:nvSpPr>
        <p:spPr>
          <a:xfrm>
            <a:off x="24953" y="2271106"/>
            <a:ext cx="6071616" cy="111915"/>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75039608-383B-AE23-A204-53155A8213C4}"/>
              </a:ext>
            </a:extLst>
          </p:cNvPr>
          <p:cNvSpPr txBox="1"/>
          <p:nvPr/>
        </p:nvSpPr>
        <p:spPr>
          <a:xfrm>
            <a:off x="-1" y="2476109"/>
            <a:ext cx="9143999" cy="461665"/>
          </a:xfrm>
          <a:prstGeom prst="rect">
            <a:avLst/>
          </a:prstGeom>
          <a:noFill/>
        </p:spPr>
        <p:txBody>
          <a:bodyPr wrap="square">
            <a:spAutoFit/>
          </a:bodyPr>
          <a:lstStyle/>
          <a:p>
            <a:r>
              <a:rPr lang="en-US" sz="2400" dirty="0"/>
              <a:t>  </a:t>
            </a:r>
            <a:r>
              <a:rPr lang="en-US" sz="2400" dirty="0">
                <a:solidFill>
                  <a:srgbClr val="FF0000"/>
                </a:solidFill>
              </a:rPr>
              <a:t>3 </a:t>
            </a:r>
            <a:r>
              <a:rPr lang="en-US" sz="2400" dirty="0"/>
              <a:t>   </a:t>
            </a:r>
            <a:r>
              <a:rPr lang="en-US" sz="2400" dirty="0">
                <a:solidFill>
                  <a:srgbClr val="FF0000"/>
                </a:solidFill>
              </a:rPr>
              <a:t>4+3 </a:t>
            </a:r>
            <a:r>
              <a:rPr lang="en-US" sz="2400" dirty="0"/>
              <a:t>      -2       7       3     11       5      -8      -9       2       4      -8</a:t>
            </a:r>
          </a:p>
        </p:txBody>
      </p:sp>
      <p:sp>
        <p:nvSpPr>
          <p:cNvPr id="3" name="TextBox 2">
            <a:extLst>
              <a:ext uri="{FF2B5EF4-FFF2-40B4-BE49-F238E27FC236}">
                <a16:creationId xmlns:a16="http://schemas.microsoft.com/office/drawing/2014/main" id="{C6B30C21-C1F5-165F-CFB1-E1E6B20A1A91}"/>
              </a:ext>
            </a:extLst>
          </p:cNvPr>
          <p:cNvSpPr txBox="1"/>
          <p:nvPr/>
        </p:nvSpPr>
        <p:spPr>
          <a:xfrm>
            <a:off x="890016" y="4130016"/>
            <a:ext cx="7565118" cy="369332"/>
          </a:xfrm>
          <a:prstGeom prst="rect">
            <a:avLst/>
          </a:prstGeom>
          <a:noFill/>
        </p:spPr>
        <p:txBody>
          <a:bodyPr wrap="square">
            <a:spAutoFit/>
          </a:bodyPr>
          <a:lstStyle/>
          <a:p>
            <a:r>
              <a:rPr lang="en-US" sz="1800" dirty="0" err="1"/>
              <a:t>i</a:t>
            </a:r>
            <a:r>
              <a:rPr lang="en-US" sz="1800" dirty="0"/>
              <a:t> = 1 = 0001</a:t>
            </a:r>
            <a:r>
              <a:rPr lang="en-US" sz="1200" dirty="0"/>
              <a:t>2</a:t>
            </a:r>
            <a:endParaRPr lang="en-US" sz="1800" dirty="0"/>
          </a:p>
        </p:txBody>
      </p:sp>
      <p:sp>
        <p:nvSpPr>
          <p:cNvPr id="4" name="TextBox 3">
            <a:extLst>
              <a:ext uri="{FF2B5EF4-FFF2-40B4-BE49-F238E27FC236}">
                <a16:creationId xmlns:a16="http://schemas.microsoft.com/office/drawing/2014/main" id="{4DE5AC63-1D2C-4F19-40CA-B2248F3D9E35}"/>
              </a:ext>
            </a:extLst>
          </p:cNvPr>
          <p:cNvSpPr txBox="1"/>
          <p:nvPr/>
        </p:nvSpPr>
        <p:spPr>
          <a:xfrm>
            <a:off x="890016" y="4659598"/>
            <a:ext cx="7565118" cy="369332"/>
          </a:xfrm>
          <a:prstGeom prst="rect">
            <a:avLst/>
          </a:prstGeom>
          <a:noFill/>
        </p:spPr>
        <p:txBody>
          <a:bodyPr wrap="square">
            <a:spAutoFit/>
          </a:bodyPr>
          <a:lstStyle/>
          <a:p>
            <a:r>
              <a:rPr lang="pl-PL" sz="1800" dirty="0"/>
              <a:t>j = 0001</a:t>
            </a:r>
            <a:r>
              <a:rPr lang="pl-PL" sz="1200" dirty="0"/>
              <a:t>2</a:t>
            </a:r>
            <a:r>
              <a:rPr lang="pl-PL" sz="1800" dirty="0"/>
              <a:t> + 0001</a:t>
            </a:r>
            <a:r>
              <a:rPr lang="pl-PL" sz="1200" dirty="0"/>
              <a:t>2</a:t>
            </a:r>
            <a:r>
              <a:rPr lang="pl-PL" sz="1800" dirty="0"/>
              <a:t> = 0010</a:t>
            </a:r>
            <a:r>
              <a:rPr lang="pl-PL" sz="1200" dirty="0"/>
              <a:t>2</a:t>
            </a:r>
            <a:r>
              <a:rPr lang="en-US" sz="1800" dirty="0"/>
              <a:t> </a:t>
            </a:r>
            <a:r>
              <a:rPr lang="pl-PL" sz="1800" dirty="0"/>
              <a:t>= 2</a:t>
            </a:r>
            <a:endParaRPr lang="en-US" sz="1800" dirty="0"/>
          </a:p>
        </p:txBody>
      </p:sp>
    </p:spTree>
    <p:extLst>
      <p:ext uri="{BB962C8B-B14F-4D97-AF65-F5344CB8AC3E}">
        <p14:creationId xmlns:p14="http://schemas.microsoft.com/office/powerpoint/2010/main" val="22584537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0017F5E8-CC75-085B-4FD8-D04A15653606}"/>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C134A9DE-35C6-B9F5-8481-F78F33B836BE}"/>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Xây</a:t>
            </a:r>
            <a:r>
              <a:rPr lang="en-US" sz="2000" dirty="0"/>
              <a:t> </a:t>
            </a:r>
            <a:r>
              <a:rPr lang="en-US" sz="2000" dirty="0" err="1"/>
              <a:t>dựng</a:t>
            </a:r>
            <a:r>
              <a:rPr lang="en-US" sz="2000" dirty="0"/>
              <a:t> </a:t>
            </a:r>
            <a:r>
              <a:rPr lang="en-US" sz="2000" dirty="0" err="1"/>
              <a:t>cấu</a:t>
            </a:r>
            <a:r>
              <a:rPr lang="en-US" sz="2000" dirty="0"/>
              <a:t> </a:t>
            </a:r>
            <a:r>
              <a:rPr lang="en-US" sz="2000" dirty="0" err="1"/>
              <a:t>trúc</a:t>
            </a:r>
            <a:r>
              <a:rPr lang="en-US" sz="2000" dirty="0"/>
              <a:t> Fenwick Tree (Fenwick Tree Construction)</a:t>
            </a:r>
          </a:p>
        </p:txBody>
      </p:sp>
      <p:graphicFrame>
        <p:nvGraphicFramePr>
          <p:cNvPr id="18" name="Table 17">
            <a:extLst>
              <a:ext uri="{FF2B5EF4-FFF2-40B4-BE49-F238E27FC236}">
                <a16:creationId xmlns:a16="http://schemas.microsoft.com/office/drawing/2014/main" id="{9DC7ABE9-D254-5CAA-A7CB-81F1571BCCA3}"/>
              </a:ext>
            </a:extLst>
          </p:cNvPr>
          <p:cNvGraphicFramePr>
            <a:graphicFrameLocks noGrp="1"/>
          </p:cNvGraphicFramePr>
          <p:nvPr/>
        </p:nvGraphicFramePr>
        <p:xfrm>
          <a:off x="0" y="1173734"/>
          <a:ext cx="9144002" cy="335280"/>
        </p:xfrm>
        <a:graphic>
          <a:graphicData uri="http://schemas.openxmlformats.org/drawingml/2006/table">
            <a:tbl>
              <a:tblPr firstRow="1" bandRow="1">
                <a:tableStyleId>{CC4AEED3-F78E-434A-8E7B-570F3100C88C}</a:tableStyleId>
              </a:tblPr>
              <a:tblGrid>
                <a:gridCol w="759679">
                  <a:extLst>
                    <a:ext uri="{9D8B030D-6E8A-4147-A177-3AD203B41FA5}">
                      <a16:colId xmlns:a16="http://schemas.microsoft.com/office/drawing/2014/main" val="3132267375"/>
                    </a:ext>
                  </a:extLst>
                </a:gridCol>
                <a:gridCol w="759679">
                  <a:extLst>
                    <a:ext uri="{9D8B030D-6E8A-4147-A177-3AD203B41FA5}">
                      <a16:colId xmlns:a16="http://schemas.microsoft.com/office/drawing/2014/main" val="3789098752"/>
                    </a:ext>
                  </a:extLst>
                </a:gridCol>
                <a:gridCol w="759679">
                  <a:extLst>
                    <a:ext uri="{9D8B030D-6E8A-4147-A177-3AD203B41FA5}">
                      <a16:colId xmlns:a16="http://schemas.microsoft.com/office/drawing/2014/main" val="2932655077"/>
                    </a:ext>
                  </a:extLst>
                </a:gridCol>
                <a:gridCol w="759679">
                  <a:extLst>
                    <a:ext uri="{9D8B030D-6E8A-4147-A177-3AD203B41FA5}">
                      <a16:colId xmlns:a16="http://schemas.microsoft.com/office/drawing/2014/main" val="2043838059"/>
                    </a:ext>
                  </a:extLst>
                </a:gridCol>
                <a:gridCol w="759679">
                  <a:extLst>
                    <a:ext uri="{9D8B030D-6E8A-4147-A177-3AD203B41FA5}">
                      <a16:colId xmlns:a16="http://schemas.microsoft.com/office/drawing/2014/main" val="3996225493"/>
                    </a:ext>
                  </a:extLst>
                </a:gridCol>
                <a:gridCol w="787533">
                  <a:extLst>
                    <a:ext uri="{9D8B030D-6E8A-4147-A177-3AD203B41FA5}">
                      <a16:colId xmlns:a16="http://schemas.microsoft.com/office/drawing/2014/main" val="3167714550"/>
                    </a:ext>
                  </a:extLst>
                </a:gridCol>
                <a:gridCol w="759679">
                  <a:extLst>
                    <a:ext uri="{9D8B030D-6E8A-4147-A177-3AD203B41FA5}">
                      <a16:colId xmlns:a16="http://schemas.microsoft.com/office/drawing/2014/main" val="977450678"/>
                    </a:ext>
                  </a:extLst>
                </a:gridCol>
                <a:gridCol w="759679">
                  <a:extLst>
                    <a:ext uri="{9D8B030D-6E8A-4147-A177-3AD203B41FA5}">
                      <a16:colId xmlns:a16="http://schemas.microsoft.com/office/drawing/2014/main" val="2924550504"/>
                    </a:ext>
                  </a:extLst>
                </a:gridCol>
                <a:gridCol w="759679">
                  <a:extLst>
                    <a:ext uri="{9D8B030D-6E8A-4147-A177-3AD203B41FA5}">
                      <a16:colId xmlns:a16="http://schemas.microsoft.com/office/drawing/2014/main" val="3461910798"/>
                    </a:ext>
                  </a:extLst>
                </a:gridCol>
                <a:gridCol w="759679">
                  <a:extLst>
                    <a:ext uri="{9D8B030D-6E8A-4147-A177-3AD203B41FA5}">
                      <a16:colId xmlns:a16="http://schemas.microsoft.com/office/drawing/2014/main" val="4004852454"/>
                    </a:ext>
                  </a:extLst>
                </a:gridCol>
                <a:gridCol w="759679">
                  <a:extLst>
                    <a:ext uri="{9D8B030D-6E8A-4147-A177-3AD203B41FA5}">
                      <a16:colId xmlns:a16="http://schemas.microsoft.com/office/drawing/2014/main" val="3562144096"/>
                    </a:ext>
                  </a:extLst>
                </a:gridCol>
                <a:gridCol w="759679">
                  <a:extLst>
                    <a:ext uri="{9D8B030D-6E8A-4147-A177-3AD203B41FA5}">
                      <a16:colId xmlns:a16="http://schemas.microsoft.com/office/drawing/2014/main" val="3680553753"/>
                    </a:ext>
                  </a:extLst>
                </a:gridCol>
              </a:tblGrid>
              <a:tr h="216154">
                <a:tc>
                  <a:txBody>
                    <a:bodyPr/>
                    <a:lstStyle/>
                    <a:p>
                      <a:r>
                        <a:rPr lang="en-US" sz="1600" dirty="0">
                          <a:solidFill>
                            <a:schemeClr val="tx1"/>
                          </a:solidFill>
                        </a:rPr>
                        <a:t>00001</a:t>
                      </a:r>
                    </a:p>
                  </a:txBody>
                  <a:tcPr/>
                </a:tc>
                <a:tc>
                  <a:txBody>
                    <a:bodyPr/>
                    <a:lstStyle/>
                    <a:p>
                      <a:r>
                        <a:rPr lang="en-US" sz="1600" dirty="0">
                          <a:solidFill>
                            <a:schemeClr val="tx1"/>
                          </a:solidFill>
                        </a:rPr>
                        <a:t>00010</a:t>
                      </a:r>
                    </a:p>
                  </a:txBody>
                  <a:tcPr/>
                </a:tc>
                <a:tc>
                  <a:txBody>
                    <a:bodyPr/>
                    <a:lstStyle/>
                    <a:p>
                      <a:r>
                        <a:rPr lang="en-US" sz="1600" dirty="0">
                          <a:solidFill>
                            <a:schemeClr val="tx1"/>
                          </a:solidFill>
                        </a:rPr>
                        <a:t>00011</a:t>
                      </a:r>
                    </a:p>
                  </a:txBody>
                  <a:tcPr/>
                </a:tc>
                <a:tc>
                  <a:txBody>
                    <a:bodyPr/>
                    <a:lstStyle/>
                    <a:p>
                      <a:r>
                        <a:rPr lang="en-US" sz="1600" dirty="0">
                          <a:solidFill>
                            <a:schemeClr val="tx1"/>
                          </a:solidFill>
                        </a:rPr>
                        <a:t>00100</a:t>
                      </a:r>
                    </a:p>
                  </a:txBody>
                  <a:tcPr/>
                </a:tc>
                <a:tc>
                  <a:txBody>
                    <a:bodyPr/>
                    <a:lstStyle/>
                    <a:p>
                      <a:r>
                        <a:rPr lang="en-US" sz="1600" dirty="0">
                          <a:solidFill>
                            <a:schemeClr val="tx1"/>
                          </a:solidFill>
                        </a:rPr>
                        <a:t>00101</a:t>
                      </a:r>
                    </a:p>
                  </a:txBody>
                  <a:tcPr/>
                </a:tc>
                <a:tc>
                  <a:txBody>
                    <a:bodyPr/>
                    <a:lstStyle/>
                    <a:p>
                      <a:r>
                        <a:rPr lang="en-US" sz="1600" dirty="0">
                          <a:solidFill>
                            <a:schemeClr val="tx1"/>
                          </a:solidFill>
                        </a:rPr>
                        <a:t>00110</a:t>
                      </a:r>
                    </a:p>
                  </a:txBody>
                  <a:tcPr/>
                </a:tc>
                <a:tc>
                  <a:txBody>
                    <a:bodyPr/>
                    <a:lstStyle/>
                    <a:p>
                      <a:r>
                        <a:rPr lang="en-US" sz="1600" dirty="0">
                          <a:solidFill>
                            <a:schemeClr val="tx1"/>
                          </a:solidFill>
                        </a:rPr>
                        <a:t>00111</a:t>
                      </a:r>
                    </a:p>
                  </a:txBody>
                  <a:tcPr/>
                </a:tc>
                <a:tc>
                  <a:txBody>
                    <a:bodyPr/>
                    <a:lstStyle/>
                    <a:p>
                      <a:r>
                        <a:rPr lang="en-US" sz="1600" dirty="0">
                          <a:solidFill>
                            <a:schemeClr val="tx1"/>
                          </a:solidFill>
                        </a:rPr>
                        <a:t>01000</a:t>
                      </a:r>
                    </a:p>
                  </a:txBody>
                  <a:tcPr/>
                </a:tc>
                <a:tc>
                  <a:txBody>
                    <a:bodyPr/>
                    <a:lstStyle/>
                    <a:p>
                      <a:r>
                        <a:rPr lang="en-US" sz="1600" dirty="0">
                          <a:solidFill>
                            <a:schemeClr val="tx1"/>
                          </a:solidFill>
                        </a:rPr>
                        <a:t>01001</a:t>
                      </a:r>
                    </a:p>
                  </a:txBody>
                  <a:tcPr/>
                </a:tc>
                <a:tc>
                  <a:txBody>
                    <a:bodyPr/>
                    <a:lstStyle/>
                    <a:p>
                      <a:r>
                        <a:rPr lang="en-US" sz="1600" dirty="0">
                          <a:solidFill>
                            <a:schemeClr val="tx1"/>
                          </a:solidFill>
                        </a:rPr>
                        <a:t>01010</a:t>
                      </a:r>
                    </a:p>
                  </a:txBody>
                  <a:tcPr/>
                </a:tc>
                <a:tc>
                  <a:txBody>
                    <a:bodyPr/>
                    <a:lstStyle/>
                    <a:p>
                      <a:r>
                        <a:rPr lang="en-US" sz="1600" dirty="0">
                          <a:solidFill>
                            <a:schemeClr val="tx1"/>
                          </a:solidFill>
                        </a:rPr>
                        <a:t>01011</a:t>
                      </a:r>
                    </a:p>
                  </a:txBody>
                  <a:tcPr/>
                </a:tc>
                <a:tc>
                  <a:txBody>
                    <a:bodyPr/>
                    <a:lstStyle/>
                    <a:p>
                      <a:r>
                        <a:rPr lang="en-US" sz="1600" dirty="0">
                          <a:solidFill>
                            <a:schemeClr val="tx1"/>
                          </a:solidFill>
                        </a:rPr>
                        <a:t>01100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EDD37E7E-2609-5427-F995-7A8916E88A94}"/>
              </a:ext>
            </a:extLst>
          </p:cNvPr>
          <p:cNvSpPr txBox="1"/>
          <p:nvPr/>
        </p:nvSpPr>
        <p:spPr>
          <a:xfrm>
            <a:off x="0" y="712069"/>
            <a:ext cx="9143999" cy="461665"/>
          </a:xfrm>
          <a:prstGeom prst="rect">
            <a:avLst/>
          </a:prstGeom>
          <a:noFill/>
        </p:spPr>
        <p:txBody>
          <a:bodyPr wrap="square">
            <a:spAutoFit/>
          </a:bodyPr>
          <a:lstStyle/>
          <a:p>
            <a:r>
              <a:rPr lang="en-US" sz="2400" dirty="0"/>
              <a:t>  1       </a:t>
            </a:r>
            <a:r>
              <a:rPr lang="en-US" sz="2400" dirty="0">
                <a:solidFill>
                  <a:srgbClr val="FF0000"/>
                </a:solidFill>
              </a:rPr>
              <a:t>2 </a:t>
            </a:r>
            <a:r>
              <a:rPr lang="en-US" sz="2400" dirty="0"/>
              <a:t>      3       </a:t>
            </a:r>
            <a:r>
              <a:rPr lang="en-US" sz="2400" dirty="0">
                <a:solidFill>
                  <a:srgbClr val="FF0000"/>
                </a:solidFill>
              </a:rPr>
              <a:t>4 </a:t>
            </a:r>
            <a:r>
              <a:rPr lang="en-US" sz="2400" dirty="0"/>
              <a:t>      5       6        7       8       9      10    11     12</a:t>
            </a:r>
          </a:p>
        </p:txBody>
      </p:sp>
      <p:sp>
        <p:nvSpPr>
          <p:cNvPr id="21" name="TextBox 20">
            <a:extLst>
              <a:ext uri="{FF2B5EF4-FFF2-40B4-BE49-F238E27FC236}">
                <a16:creationId xmlns:a16="http://schemas.microsoft.com/office/drawing/2014/main" id="{6175E856-4CBA-5E4A-8CFB-BAF0CDFE3BCE}"/>
              </a:ext>
            </a:extLst>
          </p:cNvPr>
          <p:cNvSpPr txBox="1"/>
          <p:nvPr/>
        </p:nvSpPr>
        <p:spPr>
          <a:xfrm>
            <a:off x="865632" y="3113008"/>
            <a:ext cx="7949184" cy="369332"/>
          </a:xfrm>
          <a:prstGeom prst="rect">
            <a:avLst/>
          </a:prstGeom>
          <a:noFill/>
        </p:spPr>
        <p:txBody>
          <a:bodyPr wrap="square">
            <a:spAutoFit/>
          </a:bodyPr>
          <a:lstStyle/>
          <a:p>
            <a:r>
              <a:rPr lang="vi-VN" sz="1800" dirty="0"/>
              <a:t>i = 2 = 0010</a:t>
            </a:r>
            <a:r>
              <a:rPr lang="vi-VN" sz="1200" dirty="0"/>
              <a:t>2</a:t>
            </a:r>
            <a:endParaRPr lang="en-US" sz="1800" dirty="0"/>
          </a:p>
        </p:txBody>
      </p:sp>
      <p:sp>
        <p:nvSpPr>
          <p:cNvPr id="25" name="TextBox 24">
            <a:extLst>
              <a:ext uri="{FF2B5EF4-FFF2-40B4-BE49-F238E27FC236}">
                <a16:creationId xmlns:a16="http://schemas.microsoft.com/office/drawing/2014/main" id="{CA0A048B-F209-090E-FE2E-A6C18E4F2015}"/>
              </a:ext>
            </a:extLst>
          </p:cNvPr>
          <p:cNvSpPr txBox="1"/>
          <p:nvPr/>
        </p:nvSpPr>
        <p:spPr>
          <a:xfrm>
            <a:off x="865632" y="3600434"/>
            <a:ext cx="7565118" cy="369332"/>
          </a:xfrm>
          <a:prstGeom prst="rect">
            <a:avLst/>
          </a:prstGeom>
          <a:noFill/>
        </p:spPr>
        <p:txBody>
          <a:bodyPr wrap="square">
            <a:spAutoFit/>
          </a:bodyPr>
          <a:lstStyle/>
          <a:p>
            <a:r>
              <a:rPr lang="pl-PL" sz="1800" dirty="0"/>
              <a:t>j = 0010</a:t>
            </a:r>
            <a:r>
              <a:rPr lang="pl-PL" sz="1200" dirty="0"/>
              <a:t>2</a:t>
            </a:r>
            <a:r>
              <a:rPr lang="pl-PL" sz="1800" dirty="0"/>
              <a:t> + 0010</a:t>
            </a:r>
            <a:r>
              <a:rPr lang="pl-PL" sz="1200" dirty="0"/>
              <a:t>2</a:t>
            </a:r>
            <a:r>
              <a:rPr lang="pl-PL" sz="1800" dirty="0"/>
              <a:t> = 0100</a:t>
            </a:r>
            <a:r>
              <a:rPr lang="pl-PL" sz="1200" dirty="0"/>
              <a:t>2</a:t>
            </a:r>
            <a:r>
              <a:rPr lang="en-US" sz="1200" dirty="0"/>
              <a:t> </a:t>
            </a:r>
            <a:r>
              <a:rPr lang="pl-PL" sz="1800" dirty="0"/>
              <a:t>= 4</a:t>
            </a:r>
            <a:endParaRPr lang="en-US" sz="1800" dirty="0"/>
          </a:p>
        </p:txBody>
      </p:sp>
      <p:sp>
        <p:nvSpPr>
          <p:cNvPr id="17" name="Rectangle 16">
            <a:extLst>
              <a:ext uri="{FF2B5EF4-FFF2-40B4-BE49-F238E27FC236}">
                <a16:creationId xmlns:a16="http://schemas.microsoft.com/office/drawing/2014/main" id="{C4543705-6347-E40E-1DED-8412F9ABC2E4}"/>
              </a:ext>
            </a:extLst>
          </p:cNvPr>
          <p:cNvSpPr/>
          <p:nvPr/>
        </p:nvSpPr>
        <p:spPr>
          <a:xfrm>
            <a:off x="24954" y="1535306"/>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81D587B-22AA-AB51-65A6-5CABFED2351A}"/>
              </a:ext>
            </a:extLst>
          </p:cNvPr>
          <p:cNvSpPr/>
          <p:nvPr/>
        </p:nvSpPr>
        <p:spPr>
          <a:xfrm>
            <a:off x="32671" y="1791955"/>
            <a:ext cx="1511238" cy="122528"/>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EDA39418-B156-7C24-0A66-353BE6B47F5E}"/>
              </a:ext>
            </a:extLst>
          </p:cNvPr>
          <p:cNvSpPr/>
          <p:nvPr/>
        </p:nvSpPr>
        <p:spPr>
          <a:xfrm>
            <a:off x="26290" y="2020453"/>
            <a:ext cx="3035238" cy="111915"/>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F7E8894-32BF-E26F-CFD2-B375ABD52543}"/>
              </a:ext>
            </a:extLst>
          </p:cNvPr>
          <p:cNvSpPr/>
          <p:nvPr/>
        </p:nvSpPr>
        <p:spPr>
          <a:xfrm>
            <a:off x="1536192"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F32C9D3-423A-D92A-9421-0DB7183FE5B6}"/>
              </a:ext>
            </a:extLst>
          </p:cNvPr>
          <p:cNvSpPr/>
          <p:nvPr/>
        </p:nvSpPr>
        <p:spPr>
          <a:xfrm>
            <a:off x="3067072"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49A35D0-2DFB-9AAF-AC6A-E731D077EC0E}"/>
              </a:ext>
            </a:extLst>
          </p:cNvPr>
          <p:cNvSpPr/>
          <p:nvPr/>
        </p:nvSpPr>
        <p:spPr>
          <a:xfrm>
            <a:off x="4612916"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42AF0A4-DB1B-EB07-7683-CFAAD1941474}"/>
              </a:ext>
            </a:extLst>
          </p:cNvPr>
          <p:cNvSpPr/>
          <p:nvPr/>
        </p:nvSpPr>
        <p:spPr>
          <a:xfrm>
            <a:off x="6161532"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8183309-F206-4BF2-1825-946E3F0B0CF2}"/>
              </a:ext>
            </a:extLst>
          </p:cNvPr>
          <p:cNvSpPr/>
          <p:nvPr/>
        </p:nvSpPr>
        <p:spPr>
          <a:xfrm>
            <a:off x="7710148"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695A720-C115-7971-C0E2-CDDB643800DA}"/>
              </a:ext>
            </a:extLst>
          </p:cNvPr>
          <p:cNvSpPr/>
          <p:nvPr/>
        </p:nvSpPr>
        <p:spPr>
          <a:xfrm>
            <a:off x="6161532" y="2020453"/>
            <a:ext cx="2956178" cy="111915"/>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C4CEBE-0FBB-89C0-653E-AB63A666B888}"/>
              </a:ext>
            </a:extLst>
          </p:cNvPr>
          <p:cNvSpPr/>
          <p:nvPr/>
        </p:nvSpPr>
        <p:spPr>
          <a:xfrm>
            <a:off x="3060761" y="1774191"/>
            <a:ext cx="1511238"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D78F2B8-5052-DBF1-4C7E-59765D950898}"/>
              </a:ext>
            </a:extLst>
          </p:cNvPr>
          <p:cNvSpPr/>
          <p:nvPr/>
        </p:nvSpPr>
        <p:spPr>
          <a:xfrm>
            <a:off x="6161532" y="1792552"/>
            <a:ext cx="1511238"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7F51A12-717A-D84E-5427-D28589C3EA97}"/>
              </a:ext>
            </a:extLst>
          </p:cNvPr>
          <p:cNvSpPr/>
          <p:nvPr/>
        </p:nvSpPr>
        <p:spPr>
          <a:xfrm>
            <a:off x="24953" y="2271106"/>
            <a:ext cx="6071616" cy="111915"/>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91C85AE-2B79-89D5-8AD9-41F946955D33}"/>
              </a:ext>
            </a:extLst>
          </p:cNvPr>
          <p:cNvSpPr txBox="1"/>
          <p:nvPr/>
        </p:nvSpPr>
        <p:spPr>
          <a:xfrm>
            <a:off x="-1" y="2476109"/>
            <a:ext cx="9143999" cy="461665"/>
          </a:xfrm>
          <a:prstGeom prst="rect">
            <a:avLst/>
          </a:prstGeom>
          <a:noFill/>
        </p:spPr>
        <p:txBody>
          <a:bodyPr wrap="square">
            <a:spAutoFit/>
          </a:bodyPr>
          <a:lstStyle/>
          <a:p>
            <a:r>
              <a:rPr lang="en-US" sz="2400" dirty="0"/>
              <a:t>  3      </a:t>
            </a:r>
            <a:r>
              <a:rPr lang="en-US" sz="2400" dirty="0">
                <a:solidFill>
                  <a:srgbClr val="FF0000"/>
                </a:solidFill>
              </a:rPr>
              <a:t>7</a:t>
            </a:r>
            <a:r>
              <a:rPr lang="en-US" sz="2400" dirty="0"/>
              <a:t>       -2     </a:t>
            </a:r>
            <a:r>
              <a:rPr lang="en-US" sz="2400" dirty="0">
                <a:solidFill>
                  <a:srgbClr val="FF0000"/>
                </a:solidFill>
              </a:rPr>
              <a:t>7+7</a:t>
            </a:r>
            <a:r>
              <a:rPr lang="en-US" sz="2400" dirty="0"/>
              <a:t>       3     11       5      -8      -9       2       4      -8</a:t>
            </a:r>
          </a:p>
        </p:txBody>
      </p:sp>
    </p:spTree>
    <p:extLst>
      <p:ext uri="{BB962C8B-B14F-4D97-AF65-F5344CB8AC3E}">
        <p14:creationId xmlns:p14="http://schemas.microsoft.com/office/powerpoint/2010/main" val="15148727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AB0046DE-B680-DBEC-9DA3-DF676AC45DA0}"/>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FC332EFE-4134-D049-110A-68A7540EF26A}"/>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Xây</a:t>
            </a:r>
            <a:r>
              <a:rPr lang="en-US" sz="2000" dirty="0"/>
              <a:t> </a:t>
            </a:r>
            <a:r>
              <a:rPr lang="en-US" sz="2000" dirty="0" err="1"/>
              <a:t>dựng</a:t>
            </a:r>
            <a:r>
              <a:rPr lang="en-US" sz="2000" dirty="0"/>
              <a:t> </a:t>
            </a:r>
            <a:r>
              <a:rPr lang="en-US" sz="2000" dirty="0" err="1"/>
              <a:t>cấu</a:t>
            </a:r>
            <a:r>
              <a:rPr lang="en-US" sz="2000" dirty="0"/>
              <a:t> </a:t>
            </a:r>
            <a:r>
              <a:rPr lang="en-US" sz="2000" dirty="0" err="1"/>
              <a:t>trúc</a:t>
            </a:r>
            <a:r>
              <a:rPr lang="en-US" sz="2000" dirty="0"/>
              <a:t> Fenwick Tree (Fenwick Tree Construction)</a:t>
            </a:r>
          </a:p>
        </p:txBody>
      </p:sp>
      <p:graphicFrame>
        <p:nvGraphicFramePr>
          <p:cNvPr id="18" name="Table 17">
            <a:extLst>
              <a:ext uri="{FF2B5EF4-FFF2-40B4-BE49-F238E27FC236}">
                <a16:creationId xmlns:a16="http://schemas.microsoft.com/office/drawing/2014/main" id="{63CEC5D9-0A96-013A-60FE-A732C4F66F4C}"/>
              </a:ext>
            </a:extLst>
          </p:cNvPr>
          <p:cNvGraphicFramePr>
            <a:graphicFrameLocks noGrp="1"/>
          </p:cNvGraphicFramePr>
          <p:nvPr/>
        </p:nvGraphicFramePr>
        <p:xfrm>
          <a:off x="0" y="1173734"/>
          <a:ext cx="9144002" cy="335280"/>
        </p:xfrm>
        <a:graphic>
          <a:graphicData uri="http://schemas.openxmlformats.org/drawingml/2006/table">
            <a:tbl>
              <a:tblPr firstRow="1" bandRow="1">
                <a:tableStyleId>{CC4AEED3-F78E-434A-8E7B-570F3100C88C}</a:tableStyleId>
              </a:tblPr>
              <a:tblGrid>
                <a:gridCol w="759679">
                  <a:extLst>
                    <a:ext uri="{9D8B030D-6E8A-4147-A177-3AD203B41FA5}">
                      <a16:colId xmlns:a16="http://schemas.microsoft.com/office/drawing/2014/main" val="3132267375"/>
                    </a:ext>
                  </a:extLst>
                </a:gridCol>
                <a:gridCol w="759679">
                  <a:extLst>
                    <a:ext uri="{9D8B030D-6E8A-4147-A177-3AD203B41FA5}">
                      <a16:colId xmlns:a16="http://schemas.microsoft.com/office/drawing/2014/main" val="3789098752"/>
                    </a:ext>
                  </a:extLst>
                </a:gridCol>
                <a:gridCol w="759679">
                  <a:extLst>
                    <a:ext uri="{9D8B030D-6E8A-4147-A177-3AD203B41FA5}">
                      <a16:colId xmlns:a16="http://schemas.microsoft.com/office/drawing/2014/main" val="2932655077"/>
                    </a:ext>
                  </a:extLst>
                </a:gridCol>
                <a:gridCol w="759679">
                  <a:extLst>
                    <a:ext uri="{9D8B030D-6E8A-4147-A177-3AD203B41FA5}">
                      <a16:colId xmlns:a16="http://schemas.microsoft.com/office/drawing/2014/main" val="2043838059"/>
                    </a:ext>
                  </a:extLst>
                </a:gridCol>
                <a:gridCol w="759679">
                  <a:extLst>
                    <a:ext uri="{9D8B030D-6E8A-4147-A177-3AD203B41FA5}">
                      <a16:colId xmlns:a16="http://schemas.microsoft.com/office/drawing/2014/main" val="3996225493"/>
                    </a:ext>
                  </a:extLst>
                </a:gridCol>
                <a:gridCol w="787533">
                  <a:extLst>
                    <a:ext uri="{9D8B030D-6E8A-4147-A177-3AD203B41FA5}">
                      <a16:colId xmlns:a16="http://schemas.microsoft.com/office/drawing/2014/main" val="3167714550"/>
                    </a:ext>
                  </a:extLst>
                </a:gridCol>
                <a:gridCol w="759679">
                  <a:extLst>
                    <a:ext uri="{9D8B030D-6E8A-4147-A177-3AD203B41FA5}">
                      <a16:colId xmlns:a16="http://schemas.microsoft.com/office/drawing/2014/main" val="977450678"/>
                    </a:ext>
                  </a:extLst>
                </a:gridCol>
                <a:gridCol w="759679">
                  <a:extLst>
                    <a:ext uri="{9D8B030D-6E8A-4147-A177-3AD203B41FA5}">
                      <a16:colId xmlns:a16="http://schemas.microsoft.com/office/drawing/2014/main" val="2924550504"/>
                    </a:ext>
                  </a:extLst>
                </a:gridCol>
                <a:gridCol w="759679">
                  <a:extLst>
                    <a:ext uri="{9D8B030D-6E8A-4147-A177-3AD203B41FA5}">
                      <a16:colId xmlns:a16="http://schemas.microsoft.com/office/drawing/2014/main" val="3461910798"/>
                    </a:ext>
                  </a:extLst>
                </a:gridCol>
                <a:gridCol w="759679">
                  <a:extLst>
                    <a:ext uri="{9D8B030D-6E8A-4147-A177-3AD203B41FA5}">
                      <a16:colId xmlns:a16="http://schemas.microsoft.com/office/drawing/2014/main" val="4004852454"/>
                    </a:ext>
                  </a:extLst>
                </a:gridCol>
                <a:gridCol w="759679">
                  <a:extLst>
                    <a:ext uri="{9D8B030D-6E8A-4147-A177-3AD203B41FA5}">
                      <a16:colId xmlns:a16="http://schemas.microsoft.com/office/drawing/2014/main" val="3562144096"/>
                    </a:ext>
                  </a:extLst>
                </a:gridCol>
                <a:gridCol w="759679">
                  <a:extLst>
                    <a:ext uri="{9D8B030D-6E8A-4147-A177-3AD203B41FA5}">
                      <a16:colId xmlns:a16="http://schemas.microsoft.com/office/drawing/2014/main" val="3680553753"/>
                    </a:ext>
                  </a:extLst>
                </a:gridCol>
              </a:tblGrid>
              <a:tr h="216154">
                <a:tc>
                  <a:txBody>
                    <a:bodyPr/>
                    <a:lstStyle/>
                    <a:p>
                      <a:r>
                        <a:rPr lang="en-US" sz="1600" dirty="0">
                          <a:solidFill>
                            <a:schemeClr val="tx1"/>
                          </a:solidFill>
                        </a:rPr>
                        <a:t>00001</a:t>
                      </a:r>
                    </a:p>
                  </a:txBody>
                  <a:tcPr/>
                </a:tc>
                <a:tc>
                  <a:txBody>
                    <a:bodyPr/>
                    <a:lstStyle/>
                    <a:p>
                      <a:r>
                        <a:rPr lang="en-US" sz="1600" dirty="0">
                          <a:solidFill>
                            <a:schemeClr val="tx1"/>
                          </a:solidFill>
                        </a:rPr>
                        <a:t>00010</a:t>
                      </a:r>
                    </a:p>
                  </a:txBody>
                  <a:tcPr/>
                </a:tc>
                <a:tc>
                  <a:txBody>
                    <a:bodyPr/>
                    <a:lstStyle/>
                    <a:p>
                      <a:r>
                        <a:rPr lang="en-US" sz="1600" dirty="0">
                          <a:solidFill>
                            <a:schemeClr val="tx1"/>
                          </a:solidFill>
                        </a:rPr>
                        <a:t>00011</a:t>
                      </a:r>
                    </a:p>
                  </a:txBody>
                  <a:tcPr/>
                </a:tc>
                <a:tc>
                  <a:txBody>
                    <a:bodyPr/>
                    <a:lstStyle/>
                    <a:p>
                      <a:r>
                        <a:rPr lang="en-US" sz="1600" dirty="0">
                          <a:solidFill>
                            <a:schemeClr val="tx1"/>
                          </a:solidFill>
                        </a:rPr>
                        <a:t>00100</a:t>
                      </a:r>
                    </a:p>
                  </a:txBody>
                  <a:tcPr/>
                </a:tc>
                <a:tc>
                  <a:txBody>
                    <a:bodyPr/>
                    <a:lstStyle/>
                    <a:p>
                      <a:r>
                        <a:rPr lang="en-US" sz="1600" dirty="0">
                          <a:solidFill>
                            <a:schemeClr val="tx1"/>
                          </a:solidFill>
                        </a:rPr>
                        <a:t>00101</a:t>
                      </a:r>
                    </a:p>
                  </a:txBody>
                  <a:tcPr/>
                </a:tc>
                <a:tc>
                  <a:txBody>
                    <a:bodyPr/>
                    <a:lstStyle/>
                    <a:p>
                      <a:r>
                        <a:rPr lang="en-US" sz="1600" dirty="0">
                          <a:solidFill>
                            <a:schemeClr val="tx1"/>
                          </a:solidFill>
                        </a:rPr>
                        <a:t>00110</a:t>
                      </a:r>
                    </a:p>
                  </a:txBody>
                  <a:tcPr/>
                </a:tc>
                <a:tc>
                  <a:txBody>
                    <a:bodyPr/>
                    <a:lstStyle/>
                    <a:p>
                      <a:r>
                        <a:rPr lang="en-US" sz="1600" dirty="0">
                          <a:solidFill>
                            <a:schemeClr val="tx1"/>
                          </a:solidFill>
                        </a:rPr>
                        <a:t>00111</a:t>
                      </a:r>
                    </a:p>
                  </a:txBody>
                  <a:tcPr/>
                </a:tc>
                <a:tc>
                  <a:txBody>
                    <a:bodyPr/>
                    <a:lstStyle/>
                    <a:p>
                      <a:r>
                        <a:rPr lang="en-US" sz="1600" dirty="0">
                          <a:solidFill>
                            <a:schemeClr val="tx1"/>
                          </a:solidFill>
                        </a:rPr>
                        <a:t>01000</a:t>
                      </a:r>
                    </a:p>
                  </a:txBody>
                  <a:tcPr/>
                </a:tc>
                <a:tc>
                  <a:txBody>
                    <a:bodyPr/>
                    <a:lstStyle/>
                    <a:p>
                      <a:r>
                        <a:rPr lang="en-US" sz="1600" dirty="0">
                          <a:solidFill>
                            <a:schemeClr val="tx1"/>
                          </a:solidFill>
                        </a:rPr>
                        <a:t>01001</a:t>
                      </a:r>
                    </a:p>
                  </a:txBody>
                  <a:tcPr/>
                </a:tc>
                <a:tc>
                  <a:txBody>
                    <a:bodyPr/>
                    <a:lstStyle/>
                    <a:p>
                      <a:r>
                        <a:rPr lang="en-US" sz="1600" dirty="0">
                          <a:solidFill>
                            <a:schemeClr val="tx1"/>
                          </a:solidFill>
                        </a:rPr>
                        <a:t>01010</a:t>
                      </a:r>
                    </a:p>
                  </a:txBody>
                  <a:tcPr/>
                </a:tc>
                <a:tc>
                  <a:txBody>
                    <a:bodyPr/>
                    <a:lstStyle/>
                    <a:p>
                      <a:r>
                        <a:rPr lang="en-US" sz="1600" dirty="0">
                          <a:solidFill>
                            <a:schemeClr val="tx1"/>
                          </a:solidFill>
                        </a:rPr>
                        <a:t>01011</a:t>
                      </a:r>
                    </a:p>
                  </a:txBody>
                  <a:tcPr/>
                </a:tc>
                <a:tc>
                  <a:txBody>
                    <a:bodyPr/>
                    <a:lstStyle/>
                    <a:p>
                      <a:r>
                        <a:rPr lang="en-US" sz="1600" dirty="0">
                          <a:solidFill>
                            <a:schemeClr val="tx1"/>
                          </a:solidFill>
                        </a:rPr>
                        <a:t>01100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B16E7BFF-E4AD-480B-0A4B-FE99B76A22E0}"/>
              </a:ext>
            </a:extLst>
          </p:cNvPr>
          <p:cNvSpPr txBox="1"/>
          <p:nvPr/>
        </p:nvSpPr>
        <p:spPr>
          <a:xfrm>
            <a:off x="0" y="712069"/>
            <a:ext cx="9143999" cy="461665"/>
          </a:xfrm>
          <a:prstGeom prst="rect">
            <a:avLst/>
          </a:prstGeom>
          <a:noFill/>
        </p:spPr>
        <p:txBody>
          <a:bodyPr wrap="square">
            <a:spAutoFit/>
          </a:bodyPr>
          <a:lstStyle/>
          <a:p>
            <a:r>
              <a:rPr lang="en-US" sz="2400" dirty="0"/>
              <a:t>  1       2       </a:t>
            </a:r>
            <a:r>
              <a:rPr lang="en-US" sz="2400" dirty="0">
                <a:solidFill>
                  <a:srgbClr val="FF0000"/>
                </a:solidFill>
              </a:rPr>
              <a:t>3       4       </a:t>
            </a:r>
            <a:r>
              <a:rPr lang="en-US" sz="2400" dirty="0"/>
              <a:t>5       6        7       8       9      10    11     12</a:t>
            </a:r>
          </a:p>
        </p:txBody>
      </p:sp>
      <p:sp>
        <p:nvSpPr>
          <p:cNvPr id="21" name="TextBox 20">
            <a:extLst>
              <a:ext uri="{FF2B5EF4-FFF2-40B4-BE49-F238E27FC236}">
                <a16:creationId xmlns:a16="http://schemas.microsoft.com/office/drawing/2014/main" id="{D8CF1036-17CF-881B-9BA2-96B9112DD5A4}"/>
              </a:ext>
            </a:extLst>
          </p:cNvPr>
          <p:cNvSpPr txBox="1"/>
          <p:nvPr/>
        </p:nvSpPr>
        <p:spPr>
          <a:xfrm>
            <a:off x="865632" y="3113008"/>
            <a:ext cx="7949184" cy="369332"/>
          </a:xfrm>
          <a:prstGeom prst="rect">
            <a:avLst/>
          </a:prstGeom>
          <a:noFill/>
        </p:spPr>
        <p:txBody>
          <a:bodyPr wrap="square">
            <a:spAutoFit/>
          </a:bodyPr>
          <a:lstStyle/>
          <a:p>
            <a:r>
              <a:rPr lang="vi-VN" sz="1800" dirty="0"/>
              <a:t>i = 3 = 0011</a:t>
            </a:r>
            <a:r>
              <a:rPr lang="vi-VN" sz="1200" dirty="0"/>
              <a:t>2</a:t>
            </a:r>
            <a:endParaRPr lang="en-US" sz="1800" dirty="0"/>
          </a:p>
        </p:txBody>
      </p:sp>
      <p:sp>
        <p:nvSpPr>
          <p:cNvPr id="25" name="TextBox 24">
            <a:extLst>
              <a:ext uri="{FF2B5EF4-FFF2-40B4-BE49-F238E27FC236}">
                <a16:creationId xmlns:a16="http://schemas.microsoft.com/office/drawing/2014/main" id="{AA192B4E-2A0F-8C47-BC94-F9075C57B07E}"/>
              </a:ext>
            </a:extLst>
          </p:cNvPr>
          <p:cNvSpPr txBox="1"/>
          <p:nvPr/>
        </p:nvSpPr>
        <p:spPr>
          <a:xfrm>
            <a:off x="868404" y="3657574"/>
            <a:ext cx="7565118" cy="369332"/>
          </a:xfrm>
          <a:prstGeom prst="rect">
            <a:avLst/>
          </a:prstGeom>
          <a:noFill/>
        </p:spPr>
        <p:txBody>
          <a:bodyPr wrap="square">
            <a:spAutoFit/>
          </a:bodyPr>
          <a:lstStyle/>
          <a:p>
            <a:r>
              <a:rPr lang="pl-PL" sz="1800" dirty="0"/>
              <a:t>j = 0011</a:t>
            </a:r>
            <a:r>
              <a:rPr lang="pl-PL" sz="1200" dirty="0"/>
              <a:t>2</a:t>
            </a:r>
            <a:r>
              <a:rPr lang="pl-PL" sz="1800" dirty="0"/>
              <a:t> + 0001</a:t>
            </a:r>
            <a:r>
              <a:rPr lang="pl-PL" sz="1200" dirty="0"/>
              <a:t>2</a:t>
            </a:r>
            <a:r>
              <a:rPr lang="pl-PL" sz="1800" dirty="0"/>
              <a:t> = 0100</a:t>
            </a:r>
            <a:r>
              <a:rPr lang="pl-PL" sz="1200" dirty="0"/>
              <a:t>2</a:t>
            </a:r>
            <a:r>
              <a:rPr lang="en-US" sz="1200" dirty="0"/>
              <a:t> </a:t>
            </a:r>
            <a:r>
              <a:rPr lang="pl-PL" sz="1800" dirty="0"/>
              <a:t>= 4</a:t>
            </a:r>
            <a:endParaRPr lang="en-US" sz="1800" dirty="0"/>
          </a:p>
        </p:txBody>
      </p:sp>
      <p:sp>
        <p:nvSpPr>
          <p:cNvPr id="17" name="Rectangle 16">
            <a:extLst>
              <a:ext uri="{FF2B5EF4-FFF2-40B4-BE49-F238E27FC236}">
                <a16:creationId xmlns:a16="http://schemas.microsoft.com/office/drawing/2014/main" id="{60872887-2027-16A7-503B-F84440DE2986}"/>
              </a:ext>
            </a:extLst>
          </p:cNvPr>
          <p:cNvSpPr/>
          <p:nvPr/>
        </p:nvSpPr>
        <p:spPr>
          <a:xfrm>
            <a:off x="24954" y="1535306"/>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F4867B8-2659-4544-3A91-0D45BC7E931C}"/>
              </a:ext>
            </a:extLst>
          </p:cNvPr>
          <p:cNvSpPr/>
          <p:nvPr/>
        </p:nvSpPr>
        <p:spPr>
          <a:xfrm>
            <a:off x="32671" y="1791955"/>
            <a:ext cx="1511238"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4B172C-A6CA-4008-F786-774C3C5124C6}"/>
              </a:ext>
            </a:extLst>
          </p:cNvPr>
          <p:cNvSpPr/>
          <p:nvPr/>
        </p:nvSpPr>
        <p:spPr>
          <a:xfrm>
            <a:off x="26290" y="2020453"/>
            <a:ext cx="3035238" cy="111915"/>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B87302A-B94A-086D-0E92-E14B8FFA1082}"/>
              </a:ext>
            </a:extLst>
          </p:cNvPr>
          <p:cNvSpPr/>
          <p:nvPr/>
        </p:nvSpPr>
        <p:spPr>
          <a:xfrm>
            <a:off x="1536192" y="1541301"/>
            <a:ext cx="688296" cy="122529"/>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A955797-0452-CCD6-E16C-E75808C0BEB6}"/>
              </a:ext>
            </a:extLst>
          </p:cNvPr>
          <p:cNvSpPr/>
          <p:nvPr/>
        </p:nvSpPr>
        <p:spPr>
          <a:xfrm>
            <a:off x="3067072"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FD5C29A-E9E9-E525-7BF0-458C21BB9BA6}"/>
              </a:ext>
            </a:extLst>
          </p:cNvPr>
          <p:cNvSpPr/>
          <p:nvPr/>
        </p:nvSpPr>
        <p:spPr>
          <a:xfrm>
            <a:off x="4612916"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243DB70-CBF5-80C9-F49B-0BE02273E811}"/>
              </a:ext>
            </a:extLst>
          </p:cNvPr>
          <p:cNvSpPr/>
          <p:nvPr/>
        </p:nvSpPr>
        <p:spPr>
          <a:xfrm>
            <a:off x="6161532"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552DAE7-3803-CC80-0471-64FB05B950CA}"/>
              </a:ext>
            </a:extLst>
          </p:cNvPr>
          <p:cNvSpPr/>
          <p:nvPr/>
        </p:nvSpPr>
        <p:spPr>
          <a:xfrm>
            <a:off x="7710148"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70CBFB0-FCAF-5728-0398-3FC35D24BC93}"/>
              </a:ext>
            </a:extLst>
          </p:cNvPr>
          <p:cNvSpPr/>
          <p:nvPr/>
        </p:nvSpPr>
        <p:spPr>
          <a:xfrm>
            <a:off x="6161532" y="2020453"/>
            <a:ext cx="2956178" cy="111915"/>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492C1E9-786E-1B52-0FBE-A245ED1DD43E}"/>
              </a:ext>
            </a:extLst>
          </p:cNvPr>
          <p:cNvSpPr/>
          <p:nvPr/>
        </p:nvSpPr>
        <p:spPr>
          <a:xfrm>
            <a:off x="3060761" y="1774191"/>
            <a:ext cx="1511238"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5512D48-7F7F-DF5B-513A-BB22047B194A}"/>
              </a:ext>
            </a:extLst>
          </p:cNvPr>
          <p:cNvSpPr/>
          <p:nvPr/>
        </p:nvSpPr>
        <p:spPr>
          <a:xfrm>
            <a:off x="6161532" y="1792552"/>
            <a:ext cx="1511238"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3AA6E85-8EEF-08FA-3AA2-5AE4881CBED6}"/>
              </a:ext>
            </a:extLst>
          </p:cNvPr>
          <p:cNvSpPr/>
          <p:nvPr/>
        </p:nvSpPr>
        <p:spPr>
          <a:xfrm>
            <a:off x="24953" y="2271106"/>
            <a:ext cx="6071616" cy="111915"/>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E6D42C3-A63D-B459-C686-1358EF28D7F6}"/>
              </a:ext>
            </a:extLst>
          </p:cNvPr>
          <p:cNvSpPr txBox="1"/>
          <p:nvPr/>
        </p:nvSpPr>
        <p:spPr>
          <a:xfrm>
            <a:off x="-1" y="2476109"/>
            <a:ext cx="9143999" cy="461665"/>
          </a:xfrm>
          <a:prstGeom prst="rect">
            <a:avLst/>
          </a:prstGeom>
          <a:noFill/>
        </p:spPr>
        <p:txBody>
          <a:bodyPr wrap="square">
            <a:spAutoFit/>
          </a:bodyPr>
          <a:lstStyle/>
          <a:p>
            <a:r>
              <a:rPr lang="en-US" sz="2400" dirty="0"/>
              <a:t>  3      7       </a:t>
            </a:r>
            <a:r>
              <a:rPr lang="en-US" sz="2400" dirty="0">
                <a:solidFill>
                  <a:srgbClr val="FF0000"/>
                </a:solidFill>
              </a:rPr>
              <a:t>-2     14-2</a:t>
            </a:r>
            <a:r>
              <a:rPr lang="en-US" sz="2400" dirty="0"/>
              <a:t>     3     11       5      -8      -9       2       4      -8</a:t>
            </a:r>
          </a:p>
        </p:txBody>
      </p:sp>
    </p:spTree>
    <p:extLst>
      <p:ext uri="{BB962C8B-B14F-4D97-AF65-F5344CB8AC3E}">
        <p14:creationId xmlns:p14="http://schemas.microsoft.com/office/powerpoint/2010/main" val="27165601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FD2CB97C-442A-6AB9-A833-1FEA1D81F117}"/>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FAAFCD94-AEFA-1954-B3CD-5EF950337BE7}"/>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Xây</a:t>
            </a:r>
            <a:r>
              <a:rPr lang="en-US" sz="2000" dirty="0"/>
              <a:t> </a:t>
            </a:r>
            <a:r>
              <a:rPr lang="en-US" sz="2000" dirty="0" err="1"/>
              <a:t>dựng</a:t>
            </a:r>
            <a:r>
              <a:rPr lang="en-US" sz="2000" dirty="0"/>
              <a:t> </a:t>
            </a:r>
            <a:r>
              <a:rPr lang="en-US" sz="2000" dirty="0" err="1"/>
              <a:t>cấu</a:t>
            </a:r>
            <a:r>
              <a:rPr lang="en-US" sz="2000" dirty="0"/>
              <a:t> </a:t>
            </a:r>
            <a:r>
              <a:rPr lang="en-US" sz="2000" dirty="0" err="1"/>
              <a:t>trúc</a:t>
            </a:r>
            <a:r>
              <a:rPr lang="en-US" sz="2000" dirty="0"/>
              <a:t> Fenwick Tree (Fenwick Tree Construction)</a:t>
            </a:r>
          </a:p>
        </p:txBody>
      </p:sp>
      <p:graphicFrame>
        <p:nvGraphicFramePr>
          <p:cNvPr id="18" name="Table 17">
            <a:extLst>
              <a:ext uri="{FF2B5EF4-FFF2-40B4-BE49-F238E27FC236}">
                <a16:creationId xmlns:a16="http://schemas.microsoft.com/office/drawing/2014/main" id="{C0CC5DB7-906D-7ED6-6220-61763F7979D0}"/>
              </a:ext>
            </a:extLst>
          </p:cNvPr>
          <p:cNvGraphicFramePr>
            <a:graphicFrameLocks noGrp="1"/>
          </p:cNvGraphicFramePr>
          <p:nvPr/>
        </p:nvGraphicFramePr>
        <p:xfrm>
          <a:off x="0" y="1173734"/>
          <a:ext cx="9144002" cy="335280"/>
        </p:xfrm>
        <a:graphic>
          <a:graphicData uri="http://schemas.openxmlformats.org/drawingml/2006/table">
            <a:tbl>
              <a:tblPr firstRow="1" bandRow="1">
                <a:tableStyleId>{CC4AEED3-F78E-434A-8E7B-570F3100C88C}</a:tableStyleId>
              </a:tblPr>
              <a:tblGrid>
                <a:gridCol w="759679">
                  <a:extLst>
                    <a:ext uri="{9D8B030D-6E8A-4147-A177-3AD203B41FA5}">
                      <a16:colId xmlns:a16="http://schemas.microsoft.com/office/drawing/2014/main" val="3132267375"/>
                    </a:ext>
                  </a:extLst>
                </a:gridCol>
                <a:gridCol w="759679">
                  <a:extLst>
                    <a:ext uri="{9D8B030D-6E8A-4147-A177-3AD203B41FA5}">
                      <a16:colId xmlns:a16="http://schemas.microsoft.com/office/drawing/2014/main" val="3789098752"/>
                    </a:ext>
                  </a:extLst>
                </a:gridCol>
                <a:gridCol w="759679">
                  <a:extLst>
                    <a:ext uri="{9D8B030D-6E8A-4147-A177-3AD203B41FA5}">
                      <a16:colId xmlns:a16="http://schemas.microsoft.com/office/drawing/2014/main" val="2932655077"/>
                    </a:ext>
                  </a:extLst>
                </a:gridCol>
                <a:gridCol w="759679">
                  <a:extLst>
                    <a:ext uri="{9D8B030D-6E8A-4147-A177-3AD203B41FA5}">
                      <a16:colId xmlns:a16="http://schemas.microsoft.com/office/drawing/2014/main" val="2043838059"/>
                    </a:ext>
                  </a:extLst>
                </a:gridCol>
                <a:gridCol w="759679">
                  <a:extLst>
                    <a:ext uri="{9D8B030D-6E8A-4147-A177-3AD203B41FA5}">
                      <a16:colId xmlns:a16="http://schemas.microsoft.com/office/drawing/2014/main" val="3996225493"/>
                    </a:ext>
                  </a:extLst>
                </a:gridCol>
                <a:gridCol w="787533">
                  <a:extLst>
                    <a:ext uri="{9D8B030D-6E8A-4147-A177-3AD203B41FA5}">
                      <a16:colId xmlns:a16="http://schemas.microsoft.com/office/drawing/2014/main" val="3167714550"/>
                    </a:ext>
                  </a:extLst>
                </a:gridCol>
                <a:gridCol w="759679">
                  <a:extLst>
                    <a:ext uri="{9D8B030D-6E8A-4147-A177-3AD203B41FA5}">
                      <a16:colId xmlns:a16="http://schemas.microsoft.com/office/drawing/2014/main" val="977450678"/>
                    </a:ext>
                  </a:extLst>
                </a:gridCol>
                <a:gridCol w="759679">
                  <a:extLst>
                    <a:ext uri="{9D8B030D-6E8A-4147-A177-3AD203B41FA5}">
                      <a16:colId xmlns:a16="http://schemas.microsoft.com/office/drawing/2014/main" val="2924550504"/>
                    </a:ext>
                  </a:extLst>
                </a:gridCol>
                <a:gridCol w="759679">
                  <a:extLst>
                    <a:ext uri="{9D8B030D-6E8A-4147-A177-3AD203B41FA5}">
                      <a16:colId xmlns:a16="http://schemas.microsoft.com/office/drawing/2014/main" val="3461910798"/>
                    </a:ext>
                  </a:extLst>
                </a:gridCol>
                <a:gridCol w="759679">
                  <a:extLst>
                    <a:ext uri="{9D8B030D-6E8A-4147-A177-3AD203B41FA5}">
                      <a16:colId xmlns:a16="http://schemas.microsoft.com/office/drawing/2014/main" val="4004852454"/>
                    </a:ext>
                  </a:extLst>
                </a:gridCol>
                <a:gridCol w="759679">
                  <a:extLst>
                    <a:ext uri="{9D8B030D-6E8A-4147-A177-3AD203B41FA5}">
                      <a16:colId xmlns:a16="http://schemas.microsoft.com/office/drawing/2014/main" val="3562144096"/>
                    </a:ext>
                  </a:extLst>
                </a:gridCol>
                <a:gridCol w="759679">
                  <a:extLst>
                    <a:ext uri="{9D8B030D-6E8A-4147-A177-3AD203B41FA5}">
                      <a16:colId xmlns:a16="http://schemas.microsoft.com/office/drawing/2014/main" val="3680553753"/>
                    </a:ext>
                  </a:extLst>
                </a:gridCol>
              </a:tblGrid>
              <a:tr h="216154">
                <a:tc>
                  <a:txBody>
                    <a:bodyPr/>
                    <a:lstStyle/>
                    <a:p>
                      <a:r>
                        <a:rPr lang="en-US" sz="1600" dirty="0">
                          <a:solidFill>
                            <a:schemeClr val="tx1"/>
                          </a:solidFill>
                        </a:rPr>
                        <a:t>00001</a:t>
                      </a:r>
                    </a:p>
                  </a:txBody>
                  <a:tcPr/>
                </a:tc>
                <a:tc>
                  <a:txBody>
                    <a:bodyPr/>
                    <a:lstStyle/>
                    <a:p>
                      <a:r>
                        <a:rPr lang="en-US" sz="1600" dirty="0">
                          <a:solidFill>
                            <a:schemeClr val="tx1"/>
                          </a:solidFill>
                        </a:rPr>
                        <a:t>00010</a:t>
                      </a:r>
                    </a:p>
                  </a:txBody>
                  <a:tcPr/>
                </a:tc>
                <a:tc>
                  <a:txBody>
                    <a:bodyPr/>
                    <a:lstStyle/>
                    <a:p>
                      <a:r>
                        <a:rPr lang="en-US" sz="1600" dirty="0">
                          <a:solidFill>
                            <a:schemeClr val="tx1"/>
                          </a:solidFill>
                        </a:rPr>
                        <a:t>00011</a:t>
                      </a:r>
                    </a:p>
                  </a:txBody>
                  <a:tcPr/>
                </a:tc>
                <a:tc>
                  <a:txBody>
                    <a:bodyPr/>
                    <a:lstStyle/>
                    <a:p>
                      <a:r>
                        <a:rPr lang="en-US" sz="1600" dirty="0">
                          <a:solidFill>
                            <a:schemeClr val="tx1"/>
                          </a:solidFill>
                        </a:rPr>
                        <a:t>00100</a:t>
                      </a:r>
                    </a:p>
                  </a:txBody>
                  <a:tcPr/>
                </a:tc>
                <a:tc>
                  <a:txBody>
                    <a:bodyPr/>
                    <a:lstStyle/>
                    <a:p>
                      <a:r>
                        <a:rPr lang="en-US" sz="1600" dirty="0">
                          <a:solidFill>
                            <a:schemeClr val="tx1"/>
                          </a:solidFill>
                        </a:rPr>
                        <a:t>00101</a:t>
                      </a:r>
                    </a:p>
                  </a:txBody>
                  <a:tcPr/>
                </a:tc>
                <a:tc>
                  <a:txBody>
                    <a:bodyPr/>
                    <a:lstStyle/>
                    <a:p>
                      <a:r>
                        <a:rPr lang="en-US" sz="1600" dirty="0">
                          <a:solidFill>
                            <a:schemeClr val="tx1"/>
                          </a:solidFill>
                        </a:rPr>
                        <a:t>00110</a:t>
                      </a:r>
                    </a:p>
                  </a:txBody>
                  <a:tcPr/>
                </a:tc>
                <a:tc>
                  <a:txBody>
                    <a:bodyPr/>
                    <a:lstStyle/>
                    <a:p>
                      <a:r>
                        <a:rPr lang="en-US" sz="1600" dirty="0">
                          <a:solidFill>
                            <a:schemeClr val="tx1"/>
                          </a:solidFill>
                        </a:rPr>
                        <a:t>00111</a:t>
                      </a:r>
                    </a:p>
                  </a:txBody>
                  <a:tcPr/>
                </a:tc>
                <a:tc>
                  <a:txBody>
                    <a:bodyPr/>
                    <a:lstStyle/>
                    <a:p>
                      <a:r>
                        <a:rPr lang="en-US" sz="1600" dirty="0">
                          <a:solidFill>
                            <a:schemeClr val="tx1"/>
                          </a:solidFill>
                        </a:rPr>
                        <a:t>01000</a:t>
                      </a:r>
                    </a:p>
                  </a:txBody>
                  <a:tcPr/>
                </a:tc>
                <a:tc>
                  <a:txBody>
                    <a:bodyPr/>
                    <a:lstStyle/>
                    <a:p>
                      <a:r>
                        <a:rPr lang="en-US" sz="1600" dirty="0">
                          <a:solidFill>
                            <a:schemeClr val="tx1"/>
                          </a:solidFill>
                        </a:rPr>
                        <a:t>01001</a:t>
                      </a:r>
                    </a:p>
                  </a:txBody>
                  <a:tcPr/>
                </a:tc>
                <a:tc>
                  <a:txBody>
                    <a:bodyPr/>
                    <a:lstStyle/>
                    <a:p>
                      <a:r>
                        <a:rPr lang="en-US" sz="1600" dirty="0">
                          <a:solidFill>
                            <a:schemeClr val="tx1"/>
                          </a:solidFill>
                        </a:rPr>
                        <a:t>01010</a:t>
                      </a:r>
                    </a:p>
                  </a:txBody>
                  <a:tcPr/>
                </a:tc>
                <a:tc>
                  <a:txBody>
                    <a:bodyPr/>
                    <a:lstStyle/>
                    <a:p>
                      <a:r>
                        <a:rPr lang="en-US" sz="1600" dirty="0">
                          <a:solidFill>
                            <a:schemeClr val="tx1"/>
                          </a:solidFill>
                        </a:rPr>
                        <a:t>01011</a:t>
                      </a:r>
                    </a:p>
                  </a:txBody>
                  <a:tcPr/>
                </a:tc>
                <a:tc>
                  <a:txBody>
                    <a:bodyPr/>
                    <a:lstStyle/>
                    <a:p>
                      <a:r>
                        <a:rPr lang="en-US" sz="1600" dirty="0">
                          <a:solidFill>
                            <a:schemeClr val="tx1"/>
                          </a:solidFill>
                        </a:rPr>
                        <a:t>01100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22CD5BE0-711A-4D41-F698-845076A3DB41}"/>
              </a:ext>
            </a:extLst>
          </p:cNvPr>
          <p:cNvSpPr txBox="1"/>
          <p:nvPr/>
        </p:nvSpPr>
        <p:spPr>
          <a:xfrm>
            <a:off x="0" y="712069"/>
            <a:ext cx="9143999" cy="461665"/>
          </a:xfrm>
          <a:prstGeom prst="rect">
            <a:avLst/>
          </a:prstGeom>
          <a:noFill/>
        </p:spPr>
        <p:txBody>
          <a:bodyPr wrap="square">
            <a:spAutoFit/>
          </a:bodyPr>
          <a:lstStyle/>
          <a:p>
            <a:r>
              <a:rPr lang="en-US" sz="2400" dirty="0"/>
              <a:t>  1       2       3       </a:t>
            </a:r>
            <a:r>
              <a:rPr lang="en-US" sz="2400" dirty="0">
                <a:solidFill>
                  <a:srgbClr val="FF0000"/>
                </a:solidFill>
              </a:rPr>
              <a:t>4</a:t>
            </a:r>
            <a:r>
              <a:rPr lang="en-US" sz="2400" dirty="0"/>
              <a:t>       5       6        7       </a:t>
            </a:r>
            <a:r>
              <a:rPr lang="en-US" sz="2400" dirty="0">
                <a:solidFill>
                  <a:srgbClr val="FF0000"/>
                </a:solidFill>
              </a:rPr>
              <a:t>8</a:t>
            </a:r>
            <a:r>
              <a:rPr lang="en-US" sz="2400" dirty="0"/>
              <a:t>       9      10    11     12</a:t>
            </a:r>
          </a:p>
        </p:txBody>
      </p:sp>
      <p:sp>
        <p:nvSpPr>
          <p:cNvPr id="21" name="TextBox 20">
            <a:extLst>
              <a:ext uri="{FF2B5EF4-FFF2-40B4-BE49-F238E27FC236}">
                <a16:creationId xmlns:a16="http://schemas.microsoft.com/office/drawing/2014/main" id="{E62AFD47-3DAC-2E34-4157-5FBB3B83CF73}"/>
              </a:ext>
            </a:extLst>
          </p:cNvPr>
          <p:cNvSpPr txBox="1"/>
          <p:nvPr/>
        </p:nvSpPr>
        <p:spPr>
          <a:xfrm>
            <a:off x="865632" y="3113008"/>
            <a:ext cx="7949184" cy="369332"/>
          </a:xfrm>
          <a:prstGeom prst="rect">
            <a:avLst/>
          </a:prstGeom>
          <a:noFill/>
        </p:spPr>
        <p:txBody>
          <a:bodyPr wrap="square">
            <a:spAutoFit/>
          </a:bodyPr>
          <a:lstStyle/>
          <a:p>
            <a:r>
              <a:rPr lang="vi-VN" sz="1800" dirty="0"/>
              <a:t>i = 4 = 0100</a:t>
            </a:r>
            <a:r>
              <a:rPr lang="vi-VN" sz="1200" dirty="0"/>
              <a:t>2</a:t>
            </a:r>
            <a:endParaRPr lang="en-US" sz="1800" dirty="0"/>
          </a:p>
        </p:txBody>
      </p:sp>
      <p:sp>
        <p:nvSpPr>
          <p:cNvPr id="25" name="TextBox 24">
            <a:extLst>
              <a:ext uri="{FF2B5EF4-FFF2-40B4-BE49-F238E27FC236}">
                <a16:creationId xmlns:a16="http://schemas.microsoft.com/office/drawing/2014/main" id="{105FBC7B-50C6-C568-BBC1-F33BD44E7402}"/>
              </a:ext>
            </a:extLst>
          </p:cNvPr>
          <p:cNvSpPr txBox="1"/>
          <p:nvPr/>
        </p:nvSpPr>
        <p:spPr>
          <a:xfrm>
            <a:off x="887638" y="3600434"/>
            <a:ext cx="7565118" cy="369332"/>
          </a:xfrm>
          <a:prstGeom prst="rect">
            <a:avLst/>
          </a:prstGeom>
          <a:noFill/>
        </p:spPr>
        <p:txBody>
          <a:bodyPr wrap="square">
            <a:spAutoFit/>
          </a:bodyPr>
          <a:lstStyle/>
          <a:p>
            <a:r>
              <a:rPr lang="pl-PL" sz="1800" dirty="0"/>
              <a:t>j = 0100</a:t>
            </a:r>
            <a:r>
              <a:rPr lang="pl-PL" sz="1200" dirty="0"/>
              <a:t>2</a:t>
            </a:r>
            <a:r>
              <a:rPr lang="pl-PL" sz="1800" dirty="0"/>
              <a:t> + 0100</a:t>
            </a:r>
            <a:r>
              <a:rPr lang="pl-PL" sz="1200" dirty="0"/>
              <a:t>2</a:t>
            </a:r>
            <a:r>
              <a:rPr lang="pl-PL" sz="1800" dirty="0"/>
              <a:t> = 1000</a:t>
            </a:r>
            <a:r>
              <a:rPr lang="pl-PL" sz="1200" dirty="0"/>
              <a:t>2</a:t>
            </a:r>
            <a:r>
              <a:rPr lang="en-US" sz="1800" dirty="0"/>
              <a:t> </a:t>
            </a:r>
            <a:r>
              <a:rPr lang="pl-PL" sz="1800" dirty="0"/>
              <a:t>= 8</a:t>
            </a:r>
            <a:endParaRPr lang="en-US" sz="1800" dirty="0"/>
          </a:p>
        </p:txBody>
      </p:sp>
      <p:sp>
        <p:nvSpPr>
          <p:cNvPr id="17" name="Rectangle 16">
            <a:extLst>
              <a:ext uri="{FF2B5EF4-FFF2-40B4-BE49-F238E27FC236}">
                <a16:creationId xmlns:a16="http://schemas.microsoft.com/office/drawing/2014/main" id="{AAB90C38-0E09-9036-D43D-0EE344729D34}"/>
              </a:ext>
            </a:extLst>
          </p:cNvPr>
          <p:cNvSpPr/>
          <p:nvPr/>
        </p:nvSpPr>
        <p:spPr>
          <a:xfrm>
            <a:off x="24954" y="1535306"/>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DF5BC2-823B-ED7D-A4F1-4F87A164CBF5}"/>
              </a:ext>
            </a:extLst>
          </p:cNvPr>
          <p:cNvSpPr/>
          <p:nvPr/>
        </p:nvSpPr>
        <p:spPr>
          <a:xfrm>
            <a:off x="32671" y="1791955"/>
            <a:ext cx="1511238"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5B6BFBA-09F0-E1CA-8F9D-B626AE2D4D15}"/>
              </a:ext>
            </a:extLst>
          </p:cNvPr>
          <p:cNvSpPr/>
          <p:nvPr/>
        </p:nvSpPr>
        <p:spPr>
          <a:xfrm>
            <a:off x="26290" y="2020453"/>
            <a:ext cx="3035238" cy="111915"/>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D26BF7E-28A9-D5C7-7B42-DC5A3F7D5291}"/>
              </a:ext>
            </a:extLst>
          </p:cNvPr>
          <p:cNvSpPr/>
          <p:nvPr/>
        </p:nvSpPr>
        <p:spPr>
          <a:xfrm>
            <a:off x="1536192"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BE2C5B-A232-A625-34BB-445E7FDD46E1}"/>
              </a:ext>
            </a:extLst>
          </p:cNvPr>
          <p:cNvSpPr/>
          <p:nvPr/>
        </p:nvSpPr>
        <p:spPr>
          <a:xfrm>
            <a:off x="3067072"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65F044E-722A-A808-C25F-5274F670DD5C}"/>
              </a:ext>
            </a:extLst>
          </p:cNvPr>
          <p:cNvSpPr/>
          <p:nvPr/>
        </p:nvSpPr>
        <p:spPr>
          <a:xfrm>
            <a:off x="4612916"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0B9A787-63DA-9EED-72DC-2CE1237BA8FF}"/>
              </a:ext>
            </a:extLst>
          </p:cNvPr>
          <p:cNvSpPr/>
          <p:nvPr/>
        </p:nvSpPr>
        <p:spPr>
          <a:xfrm>
            <a:off x="6161532"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245B92D-527E-1A75-6333-053E8CDBE944}"/>
              </a:ext>
            </a:extLst>
          </p:cNvPr>
          <p:cNvSpPr/>
          <p:nvPr/>
        </p:nvSpPr>
        <p:spPr>
          <a:xfrm>
            <a:off x="7710148"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8E5BAA-111D-63C3-CDB7-C08499F1EAC6}"/>
              </a:ext>
            </a:extLst>
          </p:cNvPr>
          <p:cNvSpPr/>
          <p:nvPr/>
        </p:nvSpPr>
        <p:spPr>
          <a:xfrm>
            <a:off x="6161532" y="2020453"/>
            <a:ext cx="2956178" cy="111915"/>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16457BF-710D-61D9-24A5-C5D92623DD95}"/>
              </a:ext>
            </a:extLst>
          </p:cNvPr>
          <p:cNvSpPr/>
          <p:nvPr/>
        </p:nvSpPr>
        <p:spPr>
          <a:xfrm>
            <a:off x="3060761" y="1774191"/>
            <a:ext cx="1511238"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F3CAF3C-A3CC-96A5-89E4-E87DB198E1DE}"/>
              </a:ext>
            </a:extLst>
          </p:cNvPr>
          <p:cNvSpPr/>
          <p:nvPr/>
        </p:nvSpPr>
        <p:spPr>
          <a:xfrm>
            <a:off x="6161532" y="1792552"/>
            <a:ext cx="1511238"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AD6CB74-E77E-3D91-1DDB-D30AD6095644}"/>
              </a:ext>
            </a:extLst>
          </p:cNvPr>
          <p:cNvSpPr/>
          <p:nvPr/>
        </p:nvSpPr>
        <p:spPr>
          <a:xfrm>
            <a:off x="24953" y="2271106"/>
            <a:ext cx="6071616" cy="111915"/>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4A108299-4668-6110-A11E-3D8EE20743C4}"/>
              </a:ext>
            </a:extLst>
          </p:cNvPr>
          <p:cNvSpPr txBox="1"/>
          <p:nvPr/>
        </p:nvSpPr>
        <p:spPr>
          <a:xfrm>
            <a:off x="-1" y="2476109"/>
            <a:ext cx="9143999" cy="461665"/>
          </a:xfrm>
          <a:prstGeom prst="rect">
            <a:avLst/>
          </a:prstGeom>
          <a:noFill/>
        </p:spPr>
        <p:txBody>
          <a:bodyPr wrap="square">
            <a:spAutoFit/>
          </a:bodyPr>
          <a:lstStyle/>
          <a:p>
            <a:r>
              <a:rPr lang="en-US" sz="2400" dirty="0"/>
              <a:t>  3       7       -2      </a:t>
            </a:r>
            <a:r>
              <a:rPr lang="en-US" sz="2400" dirty="0">
                <a:solidFill>
                  <a:srgbClr val="FF0000"/>
                </a:solidFill>
              </a:rPr>
              <a:t>12 </a:t>
            </a:r>
            <a:r>
              <a:rPr lang="en-US" sz="2400" dirty="0"/>
              <a:t>      3     11      5   </a:t>
            </a:r>
            <a:r>
              <a:rPr lang="en-US" sz="2400" dirty="0">
                <a:solidFill>
                  <a:srgbClr val="FF0000"/>
                </a:solidFill>
              </a:rPr>
              <a:t>-8+12   </a:t>
            </a:r>
            <a:r>
              <a:rPr lang="en-US" sz="2400" dirty="0"/>
              <a:t>-9       2       4      -8</a:t>
            </a:r>
          </a:p>
        </p:txBody>
      </p:sp>
    </p:spTree>
    <p:extLst>
      <p:ext uri="{BB962C8B-B14F-4D97-AF65-F5344CB8AC3E}">
        <p14:creationId xmlns:p14="http://schemas.microsoft.com/office/powerpoint/2010/main" val="25893977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5" name="Text Placeholder 4">
            <a:extLst>
              <a:ext uri="{FF2B5EF4-FFF2-40B4-BE49-F238E27FC236}">
                <a16:creationId xmlns:a16="http://schemas.microsoft.com/office/drawing/2014/main" id="{A1C3D8E8-1112-7E76-CE00-F43084B24FA1}"/>
              </a:ext>
            </a:extLst>
          </p:cNvPr>
          <p:cNvSpPr>
            <a:spLocks noGrp="1"/>
          </p:cNvSpPr>
          <p:nvPr>
            <p:ph type="body" idx="1"/>
          </p:nvPr>
        </p:nvSpPr>
        <p:spPr>
          <a:xfrm>
            <a:off x="1300956" y="637746"/>
            <a:ext cx="7209060" cy="971598"/>
          </a:xfrm>
        </p:spPr>
        <p:txBody>
          <a:bodyPr/>
          <a:lstStyle/>
          <a:p>
            <a:r>
              <a:rPr lang="en-US" sz="2000" dirty="0"/>
              <a:t>Cho 1 </a:t>
            </a:r>
            <a:r>
              <a:rPr lang="en-US" sz="2000" dirty="0" err="1"/>
              <a:t>mảng</a:t>
            </a:r>
            <a:r>
              <a:rPr lang="en-US" sz="2000" dirty="0"/>
              <a:t> </a:t>
            </a:r>
            <a:r>
              <a:rPr lang="en-US" sz="2000" dirty="0" err="1"/>
              <a:t>số</a:t>
            </a:r>
            <a:r>
              <a:rPr lang="en-US" sz="2000" dirty="0"/>
              <a:t> </a:t>
            </a:r>
            <a:r>
              <a:rPr lang="en-US" sz="2000" dirty="0" err="1"/>
              <a:t>nguyên</a:t>
            </a:r>
            <a:r>
              <a:rPr lang="en-US" sz="2000" dirty="0"/>
              <a:t>, </a:t>
            </a:r>
            <a:r>
              <a:rPr lang="en-US" sz="2000" dirty="0" err="1"/>
              <a:t>hãy</a:t>
            </a:r>
            <a:r>
              <a:rPr lang="en-US" sz="2000" dirty="0"/>
              <a:t> </a:t>
            </a:r>
            <a:r>
              <a:rPr lang="en-US" sz="2000" dirty="0" err="1"/>
              <a:t>tính</a:t>
            </a:r>
            <a:r>
              <a:rPr lang="en-US" sz="2000" dirty="0"/>
              <a:t> </a:t>
            </a:r>
            <a:r>
              <a:rPr lang="en-US" sz="2000" dirty="0" err="1"/>
              <a:t>tổng</a:t>
            </a:r>
            <a:r>
              <a:rPr lang="en-US" sz="2000" dirty="0"/>
              <a:t> </a:t>
            </a:r>
            <a:r>
              <a:rPr lang="en-US" sz="2000" dirty="0" err="1"/>
              <a:t>giữa</a:t>
            </a:r>
            <a:r>
              <a:rPr lang="en-US" sz="2000" dirty="0"/>
              <a:t> </a:t>
            </a:r>
            <a:r>
              <a:rPr lang="en-US" sz="2000" dirty="0" err="1"/>
              <a:t>khoảng</a:t>
            </a:r>
            <a:r>
              <a:rPr lang="en-US" sz="2000" dirty="0"/>
              <a:t> [</a:t>
            </a:r>
            <a:r>
              <a:rPr lang="en-US" sz="2000" dirty="0" err="1"/>
              <a:t>i,j</a:t>
            </a:r>
            <a:r>
              <a:rPr lang="en-US" sz="2000" dirty="0"/>
              <a:t>]</a:t>
            </a:r>
          </a:p>
        </p:txBody>
      </p:sp>
      <p:graphicFrame>
        <p:nvGraphicFramePr>
          <p:cNvPr id="6" name="Table 5">
            <a:extLst>
              <a:ext uri="{FF2B5EF4-FFF2-40B4-BE49-F238E27FC236}">
                <a16:creationId xmlns:a16="http://schemas.microsoft.com/office/drawing/2014/main" id="{12B2211D-2BA1-1C3F-E019-9B35CC143BAE}"/>
              </a:ext>
            </a:extLst>
          </p:cNvPr>
          <p:cNvGraphicFramePr>
            <a:graphicFrameLocks noGrp="1"/>
          </p:cNvGraphicFramePr>
          <p:nvPr>
            <p:extLst>
              <p:ext uri="{D42A27DB-BD31-4B8C-83A1-F6EECF244321}">
                <p14:modId xmlns:p14="http://schemas.microsoft.com/office/powerpoint/2010/main" val="979474779"/>
              </p:ext>
            </p:extLst>
          </p:nvPr>
        </p:nvGraphicFramePr>
        <p:xfrm>
          <a:off x="1572770" y="2172716"/>
          <a:ext cx="5998460" cy="457200"/>
        </p:xfrm>
        <a:graphic>
          <a:graphicData uri="http://schemas.openxmlformats.org/drawingml/2006/table">
            <a:tbl>
              <a:tblPr firstRow="1" bandRow="1">
                <a:tableStyleId>{CC4AEED3-F78E-434A-8E7B-570F3100C88C}</a:tableStyleId>
              </a:tblPr>
              <a:tblGrid>
                <a:gridCol w="599846">
                  <a:extLst>
                    <a:ext uri="{9D8B030D-6E8A-4147-A177-3AD203B41FA5}">
                      <a16:colId xmlns:a16="http://schemas.microsoft.com/office/drawing/2014/main" val="3027324385"/>
                    </a:ext>
                  </a:extLst>
                </a:gridCol>
                <a:gridCol w="599846">
                  <a:extLst>
                    <a:ext uri="{9D8B030D-6E8A-4147-A177-3AD203B41FA5}">
                      <a16:colId xmlns:a16="http://schemas.microsoft.com/office/drawing/2014/main" val="1329069516"/>
                    </a:ext>
                  </a:extLst>
                </a:gridCol>
                <a:gridCol w="599846">
                  <a:extLst>
                    <a:ext uri="{9D8B030D-6E8A-4147-A177-3AD203B41FA5}">
                      <a16:colId xmlns:a16="http://schemas.microsoft.com/office/drawing/2014/main" val="981492198"/>
                    </a:ext>
                  </a:extLst>
                </a:gridCol>
                <a:gridCol w="599846">
                  <a:extLst>
                    <a:ext uri="{9D8B030D-6E8A-4147-A177-3AD203B41FA5}">
                      <a16:colId xmlns:a16="http://schemas.microsoft.com/office/drawing/2014/main" val="4180157293"/>
                    </a:ext>
                  </a:extLst>
                </a:gridCol>
                <a:gridCol w="599846">
                  <a:extLst>
                    <a:ext uri="{9D8B030D-6E8A-4147-A177-3AD203B41FA5}">
                      <a16:colId xmlns:a16="http://schemas.microsoft.com/office/drawing/2014/main" val="3429764584"/>
                    </a:ext>
                  </a:extLst>
                </a:gridCol>
                <a:gridCol w="599846">
                  <a:extLst>
                    <a:ext uri="{9D8B030D-6E8A-4147-A177-3AD203B41FA5}">
                      <a16:colId xmlns:a16="http://schemas.microsoft.com/office/drawing/2014/main" val="2004278363"/>
                    </a:ext>
                  </a:extLst>
                </a:gridCol>
                <a:gridCol w="599846">
                  <a:extLst>
                    <a:ext uri="{9D8B030D-6E8A-4147-A177-3AD203B41FA5}">
                      <a16:colId xmlns:a16="http://schemas.microsoft.com/office/drawing/2014/main" val="2188969639"/>
                    </a:ext>
                  </a:extLst>
                </a:gridCol>
                <a:gridCol w="599846">
                  <a:extLst>
                    <a:ext uri="{9D8B030D-6E8A-4147-A177-3AD203B41FA5}">
                      <a16:colId xmlns:a16="http://schemas.microsoft.com/office/drawing/2014/main" val="2781965231"/>
                    </a:ext>
                  </a:extLst>
                </a:gridCol>
                <a:gridCol w="599846">
                  <a:extLst>
                    <a:ext uri="{9D8B030D-6E8A-4147-A177-3AD203B41FA5}">
                      <a16:colId xmlns:a16="http://schemas.microsoft.com/office/drawing/2014/main" val="3009103146"/>
                    </a:ext>
                  </a:extLst>
                </a:gridCol>
                <a:gridCol w="599846">
                  <a:extLst>
                    <a:ext uri="{9D8B030D-6E8A-4147-A177-3AD203B41FA5}">
                      <a16:colId xmlns:a16="http://schemas.microsoft.com/office/drawing/2014/main" val="712804809"/>
                    </a:ext>
                  </a:extLst>
                </a:gridCol>
              </a:tblGrid>
              <a:tr h="399034">
                <a:tc>
                  <a:txBody>
                    <a:bodyPr/>
                    <a:lstStyle/>
                    <a:p>
                      <a:pPr algn="ctr"/>
                      <a:r>
                        <a:rPr lang="en-US" sz="2400" dirty="0"/>
                        <a:t>5</a:t>
                      </a:r>
                    </a:p>
                  </a:txBody>
                  <a:tcPr/>
                </a:tc>
                <a:tc>
                  <a:txBody>
                    <a:bodyPr/>
                    <a:lstStyle/>
                    <a:p>
                      <a:pPr algn="ctr"/>
                      <a:r>
                        <a:rPr lang="en-US" sz="2400" dirty="0"/>
                        <a:t>-3</a:t>
                      </a:r>
                    </a:p>
                  </a:txBody>
                  <a:tcPr/>
                </a:tc>
                <a:tc>
                  <a:txBody>
                    <a:bodyPr/>
                    <a:lstStyle/>
                    <a:p>
                      <a:pPr algn="ctr"/>
                      <a:r>
                        <a:rPr lang="en-US" sz="2400" dirty="0"/>
                        <a:t>6</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-4</a:t>
                      </a:r>
                    </a:p>
                  </a:txBody>
                  <a:tcPr/>
                </a:tc>
                <a:tc>
                  <a:txBody>
                    <a:bodyPr/>
                    <a:lstStyle/>
                    <a:p>
                      <a:pPr algn="ctr"/>
                      <a:r>
                        <a:rPr lang="en-US" sz="2400" dirty="0"/>
                        <a:t>11</a:t>
                      </a:r>
                    </a:p>
                  </a:txBody>
                  <a:tcPr/>
                </a:tc>
                <a:tc>
                  <a:txBody>
                    <a:bodyPr/>
                    <a:lstStyle/>
                    <a:p>
                      <a:pPr algn="ctr"/>
                      <a:r>
                        <a:rPr lang="en-US" sz="2400" dirty="0"/>
                        <a:t>6</a:t>
                      </a:r>
                    </a:p>
                  </a:txBody>
                  <a:tcPr/>
                </a:tc>
                <a:tc>
                  <a:txBody>
                    <a:bodyPr/>
                    <a:lstStyle/>
                    <a:p>
                      <a:pPr algn="ctr"/>
                      <a:r>
                        <a:rPr lang="en-US" sz="2400" dirty="0"/>
                        <a:t>2</a:t>
                      </a:r>
                    </a:p>
                  </a:txBody>
                  <a:tcPr/>
                </a:tc>
                <a:tc>
                  <a:txBody>
                    <a:bodyPr/>
                    <a:lstStyle/>
                    <a:p>
                      <a:pPr algn="ctr"/>
                      <a:r>
                        <a:rPr lang="en-US" sz="2400" dirty="0"/>
                        <a:t>7</a:t>
                      </a:r>
                    </a:p>
                  </a:txBody>
                  <a:tcPr/>
                </a:tc>
                <a:extLst>
                  <a:ext uri="{0D108BD9-81ED-4DB2-BD59-A6C34878D82A}">
                    <a16:rowId xmlns:a16="http://schemas.microsoft.com/office/drawing/2014/main" val="523264109"/>
                  </a:ext>
                </a:extLst>
              </a:tr>
            </a:tbl>
          </a:graphicData>
        </a:graphic>
      </p:graphicFrame>
      <p:sp>
        <p:nvSpPr>
          <p:cNvPr id="8" name="TextBox 7">
            <a:extLst>
              <a:ext uri="{FF2B5EF4-FFF2-40B4-BE49-F238E27FC236}">
                <a16:creationId xmlns:a16="http://schemas.microsoft.com/office/drawing/2014/main" id="{5B3CC7E0-4085-AAF3-6EC4-8D4505C13F1E}"/>
              </a:ext>
            </a:extLst>
          </p:cNvPr>
          <p:cNvSpPr txBox="1"/>
          <p:nvPr/>
        </p:nvSpPr>
        <p:spPr>
          <a:xfrm>
            <a:off x="822960" y="2168251"/>
            <a:ext cx="749810" cy="461665"/>
          </a:xfrm>
          <a:prstGeom prst="rect">
            <a:avLst/>
          </a:prstGeom>
          <a:noFill/>
        </p:spPr>
        <p:txBody>
          <a:bodyPr wrap="square">
            <a:spAutoFit/>
          </a:bodyPr>
          <a:lstStyle/>
          <a:p>
            <a:r>
              <a:rPr lang="en-US" sz="2400" dirty="0"/>
              <a:t>A =</a:t>
            </a:r>
          </a:p>
        </p:txBody>
      </p:sp>
      <p:sp>
        <p:nvSpPr>
          <p:cNvPr id="10" name="TextBox 9">
            <a:extLst>
              <a:ext uri="{FF2B5EF4-FFF2-40B4-BE49-F238E27FC236}">
                <a16:creationId xmlns:a16="http://schemas.microsoft.com/office/drawing/2014/main" id="{D438E19E-9017-7D82-46E7-C6B6D5EE7E17}"/>
              </a:ext>
            </a:extLst>
          </p:cNvPr>
          <p:cNvSpPr txBox="1"/>
          <p:nvPr/>
        </p:nvSpPr>
        <p:spPr>
          <a:xfrm>
            <a:off x="1694690" y="1645626"/>
            <a:ext cx="5998460" cy="461665"/>
          </a:xfrm>
          <a:prstGeom prst="rect">
            <a:avLst/>
          </a:prstGeom>
          <a:noFill/>
        </p:spPr>
        <p:txBody>
          <a:bodyPr wrap="square">
            <a:spAutoFit/>
          </a:bodyPr>
          <a:lstStyle/>
          <a:p>
            <a:r>
              <a:rPr lang="en-US" sz="2400" dirty="0"/>
              <a:t>0     1     2     3     4      5     6     7     8     9</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44EEDA38-EF69-2263-05C7-B0F601098DAC}"/>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1B4C5B48-F172-0E49-1D77-BD6E2F370FE8}"/>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Xây</a:t>
            </a:r>
            <a:r>
              <a:rPr lang="en-US" sz="2000" dirty="0"/>
              <a:t> </a:t>
            </a:r>
            <a:r>
              <a:rPr lang="en-US" sz="2000" dirty="0" err="1"/>
              <a:t>dựng</a:t>
            </a:r>
            <a:r>
              <a:rPr lang="en-US" sz="2000" dirty="0"/>
              <a:t> </a:t>
            </a:r>
            <a:r>
              <a:rPr lang="en-US" sz="2000" dirty="0" err="1"/>
              <a:t>cấu</a:t>
            </a:r>
            <a:r>
              <a:rPr lang="en-US" sz="2000" dirty="0"/>
              <a:t> </a:t>
            </a:r>
            <a:r>
              <a:rPr lang="en-US" sz="2000" dirty="0" err="1"/>
              <a:t>trúc</a:t>
            </a:r>
            <a:r>
              <a:rPr lang="en-US" sz="2000" dirty="0"/>
              <a:t> Fenwick Tree (Fenwick Tree Construction)</a:t>
            </a:r>
          </a:p>
        </p:txBody>
      </p:sp>
      <p:graphicFrame>
        <p:nvGraphicFramePr>
          <p:cNvPr id="18" name="Table 17">
            <a:extLst>
              <a:ext uri="{FF2B5EF4-FFF2-40B4-BE49-F238E27FC236}">
                <a16:creationId xmlns:a16="http://schemas.microsoft.com/office/drawing/2014/main" id="{EC8ACB5F-6528-DB8A-E940-D3CD3495C6BE}"/>
              </a:ext>
            </a:extLst>
          </p:cNvPr>
          <p:cNvGraphicFramePr>
            <a:graphicFrameLocks noGrp="1"/>
          </p:cNvGraphicFramePr>
          <p:nvPr/>
        </p:nvGraphicFramePr>
        <p:xfrm>
          <a:off x="0" y="1173734"/>
          <a:ext cx="9144002" cy="335280"/>
        </p:xfrm>
        <a:graphic>
          <a:graphicData uri="http://schemas.openxmlformats.org/drawingml/2006/table">
            <a:tbl>
              <a:tblPr firstRow="1" bandRow="1">
                <a:tableStyleId>{CC4AEED3-F78E-434A-8E7B-570F3100C88C}</a:tableStyleId>
              </a:tblPr>
              <a:tblGrid>
                <a:gridCol w="759679">
                  <a:extLst>
                    <a:ext uri="{9D8B030D-6E8A-4147-A177-3AD203B41FA5}">
                      <a16:colId xmlns:a16="http://schemas.microsoft.com/office/drawing/2014/main" val="3132267375"/>
                    </a:ext>
                  </a:extLst>
                </a:gridCol>
                <a:gridCol w="759679">
                  <a:extLst>
                    <a:ext uri="{9D8B030D-6E8A-4147-A177-3AD203B41FA5}">
                      <a16:colId xmlns:a16="http://schemas.microsoft.com/office/drawing/2014/main" val="3789098752"/>
                    </a:ext>
                  </a:extLst>
                </a:gridCol>
                <a:gridCol w="759679">
                  <a:extLst>
                    <a:ext uri="{9D8B030D-6E8A-4147-A177-3AD203B41FA5}">
                      <a16:colId xmlns:a16="http://schemas.microsoft.com/office/drawing/2014/main" val="2932655077"/>
                    </a:ext>
                  </a:extLst>
                </a:gridCol>
                <a:gridCol w="759679">
                  <a:extLst>
                    <a:ext uri="{9D8B030D-6E8A-4147-A177-3AD203B41FA5}">
                      <a16:colId xmlns:a16="http://schemas.microsoft.com/office/drawing/2014/main" val="2043838059"/>
                    </a:ext>
                  </a:extLst>
                </a:gridCol>
                <a:gridCol w="759679">
                  <a:extLst>
                    <a:ext uri="{9D8B030D-6E8A-4147-A177-3AD203B41FA5}">
                      <a16:colId xmlns:a16="http://schemas.microsoft.com/office/drawing/2014/main" val="3996225493"/>
                    </a:ext>
                  </a:extLst>
                </a:gridCol>
                <a:gridCol w="787533">
                  <a:extLst>
                    <a:ext uri="{9D8B030D-6E8A-4147-A177-3AD203B41FA5}">
                      <a16:colId xmlns:a16="http://schemas.microsoft.com/office/drawing/2014/main" val="3167714550"/>
                    </a:ext>
                  </a:extLst>
                </a:gridCol>
                <a:gridCol w="759679">
                  <a:extLst>
                    <a:ext uri="{9D8B030D-6E8A-4147-A177-3AD203B41FA5}">
                      <a16:colId xmlns:a16="http://schemas.microsoft.com/office/drawing/2014/main" val="977450678"/>
                    </a:ext>
                  </a:extLst>
                </a:gridCol>
                <a:gridCol w="759679">
                  <a:extLst>
                    <a:ext uri="{9D8B030D-6E8A-4147-A177-3AD203B41FA5}">
                      <a16:colId xmlns:a16="http://schemas.microsoft.com/office/drawing/2014/main" val="2924550504"/>
                    </a:ext>
                  </a:extLst>
                </a:gridCol>
                <a:gridCol w="759679">
                  <a:extLst>
                    <a:ext uri="{9D8B030D-6E8A-4147-A177-3AD203B41FA5}">
                      <a16:colId xmlns:a16="http://schemas.microsoft.com/office/drawing/2014/main" val="3461910798"/>
                    </a:ext>
                  </a:extLst>
                </a:gridCol>
                <a:gridCol w="759679">
                  <a:extLst>
                    <a:ext uri="{9D8B030D-6E8A-4147-A177-3AD203B41FA5}">
                      <a16:colId xmlns:a16="http://schemas.microsoft.com/office/drawing/2014/main" val="4004852454"/>
                    </a:ext>
                  </a:extLst>
                </a:gridCol>
                <a:gridCol w="759679">
                  <a:extLst>
                    <a:ext uri="{9D8B030D-6E8A-4147-A177-3AD203B41FA5}">
                      <a16:colId xmlns:a16="http://schemas.microsoft.com/office/drawing/2014/main" val="3562144096"/>
                    </a:ext>
                  </a:extLst>
                </a:gridCol>
                <a:gridCol w="759679">
                  <a:extLst>
                    <a:ext uri="{9D8B030D-6E8A-4147-A177-3AD203B41FA5}">
                      <a16:colId xmlns:a16="http://schemas.microsoft.com/office/drawing/2014/main" val="3680553753"/>
                    </a:ext>
                  </a:extLst>
                </a:gridCol>
              </a:tblGrid>
              <a:tr h="216154">
                <a:tc>
                  <a:txBody>
                    <a:bodyPr/>
                    <a:lstStyle/>
                    <a:p>
                      <a:r>
                        <a:rPr lang="en-US" sz="1600" dirty="0">
                          <a:solidFill>
                            <a:schemeClr val="tx1"/>
                          </a:solidFill>
                        </a:rPr>
                        <a:t>00001</a:t>
                      </a:r>
                    </a:p>
                  </a:txBody>
                  <a:tcPr/>
                </a:tc>
                <a:tc>
                  <a:txBody>
                    <a:bodyPr/>
                    <a:lstStyle/>
                    <a:p>
                      <a:r>
                        <a:rPr lang="en-US" sz="1600" dirty="0">
                          <a:solidFill>
                            <a:schemeClr val="tx1"/>
                          </a:solidFill>
                        </a:rPr>
                        <a:t>00010</a:t>
                      </a:r>
                    </a:p>
                  </a:txBody>
                  <a:tcPr/>
                </a:tc>
                <a:tc>
                  <a:txBody>
                    <a:bodyPr/>
                    <a:lstStyle/>
                    <a:p>
                      <a:r>
                        <a:rPr lang="en-US" sz="1600" dirty="0">
                          <a:solidFill>
                            <a:schemeClr val="tx1"/>
                          </a:solidFill>
                        </a:rPr>
                        <a:t>00011</a:t>
                      </a:r>
                    </a:p>
                  </a:txBody>
                  <a:tcPr/>
                </a:tc>
                <a:tc>
                  <a:txBody>
                    <a:bodyPr/>
                    <a:lstStyle/>
                    <a:p>
                      <a:r>
                        <a:rPr lang="en-US" sz="1600" dirty="0">
                          <a:solidFill>
                            <a:schemeClr val="tx1"/>
                          </a:solidFill>
                        </a:rPr>
                        <a:t>00100</a:t>
                      </a:r>
                    </a:p>
                  </a:txBody>
                  <a:tcPr/>
                </a:tc>
                <a:tc>
                  <a:txBody>
                    <a:bodyPr/>
                    <a:lstStyle/>
                    <a:p>
                      <a:r>
                        <a:rPr lang="en-US" sz="1600" dirty="0">
                          <a:solidFill>
                            <a:schemeClr val="tx1"/>
                          </a:solidFill>
                        </a:rPr>
                        <a:t>00101</a:t>
                      </a:r>
                    </a:p>
                  </a:txBody>
                  <a:tcPr/>
                </a:tc>
                <a:tc>
                  <a:txBody>
                    <a:bodyPr/>
                    <a:lstStyle/>
                    <a:p>
                      <a:r>
                        <a:rPr lang="en-US" sz="1600" dirty="0">
                          <a:solidFill>
                            <a:schemeClr val="tx1"/>
                          </a:solidFill>
                        </a:rPr>
                        <a:t>00110</a:t>
                      </a:r>
                    </a:p>
                  </a:txBody>
                  <a:tcPr/>
                </a:tc>
                <a:tc>
                  <a:txBody>
                    <a:bodyPr/>
                    <a:lstStyle/>
                    <a:p>
                      <a:r>
                        <a:rPr lang="en-US" sz="1600" dirty="0">
                          <a:solidFill>
                            <a:schemeClr val="tx1"/>
                          </a:solidFill>
                        </a:rPr>
                        <a:t>00111</a:t>
                      </a:r>
                    </a:p>
                  </a:txBody>
                  <a:tcPr/>
                </a:tc>
                <a:tc>
                  <a:txBody>
                    <a:bodyPr/>
                    <a:lstStyle/>
                    <a:p>
                      <a:r>
                        <a:rPr lang="en-US" sz="1600" dirty="0">
                          <a:solidFill>
                            <a:schemeClr val="tx1"/>
                          </a:solidFill>
                        </a:rPr>
                        <a:t>01000</a:t>
                      </a:r>
                    </a:p>
                  </a:txBody>
                  <a:tcPr/>
                </a:tc>
                <a:tc>
                  <a:txBody>
                    <a:bodyPr/>
                    <a:lstStyle/>
                    <a:p>
                      <a:r>
                        <a:rPr lang="en-US" sz="1600" dirty="0">
                          <a:solidFill>
                            <a:schemeClr val="tx1"/>
                          </a:solidFill>
                        </a:rPr>
                        <a:t>01001</a:t>
                      </a:r>
                    </a:p>
                  </a:txBody>
                  <a:tcPr/>
                </a:tc>
                <a:tc>
                  <a:txBody>
                    <a:bodyPr/>
                    <a:lstStyle/>
                    <a:p>
                      <a:r>
                        <a:rPr lang="en-US" sz="1600" dirty="0">
                          <a:solidFill>
                            <a:schemeClr val="tx1"/>
                          </a:solidFill>
                        </a:rPr>
                        <a:t>01010</a:t>
                      </a:r>
                    </a:p>
                  </a:txBody>
                  <a:tcPr/>
                </a:tc>
                <a:tc>
                  <a:txBody>
                    <a:bodyPr/>
                    <a:lstStyle/>
                    <a:p>
                      <a:r>
                        <a:rPr lang="en-US" sz="1600" dirty="0">
                          <a:solidFill>
                            <a:schemeClr val="tx1"/>
                          </a:solidFill>
                        </a:rPr>
                        <a:t>01011</a:t>
                      </a:r>
                    </a:p>
                  </a:txBody>
                  <a:tcPr/>
                </a:tc>
                <a:tc>
                  <a:txBody>
                    <a:bodyPr/>
                    <a:lstStyle/>
                    <a:p>
                      <a:r>
                        <a:rPr lang="en-US" sz="1600" dirty="0">
                          <a:solidFill>
                            <a:schemeClr val="tx1"/>
                          </a:solidFill>
                        </a:rPr>
                        <a:t>01100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43E1E10A-4836-9E74-AFCF-71ABC478F57D}"/>
              </a:ext>
            </a:extLst>
          </p:cNvPr>
          <p:cNvSpPr txBox="1"/>
          <p:nvPr/>
        </p:nvSpPr>
        <p:spPr>
          <a:xfrm>
            <a:off x="0" y="712069"/>
            <a:ext cx="9143999" cy="461665"/>
          </a:xfrm>
          <a:prstGeom prst="rect">
            <a:avLst/>
          </a:prstGeom>
          <a:noFill/>
        </p:spPr>
        <p:txBody>
          <a:bodyPr wrap="square">
            <a:spAutoFit/>
          </a:bodyPr>
          <a:lstStyle/>
          <a:p>
            <a:r>
              <a:rPr lang="en-US" sz="2400" dirty="0"/>
              <a:t>  1       2       3       4       5       6        7       8       9      10    11     </a:t>
            </a:r>
            <a:r>
              <a:rPr lang="en-US" sz="2400" dirty="0">
                <a:solidFill>
                  <a:srgbClr val="FF0000"/>
                </a:solidFill>
              </a:rPr>
              <a:t>12</a:t>
            </a:r>
          </a:p>
        </p:txBody>
      </p:sp>
      <p:sp>
        <p:nvSpPr>
          <p:cNvPr id="21" name="TextBox 20">
            <a:extLst>
              <a:ext uri="{FF2B5EF4-FFF2-40B4-BE49-F238E27FC236}">
                <a16:creationId xmlns:a16="http://schemas.microsoft.com/office/drawing/2014/main" id="{E0EDAFDE-CD0A-68F7-A491-8CA7CE0F6EFD}"/>
              </a:ext>
            </a:extLst>
          </p:cNvPr>
          <p:cNvSpPr txBox="1"/>
          <p:nvPr/>
        </p:nvSpPr>
        <p:spPr>
          <a:xfrm>
            <a:off x="865632" y="3113008"/>
            <a:ext cx="7949184" cy="369332"/>
          </a:xfrm>
          <a:prstGeom prst="rect">
            <a:avLst/>
          </a:prstGeom>
          <a:noFill/>
        </p:spPr>
        <p:txBody>
          <a:bodyPr wrap="square">
            <a:spAutoFit/>
          </a:bodyPr>
          <a:lstStyle/>
          <a:p>
            <a:r>
              <a:rPr lang="vi-VN" sz="1800" dirty="0"/>
              <a:t>i = 12 = 1100</a:t>
            </a:r>
            <a:r>
              <a:rPr lang="vi-VN" sz="1200" dirty="0"/>
              <a:t>2</a:t>
            </a:r>
            <a:endParaRPr lang="en-US" sz="1800" dirty="0"/>
          </a:p>
        </p:txBody>
      </p:sp>
      <p:sp>
        <p:nvSpPr>
          <p:cNvPr id="25" name="TextBox 24">
            <a:extLst>
              <a:ext uri="{FF2B5EF4-FFF2-40B4-BE49-F238E27FC236}">
                <a16:creationId xmlns:a16="http://schemas.microsoft.com/office/drawing/2014/main" id="{47158774-CEDB-60ED-EC6C-71DA21C9AE0A}"/>
              </a:ext>
            </a:extLst>
          </p:cNvPr>
          <p:cNvSpPr txBox="1"/>
          <p:nvPr/>
        </p:nvSpPr>
        <p:spPr>
          <a:xfrm>
            <a:off x="865632" y="3657574"/>
            <a:ext cx="7565118" cy="369332"/>
          </a:xfrm>
          <a:prstGeom prst="rect">
            <a:avLst/>
          </a:prstGeom>
          <a:noFill/>
        </p:spPr>
        <p:txBody>
          <a:bodyPr wrap="square">
            <a:spAutoFit/>
          </a:bodyPr>
          <a:lstStyle/>
          <a:p>
            <a:r>
              <a:rPr lang="pl-PL" sz="1800" dirty="0"/>
              <a:t>j = 1100</a:t>
            </a:r>
            <a:r>
              <a:rPr lang="pl-PL" sz="1200" dirty="0"/>
              <a:t>2</a:t>
            </a:r>
            <a:r>
              <a:rPr lang="pl-PL" sz="1800" dirty="0"/>
              <a:t> + 0100</a:t>
            </a:r>
            <a:r>
              <a:rPr lang="pl-PL" sz="1200" dirty="0"/>
              <a:t>2</a:t>
            </a:r>
            <a:r>
              <a:rPr lang="pl-PL" sz="1800" dirty="0"/>
              <a:t> = 10000</a:t>
            </a:r>
            <a:r>
              <a:rPr lang="pl-PL" sz="1200" dirty="0"/>
              <a:t>2</a:t>
            </a:r>
            <a:r>
              <a:rPr lang="en-US" sz="1800" dirty="0"/>
              <a:t> </a:t>
            </a:r>
            <a:r>
              <a:rPr lang="pl-PL" sz="1800" dirty="0"/>
              <a:t>= </a:t>
            </a:r>
            <a:r>
              <a:rPr lang="pl-PL" sz="1800" dirty="0">
                <a:solidFill>
                  <a:srgbClr val="FF0000"/>
                </a:solidFill>
              </a:rPr>
              <a:t>16</a:t>
            </a:r>
            <a:endParaRPr lang="en-US" sz="1800" dirty="0">
              <a:solidFill>
                <a:srgbClr val="FF0000"/>
              </a:solidFill>
            </a:endParaRPr>
          </a:p>
        </p:txBody>
      </p:sp>
      <p:sp>
        <p:nvSpPr>
          <p:cNvPr id="17" name="Rectangle 16">
            <a:extLst>
              <a:ext uri="{FF2B5EF4-FFF2-40B4-BE49-F238E27FC236}">
                <a16:creationId xmlns:a16="http://schemas.microsoft.com/office/drawing/2014/main" id="{B6124D76-3DF3-2ADD-F91C-47CC09247E0B}"/>
              </a:ext>
            </a:extLst>
          </p:cNvPr>
          <p:cNvSpPr/>
          <p:nvPr/>
        </p:nvSpPr>
        <p:spPr>
          <a:xfrm>
            <a:off x="24954" y="1535306"/>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342F93-B835-95FE-2F03-F52C51444CA9}"/>
              </a:ext>
            </a:extLst>
          </p:cNvPr>
          <p:cNvSpPr/>
          <p:nvPr/>
        </p:nvSpPr>
        <p:spPr>
          <a:xfrm>
            <a:off x="32671" y="1791955"/>
            <a:ext cx="1511238"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A40F18E-A756-2DB0-1AEB-0DE395B6A4FC}"/>
              </a:ext>
            </a:extLst>
          </p:cNvPr>
          <p:cNvSpPr/>
          <p:nvPr/>
        </p:nvSpPr>
        <p:spPr>
          <a:xfrm>
            <a:off x="26290" y="2020453"/>
            <a:ext cx="3035238" cy="111915"/>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748411D-ED2C-77DB-4FD4-37B94F8E3173}"/>
              </a:ext>
            </a:extLst>
          </p:cNvPr>
          <p:cNvSpPr/>
          <p:nvPr/>
        </p:nvSpPr>
        <p:spPr>
          <a:xfrm>
            <a:off x="1536192"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69405E4-E0EC-DE5B-F7B9-ADEE82D78702}"/>
              </a:ext>
            </a:extLst>
          </p:cNvPr>
          <p:cNvSpPr/>
          <p:nvPr/>
        </p:nvSpPr>
        <p:spPr>
          <a:xfrm>
            <a:off x="3067072"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97833E3-E18F-E3E1-9708-7B86EE3235AD}"/>
              </a:ext>
            </a:extLst>
          </p:cNvPr>
          <p:cNvSpPr/>
          <p:nvPr/>
        </p:nvSpPr>
        <p:spPr>
          <a:xfrm>
            <a:off x="4612916"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E67C683-95EB-C37D-BC5A-20511EAA4B8E}"/>
              </a:ext>
            </a:extLst>
          </p:cNvPr>
          <p:cNvSpPr/>
          <p:nvPr/>
        </p:nvSpPr>
        <p:spPr>
          <a:xfrm>
            <a:off x="6161532"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AFF55C0-24B0-2A8E-273F-374EA8276CE3}"/>
              </a:ext>
            </a:extLst>
          </p:cNvPr>
          <p:cNvSpPr/>
          <p:nvPr/>
        </p:nvSpPr>
        <p:spPr>
          <a:xfrm>
            <a:off x="7710148"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5411E39-4153-5896-D774-90A1C7F0A61C}"/>
              </a:ext>
            </a:extLst>
          </p:cNvPr>
          <p:cNvSpPr/>
          <p:nvPr/>
        </p:nvSpPr>
        <p:spPr>
          <a:xfrm>
            <a:off x="6161532" y="2020453"/>
            <a:ext cx="2956178" cy="111915"/>
          </a:xfrm>
          <a:prstGeom prst="rect">
            <a:avLst/>
          </a:prstGeom>
          <a:solidFill>
            <a:srgbClr val="FF000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561DE06-CB38-8E6B-7DF0-594B7B635797}"/>
              </a:ext>
            </a:extLst>
          </p:cNvPr>
          <p:cNvSpPr/>
          <p:nvPr/>
        </p:nvSpPr>
        <p:spPr>
          <a:xfrm>
            <a:off x="3060761" y="1774191"/>
            <a:ext cx="1511238"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9421068-8B4B-58BE-044D-4E8F84D0F3A3}"/>
              </a:ext>
            </a:extLst>
          </p:cNvPr>
          <p:cNvSpPr/>
          <p:nvPr/>
        </p:nvSpPr>
        <p:spPr>
          <a:xfrm>
            <a:off x="6161532" y="1792552"/>
            <a:ext cx="1511238"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961015F-CB34-E956-2388-7F291EE445D8}"/>
              </a:ext>
            </a:extLst>
          </p:cNvPr>
          <p:cNvSpPr/>
          <p:nvPr/>
        </p:nvSpPr>
        <p:spPr>
          <a:xfrm>
            <a:off x="24953" y="2271106"/>
            <a:ext cx="6071616" cy="111915"/>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07E4417-BC5F-E4FC-6DF0-52143CA157A1}"/>
              </a:ext>
            </a:extLst>
          </p:cNvPr>
          <p:cNvSpPr txBox="1"/>
          <p:nvPr/>
        </p:nvSpPr>
        <p:spPr>
          <a:xfrm>
            <a:off x="-1" y="2476109"/>
            <a:ext cx="9143999" cy="461665"/>
          </a:xfrm>
          <a:prstGeom prst="rect">
            <a:avLst/>
          </a:prstGeom>
          <a:noFill/>
        </p:spPr>
        <p:txBody>
          <a:bodyPr wrap="square">
            <a:spAutoFit/>
          </a:bodyPr>
          <a:lstStyle/>
          <a:p>
            <a:r>
              <a:rPr lang="en-US" sz="2400" dirty="0"/>
              <a:t>  3      7       -2      12       3     14       5     23      -9       -7      4    </a:t>
            </a:r>
            <a:r>
              <a:rPr lang="en-US" sz="2400" dirty="0">
                <a:solidFill>
                  <a:srgbClr val="FF0000"/>
                </a:solidFill>
              </a:rPr>
              <a:t>-11</a:t>
            </a:r>
          </a:p>
        </p:txBody>
      </p:sp>
      <p:sp>
        <p:nvSpPr>
          <p:cNvPr id="3" name="TextBox 2">
            <a:extLst>
              <a:ext uri="{FF2B5EF4-FFF2-40B4-BE49-F238E27FC236}">
                <a16:creationId xmlns:a16="http://schemas.microsoft.com/office/drawing/2014/main" id="{4B446648-5651-AA40-488C-556C69B51DA4}"/>
              </a:ext>
            </a:extLst>
          </p:cNvPr>
          <p:cNvSpPr txBox="1"/>
          <p:nvPr/>
        </p:nvSpPr>
        <p:spPr>
          <a:xfrm>
            <a:off x="833326" y="4240149"/>
            <a:ext cx="7565118" cy="369332"/>
          </a:xfrm>
          <a:prstGeom prst="rect">
            <a:avLst/>
          </a:prstGeom>
          <a:noFill/>
        </p:spPr>
        <p:txBody>
          <a:bodyPr wrap="square">
            <a:spAutoFit/>
          </a:bodyPr>
          <a:lstStyle/>
          <a:p>
            <a:r>
              <a:rPr lang="en-US" sz="1800" dirty="0" err="1">
                <a:solidFill>
                  <a:schemeClr val="tx1"/>
                </a:solidFill>
              </a:rPr>
              <a:t>Không</a:t>
            </a:r>
            <a:r>
              <a:rPr lang="en-US" sz="1800" dirty="0">
                <a:solidFill>
                  <a:schemeClr val="tx1"/>
                </a:solidFill>
              </a:rPr>
              <a:t> update </a:t>
            </a:r>
            <a:r>
              <a:rPr lang="en-US" sz="1800" dirty="0" err="1">
                <a:solidFill>
                  <a:schemeClr val="tx1"/>
                </a:solidFill>
              </a:rPr>
              <a:t>giá</a:t>
            </a:r>
            <a:r>
              <a:rPr lang="en-US" sz="1800" dirty="0">
                <a:solidFill>
                  <a:schemeClr val="tx1"/>
                </a:solidFill>
              </a:rPr>
              <a:t> </a:t>
            </a:r>
            <a:r>
              <a:rPr lang="en-US" sz="1800" dirty="0" err="1">
                <a:solidFill>
                  <a:schemeClr val="tx1"/>
                </a:solidFill>
              </a:rPr>
              <a:t>trị</a:t>
            </a:r>
            <a:r>
              <a:rPr lang="en-US" sz="1800" dirty="0">
                <a:solidFill>
                  <a:schemeClr val="tx1"/>
                </a:solidFill>
              </a:rPr>
              <a:t> j </a:t>
            </a:r>
            <a:r>
              <a:rPr lang="en-US" sz="1800" dirty="0" err="1">
                <a:solidFill>
                  <a:schemeClr val="tx1"/>
                </a:solidFill>
              </a:rPr>
              <a:t>nếu</a:t>
            </a:r>
            <a:r>
              <a:rPr lang="en-US" sz="1800" dirty="0">
                <a:solidFill>
                  <a:schemeClr val="tx1"/>
                </a:solidFill>
              </a:rPr>
              <a:t> </a:t>
            </a:r>
            <a:r>
              <a:rPr lang="en-US" sz="1800" dirty="0" err="1">
                <a:solidFill>
                  <a:srgbClr val="FF0000"/>
                </a:solidFill>
              </a:rPr>
              <a:t>nó</a:t>
            </a:r>
            <a:r>
              <a:rPr lang="en-US" sz="1800" dirty="0">
                <a:solidFill>
                  <a:srgbClr val="FF0000"/>
                </a:solidFill>
              </a:rPr>
              <a:t> </a:t>
            </a:r>
            <a:r>
              <a:rPr lang="en-US" sz="1800" dirty="0" err="1">
                <a:solidFill>
                  <a:srgbClr val="FF0000"/>
                </a:solidFill>
              </a:rPr>
              <a:t>vượt</a:t>
            </a:r>
            <a:r>
              <a:rPr lang="en-US" sz="1800" dirty="0">
                <a:solidFill>
                  <a:srgbClr val="FF0000"/>
                </a:solidFill>
              </a:rPr>
              <a:t> </a:t>
            </a:r>
            <a:r>
              <a:rPr lang="en-US" sz="1800" dirty="0" err="1">
                <a:solidFill>
                  <a:srgbClr val="FF0000"/>
                </a:solidFill>
              </a:rPr>
              <a:t>ngoài</a:t>
            </a:r>
            <a:r>
              <a:rPr lang="en-US" sz="1800" dirty="0">
                <a:solidFill>
                  <a:srgbClr val="FF0000"/>
                </a:solidFill>
              </a:rPr>
              <a:t> </a:t>
            </a:r>
            <a:r>
              <a:rPr lang="en-US" sz="1800" dirty="0" err="1">
                <a:solidFill>
                  <a:srgbClr val="FF0000"/>
                </a:solidFill>
              </a:rPr>
              <a:t>phạm</a:t>
            </a:r>
            <a:r>
              <a:rPr lang="en-US" sz="1800" dirty="0">
                <a:solidFill>
                  <a:srgbClr val="FF0000"/>
                </a:solidFill>
              </a:rPr>
              <a:t> vi </a:t>
            </a:r>
            <a:r>
              <a:rPr lang="en-US" sz="1800" dirty="0">
                <a:solidFill>
                  <a:schemeClr val="tx1"/>
                </a:solidFill>
              </a:rPr>
              <a:t>index </a:t>
            </a:r>
            <a:r>
              <a:rPr lang="en-US" sz="1800" dirty="0" err="1">
                <a:solidFill>
                  <a:schemeClr val="tx1"/>
                </a:solidFill>
              </a:rPr>
              <a:t>của</a:t>
            </a:r>
            <a:r>
              <a:rPr lang="en-US" sz="1800" dirty="0">
                <a:solidFill>
                  <a:schemeClr val="tx1"/>
                </a:solidFill>
              </a:rPr>
              <a:t> </a:t>
            </a:r>
            <a:r>
              <a:rPr lang="en-US" sz="1800" dirty="0" err="1">
                <a:solidFill>
                  <a:schemeClr val="tx1"/>
                </a:solidFill>
              </a:rPr>
              <a:t>bảng</a:t>
            </a:r>
            <a:r>
              <a:rPr lang="en-US" sz="1800" dirty="0">
                <a:solidFill>
                  <a:schemeClr val="tx1"/>
                </a:solidFill>
              </a:rPr>
              <a:t> (</a:t>
            </a:r>
            <a:r>
              <a:rPr lang="en-US" sz="1800" dirty="0">
                <a:solidFill>
                  <a:srgbClr val="FF0000"/>
                </a:solidFill>
              </a:rPr>
              <a:t>12</a:t>
            </a:r>
            <a:r>
              <a:rPr lang="en-US" sz="1800" dirty="0">
                <a:solidFill>
                  <a:schemeClr val="tx1"/>
                </a:solidFill>
              </a:rPr>
              <a:t>)</a:t>
            </a:r>
          </a:p>
        </p:txBody>
      </p:sp>
    </p:spTree>
    <p:extLst>
      <p:ext uri="{BB962C8B-B14F-4D97-AF65-F5344CB8AC3E}">
        <p14:creationId xmlns:p14="http://schemas.microsoft.com/office/powerpoint/2010/main" val="21976619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8182D1FF-DE93-A6BC-5B2F-7F1B071C00F0}"/>
            </a:ext>
          </a:extLst>
        </p:cNvPr>
        <p:cNvGrpSpPr/>
        <p:nvPr/>
      </p:nvGrpSpPr>
      <p:grpSpPr>
        <a:xfrm>
          <a:off x="0" y="0"/>
          <a:ext cx="0" cy="0"/>
          <a:chOff x="0" y="0"/>
          <a:chExt cx="0" cy="0"/>
        </a:xfrm>
      </p:grpSpPr>
      <p:sp>
        <p:nvSpPr>
          <p:cNvPr id="412" name="Google Shape;412;p51">
            <a:extLst>
              <a:ext uri="{FF2B5EF4-FFF2-40B4-BE49-F238E27FC236}">
                <a16:creationId xmlns:a16="http://schemas.microsoft.com/office/drawing/2014/main" id="{F9449055-49BD-FF38-678C-E5358C1663EC}"/>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Xây</a:t>
            </a:r>
            <a:r>
              <a:rPr lang="en-US" sz="2000" dirty="0"/>
              <a:t> </a:t>
            </a:r>
            <a:r>
              <a:rPr lang="en-US" sz="2000" dirty="0" err="1"/>
              <a:t>dựng</a:t>
            </a:r>
            <a:r>
              <a:rPr lang="en-US" sz="2000" dirty="0"/>
              <a:t> </a:t>
            </a:r>
            <a:r>
              <a:rPr lang="en-US" sz="2000" dirty="0" err="1"/>
              <a:t>cấu</a:t>
            </a:r>
            <a:r>
              <a:rPr lang="en-US" sz="2000" dirty="0"/>
              <a:t> </a:t>
            </a:r>
            <a:r>
              <a:rPr lang="en-US" sz="2000" dirty="0" err="1"/>
              <a:t>trúc</a:t>
            </a:r>
            <a:r>
              <a:rPr lang="en-US" sz="2000" dirty="0"/>
              <a:t> Fenwick Tree (Fenwick Tree Construction)</a:t>
            </a:r>
          </a:p>
        </p:txBody>
      </p:sp>
      <p:graphicFrame>
        <p:nvGraphicFramePr>
          <p:cNvPr id="18" name="Table 17">
            <a:extLst>
              <a:ext uri="{FF2B5EF4-FFF2-40B4-BE49-F238E27FC236}">
                <a16:creationId xmlns:a16="http://schemas.microsoft.com/office/drawing/2014/main" id="{36EC2312-1516-31CC-CBD2-D9E927149AE7}"/>
              </a:ext>
            </a:extLst>
          </p:cNvPr>
          <p:cNvGraphicFramePr>
            <a:graphicFrameLocks noGrp="1"/>
          </p:cNvGraphicFramePr>
          <p:nvPr/>
        </p:nvGraphicFramePr>
        <p:xfrm>
          <a:off x="0" y="1173734"/>
          <a:ext cx="9144002" cy="335280"/>
        </p:xfrm>
        <a:graphic>
          <a:graphicData uri="http://schemas.openxmlformats.org/drawingml/2006/table">
            <a:tbl>
              <a:tblPr firstRow="1" bandRow="1">
                <a:tableStyleId>{CC4AEED3-F78E-434A-8E7B-570F3100C88C}</a:tableStyleId>
              </a:tblPr>
              <a:tblGrid>
                <a:gridCol w="759679">
                  <a:extLst>
                    <a:ext uri="{9D8B030D-6E8A-4147-A177-3AD203B41FA5}">
                      <a16:colId xmlns:a16="http://schemas.microsoft.com/office/drawing/2014/main" val="3132267375"/>
                    </a:ext>
                  </a:extLst>
                </a:gridCol>
                <a:gridCol w="759679">
                  <a:extLst>
                    <a:ext uri="{9D8B030D-6E8A-4147-A177-3AD203B41FA5}">
                      <a16:colId xmlns:a16="http://schemas.microsoft.com/office/drawing/2014/main" val="3789098752"/>
                    </a:ext>
                  </a:extLst>
                </a:gridCol>
                <a:gridCol w="759679">
                  <a:extLst>
                    <a:ext uri="{9D8B030D-6E8A-4147-A177-3AD203B41FA5}">
                      <a16:colId xmlns:a16="http://schemas.microsoft.com/office/drawing/2014/main" val="2932655077"/>
                    </a:ext>
                  </a:extLst>
                </a:gridCol>
                <a:gridCol w="759679">
                  <a:extLst>
                    <a:ext uri="{9D8B030D-6E8A-4147-A177-3AD203B41FA5}">
                      <a16:colId xmlns:a16="http://schemas.microsoft.com/office/drawing/2014/main" val="2043838059"/>
                    </a:ext>
                  </a:extLst>
                </a:gridCol>
                <a:gridCol w="759679">
                  <a:extLst>
                    <a:ext uri="{9D8B030D-6E8A-4147-A177-3AD203B41FA5}">
                      <a16:colId xmlns:a16="http://schemas.microsoft.com/office/drawing/2014/main" val="3996225493"/>
                    </a:ext>
                  </a:extLst>
                </a:gridCol>
                <a:gridCol w="787533">
                  <a:extLst>
                    <a:ext uri="{9D8B030D-6E8A-4147-A177-3AD203B41FA5}">
                      <a16:colId xmlns:a16="http://schemas.microsoft.com/office/drawing/2014/main" val="3167714550"/>
                    </a:ext>
                  </a:extLst>
                </a:gridCol>
                <a:gridCol w="759679">
                  <a:extLst>
                    <a:ext uri="{9D8B030D-6E8A-4147-A177-3AD203B41FA5}">
                      <a16:colId xmlns:a16="http://schemas.microsoft.com/office/drawing/2014/main" val="977450678"/>
                    </a:ext>
                  </a:extLst>
                </a:gridCol>
                <a:gridCol w="759679">
                  <a:extLst>
                    <a:ext uri="{9D8B030D-6E8A-4147-A177-3AD203B41FA5}">
                      <a16:colId xmlns:a16="http://schemas.microsoft.com/office/drawing/2014/main" val="2924550504"/>
                    </a:ext>
                  </a:extLst>
                </a:gridCol>
                <a:gridCol w="759679">
                  <a:extLst>
                    <a:ext uri="{9D8B030D-6E8A-4147-A177-3AD203B41FA5}">
                      <a16:colId xmlns:a16="http://schemas.microsoft.com/office/drawing/2014/main" val="3461910798"/>
                    </a:ext>
                  </a:extLst>
                </a:gridCol>
                <a:gridCol w="759679">
                  <a:extLst>
                    <a:ext uri="{9D8B030D-6E8A-4147-A177-3AD203B41FA5}">
                      <a16:colId xmlns:a16="http://schemas.microsoft.com/office/drawing/2014/main" val="4004852454"/>
                    </a:ext>
                  </a:extLst>
                </a:gridCol>
                <a:gridCol w="759679">
                  <a:extLst>
                    <a:ext uri="{9D8B030D-6E8A-4147-A177-3AD203B41FA5}">
                      <a16:colId xmlns:a16="http://schemas.microsoft.com/office/drawing/2014/main" val="3562144096"/>
                    </a:ext>
                  </a:extLst>
                </a:gridCol>
                <a:gridCol w="759679">
                  <a:extLst>
                    <a:ext uri="{9D8B030D-6E8A-4147-A177-3AD203B41FA5}">
                      <a16:colId xmlns:a16="http://schemas.microsoft.com/office/drawing/2014/main" val="3680553753"/>
                    </a:ext>
                  </a:extLst>
                </a:gridCol>
              </a:tblGrid>
              <a:tr h="216154">
                <a:tc>
                  <a:txBody>
                    <a:bodyPr/>
                    <a:lstStyle/>
                    <a:p>
                      <a:r>
                        <a:rPr lang="en-US" sz="1600" dirty="0">
                          <a:solidFill>
                            <a:schemeClr val="tx1"/>
                          </a:solidFill>
                        </a:rPr>
                        <a:t>00001</a:t>
                      </a:r>
                    </a:p>
                  </a:txBody>
                  <a:tcPr/>
                </a:tc>
                <a:tc>
                  <a:txBody>
                    <a:bodyPr/>
                    <a:lstStyle/>
                    <a:p>
                      <a:r>
                        <a:rPr lang="en-US" sz="1600" dirty="0">
                          <a:solidFill>
                            <a:schemeClr val="tx1"/>
                          </a:solidFill>
                        </a:rPr>
                        <a:t>00010</a:t>
                      </a:r>
                    </a:p>
                  </a:txBody>
                  <a:tcPr/>
                </a:tc>
                <a:tc>
                  <a:txBody>
                    <a:bodyPr/>
                    <a:lstStyle/>
                    <a:p>
                      <a:r>
                        <a:rPr lang="en-US" sz="1600" dirty="0">
                          <a:solidFill>
                            <a:schemeClr val="tx1"/>
                          </a:solidFill>
                        </a:rPr>
                        <a:t>00011</a:t>
                      </a:r>
                    </a:p>
                  </a:txBody>
                  <a:tcPr/>
                </a:tc>
                <a:tc>
                  <a:txBody>
                    <a:bodyPr/>
                    <a:lstStyle/>
                    <a:p>
                      <a:r>
                        <a:rPr lang="en-US" sz="1600" dirty="0">
                          <a:solidFill>
                            <a:schemeClr val="tx1"/>
                          </a:solidFill>
                        </a:rPr>
                        <a:t>00100</a:t>
                      </a:r>
                    </a:p>
                  </a:txBody>
                  <a:tcPr/>
                </a:tc>
                <a:tc>
                  <a:txBody>
                    <a:bodyPr/>
                    <a:lstStyle/>
                    <a:p>
                      <a:r>
                        <a:rPr lang="en-US" sz="1600" dirty="0">
                          <a:solidFill>
                            <a:schemeClr val="tx1"/>
                          </a:solidFill>
                        </a:rPr>
                        <a:t>00101</a:t>
                      </a:r>
                    </a:p>
                  </a:txBody>
                  <a:tcPr/>
                </a:tc>
                <a:tc>
                  <a:txBody>
                    <a:bodyPr/>
                    <a:lstStyle/>
                    <a:p>
                      <a:r>
                        <a:rPr lang="en-US" sz="1600" dirty="0">
                          <a:solidFill>
                            <a:schemeClr val="tx1"/>
                          </a:solidFill>
                        </a:rPr>
                        <a:t>00110</a:t>
                      </a:r>
                    </a:p>
                  </a:txBody>
                  <a:tcPr/>
                </a:tc>
                <a:tc>
                  <a:txBody>
                    <a:bodyPr/>
                    <a:lstStyle/>
                    <a:p>
                      <a:r>
                        <a:rPr lang="en-US" sz="1600" dirty="0">
                          <a:solidFill>
                            <a:schemeClr val="tx1"/>
                          </a:solidFill>
                        </a:rPr>
                        <a:t>00111</a:t>
                      </a:r>
                    </a:p>
                  </a:txBody>
                  <a:tcPr/>
                </a:tc>
                <a:tc>
                  <a:txBody>
                    <a:bodyPr/>
                    <a:lstStyle/>
                    <a:p>
                      <a:r>
                        <a:rPr lang="en-US" sz="1600" dirty="0">
                          <a:solidFill>
                            <a:schemeClr val="tx1"/>
                          </a:solidFill>
                        </a:rPr>
                        <a:t>01000</a:t>
                      </a:r>
                    </a:p>
                  </a:txBody>
                  <a:tcPr/>
                </a:tc>
                <a:tc>
                  <a:txBody>
                    <a:bodyPr/>
                    <a:lstStyle/>
                    <a:p>
                      <a:r>
                        <a:rPr lang="en-US" sz="1600" dirty="0">
                          <a:solidFill>
                            <a:schemeClr val="tx1"/>
                          </a:solidFill>
                        </a:rPr>
                        <a:t>01001</a:t>
                      </a:r>
                    </a:p>
                  </a:txBody>
                  <a:tcPr/>
                </a:tc>
                <a:tc>
                  <a:txBody>
                    <a:bodyPr/>
                    <a:lstStyle/>
                    <a:p>
                      <a:r>
                        <a:rPr lang="en-US" sz="1600" dirty="0">
                          <a:solidFill>
                            <a:schemeClr val="tx1"/>
                          </a:solidFill>
                        </a:rPr>
                        <a:t>01010</a:t>
                      </a:r>
                    </a:p>
                  </a:txBody>
                  <a:tcPr/>
                </a:tc>
                <a:tc>
                  <a:txBody>
                    <a:bodyPr/>
                    <a:lstStyle/>
                    <a:p>
                      <a:r>
                        <a:rPr lang="en-US" sz="1600" dirty="0">
                          <a:solidFill>
                            <a:schemeClr val="tx1"/>
                          </a:solidFill>
                        </a:rPr>
                        <a:t>01011</a:t>
                      </a:r>
                    </a:p>
                  </a:txBody>
                  <a:tcPr/>
                </a:tc>
                <a:tc>
                  <a:txBody>
                    <a:bodyPr/>
                    <a:lstStyle/>
                    <a:p>
                      <a:r>
                        <a:rPr lang="en-US" sz="1600" dirty="0">
                          <a:solidFill>
                            <a:schemeClr val="tx1"/>
                          </a:solidFill>
                        </a:rPr>
                        <a:t>01100</a:t>
                      </a:r>
                    </a:p>
                  </a:txBody>
                  <a:tcPr/>
                </a:tc>
                <a:extLst>
                  <a:ext uri="{0D108BD9-81ED-4DB2-BD59-A6C34878D82A}">
                    <a16:rowId xmlns:a16="http://schemas.microsoft.com/office/drawing/2014/main" val="2910622115"/>
                  </a:ext>
                </a:extLst>
              </a:tr>
            </a:tbl>
          </a:graphicData>
        </a:graphic>
      </p:graphicFrame>
      <p:sp>
        <p:nvSpPr>
          <p:cNvPr id="19" name="TextBox 18">
            <a:extLst>
              <a:ext uri="{FF2B5EF4-FFF2-40B4-BE49-F238E27FC236}">
                <a16:creationId xmlns:a16="http://schemas.microsoft.com/office/drawing/2014/main" id="{41617E7B-D3D3-0CB4-82CA-80B4F5876B33}"/>
              </a:ext>
            </a:extLst>
          </p:cNvPr>
          <p:cNvSpPr txBox="1"/>
          <p:nvPr/>
        </p:nvSpPr>
        <p:spPr>
          <a:xfrm>
            <a:off x="0" y="712069"/>
            <a:ext cx="9143999" cy="461665"/>
          </a:xfrm>
          <a:prstGeom prst="rect">
            <a:avLst/>
          </a:prstGeom>
          <a:noFill/>
        </p:spPr>
        <p:txBody>
          <a:bodyPr wrap="square">
            <a:spAutoFit/>
          </a:bodyPr>
          <a:lstStyle/>
          <a:p>
            <a:r>
              <a:rPr lang="en-US" sz="2400" dirty="0"/>
              <a:t>  1       2       3       4       5       6        7       8       9      10    11     </a:t>
            </a:r>
            <a:r>
              <a:rPr lang="en-US" sz="2400" dirty="0">
                <a:solidFill>
                  <a:srgbClr val="FF0000"/>
                </a:solidFill>
              </a:rPr>
              <a:t>12</a:t>
            </a:r>
          </a:p>
        </p:txBody>
      </p:sp>
      <p:sp>
        <p:nvSpPr>
          <p:cNvPr id="21" name="TextBox 20">
            <a:extLst>
              <a:ext uri="{FF2B5EF4-FFF2-40B4-BE49-F238E27FC236}">
                <a16:creationId xmlns:a16="http://schemas.microsoft.com/office/drawing/2014/main" id="{E03A00E5-2ED3-FE89-4ED3-2028C14EAFC7}"/>
              </a:ext>
            </a:extLst>
          </p:cNvPr>
          <p:cNvSpPr txBox="1"/>
          <p:nvPr/>
        </p:nvSpPr>
        <p:spPr>
          <a:xfrm>
            <a:off x="788290" y="3426887"/>
            <a:ext cx="7949184" cy="646331"/>
          </a:xfrm>
          <a:prstGeom prst="rect">
            <a:avLst/>
          </a:prstGeom>
          <a:noFill/>
        </p:spPr>
        <p:txBody>
          <a:bodyPr wrap="square">
            <a:spAutoFit/>
          </a:bodyPr>
          <a:lstStyle/>
          <a:p>
            <a:r>
              <a:rPr lang="en-US" sz="1800" dirty="0" err="1"/>
              <a:t>Bây</a:t>
            </a:r>
            <a:r>
              <a:rPr lang="en-US" sz="1800" dirty="0"/>
              <a:t> </a:t>
            </a:r>
            <a:r>
              <a:rPr lang="en-US" sz="1800" dirty="0" err="1"/>
              <a:t>giờ</a:t>
            </a:r>
            <a:r>
              <a:rPr lang="en-US" sz="1800" dirty="0"/>
              <a:t> </a:t>
            </a:r>
            <a:r>
              <a:rPr lang="en-US" sz="1800" dirty="0" err="1"/>
              <a:t>chúng</a:t>
            </a:r>
            <a:r>
              <a:rPr lang="en-US" sz="1800" dirty="0"/>
              <a:t> ta </a:t>
            </a:r>
            <a:r>
              <a:rPr lang="en-US" sz="1800" dirty="0" err="1"/>
              <a:t>đã</a:t>
            </a:r>
            <a:r>
              <a:rPr lang="en-US" sz="1800" dirty="0"/>
              <a:t> </a:t>
            </a:r>
            <a:r>
              <a:rPr lang="en-US" sz="1800" dirty="0" err="1"/>
              <a:t>có</a:t>
            </a:r>
            <a:r>
              <a:rPr lang="en-US" sz="1800" dirty="0"/>
              <a:t> </a:t>
            </a:r>
            <a:r>
              <a:rPr lang="en-US" sz="1800" dirty="0" err="1"/>
              <a:t>cấu</a:t>
            </a:r>
            <a:r>
              <a:rPr lang="en-US" sz="1800" dirty="0"/>
              <a:t> </a:t>
            </a:r>
            <a:r>
              <a:rPr lang="en-US" sz="1800" dirty="0" err="1"/>
              <a:t>trúc</a:t>
            </a:r>
            <a:r>
              <a:rPr lang="en-US" sz="1800" dirty="0"/>
              <a:t> </a:t>
            </a:r>
            <a:r>
              <a:rPr lang="en-US" sz="1800" dirty="0" err="1"/>
              <a:t>cây</a:t>
            </a:r>
            <a:r>
              <a:rPr lang="en-US" sz="1800" dirty="0"/>
              <a:t> Fenwick, </a:t>
            </a:r>
            <a:r>
              <a:rPr lang="en-US" sz="1800" dirty="0" err="1"/>
              <a:t>chúng</a:t>
            </a:r>
            <a:r>
              <a:rPr lang="en-US" sz="1800" dirty="0"/>
              <a:t> ta </a:t>
            </a:r>
            <a:r>
              <a:rPr lang="en-US" sz="1800" dirty="0" err="1"/>
              <a:t>có</a:t>
            </a:r>
            <a:r>
              <a:rPr lang="en-US" sz="1800" dirty="0"/>
              <a:t> </a:t>
            </a:r>
            <a:r>
              <a:rPr lang="en-US" sz="1800" dirty="0" err="1"/>
              <a:t>thể</a:t>
            </a:r>
            <a:r>
              <a:rPr lang="en-US" sz="1800" dirty="0"/>
              <a:t> </a:t>
            </a:r>
            <a:r>
              <a:rPr lang="en-US" sz="1800" dirty="0" err="1"/>
              <a:t>thực</a:t>
            </a:r>
            <a:r>
              <a:rPr lang="en-US" sz="1800" dirty="0"/>
              <a:t> </a:t>
            </a:r>
            <a:r>
              <a:rPr lang="en-US" sz="1800" dirty="0" err="1"/>
              <a:t>hiện</a:t>
            </a:r>
            <a:r>
              <a:rPr lang="en-US" sz="1800" dirty="0"/>
              <a:t> </a:t>
            </a:r>
            <a:r>
              <a:rPr lang="en-US" sz="1800" dirty="0" err="1"/>
              <a:t>các</a:t>
            </a:r>
            <a:r>
              <a:rPr lang="en-US" sz="1800" dirty="0"/>
              <a:t> </a:t>
            </a:r>
            <a:r>
              <a:rPr lang="en-US" sz="1800" dirty="0" err="1"/>
              <a:t>yêu</a:t>
            </a:r>
            <a:r>
              <a:rPr lang="en-US" sz="1800" dirty="0"/>
              <a:t> </a:t>
            </a:r>
            <a:r>
              <a:rPr lang="en-US" sz="1800" dirty="0" err="1"/>
              <a:t>cầu</a:t>
            </a:r>
            <a:r>
              <a:rPr lang="en-US" sz="1800" dirty="0"/>
              <a:t> </a:t>
            </a:r>
            <a:r>
              <a:rPr lang="en-US" sz="1800" dirty="0" err="1"/>
              <a:t>truy</a:t>
            </a:r>
            <a:r>
              <a:rPr lang="en-US" sz="1800" dirty="0"/>
              <a:t> </a:t>
            </a:r>
            <a:r>
              <a:rPr lang="en-US" sz="1800" dirty="0" err="1"/>
              <a:t>vấn</a:t>
            </a:r>
            <a:r>
              <a:rPr lang="en-US" sz="1800" dirty="0"/>
              <a:t> </a:t>
            </a:r>
            <a:r>
              <a:rPr lang="en-US" sz="1800" dirty="0" err="1"/>
              <a:t>tổng</a:t>
            </a:r>
            <a:r>
              <a:rPr lang="en-US" sz="1800" dirty="0"/>
              <a:t>, </a:t>
            </a:r>
            <a:r>
              <a:rPr lang="en-US" sz="1800" dirty="0" err="1"/>
              <a:t>cập</a:t>
            </a:r>
            <a:r>
              <a:rPr lang="en-US" sz="1800" dirty="0"/>
              <a:t> </a:t>
            </a:r>
            <a:r>
              <a:rPr lang="en-US" sz="1800" dirty="0" err="1"/>
              <a:t>nhật</a:t>
            </a:r>
            <a:r>
              <a:rPr lang="en-US" sz="1800" dirty="0"/>
              <a:t> </a:t>
            </a:r>
            <a:r>
              <a:rPr lang="en-US" sz="1800" dirty="0" err="1"/>
              <a:t>phạm</a:t>
            </a:r>
            <a:r>
              <a:rPr lang="en-US" sz="1800" dirty="0"/>
              <a:t> vi </a:t>
            </a:r>
            <a:r>
              <a:rPr lang="en-US" sz="1800" dirty="0" err="1"/>
              <a:t>theo</a:t>
            </a:r>
            <a:r>
              <a:rPr lang="en-US" sz="1800" dirty="0"/>
              <a:t> </a:t>
            </a:r>
            <a:r>
              <a:rPr lang="en-US" sz="1800" dirty="0" err="1"/>
              <a:t>yêu</a:t>
            </a:r>
            <a:r>
              <a:rPr lang="en-US" sz="1800" dirty="0"/>
              <a:t> </a:t>
            </a:r>
            <a:r>
              <a:rPr lang="en-US" sz="1800" dirty="0" err="1"/>
              <a:t>cầu</a:t>
            </a:r>
            <a:r>
              <a:rPr lang="en-US" sz="1800" dirty="0"/>
              <a:t>.</a:t>
            </a:r>
          </a:p>
        </p:txBody>
      </p:sp>
      <p:sp>
        <p:nvSpPr>
          <p:cNvPr id="17" name="Rectangle 16">
            <a:extLst>
              <a:ext uri="{FF2B5EF4-FFF2-40B4-BE49-F238E27FC236}">
                <a16:creationId xmlns:a16="http://schemas.microsoft.com/office/drawing/2014/main" id="{91044A25-97FF-87BD-13C2-EA9F8E225B1B}"/>
              </a:ext>
            </a:extLst>
          </p:cNvPr>
          <p:cNvSpPr/>
          <p:nvPr/>
        </p:nvSpPr>
        <p:spPr>
          <a:xfrm>
            <a:off x="24954" y="1535306"/>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8CAA680-9849-F003-D6B8-83207B703BCE}"/>
              </a:ext>
            </a:extLst>
          </p:cNvPr>
          <p:cNvSpPr/>
          <p:nvPr/>
        </p:nvSpPr>
        <p:spPr>
          <a:xfrm>
            <a:off x="32671" y="1791955"/>
            <a:ext cx="1511238"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23642C1-622A-A0CB-1B75-871953E6E92A}"/>
              </a:ext>
            </a:extLst>
          </p:cNvPr>
          <p:cNvSpPr/>
          <p:nvPr/>
        </p:nvSpPr>
        <p:spPr>
          <a:xfrm>
            <a:off x="26290" y="2020453"/>
            <a:ext cx="3035238" cy="111915"/>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501466B-185B-EA75-AAD2-794D044E11D5}"/>
              </a:ext>
            </a:extLst>
          </p:cNvPr>
          <p:cNvSpPr/>
          <p:nvPr/>
        </p:nvSpPr>
        <p:spPr>
          <a:xfrm>
            <a:off x="1536192"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7CAF979-EB51-190C-0556-7AEDCEBEFB72}"/>
              </a:ext>
            </a:extLst>
          </p:cNvPr>
          <p:cNvSpPr/>
          <p:nvPr/>
        </p:nvSpPr>
        <p:spPr>
          <a:xfrm>
            <a:off x="3067072"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67A1D24-F9E5-7781-F6D2-B11BCC34AF06}"/>
              </a:ext>
            </a:extLst>
          </p:cNvPr>
          <p:cNvSpPr/>
          <p:nvPr/>
        </p:nvSpPr>
        <p:spPr>
          <a:xfrm>
            <a:off x="4612916"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E0EAA9-15A8-B75E-F117-0CA7E5910282}"/>
              </a:ext>
            </a:extLst>
          </p:cNvPr>
          <p:cNvSpPr/>
          <p:nvPr/>
        </p:nvSpPr>
        <p:spPr>
          <a:xfrm>
            <a:off x="6161532"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CDC6AE6-7544-89D0-CEFC-0CD13D10BAB9}"/>
              </a:ext>
            </a:extLst>
          </p:cNvPr>
          <p:cNvSpPr/>
          <p:nvPr/>
        </p:nvSpPr>
        <p:spPr>
          <a:xfrm>
            <a:off x="7710148" y="1541301"/>
            <a:ext cx="688296" cy="122529"/>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074A310-2D3A-9725-F533-39DF7A0A8BC7}"/>
              </a:ext>
            </a:extLst>
          </p:cNvPr>
          <p:cNvSpPr/>
          <p:nvPr/>
        </p:nvSpPr>
        <p:spPr>
          <a:xfrm>
            <a:off x="6161532" y="2020453"/>
            <a:ext cx="2956178" cy="111915"/>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627A344-7A7A-42F3-1F99-883909710171}"/>
              </a:ext>
            </a:extLst>
          </p:cNvPr>
          <p:cNvSpPr/>
          <p:nvPr/>
        </p:nvSpPr>
        <p:spPr>
          <a:xfrm>
            <a:off x="3060761" y="1774191"/>
            <a:ext cx="1511238"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A2A624B-B2B1-1F5D-8D11-FABEC50836BC}"/>
              </a:ext>
            </a:extLst>
          </p:cNvPr>
          <p:cNvSpPr/>
          <p:nvPr/>
        </p:nvSpPr>
        <p:spPr>
          <a:xfrm>
            <a:off x="6161532" y="1792552"/>
            <a:ext cx="1511238" cy="122528"/>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7BEDED96-AD74-C850-2E3A-DAE60A74D6BB}"/>
              </a:ext>
            </a:extLst>
          </p:cNvPr>
          <p:cNvSpPr/>
          <p:nvPr/>
        </p:nvSpPr>
        <p:spPr>
          <a:xfrm>
            <a:off x="24953" y="2271106"/>
            <a:ext cx="6071616" cy="111915"/>
          </a:xfrm>
          <a:prstGeom prst="rect">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1D775CF-8159-198C-4FC3-3784258975EE}"/>
              </a:ext>
            </a:extLst>
          </p:cNvPr>
          <p:cNvSpPr txBox="1"/>
          <p:nvPr/>
        </p:nvSpPr>
        <p:spPr>
          <a:xfrm>
            <a:off x="-1" y="2476109"/>
            <a:ext cx="9143999" cy="461665"/>
          </a:xfrm>
          <a:prstGeom prst="rect">
            <a:avLst/>
          </a:prstGeom>
          <a:noFill/>
          <a:ln>
            <a:solidFill>
              <a:srgbClr val="FF0000"/>
            </a:solidFill>
          </a:ln>
        </p:spPr>
        <p:txBody>
          <a:bodyPr wrap="square">
            <a:spAutoFit/>
          </a:bodyPr>
          <a:lstStyle/>
          <a:p>
            <a:r>
              <a:rPr lang="en-US" sz="2400" dirty="0"/>
              <a:t>  3      7       -2      12       3     14       5     23      -9       -7      4    -11</a:t>
            </a:r>
          </a:p>
        </p:txBody>
      </p:sp>
    </p:spTree>
    <p:extLst>
      <p:ext uri="{BB962C8B-B14F-4D97-AF65-F5344CB8AC3E}">
        <p14:creationId xmlns:p14="http://schemas.microsoft.com/office/powerpoint/2010/main" val="35754560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AA790E41-1E30-196A-08E8-71BA6AF30BFE}"/>
            </a:ext>
          </a:extLst>
        </p:cNvPr>
        <p:cNvGrpSpPr/>
        <p:nvPr/>
      </p:nvGrpSpPr>
      <p:grpSpPr>
        <a:xfrm>
          <a:off x="0" y="0"/>
          <a:ext cx="0" cy="0"/>
          <a:chOff x="0" y="0"/>
          <a:chExt cx="0" cy="0"/>
        </a:xfrm>
      </p:grpSpPr>
      <p:sp>
        <p:nvSpPr>
          <p:cNvPr id="28" name="TextBox 27">
            <a:extLst>
              <a:ext uri="{FF2B5EF4-FFF2-40B4-BE49-F238E27FC236}">
                <a16:creationId xmlns:a16="http://schemas.microsoft.com/office/drawing/2014/main" id="{5B233CBB-EEF7-0536-4044-97A8ECF3EEA2}"/>
              </a:ext>
            </a:extLst>
          </p:cNvPr>
          <p:cNvSpPr txBox="1"/>
          <p:nvPr/>
        </p:nvSpPr>
        <p:spPr>
          <a:xfrm>
            <a:off x="2700528" y="0"/>
            <a:ext cx="4572000" cy="523220"/>
          </a:xfrm>
          <a:prstGeom prst="rect">
            <a:avLst/>
          </a:prstGeom>
          <a:noFill/>
        </p:spPr>
        <p:txBody>
          <a:bodyPr wrap="square">
            <a:spAutoFit/>
          </a:bodyPr>
          <a:lstStyle/>
          <a:p>
            <a:r>
              <a:rPr lang="en-US" sz="2800" dirty="0">
                <a:solidFill>
                  <a:srgbClr val="0070C0"/>
                </a:solidFill>
              </a:rPr>
              <a:t>Construction Algorithm</a:t>
            </a:r>
          </a:p>
        </p:txBody>
      </p:sp>
      <p:sp>
        <p:nvSpPr>
          <p:cNvPr id="30" name="TextBox 29">
            <a:extLst>
              <a:ext uri="{FF2B5EF4-FFF2-40B4-BE49-F238E27FC236}">
                <a16:creationId xmlns:a16="http://schemas.microsoft.com/office/drawing/2014/main" id="{B727FA0C-28B9-9EDF-C336-9DB81AB872C0}"/>
              </a:ext>
            </a:extLst>
          </p:cNvPr>
          <p:cNvSpPr txBox="1"/>
          <p:nvPr/>
        </p:nvSpPr>
        <p:spPr>
          <a:xfrm>
            <a:off x="646176" y="488198"/>
            <a:ext cx="6211824" cy="738664"/>
          </a:xfrm>
          <a:prstGeom prst="rect">
            <a:avLst/>
          </a:prstGeom>
          <a:noFill/>
        </p:spPr>
        <p:txBody>
          <a:bodyPr wrap="square">
            <a:spAutoFit/>
          </a:bodyPr>
          <a:lstStyle/>
          <a:p>
            <a:r>
              <a:rPr lang="en-US" sz="1800" dirty="0">
                <a:solidFill>
                  <a:srgbClr val="0070C0"/>
                </a:solidFill>
              </a:rPr>
              <a:t># Make sure values is 1-based!</a:t>
            </a:r>
          </a:p>
          <a:p>
            <a:r>
              <a:rPr lang="en-US" sz="2400" dirty="0"/>
              <a:t>	</a:t>
            </a:r>
            <a:r>
              <a:rPr lang="en-US" sz="2400" dirty="0">
                <a:solidFill>
                  <a:srgbClr val="FF0000"/>
                </a:solidFill>
              </a:rPr>
              <a:t>function</a:t>
            </a:r>
            <a:r>
              <a:rPr lang="en-US" sz="2400" dirty="0"/>
              <a:t> construct(values):</a:t>
            </a:r>
          </a:p>
        </p:txBody>
      </p:sp>
      <p:sp>
        <p:nvSpPr>
          <p:cNvPr id="32" name="TextBox 31">
            <a:extLst>
              <a:ext uri="{FF2B5EF4-FFF2-40B4-BE49-F238E27FC236}">
                <a16:creationId xmlns:a16="http://schemas.microsoft.com/office/drawing/2014/main" id="{7D6D0E06-5B3D-4B9F-433B-AB852CEE8E2A}"/>
              </a:ext>
            </a:extLst>
          </p:cNvPr>
          <p:cNvSpPr txBox="1"/>
          <p:nvPr/>
        </p:nvSpPr>
        <p:spPr>
          <a:xfrm>
            <a:off x="0" y="1191839"/>
            <a:ext cx="9144000" cy="3477875"/>
          </a:xfrm>
          <a:prstGeom prst="rect">
            <a:avLst/>
          </a:prstGeom>
          <a:noFill/>
        </p:spPr>
        <p:txBody>
          <a:bodyPr wrap="square">
            <a:spAutoFit/>
          </a:bodyPr>
          <a:lstStyle/>
          <a:p>
            <a:r>
              <a:rPr lang="en-US" sz="2000" dirty="0"/>
              <a:t>		</a:t>
            </a:r>
            <a:r>
              <a:rPr lang="en-US" sz="2000" dirty="0">
                <a:solidFill>
                  <a:srgbClr val="070212"/>
                </a:solidFill>
              </a:rPr>
              <a:t>N := </a:t>
            </a:r>
            <a:r>
              <a:rPr lang="en-US" sz="2000" dirty="0">
                <a:solidFill>
                  <a:srgbClr val="FF0000"/>
                </a:solidFill>
              </a:rPr>
              <a:t>length</a:t>
            </a:r>
            <a:r>
              <a:rPr lang="en-US" sz="2000" dirty="0">
                <a:solidFill>
                  <a:srgbClr val="070212"/>
                </a:solidFill>
              </a:rPr>
              <a:t>(values)</a:t>
            </a:r>
          </a:p>
          <a:p>
            <a:r>
              <a:rPr lang="en-US" sz="2000" dirty="0">
                <a:solidFill>
                  <a:srgbClr val="0070C0"/>
                </a:solidFill>
              </a:rPr>
              <a:t>		# Clone the values array since we’re</a:t>
            </a:r>
          </a:p>
          <a:p>
            <a:r>
              <a:rPr lang="en-US" sz="2000" dirty="0">
                <a:solidFill>
                  <a:srgbClr val="0070C0"/>
                </a:solidFill>
              </a:rPr>
              <a:t>		# doing in place operations</a:t>
            </a:r>
          </a:p>
          <a:p>
            <a:r>
              <a:rPr lang="en-US" sz="2000" dirty="0">
                <a:solidFill>
                  <a:srgbClr val="070212"/>
                </a:solidFill>
              </a:rPr>
              <a:t>		tree = </a:t>
            </a:r>
            <a:r>
              <a:rPr lang="en-US" sz="2000" dirty="0" err="1">
                <a:solidFill>
                  <a:srgbClr val="FF0000"/>
                </a:solidFill>
              </a:rPr>
              <a:t>deepCopy</a:t>
            </a:r>
            <a:r>
              <a:rPr lang="en-US" sz="2000" dirty="0">
                <a:solidFill>
                  <a:srgbClr val="070212"/>
                </a:solidFill>
              </a:rPr>
              <a:t>(values)</a:t>
            </a:r>
          </a:p>
          <a:p>
            <a:endParaRPr lang="en-US" sz="2000" dirty="0">
              <a:solidFill>
                <a:srgbClr val="070212"/>
              </a:solidFill>
            </a:endParaRPr>
          </a:p>
          <a:p>
            <a:pPr lvl="2"/>
            <a:r>
              <a:rPr lang="en-US" sz="2000" dirty="0">
                <a:solidFill>
                  <a:srgbClr val="070212"/>
                </a:solidFill>
              </a:rPr>
              <a:t>		</a:t>
            </a:r>
            <a:r>
              <a:rPr lang="en-US" sz="2000" dirty="0">
                <a:solidFill>
                  <a:srgbClr val="FF0000"/>
                </a:solidFill>
              </a:rPr>
              <a:t>for</a:t>
            </a:r>
            <a:r>
              <a:rPr lang="en-US" sz="2000" dirty="0">
                <a:solidFill>
                  <a:srgbClr val="070212"/>
                </a:solidFill>
              </a:rPr>
              <a:t> </a:t>
            </a:r>
            <a:r>
              <a:rPr lang="en-US" sz="2000" dirty="0" err="1">
                <a:solidFill>
                  <a:srgbClr val="070212"/>
                </a:solidFill>
              </a:rPr>
              <a:t>i</a:t>
            </a:r>
            <a:r>
              <a:rPr lang="en-US" sz="2000" dirty="0">
                <a:solidFill>
                  <a:srgbClr val="070212"/>
                </a:solidFill>
              </a:rPr>
              <a:t> = 1,2,3, ... N:</a:t>
            </a:r>
          </a:p>
          <a:p>
            <a:pPr lvl="2"/>
            <a:r>
              <a:rPr lang="en-US" sz="2000" dirty="0">
                <a:solidFill>
                  <a:srgbClr val="070212"/>
                </a:solidFill>
              </a:rPr>
              <a:t>			j := </a:t>
            </a:r>
            <a:r>
              <a:rPr lang="en-US" sz="2000" dirty="0" err="1">
                <a:solidFill>
                  <a:srgbClr val="070212"/>
                </a:solidFill>
              </a:rPr>
              <a:t>i</a:t>
            </a:r>
            <a:r>
              <a:rPr lang="en-US" sz="2000" dirty="0">
                <a:solidFill>
                  <a:srgbClr val="070212"/>
                </a:solidFill>
              </a:rPr>
              <a:t> + LSB(</a:t>
            </a:r>
            <a:r>
              <a:rPr lang="en-US" sz="2000" dirty="0" err="1">
                <a:solidFill>
                  <a:srgbClr val="070212"/>
                </a:solidFill>
              </a:rPr>
              <a:t>i</a:t>
            </a:r>
            <a:r>
              <a:rPr lang="en-US" sz="2000" dirty="0">
                <a:solidFill>
                  <a:srgbClr val="070212"/>
                </a:solidFill>
              </a:rPr>
              <a:t>)</a:t>
            </a:r>
          </a:p>
          <a:p>
            <a:pPr lvl="2"/>
            <a:r>
              <a:rPr lang="en-US" sz="2000" dirty="0">
                <a:solidFill>
                  <a:srgbClr val="070212"/>
                </a:solidFill>
              </a:rPr>
              <a:t>			</a:t>
            </a:r>
            <a:r>
              <a:rPr lang="en-US" sz="2000" dirty="0">
                <a:solidFill>
                  <a:srgbClr val="FF0000"/>
                </a:solidFill>
              </a:rPr>
              <a:t>if</a:t>
            </a:r>
            <a:r>
              <a:rPr lang="en-US" sz="2000" dirty="0">
                <a:solidFill>
                  <a:srgbClr val="070212"/>
                </a:solidFill>
              </a:rPr>
              <a:t> j &lt; N:</a:t>
            </a:r>
          </a:p>
          <a:p>
            <a:pPr lvl="2"/>
            <a:r>
              <a:rPr lang="en-US" sz="2000" dirty="0">
                <a:solidFill>
                  <a:srgbClr val="070212"/>
                </a:solidFill>
              </a:rPr>
              <a:t>				tree[j] = tree[j] + tree[</a:t>
            </a:r>
            <a:r>
              <a:rPr lang="en-US" sz="2000" dirty="0" err="1">
                <a:solidFill>
                  <a:srgbClr val="070212"/>
                </a:solidFill>
              </a:rPr>
              <a:t>i</a:t>
            </a:r>
            <a:r>
              <a:rPr lang="en-US" sz="2000" dirty="0">
                <a:solidFill>
                  <a:srgbClr val="070212"/>
                </a:solidFill>
              </a:rPr>
              <a:t>]</a:t>
            </a:r>
          </a:p>
          <a:p>
            <a:pPr lvl="2"/>
            <a:endParaRPr lang="en-US" sz="2000" dirty="0">
              <a:solidFill>
                <a:srgbClr val="070212"/>
              </a:solidFill>
            </a:endParaRPr>
          </a:p>
          <a:p>
            <a:pPr lvl="2"/>
            <a:r>
              <a:rPr lang="en-US" sz="2000" dirty="0">
                <a:solidFill>
                  <a:srgbClr val="070212"/>
                </a:solidFill>
              </a:rPr>
              <a:t>		</a:t>
            </a:r>
            <a:r>
              <a:rPr lang="en-US" sz="2000" dirty="0">
                <a:solidFill>
                  <a:srgbClr val="FF0000"/>
                </a:solidFill>
              </a:rPr>
              <a:t>return</a:t>
            </a:r>
            <a:r>
              <a:rPr lang="en-US" sz="2000" dirty="0">
                <a:solidFill>
                  <a:srgbClr val="070212"/>
                </a:solidFill>
              </a:rPr>
              <a:t> tree</a:t>
            </a:r>
          </a:p>
        </p:txBody>
      </p:sp>
    </p:spTree>
    <p:extLst>
      <p:ext uri="{BB962C8B-B14F-4D97-AF65-F5344CB8AC3E}">
        <p14:creationId xmlns:p14="http://schemas.microsoft.com/office/powerpoint/2010/main" val="24175631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7C1B354E-7D91-7AED-7D5F-DB15DA94030A}"/>
            </a:ext>
          </a:extLst>
        </p:cNvPr>
        <p:cNvGrpSpPr/>
        <p:nvPr/>
      </p:nvGrpSpPr>
      <p:grpSpPr>
        <a:xfrm>
          <a:off x="0" y="0"/>
          <a:ext cx="0" cy="0"/>
          <a:chOff x="0" y="0"/>
          <a:chExt cx="0" cy="0"/>
        </a:xfrm>
      </p:grpSpPr>
      <p:grpSp>
        <p:nvGrpSpPr>
          <p:cNvPr id="334" name="Google Shape;334;p45">
            <a:extLst>
              <a:ext uri="{FF2B5EF4-FFF2-40B4-BE49-F238E27FC236}">
                <a16:creationId xmlns:a16="http://schemas.microsoft.com/office/drawing/2014/main" id="{94E07F75-77AE-4089-9D75-54B83BB8D5AC}"/>
              </a:ext>
            </a:extLst>
          </p:cNvPr>
          <p:cNvGrpSpPr/>
          <p:nvPr/>
        </p:nvGrpSpPr>
        <p:grpSpPr>
          <a:xfrm>
            <a:off x="0" y="0"/>
            <a:ext cx="2473800" cy="4131000"/>
            <a:chOff x="0" y="0"/>
            <a:chExt cx="2473800" cy="4131000"/>
          </a:xfrm>
        </p:grpSpPr>
        <p:sp>
          <p:nvSpPr>
            <p:cNvPr id="335" name="Google Shape;335;p45">
              <a:extLst>
                <a:ext uri="{FF2B5EF4-FFF2-40B4-BE49-F238E27FC236}">
                  <a16:creationId xmlns:a16="http://schemas.microsoft.com/office/drawing/2014/main" id="{5D9CA4B8-DC75-20DF-D07A-DEA10707E42C}"/>
                </a:ext>
              </a:extLst>
            </p:cNvPr>
            <p:cNvSpPr/>
            <p:nvPr/>
          </p:nvSpPr>
          <p:spPr>
            <a:xfrm>
              <a:off x="0" y="1012500"/>
              <a:ext cx="24738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6" name="Google Shape;336;p45">
              <a:extLst>
                <a:ext uri="{FF2B5EF4-FFF2-40B4-BE49-F238E27FC236}">
                  <a16:creationId xmlns:a16="http://schemas.microsoft.com/office/drawing/2014/main" id="{758EC832-FF94-D608-CA49-F418F5ACAF2D}"/>
                </a:ext>
              </a:extLst>
            </p:cNvPr>
            <p:cNvCxnSpPr/>
            <p:nvPr/>
          </p:nvCxnSpPr>
          <p:spPr>
            <a:xfrm rot="10800000">
              <a:off x="711250" y="0"/>
              <a:ext cx="0" cy="4131000"/>
            </a:xfrm>
            <a:prstGeom prst="straightConnector1">
              <a:avLst/>
            </a:prstGeom>
            <a:noFill/>
            <a:ln w="9525" cap="flat" cmpd="sng">
              <a:solidFill>
                <a:schemeClr val="dk1"/>
              </a:solidFill>
              <a:prstDash val="solid"/>
              <a:round/>
              <a:headEnd type="none" w="med" len="med"/>
              <a:tailEnd type="none" w="med" len="med"/>
            </a:ln>
          </p:spPr>
        </p:cxnSp>
      </p:grpSp>
      <p:sp>
        <p:nvSpPr>
          <p:cNvPr id="337" name="Google Shape;337;p45">
            <a:extLst>
              <a:ext uri="{FF2B5EF4-FFF2-40B4-BE49-F238E27FC236}">
                <a16:creationId xmlns:a16="http://schemas.microsoft.com/office/drawing/2014/main" id="{00AC53CB-C7F1-B6A9-299F-6C2CDB752FDE}"/>
              </a:ext>
            </a:extLst>
          </p:cNvPr>
          <p:cNvSpPr txBox="1">
            <a:spLocks noGrp="1"/>
          </p:cNvSpPr>
          <p:nvPr>
            <p:ph type="title"/>
          </p:nvPr>
        </p:nvSpPr>
        <p:spPr>
          <a:xfrm>
            <a:off x="1512075" y="2036300"/>
            <a:ext cx="4944900" cy="14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Code Demo </a:t>
            </a:r>
          </a:p>
        </p:txBody>
      </p:sp>
      <p:sp>
        <p:nvSpPr>
          <p:cNvPr id="338" name="Google Shape;338;p45">
            <a:extLst>
              <a:ext uri="{FF2B5EF4-FFF2-40B4-BE49-F238E27FC236}">
                <a16:creationId xmlns:a16="http://schemas.microsoft.com/office/drawing/2014/main" id="{990093A4-A8B4-6637-26EC-A6E981135611}"/>
              </a:ext>
            </a:extLst>
          </p:cNvPr>
          <p:cNvSpPr txBox="1">
            <a:spLocks noGrp="1"/>
          </p:cNvSpPr>
          <p:nvPr>
            <p:ph type="title" idx="2"/>
          </p:nvPr>
        </p:nvSpPr>
        <p:spPr>
          <a:xfrm>
            <a:off x="1512075" y="1012500"/>
            <a:ext cx="1076100" cy="87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sp>
        <p:nvSpPr>
          <p:cNvPr id="339" name="Google Shape;339;p45">
            <a:extLst>
              <a:ext uri="{FF2B5EF4-FFF2-40B4-BE49-F238E27FC236}">
                <a16:creationId xmlns:a16="http://schemas.microsoft.com/office/drawing/2014/main" id="{F2CA7011-FEF8-D89A-3812-B79F4E788F89}"/>
              </a:ext>
            </a:extLst>
          </p:cNvPr>
          <p:cNvSpPr txBox="1">
            <a:spLocks noGrp="1"/>
          </p:cNvSpPr>
          <p:nvPr>
            <p:ph type="subTitle" idx="1"/>
          </p:nvPr>
        </p:nvSpPr>
        <p:spPr>
          <a:xfrm>
            <a:off x="1512075" y="2911644"/>
            <a:ext cx="4944900" cy="697500"/>
          </a:xfrm>
          <a:prstGeom prst="rect">
            <a:avLst/>
          </a:prstGeom>
        </p:spPr>
        <p:txBody>
          <a:bodyPr spcFirstLastPara="1" wrap="square" lIns="91425" tIns="91425" rIns="91425" bIns="91425" anchor="t" anchorCtr="0">
            <a:noAutofit/>
          </a:bodyPr>
          <a:lstStyle/>
          <a:p>
            <a:pPr marL="0" indent="0"/>
            <a:endParaRPr lang="en-US" dirty="0"/>
          </a:p>
          <a:p>
            <a:pPr marL="0" lvl="0" indent="0" algn="l" rtl="0">
              <a:spcBef>
                <a:spcPts val="0"/>
              </a:spcBef>
              <a:spcAft>
                <a:spcPts val="0"/>
              </a:spcAft>
              <a:buNone/>
            </a:pPr>
            <a:endParaRPr lang="en" dirty="0"/>
          </a:p>
        </p:txBody>
      </p:sp>
    </p:spTree>
    <p:extLst>
      <p:ext uri="{BB962C8B-B14F-4D97-AF65-F5344CB8AC3E}">
        <p14:creationId xmlns:p14="http://schemas.microsoft.com/office/powerpoint/2010/main" val="5689005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1EF45F91-518D-F2AA-7DF7-754C48867FD2}"/>
            </a:ext>
          </a:extLst>
        </p:cNvPr>
        <p:cNvGrpSpPr/>
        <p:nvPr/>
      </p:nvGrpSpPr>
      <p:grpSpPr>
        <a:xfrm>
          <a:off x="0" y="0"/>
          <a:ext cx="0" cy="0"/>
          <a:chOff x="0" y="0"/>
          <a:chExt cx="0" cy="0"/>
        </a:xfrm>
      </p:grpSpPr>
      <p:grpSp>
        <p:nvGrpSpPr>
          <p:cNvPr id="334" name="Google Shape;334;p45">
            <a:extLst>
              <a:ext uri="{FF2B5EF4-FFF2-40B4-BE49-F238E27FC236}">
                <a16:creationId xmlns:a16="http://schemas.microsoft.com/office/drawing/2014/main" id="{056787B6-7A5D-9D3E-5B4E-05B46B7E5130}"/>
              </a:ext>
            </a:extLst>
          </p:cNvPr>
          <p:cNvGrpSpPr/>
          <p:nvPr/>
        </p:nvGrpSpPr>
        <p:grpSpPr>
          <a:xfrm>
            <a:off x="0" y="0"/>
            <a:ext cx="2473800" cy="4131000"/>
            <a:chOff x="0" y="0"/>
            <a:chExt cx="2473800" cy="4131000"/>
          </a:xfrm>
        </p:grpSpPr>
        <p:sp>
          <p:nvSpPr>
            <p:cNvPr id="335" name="Google Shape;335;p45">
              <a:extLst>
                <a:ext uri="{FF2B5EF4-FFF2-40B4-BE49-F238E27FC236}">
                  <a16:creationId xmlns:a16="http://schemas.microsoft.com/office/drawing/2014/main" id="{7467BCBD-9946-AFDC-4145-0F938E197962}"/>
                </a:ext>
              </a:extLst>
            </p:cNvPr>
            <p:cNvSpPr/>
            <p:nvPr/>
          </p:nvSpPr>
          <p:spPr>
            <a:xfrm>
              <a:off x="0" y="1012500"/>
              <a:ext cx="2473800" cy="870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6" name="Google Shape;336;p45">
              <a:extLst>
                <a:ext uri="{FF2B5EF4-FFF2-40B4-BE49-F238E27FC236}">
                  <a16:creationId xmlns:a16="http://schemas.microsoft.com/office/drawing/2014/main" id="{6E28A338-C5C2-E385-5CBB-2F72653F45B4}"/>
                </a:ext>
              </a:extLst>
            </p:cNvPr>
            <p:cNvCxnSpPr/>
            <p:nvPr/>
          </p:nvCxnSpPr>
          <p:spPr>
            <a:xfrm rot="10800000">
              <a:off x="711250" y="0"/>
              <a:ext cx="0" cy="4131000"/>
            </a:xfrm>
            <a:prstGeom prst="straightConnector1">
              <a:avLst/>
            </a:prstGeom>
            <a:noFill/>
            <a:ln w="9525" cap="flat" cmpd="sng">
              <a:solidFill>
                <a:schemeClr val="dk1"/>
              </a:solidFill>
              <a:prstDash val="solid"/>
              <a:round/>
              <a:headEnd type="none" w="med" len="med"/>
              <a:tailEnd type="none" w="med" len="med"/>
            </a:ln>
          </p:spPr>
        </p:cxnSp>
      </p:grpSp>
      <p:sp>
        <p:nvSpPr>
          <p:cNvPr id="337" name="Google Shape;337;p45">
            <a:extLst>
              <a:ext uri="{FF2B5EF4-FFF2-40B4-BE49-F238E27FC236}">
                <a16:creationId xmlns:a16="http://schemas.microsoft.com/office/drawing/2014/main" id="{3B88B696-788A-21D6-5D7D-E041EE97F9EA}"/>
              </a:ext>
            </a:extLst>
          </p:cNvPr>
          <p:cNvSpPr txBox="1">
            <a:spLocks noGrp="1"/>
          </p:cNvSpPr>
          <p:nvPr>
            <p:ph type="title"/>
          </p:nvPr>
        </p:nvSpPr>
        <p:spPr>
          <a:xfrm>
            <a:off x="1512075" y="2036300"/>
            <a:ext cx="4944900" cy="1477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Ứng</a:t>
            </a:r>
            <a:r>
              <a:rPr lang="en-US" dirty="0"/>
              <a:t> </a:t>
            </a:r>
            <a:r>
              <a:rPr lang="en-US" dirty="0" err="1"/>
              <a:t>dụng</a:t>
            </a:r>
            <a:r>
              <a:rPr lang="en-US" dirty="0"/>
              <a:t> </a:t>
            </a:r>
            <a:r>
              <a:rPr lang="en-US" dirty="0" err="1"/>
              <a:t>thuật</a:t>
            </a:r>
            <a:r>
              <a:rPr lang="en-US" dirty="0"/>
              <a:t> </a:t>
            </a:r>
            <a:r>
              <a:rPr lang="en-US" dirty="0" err="1"/>
              <a:t>toán</a:t>
            </a:r>
            <a:endParaRPr lang="en-US" dirty="0"/>
          </a:p>
        </p:txBody>
      </p:sp>
      <p:sp>
        <p:nvSpPr>
          <p:cNvPr id="338" name="Google Shape;338;p45">
            <a:extLst>
              <a:ext uri="{FF2B5EF4-FFF2-40B4-BE49-F238E27FC236}">
                <a16:creationId xmlns:a16="http://schemas.microsoft.com/office/drawing/2014/main" id="{F79AC894-AA6E-E034-FCA9-C4D03AB88B54}"/>
              </a:ext>
            </a:extLst>
          </p:cNvPr>
          <p:cNvSpPr txBox="1">
            <a:spLocks noGrp="1"/>
          </p:cNvSpPr>
          <p:nvPr>
            <p:ph type="title" idx="2"/>
          </p:nvPr>
        </p:nvSpPr>
        <p:spPr>
          <a:xfrm>
            <a:off x="1512075" y="1012500"/>
            <a:ext cx="1076100" cy="870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spTree>
    <p:extLst>
      <p:ext uri="{BB962C8B-B14F-4D97-AF65-F5344CB8AC3E}">
        <p14:creationId xmlns:p14="http://schemas.microsoft.com/office/powerpoint/2010/main" val="31595160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06">
          <a:extLst>
            <a:ext uri="{FF2B5EF4-FFF2-40B4-BE49-F238E27FC236}">
              <a16:creationId xmlns:a16="http://schemas.microsoft.com/office/drawing/2014/main" id="{592FCD8A-61C5-6934-A443-206A8A201EDE}"/>
            </a:ext>
          </a:extLst>
        </p:cNvPr>
        <p:cNvGrpSpPr/>
        <p:nvPr/>
      </p:nvGrpSpPr>
      <p:grpSpPr>
        <a:xfrm>
          <a:off x="0" y="0"/>
          <a:ext cx="0" cy="0"/>
          <a:chOff x="0" y="0"/>
          <a:chExt cx="0" cy="0"/>
        </a:xfrm>
      </p:grpSpPr>
      <p:sp>
        <p:nvSpPr>
          <p:cNvPr id="32" name="TextBox 31">
            <a:extLst>
              <a:ext uri="{FF2B5EF4-FFF2-40B4-BE49-F238E27FC236}">
                <a16:creationId xmlns:a16="http://schemas.microsoft.com/office/drawing/2014/main" id="{3AA4AD72-B5CD-4D97-663D-08FB95C49DB5}"/>
              </a:ext>
            </a:extLst>
          </p:cNvPr>
          <p:cNvSpPr txBox="1"/>
          <p:nvPr/>
        </p:nvSpPr>
        <p:spPr>
          <a:xfrm>
            <a:off x="0" y="742295"/>
            <a:ext cx="9144000" cy="3970318"/>
          </a:xfrm>
          <a:prstGeom prst="rect">
            <a:avLst/>
          </a:prstGeom>
          <a:noFill/>
        </p:spPr>
        <p:txBody>
          <a:bodyPr wrap="square">
            <a:spAutoFit/>
          </a:bodyPr>
          <a:lstStyle/>
          <a:p>
            <a:r>
              <a:rPr lang="vi-VN" sz="1800" dirty="0"/>
              <a:t>Nó thường được sử dụng trong lập trình thi đấu và các bài toán liên quan đến xử lý dữ liệu động.</a:t>
            </a:r>
            <a:endParaRPr lang="en-US" sz="1800" dirty="0"/>
          </a:p>
          <a:p>
            <a:endParaRPr lang="en-US" sz="1800" dirty="0"/>
          </a:p>
          <a:p>
            <a:r>
              <a:rPr lang="vi-VN" sz="1800" b="1" dirty="0"/>
              <a:t>Tính tổng đoạn nhanh</a:t>
            </a:r>
            <a:r>
              <a:rPr lang="vi-VN" sz="1800" dirty="0"/>
              <a:t> – Cho phép truy vấn tổng của một đoạn trong mảng với độ phức tạp </a:t>
            </a:r>
            <a:r>
              <a:rPr lang="vi-VN" sz="1800" b="1" dirty="0"/>
              <a:t>O(log n)</a:t>
            </a:r>
            <a:r>
              <a:rPr lang="vi-VN" sz="1800" dirty="0"/>
              <a:t>.</a:t>
            </a:r>
            <a:endParaRPr lang="en-US" sz="1800" dirty="0"/>
          </a:p>
          <a:p>
            <a:endParaRPr lang="vi-VN" sz="1800" dirty="0"/>
          </a:p>
          <a:p>
            <a:r>
              <a:rPr lang="vi-VN" sz="1800" b="1" dirty="0"/>
              <a:t>Cập nhật phần tử hiệu quả</a:t>
            </a:r>
            <a:r>
              <a:rPr lang="vi-VN" sz="1800" dirty="0"/>
              <a:t> – Khi cần thay đổi giá trị của một phần tử, Fenwick Tree có thể cập nhật nhanh chóng mà không cần duyệt toàn bộ mảng.</a:t>
            </a:r>
            <a:endParaRPr lang="en-US" sz="1800" dirty="0"/>
          </a:p>
          <a:p>
            <a:endParaRPr lang="vi-VN" sz="1800" dirty="0"/>
          </a:p>
          <a:p>
            <a:r>
              <a:rPr lang="vi-VN" sz="1800" b="1" dirty="0"/>
              <a:t>Giải quyết bài toán Range Sum Query</a:t>
            </a:r>
            <a:r>
              <a:rPr lang="vi-VN" sz="1800" dirty="0"/>
              <a:t> – Một bài toán phổ biến trong lập trình thi đấu, giúp tính tổng các phần tử trong một khoảng bất kỳ.</a:t>
            </a:r>
            <a:endParaRPr lang="en-US" sz="1800" dirty="0"/>
          </a:p>
          <a:p>
            <a:endParaRPr lang="vi-VN" sz="1800" dirty="0"/>
          </a:p>
          <a:p>
            <a:r>
              <a:rPr lang="vi-VN" sz="1800" b="1" dirty="0"/>
              <a:t>Ứng dụng trong xử lý dữ liệu động</a:t>
            </a:r>
            <a:r>
              <a:rPr lang="vi-VN" sz="1800" dirty="0"/>
              <a:t> – Fenwick Tree có thể được dùng trong các bài toán liên quan đến thống kê, phân tích dữ liệu và tối ưu hóa thuật toán.</a:t>
            </a:r>
          </a:p>
        </p:txBody>
      </p:sp>
      <p:sp>
        <p:nvSpPr>
          <p:cNvPr id="2" name="Google Shape;412;p51">
            <a:extLst>
              <a:ext uri="{FF2B5EF4-FFF2-40B4-BE49-F238E27FC236}">
                <a16:creationId xmlns:a16="http://schemas.microsoft.com/office/drawing/2014/main" id="{C5D49062-86AD-5994-38AC-32AF7522322C}"/>
              </a:ext>
            </a:extLst>
          </p:cNvPr>
          <p:cNvSpPr txBox="1">
            <a:spLocks noGrp="1"/>
          </p:cNvSpPr>
          <p:nvPr>
            <p:ph type="title"/>
          </p:nvPr>
        </p:nvSpPr>
        <p:spPr>
          <a:xfrm>
            <a:off x="713250" y="0"/>
            <a:ext cx="7717500" cy="5499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2000" dirty="0" err="1"/>
              <a:t>Ứng</a:t>
            </a:r>
            <a:r>
              <a:rPr lang="en-US" sz="2000" dirty="0"/>
              <a:t> </a:t>
            </a:r>
            <a:r>
              <a:rPr lang="en-US" sz="2000" dirty="0" err="1"/>
              <a:t>dụng</a:t>
            </a:r>
            <a:r>
              <a:rPr lang="en-US" sz="2000" dirty="0"/>
              <a:t> </a:t>
            </a:r>
            <a:r>
              <a:rPr lang="en-US" sz="2000" dirty="0" err="1"/>
              <a:t>thuật</a:t>
            </a:r>
            <a:r>
              <a:rPr lang="en-US" sz="2000" dirty="0"/>
              <a:t> </a:t>
            </a:r>
            <a:r>
              <a:rPr lang="en-US" sz="2000" dirty="0" err="1"/>
              <a:t>toán</a:t>
            </a:r>
            <a:endParaRPr lang="en-US" sz="2000" dirty="0"/>
          </a:p>
        </p:txBody>
      </p:sp>
    </p:spTree>
    <p:extLst>
      <p:ext uri="{BB962C8B-B14F-4D97-AF65-F5344CB8AC3E}">
        <p14:creationId xmlns:p14="http://schemas.microsoft.com/office/powerpoint/2010/main" val="15740395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56"/>
          <p:cNvSpPr txBox="1">
            <a:spLocks noGrp="1"/>
          </p:cNvSpPr>
          <p:nvPr>
            <p:ph type="title"/>
          </p:nvPr>
        </p:nvSpPr>
        <p:spPr>
          <a:xfrm>
            <a:off x="1864800" y="1219025"/>
            <a:ext cx="5414400" cy="229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words</a:t>
            </a:r>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802"/>
        <p:cNvGrpSpPr/>
        <p:nvPr/>
      </p:nvGrpSpPr>
      <p:grpSpPr>
        <a:xfrm>
          <a:off x="0" y="0"/>
          <a:ext cx="0" cy="0"/>
          <a:chOff x="0" y="0"/>
          <a:chExt cx="0" cy="0"/>
        </a:xfrm>
      </p:grpSpPr>
      <p:grpSp>
        <p:nvGrpSpPr>
          <p:cNvPr id="4803" name="Google Shape;4803;p75"/>
          <p:cNvGrpSpPr/>
          <p:nvPr/>
        </p:nvGrpSpPr>
        <p:grpSpPr>
          <a:xfrm>
            <a:off x="0" y="1751396"/>
            <a:ext cx="9144000" cy="2572200"/>
            <a:chOff x="0" y="-150"/>
            <a:chExt cx="9144000" cy="2572200"/>
          </a:xfrm>
        </p:grpSpPr>
        <p:sp>
          <p:nvSpPr>
            <p:cNvPr id="4804" name="Google Shape;4804;p75"/>
            <p:cNvSpPr/>
            <p:nvPr/>
          </p:nvSpPr>
          <p:spPr>
            <a:xfrm>
              <a:off x="0" y="1649975"/>
              <a:ext cx="9144000" cy="574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05" name="Google Shape;4805;p75"/>
            <p:cNvCxnSpPr/>
            <p:nvPr/>
          </p:nvCxnSpPr>
          <p:spPr>
            <a:xfrm rot="10800000">
              <a:off x="8430313" y="-150"/>
              <a:ext cx="0" cy="2572200"/>
            </a:xfrm>
            <a:prstGeom prst="straightConnector1">
              <a:avLst/>
            </a:prstGeom>
            <a:noFill/>
            <a:ln w="9525" cap="flat" cmpd="sng">
              <a:solidFill>
                <a:schemeClr val="dk1"/>
              </a:solidFill>
              <a:prstDash val="solid"/>
              <a:round/>
              <a:headEnd type="none" w="med" len="med"/>
              <a:tailEnd type="none" w="med" len="med"/>
            </a:ln>
          </p:spPr>
        </p:cxnSp>
      </p:grpSp>
      <p:sp>
        <p:nvSpPr>
          <p:cNvPr id="4806" name="Google Shape;4806;p75"/>
          <p:cNvSpPr txBox="1">
            <a:spLocks noGrp="1"/>
          </p:cNvSpPr>
          <p:nvPr>
            <p:ph type="title"/>
          </p:nvPr>
        </p:nvSpPr>
        <p:spPr>
          <a:xfrm>
            <a:off x="2693605" y="1816357"/>
            <a:ext cx="3834600" cy="110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4809" name="Google Shape;4809;p75"/>
          <p:cNvSpPr/>
          <p:nvPr/>
        </p:nvSpPr>
        <p:spPr>
          <a:xfrm>
            <a:off x="3675427" y="3975745"/>
            <a:ext cx="371086" cy="37149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0" name="Google Shape;4810;p75"/>
          <p:cNvGrpSpPr/>
          <p:nvPr/>
        </p:nvGrpSpPr>
        <p:grpSpPr>
          <a:xfrm>
            <a:off x="4310186" y="3976021"/>
            <a:ext cx="371525" cy="371115"/>
            <a:chOff x="3303268" y="3817349"/>
            <a:chExt cx="346056" cy="345674"/>
          </a:xfrm>
        </p:grpSpPr>
        <p:sp>
          <p:nvSpPr>
            <p:cNvPr id="4811" name="Google Shape;4811;p75"/>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2" name="Google Shape;4812;p75"/>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3" name="Google Shape;4813;p75"/>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4" name="Google Shape;4814;p75"/>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5" name="Google Shape;4815;p75"/>
          <p:cNvGrpSpPr/>
          <p:nvPr/>
        </p:nvGrpSpPr>
        <p:grpSpPr>
          <a:xfrm>
            <a:off x="4959989" y="3976021"/>
            <a:ext cx="371525" cy="371115"/>
            <a:chOff x="3752358" y="3817349"/>
            <a:chExt cx="346056" cy="345674"/>
          </a:xfrm>
        </p:grpSpPr>
        <p:sp>
          <p:nvSpPr>
            <p:cNvPr id="4816" name="Google Shape;4816;p75"/>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7" name="Google Shape;4817;p7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8" name="Google Shape;4818;p7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9" name="Google Shape;4819;p7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20" name="Google Shape;4820;p75"/>
          <p:cNvGrpSpPr/>
          <p:nvPr/>
        </p:nvGrpSpPr>
        <p:grpSpPr>
          <a:xfrm>
            <a:off x="5603683" y="3975850"/>
            <a:ext cx="371081" cy="371115"/>
            <a:chOff x="5549861" y="3817349"/>
            <a:chExt cx="345642" cy="345674"/>
          </a:xfrm>
        </p:grpSpPr>
        <p:sp>
          <p:nvSpPr>
            <p:cNvPr id="4821" name="Google Shape;4821;p75"/>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2" name="Google Shape;4822;p75"/>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3" name="Google Shape;4823;p75"/>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A7A14DD3-8FAB-CE3B-D7BC-FA7F4C02AF29}"/>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7B39E7B8-4D39-327A-B363-DA19781158D9}"/>
              </a:ext>
            </a:extLst>
          </p:cNvPr>
          <p:cNvSpPr>
            <a:spLocks noGrp="1"/>
          </p:cNvSpPr>
          <p:nvPr>
            <p:ph type="body" idx="1"/>
          </p:nvPr>
        </p:nvSpPr>
        <p:spPr>
          <a:xfrm>
            <a:off x="1300956" y="637746"/>
            <a:ext cx="7209060" cy="971598"/>
          </a:xfrm>
        </p:spPr>
        <p:txBody>
          <a:bodyPr/>
          <a:lstStyle/>
          <a:p>
            <a:r>
              <a:rPr lang="en-US" sz="2000" dirty="0"/>
              <a:t>Cho 1 </a:t>
            </a:r>
            <a:r>
              <a:rPr lang="en-US" sz="2000" dirty="0" err="1"/>
              <a:t>mảng</a:t>
            </a:r>
            <a:r>
              <a:rPr lang="en-US" sz="2000" dirty="0"/>
              <a:t> </a:t>
            </a:r>
            <a:r>
              <a:rPr lang="en-US" sz="2000" dirty="0" err="1"/>
              <a:t>số</a:t>
            </a:r>
            <a:r>
              <a:rPr lang="en-US" sz="2000" dirty="0"/>
              <a:t> </a:t>
            </a:r>
            <a:r>
              <a:rPr lang="en-US" sz="2000" dirty="0" err="1"/>
              <a:t>nguyên</a:t>
            </a:r>
            <a:r>
              <a:rPr lang="en-US" sz="2000" dirty="0"/>
              <a:t>, </a:t>
            </a:r>
            <a:r>
              <a:rPr lang="en-US" sz="2000" dirty="0" err="1"/>
              <a:t>hãy</a:t>
            </a:r>
            <a:r>
              <a:rPr lang="en-US" sz="2000" dirty="0"/>
              <a:t> </a:t>
            </a:r>
            <a:r>
              <a:rPr lang="en-US" sz="2000" dirty="0" err="1"/>
              <a:t>tính</a:t>
            </a:r>
            <a:r>
              <a:rPr lang="en-US" sz="2000" dirty="0"/>
              <a:t> </a:t>
            </a:r>
            <a:r>
              <a:rPr lang="en-US" sz="2000" dirty="0" err="1"/>
              <a:t>tổng</a:t>
            </a:r>
            <a:r>
              <a:rPr lang="en-US" sz="2000" dirty="0"/>
              <a:t> </a:t>
            </a:r>
            <a:r>
              <a:rPr lang="en-US" sz="2000" dirty="0" err="1"/>
              <a:t>giữa</a:t>
            </a:r>
            <a:r>
              <a:rPr lang="en-US" sz="2000" dirty="0"/>
              <a:t> </a:t>
            </a:r>
            <a:r>
              <a:rPr lang="en-US" sz="2000" dirty="0" err="1"/>
              <a:t>khoảng</a:t>
            </a:r>
            <a:r>
              <a:rPr lang="en-US" sz="2000" dirty="0"/>
              <a:t> [</a:t>
            </a:r>
            <a:r>
              <a:rPr lang="en-US" sz="2000" dirty="0" err="1"/>
              <a:t>i,j</a:t>
            </a:r>
            <a:r>
              <a:rPr lang="en-US" sz="2000" dirty="0"/>
              <a:t>]</a:t>
            </a:r>
          </a:p>
        </p:txBody>
      </p:sp>
      <p:graphicFrame>
        <p:nvGraphicFramePr>
          <p:cNvPr id="6" name="Table 5">
            <a:extLst>
              <a:ext uri="{FF2B5EF4-FFF2-40B4-BE49-F238E27FC236}">
                <a16:creationId xmlns:a16="http://schemas.microsoft.com/office/drawing/2014/main" id="{7A2F640F-65BA-84CE-1A99-6F7211B1DB24}"/>
              </a:ext>
            </a:extLst>
          </p:cNvPr>
          <p:cNvGraphicFramePr>
            <a:graphicFrameLocks noGrp="1"/>
          </p:cNvGraphicFramePr>
          <p:nvPr>
            <p:extLst>
              <p:ext uri="{D42A27DB-BD31-4B8C-83A1-F6EECF244321}">
                <p14:modId xmlns:p14="http://schemas.microsoft.com/office/powerpoint/2010/main" val="3194729981"/>
              </p:ext>
            </p:extLst>
          </p:nvPr>
        </p:nvGraphicFramePr>
        <p:xfrm>
          <a:off x="1572770" y="2172716"/>
          <a:ext cx="5998460" cy="457200"/>
        </p:xfrm>
        <a:graphic>
          <a:graphicData uri="http://schemas.openxmlformats.org/drawingml/2006/table">
            <a:tbl>
              <a:tblPr firstRow="1" bandRow="1">
                <a:tableStyleId>{CC4AEED3-F78E-434A-8E7B-570F3100C88C}</a:tableStyleId>
              </a:tblPr>
              <a:tblGrid>
                <a:gridCol w="599846">
                  <a:extLst>
                    <a:ext uri="{9D8B030D-6E8A-4147-A177-3AD203B41FA5}">
                      <a16:colId xmlns:a16="http://schemas.microsoft.com/office/drawing/2014/main" val="3027324385"/>
                    </a:ext>
                  </a:extLst>
                </a:gridCol>
                <a:gridCol w="599846">
                  <a:extLst>
                    <a:ext uri="{9D8B030D-6E8A-4147-A177-3AD203B41FA5}">
                      <a16:colId xmlns:a16="http://schemas.microsoft.com/office/drawing/2014/main" val="1329069516"/>
                    </a:ext>
                  </a:extLst>
                </a:gridCol>
                <a:gridCol w="599846">
                  <a:extLst>
                    <a:ext uri="{9D8B030D-6E8A-4147-A177-3AD203B41FA5}">
                      <a16:colId xmlns:a16="http://schemas.microsoft.com/office/drawing/2014/main" val="981492198"/>
                    </a:ext>
                  </a:extLst>
                </a:gridCol>
                <a:gridCol w="599846">
                  <a:extLst>
                    <a:ext uri="{9D8B030D-6E8A-4147-A177-3AD203B41FA5}">
                      <a16:colId xmlns:a16="http://schemas.microsoft.com/office/drawing/2014/main" val="4180157293"/>
                    </a:ext>
                  </a:extLst>
                </a:gridCol>
                <a:gridCol w="599846">
                  <a:extLst>
                    <a:ext uri="{9D8B030D-6E8A-4147-A177-3AD203B41FA5}">
                      <a16:colId xmlns:a16="http://schemas.microsoft.com/office/drawing/2014/main" val="3429764584"/>
                    </a:ext>
                  </a:extLst>
                </a:gridCol>
                <a:gridCol w="599846">
                  <a:extLst>
                    <a:ext uri="{9D8B030D-6E8A-4147-A177-3AD203B41FA5}">
                      <a16:colId xmlns:a16="http://schemas.microsoft.com/office/drawing/2014/main" val="2004278363"/>
                    </a:ext>
                  </a:extLst>
                </a:gridCol>
                <a:gridCol w="599846">
                  <a:extLst>
                    <a:ext uri="{9D8B030D-6E8A-4147-A177-3AD203B41FA5}">
                      <a16:colId xmlns:a16="http://schemas.microsoft.com/office/drawing/2014/main" val="2188969639"/>
                    </a:ext>
                  </a:extLst>
                </a:gridCol>
                <a:gridCol w="599846">
                  <a:extLst>
                    <a:ext uri="{9D8B030D-6E8A-4147-A177-3AD203B41FA5}">
                      <a16:colId xmlns:a16="http://schemas.microsoft.com/office/drawing/2014/main" val="2781965231"/>
                    </a:ext>
                  </a:extLst>
                </a:gridCol>
                <a:gridCol w="599846">
                  <a:extLst>
                    <a:ext uri="{9D8B030D-6E8A-4147-A177-3AD203B41FA5}">
                      <a16:colId xmlns:a16="http://schemas.microsoft.com/office/drawing/2014/main" val="3009103146"/>
                    </a:ext>
                  </a:extLst>
                </a:gridCol>
                <a:gridCol w="599846">
                  <a:extLst>
                    <a:ext uri="{9D8B030D-6E8A-4147-A177-3AD203B41FA5}">
                      <a16:colId xmlns:a16="http://schemas.microsoft.com/office/drawing/2014/main" val="712804809"/>
                    </a:ext>
                  </a:extLst>
                </a:gridCol>
              </a:tblGrid>
              <a:tr h="399034">
                <a:tc>
                  <a:txBody>
                    <a:bodyPr/>
                    <a:lstStyle/>
                    <a:p>
                      <a:pPr algn="ctr"/>
                      <a:r>
                        <a:rPr lang="en-US" sz="2400" dirty="0"/>
                        <a:t>5</a:t>
                      </a:r>
                    </a:p>
                  </a:txBody>
                  <a:tcPr/>
                </a:tc>
                <a:tc>
                  <a:txBody>
                    <a:bodyPr/>
                    <a:lstStyle/>
                    <a:p>
                      <a:pPr algn="ctr"/>
                      <a:r>
                        <a:rPr lang="en-US" sz="2400" dirty="0"/>
                        <a:t>-3</a:t>
                      </a:r>
                    </a:p>
                  </a:txBody>
                  <a:tcPr/>
                </a:tc>
                <a:tc>
                  <a:txBody>
                    <a:bodyPr/>
                    <a:lstStyle/>
                    <a:p>
                      <a:pPr algn="ctr"/>
                      <a:r>
                        <a:rPr lang="en-US" sz="2400" dirty="0">
                          <a:solidFill>
                            <a:srgbClr val="0070C0"/>
                          </a:solidFill>
                        </a:rPr>
                        <a:t>6</a:t>
                      </a:r>
                    </a:p>
                  </a:txBody>
                  <a:tcPr/>
                </a:tc>
                <a:tc>
                  <a:txBody>
                    <a:bodyPr/>
                    <a:lstStyle/>
                    <a:p>
                      <a:pPr algn="ctr"/>
                      <a:r>
                        <a:rPr lang="en-US" sz="2400" dirty="0">
                          <a:solidFill>
                            <a:srgbClr val="0070C0"/>
                          </a:solidFill>
                        </a:rPr>
                        <a:t>1</a:t>
                      </a:r>
                    </a:p>
                  </a:txBody>
                  <a:tcPr/>
                </a:tc>
                <a:tc>
                  <a:txBody>
                    <a:bodyPr/>
                    <a:lstStyle/>
                    <a:p>
                      <a:pPr algn="ctr"/>
                      <a:r>
                        <a:rPr lang="en-US" sz="2400" dirty="0">
                          <a:solidFill>
                            <a:srgbClr val="0070C0"/>
                          </a:solidFill>
                        </a:rPr>
                        <a:t>0</a:t>
                      </a:r>
                    </a:p>
                  </a:txBody>
                  <a:tcPr/>
                </a:tc>
                <a:tc>
                  <a:txBody>
                    <a:bodyPr/>
                    <a:lstStyle/>
                    <a:p>
                      <a:pPr algn="ctr"/>
                      <a:r>
                        <a:rPr lang="en-US" sz="2400" dirty="0">
                          <a:solidFill>
                            <a:srgbClr val="0070C0"/>
                          </a:solidFill>
                        </a:rPr>
                        <a:t>-4</a:t>
                      </a:r>
                    </a:p>
                  </a:txBody>
                  <a:tcPr/>
                </a:tc>
                <a:tc>
                  <a:txBody>
                    <a:bodyPr/>
                    <a:lstStyle/>
                    <a:p>
                      <a:pPr algn="ctr"/>
                      <a:r>
                        <a:rPr lang="en-US" sz="2400" dirty="0">
                          <a:solidFill>
                            <a:srgbClr val="0070C0"/>
                          </a:solidFill>
                        </a:rPr>
                        <a:t>11</a:t>
                      </a:r>
                    </a:p>
                  </a:txBody>
                  <a:tcPr/>
                </a:tc>
                <a:tc>
                  <a:txBody>
                    <a:bodyPr/>
                    <a:lstStyle/>
                    <a:p>
                      <a:pPr algn="ctr"/>
                      <a:r>
                        <a:rPr lang="en-US" sz="2400" dirty="0"/>
                        <a:t>6</a:t>
                      </a:r>
                    </a:p>
                  </a:txBody>
                  <a:tcPr/>
                </a:tc>
                <a:tc>
                  <a:txBody>
                    <a:bodyPr/>
                    <a:lstStyle/>
                    <a:p>
                      <a:pPr algn="ctr"/>
                      <a:r>
                        <a:rPr lang="en-US" sz="2400" dirty="0"/>
                        <a:t>2</a:t>
                      </a:r>
                    </a:p>
                  </a:txBody>
                  <a:tcPr/>
                </a:tc>
                <a:tc>
                  <a:txBody>
                    <a:bodyPr/>
                    <a:lstStyle/>
                    <a:p>
                      <a:pPr algn="ctr"/>
                      <a:r>
                        <a:rPr lang="en-US" sz="2400" dirty="0"/>
                        <a:t>7</a:t>
                      </a:r>
                    </a:p>
                  </a:txBody>
                  <a:tcPr/>
                </a:tc>
                <a:extLst>
                  <a:ext uri="{0D108BD9-81ED-4DB2-BD59-A6C34878D82A}">
                    <a16:rowId xmlns:a16="http://schemas.microsoft.com/office/drawing/2014/main" val="523264109"/>
                  </a:ext>
                </a:extLst>
              </a:tr>
            </a:tbl>
          </a:graphicData>
        </a:graphic>
      </p:graphicFrame>
      <p:sp>
        <p:nvSpPr>
          <p:cNvPr id="8" name="TextBox 7">
            <a:extLst>
              <a:ext uri="{FF2B5EF4-FFF2-40B4-BE49-F238E27FC236}">
                <a16:creationId xmlns:a16="http://schemas.microsoft.com/office/drawing/2014/main" id="{F671FC8C-ABE4-513E-A804-E6FE7A3822A8}"/>
              </a:ext>
            </a:extLst>
          </p:cNvPr>
          <p:cNvSpPr txBox="1"/>
          <p:nvPr/>
        </p:nvSpPr>
        <p:spPr>
          <a:xfrm>
            <a:off x="822960" y="2168251"/>
            <a:ext cx="749810" cy="461665"/>
          </a:xfrm>
          <a:prstGeom prst="rect">
            <a:avLst/>
          </a:prstGeom>
          <a:noFill/>
        </p:spPr>
        <p:txBody>
          <a:bodyPr wrap="square">
            <a:spAutoFit/>
          </a:bodyPr>
          <a:lstStyle/>
          <a:p>
            <a:r>
              <a:rPr lang="en-US" sz="2400" dirty="0"/>
              <a:t>A =</a:t>
            </a:r>
          </a:p>
        </p:txBody>
      </p:sp>
      <p:sp>
        <p:nvSpPr>
          <p:cNvPr id="10" name="TextBox 9">
            <a:extLst>
              <a:ext uri="{FF2B5EF4-FFF2-40B4-BE49-F238E27FC236}">
                <a16:creationId xmlns:a16="http://schemas.microsoft.com/office/drawing/2014/main" id="{EBA0EBD6-4873-2252-8C0C-E0C1EC6681BF}"/>
              </a:ext>
            </a:extLst>
          </p:cNvPr>
          <p:cNvSpPr txBox="1"/>
          <p:nvPr/>
        </p:nvSpPr>
        <p:spPr>
          <a:xfrm>
            <a:off x="1694690" y="1645626"/>
            <a:ext cx="5998460" cy="461665"/>
          </a:xfrm>
          <a:prstGeom prst="rect">
            <a:avLst/>
          </a:prstGeom>
          <a:noFill/>
        </p:spPr>
        <p:txBody>
          <a:bodyPr wrap="square">
            <a:spAutoFit/>
          </a:bodyPr>
          <a:lstStyle/>
          <a:p>
            <a:r>
              <a:rPr lang="en-US" sz="2400" dirty="0"/>
              <a:t>0     1     2     3     4      5     6     7     8     9</a:t>
            </a:r>
          </a:p>
        </p:txBody>
      </p:sp>
      <p:sp>
        <p:nvSpPr>
          <p:cNvPr id="3" name="TextBox 2">
            <a:extLst>
              <a:ext uri="{FF2B5EF4-FFF2-40B4-BE49-F238E27FC236}">
                <a16:creationId xmlns:a16="http://schemas.microsoft.com/office/drawing/2014/main" id="{70CDF7AD-58E7-6E21-90C2-361CDAC3EDA3}"/>
              </a:ext>
            </a:extLst>
          </p:cNvPr>
          <p:cNvSpPr txBox="1"/>
          <p:nvPr/>
        </p:nvSpPr>
        <p:spPr>
          <a:xfrm>
            <a:off x="1572770" y="3034934"/>
            <a:ext cx="6595870" cy="461665"/>
          </a:xfrm>
          <a:prstGeom prst="rect">
            <a:avLst/>
          </a:prstGeom>
          <a:noFill/>
        </p:spPr>
        <p:txBody>
          <a:bodyPr wrap="square">
            <a:spAutoFit/>
          </a:bodyPr>
          <a:lstStyle/>
          <a:p>
            <a:r>
              <a:rPr lang="en-US" sz="2400" dirty="0" err="1"/>
              <a:t>Tổng</a:t>
            </a:r>
            <a:r>
              <a:rPr lang="en-US" sz="2400" dirty="0"/>
              <a:t> [2,7) = 6 + 1 + 0 + -4 + 11 = 14</a:t>
            </a:r>
          </a:p>
        </p:txBody>
      </p:sp>
    </p:spTree>
    <p:extLst>
      <p:ext uri="{BB962C8B-B14F-4D97-AF65-F5344CB8AC3E}">
        <p14:creationId xmlns:p14="http://schemas.microsoft.com/office/powerpoint/2010/main" val="37844237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6B5928AA-4E54-F124-1CD7-5C4ADF4C783E}"/>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C3948D4B-719B-663A-EE2A-F011ED09279F}"/>
              </a:ext>
            </a:extLst>
          </p:cNvPr>
          <p:cNvSpPr>
            <a:spLocks noGrp="1"/>
          </p:cNvSpPr>
          <p:nvPr>
            <p:ph type="body" idx="1"/>
          </p:nvPr>
        </p:nvSpPr>
        <p:spPr>
          <a:xfrm>
            <a:off x="1300956" y="637746"/>
            <a:ext cx="7209060" cy="971598"/>
          </a:xfrm>
        </p:spPr>
        <p:txBody>
          <a:bodyPr/>
          <a:lstStyle/>
          <a:p>
            <a:r>
              <a:rPr lang="en-US" sz="2000" dirty="0"/>
              <a:t>Cho 1 </a:t>
            </a:r>
            <a:r>
              <a:rPr lang="en-US" sz="2000" dirty="0" err="1"/>
              <a:t>mảng</a:t>
            </a:r>
            <a:r>
              <a:rPr lang="en-US" sz="2000" dirty="0"/>
              <a:t> </a:t>
            </a:r>
            <a:r>
              <a:rPr lang="en-US" sz="2000" dirty="0" err="1"/>
              <a:t>số</a:t>
            </a:r>
            <a:r>
              <a:rPr lang="en-US" sz="2000" dirty="0"/>
              <a:t> </a:t>
            </a:r>
            <a:r>
              <a:rPr lang="en-US" sz="2000" dirty="0" err="1"/>
              <a:t>nguyên</a:t>
            </a:r>
            <a:r>
              <a:rPr lang="en-US" sz="2000" dirty="0"/>
              <a:t>, </a:t>
            </a:r>
            <a:r>
              <a:rPr lang="en-US" sz="2000" dirty="0" err="1"/>
              <a:t>hãy</a:t>
            </a:r>
            <a:r>
              <a:rPr lang="en-US" sz="2000" dirty="0"/>
              <a:t> </a:t>
            </a:r>
            <a:r>
              <a:rPr lang="en-US" sz="2000" dirty="0" err="1"/>
              <a:t>tính</a:t>
            </a:r>
            <a:r>
              <a:rPr lang="en-US" sz="2000" dirty="0"/>
              <a:t> </a:t>
            </a:r>
            <a:r>
              <a:rPr lang="en-US" sz="2000" dirty="0" err="1"/>
              <a:t>tổng</a:t>
            </a:r>
            <a:r>
              <a:rPr lang="en-US" sz="2000" dirty="0"/>
              <a:t> </a:t>
            </a:r>
            <a:r>
              <a:rPr lang="en-US" sz="2000" dirty="0" err="1"/>
              <a:t>giữa</a:t>
            </a:r>
            <a:r>
              <a:rPr lang="en-US" sz="2000" dirty="0"/>
              <a:t> </a:t>
            </a:r>
            <a:r>
              <a:rPr lang="en-US" sz="2000" dirty="0" err="1"/>
              <a:t>khoảng</a:t>
            </a:r>
            <a:r>
              <a:rPr lang="en-US" sz="2000" dirty="0"/>
              <a:t> [</a:t>
            </a:r>
            <a:r>
              <a:rPr lang="en-US" sz="2000" dirty="0" err="1"/>
              <a:t>i,j</a:t>
            </a:r>
            <a:r>
              <a:rPr lang="en-US" sz="2000" dirty="0"/>
              <a:t>]</a:t>
            </a:r>
          </a:p>
        </p:txBody>
      </p:sp>
      <p:graphicFrame>
        <p:nvGraphicFramePr>
          <p:cNvPr id="6" name="Table 5">
            <a:extLst>
              <a:ext uri="{FF2B5EF4-FFF2-40B4-BE49-F238E27FC236}">
                <a16:creationId xmlns:a16="http://schemas.microsoft.com/office/drawing/2014/main" id="{17608569-9977-3F96-5F5F-01C2FD2C206F}"/>
              </a:ext>
            </a:extLst>
          </p:cNvPr>
          <p:cNvGraphicFramePr>
            <a:graphicFrameLocks noGrp="1"/>
          </p:cNvGraphicFramePr>
          <p:nvPr>
            <p:extLst>
              <p:ext uri="{D42A27DB-BD31-4B8C-83A1-F6EECF244321}">
                <p14:modId xmlns:p14="http://schemas.microsoft.com/office/powerpoint/2010/main" val="4116317279"/>
              </p:ext>
            </p:extLst>
          </p:nvPr>
        </p:nvGraphicFramePr>
        <p:xfrm>
          <a:off x="1572770" y="2172716"/>
          <a:ext cx="5998460" cy="457200"/>
        </p:xfrm>
        <a:graphic>
          <a:graphicData uri="http://schemas.openxmlformats.org/drawingml/2006/table">
            <a:tbl>
              <a:tblPr firstRow="1" bandRow="1">
                <a:tableStyleId>{CC4AEED3-F78E-434A-8E7B-570F3100C88C}</a:tableStyleId>
              </a:tblPr>
              <a:tblGrid>
                <a:gridCol w="599846">
                  <a:extLst>
                    <a:ext uri="{9D8B030D-6E8A-4147-A177-3AD203B41FA5}">
                      <a16:colId xmlns:a16="http://schemas.microsoft.com/office/drawing/2014/main" val="3027324385"/>
                    </a:ext>
                  </a:extLst>
                </a:gridCol>
                <a:gridCol w="599846">
                  <a:extLst>
                    <a:ext uri="{9D8B030D-6E8A-4147-A177-3AD203B41FA5}">
                      <a16:colId xmlns:a16="http://schemas.microsoft.com/office/drawing/2014/main" val="1329069516"/>
                    </a:ext>
                  </a:extLst>
                </a:gridCol>
                <a:gridCol w="599846">
                  <a:extLst>
                    <a:ext uri="{9D8B030D-6E8A-4147-A177-3AD203B41FA5}">
                      <a16:colId xmlns:a16="http://schemas.microsoft.com/office/drawing/2014/main" val="981492198"/>
                    </a:ext>
                  </a:extLst>
                </a:gridCol>
                <a:gridCol w="599846">
                  <a:extLst>
                    <a:ext uri="{9D8B030D-6E8A-4147-A177-3AD203B41FA5}">
                      <a16:colId xmlns:a16="http://schemas.microsoft.com/office/drawing/2014/main" val="4180157293"/>
                    </a:ext>
                  </a:extLst>
                </a:gridCol>
                <a:gridCol w="599846">
                  <a:extLst>
                    <a:ext uri="{9D8B030D-6E8A-4147-A177-3AD203B41FA5}">
                      <a16:colId xmlns:a16="http://schemas.microsoft.com/office/drawing/2014/main" val="3429764584"/>
                    </a:ext>
                  </a:extLst>
                </a:gridCol>
                <a:gridCol w="599846">
                  <a:extLst>
                    <a:ext uri="{9D8B030D-6E8A-4147-A177-3AD203B41FA5}">
                      <a16:colId xmlns:a16="http://schemas.microsoft.com/office/drawing/2014/main" val="2004278363"/>
                    </a:ext>
                  </a:extLst>
                </a:gridCol>
                <a:gridCol w="599846">
                  <a:extLst>
                    <a:ext uri="{9D8B030D-6E8A-4147-A177-3AD203B41FA5}">
                      <a16:colId xmlns:a16="http://schemas.microsoft.com/office/drawing/2014/main" val="2188969639"/>
                    </a:ext>
                  </a:extLst>
                </a:gridCol>
                <a:gridCol w="599846">
                  <a:extLst>
                    <a:ext uri="{9D8B030D-6E8A-4147-A177-3AD203B41FA5}">
                      <a16:colId xmlns:a16="http://schemas.microsoft.com/office/drawing/2014/main" val="2781965231"/>
                    </a:ext>
                  </a:extLst>
                </a:gridCol>
                <a:gridCol w="599846">
                  <a:extLst>
                    <a:ext uri="{9D8B030D-6E8A-4147-A177-3AD203B41FA5}">
                      <a16:colId xmlns:a16="http://schemas.microsoft.com/office/drawing/2014/main" val="3009103146"/>
                    </a:ext>
                  </a:extLst>
                </a:gridCol>
                <a:gridCol w="599846">
                  <a:extLst>
                    <a:ext uri="{9D8B030D-6E8A-4147-A177-3AD203B41FA5}">
                      <a16:colId xmlns:a16="http://schemas.microsoft.com/office/drawing/2014/main" val="712804809"/>
                    </a:ext>
                  </a:extLst>
                </a:gridCol>
              </a:tblGrid>
              <a:tr h="399034">
                <a:tc>
                  <a:txBody>
                    <a:bodyPr/>
                    <a:lstStyle/>
                    <a:p>
                      <a:pPr algn="ctr"/>
                      <a:r>
                        <a:rPr lang="en-US" sz="2400" dirty="0">
                          <a:solidFill>
                            <a:srgbClr val="0070C0"/>
                          </a:solidFill>
                        </a:rPr>
                        <a:t>5</a:t>
                      </a:r>
                    </a:p>
                  </a:txBody>
                  <a:tcPr/>
                </a:tc>
                <a:tc>
                  <a:txBody>
                    <a:bodyPr/>
                    <a:lstStyle/>
                    <a:p>
                      <a:pPr algn="ctr"/>
                      <a:r>
                        <a:rPr lang="en-US" sz="2400" dirty="0">
                          <a:solidFill>
                            <a:srgbClr val="0070C0"/>
                          </a:solidFill>
                        </a:rPr>
                        <a:t>-3</a:t>
                      </a:r>
                    </a:p>
                  </a:txBody>
                  <a:tcPr/>
                </a:tc>
                <a:tc>
                  <a:txBody>
                    <a:bodyPr/>
                    <a:lstStyle/>
                    <a:p>
                      <a:pPr algn="ctr"/>
                      <a:r>
                        <a:rPr lang="en-US" sz="2400" dirty="0">
                          <a:solidFill>
                            <a:srgbClr val="0070C0"/>
                          </a:solidFill>
                        </a:rPr>
                        <a:t>6</a:t>
                      </a:r>
                    </a:p>
                  </a:txBody>
                  <a:tcPr/>
                </a:tc>
                <a:tc>
                  <a:txBody>
                    <a:bodyPr/>
                    <a:lstStyle/>
                    <a:p>
                      <a:pPr algn="ctr"/>
                      <a:r>
                        <a:rPr lang="en-US" sz="2400" dirty="0">
                          <a:solidFill>
                            <a:srgbClr val="0070C0"/>
                          </a:solidFill>
                        </a:rPr>
                        <a:t>1</a:t>
                      </a:r>
                    </a:p>
                  </a:txBody>
                  <a:tcPr/>
                </a:tc>
                <a:tc>
                  <a:txBody>
                    <a:bodyPr/>
                    <a:lstStyle/>
                    <a:p>
                      <a:pPr algn="ctr"/>
                      <a:r>
                        <a:rPr lang="en-US" sz="2400" dirty="0">
                          <a:solidFill>
                            <a:schemeClr val="tx1"/>
                          </a:solidFill>
                        </a:rPr>
                        <a:t>0</a:t>
                      </a:r>
                    </a:p>
                  </a:txBody>
                  <a:tcPr/>
                </a:tc>
                <a:tc>
                  <a:txBody>
                    <a:bodyPr/>
                    <a:lstStyle/>
                    <a:p>
                      <a:pPr algn="ctr"/>
                      <a:r>
                        <a:rPr lang="en-US" sz="2400" dirty="0">
                          <a:solidFill>
                            <a:schemeClr val="tx1"/>
                          </a:solidFill>
                        </a:rPr>
                        <a:t>-4</a:t>
                      </a:r>
                    </a:p>
                  </a:txBody>
                  <a:tcPr/>
                </a:tc>
                <a:tc>
                  <a:txBody>
                    <a:bodyPr/>
                    <a:lstStyle/>
                    <a:p>
                      <a:pPr algn="ctr"/>
                      <a:r>
                        <a:rPr lang="en-US" sz="2400" dirty="0">
                          <a:solidFill>
                            <a:schemeClr val="tx1"/>
                          </a:solidFill>
                        </a:rPr>
                        <a:t>11</a:t>
                      </a:r>
                    </a:p>
                  </a:txBody>
                  <a:tcPr/>
                </a:tc>
                <a:tc>
                  <a:txBody>
                    <a:bodyPr/>
                    <a:lstStyle/>
                    <a:p>
                      <a:pPr algn="ctr"/>
                      <a:r>
                        <a:rPr lang="en-US" sz="2400" dirty="0"/>
                        <a:t>6</a:t>
                      </a:r>
                    </a:p>
                  </a:txBody>
                  <a:tcPr/>
                </a:tc>
                <a:tc>
                  <a:txBody>
                    <a:bodyPr/>
                    <a:lstStyle/>
                    <a:p>
                      <a:pPr algn="ctr"/>
                      <a:r>
                        <a:rPr lang="en-US" sz="2400" dirty="0"/>
                        <a:t>2</a:t>
                      </a:r>
                    </a:p>
                  </a:txBody>
                  <a:tcPr/>
                </a:tc>
                <a:tc>
                  <a:txBody>
                    <a:bodyPr/>
                    <a:lstStyle/>
                    <a:p>
                      <a:pPr algn="ctr"/>
                      <a:r>
                        <a:rPr lang="en-US" sz="2400" dirty="0"/>
                        <a:t>7</a:t>
                      </a:r>
                    </a:p>
                  </a:txBody>
                  <a:tcPr/>
                </a:tc>
                <a:extLst>
                  <a:ext uri="{0D108BD9-81ED-4DB2-BD59-A6C34878D82A}">
                    <a16:rowId xmlns:a16="http://schemas.microsoft.com/office/drawing/2014/main" val="523264109"/>
                  </a:ext>
                </a:extLst>
              </a:tr>
            </a:tbl>
          </a:graphicData>
        </a:graphic>
      </p:graphicFrame>
      <p:sp>
        <p:nvSpPr>
          <p:cNvPr id="8" name="TextBox 7">
            <a:extLst>
              <a:ext uri="{FF2B5EF4-FFF2-40B4-BE49-F238E27FC236}">
                <a16:creationId xmlns:a16="http://schemas.microsoft.com/office/drawing/2014/main" id="{6378570E-8293-E300-45D6-9058630DDAB6}"/>
              </a:ext>
            </a:extLst>
          </p:cNvPr>
          <p:cNvSpPr txBox="1"/>
          <p:nvPr/>
        </p:nvSpPr>
        <p:spPr>
          <a:xfrm>
            <a:off x="822960" y="2168251"/>
            <a:ext cx="749810" cy="461665"/>
          </a:xfrm>
          <a:prstGeom prst="rect">
            <a:avLst/>
          </a:prstGeom>
          <a:noFill/>
        </p:spPr>
        <p:txBody>
          <a:bodyPr wrap="square">
            <a:spAutoFit/>
          </a:bodyPr>
          <a:lstStyle/>
          <a:p>
            <a:r>
              <a:rPr lang="en-US" sz="2400" dirty="0"/>
              <a:t>A =</a:t>
            </a:r>
          </a:p>
        </p:txBody>
      </p:sp>
      <p:sp>
        <p:nvSpPr>
          <p:cNvPr id="10" name="TextBox 9">
            <a:extLst>
              <a:ext uri="{FF2B5EF4-FFF2-40B4-BE49-F238E27FC236}">
                <a16:creationId xmlns:a16="http://schemas.microsoft.com/office/drawing/2014/main" id="{B2C96AA8-2CA9-5810-BBE4-58006F83E58E}"/>
              </a:ext>
            </a:extLst>
          </p:cNvPr>
          <p:cNvSpPr txBox="1"/>
          <p:nvPr/>
        </p:nvSpPr>
        <p:spPr>
          <a:xfrm>
            <a:off x="1694690" y="1645626"/>
            <a:ext cx="5998460" cy="461665"/>
          </a:xfrm>
          <a:prstGeom prst="rect">
            <a:avLst/>
          </a:prstGeom>
          <a:noFill/>
        </p:spPr>
        <p:txBody>
          <a:bodyPr wrap="square">
            <a:spAutoFit/>
          </a:bodyPr>
          <a:lstStyle/>
          <a:p>
            <a:r>
              <a:rPr lang="en-US" sz="2400" dirty="0"/>
              <a:t>0     1     2     3     4      5     6     7     8     9</a:t>
            </a:r>
          </a:p>
        </p:txBody>
      </p:sp>
      <p:sp>
        <p:nvSpPr>
          <p:cNvPr id="3" name="TextBox 2">
            <a:extLst>
              <a:ext uri="{FF2B5EF4-FFF2-40B4-BE49-F238E27FC236}">
                <a16:creationId xmlns:a16="http://schemas.microsoft.com/office/drawing/2014/main" id="{BAD50D5C-AF34-17D7-4340-AD483381F9DE}"/>
              </a:ext>
            </a:extLst>
          </p:cNvPr>
          <p:cNvSpPr txBox="1"/>
          <p:nvPr/>
        </p:nvSpPr>
        <p:spPr>
          <a:xfrm>
            <a:off x="1572770" y="3034934"/>
            <a:ext cx="6595870" cy="461665"/>
          </a:xfrm>
          <a:prstGeom prst="rect">
            <a:avLst/>
          </a:prstGeom>
          <a:noFill/>
        </p:spPr>
        <p:txBody>
          <a:bodyPr wrap="square">
            <a:spAutoFit/>
          </a:bodyPr>
          <a:lstStyle/>
          <a:p>
            <a:r>
              <a:rPr lang="en-US" sz="2400" dirty="0" err="1"/>
              <a:t>Tổng</a:t>
            </a:r>
            <a:r>
              <a:rPr lang="en-US" sz="2400" dirty="0"/>
              <a:t> [2,7) = 6 + 1 + 0 + -4 + 11 = 14</a:t>
            </a:r>
          </a:p>
        </p:txBody>
      </p:sp>
      <p:sp>
        <p:nvSpPr>
          <p:cNvPr id="7" name="TextBox 6">
            <a:extLst>
              <a:ext uri="{FF2B5EF4-FFF2-40B4-BE49-F238E27FC236}">
                <a16:creationId xmlns:a16="http://schemas.microsoft.com/office/drawing/2014/main" id="{61146FBC-BD5B-CF5F-BFEC-5BE072164485}"/>
              </a:ext>
            </a:extLst>
          </p:cNvPr>
          <p:cNvSpPr txBox="1"/>
          <p:nvPr/>
        </p:nvSpPr>
        <p:spPr>
          <a:xfrm>
            <a:off x="1572770" y="3532881"/>
            <a:ext cx="6595870" cy="461665"/>
          </a:xfrm>
          <a:prstGeom prst="rect">
            <a:avLst/>
          </a:prstGeom>
          <a:noFill/>
        </p:spPr>
        <p:txBody>
          <a:bodyPr wrap="square">
            <a:spAutoFit/>
          </a:bodyPr>
          <a:lstStyle/>
          <a:p>
            <a:r>
              <a:rPr lang="en-US" sz="2400" dirty="0" err="1"/>
              <a:t>Tổng</a:t>
            </a:r>
            <a:r>
              <a:rPr lang="en-US" sz="2400" dirty="0"/>
              <a:t> [0,4) = 5 - 3 + 6 + 1 = 9</a:t>
            </a:r>
          </a:p>
        </p:txBody>
      </p:sp>
    </p:spTree>
    <p:extLst>
      <p:ext uri="{BB962C8B-B14F-4D97-AF65-F5344CB8AC3E}">
        <p14:creationId xmlns:p14="http://schemas.microsoft.com/office/powerpoint/2010/main" val="41294478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B191AA95-B112-48B0-01A2-588E1BA8E0BF}"/>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0FA0CC7A-146E-CB22-DBC0-0404347D5A76}"/>
              </a:ext>
            </a:extLst>
          </p:cNvPr>
          <p:cNvSpPr>
            <a:spLocks noGrp="1"/>
          </p:cNvSpPr>
          <p:nvPr>
            <p:ph type="body" idx="1"/>
          </p:nvPr>
        </p:nvSpPr>
        <p:spPr>
          <a:xfrm>
            <a:off x="1300956" y="637746"/>
            <a:ext cx="7209060" cy="971598"/>
          </a:xfrm>
        </p:spPr>
        <p:txBody>
          <a:bodyPr/>
          <a:lstStyle/>
          <a:p>
            <a:r>
              <a:rPr lang="en-US" sz="2000" dirty="0"/>
              <a:t>Cho 1 </a:t>
            </a:r>
            <a:r>
              <a:rPr lang="en-US" sz="2000" dirty="0" err="1"/>
              <a:t>mảng</a:t>
            </a:r>
            <a:r>
              <a:rPr lang="en-US" sz="2000" dirty="0"/>
              <a:t> </a:t>
            </a:r>
            <a:r>
              <a:rPr lang="en-US" sz="2000" dirty="0" err="1"/>
              <a:t>số</a:t>
            </a:r>
            <a:r>
              <a:rPr lang="en-US" sz="2000" dirty="0"/>
              <a:t> </a:t>
            </a:r>
            <a:r>
              <a:rPr lang="en-US" sz="2000" dirty="0" err="1"/>
              <a:t>nguyên</a:t>
            </a:r>
            <a:r>
              <a:rPr lang="en-US" sz="2000" dirty="0"/>
              <a:t>, </a:t>
            </a:r>
            <a:r>
              <a:rPr lang="en-US" sz="2000" dirty="0" err="1"/>
              <a:t>hãy</a:t>
            </a:r>
            <a:r>
              <a:rPr lang="en-US" sz="2000" dirty="0"/>
              <a:t> </a:t>
            </a:r>
            <a:r>
              <a:rPr lang="en-US" sz="2000" dirty="0" err="1"/>
              <a:t>tính</a:t>
            </a:r>
            <a:r>
              <a:rPr lang="en-US" sz="2000" dirty="0"/>
              <a:t> </a:t>
            </a:r>
            <a:r>
              <a:rPr lang="en-US" sz="2000" dirty="0" err="1"/>
              <a:t>tổng</a:t>
            </a:r>
            <a:r>
              <a:rPr lang="en-US" sz="2000" dirty="0"/>
              <a:t> </a:t>
            </a:r>
            <a:r>
              <a:rPr lang="en-US" sz="2000" dirty="0" err="1"/>
              <a:t>giữa</a:t>
            </a:r>
            <a:r>
              <a:rPr lang="en-US" sz="2000" dirty="0"/>
              <a:t> </a:t>
            </a:r>
            <a:r>
              <a:rPr lang="en-US" sz="2000" dirty="0" err="1"/>
              <a:t>khoảng</a:t>
            </a:r>
            <a:r>
              <a:rPr lang="en-US" sz="2000" dirty="0"/>
              <a:t> [</a:t>
            </a:r>
            <a:r>
              <a:rPr lang="en-US" sz="2000" dirty="0" err="1"/>
              <a:t>i,j</a:t>
            </a:r>
            <a:r>
              <a:rPr lang="en-US" sz="2000" dirty="0"/>
              <a:t>]</a:t>
            </a:r>
          </a:p>
        </p:txBody>
      </p:sp>
      <p:graphicFrame>
        <p:nvGraphicFramePr>
          <p:cNvPr id="6" name="Table 5">
            <a:extLst>
              <a:ext uri="{FF2B5EF4-FFF2-40B4-BE49-F238E27FC236}">
                <a16:creationId xmlns:a16="http://schemas.microsoft.com/office/drawing/2014/main" id="{F49666AE-A249-0515-797E-DB52EE2D464A}"/>
              </a:ext>
            </a:extLst>
          </p:cNvPr>
          <p:cNvGraphicFramePr>
            <a:graphicFrameLocks noGrp="1"/>
          </p:cNvGraphicFramePr>
          <p:nvPr/>
        </p:nvGraphicFramePr>
        <p:xfrm>
          <a:off x="1572770" y="2172716"/>
          <a:ext cx="5998460" cy="457200"/>
        </p:xfrm>
        <a:graphic>
          <a:graphicData uri="http://schemas.openxmlformats.org/drawingml/2006/table">
            <a:tbl>
              <a:tblPr firstRow="1" bandRow="1">
                <a:tableStyleId>{CC4AEED3-F78E-434A-8E7B-570F3100C88C}</a:tableStyleId>
              </a:tblPr>
              <a:tblGrid>
                <a:gridCol w="599846">
                  <a:extLst>
                    <a:ext uri="{9D8B030D-6E8A-4147-A177-3AD203B41FA5}">
                      <a16:colId xmlns:a16="http://schemas.microsoft.com/office/drawing/2014/main" val="3027324385"/>
                    </a:ext>
                  </a:extLst>
                </a:gridCol>
                <a:gridCol w="599846">
                  <a:extLst>
                    <a:ext uri="{9D8B030D-6E8A-4147-A177-3AD203B41FA5}">
                      <a16:colId xmlns:a16="http://schemas.microsoft.com/office/drawing/2014/main" val="1329069516"/>
                    </a:ext>
                  </a:extLst>
                </a:gridCol>
                <a:gridCol w="599846">
                  <a:extLst>
                    <a:ext uri="{9D8B030D-6E8A-4147-A177-3AD203B41FA5}">
                      <a16:colId xmlns:a16="http://schemas.microsoft.com/office/drawing/2014/main" val="981492198"/>
                    </a:ext>
                  </a:extLst>
                </a:gridCol>
                <a:gridCol w="599846">
                  <a:extLst>
                    <a:ext uri="{9D8B030D-6E8A-4147-A177-3AD203B41FA5}">
                      <a16:colId xmlns:a16="http://schemas.microsoft.com/office/drawing/2014/main" val="4180157293"/>
                    </a:ext>
                  </a:extLst>
                </a:gridCol>
                <a:gridCol w="599846">
                  <a:extLst>
                    <a:ext uri="{9D8B030D-6E8A-4147-A177-3AD203B41FA5}">
                      <a16:colId xmlns:a16="http://schemas.microsoft.com/office/drawing/2014/main" val="3429764584"/>
                    </a:ext>
                  </a:extLst>
                </a:gridCol>
                <a:gridCol w="599846">
                  <a:extLst>
                    <a:ext uri="{9D8B030D-6E8A-4147-A177-3AD203B41FA5}">
                      <a16:colId xmlns:a16="http://schemas.microsoft.com/office/drawing/2014/main" val="2004278363"/>
                    </a:ext>
                  </a:extLst>
                </a:gridCol>
                <a:gridCol w="599846">
                  <a:extLst>
                    <a:ext uri="{9D8B030D-6E8A-4147-A177-3AD203B41FA5}">
                      <a16:colId xmlns:a16="http://schemas.microsoft.com/office/drawing/2014/main" val="2188969639"/>
                    </a:ext>
                  </a:extLst>
                </a:gridCol>
                <a:gridCol w="599846">
                  <a:extLst>
                    <a:ext uri="{9D8B030D-6E8A-4147-A177-3AD203B41FA5}">
                      <a16:colId xmlns:a16="http://schemas.microsoft.com/office/drawing/2014/main" val="2781965231"/>
                    </a:ext>
                  </a:extLst>
                </a:gridCol>
                <a:gridCol w="599846">
                  <a:extLst>
                    <a:ext uri="{9D8B030D-6E8A-4147-A177-3AD203B41FA5}">
                      <a16:colId xmlns:a16="http://schemas.microsoft.com/office/drawing/2014/main" val="3009103146"/>
                    </a:ext>
                  </a:extLst>
                </a:gridCol>
                <a:gridCol w="599846">
                  <a:extLst>
                    <a:ext uri="{9D8B030D-6E8A-4147-A177-3AD203B41FA5}">
                      <a16:colId xmlns:a16="http://schemas.microsoft.com/office/drawing/2014/main" val="712804809"/>
                    </a:ext>
                  </a:extLst>
                </a:gridCol>
              </a:tblGrid>
              <a:tr h="399034">
                <a:tc>
                  <a:txBody>
                    <a:bodyPr/>
                    <a:lstStyle/>
                    <a:p>
                      <a:pPr algn="ctr"/>
                      <a:r>
                        <a:rPr lang="en-US" sz="2400" dirty="0"/>
                        <a:t>5</a:t>
                      </a:r>
                    </a:p>
                  </a:txBody>
                  <a:tcPr/>
                </a:tc>
                <a:tc>
                  <a:txBody>
                    <a:bodyPr/>
                    <a:lstStyle/>
                    <a:p>
                      <a:pPr algn="ctr"/>
                      <a:r>
                        <a:rPr lang="en-US" sz="2400" dirty="0"/>
                        <a:t>-3</a:t>
                      </a:r>
                    </a:p>
                  </a:txBody>
                  <a:tcPr/>
                </a:tc>
                <a:tc>
                  <a:txBody>
                    <a:bodyPr/>
                    <a:lstStyle/>
                    <a:p>
                      <a:pPr algn="ctr"/>
                      <a:r>
                        <a:rPr lang="en-US" sz="2400" dirty="0"/>
                        <a:t>6</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-4</a:t>
                      </a:r>
                    </a:p>
                  </a:txBody>
                  <a:tcPr/>
                </a:tc>
                <a:tc>
                  <a:txBody>
                    <a:bodyPr/>
                    <a:lstStyle/>
                    <a:p>
                      <a:pPr algn="ctr"/>
                      <a:r>
                        <a:rPr lang="en-US" sz="2400" dirty="0"/>
                        <a:t>11</a:t>
                      </a:r>
                    </a:p>
                  </a:txBody>
                  <a:tcPr/>
                </a:tc>
                <a:tc>
                  <a:txBody>
                    <a:bodyPr/>
                    <a:lstStyle/>
                    <a:p>
                      <a:pPr algn="ctr"/>
                      <a:r>
                        <a:rPr lang="en-US" sz="2400" dirty="0"/>
                        <a:t>6</a:t>
                      </a:r>
                    </a:p>
                  </a:txBody>
                  <a:tcPr/>
                </a:tc>
                <a:tc>
                  <a:txBody>
                    <a:bodyPr/>
                    <a:lstStyle/>
                    <a:p>
                      <a:pPr algn="ctr"/>
                      <a:r>
                        <a:rPr lang="en-US" sz="2400" dirty="0"/>
                        <a:t>2</a:t>
                      </a:r>
                    </a:p>
                  </a:txBody>
                  <a:tcPr/>
                </a:tc>
                <a:tc>
                  <a:txBody>
                    <a:bodyPr/>
                    <a:lstStyle/>
                    <a:p>
                      <a:pPr algn="ctr"/>
                      <a:r>
                        <a:rPr lang="en-US" sz="2400" dirty="0"/>
                        <a:t>7</a:t>
                      </a:r>
                    </a:p>
                  </a:txBody>
                  <a:tcPr/>
                </a:tc>
                <a:extLst>
                  <a:ext uri="{0D108BD9-81ED-4DB2-BD59-A6C34878D82A}">
                    <a16:rowId xmlns:a16="http://schemas.microsoft.com/office/drawing/2014/main" val="523264109"/>
                  </a:ext>
                </a:extLst>
              </a:tr>
            </a:tbl>
          </a:graphicData>
        </a:graphic>
      </p:graphicFrame>
      <p:sp>
        <p:nvSpPr>
          <p:cNvPr id="8" name="TextBox 7">
            <a:extLst>
              <a:ext uri="{FF2B5EF4-FFF2-40B4-BE49-F238E27FC236}">
                <a16:creationId xmlns:a16="http://schemas.microsoft.com/office/drawing/2014/main" id="{56F283A8-46EE-3D29-C150-38209A0EB989}"/>
              </a:ext>
            </a:extLst>
          </p:cNvPr>
          <p:cNvSpPr txBox="1"/>
          <p:nvPr/>
        </p:nvSpPr>
        <p:spPr>
          <a:xfrm>
            <a:off x="822960" y="2168251"/>
            <a:ext cx="749810" cy="461665"/>
          </a:xfrm>
          <a:prstGeom prst="rect">
            <a:avLst/>
          </a:prstGeom>
          <a:noFill/>
        </p:spPr>
        <p:txBody>
          <a:bodyPr wrap="square">
            <a:spAutoFit/>
          </a:bodyPr>
          <a:lstStyle/>
          <a:p>
            <a:r>
              <a:rPr lang="en-US" sz="2400" dirty="0"/>
              <a:t>A =</a:t>
            </a:r>
          </a:p>
        </p:txBody>
      </p:sp>
      <p:sp>
        <p:nvSpPr>
          <p:cNvPr id="10" name="TextBox 9">
            <a:extLst>
              <a:ext uri="{FF2B5EF4-FFF2-40B4-BE49-F238E27FC236}">
                <a16:creationId xmlns:a16="http://schemas.microsoft.com/office/drawing/2014/main" id="{53FE044B-7E91-0929-97A0-F0AD38E18B82}"/>
              </a:ext>
            </a:extLst>
          </p:cNvPr>
          <p:cNvSpPr txBox="1"/>
          <p:nvPr/>
        </p:nvSpPr>
        <p:spPr>
          <a:xfrm>
            <a:off x="1694690" y="1645626"/>
            <a:ext cx="5998460" cy="461665"/>
          </a:xfrm>
          <a:prstGeom prst="rect">
            <a:avLst/>
          </a:prstGeom>
          <a:noFill/>
        </p:spPr>
        <p:txBody>
          <a:bodyPr wrap="square">
            <a:spAutoFit/>
          </a:bodyPr>
          <a:lstStyle/>
          <a:p>
            <a:r>
              <a:rPr lang="en-US" sz="2400" dirty="0"/>
              <a:t>0     1     2     3     4      5     6     7     8     9</a:t>
            </a:r>
          </a:p>
        </p:txBody>
      </p:sp>
      <p:graphicFrame>
        <p:nvGraphicFramePr>
          <p:cNvPr id="2" name="Table 1">
            <a:extLst>
              <a:ext uri="{FF2B5EF4-FFF2-40B4-BE49-F238E27FC236}">
                <a16:creationId xmlns:a16="http://schemas.microsoft.com/office/drawing/2014/main" id="{BDEA9D75-0614-5860-193D-D29D9FAC919D}"/>
              </a:ext>
            </a:extLst>
          </p:cNvPr>
          <p:cNvGraphicFramePr>
            <a:graphicFrameLocks noGrp="1"/>
          </p:cNvGraphicFramePr>
          <p:nvPr>
            <p:extLst>
              <p:ext uri="{D42A27DB-BD31-4B8C-83A1-F6EECF244321}">
                <p14:modId xmlns:p14="http://schemas.microsoft.com/office/powerpoint/2010/main" val="947052603"/>
              </p:ext>
            </p:extLst>
          </p:nvPr>
        </p:nvGraphicFramePr>
        <p:xfrm>
          <a:off x="1572770" y="2960223"/>
          <a:ext cx="6603762" cy="457200"/>
        </p:xfrm>
        <a:graphic>
          <a:graphicData uri="http://schemas.openxmlformats.org/drawingml/2006/table">
            <a:tbl>
              <a:tblPr firstRow="1" bandRow="1">
                <a:tableStyleId>{CC4AEED3-F78E-434A-8E7B-570F3100C88C}</a:tableStyleId>
              </a:tblPr>
              <a:tblGrid>
                <a:gridCol w="600342">
                  <a:extLst>
                    <a:ext uri="{9D8B030D-6E8A-4147-A177-3AD203B41FA5}">
                      <a16:colId xmlns:a16="http://schemas.microsoft.com/office/drawing/2014/main" val="3027324385"/>
                    </a:ext>
                  </a:extLst>
                </a:gridCol>
                <a:gridCol w="600342">
                  <a:extLst>
                    <a:ext uri="{9D8B030D-6E8A-4147-A177-3AD203B41FA5}">
                      <a16:colId xmlns:a16="http://schemas.microsoft.com/office/drawing/2014/main" val="1329069516"/>
                    </a:ext>
                  </a:extLst>
                </a:gridCol>
                <a:gridCol w="600342">
                  <a:extLst>
                    <a:ext uri="{9D8B030D-6E8A-4147-A177-3AD203B41FA5}">
                      <a16:colId xmlns:a16="http://schemas.microsoft.com/office/drawing/2014/main" val="981492198"/>
                    </a:ext>
                  </a:extLst>
                </a:gridCol>
                <a:gridCol w="600342">
                  <a:extLst>
                    <a:ext uri="{9D8B030D-6E8A-4147-A177-3AD203B41FA5}">
                      <a16:colId xmlns:a16="http://schemas.microsoft.com/office/drawing/2014/main" val="4180157293"/>
                    </a:ext>
                  </a:extLst>
                </a:gridCol>
                <a:gridCol w="600342">
                  <a:extLst>
                    <a:ext uri="{9D8B030D-6E8A-4147-A177-3AD203B41FA5}">
                      <a16:colId xmlns:a16="http://schemas.microsoft.com/office/drawing/2014/main" val="3429764584"/>
                    </a:ext>
                  </a:extLst>
                </a:gridCol>
                <a:gridCol w="600342">
                  <a:extLst>
                    <a:ext uri="{9D8B030D-6E8A-4147-A177-3AD203B41FA5}">
                      <a16:colId xmlns:a16="http://schemas.microsoft.com/office/drawing/2014/main" val="2004278363"/>
                    </a:ext>
                  </a:extLst>
                </a:gridCol>
                <a:gridCol w="600342">
                  <a:extLst>
                    <a:ext uri="{9D8B030D-6E8A-4147-A177-3AD203B41FA5}">
                      <a16:colId xmlns:a16="http://schemas.microsoft.com/office/drawing/2014/main" val="2188969639"/>
                    </a:ext>
                  </a:extLst>
                </a:gridCol>
                <a:gridCol w="600342">
                  <a:extLst>
                    <a:ext uri="{9D8B030D-6E8A-4147-A177-3AD203B41FA5}">
                      <a16:colId xmlns:a16="http://schemas.microsoft.com/office/drawing/2014/main" val="2781965231"/>
                    </a:ext>
                  </a:extLst>
                </a:gridCol>
                <a:gridCol w="600342">
                  <a:extLst>
                    <a:ext uri="{9D8B030D-6E8A-4147-A177-3AD203B41FA5}">
                      <a16:colId xmlns:a16="http://schemas.microsoft.com/office/drawing/2014/main" val="3009103146"/>
                    </a:ext>
                  </a:extLst>
                </a:gridCol>
                <a:gridCol w="600342">
                  <a:extLst>
                    <a:ext uri="{9D8B030D-6E8A-4147-A177-3AD203B41FA5}">
                      <a16:colId xmlns:a16="http://schemas.microsoft.com/office/drawing/2014/main" val="712804809"/>
                    </a:ext>
                  </a:extLst>
                </a:gridCol>
                <a:gridCol w="600342">
                  <a:extLst>
                    <a:ext uri="{9D8B030D-6E8A-4147-A177-3AD203B41FA5}">
                      <a16:colId xmlns:a16="http://schemas.microsoft.com/office/drawing/2014/main" val="856554189"/>
                    </a:ext>
                  </a:extLst>
                </a:gridCol>
              </a:tblGrid>
              <a:tr h="399034">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extLst>
                  <a:ext uri="{0D108BD9-81ED-4DB2-BD59-A6C34878D82A}">
                    <a16:rowId xmlns:a16="http://schemas.microsoft.com/office/drawing/2014/main" val="523264109"/>
                  </a:ext>
                </a:extLst>
              </a:tr>
            </a:tbl>
          </a:graphicData>
        </a:graphic>
      </p:graphicFrame>
      <p:sp>
        <p:nvSpPr>
          <p:cNvPr id="3" name="TextBox 2">
            <a:extLst>
              <a:ext uri="{FF2B5EF4-FFF2-40B4-BE49-F238E27FC236}">
                <a16:creationId xmlns:a16="http://schemas.microsoft.com/office/drawing/2014/main" id="{D6C290FA-502F-F9EE-7A31-FE2B1256F2E0}"/>
              </a:ext>
            </a:extLst>
          </p:cNvPr>
          <p:cNvSpPr txBox="1"/>
          <p:nvPr/>
        </p:nvSpPr>
        <p:spPr>
          <a:xfrm>
            <a:off x="822960" y="2955758"/>
            <a:ext cx="749810" cy="461665"/>
          </a:xfrm>
          <a:prstGeom prst="rect">
            <a:avLst/>
          </a:prstGeom>
          <a:noFill/>
        </p:spPr>
        <p:txBody>
          <a:bodyPr wrap="square">
            <a:spAutoFit/>
          </a:bodyPr>
          <a:lstStyle/>
          <a:p>
            <a:r>
              <a:rPr lang="en-US" sz="2400" dirty="0"/>
              <a:t>P =</a:t>
            </a:r>
          </a:p>
        </p:txBody>
      </p:sp>
      <p:sp>
        <p:nvSpPr>
          <p:cNvPr id="4" name="Text Placeholder 4">
            <a:extLst>
              <a:ext uri="{FF2B5EF4-FFF2-40B4-BE49-F238E27FC236}">
                <a16:creationId xmlns:a16="http://schemas.microsoft.com/office/drawing/2014/main" id="{DD664CB2-2A78-79E5-D978-B3F069F6CAD4}"/>
              </a:ext>
            </a:extLst>
          </p:cNvPr>
          <p:cNvSpPr txBox="1">
            <a:spLocks/>
          </p:cNvSpPr>
          <p:nvPr/>
        </p:nvSpPr>
        <p:spPr>
          <a:xfrm>
            <a:off x="967470" y="3743265"/>
            <a:ext cx="7209060" cy="9715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Red Hat Display"/>
              <a:buChar char="■"/>
              <a:defRPr sz="1400" b="0" i="0" u="none" strike="noStrike" cap="none">
                <a:solidFill>
                  <a:schemeClr val="dk1"/>
                </a:solidFill>
                <a:latin typeface="Commissioner"/>
                <a:ea typeface="Commissioner"/>
                <a:cs typeface="Commissioner"/>
                <a:sym typeface="Commissioner"/>
              </a:defRPr>
            </a:lvl1pPr>
            <a:lvl2pPr marL="914400" marR="0" lvl="1"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2pPr>
            <a:lvl3pPr marL="1371600" marR="0" lvl="2"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3pPr>
            <a:lvl4pPr marL="1828800" marR="0" lvl="3"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4pPr>
            <a:lvl5pPr marL="2286000" marR="0" lvl="4"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5pPr>
            <a:lvl6pPr marL="2743200" marR="0" lvl="5"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6pPr>
            <a:lvl7pPr marL="3200400" marR="0" lvl="6"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7pPr>
            <a:lvl8pPr marL="3657600" marR="0" lvl="7"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8pPr>
            <a:lvl9pPr marL="4114800" marR="0" lvl="8" indent="-317500" algn="l" rtl="0">
              <a:lnSpc>
                <a:spcPct val="115000"/>
              </a:lnSpc>
              <a:spcBef>
                <a:spcPts val="1600"/>
              </a:spcBef>
              <a:spcAft>
                <a:spcPts val="160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9pPr>
          </a:lstStyle>
          <a:p>
            <a:r>
              <a:rPr lang="en-US" sz="2000" dirty="0"/>
              <a:t>Ta </a:t>
            </a:r>
            <a:r>
              <a:rPr lang="en-US" sz="2000" dirty="0" err="1"/>
              <a:t>có</a:t>
            </a:r>
            <a:r>
              <a:rPr lang="en-US" sz="2000" dirty="0"/>
              <a:t> 1 </a:t>
            </a:r>
            <a:r>
              <a:rPr lang="en-US" sz="2000" dirty="0" err="1"/>
              <a:t>mảng</a:t>
            </a:r>
            <a:r>
              <a:rPr lang="en-US" sz="2000" dirty="0"/>
              <a:t> P </a:t>
            </a:r>
            <a:r>
              <a:rPr lang="en-US" sz="2000" dirty="0" err="1"/>
              <a:t>chứa</a:t>
            </a:r>
            <a:r>
              <a:rPr lang="en-US" sz="2000" dirty="0"/>
              <a:t> </a:t>
            </a:r>
            <a:r>
              <a:rPr lang="en-US" sz="2000" dirty="0" err="1"/>
              <a:t>tất</a:t>
            </a:r>
            <a:r>
              <a:rPr lang="en-US" sz="2000" dirty="0"/>
              <a:t> </a:t>
            </a:r>
            <a:r>
              <a:rPr lang="en-US" sz="2000" dirty="0" err="1"/>
              <a:t>cả</a:t>
            </a:r>
            <a:r>
              <a:rPr lang="en-US" sz="2000" dirty="0"/>
              <a:t> </a:t>
            </a:r>
            <a:r>
              <a:rPr lang="en-US" sz="2000" dirty="0" err="1"/>
              <a:t>tổng</a:t>
            </a:r>
            <a:r>
              <a:rPr lang="en-US" sz="2000" dirty="0"/>
              <a:t> </a:t>
            </a:r>
            <a:r>
              <a:rPr lang="en-US" sz="2000" dirty="0" err="1"/>
              <a:t>từ</a:t>
            </a:r>
            <a:r>
              <a:rPr lang="en-US" sz="2000" dirty="0"/>
              <a:t> </a:t>
            </a:r>
            <a:r>
              <a:rPr lang="en-US" sz="2000" dirty="0" err="1"/>
              <a:t>số</a:t>
            </a:r>
            <a:r>
              <a:rPr lang="en-US" sz="2000" dirty="0"/>
              <a:t> </a:t>
            </a:r>
            <a:r>
              <a:rPr lang="en-US" sz="2000" dirty="0" err="1"/>
              <a:t>liền</a:t>
            </a:r>
            <a:r>
              <a:rPr lang="en-US" sz="2000" dirty="0"/>
              <a:t> </a:t>
            </a:r>
            <a:r>
              <a:rPr lang="en-US" sz="2000" dirty="0" err="1"/>
              <a:t>trước</a:t>
            </a:r>
            <a:r>
              <a:rPr lang="en-US" sz="2000" dirty="0"/>
              <a:t> </a:t>
            </a:r>
            <a:r>
              <a:rPr lang="en-US" sz="2000" dirty="0" err="1"/>
              <a:t>mảng</a:t>
            </a:r>
            <a:r>
              <a:rPr lang="en-US" sz="2000" dirty="0"/>
              <a:t> A </a:t>
            </a:r>
          </a:p>
        </p:txBody>
      </p:sp>
    </p:spTree>
    <p:extLst>
      <p:ext uri="{BB962C8B-B14F-4D97-AF65-F5344CB8AC3E}">
        <p14:creationId xmlns:p14="http://schemas.microsoft.com/office/powerpoint/2010/main" val="115174211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6">
          <a:extLst>
            <a:ext uri="{FF2B5EF4-FFF2-40B4-BE49-F238E27FC236}">
              <a16:creationId xmlns:a16="http://schemas.microsoft.com/office/drawing/2014/main" id="{485340BB-2D1F-C462-B1A9-061FD2D41268}"/>
            </a:ext>
          </a:extLst>
        </p:cNvPr>
        <p:cNvGrpSpPr/>
        <p:nvPr/>
      </p:nvGrpSpPr>
      <p:grpSpPr>
        <a:xfrm>
          <a:off x="0" y="0"/>
          <a:ext cx="0" cy="0"/>
          <a:chOff x="0" y="0"/>
          <a:chExt cx="0" cy="0"/>
        </a:xfrm>
      </p:grpSpPr>
      <p:sp>
        <p:nvSpPr>
          <p:cNvPr id="5" name="Text Placeholder 4">
            <a:extLst>
              <a:ext uri="{FF2B5EF4-FFF2-40B4-BE49-F238E27FC236}">
                <a16:creationId xmlns:a16="http://schemas.microsoft.com/office/drawing/2014/main" id="{06E76D65-3BA1-D2BE-C8BA-0F3D407F9A57}"/>
              </a:ext>
            </a:extLst>
          </p:cNvPr>
          <p:cNvSpPr>
            <a:spLocks noGrp="1"/>
          </p:cNvSpPr>
          <p:nvPr>
            <p:ph type="body" idx="1"/>
          </p:nvPr>
        </p:nvSpPr>
        <p:spPr>
          <a:xfrm>
            <a:off x="1300956" y="637746"/>
            <a:ext cx="7209060" cy="971598"/>
          </a:xfrm>
        </p:spPr>
        <p:txBody>
          <a:bodyPr/>
          <a:lstStyle/>
          <a:p>
            <a:r>
              <a:rPr lang="en-US" sz="2000" dirty="0"/>
              <a:t>Cho 1 </a:t>
            </a:r>
            <a:r>
              <a:rPr lang="en-US" sz="2000" dirty="0" err="1"/>
              <a:t>mảng</a:t>
            </a:r>
            <a:r>
              <a:rPr lang="en-US" sz="2000" dirty="0"/>
              <a:t> </a:t>
            </a:r>
            <a:r>
              <a:rPr lang="en-US" sz="2000" dirty="0" err="1"/>
              <a:t>số</a:t>
            </a:r>
            <a:r>
              <a:rPr lang="en-US" sz="2000" dirty="0"/>
              <a:t> </a:t>
            </a:r>
            <a:r>
              <a:rPr lang="en-US" sz="2000" dirty="0" err="1"/>
              <a:t>nguyên</a:t>
            </a:r>
            <a:r>
              <a:rPr lang="en-US" sz="2000" dirty="0"/>
              <a:t>, </a:t>
            </a:r>
            <a:r>
              <a:rPr lang="en-US" sz="2000" dirty="0" err="1"/>
              <a:t>hãy</a:t>
            </a:r>
            <a:r>
              <a:rPr lang="en-US" sz="2000" dirty="0"/>
              <a:t> </a:t>
            </a:r>
            <a:r>
              <a:rPr lang="en-US" sz="2000" dirty="0" err="1"/>
              <a:t>tính</a:t>
            </a:r>
            <a:r>
              <a:rPr lang="en-US" sz="2000" dirty="0"/>
              <a:t> </a:t>
            </a:r>
            <a:r>
              <a:rPr lang="en-US" sz="2000" dirty="0" err="1"/>
              <a:t>tổng</a:t>
            </a:r>
            <a:r>
              <a:rPr lang="en-US" sz="2000" dirty="0"/>
              <a:t> </a:t>
            </a:r>
            <a:r>
              <a:rPr lang="en-US" sz="2000" dirty="0" err="1"/>
              <a:t>giữa</a:t>
            </a:r>
            <a:r>
              <a:rPr lang="en-US" sz="2000" dirty="0"/>
              <a:t> </a:t>
            </a:r>
            <a:r>
              <a:rPr lang="en-US" sz="2000" dirty="0" err="1"/>
              <a:t>khoảng</a:t>
            </a:r>
            <a:r>
              <a:rPr lang="en-US" sz="2000" dirty="0"/>
              <a:t> [</a:t>
            </a:r>
            <a:r>
              <a:rPr lang="en-US" sz="2000" dirty="0" err="1"/>
              <a:t>i,j</a:t>
            </a:r>
            <a:r>
              <a:rPr lang="en-US" sz="2000" dirty="0"/>
              <a:t>]</a:t>
            </a:r>
          </a:p>
        </p:txBody>
      </p:sp>
      <p:graphicFrame>
        <p:nvGraphicFramePr>
          <p:cNvPr id="6" name="Table 5">
            <a:extLst>
              <a:ext uri="{FF2B5EF4-FFF2-40B4-BE49-F238E27FC236}">
                <a16:creationId xmlns:a16="http://schemas.microsoft.com/office/drawing/2014/main" id="{10106420-A4B0-2D21-E37E-F4E9BB2CC376}"/>
              </a:ext>
            </a:extLst>
          </p:cNvPr>
          <p:cNvGraphicFramePr>
            <a:graphicFrameLocks noGrp="1"/>
          </p:cNvGraphicFramePr>
          <p:nvPr/>
        </p:nvGraphicFramePr>
        <p:xfrm>
          <a:off x="1572770" y="2172716"/>
          <a:ext cx="5998460" cy="457200"/>
        </p:xfrm>
        <a:graphic>
          <a:graphicData uri="http://schemas.openxmlformats.org/drawingml/2006/table">
            <a:tbl>
              <a:tblPr firstRow="1" bandRow="1">
                <a:tableStyleId>{CC4AEED3-F78E-434A-8E7B-570F3100C88C}</a:tableStyleId>
              </a:tblPr>
              <a:tblGrid>
                <a:gridCol w="599846">
                  <a:extLst>
                    <a:ext uri="{9D8B030D-6E8A-4147-A177-3AD203B41FA5}">
                      <a16:colId xmlns:a16="http://schemas.microsoft.com/office/drawing/2014/main" val="3027324385"/>
                    </a:ext>
                  </a:extLst>
                </a:gridCol>
                <a:gridCol w="599846">
                  <a:extLst>
                    <a:ext uri="{9D8B030D-6E8A-4147-A177-3AD203B41FA5}">
                      <a16:colId xmlns:a16="http://schemas.microsoft.com/office/drawing/2014/main" val="1329069516"/>
                    </a:ext>
                  </a:extLst>
                </a:gridCol>
                <a:gridCol w="599846">
                  <a:extLst>
                    <a:ext uri="{9D8B030D-6E8A-4147-A177-3AD203B41FA5}">
                      <a16:colId xmlns:a16="http://schemas.microsoft.com/office/drawing/2014/main" val="981492198"/>
                    </a:ext>
                  </a:extLst>
                </a:gridCol>
                <a:gridCol w="599846">
                  <a:extLst>
                    <a:ext uri="{9D8B030D-6E8A-4147-A177-3AD203B41FA5}">
                      <a16:colId xmlns:a16="http://schemas.microsoft.com/office/drawing/2014/main" val="4180157293"/>
                    </a:ext>
                  </a:extLst>
                </a:gridCol>
                <a:gridCol w="599846">
                  <a:extLst>
                    <a:ext uri="{9D8B030D-6E8A-4147-A177-3AD203B41FA5}">
                      <a16:colId xmlns:a16="http://schemas.microsoft.com/office/drawing/2014/main" val="3429764584"/>
                    </a:ext>
                  </a:extLst>
                </a:gridCol>
                <a:gridCol w="599846">
                  <a:extLst>
                    <a:ext uri="{9D8B030D-6E8A-4147-A177-3AD203B41FA5}">
                      <a16:colId xmlns:a16="http://schemas.microsoft.com/office/drawing/2014/main" val="2004278363"/>
                    </a:ext>
                  </a:extLst>
                </a:gridCol>
                <a:gridCol w="599846">
                  <a:extLst>
                    <a:ext uri="{9D8B030D-6E8A-4147-A177-3AD203B41FA5}">
                      <a16:colId xmlns:a16="http://schemas.microsoft.com/office/drawing/2014/main" val="2188969639"/>
                    </a:ext>
                  </a:extLst>
                </a:gridCol>
                <a:gridCol w="599846">
                  <a:extLst>
                    <a:ext uri="{9D8B030D-6E8A-4147-A177-3AD203B41FA5}">
                      <a16:colId xmlns:a16="http://schemas.microsoft.com/office/drawing/2014/main" val="2781965231"/>
                    </a:ext>
                  </a:extLst>
                </a:gridCol>
                <a:gridCol w="599846">
                  <a:extLst>
                    <a:ext uri="{9D8B030D-6E8A-4147-A177-3AD203B41FA5}">
                      <a16:colId xmlns:a16="http://schemas.microsoft.com/office/drawing/2014/main" val="3009103146"/>
                    </a:ext>
                  </a:extLst>
                </a:gridCol>
                <a:gridCol w="599846">
                  <a:extLst>
                    <a:ext uri="{9D8B030D-6E8A-4147-A177-3AD203B41FA5}">
                      <a16:colId xmlns:a16="http://schemas.microsoft.com/office/drawing/2014/main" val="712804809"/>
                    </a:ext>
                  </a:extLst>
                </a:gridCol>
              </a:tblGrid>
              <a:tr h="399034">
                <a:tc>
                  <a:txBody>
                    <a:bodyPr/>
                    <a:lstStyle/>
                    <a:p>
                      <a:pPr algn="ctr"/>
                      <a:r>
                        <a:rPr lang="en-US" sz="2400" dirty="0"/>
                        <a:t>5</a:t>
                      </a:r>
                    </a:p>
                  </a:txBody>
                  <a:tcPr/>
                </a:tc>
                <a:tc>
                  <a:txBody>
                    <a:bodyPr/>
                    <a:lstStyle/>
                    <a:p>
                      <a:pPr algn="ctr"/>
                      <a:r>
                        <a:rPr lang="en-US" sz="2400" dirty="0"/>
                        <a:t>-3</a:t>
                      </a:r>
                    </a:p>
                  </a:txBody>
                  <a:tcPr/>
                </a:tc>
                <a:tc>
                  <a:txBody>
                    <a:bodyPr/>
                    <a:lstStyle/>
                    <a:p>
                      <a:pPr algn="ctr"/>
                      <a:r>
                        <a:rPr lang="en-US" sz="2400" dirty="0"/>
                        <a:t>6</a:t>
                      </a:r>
                    </a:p>
                  </a:txBody>
                  <a:tcPr/>
                </a:tc>
                <a:tc>
                  <a:txBody>
                    <a:bodyPr/>
                    <a:lstStyle/>
                    <a:p>
                      <a:pPr algn="ctr"/>
                      <a:r>
                        <a:rPr lang="en-US" sz="2400" dirty="0"/>
                        <a:t>1</a:t>
                      </a:r>
                    </a:p>
                  </a:txBody>
                  <a:tcPr/>
                </a:tc>
                <a:tc>
                  <a:txBody>
                    <a:bodyPr/>
                    <a:lstStyle/>
                    <a:p>
                      <a:pPr algn="ctr"/>
                      <a:r>
                        <a:rPr lang="en-US" sz="2400" dirty="0"/>
                        <a:t>0</a:t>
                      </a:r>
                    </a:p>
                  </a:txBody>
                  <a:tcPr/>
                </a:tc>
                <a:tc>
                  <a:txBody>
                    <a:bodyPr/>
                    <a:lstStyle/>
                    <a:p>
                      <a:pPr algn="ctr"/>
                      <a:r>
                        <a:rPr lang="en-US" sz="2400" dirty="0"/>
                        <a:t>-4</a:t>
                      </a:r>
                    </a:p>
                  </a:txBody>
                  <a:tcPr/>
                </a:tc>
                <a:tc>
                  <a:txBody>
                    <a:bodyPr/>
                    <a:lstStyle/>
                    <a:p>
                      <a:pPr algn="ctr"/>
                      <a:r>
                        <a:rPr lang="en-US" sz="2400" dirty="0"/>
                        <a:t>11</a:t>
                      </a:r>
                    </a:p>
                  </a:txBody>
                  <a:tcPr/>
                </a:tc>
                <a:tc>
                  <a:txBody>
                    <a:bodyPr/>
                    <a:lstStyle/>
                    <a:p>
                      <a:pPr algn="ctr"/>
                      <a:r>
                        <a:rPr lang="en-US" sz="2400" dirty="0"/>
                        <a:t>6</a:t>
                      </a:r>
                    </a:p>
                  </a:txBody>
                  <a:tcPr/>
                </a:tc>
                <a:tc>
                  <a:txBody>
                    <a:bodyPr/>
                    <a:lstStyle/>
                    <a:p>
                      <a:pPr algn="ctr"/>
                      <a:r>
                        <a:rPr lang="en-US" sz="2400" dirty="0"/>
                        <a:t>2</a:t>
                      </a:r>
                    </a:p>
                  </a:txBody>
                  <a:tcPr/>
                </a:tc>
                <a:tc>
                  <a:txBody>
                    <a:bodyPr/>
                    <a:lstStyle/>
                    <a:p>
                      <a:pPr algn="ctr"/>
                      <a:r>
                        <a:rPr lang="en-US" sz="2400" dirty="0"/>
                        <a:t>7</a:t>
                      </a:r>
                    </a:p>
                  </a:txBody>
                  <a:tcPr/>
                </a:tc>
                <a:extLst>
                  <a:ext uri="{0D108BD9-81ED-4DB2-BD59-A6C34878D82A}">
                    <a16:rowId xmlns:a16="http://schemas.microsoft.com/office/drawing/2014/main" val="523264109"/>
                  </a:ext>
                </a:extLst>
              </a:tr>
            </a:tbl>
          </a:graphicData>
        </a:graphic>
      </p:graphicFrame>
      <p:sp>
        <p:nvSpPr>
          <p:cNvPr id="8" name="TextBox 7">
            <a:extLst>
              <a:ext uri="{FF2B5EF4-FFF2-40B4-BE49-F238E27FC236}">
                <a16:creationId xmlns:a16="http://schemas.microsoft.com/office/drawing/2014/main" id="{40BE5877-D0B6-4C7D-FB49-C0958E2B0FA1}"/>
              </a:ext>
            </a:extLst>
          </p:cNvPr>
          <p:cNvSpPr txBox="1"/>
          <p:nvPr/>
        </p:nvSpPr>
        <p:spPr>
          <a:xfrm>
            <a:off x="822960" y="2168251"/>
            <a:ext cx="749810" cy="461665"/>
          </a:xfrm>
          <a:prstGeom prst="rect">
            <a:avLst/>
          </a:prstGeom>
          <a:noFill/>
        </p:spPr>
        <p:txBody>
          <a:bodyPr wrap="square">
            <a:spAutoFit/>
          </a:bodyPr>
          <a:lstStyle/>
          <a:p>
            <a:r>
              <a:rPr lang="en-US" sz="2400" dirty="0"/>
              <a:t>A =</a:t>
            </a:r>
          </a:p>
        </p:txBody>
      </p:sp>
      <p:sp>
        <p:nvSpPr>
          <p:cNvPr id="10" name="TextBox 9">
            <a:extLst>
              <a:ext uri="{FF2B5EF4-FFF2-40B4-BE49-F238E27FC236}">
                <a16:creationId xmlns:a16="http://schemas.microsoft.com/office/drawing/2014/main" id="{693BDF34-0DDA-F70D-EB4C-8E533756C1E3}"/>
              </a:ext>
            </a:extLst>
          </p:cNvPr>
          <p:cNvSpPr txBox="1"/>
          <p:nvPr/>
        </p:nvSpPr>
        <p:spPr>
          <a:xfrm>
            <a:off x="1694690" y="1645626"/>
            <a:ext cx="5998460" cy="461665"/>
          </a:xfrm>
          <a:prstGeom prst="rect">
            <a:avLst/>
          </a:prstGeom>
          <a:noFill/>
        </p:spPr>
        <p:txBody>
          <a:bodyPr wrap="square">
            <a:spAutoFit/>
          </a:bodyPr>
          <a:lstStyle/>
          <a:p>
            <a:r>
              <a:rPr lang="en-US" sz="2400" dirty="0"/>
              <a:t>0     1     2     3     4      5     6     7     8     9</a:t>
            </a:r>
          </a:p>
        </p:txBody>
      </p:sp>
      <p:graphicFrame>
        <p:nvGraphicFramePr>
          <p:cNvPr id="2" name="Table 1">
            <a:extLst>
              <a:ext uri="{FF2B5EF4-FFF2-40B4-BE49-F238E27FC236}">
                <a16:creationId xmlns:a16="http://schemas.microsoft.com/office/drawing/2014/main" id="{BCACCB31-ED60-7A0F-533A-632A6A758063}"/>
              </a:ext>
            </a:extLst>
          </p:cNvPr>
          <p:cNvGraphicFramePr>
            <a:graphicFrameLocks noGrp="1"/>
          </p:cNvGraphicFramePr>
          <p:nvPr>
            <p:extLst>
              <p:ext uri="{D42A27DB-BD31-4B8C-83A1-F6EECF244321}">
                <p14:modId xmlns:p14="http://schemas.microsoft.com/office/powerpoint/2010/main" val="1132320619"/>
              </p:ext>
            </p:extLst>
          </p:nvPr>
        </p:nvGraphicFramePr>
        <p:xfrm>
          <a:off x="1572770" y="2960223"/>
          <a:ext cx="6603762" cy="457200"/>
        </p:xfrm>
        <a:graphic>
          <a:graphicData uri="http://schemas.openxmlformats.org/drawingml/2006/table">
            <a:tbl>
              <a:tblPr firstRow="1" bandRow="1">
                <a:tableStyleId>{CC4AEED3-F78E-434A-8E7B-570F3100C88C}</a:tableStyleId>
              </a:tblPr>
              <a:tblGrid>
                <a:gridCol w="600342">
                  <a:extLst>
                    <a:ext uri="{9D8B030D-6E8A-4147-A177-3AD203B41FA5}">
                      <a16:colId xmlns:a16="http://schemas.microsoft.com/office/drawing/2014/main" val="3027324385"/>
                    </a:ext>
                  </a:extLst>
                </a:gridCol>
                <a:gridCol w="600342">
                  <a:extLst>
                    <a:ext uri="{9D8B030D-6E8A-4147-A177-3AD203B41FA5}">
                      <a16:colId xmlns:a16="http://schemas.microsoft.com/office/drawing/2014/main" val="1329069516"/>
                    </a:ext>
                  </a:extLst>
                </a:gridCol>
                <a:gridCol w="600342">
                  <a:extLst>
                    <a:ext uri="{9D8B030D-6E8A-4147-A177-3AD203B41FA5}">
                      <a16:colId xmlns:a16="http://schemas.microsoft.com/office/drawing/2014/main" val="981492198"/>
                    </a:ext>
                  </a:extLst>
                </a:gridCol>
                <a:gridCol w="600342">
                  <a:extLst>
                    <a:ext uri="{9D8B030D-6E8A-4147-A177-3AD203B41FA5}">
                      <a16:colId xmlns:a16="http://schemas.microsoft.com/office/drawing/2014/main" val="4180157293"/>
                    </a:ext>
                  </a:extLst>
                </a:gridCol>
                <a:gridCol w="600342">
                  <a:extLst>
                    <a:ext uri="{9D8B030D-6E8A-4147-A177-3AD203B41FA5}">
                      <a16:colId xmlns:a16="http://schemas.microsoft.com/office/drawing/2014/main" val="3429764584"/>
                    </a:ext>
                  </a:extLst>
                </a:gridCol>
                <a:gridCol w="600342">
                  <a:extLst>
                    <a:ext uri="{9D8B030D-6E8A-4147-A177-3AD203B41FA5}">
                      <a16:colId xmlns:a16="http://schemas.microsoft.com/office/drawing/2014/main" val="2004278363"/>
                    </a:ext>
                  </a:extLst>
                </a:gridCol>
                <a:gridCol w="600342">
                  <a:extLst>
                    <a:ext uri="{9D8B030D-6E8A-4147-A177-3AD203B41FA5}">
                      <a16:colId xmlns:a16="http://schemas.microsoft.com/office/drawing/2014/main" val="2188969639"/>
                    </a:ext>
                  </a:extLst>
                </a:gridCol>
                <a:gridCol w="600342">
                  <a:extLst>
                    <a:ext uri="{9D8B030D-6E8A-4147-A177-3AD203B41FA5}">
                      <a16:colId xmlns:a16="http://schemas.microsoft.com/office/drawing/2014/main" val="2781965231"/>
                    </a:ext>
                  </a:extLst>
                </a:gridCol>
                <a:gridCol w="600342">
                  <a:extLst>
                    <a:ext uri="{9D8B030D-6E8A-4147-A177-3AD203B41FA5}">
                      <a16:colId xmlns:a16="http://schemas.microsoft.com/office/drawing/2014/main" val="3009103146"/>
                    </a:ext>
                  </a:extLst>
                </a:gridCol>
                <a:gridCol w="600342">
                  <a:extLst>
                    <a:ext uri="{9D8B030D-6E8A-4147-A177-3AD203B41FA5}">
                      <a16:colId xmlns:a16="http://schemas.microsoft.com/office/drawing/2014/main" val="712804809"/>
                    </a:ext>
                  </a:extLst>
                </a:gridCol>
                <a:gridCol w="600342">
                  <a:extLst>
                    <a:ext uri="{9D8B030D-6E8A-4147-A177-3AD203B41FA5}">
                      <a16:colId xmlns:a16="http://schemas.microsoft.com/office/drawing/2014/main" val="4046144984"/>
                    </a:ext>
                  </a:extLst>
                </a:gridCol>
              </a:tblGrid>
              <a:tr h="399034">
                <a:tc>
                  <a:txBody>
                    <a:bodyPr/>
                    <a:lstStyle/>
                    <a:p>
                      <a:pPr algn="ctr"/>
                      <a:r>
                        <a:rPr lang="en-US" sz="2400" dirty="0"/>
                        <a:t>0</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tc>
                  <a:txBody>
                    <a:bodyPr/>
                    <a:lstStyle/>
                    <a:p>
                      <a:pPr algn="ctr"/>
                      <a:r>
                        <a:rPr lang="en-US" sz="2400" dirty="0"/>
                        <a:t>∅</a:t>
                      </a:r>
                    </a:p>
                  </a:txBody>
                  <a:tcPr/>
                </a:tc>
                <a:extLst>
                  <a:ext uri="{0D108BD9-81ED-4DB2-BD59-A6C34878D82A}">
                    <a16:rowId xmlns:a16="http://schemas.microsoft.com/office/drawing/2014/main" val="523264109"/>
                  </a:ext>
                </a:extLst>
              </a:tr>
            </a:tbl>
          </a:graphicData>
        </a:graphic>
      </p:graphicFrame>
      <p:sp>
        <p:nvSpPr>
          <p:cNvPr id="3" name="TextBox 2">
            <a:extLst>
              <a:ext uri="{FF2B5EF4-FFF2-40B4-BE49-F238E27FC236}">
                <a16:creationId xmlns:a16="http://schemas.microsoft.com/office/drawing/2014/main" id="{35B8101C-93E6-1770-7699-27BE0E3B9DC9}"/>
              </a:ext>
            </a:extLst>
          </p:cNvPr>
          <p:cNvSpPr txBox="1"/>
          <p:nvPr/>
        </p:nvSpPr>
        <p:spPr>
          <a:xfrm>
            <a:off x="822960" y="2955758"/>
            <a:ext cx="749810" cy="461665"/>
          </a:xfrm>
          <a:prstGeom prst="rect">
            <a:avLst/>
          </a:prstGeom>
          <a:noFill/>
        </p:spPr>
        <p:txBody>
          <a:bodyPr wrap="square">
            <a:spAutoFit/>
          </a:bodyPr>
          <a:lstStyle/>
          <a:p>
            <a:r>
              <a:rPr lang="en-US" sz="2400" dirty="0"/>
              <a:t>P =</a:t>
            </a:r>
          </a:p>
        </p:txBody>
      </p:sp>
      <p:sp>
        <p:nvSpPr>
          <p:cNvPr id="4" name="Text Placeholder 4">
            <a:extLst>
              <a:ext uri="{FF2B5EF4-FFF2-40B4-BE49-F238E27FC236}">
                <a16:creationId xmlns:a16="http://schemas.microsoft.com/office/drawing/2014/main" id="{862D7C4D-E288-D6A3-6A49-D8FFA6BBDDFB}"/>
              </a:ext>
            </a:extLst>
          </p:cNvPr>
          <p:cNvSpPr txBox="1">
            <a:spLocks/>
          </p:cNvSpPr>
          <p:nvPr/>
        </p:nvSpPr>
        <p:spPr>
          <a:xfrm>
            <a:off x="967470" y="3743265"/>
            <a:ext cx="7209060" cy="9715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Red Hat Display"/>
              <a:buChar char="■"/>
              <a:defRPr sz="1400" b="0" i="0" u="none" strike="noStrike" cap="none">
                <a:solidFill>
                  <a:schemeClr val="dk1"/>
                </a:solidFill>
                <a:latin typeface="Commissioner"/>
                <a:ea typeface="Commissioner"/>
                <a:cs typeface="Commissioner"/>
                <a:sym typeface="Commissioner"/>
              </a:defRPr>
            </a:lvl1pPr>
            <a:lvl2pPr marL="914400" marR="0" lvl="1"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2pPr>
            <a:lvl3pPr marL="1371600" marR="0" lvl="2"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3pPr>
            <a:lvl4pPr marL="1828800" marR="0" lvl="3"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4pPr>
            <a:lvl5pPr marL="2286000" marR="0" lvl="4"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5pPr>
            <a:lvl6pPr marL="2743200" marR="0" lvl="5"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6pPr>
            <a:lvl7pPr marL="3200400" marR="0" lvl="6"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7pPr>
            <a:lvl8pPr marL="3657600" marR="0" lvl="7" indent="-317500" algn="l" rtl="0">
              <a:lnSpc>
                <a:spcPct val="115000"/>
              </a:lnSpc>
              <a:spcBef>
                <a:spcPts val="1600"/>
              </a:spcBef>
              <a:spcAft>
                <a:spcPts val="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8pPr>
            <a:lvl9pPr marL="4114800" marR="0" lvl="8" indent="-317500" algn="l" rtl="0">
              <a:lnSpc>
                <a:spcPct val="115000"/>
              </a:lnSpc>
              <a:spcBef>
                <a:spcPts val="1600"/>
              </a:spcBef>
              <a:spcAft>
                <a:spcPts val="1600"/>
              </a:spcAft>
              <a:buClr>
                <a:srgbClr val="FFFFFF"/>
              </a:buClr>
              <a:buSzPts val="1400"/>
              <a:buFont typeface="Red Hat Display"/>
              <a:buChar char="■"/>
              <a:defRPr sz="1400" b="0" i="0" u="none" strike="noStrike" cap="none">
                <a:solidFill>
                  <a:schemeClr val="dk1"/>
                </a:solidFill>
                <a:latin typeface="Commissioner"/>
                <a:ea typeface="Commissioner"/>
                <a:cs typeface="Commissioner"/>
                <a:sym typeface="Commissioner"/>
              </a:defRPr>
            </a:lvl9pPr>
          </a:lstStyle>
          <a:p>
            <a:r>
              <a:rPr lang="en-US" sz="2000" dirty="0"/>
              <a:t>Ta </a:t>
            </a:r>
            <a:r>
              <a:rPr lang="en-US" sz="2000" dirty="0" err="1"/>
              <a:t>có</a:t>
            </a:r>
            <a:r>
              <a:rPr lang="en-US" sz="2000" dirty="0"/>
              <a:t> 1 </a:t>
            </a:r>
            <a:r>
              <a:rPr lang="en-US" sz="2000" dirty="0" err="1"/>
              <a:t>mảng</a:t>
            </a:r>
            <a:r>
              <a:rPr lang="en-US" sz="2000" dirty="0"/>
              <a:t> P </a:t>
            </a:r>
            <a:r>
              <a:rPr lang="en-US" sz="2000" dirty="0" err="1"/>
              <a:t>chứa</a:t>
            </a:r>
            <a:r>
              <a:rPr lang="en-US" sz="2000" dirty="0"/>
              <a:t> </a:t>
            </a:r>
            <a:r>
              <a:rPr lang="en-US" sz="2000" dirty="0" err="1"/>
              <a:t>tất</a:t>
            </a:r>
            <a:r>
              <a:rPr lang="en-US" sz="2000" dirty="0"/>
              <a:t> </a:t>
            </a:r>
            <a:r>
              <a:rPr lang="en-US" sz="2000" dirty="0" err="1"/>
              <a:t>cả</a:t>
            </a:r>
            <a:r>
              <a:rPr lang="en-US" sz="2000" dirty="0"/>
              <a:t> </a:t>
            </a:r>
            <a:r>
              <a:rPr lang="en-US" sz="2000" dirty="0" err="1"/>
              <a:t>tổng</a:t>
            </a:r>
            <a:r>
              <a:rPr lang="en-US" sz="2000" dirty="0"/>
              <a:t> </a:t>
            </a:r>
            <a:r>
              <a:rPr lang="en-US" sz="2000" dirty="0" err="1"/>
              <a:t>từ</a:t>
            </a:r>
            <a:r>
              <a:rPr lang="en-US" sz="2000" dirty="0"/>
              <a:t> </a:t>
            </a:r>
            <a:r>
              <a:rPr lang="en-US" sz="2000" dirty="0" err="1"/>
              <a:t>số</a:t>
            </a:r>
            <a:r>
              <a:rPr lang="en-US" sz="2000" dirty="0"/>
              <a:t> </a:t>
            </a:r>
            <a:r>
              <a:rPr lang="en-US" sz="2000" dirty="0" err="1"/>
              <a:t>liền</a:t>
            </a:r>
            <a:r>
              <a:rPr lang="en-US" sz="2000" dirty="0"/>
              <a:t> </a:t>
            </a:r>
            <a:r>
              <a:rPr lang="en-US" sz="2000" dirty="0" err="1"/>
              <a:t>trước</a:t>
            </a:r>
            <a:r>
              <a:rPr lang="en-US" sz="2000" dirty="0"/>
              <a:t> </a:t>
            </a:r>
            <a:r>
              <a:rPr lang="en-US" sz="2000" dirty="0" err="1"/>
              <a:t>mảng</a:t>
            </a:r>
            <a:r>
              <a:rPr lang="en-US" sz="2000" dirty="0"/>
              <a:t> A </a:t>
            </a:r>
          </a:p>
        </p:txBody>
      </p:sp>
    </p:spTree>
    <p:extLst>
      <p:ext uri="{BB962C8B-B14F-4D97-AF65-F5344CB8AC3E}">
        <p14:creationId xmlns:p14="http://schemas.microsoft.com/office/powerpoint/2010/main" val="13627098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Formulating a Research Problem for University Students by Slidesgo">
  <a:themeElements>
    <a:clrScheme name="Simple Light">
      <a:dk1>
        <a:srgbClr val="0A0A0A"/>
      </a:dk1>
      <a:lt1>
        <a:srgbClr val="F9F9F9"/>
      </a:lt1>
      <a:dk2>
        <a:srgbClr val="DDDDDD"/>
      </a:dk2>
      <a:lt2>
        <a:srgbClr val="B3B4B3"/>
      </a:lt2>
      <a:accent1>
        <a:srgbClr val="878887"/>
      </a:accent1>
      <a:accent2>
        <a:srgbClr val="5F6160"/>
      </a:accent2>
      <a:accent3>
        <a:srgbClr val="FFFFFF"/>
      </a:accent3>
      <a:accent4>
        <a:srgbClr val="FFFFFF"/>
      </a:accent4>
      <a:accent5>
        <a:srgbClr val="FFFFFF"/>
      </a:accent5>
      <a:accent6>
        <a:srgbClr val="FFFFFF"/>
      </a:accent6>
      <a:hlink>
        <a:srgbClr val="0A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11524</TotalTime>
  <Words>4552</Words>
  <Application>Microsoft Office PowerPoint</Application>
  <PresentationFormat>On-screen Show (16:9)</PresentationFormat>
  <Paragraphs>992</Paragraphs>
  <Slides>57</Slides>
  <Notes>56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Red Hat Display</vt:lpstr>
      <vt:lpstr>Montserrat ExtraLight</vt:lpstr>
      <vt:lpstr>Golos Text SemiBold</vt:lpstr>
      <vt:lpstr>Golos Text</vt:lpstr>
      <vt:lpstr>Aptos</vt:lpstr>
      <vt:lpstr>Inter</vt:lpstr>
      <vt:lpstr>Arial</vt:lpstr>
      <vt:lpstr>Commissioner</vt:lpstr>
      <vt:lpstr>Formulating a Research Problem for University Students by Slidesgo</vt:lpstr>
      <vt:lpstr>Fenwick Tree</vt:lpstr>
      <vt:lpstr>PowerPoint Presentation</vt:lpstr>
      <vt:lpstr>NỘI DUNG</vt:lpstr>
      <vt:lpstr>Tìm hiểu chung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Triển khai </vt:lpstr>
      <vt:lpstr>Truy vấn tổng đoạn (Range Queries)</vt:lpstr>
      <vt:lpstr>Truy vấn tổng đoạn (Range Queries)</vt:lpstr>
      <vt:lpstr>Truy vấn tổng đoạn (Range Queries)</vt:lpstr>
      <vt:lpstr>Truy vấn tổng đoạn (Range Queries)</vt:lpstr>
      <vt:lpstr>Truy vấn tổng đoạn (Range Queries)</vt:lpstr>
      <vt:lpstr>Truy vấn tổng đoạn (Range Queries)</vt:lpstr>
      <vt:lpstr>Truy vấn tổng đoạn (Range Queries)</vt:lpstr>
      <vt:lpstr>Truy vấn tổng đoạn (Range Queries)</vt:lpstr>
      <vt:lpstr>Truy vấn tổng đoạn (Range Queries)</vt:lpstr>
      <vt:lpstr>Truy vấn tổng đoạn (Range Queries)</vt:lpstr>
      <vt:lpstr>Truy vấn tổng đoạn (Range Queries)</vt:lpstr>
      <vt:lpstr>Truy vấn tổng đoạn (Range Queries)</vt:lpstr>
      <vt:lpstr>Truy vấn tổng đoạn (Range Queries)</vt:lpstr>
      <vt:lpstr>Truy vấn tổng đoạn (Range Queries)</vt:lpstr>
      <vt:lpstr>Truy vấn tổng đoạn (Range Queries)</vt:lpstr>
      <vt:lpstr>Truy vấn tổng đoạn (Range Queries)</vt:lpstr>
      <vt:lpstr>Truy vấn tổng đoạn (Range Queries)</vt:lpstr>
      <vt:lpstr>PowerPoint Presentation</vt:lpstr>
      <vt:lpstr>Cập nhật điểm (Point Updates)</vt:lpstr>
      <vt:lpstr>Cập nhật điểm (Point Updates)</vt:lpstr>
      <vt:lpstr>Cập nhật điểm (Point Updates)</vt:lpstr>
      <vt:lpstr>Cập nhật điểm (Point Updates)</vt:lpstr>
      <vt:lpstr>Cập nhật điểm (Point Updates)</vt:lpstr>
      <vt:lpstr>PowerPoint Presentation</vt:lpstr>
      <vt:lpstr>Xây dựng cấu trúc Fenwick Tree (Fenwick Tree Construction)</vt:lpstr>
      <vt:lpstr>Xây dựng cấu trúc Fenwick Tree (Fenwick Tree Construction)</vt:lpstr>
      <vt:lpstr>Xây dựng cấu trúc Fenwick Tree (Fenwick Tree Construction)</vt:lpstr>
      <vt:lpstr>Xây dựng cấu trúc Fenwick Tree (Fenwick Tree Construction)</vt:lpstr>
      <vt:lpstr>Xây dựng cấu trúc Fenwick Tree (Fenwick Tree Construction)</vt:lpstr>
      <vt:lpstr>Xây dựng cấu trúc Fenwick Tree (Fenwick Tree Construction)</vt:lpstr>
      <vt:lpstr>Xây dựng cấu trúc Fenwick Tree (Fenwick Tree Construction)</vt:lpstr>
      <vt:lpstr>Xây dựng cấu trúc Fenwick Tree (Fenwick Tree Construction)</vt:lpstr>
      <vt:lpstr>PowerPoint Presentation</vt:lpstr>
      <vt:lpstr>Code Demo </vt:lpstr>
      <vt:lpstr>Ứng dụng thuật toán</vt:lpstr>
      <vt:lpstr>Ứng dụng thuật toán</vt:lpstr>
      <vt:lpstr>Awesome words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Lê Nguyễn Anh Nhân</cp:lastModifiedBy>
  <cp:revision>6</cp:revision>
  <dcterms:modified xsi:type="dcterms:W3CDTF">2025-06-06T03:04:49Z</dcterms:modified>
</cp:coreProperties>
</file>