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3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9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8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4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36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1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55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3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546F-CCAC-450B-8637-519B6036D6BC}" type="datetimeFigureOut">
              <a:rPr kumimoji="1" lang="ja-JP" altLang="en-US" smtClean="0"/>
              <a:t>2014/4/25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EC34-AC3B-44A8-9530-33C5DD0AB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5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amed-data.net/techreport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 Case for </a:t>
            </a:r>
            <a:r>
              <a:rPr lang="en-US" altLang="ja-JP" dirty="0" err="1"/>
              <a:t>Stateful</a:t>
            </a:r>
            <a:r>
              <a:rPr lang="en-US" altLang="ja-JP" dirty="0"/>
              <a:t> Forwarding </a:t>
            </a:r>
            <a:r>
              <a:rPr lang="en-US" altLang="ja-JP" dirty="0" smtClean="0"/>
              <a:t>Plane(Smart Flooding)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032" y="5085184"/>
            <a:ext cx="4096544" cy="13925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/>
              <a:t>NDN, Technical Report NDN-0002, 2012. </a:t>
            </a:r>
            <a:r>
              <a:rPr lang="en-US" altLang="ja-JP" sz="1800" dirty="0">
                <a:hlinkClick r:id="rId2"/>
              </a:rPr>
              <a:t>http://</a:t>
            </a:r>
            <a:r>
              <a:rPr lang="en-US" altLang="ja-JP" sz="1800" dirty="0" smtClean="0">
                <a:hlinkClick r:id="rId2"/>
              </a:rPr>
              <a:t>named-data.net/techreports.html</a:t>
            </a:r>
            <a:endParaRPr lang="en-US" altLang="ja-JP" sz="1800" dirty="0" smtClean="0"/>
          </a:p>
          <a:p>
            <a:r>
              <a:rPr lang="en-US" altLang="ja-JP" sz="1800" dirty="0" smtClean="0"/>
              <a:t>Cheng Yi, Alexander </a:t>
            </a:r>
            <a:r>
              <a:rPr lang="en-US" altLang="ja-JP" sz="1800" dirty="0" err="1" smtClean="0"/>
              <a:t>Afanasyev</a:t>
            </a:r>
            <a:r>
              <a:rPr lang="en-US" altLang="ja-JP" sz="1800" dirty="0" smtClean="0"/>
              <a:t>, </a:t>
            </a:r>
            <a:r>
              <a:rPr lang="en-US" altLang="ja-JP" sz="1800" dirty="0" err="1" smtClean="0"/>
              <a:t>Ilya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Moiseenko</a:t>
            </a:r>
            <a:r>
              <a:rPr lang="en-US" altLang="ja-JP" sz="1800" dirty="0" smtClean="0"/>
              <a:t>, </a:t>
            </a:r>
            <a:r>
              <a:rPr lang="en-US" altLang="ja-JP" sz="1800" dirty="0" err="1" smtClean="0"/>
              <a:t>Lan</a:t>
            </a:r>
            <a:r>
              <a:rPr lang="en-US" altLang="ja-JP" sz="1800" dirty="0" smtClean="0"/>
              <a:t> Wang, </a:t>
            </a:r>
            <a:r>
              <a:rPr lang="en-US" altLang="ja-JP" sz="1800" dirty="0" err="1" smtClean="0"/>
              <a:t>Beichuan</a:t>
            </a:r>
            <a:r>
              <a:rPr lang="en-US" altLang="ja-JP" sz="1800" dirty="0" smtClean="0"/>
              <a:t> Zhang, </a:t>
            </a:r>
            <a:r>
              <a:rPr lang="en-US" altLang="ja-JP" sz="1800" dirty="0" err="1" smtClean="0"/>
              <a:t>Lixia</a:t>
            </a:r>
            <a:r>
              <a:rPr lang="en-US" altLang="ja-JP" sz="1800" dirty="0" smtClean="0"/>
              <a:t> Zhang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924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Forwarding State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970" y="1958181"/>
            <a:ext cx="505206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486916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09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Status </a:t>
            </a:r>
            <a:r>
              <a:rPr lang="en-US" altLang="ja-JP" dirty="0"/>
              <a:t>of each interface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Green</a:t>
            </a:r>
            <a:r>
              <a:rPr lang="en-US" altLang="ja-JP" dirty="0"/>
              <a:t>: the interface is working.</a:t>
            </a:r>
          </a:p>
          <a:p>
            <a:r>
              <a:rPr lang="en-US" altLang="ja-JP" dirty="0" smtClean="0">
                <a:solidFill>
                  <a:srgbClr val="FFFF00"/>
                </a:solidFill>
              </a:rPr>
              <a:t>Yellow</a:t>
            </a:r>
            <a:r>
              <a:rPr lang="en-US" altLang="ja-JP" dirty="0"/>
              <a:t>: the interface may or may not work.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Red</a:t>
            </a:r>
            <a:r>
              <a:rPr lang="en-US" altLang="ja-JP" dirty="0"/>
              <a:t>: the interface does not work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Initial </a:t>
            </a:r>
            <a:r>
              <a:rPr lang="en-US" altLang="ja-JP" dirty="0"/>
              <a:t>status is </a:t>
            </a:r>
            <a:r>
              <a:rPr lang="en-US" altLang="ja-JP" dirty="0" smtClean="0"/>
              <a:t>Yellow</a:t>
            </a:r>
          </a:p>
          <a:p>
            <a:pPr lvl="1"/>
            <a:r>
              <a:rPr lang="en-US" altLang="ja-JP" dirty="0"/>
              <a:t>turns </a:t>
            </a:r>
            <a:r>
              <a:rPr lang="en-US" altLang="ja-JP" dirty="0">
                <a:solidFill>
                  <a:srgbClr val="00B050"/>
                </a:solidFill>
              </a:rPr>
              <a:t>Green</a:t>
            </a:r>
            <a:r>
              <a:rPr lang="en-US" altLang="ja-JP" dirty="0"/>
              <a:t> when Data flows </a:t>
            </a:r>
            <a:r>
              <a:rPr lang="en-US" altLang="ja-JP" dirty="0" smtClean="0"/>
              <a:t>back</a:t>
            </a:r>
          </a:p>
          <a:p>
            <a:pPr lvl="1"/>
            <a:r>
              <a:rPr lang="en-US" altLang="ja-JP" dirty="0"/>
              <a:t>A </a:t>
            </a:r>
            <a:r>
              <a:rPr lang="en-US" altLang="ja-JP" dirty="0">
                <a:solidFill>
                  <a:srgbClr val="00B050"/>
                </a:solidFill>
              </a:rPr>
              <a:t>Green</a:t>
            </a:r>
            <a:r>
              <a:rPr lang="en-US" altLang="ja-JP" dirty="0"/>
              <a:t> interface turns </a:t>
            </a:r>
            <a:r>
              <a:rPr lang="en-US" altLang="ja-JP" dirty="0">
                <a:solidFill>
                  <a:srgbClr val="FFFF00"/>
                </a:solidFill>
              </a:rPr>
              <a:t>Yellow</a:t>
            </a:r>
            <a:r>
              <a:rPr lang="en-US" altLang="ja-JP" dirty="0"/>
              <a:t> when a </a:t>
            </a:r>
            <a:r>
              <a:rPr lang="en-US" altLang="ja-JP" dirty="0" smtClean="0"/>
              <a:t>pending Interest </a:t>
            </a:r>
            <a:r>
              <a:rPr lang="en-US" altLang="ja-JP" i="1" dirty="0"/>
              <a:t>times </a:t>
            </a:r>
            <a:r>
              <a:rPr lang="en-US" altLang="ja-JP" i="1" dirty="0" smtClean="0"/>
              <a:t>out</a:t>
            </a:r>
          </a:p>
          <a:p>
            <a:pPr lvl="1"/>
            <a:r>
              <a:rPr lang="en-US" altLang="ja-JP" dirty="0"/>
              <a:t>An interface is marked </a:t>
            </a:r>
            <a:r>
              <a:rPr lang="en-US" altLang="ja-JP" dirty="0">
                <a:solidFill>
                  <a:srgbClr val="FF0000"/>
                </a:solidFill>
              </a:rPr>
              <a:t>Red</a:t>
            </a:r>
            <a:r>
              <a:rPr lang="en-US" altLang="ja-JP" dirty="0"/>
              <a:t> if it </a:t>
            </a:r>
            <a:r>
              <a:rPr lang="en-US" altLang="ja-JP" dirty="0" smtClean="0"/>
              <a:t>goes down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300192" y="3789040"/>
            <a:ext cx="504056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48264" y="343373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/>
              <a:t>Retry Timer(RTT)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91234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Retry-timer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Before the timer </a:t>
            </a:r>
            <a:r>
              <a:rPr lang="en-US" altLang="ja-JP" dirty="0"/>
              <a:t>expires, subsequent Interests carrying a name </a:t>
            </a:r>
            <a:r>
              <a:rPr lang="en-US" altLang="ja-JP" dirty="0" smtClean="0"/>
              <a:t>that already </a:t>
            </a:r>
            <a:r>
              <a:rPr lang="en-US" altLang="ja-JP" dirty="0"/>
              <a:t>exists in PIT will be suppressed because the </a:t>
            </a:r>
            <a:r>
              <a:rPr lang="en-US" altLang="ja-JP" dirty="0" smtClean="0"/>
              <a:t>router is </a:t>
            </a:r>
            <a:r>
              <a:rPr lang="en-US" altLang="ja-JP" dirty="0"/>
              <a:t>still expecting Data to be retrieved by the </a:t>
            </a:r>
            <a:r>
              <a:rPr lang="en-US" altLang="ja-JP" dirty="0" smtClean="0"/>
              <a:t>previously forwarded Interest</a:t>
            </a:r>
          </a:p>
          <a:p>
            <a:r>
              <a:rPr lang="en-US" altLang="ja-JP" dirty="0" smtClean="0"/>
              <a:t>After </a:t>
            </a:r>
            <a:r>
              <a:rPr lang="en-US" altLang="ja-JP" dirty="0"/>
              <a:t>the timer expires, </a:t>
            </a:r>
            <a:r>
              <a:rPr lang="en-US" altLang="ja-JP" dirty="0" smtClean="0"/>
              <a:t>the router </a:t>
            </a:r>
            <a:r>
              <a:rPr lang="en-US" altLang="ja-JP" dirty="0"/>
              <a:t>will not retry alternative interfaces upon </a:t>
            </a:r>
            <a:r>
              <a:rPr lang="en-US" altLang="ja-JP" dirty="0" smtClean="0"/>
              <a:t>receiving a </a:t>
            </a:r>
            <a:r>
              <a:rPr lang="en-US" altLang="ja-JP" dirty="0"/>
              <a:t>NACK, to limit the overhead caused by local retry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9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Interface Ranking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Routing Policies: Nodes            Producers</a:t>
            </a:r>
          </a:p>
          <a:p>
            <a:pPr lvl="1"/>
            <a:r>
              <a:rPr kumimoji="1" lang="en-US" altLang="ja-JP" i="1" dirty="0" smtClean="0"/>
              <a:t>Determine which routes to be available</a:t>
            </a:r>
            <a:endParaRPr lang="en-US" altLang="ja-JP" i="1" dirty="0"/>
          </a:p>
          <a:p>
            <a:r>
              <a:rPr lang="en-US" altLang="ja-JP" dirty="0" smtClean="0"/>
              <a:t>Forwarding Policies: Nodes            Consumers</a:t>
            </a:r>
          </a:p>
          <a:p>
            <a:pPr lvl="1"/>
            <a:r>
              <a:rPr lang="en-US" altLang="ja-JP" i="1" dirty="0"/>
              <a:t>Determine which </a:t>
            </a:r>
            <a:r>
              <a:rPr lang="en-US" altLang="ja-JP" i="1" dirty="0" smtClean="0"/>
              <a:t>route actually get used</a:t>
            </a:r>
          </a:p>
          <a:p>
            <a:r>
              <a:rPr lang="en-US" altLang="ja-JP" dirty="0" smtClean="0"/>
              <a:t>Forwarding Policies:</a:t>
            </a:r>
          </a:p>
          <a:p>
            <a:pPr marL="457200" lvl="1" indent="0"/>
            <a:r>
              <a:rPr lang="zh-CN" altLang="zh-CN" dirty="0" smtClean="0">
                <a:ea typeface="宋体" pitchFamily="2" charset="-122"/>
              </a:rPr>
              <a:t>ns3::ndn::fw::Flooding (default) </a:t>
            </a:r>
          </a:p>
          <a:p>
            <a:pPr marL="457200" lvl="1" indent="0"/>
            <a:r>
              <a:rPr lang="zh-CN" altLang="zh-CN" dirty="0" smtClean="0">
                <a:ea typeface="宋体" pitchFamily="2" charset="-122"/>
              </a:rPr>
              <a:t>ns3::ndn::fw::BestRoute</a:t>
            </a:r>
          </a:p>
          <a:p>
            <a:pPr marL="457200" lvl="1" indent="0"/>
            <a:r>
              <a:rPr lang="zh-CN" altLang="zh-CN" dirty="0" smtClean="0">
                <a:ea typeface="宋体" pitchFamily="2" charset="-122"/>
              </a:rPr>
              <a:t>ns3::ndn::fw::SmartFloo</a:t>
            </a:r>
            <a:r>
              <a:rPr lang="en-US" altLang="zh-CN" dirty="0" smtClean="0">
                <a:ea typeface="宋体" pitchFamily="2" charset="-122"/>
              </a:rPr>
              <a:t>d</a:t>
            </a:r>
            <a:r>
              <a:rPr lang="zh-CN" altLang="zh-CN" dirty="0" smtClean="0">
                <a:ea typeface="宋体" pitchFamily="2" charset="-122"/>
              </a:rPr>
              <a:t>ing</a:t>
            </a:r>
          </a:p>
          <a:p>
            <a:pPr lvl="1"/>
            <a:endParaRPr lang="en-US" altLang="ja-JP" i="1" dirty="0" smtClean="0"/>
          </a:p>
          <a:p>
            <a:pPr marL="457200" lvl="1" indent="0">
              <a:buNone/>
            </a:pPr>
            <a:endParaRPr lang="en-US" altLang="ja-JP" i="1" dirty="0" smtClean="0"/>
          </a:p>
          <a:p>
            <a:pPr marL="457200" lvl="1" indent="0">
              <a:buNone/>
            </a:pPr>
            <a:endParaRPr lang="en-US" altLang="ja-JP" i="1" dirty="0" smtClean="0"/>
          </a:p>
          <a:p>
            <a:pPr marL="457200" lvl="1" indent="0">
              <a:buNone/>
            </a:pPr>
            <a:endParaRPr lang="en-US" altLang="ja-JP" i="1" dirty="0" smtClean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788024" y="1916832"/>
            <a:ext cx="100811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402560" y="2996952"/>
            <a:ext cx="100811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dirty="0"/>
              <a:t>Strategies with Interest </a:t>
            </a:r>
            <a:r>
              <a:rPr lang="en-US" altLang="ja-JP" dirty="0" smtClean="0"/>
              <a:t>limits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𝐼</m:t>
                    </m:r>
                    <m:r>
                      <a:rPr lang="en-US" altLang="ja-JP" sz="2400" i="1">
                        <a:latin typeface="Cambria Math"/>
                      </a:rPr>
                      <m:t>𝑛𝑡𝑒𝑟𝑒𝑠𝑡</m:t>
                    </m:r>
                    <m:r>
                      <a:rPr lang="en-US" altLang="ja-JP" sz="2400" i="1">
                        <a:latin typeface="Cambria Math"/>
                      </a:rPr>
                      <m:t> </m:t>
                    </m:r>
                    <m:r>
                      <a:rPr lang="en-US" altLang="ja-JP" sz="2400" i="1">
                        <a:latin typeface="Cambria Math"/>
                      </a:rPr>
                      <m:t>𝐿𝑖𝑚𝑖𝑡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𝐷𝑒𝑙𝑎𝑦</m:t>
                    </m:r>
                    <m:r>
                      <a:rPr lang="en-US" altLang="ja-JP" sz="2400" i="1">
                        <a:latin typeface="Cambria Math"/>
                      </a:rPr>
                      <m:t> </m:t>
                    </m:r>
                    <m:r>
                      <a:rPr lang="en-US" altLang="ja-JP" sz="2400">
                        <a:latin typeface="Cambria Math"/>
                      </a:rPr>
                      <m:t>[</m:t>
                    </m:r>
                    <m:r>
                      <a:rPr lang="en-US" altLang="ja-JP" sz="2400" i="1">
                        <a:latin typeface="Cambria Math"/>
                      </a:rPr>
                      <m:t>𝑠</m:t>
                    </m:r>
                    <m:r>
                      <a:rPr lang="en-US" altLang="ja-JP" sz="2400">
                        <a:latin typeface="Cambria Math"/>
                      </a:rPr>
                      <m:t>]⋅</m:t>
                    </m:r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/>
                          </a:rPr>
                          <m:t>𝐵𝑎𝑛𝑑𝑤𝑖𝑑𝑡h</m:t>
                        </m:r>
                        <m:r>
                          <a:rPr lang="en-US" altLang="ja-JP" sz="2400" i="1">
                            <a:latin typeface="Cambria Math"/>
                          </a:rPr>
                          <m:t> [</m:t>
                        </m:r>
                        <m:r>
                          <a:rPr lang="en-US" altLang="ja-JP" sz="2400" i="1">
                            <a:latin typeface="Cambria Math"/>
                          </a:rPr>
                          <m:t>𝐵𝑦𝑡𝑒𝑠</m:t>
                        </m:r>
                        <m:r>
                          <a:rPr lang="en-US" altLang="ja-JP" sz="2400" i="1">
                            <a:latin typeface="Cambria Math"/>
                          </a:rPr>
                          <m:t>/</m:t>
                        </m:r>
                        <m:r>
                          <a:rPr lang="en-US" altLang="ja-JP" sz="2400" i="1">
                            <a:latin typeface="Cambria Math"/>
                          </a:rPr>
                          <m:t>𝑠</m:t>
                        </m:r>
                        <m:r>
                          <a:rPr lang="en-US" altLang="ja-JP" sz="2400" i="1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altLang="ja-JP" sz="2400" i="1">
                            <a:latin typeface="Cambria Math"/>
                          </a:rPr>
                          <m:t>𝐷𝑎𝑡𝑎</m:t>
                        </m:r>
                        <m:r>
                          <a:rPr lang="en-US" altLang="ja-JP" sz="2400" i="1">
                            <a:latin typeface="Cambria Math"/>
                          </a:rPr>
                          <m:t> </m:t>
                        </m:r>
                        <m:r>
                          <a:rPr lang="en-US" altLang="ja-JP" sz="2400" i="1">
                            <a:latin typeface="Cambria Math"/>
                          </a:rPr>
                          <m:t>𝑝𝑎𝑐𝑘𝑒𝑡</m:t>
                        </m:r>
                        <m:r>
                          <a:rPr lang="en-US" altLang="ja-JP" sz="2400" i="1">
                            <a:latin typeface="Cambria Math"/>
                          </a:rPr>
                          <m:t> </m:t>
                        </m:r>
                        <m:r>
                          <a:rPr lang="en-US" altLang="ja-JP" sz="2400" i="1">
                            <a:latin typeface="Cambria Math"/>
                          </a:rPr>
                          <m:t>𝑠𝑖𝑧𝑒</m:t>
                        </m:r>
                        <m:r>
                          <a:rPr lang="en-US" altLang="ja-JP" sz="2400" i="1">
                            <a:latin typeface="Cambria Math"/>
                          </a:rPr>
                          <m:t> [</m:t>
                        </m:r>
                        <m:r>
                          <a:rPr lang="en-US" altLang="ja-JP" sz="2400" i="1">
                            <a:latin typeface="Cambria Math"/>
                          </a:rPr>
                          <m:t>𝐵𝑦𝑡𝑒𝑠</m:t>
                        </m:r>
                        <m:r>
                          <a:rPr lang="en-US" altLang="ja-JP" sz="2400" i="1">
                            <a:latin typeface="Cambria Math"/>
                          </a:rPr>
                          <m:t>]+</m:t>
                        </m:r>
                        <m:r>
                          <a:rPr lang="en-US" altLang="ja-JP" sz="2400" i="1">
                            <a:latin typeface="Cambria Math"/>
                          </a:rPr>
                          <m:t>𝐼𝑛𝑡𝑒𝑟𝑒𝑠𝑡</m:t>
                        </m:r>
                        <m:r>
                          <a:rPr lang="en-US" altLang="ja-JP" sz="2400" i="1">
                            <a:latin typeface="Cambria Math"/>
                          </a:rPr>
                          <m:t> </m:t>
                        </m:r>
                        <m:r>
                          <a:rPr lang="en-US" altLang="ja-JP" sz="2400" i="1">
                            <a:latin typeface="Cambria Math"/>
                          </a:rPr>
                          <m:t>𝑝𝑎𝑐𝑘𝑒𝑡</m:t>
                        </m:r>
                        <m:r>
                          <a:rPr lang="en-US" altLang="ja-JP" sz="2400" i="1">
                            <a:latin typeface="Cambria Math"/>
                          </a:rPr>
                          <m:t> </m:t>
                        </m:r>
                        <m:r>
                          <a:rPr lang="en-US" altLang="ja-JP" sz="2400" i="1">
                            <a:latin typeface="Cambria Math"/>
                          </a:rPr>
                          <m:t>𝑠𝑖𝑧𝑒</m:t>
                        </m:r>
                        <m:r>
                          <a:rPr lang="en-US" altLang="ja-JP" sz="2400" i="1">
                            <a:latin typeface="Cambria Math"/>
                          </a:rPr>
                          <m:t> [</m:t>
                        </m:r>
                        <m:r>
                          <a:rPr lang="en-US" altLang="ja-JP" sz="2400" i="1">
                            <a:latin typeface="Cambria Math"/>
                          </a:rPr>
                          <m:t>𝐵𝑦𝑡𝑒𝑠</m:t>
                        </m:r>
                        <m:r>
                          <a:rPr lang="en-US" altLang="ja-JP" sz="2400" i="1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endParaRPr kumimoji="1" lang="en-US" altLang="ja-JP" sz="2400" dirty="0" smtClean="0"/>
              </a:p>
              <a:p>
                <a:pPr lvl="1"/>
                <a:r>
                  <a:rPr lang="en-US" altLang="ja-JP" sz="2400" dirty="0" smtClean="0"/>
                  <a:t>ns3::</a:t>
                </a:r>
                <a:r>
                  <a:rPr lang="en-US" altLang="ja-JP" sz="2400" dirty="0" err="1" smtClean="0"/>
                  <a:t>ndn</a:t>
                </a:r>
                <a:r>
                  <a:rPr lang="en-US" altLang="ja-JP" sz="2400" dirty="0" smtClean="0"/>
                  <a:t>::Limits::Window (default)</a:t>
                </a:r>
                <a:r>
                  <a:rPr lang="en-US" altLang="ja-JP" sz="2400" dirty="0"/>
                  <a:t> </a:t>
                </a:r>
              </a:p>
              <a:p>
                <a:pPr lvl="2"/>
                <a:r>
                  <a:rPr lang="en-US" altLang="ja-JP" sz="1600" dirty="0" smtClean="0"/>
                  <a:t>Interest </a:t>
                </a:r>
                <a:r>
                  <a:rPr lang="en-US" altLang="ja-JP" sz="1600" dirty="0"/>
                  <a:t>token is borrowed when Interest is send out. The token is returned only when Interest is satisfied or times out</a:t>
                </a:r>
                <a:r>
                  <a:rPr lang="en-US" altLang="ja-JP" sz="1600" dirty="0" smtClean="0"/>
                  <a:t>.</a:t>
                </a:r>
              </a:p>
              <a:p>
                <a:pPr lvl="1"/>
                <a:r>
                  <a:rPr lang="en-US" altLang="ja-JP" sz="2400" dirty="0" smtClean="0"/>
                  <a:t>ns3::</a:t>
                </a:r>
                <a:r>
                  <a:rPr lang="en-US" altLang="ja-JP" sz="2400" dirty="0" err="1" smtClean="0"/>
                  <a:t>ndn</a:t>
                </a:r>
                <a:r>
                  <a:rPr lang="en-US" altLang="ja-JP" sz="2400" dirty="0" smtClean="0"/>
                  <a:t>::Limits::Rate</a:t>
                </a:r>
              </a:p>
              <a:p>
                <a:pPr lvl="2"/>
                <a:r>
                  <a:rPr lang="en-US" altLang="ja-JP" sz="1600" dirty="0"/>
                  <a:t>Interest token is borrowed when Interest is send out. The token is returned periodically based on link capacity</a:t>
                </a:r>
                <a:r>
                  <a:rPr lang="en-US" altLang="ja-JP" sz="1600" dirty="0" smtClean="0"/>
                  <a:t>.</a:t>
                </a:r>
              </a:p>
              <a:p>
                <a:pPr marL="571500" indent="-457200"/>
                <a:r>
                  <a:rPr lang="en-US" altLang="ja-JP" sz="2800" dirty="0" smtClean="0"/>
                  <a:t>One to one policy</a:t>
                </a:r>
              </a:p>
              <a:p>
                <a:pPr marL="971550" lvl="1" indent="-457200"/>
                <a:r>
                  <a:rPr lang="en-US" altLang="ja-JP" sz="2400" dirty="0" smtClean="0"/>
                  <a:t>Control Interest rate(upstream)           Control Content rate(downstream)           Control throughput</a:t>
                </a:r>
                <a:endParaRPr lang="en-US" altLang="ja-JP" sz="2400" dirty="0"/>
              </a:p>
              <a:p>
                <a:pPr lvl="1"/>
                <a:endParaRPr kumimoji="1" lang="en-US" altLang="ja-JP" sz="2000" dirty="0" smtClean="0"/>
              </a:p>
              <a:p>
                <a:pPr lvl="1"/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5436096" y="5301208"/>
            <a:ext cx="64807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779912" y="5698073"/>
            <a:ext cx="64807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8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interface </a:t>
            </a:r>
            <a:r>
              <a:rPr lang="en-US" altLang="ja-JP" i="1" dirty="0" err="1"/>
              <a:t>i</a:t>
            </a:r>
            <a:r>
              <a:rPr lang="en-US" altLang="ja-JP" dirty="0"/>
              <a:t> of </a:t>
            </a:r>
            <a:r>
              <a:rPr lang="en-US" altLang="ja-JP" i="1" dirty="0"/>
              <a:t>A</a:t>
            </a:r>
            <a:r>
              <a:rPr lang="en-US" altLang="ja-JP" dirty="0"/>
              <a:t> to interface </a:t>
            </a:r>
            <a:r>
              <a:rPr lang="en-US" altLang="ja-JP" i="1" dirty="0"/>
              <a:t>j</a:t>
            </a:r>
            <a:r>
              <a:rPr lang="en-US" altLang="ja-JP" dirty="0"/>
              <a:t> of </a:t>
            </a:r>
            <a:r>
              <a:rPr lang="en-US" altLang="ja-JP" i="1" dirty="0"/>
              <a:t>B</a:t>
            </a:r>
            <a:endParaRPr kumimoji="1" lang="ja-JP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/>
                  <a:t>Node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dirty="0"/>
                  <a:t>must not forward Interests </a:t>
                </a:r>
                <a:r>
                  <a:rPr lang="en-US" altLang="ja-JP" dirty="0" smtClean="0"/>
                  <a:t>faster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r>
                  <a:rPr lang="en-US" altLang="ja-JP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</a:t>
                </a:r>
                <a:r>
                  <a:rPr lang="en-US" altLang="ja-JP" dirty="0"/>
                  <a:t>receives excessive Interests </a:t>
                </a:r>
                <a:r>
                  <a:rPr lang="en-US" altLang="ja-JP" dirty="0" smtClean="0"/>
                  <a:t>from node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ja-JP" dirty="0" smtClean="0"/>
                  <a:t>, then it sends NACK(Congestion) </a:t>
                </a:r>
              </a:p>
              <a:p>
                <a:r>
                  <a:rPr lang="en-US" altLang="ja-JP" dirty="0"/>
                  <a:t>When A receives a </a:t>
                </a:r>
                <a:r>
                  <a:rPr lang="en-US" altLang="ja-JP" dirty="0" smtClean="0"/>
                  <a:t>NACK(Congestion) </a:t>
                </a:r>
                <a:r>
                  <a:rPr lang="en-US" altLang="ja-JP" dirty="0"/>
                  <a:t>from outgoing interface </a:t>
                </a:r>
                <a:r>
                  <a:rPr lang="en-US" altLang="ja-JP" i="1" dirty="0" err="1"/>
                  <a:t>i</a:t>
                </a:r>
                <a:r>
                  <a:rPr lang="en-US" altLang="ja-JP" dirty="0"/>
                  <a:t> and prefix </a:t>
                </a:r>
                <a:r>
                  <a:rPr lang="en-US" altLang="ja-JP" i="1" dirty="0"/>
                  <a:t>n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 smtClean="0"/>
                  <a:t>reduced</a:t>
                </a:r>
              </a:p>
              <a:p>
                <a:r>
                  <a:rPr kumimoji="1" lang="en-US" altLang="ja-JP" dirty="0" smtClean="0"/>
                  <a:t>* An algorithm is needed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074" b="-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5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Overall Interest processing mechanism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00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Simulation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Three </a:t>
            </a:r>
            <a:r>
              <a:rPr lang="en-US" altLang="ja-JP" dirty="0"/>
              <a:t>fault </a:t>
            </a:r>
            <a:r>
              <a:rPr lang="en-US" altLang="ja-JP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scenarios</a:t>
            </a:r>
            <a:r>
              <a:rPr lang="en-US" altLang="ja-JP" dirty="0"/>
              <a:t>: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/>
              <a:t>1) prefix hijack, in which </a:t>
            </a:r>
            <a:r>
              <a:rPr lang="en-US" altLang="ja-JP" dirty="0" smtClean="0"/>
              <a:t>an attacker </a:t>
            </a:r>
            <a:r>
              <a:rPr lang="en-US" altLang="ja-JP" dirty="0"/>
              <a:t>announces the victim’s prefix and drops the traffic;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/>
              <a:t>2) link failure, in which links randomly fail by </a:t>
            </a:r>
            <a:r>
              <a:rPr lang="en-US" altLang="ja-JP" dirty="0" smtClean="0"/>
              <a:t>certain probability</a:t>
            </a:r>
            <a:r>
              <a:rPr lang="en-US" altLang="ja-JP" dirty="0"/>
              <a:t>; </a:t>
            </a:r>
          </a:p>
          <a:p>
            <a:pPr lvl="1"/>
            <a:r>
              <a:rPr lang="en-US" altLang="ja-JP" dirty="0" smtClean="0"/>
              <a:t>(3</a:t>
            </a:r>
            <a:r>
              <a:rPr lang="en-US" altLang="ja-JP" dirty="0"/>
              <a:t>) congestion, in which some links </a:t>
            </a:r>
            <a:r>
              <a:rPr lang="en-US" altLang="ja-JP" dirty="0" smtClean="0"/>
              <a:t>do not </a:t>
            </a:r>
            <a:r>
              <a:rPr lang="en-US" altLang="ja-JP" dirty="0"/>
              <a:t>have enough bandwidth to carry the offered traffic.</a:t>
            </a:r>
          </a:p>
          <a:p>
            <a:r>
              <a:rPr lang="en-US" altLang="ja-JP" dirty="0" smtClean="0"/>
              <a:t>Evaluated </a:t>
            </a:r>
            <a:r>
              <a:rPr lang="en-US" altLang="ja-JP" dirty="0"/>
              <a:t>the performance of </a:t>
            </a:r>
            <a:r>
              <a:rPr lang="en-US" altLang="ja-JP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NDN, IP </a:t>
            </a:r>
            <a:r>
              <a:rPr lang="en-US" altLang="ja-JP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altLang="ja-JP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 Splicing</a:t>
            </a:r>
            <a:r>
              <a:rPr lang="en-US" altLang="ja-JP" dirty="0" smtClean="0"/>
              <a:t> </a:t>
            </a:r>
            <a:r>
              <a:rPr lang="en-US" altLang="ja-JP" dirty="0"/>
              <a:t>under </a:t>
            </a:r>
            <a:r>
              <a:rPr lang="en-US" altLang="ja-JP" dirty="0" smtClean="0"/>
              <a:t>the above </a:t>
            </a:r>
            <a:r>
              <a:rPr lang="en-US" altLang="ja-JP" dirty="0"/>
              <a:t>three </a:t>
            </a:r>
            <a:r>
              <a:rPr lang="en-US" altLang="ja-JP" dirty="0" smtClean="0"/>
              <a:t>scenarios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08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Routing plane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Precompute</a:t>
            </a:r>
            <a:r>
              <a:rPr lang="en-US" altLang="ja-JP" dirty="0" smtClean="0"/>
              <a:t> </a:t>
            </a:r>
            <a:r>
              <a:rPr lang="en-US" altLang="ja-JP" dirty="0"/>
              <a:t>routing paths </a:t>
            </a:r>
            <a:r>
              <a:rPr lang="en-US" altLang="ja-JP" dirty="0" smtClean="0"/>
              <a:t>and install </a:t>
            </a:r>
            <a:r>
              <a:rPr lang="en-US" altLang="ja-JP" dirty="0"/>
              <a:t>them in each router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For IP a single shortest </a:t>
            </a:r>
            <a:r>
              <a:rPr lang="en-US" altLang="ja-JP" dirty="0" smtClean="0"/>
              <a:t>path is </a:t>
            </a:r>
            <a:r>
              <a:rPr lang="en-US" altLang="ja-JP" dirty="0"/>
              <a:t>installed for each prefix at a router</a:t>
            </a:r>
            <a:r>
              <a:rPr lang="en-US" altLang="ja-JP" dirty="0" smtClean="0"/>
              <a:t>;</a:t>
            </a:r>
          </a:p>
          <a:p>
            <a:pPr lvl="1"/>
            <a:r>
              <a:rPr lang="en-US" altLang="ja-JP" dirty="0" smtClean="0"/>
              <a:t>For </a:t>
            </a:r>
            <a:r>
              <a:rPr lang="en-US" altLang="ja-JP" dirty="0"/>
              <a:t>Path </a:t>
            </a:r>
            <a:r>
              <a:rPr lang="en-US" altLang="ja-JP" dirty="0" smtClean="0"/>
              <a:t>Splicing a </a:t>
            </a:r>
            <a:r>
              <a:rPr lang="en-US" altLang="ja-JP" dirty="0"/>
              <a:t>number (default is 10) of slices are installed;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For NDN a </a:t>
            </a:r>
            <a:r>
              <a:rPr lang="en-US" altLang="ja-JP" dirty="0"/>
              <a:t>list of all outgoing interfaces ranked by routing </a:t>
            </a:r>
            <a:r>
              <a:rPr lang="en-US" altLang="ja-JP" dirty="0" smtClean="0"/>
              <a:t>path length </a:t>
            </a:r>
            <a:r>
              <a:rPr lang="en-US" altLang="ja-JP" dirty="0"/>
              <a:t>is installed for each name prefix in the FIB.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3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dirty="0" smtClean="0"/>
              <a:t>When a fault occurs…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measure </a:t>
            </a:r>
            <a:r>
              <a:rPr lang="en-US" altLang="ja-JP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packet delivery performance </a:t>
            </a:r>
            <a:r>
              <a:rPr lang="en-US" altLang="ja-JP" dirty="0" smtClean="0"/>
              <a:t>before </a:t>
            </a:r>
            <a:r>
              <a:rPr lang="en-US" altLang="ja-JP" dirty="0"/>
              <a:t>routing plane adjusts to the </a:t>
            </a:r>
            <a:r>
              <a:rPr lang="en-US" altLang="ja-JP" dirty="0" smtClean="0"/>
              <a:t>failure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0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Forwarding Mechanism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Internet</a:t>
            </a:r>
          </a:p>
          <a:p>
            <a:pPr lvl="1"/>
            <a:r>
              <a:rPr lang="en-US" altLang="ja-JP" b="1" i="1" dirty="0"/>
              <a:t>routing </a:t>
            </a:r>
            <a:r>
              <a:rPr lang="en-US" altLang="ja-JP" b="1" i="1" dirty="0" smtClean="0"/>
              <a:t>plane</a:t>
            </a:r>
            <a:r>
              <a:rPr lang="en-US" altLang="ja-JP" dirty="0" smtClean="0"/>
              <a:t>: routers exchange routing updates and select the best routes to construct the forwarding table (FIB)  </a:t>
            </a:r>
            <a:r>
              <a:rPr lang="en-US" altLang="ja-JP" dirty="0" smtClean="0">
                <a:solidFill>
                  <a:srgbClr val="FF0000"/>
                </a:solidFill>
              </a:rPr>
              <a:t>SMART</a:t>
            </a:r>
          </a:p>
          <a:p>
            <a:pPr lvl="1"/>
            <a:r>
              <a:rPr lang="en-US" altLang="ja-JP" b="1" i="1" dirty="0"/>
              <a:t>forwarding </a:t>
            </a:r>
            <a:r>
              <a:rPr lang="en-US" altLang="ja-JP" b="1" i="1" dirty="0" smtClean="0"/>
              <a:t>plane</a:t>
            </a:r>
            <a:r>
              <a:rPr lang="en-US" altLang="ja-JP" dirty="0" smtClean="0"/>
              <a:t>: routers forward packets </a:t>
            </a:r>
            <a:r>
              <a:rPr lang="en-US" altLang="ja-JP" u="sng" dirty="0" smtClean="0"/>
              <a:t>strictly</a:t>
            </a:r>
            <a:r>
              <a:rPr lang="en-US" altLang="ja-JP" dirty="0" smtClean="0"/>
              <a:t> following the FIB  </a:t>
            </a:r>
            <a:r>
              <a:rPr lang="en-US" altLang="ja-JP" dirty="0" smtClean="0">
                <a:solidFill>
                  <a:srgbClr val="FF0000"/>
                </a:solidFill>
              </a:rPr>
              <a:t>DUMB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9944" y="3751730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NDN network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b="1" i="1" dirty="0" smtClean="0"/>
              <a:t>routing plane</a:t>
            </a:r>
            <a:r>
              <a:rPr lang="en-US" altLang="ja-JP" dirty="0" smtClean="0"/>
              <a:t>: serves the same purpose as in an IP network</a:t>
            </a:r>
          </a:p>
          <a:p>
            <a:pPr lvl="1"/>
            <a:r>
              <a:rPr lang="en-US" altLang="ja-JP" b="1" i="1" dirty="0" smtClean="0"/>
              <a:t>forwarding plane</a:t>
            </a:r>
            <a:r>
              <a:rPr lang="en-US" altLang="ja-JP" dirty="0" smtClean="0"/>
              <a:t>: </a:t>
            </a:r>
          </a:p>
          <a:p>
            <a:pPr lvl="2"/>
            <a:r>
              <a:rPr lang="en-US" altLang="ja-JP" dirty="0" smtClean="0"/>
              <a:t>consumers first send out Interest packets; Data packets flow back along the same path in the reverse direction</a:t>
            </a:r>
          </a:p>
          <a:p>
            <a:pPr lvl="2"/>
            <a:r>
              <a:rPr lang="en-US" altLang="ja-JP" dirty="0" smtClean="0"/>
              <a:t>Routers keep state of pending Interests</a:t>
            </a:r>
          </a:p>
        </p:txBody>
      </p:sp>
    </p:spTree>
    <p:extLst>
      <p:ext uri="{BB962C8B-B14F-4D97-AF65-F5344CB8AC3E}">
        <p14:creationId xmlns:p14="http://schemas.microsoft.com/office/powerpoint/2010/main" val="132308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Files including forwarding strategy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ja-JP" b="1" dirty="0" smtClean="0"/>
          </a:p>
          <a:p>
            <a:endParaRPr lang="en-US" altLang="ja-JP" b="1" dirty="0"/>
          </a:p>
          <a:p>
            <a:endParaRPr lang="en-US" altLang="ja-JP" b="1" dirty="0" smtClean="0"/>
          </a:p>
          <a:p>
            <a:endParaRPr lang="en-US" altLang="ja-JP" b="1" dirty="0"/>
          </a:p>
          <a:p>
            <a:endParaRPr lang="en-US" altLang="ja-JP" b="1" dirty="0" smtClean="0"/>
          </a:p>
          <a:p>
            <a:r>
              <a:rPr lang="en-US" altLang="ja-JP" b="1" dirty="0" smtClean="0"/>
              <a:t>ndn-stack-helper.cc 66-78,180-190</a:t>
            </a:r>
          </a:p>
          <a:p>
            <a:endParaRPr lang="en-US" altLang="ja-JP" b="1" dirty="0"/>
          </a:p>
          <a:p>
            <a:r>
              <a:rPr lang="en-US" altLang="ja-JP" b="1" dirty="0"/>
              <a:t>ndn-limits-rate.cc</a:t>
            </a:r>
            <a:endParaRPr lang="en-US" altLang="ja-JP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4820419"/>
            <a:ext cx="7400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8" y="1124744"/>
            <a:ext cx="1933575" cy="319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7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Benefits </a:t>
            </a:r>
            <a:r>
              <a:rPr lang="en-US" altLang="ja-JP" dirty="0"/>
              <a:t>of NDN’s forwarding </a:t>
            </a:r>
            <a:r>
              <a:rPr lang="en-US" altLang="ja-JP" dirty="0" smtClean="0"/>
              <a:t>plane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Built-in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network caching and multicast data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  <a:p>
            <a:r>
              <a:rPr lang="en-US" altLang="ja-JP" dirty="0" smtClean="0"/>
              <a:t>Adaptive forwarding </a:t>
            </a:r>
            <a:r>
              <a:rPr lang="en-US" altLang="ja-JP" dirty="0"/>
              <a:t>enabled by the state maintained at routers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measure packet delivery performance (e.g., round-trip time and throughput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detect problems that lead to packet losses (e.g., link failures or congestion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utilize multiple alternative </a:t>
            </a:r>
            <a:r>
              <a:rPr lang="en-US" altLang="ja-JP" dirty="0" smtClean="0"/>
              <a:t>paths to </a:t>
            </a:r>
            <a:r>
              <a:rPr lang="en-US" altLang="ja-JP" dirty="0"/>
              <a:t>bypass problematic areas.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3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Forwarding plane of </a:t>
            </a:r>
            <a:r>
              <a:rPr lang="en-US" altLang="ja-JP" dirty="0" err="1" smtClean="0"/>
              <a:t>Jacobson’paper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The </a:t>
            </a:r>
            <a:r>
              <a:rPr lang="en-US" altLang="ja-JP" dirty="0"/>
              <a:t>operations of its forwarding plane are not fully explained </a:t>
            </a:r>
            <a:r>
              <a:rPr lang="en-US" altLang="ja-JP" dirty="0" smtClean="0"/>
              <a:t>and the </a:t>
            </a:r>
            <a:r>
              <a:rPr lang="en-US" altLang="ja-JP" dirty="0"/>
              <a:t>design specifics remain to be filled in</a:t>
            </a:r>
            <a:r>
              <a:rPr lang="en-US" altLang="ja-JP" dirty="0" smtClean="0"/>
              <a:t>.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1500" dirty="0" smtClean="0"/>
              <a:t>[1]V</a:t>
            </a:r>
            <a:r>
              <a:rPr lang="en-US" altLang="ja-JP" sz="1500" dirty="0"/>
              <a:t>. Jacobson, D. K. </a:t>
            </a:r>
            <a:r>
              <a:rPr lang="en-US" altLang="ja-JP" sz="1500" dirty="0" err="1"/>
              <a:t>Smetters</a:t>
            </a:r>
            <a:r>
              <a:rPr lang="en-US" altLang="ja-JP" sz="1500" dirty="0"/>
              <a:t>, J. D. Thornton, M. F. </a:t>
            </a:r>
            <a:r>
              <a:rPr lang="en-US" altLang="ja-JP" sz="1500" dirty="0" err="1" smtClean="0"/>
              <a:t>Plass,N</a:t>
            </a:r>
            <a:r>
              <a:rPr lang="en-US" altLang="ja-JP" sz="1500" dirty="0"/>
              <a:t>. H. Briggs, R. L. </a:t>
            </a:r>
            <a:r>
              <a:rPr lang="en-US" altLang="ja-JP" sz="1500" dirty="0" err="1"/>
              <a:t>Braynard</a:t>
            </a:r>
            <a:r>
              <a:rPr lang="en-US" altLang="ja-JP" sz="1500" dirty="0"/>
              <a:t>, Networking named content, </a:t>
            </a:r>
            <a:r>
              <a:rPr lang="en-US" altLang="ja-JP" sz="1500" dirty="0" err="1" smtClean="0"/>
              <a:t>in:Proceedings</a:t>
            </a:r>
            <a:r>
              <a:rPr lang="en-US" altLang="ja-JP" sz="1500" dirty="0" smtClean="0"/>
              <a:t> </a:t>
            </a:r>
            <a:r>
              <a:rPr lang="en-US" altLang="ja-JP" sz="1500" dirty="0"/>
              <a:t>of ACM </a:t>
            </a:r>
            <a:r>
              <a:rPr lang="en-US" altLang="ja-JP" sz="1500" dirty="0" err="1"/>
              <a:t>CoNEXT</a:t>
            </a:r>
            <a:r>
              <a:rPr lang="en-US" altLang="ja-JP" sz="1500" dirty="0"/>
              <a:t>, 2009.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9710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Goal in this paper </a:t>
            </a:r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 </a:t>
            </a:r>
            <a:r>
              <a:rPr lang="en-US" altLang="ja-JP" dirty="0"/>
              <a:t>explore the design space and </a:t>
            </a:r>
            <a:r>
              <a:rPr lang="en-US" altLang="ja-JP" dirty="0" smtClean="0"/>
              <a:t>identify critical </a:t>
            </a:r>
            <a:r>
              <a:rPr lang="en-US" altLang="ja-JP" dirty="0"/>
              <a:t>research issues by sketching out an initial </a:t>
            </a:r>
            <a:r>
              <a:rPr lang="en-US" altLang="ja-JP" b="1" i="1" dirty="0"/>
              <a:t>design </a:t>
            </a:r>
            <a:r>
              <a:rPr lang="en-US" altLang="ja-JP" b="1" i="1" dirty="0" smtClean="0"/>
              <a:t>of NDN’s </a:t>
            </a:r>
            <a:r>
              <a:rPr lang="en-US" altLang="ja-JP" b="1" i="1" dirty="0"/>
              <a:t>forwarding plane</a:t>
            </a:r>
            <a:r>
              <a:rPr lang="en-US" altLang="ja-JP" dirty="0"/>
              <a:t> and </a:t>
            </a:r>
            <a:r>
              <a:rPr lang="en-US" altLang="ja-JP" b="1" i="1" dirty="0"/>
              <a:t>evaluating its data </a:t>
            </a:r>
            <a:r>
              <a:rPr lang="en-US" altLang="ja-JP" b="1" i="1" dirty="0" smtClean="0"/>
              <a:t>delivery performance </a:t>
            </a:r>
            <a:r>
              <a:rPr lang="en-US" altLang="ja-JP" b="1" i="1" dirty="0"/>
              <a:t>under adverse conditions.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82405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The contributions of this </a:t>
            </a:r>
            <a:r>
              <a:rPr lang="en-US" altLang="ja-JP" dirty="0" smtClean="0"/>
              <a:t>paper</a:t>
            </a:r>
            <a:r>
              <a:rPr lang="ja-JP" altLang="en-US" dirty="0" smtClean="0"/>
              <a:t>発想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 </a:t>
            </a:r>
            <a:r>
              <a:rPr lang="en-US" altLang="ja-JP" dirty="0"/>
              <a:t>concrete design of NDN’s forwarding </a:t>
            </a:r>
            <a:r>
              <a:rPr lang="en-US" altLang="ja-JP" dirty="0" smtClean="0"/>
              <a:t>plane which </a:t>
            </a:r>
            <a:r>
              <a:rPr lang="en-US" altLang="ja-JP" dirty="0"/>
              <a:t>includes specific mechanisms for routers to </a:t>
            </a:r>
            <a:r>
              <a:rPr lang="en-US" altLang="ja-JP" i="1" dirty="0" smtClean="0"/>
              <a:t>keep track </a:t>
            </a:r>
            <a:r>
              <a:rPr lang="en-US" altLang="ja-JP" i="1" dirty="0"/>
              <a:t>of data delivery performance</a:t>
            </a:r>
            <a:r>
              <a:rPr lang="en-US" altLang="ja-JP" dirty="0"/>
              <a:t>, </a:t>
            </a:r>
            <a:r>
              <a:rPr lang="en-US" altLang="ja-JP" i="1" dirty="0"/>
              <a:t>control network </a:t>
            </a:r>
            <a:r>
              <a:rPr lang="en-US" altLang="ja-JP" i="1" dirty="0" smtClean="0"/>
              <a:t>load</a:t>
            </a:r>
            <a:r>
              <a:rPr lang="en-US" altLang="ja-JP" dirty="0" smtClean="0"/>
              <a:t>, and </a:t>
            </a:r>
            <a:r>
              <a:rPr lang="en-US" altLang="ja-JP" i="1" dirty="0"/>
              <a:t>retry alternative paths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A </a:t>
            </a:r>
            <a:r>
              <a:rPr lang="en-US" altLang="ja-JP" dirty="0"/>
              <a:t>new Interest NACK </a:t>
            </a:r>
            <a:r>
              <a:rPr lang="en-US" altLang="ja-JP" dirty="0" smtClean="0"/>
              <a:t>mechanism enable NDN router to </a:t>
            </a:r>
            <a:r>
              <a:rPr lang="en-US" altLang="ja-JP" i="1" dirty="0" smtClean="0"/>
              <a:t>perform quick and informed recovery from network problems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Simulation</a:t>
            </a:r>
            <a:r>
              <a:rPr lang="ja-JP" altLang="en-US" dirty="0"/>
              <a:t> </a:t>
            </a:r>
            <a:r>
              <a:rPr lang="en-US" altLang="ja-JP" dirty="0" smtClean="0"/>
              <a:t>and Evaluation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Scenarios: prefix </a:t>
            </a:r>
            <a:r>
              <a:rPr lang="en-US" altLang="ja-JP" dirty="0" smtClean="0"/>
              <a:t>hijacks, link </a:t>
            </a:r>
            <a:r>
              <a:rPr lang="en-US" altLang="ja-JP" dirty="0"/>
              <a:t>failures, and network </a:t>
            </a:r>
            <a:r>
              <a:rPr lang="en-US" altLang="ja-JP" dirty="0" smtClean="0"/>
              <a:t>congestion</a:t>
            </a:r>
          </a:p>
          <a:p>
            <a:r>
              <a:rPr lang="en-US" altLang="ja-JP" dirty="0" smtClean="0"/>
              <a:t>Compare the performance </a:t>
            </a:r>
            <a:r>
              <a:rPr lang="en-US" altLang="ja-JP" dirty="0"/>
              <a:t>of </a:t>
            </a:r>
            <a:r>
              <a:rPr lang="en-US" altLang="ja-JP" i="1" dirty="0"/>
              <a:t>our </a:t>
            </a:r>
            <a:r>
              <a:rPr lang="en-US" altLang="ja-JP" i="1" dirty="0" err="1" smtClean="0"/>
              <a:t>stateful</a:t>
            </a:r>
            <a:r>
              <a:rPr lang="en-US" altLang="ja-JP" i="1" dirty="0" smtClean="0"/>
              <a:t>  </a:t>
            </a:r>
            <a:r>
              <a:rPr lang="en-US" altLang="ja-JP" i="1" dirty="0"/>
              <a:t>forwarding plane</a:t>
            </a:r>
            <a:r>
              <a:rPr lang="en-US" altLang="ja-JP" dirty="0"/>
              <a:t> with that </a:t>
            </a:r>
            <a:r>
              <a:rPr lang="en-US" altLang="ja-JP" dirty="0" smtClean="0"/>
              <a:t>of both </a:t>
            </a:r>
            <a:r>
              <a:rPr lang="en-US" altLang="ja-JP" i="1" dirty="0"/>
              <a:t>IP</a:t>
            </a:r>
            <a:r>
              <a:rPr lang="en-US" altLang="ja-JP" dirty="0"/>
              <a:t> and an IP-based multipath forwarding </a:t>
            </a:r>
            <a:r>
              <a:rPr lang="en-US" altLang="ja-JP" dirty="0" smtClean="0"/>
              <a:t>solution, </a:t>
            </a:r>
            <a:r>
              <a:rPr lang="en-US" altLang="ja-JP" i="1" dirty="0" smtClean="0"/>
              <a:t>Path </a:t>
            </a:r>
            <a:r>
              <a:rPr lang="en-US" altLang="ja-JP" i="1" dirty="0"/>
              <a:t>Splicing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09442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Overview of NDN’s Forwarding Plane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1801971"/>
            <a:ext cx="5090160" cy="41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27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Adaptive Forwarding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 smtClean="0"/>
              <a:t>To utilize </a:t>
            </a:r>
            <a:r>
              <a:rPr lang="en-US" altLang="ja-JP" sz="2400" dirty="0"/>
              <a:t>NDN routers’ datagram state to build an </a:t>
            </a:r>
            <a:r>
              <a:rPr lang="en-US" altLang="ja-JP" sz="2400" dirty="0" smtClean="0"/>
              <a:t>intelligent and </a:t>
            </a:r>
            <a:r>
              <a:rPr lang="en-US" altLang="ja-JP" sz="2400" dirty="0"/>
              <a:t>adaptive forwarding plane</a:t>
            </a:r>
            <a:r>
              <a:rPr lang="en-US" altLang="ja-JP" sz="2400" dirty="0" smtClean="0"/>
              <a:t>.</a:t>
            </a:r>
          </a:p>
          <a:p>
            <a:r>
              <a:rPr lang="en-US" altLang="ja-JP" sz="2400" dirty="0"/>
              <a:t>In the original sketch of NDN [1], routers discover failures by timeout only</a:t>
            </a:r>
            <a:r>
              <a:rPr lang="en-US" altLang="ja-JP" sz="2400" dirty="0" smtClean="0"/>
              <a:t>.</a:t>
            </a:r>
          </a:p>
          <a:p>
            <a:r>
              <a:rPr lang="en-US" altLang="ja-JP" dirty="0"/>
              <a:t>NACK: </a:t>
            </a:r>
            <a:r>
              <a:rPr lang="en-US" altLang="ja-JP" sz="2400" dirty="0"/>
              <a:t>carries the same name and </a:t>
            </a:r>
            <a:r>
              <a:rPr lang="en-US" altLang="ja-JP" sz="2400" dirty="0" smtClean="0"/>
              <a:t>nonce as </a:t>
            </a:r>
            <a:r>
              <a:rPr lang="en-US" altLang="ja-JP" sz="2400" dirty="0"/>
              <a:t>the original Interest, plus an error code explaining </a:t>
            </a:r>
            <a:r>
              <a:rPr lang="en-US" altLang="ja-JP" sz="2400" dirty="0" smtClean="0"/>
              <a:t>the reason </a:t>
            </a:r>
            <a:r>
              <a:rPr lang="en-US" altLang="ja-JP" sz="2400" dirty="0"/>
              <a:t>why the Interest cannot be satisfied or </a:t>
            </a:r>
            <a:r>
              <a:rPr lang="en-US" altLang="ja-JP" sz="2400" dirty="0" smtClean="0"/>
              <a:t>forwarded</a:t>
            </a:r>
          </a:p>
          <a:p>
            <a:pPr lvl="1"/>
            <a:r>
              <a:rPr lang="en-US" altLang="ja-JP" sz="2000" i="1" dirty="0" smtClean="0"/>
              <a:t>Duplicate</a:t>
            </a:r>
            <a:r>
              <a:rPr lang="en-US" altLang="ja-JP" sz="2000" dirty="0" smtClean="0"/>
              <a:t>: The Interest has been received earlier by the upstream node</a:t>
            </a:r>
          </a:p>
          <a:p>
            <a:pPr lvl="1"/>
            <a:r>
              <a:rPr lang="en-US" altLang="ja-JP" sz="2000" i="1" dirty="0" smtClean="0"/>
              <a:t>Congestion</a:t>
            </a:r>
            <a:r>
              <a:rPr lang="en-US" altLang="ja-JP" sz="2000" dirty="0" smtClean="0"/>
              <a:t>: The upstream node has no available interface to forward the Interest.</a:t>
            </a:r>
          </a:p>
          <a:p>
            <a:pPr lvl="1"/>
            <a:r>
              <a:rPr lang="en-US" altLang="ja-JP" sz="2000" i="1" dirty="0" smtClean="0"/>
              <a:t>No Data</a:t>
            </a:r>
            <a:r>
              <a:rPr lang="en-US" altLang="ja-JP" sz="2000" dirty="0" smtClean="0"/>
              <a:t>: The upstream node does not have the requested data and has no path to forward the Interest.</a:t>
            </a:r>
          </a:p>
        </p:txBody>
      </p:sp>
    </p:spTree>
    <p:extLst>
      <p:ext uri="{BB962C8B-B14F-4D97-AF65-F5344CB8AC3E}">
        <p14:creationId xmlns:p14="http://schemas.microsoft.com/office/powerpoint/2010/main" val="28188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1015</Words>
  <Application>Microsoft Office PowerPoint</Application>
  <PresentationFormat>全屏显示(4:3)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A Case for Stateful Forwarding Plane(Smart Flooding)</vt:lpstr>
      <vt:lpstr>Forwarding Mechanism紹介</vt:lpstr>
      <vt:lpstr>Benefits of NDN’s forwarding plane紹介</vt:lpstr>
      <vt:lpstr>Forwarding plane of Jacobson’paper紹介</vt:lpstr>
      <vt:lpstr>Goal in this paper 目的</vt:lpstr>
      <vt:lpstr>The contributions of this paper発想</vt:lpstr>
      <vt:lpstr>Simulation and Evaluation手法</vt:lpstr>
      <vt:lpstr>Overview of NDN’s Forwarding Plane</vt:lpstr>
      <vt:lpstr>Adaptive Forwarding</vt:lpstr>
      <vt:lpstr>Forwarding State</vt:lpstr>
      <vt:lpstr>Status of each interface</vt:lpstr>
      <vt:lpstr>Retry-timer</vt:lpstr>
      <vt:lpstr>Interface Ranking</vt:lpstr>
      <vt:lpstr>Strategies with Interest limits</vt:lpstr>
      <vt:lpstr>interface i of A to interface j of B</vt:lpstr>
      <vt:lpstr>Overall Interest processing mechanism</vt:lpstr>
      <vt:lpstr>Simulation</vt:lpstr>
      <vt:lpstr>Routing plane</vt:lpstr>
      <vt:lpstr>When a fault occurs…</vt:lpstr>
      <vt:lpstr>Files including forwarding strategy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for Stateful Forwarding Plane(Smart Flooding)</dc:title>
  <dc:creator>waseda-5</dc:creator>
  <cp:lastModifiedBy>waseda-5</cp:lastModifiedBy>
  <cp:revision>18</cp:revision>
  <dcterms:created xsi:type="dcterms:W3CDTF">2014-04-25T03:11:40Z</dcterms:created>
  <dcterms:modified xsi:type="dcterms:W3CDTF">2014-04-25T08:02:34Z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