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8" r:id="rId2"/>
    <p:sldId id="279" r:id="rId3"/>
    <p:sldId id="280" r:id="rId4"/>
    <p:sldId id="285" r:id="rId5"/>
    <p:sldId id="281" r:id="rId6"/>
    <p:sldId id="28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3"/>
    <a:srgbClr val="FCF6D3"/>
    <a:srgbClr val="FCF4CE"/>
    <a:srgbClr val="F5DC50"/>
    <a:srgbClr val="F7F9F0"/>
    <a:srgbClr val="ECF2D9"/>
    <a:srgbClr val="DEE8C2"/>
    <a:srgbClr val="B5CA69"/>
    <a:srgbClr val="E7F7FA"/>
    <a:srgbClr val="CB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8" y="816"/>
      </p:cViewPr>
      <p:guideLst>
        <p:guide orient="horz" pos="2160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Kovács Gábor" userId="9724ba97-ab8f-4a44-bc65-b5c8ed150a8b" providerId="ADAL" clId="{4123F4E2-590A-4B74-9763-D7AD2CFDA417}"/>
    <pc:docChg chg="modSld">
      <pc:chgData name="Dr. Kovács Gábor" userId="9724ba97-ab8f-4a44-bc65-b5c8ed150a8b" providerId="ADAL" clId="{4123F4E2-590A-4B74-9763-D7AD2CFDA417}" dt="2025-08-15T15:31:26.861" v="0" actId="1076"/>
      <pc:docMkLst>
        <pc:docMk/>
      </pc:docMkLst>
      <pc:sldChg chg="modSp mod">
        <pc:chgData name="Dr. Kovács Gábor" userId="9724ba97-ab8f-4a44-bc65-b5c8ed150a8b" providerId="ADAL" clId="{4123F4E2-590A-4B74-9763-D7AD2CFDA417}" dt="2025-08-15T15:31:26.861" v="0" actId="1076"/>
        <pc:sldMkLst>
          <pc:docMk/>
          <pc:sldMk cId="2849526767" sldId="282"/>
        </pc:sldMkLst>
        <pc:picChg chg="mod">
          <ac:chgData name="Dr. Kovács Gábor" userId="9724ba97-ab8f-4a44-bc65-b5c8ed150a8b" providerId="ADAL" clId="{4123F4E2-590A-4B74-9763-D7AD2CFDA417}" dt="2025-08-15T15:31:26.861" v="0" actId="1076"/>
          <ac:picMkLst>
            <pc:docMk/>
            <pc:sldMk cId="2849526767" sldId="282"/>
            <ac:picMk id="7" creationId="{0E5FE51D-CAD1-4158-B473-7C5CD8AD07CA}"/>
          </ac:picMkLst>
        </pc:picChg>
      </pc:sldChg>
    </pc:docChg>
  </pc:docChgLst>
  <pc:docChgLst>
    <pc:chgData name="Dr. Kovács Gábor" userId="9724ba97-ab8f-4a44-bc65-b5c8ed150a8b" providerId="ADAL" clId="{06C330EC-3B4A-438D-A01C-3C56D0A68878}"/>
    <pc:docChg chg="modSld">
      <pc:chgData name="Dr. Kovács Gábor" userId="9724ba97-ab8f-4a44-bc65-b5c8ed150a8b" providerId="ADAL" clId="{06C330EC-3B4A-438D-A01C-3C56D0A68878}" dt="2025-02-13T09:13:35.853" v="0" actId="1076"/>
      <pc:docMkLst>
        <pc:docMk/>
      </pc:docMkLst>
      <pc:sldChg chg="modSp mod">
        <pc:chgData name="Dr. Kovács Gábor" userId="9724ba97-ab8f-4a44-bc65-b5c8ed150a8b" providerId="ADAL" clId="{06C330EC-3B4A-438D-A01C-3C56D0A68878}" dt="2025-02-13T09:13:35.853" v="0" actId="1076"/>
        <pc:sldMkLst>
          <pc:docMk/>
          <pc:sldMk cId="2849526767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17667735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A43E47-9416-3DCC-8243-87AE52AE206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B41DB-513E-D1FC-EB6E-F88FF4034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420EE52-882B-A637-C5E2-47028BC6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4450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2DBFF28-78F7-CE5C-80EF-B1493B457FD7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D53DA9-BA6F-1D85-AA3B-A2C995551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CCA48CB-D9E0-3C96-4AF8-C1F8DE1FA7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02407A3F-1F2B-E0D5-A10F-0A8F1438AB2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76007648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1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9"/>
            <a:ext cx="9697665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05F074-4978-BB63-F797-D5FCF9961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9CECA-60EA-35F9-5F27-CF64A7C89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8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2C7237-52B1-CB5D-D118-2836DC556E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22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0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63446-0FBB-7B9F-7376-C85F4725E6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63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60246-4126-D54D-D8F2-4EA413129C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12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8D3D5-3F24-32BA-B9E4-6239FD09AA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3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8C3D2-DF70-153A-B8DF-4CECDC0728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0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FFF96C-003A-2C95-0C20-6A5ECF67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2C0F5C3-8222-0817-ECCA-D675DF1CE7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4391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EFB8F-681F-B958-6016-DE1F84F28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577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407347F-35E4-52BE-8323-0991804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633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6133B2B-12C4-FE1C-E575-FCC33EDD08E8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C0A269-0A22-1F24-8A6F-92CF83B25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D6C117F-FFC7-BDD4-24D7-796BC82D0E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A68C062-180C-99B8-FA50-EA5C7929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260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F5C07C-2A50-6CEC-8903-DECE4340365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02498D1E-5152-5ED6-C08A-6CCBDFC135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E7B69D-E0FA-E32D-919C-DDCBB4E93B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70CD29C-DC1E-D2B3-C8FD-6766D144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6A231A57-5F02-685A-7690-A0C2EC8D0D9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04763259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32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8"/>
            <a:ext cx="9697665" cy="1141439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338560D-8EC4-B53A-7006-5B5A972DC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945"/>
            <a:ext cx="4114800" cy="257774"/>
          </a:xfrm>
        </p:spPr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2EDA2-8AA2-0466-B051-008CD7764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366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9E1831-352F-2D39-ACE5-21BCE2855B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9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7BD53-6A79-8877-2BE1-B0C49A39BD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9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095625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145E-844F-C173-0E1A-4D5807A9AB0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3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93030-8FCB-CEE5-FAC4-DF786DEBF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13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9EDA4-178A-19BE-891D-96E3D2B19D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478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5F4847-2276-AAFB-108E-DBA5E73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BE329DB-A001-C66F-6040-0E34528552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3761654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E2FA4-B336-450E-D6C0-FA99C883B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35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5B4983-3911-6B34-D420-98DD812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166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14E77E2-5257-225C-6093-789249091B8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913AF20-2093-81B8-D3CF-3988C0D0E2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601CA69-20CF-6A99-B9FF-A1A44574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AA2D8C-E67C-1DBB-33C4-8FC8AE2C9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9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936D21-44AB-C808-60FD-59960B5BE16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D2AC5C40-240E-1C7B-4CCB-00BAC8B7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B36172-2984-0DCA-FE69-CA1BD4068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E49866A-B491-3947-BEF2-8D98AC1449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B691546E-BFD2-B398-FDCB-DD9AE09CB87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83930194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98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/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JB Vincent, DLR-PF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032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544945"/>
            <a:ext cx="4114800" cy="257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JB Vincent, DLR-PF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80" r:id="rId8"/>
    <p:sldLayoutId id="2147483654" r:id="rId9"/>
    <p:sldLayoutId id="2147483679" r:id="rId10"/>
    <p:sldLayoutId id="2147483684" r:id="rId11"/>
    <p:sldLayoutId id="2147483683" r:id="rId12"/>
    <p:sldLayoutId id="2147483662" r:id="rId13"/>
    <p:sldLayoutId id="2147483658" r:id="rId14"/>
    <p:sldLayoutId id="2147483663" r:id="rId15"/>
    <p:sldLayoutId id="2147483671" r:id="rId16"/>
    <p:sldLayoutId id="2147483675" r:id="rId17"/>
    <p:sldLayoutId id="2147483664" r:id="rId18"/>
    <p:sldLayoutId id="2147483665" r:id="rId19"/>
    <p:sldLayoutId id="2147483681" r:id="rId20"/>
    <p:sldLayoutId id="2147483670" r:id="rId21"/>
    <p:sldLayoutId id="2147483678" r:id="rId22"/>
    <p:sldLayoutId id="2147483685" r:id="rId23"/>
    <p:sldLayoutId id="2147483686" r:id="rId24"/>
    <p:sldLayoutId id="2147483661" r:id="rId25"/>
    <p:sldLayoutId id="2147483659" r:id="rId26"/>
    <p:sldLayoutId id="2147483667" r:id="rId27"/>
    <p:sldLayoutId id="2147483673" r:id="rId28"/>
    <p:sldLayoutId id="2147483676" r:id="rId29"/>
    <p:sldLayoutId id="2147483668" r:id="rId30"/>
    <p:sldLayoutId id="2147483669" r:id="rId31"/>
    <p:sldLayoutId id="2147483682" r:id="rId32"/>
    <p:sldLayoutId id="2147483666" r:id="rId33"/>
    <p:sldLayoutId id="2147483677" r:id="rId34"/>
    <p:sldLayoutId id="2147483687" r:id="rId35"/>
    <p:sldLayoutId id="2147483688" r:id="rId36"/>
    <p:sldLayoutId id="2147483655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AA03A4A-FF3C-46DA-9AA7-9489606AA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Jean-Baptiste Vincent, </a:t>
            </a:r>
          </a:p>
          <a:p>
            <a:r>
              <a:rPr lang="de-DE" dirty="0"/>
              <a:t>DLR Institute </a:t>
            </a:r>
            <a:r>
              <a:rPr lang="de-DE" dirty="0" err="1"/>
              <a:t>for</a:t>
            </a:r>
            <a:r>
              <a:rPr lang="de-DE" dirty="0"/>
              <a:t> Planetary Research, Berlin, Germany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7DBA57-3752-430E-B30A-C895D114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Hera AFC</a:t>
            </a:r>
            <a:br>
              <a:rPr lang="en-US" dirty="0"/>
            </a:br>
            <a:r>
              <a:rPr lang="en-US" dirty="0"/>
              <a:t>Data decoding procedure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478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756B32-9889-4ECE-ADC1-CED5C1A3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en-US" dirty="0"/>
              <a:t>Relevant documents</a:t>
            </a:r>
            <a:endParaRPr lang="en-1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4EA02-E2A4-40F5-9A11-914FC537B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8D9AEC-54BA-45EE-8475-3FB8D816D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394582"/>
              </p:ext>
            </p:extLst>
          </p:nvPr>
        </p:nvGraphicFramePr>
        <p:xfrm>
          <a:off x="449942" y="1318662"/>
          <a:ext cx="11553372" cy="4141859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89504">
                  <a:extLst>
                    <a:ext uri="{9D8B030D-6E8A-4147-A177-3AD203B41FA5}">
                      <a16:colId xmlns:a16="http://schemas.microsoft.com/office/drawing/2014/main" val="3338125892"/>
                    </a:ext>
                  </a:extLst>
                </a:gridCol>
                <a:gridCol w="4417697">
                  <a:extLst>
                    <a:ext uri="{9D8B030D-6E8A-4147-A177-3AD203B41FA5}">
                      <a16:colId xmlns:a16="http://schemas.microsoft.com/office/drawing/2014/main" val="71815096"/>
                    </a:ext>
                  </a:extLst>
                </a:gridCol>
                <a:gridCol w="4746171">
                  <a:extLst>
                    <a:ext uri="{9D8B030D-6E8A-4147-A177-3AD203B41FA5}">
                      <a16:colId xmlns:a16="http://schemas.microsoft.com/office/drawing/2014/main" val="1861816867"/>
                    </a:ext>
                  </a:extLst>
                </a:gridCol>
              </a:tblGrid>
              <a:tr h="6212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Data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 err="1">
                          <a:effectLst/>
                        </a:rPr>
                        <a:t>Document</a:t>
                      </a:r>
                      <a:r>
                        <a:rPr lang="it-IT" sz="1600" u="none" strike="noStrike" dirty="0">
                          <a:effectLst/>
                        </a:rPr>
                        <a:t> </a:t>
                      </a:r>
                      <a:r>
                        <a:rPr lang="it-IT" sz="1600" u="none" strike="noStrike" dirty="0" err="1">
                          <a:effectLst/>
                        </a:rPr>
                        <a:t>title</a:t>
                      </a:r>
                      <a:endParaRPr lang="it-IT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File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192598"/>
                  </a:ext>
                </a:extLst>
              </a:tr>
              <a:tr h="5132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EDDS Raw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Hera Data Delivery Interface Control </a:t>
                      </a:r>
                      <a:r>
                        <a:rPr lang="it-IT" sz="1600" u="none" strike="noStrike" dirty="0" err="1">
                          <a:effectLst/>
                        </a:rPr>
                        <a:t>Document</a:t>
                      </a:r>
                      <a:r>
                        <a:rPr lang="it-IT" sz="1600" u="none" strike="noStrike" dirty="0">
                          <a:effectLst/>
                        </a:rPr>
                        <a:t> 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ESA-HERA-OPSOPH-IF-22002, i1r2 20240429 (DDID).pdf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109777"/>
                  </a:ext>
                </a:extLst>
              </a:tr>
              <a:tr h="56989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ECSS Header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Telemetry and telecommand packet utilization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ECSS-E-70-41A30Jan2003.pdf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405712"/>
                  </a:ext>
                </a:extLst>
              </a:tr>
              <a:tr h="6070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SCOS-2000 general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SCOS-2000 Database Import ICD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egos-mcs-s2k-icd-0001-version7.2-FINAL.pdf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1785"/>
                  </a:ext>
                </a:extLst>
              </a:tr>
              <a:tr h="50795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SCOS-2000 Hera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Hera SCOS-2000 database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*.</a:t>
                      </a:r>
                      <a:r>
                        <a:rPr lang="en-GB" sz="1400" u="none" strike="noStrike" dirty="0" err="1">
                          <a:effectLst/>
                        </a:rPr>
                        <a:t>dat</a:t>
                      </a:r>
                      <a:r>
                        <a:rPr lang="en-GB" sz="1400" u="none" strike="noStrike" dirty="0">
                          <a:effectLst/>
                        </a:rPr>
                        <a:t> files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46248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AFC Data Header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AFC User Manual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HERA-JOP-AFC-UM-30001_05_AFC_User_Manual.pdf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062071"/>
                  </a:ext>
                </a:extLst>
              </a:tr>
              <a:tr h="75907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AFC Data Packet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FaintStar2 datasheet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FS_CM_WO_17_002_D8_FS2_Datasheet_ICD.pdf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8699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A4568C-0CE9-4709-9286-C4177873AF82}"/>
              </a:ext>
            </a:extLst>
          </p:cNvPr>
          <p:cNvSpPr txBox="1"/>
          <p:nvPr/>
        </p:nvSpPr>
        <p:spPr>
          <a:xfrm>
            <a:off x="983411" y="5739233"/>
            <a:ext cx="1072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info in these documents is unfortunately not always 100% up to date. </a:t>
            </a:r>
          </a:p>
          <a:p>
            <a:r>
              <a:rPr lang="en-US" dirty="0"/>
              <a:t>The database itself is likely to be the most reliable source of information.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3356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DE62-EF33-4629-8C10-40BB2AA2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EDDS Raw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1443-D452-4A6E-9209-E854E2FD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166549"/>
            <a:ext cx="10801349" cy="4895850"/>
          </a:xfrm>
        </p:spPr>
        <p:txBody>
          <a:bodyPr/>
          <a:lstStyle/>
          <a:p>
            <a:r>
              <a:rPr lang="en-US" dirty="0"/>
              <a:t>One string of hexadecimal characters (0-9, a-f, A-F)</a:t>
            </a:r>
          </a:p>
          <a:p>
            <a:r>
              <a:rPr lang="en-US" dirty="0"/>
              <a:t>Each pair of characters represent one Byte</a:t>
            </a:r>
          </a:p>
          <a:p>
            <a:endParaRPr lang="en-US" dirty="0"/>
          </a:p>
          <a:p>
            <a:r>
              <a:rPr lang="en-US" dirty="0"/>
              <a:t>First Byte is always “00” </a:t>
            </a:r>
          </a:p>
          <a:p>
            <a:r>
              <a:rPr lang="en-US" dirty="0"/>
              <a:t>Then for each packet:</a:t>
            </a:r>
          </a:p>
          <a:p>
            <a:pPr lvl="1"/>
            <a:r>
              <a:rPr lang="en-US" dirty="0"/>
              <a:t>First 2 characters (1 Byte) are a packet counter</a:t>
            </a:r>
          </a:p>
          <a:p>
            <a:pPr lvl="1"/>
            <a:r>
              <a:rPr lang="en-US" dirty="0"/>
              <a:t>Next 8 characters (4 Bytes) are the Length of the packet </a:t>
            </a:r>
            <a:r>
              <a:rPr lang="en-US" b="1" dirty="0">
                <a:solidFill>
                  <a:srgbClr val="FF0000"/>
                </a:solidFill>
              </a:rPr>
              <a:t>in characters</a:t>
            </a:r>
          </a:p>
          <a:p>
            <a:pPr lvl="1"/>
            <a:r>
              <a:rPr lang="en-US" dirty="0"/>
              <a:t>Next L characters (L/2) Bytes are the packet data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93227-F93F-4063-BF35-8AA347520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2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35BF-1B01-411E-AB61-B7AB002D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EDDS Raw example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D4E3-2450-4045-BDA8-2107C008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166549"/>
            <a:ext cx="10801349" cy="489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0000003C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091ac0020017208b0300010000000030230531ca0101000000000000d459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0000003C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091ac0020017208b0300010000000030230531ca0101000000000000d459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00000150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091ac00700a1208b03000200000000303e058ff7011804610000068204620000010004630000090000f000000020042000000001042100000100042200000900042300000010042400000fff00e20000000100e300000001046700000fad0468000003ff00e50000003004aa0000000204ab0000000200ee000000ff00ef000000ff046d00000fac010f0000000200e20000000200400000004200ac00000008046600000241520d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FD1A-8FBE-4369-9748-EB57839DB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72263-4AF8-4EB1-B751-496FDC0258C6}"/>
              </a:ext>
            </a:extLst>
          </p:cNvPr>
          <p:cNvSpPr txBox="1"/>
          <p:nvPr/>
        </p:nvSpPr>
        <p:spPr>
          <a:xfrm>
            <a:off x="2069431" y="1149384"/>
            <a:ext cx="2466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Always Zero</a:t>
            </a:r>
            <a:endParaRPr lang="en-150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EAD89-99B5-4B1F-B0A8-9EF919C76BA8}"/>
              </a:ext>
            </a:extLst>
          </p:cNvPr>
          <p:cNvSpPr txBox="1"/>
          <p:nvPr/>
        </p:nvSpPr>
        <p:spPr>
          <a:xfrm>
            <a:off x="7214936" y="2288778"/>
            <a:ext cx="328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Packet #0, 60 characters (0x3C)</a:t>
            </a:r>
            <a:endParaRPr lang="en-150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F4F6B-27BF-476D-AED1-0659824E037B}"/>
              </a:ext>
            </a:extLst>
          </p:cNvPr>
          <p:cNvSpPr txBox="1"/>
          <p:nvPr/>
        </p:nvSpPr>
        <p:spPr>
          <a:xfrm>
            <a:off x="7214936" y="3597449"/>
            <a:ext cx="328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Packet #1, 60 characters (0x3C)</a:t>
            </a:r>
            <a:endParaRPr lang="en-150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16800-76C5-4AF7-9506-D75C0164699D}"/>
              </a:ext>
            </a:extLst>
          </p:cNvPr>
          <p:cNvSpPr txBox="1"/>
          <p:nvPr/>
        </p:nvSpPr>
        <p:spPr>
          <a:xfrm>
            <a:off x="7214936" y="5691451"/>
            <a:ext cx="3536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Packet #2, 336 characters (0x150)</a:t>
            </a:r>
            <a:endParaRPr lang="en-150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5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3CE3-2250-44F4-8605-7E794267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Data</a:t>
            </a:r>
            <a:endParaRPr lang="en-15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C4CBDC-0BAE-459A-940A-65B40D359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491416"/>
              </p:ext>
            </p:extLst>
          </p:nvPr>
        </p:nvGraphicFramePr>
        <p:xfrm>
          <a:off x="695326" y="1858509"/>
          <a:ext cx="10975307" cy="914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43827">
                  <a:extLst>
                    <a:ext uri="{9D8B030D-6E8A-4147-A177-3AD203B41FA5}">
                      <a16:colId xmlns:a16="http://schemas.microsoft.com/office/drawing/2014/main" val="110587596"/>
                    </a:ext>
                  </a:extLst>
                </a:gridCol>
                <a:gridCol w="2743827">
                  <a:extLst>
                    <a:ext uri="{9D8B030D-6E8A-4147-A177-3AD203B41FA5}">
                      <a16:colId xmlns:a16="http://schemas.microsoft.com/office/drawing/2014/main" val="34834679"/>
                    </a:ext>
                  </a:extLst>
                </a:gridCol>
                <a:gridCol w="4272462">
                  <a:extLst>
                    <a:ext uri="{9D8B030D-6E8A-4147-A177-3AD203B41FA5}">
                      <a16:colId xmlns:a16="http://schemas.microsoft.com/office/drawing/2014/main" val="524836413"/>
                    </a:ext>
                  </a:extLst>
                </a:gridCol>
                <a:gridCol w="1215191">
                  <a:extLst>
                    <a:ext uri="{9D8B030D-6E8A-4147-A177-3AD203B41FA5}">
                      <a16:colId xmlns:a16="http://schemas.microsoft.com/office/drawing/2014/main" val="1936394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SCOS-2000 Header</a:t>
                      </a:r>
                    </a:p>
                    <a:p>
                      <a:pPr algn="ctr"/>
                      <a:r>
                        <a:rPr lang="en-US" dirty="0"/>
                        <a:t>(6 bytes)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Packet Data</a:t>
                      </a:r>
                    </a:p>
                    <a:p>
                      <a:pPr algn="ctr"/>
                      <a:r>
                        <a:rPr lang="en-US" dirty="0"/>
                        <a:t>Common Header</a:t>
                      </a:r>
                    </a:p>
                    <a:p>
                      <a:pPr algn="ctr"/>
                      <a:r>
                        <a:rPr lang="en-US" dirty="0"/>
                        <a:t>(variable size)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AFC Packet header + data</a:t>
                      </a:r>
                    </a:p>
                    <a:p>
                      <a:pPr algn="ctr"/>
                      <a:r>
                        <a:rPr lang="en-US" dirty="0"/>
                        <a:t>(variable size)</a:t>
                      </a:r>
                      <a:endParaRPr lang="en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Packet Trailer</a:t>
                      </a:r>
                    </a:p>
                    <a:p>
                      <a:pPr algn="ctr"/>
                      <a:r>
                        <a:rPr lang="en-US" dirty="0"/>
                        <a:t>(1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1355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DDC1A-BA42-4859-A0EB-FF2CFF479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25498-1BF4-4A5F-8331-C9A966A67A48}"/>
              </a:ext>
            </a:extLst>
          </p:cNvPr>
          <p:cNvSpPr txBox="1"/>
          <p:nvPr/>
        </p:nvSpPr>
        <p:spPr>
          <a:xfrm>
            <a:off x="1132114" y="3105834"/>
            <a:ext cx="175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for all instruments</a:t>
            </a:r>
            <a:endParaRPr lang="en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373B-AD72-47C5-97C0-7718B177AFBE}"/>
              </a:ext>
            </a:extLst>
          </p:cNvPr>
          <p:cNvSpPr txBox="1"/>
          <p:nvPr/>
        </p:nvSpPr>
        <p:spPr>
          <a:xfrm>
            <a:off x="3416966" y="3105834"/>
            <a:ext cx="268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Contains similar info for all instruments, but depends on packet type</a:t>
            </a:r>
            <a:endParaRPr lang="en-1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029E8-CE35-414F-BAB4-916D0FA63F3B}"/>
              </a:ext>
            </a:extLst>
          </p:cNvPr>
          <p:cNvSpPr txBox="1"/>
          <p:nvPr/>
        </p:nvSpPr>
        <p:spPr>
          <a:xfrm>
            <a:off x="7303926" y="3105834"/>
            <a:ext cx="193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Defined by instrument manufacturer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EE01B-1212-482C-A930-5603E7AACBB2}"/>
              </a:ext>
            </a:extLst>
          </p:cNvPr>
          <p:cNvSpPr txBox="1"/>
          <p:nvPr/>
        </p:nvSpPr>
        <p:spPr>
          <a:xfrm>
            <a:off x="10228942" y="3052728"/>
            <a:ext cx="1661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Correction Code, </a:t>
            </a:r>
            <a:r>
              <a:rPr lang="en-US" dirty="0" err="1"/>
              <a:t>EndOfPacket</a:t>
            </a:r>
            <a:r>
              <a:rPr lang="en-US" dirty="0"/>
              <a:t>, …</a:t>
            </a:r>
            <a:endParaRPr lang="en-1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EA92E-CCD4-4C74-8577-CDD604060CB6}"/>
              </a:ext>
            </a:extLst>
          </p:cNvPr>
          <p:cNvSpPr txBox="1"/>
          <p:nvPr/>
        </p:nvSpPr>
        <p:spPr>
          <a:xfrm>
            <a:off x="1010653" y="5474368"/>
            <a:ext cx="1040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byte structure of the Packet Data Common Header can be found in the database, but only if you know certain identifiers that must be extracted from the packet itself…</a:t>
            </a:r>
            <a:endParaRPr lang="en-1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CB7-22AF-4530-AA1D-71D32421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AFC Navigation Image</a:t>
            </a:r>
            <a:endParaRPr lang="en-1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5333-E32C-489E-9500-2A35CE559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FE51D-CAD1-4158-B473-7C5CD8AD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" y="1318661"/>
            <a:ext cx="11904000" cy="45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352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</vt:lpstr>
      <vt:lpstr>Hera AFC Data decoding procedure</vt:lpstr>
      <vt:lpstr>Relevant documents</vt:lpstr>
      <vt:lpstr>EDDS Raw</vt:lpstr>
      <vt:lpstr>EDDS Raw example</vt:lpstr>
      <vt:lpstr>Packet Data</vt:lpstr>
      <vt:lpstr>Example: AFC Navigation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danyel</dc:creator>
  <cp:lastModifiedBy>Dr. Kovács Gábor</cp:lastModifiedBy>
  <cp:revision>354</cp:revision>
  <dcterms:created xsi:type="dcterms:W3CDTF">2022-03-24T21:12:41Z</dcterms:created>
  <dcterms:modified xsi:type="dcterms:W3CDTF">2025-09-18T16:54:49Z</dcterms:modified>
</cp:coreProperties>
</file>