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70" r:id="rId16"/>
    <p:sldId id="269" r:id="rId17"/>
    <p:sldId id="289" r:id="rId18"/>
    <p:sldId id="271" r:id="rId19"/>
    <p:sldId id="272" r:id="rId20"/>
    <p:sldId id="277" r:id="rId21"/>
    <p:sldId id="278" r:id="rId22"/>
    <p:sldId id="279" r:id="rId23"/>
    <p:sldId id="280" r:id="rId24"/>
    <p:sldId id="281" r:id="rId25"/>
    <p:sldId id="273" r:id="rId26"/>
    <p:sldId id="282" r:id="rId27"/>
    <p:sldId id="283" r:id="rId28"/>
    <p:sldId id="284" r:id="rId29"/>
    <p:sldId id="274" r:id="rId30"/>
    <p:sldId id="285" r:id="rId31"/>
    <p:sldId id="286" r:id="rId32"/>
    <p:sldId id="288" r:id="rId33"/>
    <p:sldId id="287" r:id="rId34"/>
    <p:sldId id="275" r:id="rId35"/>
  </p:sldIdLst>
  <p:sldSz cx="12025313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108"/>
      </p:cViewPr>
      <p:guideLst>
        <p:guide orient="horz" pos="2160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114954" y="3810001"/>
            <a:ext cx="491036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114978" y="3897010"/>
            <a:ext cx="4910337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114978" y="4115167"/>
            <a:ext cx="4910337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114977" y="4164403"/>
            <a:ext cx="2585442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114977" y="4199572"/>
            <a:ext cx="2585442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114977" y="3962400"/>
            <a:ext cx="402848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700875" y="4060983"/>
            <a:ext cx="2104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025313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025314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435145" y="3643090"/>
            <a:ext cx="3590169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025313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1265" y="2401888"/>
            <a:ext cx="11123415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1266" y="3899938"/>
            <a:ext cx="6513711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818563" y="4206240"/>
            <a:ext cx="1262658" cy="457200"/>
          </a:xfrm>
        </p:spPr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114977" y="4205288"/>
            <a:ext cx="1703586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941783" y="1136"/>
            <a:ext cx="98331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8774" y="1143000"/>
            <a:ext cx="2505274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1266" y="1143000"/>
            <a:ext cx="8217297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17" y="1981201"/>
            <a:ext cx="10221516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17" y="3367088"/>
            <a:ext cx="10221516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266" y="2249425"/>
            <a:ext cx="5311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2867" y="2249425"/>
            <a:ext cx="5311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55" y="1143000"/>
            <a:ext cx="11023204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055" y="2244970"/>
            <a:ext cx="531518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8904" y="2244970"/>
            <a:ext cx="531535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1055" y="2708519"/>
            <a:ext cx="531518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062" y="2708519"/>
            <a:ext cx="531535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r-Latn-R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66" y="1143000"/>
            <a:ext cx="10822782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58225" y="612648"/>
            <a:ext cx="1258902" cy="457200"/>
          </a:xfrm>
        </p:spPr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14555" y="612648"/>
            <a:ext cx="174367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0630" y="2272"/>
            <a:ext cx="1002109" cy="365760"/>
          </a:xfrm>
        </p:spPr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405" y="1101970"/>
            <a:ext cx="4449366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40405" y="2010727"/>
            <a:ext cx="4449366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422" y="776287"/>
            <a:ext cx="6710125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738" y="1109161"/>
            <a:ext cx="771707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0869" y="1143000"/>
            <a:ext cx="6012657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6937" y="3274309"/>
            <a:ext cx="3407172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025313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025313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025314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114954" y="360247"/>
            <a:ext cx="491036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114978" y="440113"/>
            <a:ext cx="4910337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111214" y="497504"/>
            <a:ext cx="402848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697113" y="588943"/>
            <a:ext cx="2104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947677" y="-2001"/>
            <a:ext cx="7578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894435" y="-2001"/>
            <a:ext cx="360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869379" y="-2001"/>
            <a:ext cx="12025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803617" y="-2001"/>
            <a:ext cx="360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725044" y="380"/>
            <a:ext cx="72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669545" y="380"/>
            <a:ext cx="12025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1266" y="1143000"/>
            <a:ext cx="1082278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1266" y="2249424"/>
            <a:ext cx="10822782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61981" y="612648"/>
            <a:ext cx="125890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DECA17-354D-4713-A1F7-0E982734DE85}" type="datetimeFigureOut">
              <a:rPr lang="sr-Latn-RS" smtClean="0"/>
              <a:t>17.6.2016.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4555" y="612648"/>
            <a:ext cx="174367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r-Latn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750630" y="2272"/>
            <a:ext cx="1002109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D31E96-A663-4CF1-8354-6A80EBE40DB7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963" y="908721"/>
            <a:ext cx="10221516" cy="1470025"/>
          </a:xfrm>
        </p:spPr>
        <p:txBody>
          <a:bodyPr>
            <a:normAutofit fontScale="90000"/>
          </a:bodyPr>
          <a:lstStyle/>
          <a:p>
            <a:r>
              <a:rPr lang="sr-Latn-RS" sz="3100" dirty="0" smtClean="0"/>
              <a:t>Bezbednost u sistemima ekektronskog poslovanja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sz="6000" dirty="0" smtClean="0"/>
              <a:t>Model pretnji</a:t>
            </a:r>
            <a:endParaRPr lang="sr-Latn-R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6751" y="4824359"/>
            <a:ext cx="8417719" cy="2495128"/>
          </a:xfrm>
        </p:spPr>
        <p:txBody>
          <a:bodyPr>
            <a:normAutofit/>
          </a:bodyPr>
          <a:lstStyle/>
          <a:p>
            <a:endParaRPr lang="sr-Latn-RS" sz="1800" dirty="0" smtClean="0"/>
          </a:p>
          <a:p>
            <a:r>
              <a:rPr lang="sr-Latn-RS" sz="1800" dirty="0" smtClean="0"/>
              <a:t>Autori:  Marko Kovačević RA69-2012</a:t>
            </a:r>
            <a:endParaRPr lang="sr-Latn-RS" sz="1800" dirty="0"/>
          </a:p>
          <a:p>
            <a:r>
              <a:rPr lang="sr-Latn-RS" sz="1800" dirty="0" smtClean="0"/>
              <a:t>               Bojan Jocev RA114-2012</a:t>
            </a:r>
          </a:p>
          <a:p>
            <a:r>
              <a:rPr lang="sr-Latn-RS" sz="1800" dirty="0" smtClean="0"/>
              <a:t>               Vladan Desnica RA55-2012</a:t>
            </a:r>
          </a:p>
          <a:p>
            <a:r>
              <a:rPr lang="sr-Latn-RS" sz="1800" dirty="0"/>
              <a:t> </a:t>
            </a:r>
            <a:r>
              <a:rPr lang="sr-Latn-RS" sz="1800" dirty="0" smtClean="0"/>
              <a:t>              Nikola Petrović </a:t>
            </a:r>
            <a:r>
              <a:rPr lang="sr-Latn-RS" sz="1800" dirty="0" smtClean="0"/>
              <a:t>RA135-2012</a:t>
            </a:r>
            <a:endParaRPr lang="sr-Latn-RS" sz="18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1379" y="4869160"/>
            <a:ext cx="6713155" cy="24951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1800" dirty="0"/>
          </a:p>
          <a:p>
            <a:pPr algn="l"/>
            <a:r>
              <a:rPr lang="sr-Latn-RS" sz="1800" dirty="0" smtClean="0"/>
              <a:t> Profesor: Goran Sladić</a:t>
            </a:r>
          </a:p>
          <a:p>
            <a:pPr algn="l"/>
            <a:r>
              <a:rPr lang="sr-Latn-RS" sz="1800" dirty="0" smtClean="0"/>
              <a:t> Asistent: </a:t>
            </a:r>
            <a:r>
              <a:rPr lang="sr-Latn-RS" sz="1800" smtClean="0"/>
              <a:t>Nikola </a:t>
            </a:r>
            <a:r>
              <a:rPr lang="sr-Latn-RS" sz="1800" smtClean="0"/>
              <a:t>Luburić</a:t>
            </a:r>
            <a:endParaRPr lang="sr-Latn-R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066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4. Resursi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764463"/>
              </p:ext>
            </p:extLst>
          </p:nvPr>
        </p:nvGraphicFramePr>
        <p:xfrm>
          <a:off x="332432" y="1844824"/>
          <a:ext cx="11387656" cy="442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99"/>
                <a:gridCol w="2569014"/>
                <a:gridCol w="3741779"/>
                <a:gridCol w="4258864"/>
              </a:tblGrid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55831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4.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Web sajt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Resursi</a:t>
                      </a:r>
                      <a:r>
                        <a:rPr lang="sr-Latn-RS" sz="1600" baseline="0" dirty="0" smtClean="0"/>
                        <a:t> </a:t>
                      </a:r>
                      <a:r>
                        <a:rPr lang="en-US" sz="1600" baseline="0" dirty="0" err="1" smtClean="0"/>
                        <a:t>koje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koristi</a:t>
                      </a:r>
                      <a:r>
                        <a:rPr lang="en-US" sz="1600" baseline="0" dirty="0" smtClean="0"/>
                        <a:t> WEB </a:t>
                      </a:r>
                      <a:r>
                        <a:rPr lang="en-US" sz="1600" baseline="0" dirty="0" err="1" smtClean="0"/>
                        <a:t>sajt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4.1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Login sesija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Sesija za</a:t>
                      </a:r>
                      <a:r>
                        <a:rPr lang="sr-Latn-RS" sz="1600" baseline="0" dirty="0" smtClean="0"/>
                        <a:t> korisnika koji se uspešno ulogovao na sistem</a:t>
                      </a:r>
                      <a:r>
                        <a:rPr lang="sr-Latn-RS" sz="1600" dirty="0" smtClean="0"/>
                        <a:t>. Korisnik može da bude odbornik ili</a:t>
                      </a:r>
                      <a:r>
                        <a:rPr lang="sr-Latn-RS" sz="1600" baseline="0" dirty="0" smtClean="0"/>
                        <a:t> predsednik skupštine.</a:t>
                      </a:r>
                      <a:endParaRPr lang="en-US" sz="1600" dirty="0" smtClean="0"/>
                    </a:p>
                    <a:p>
                      <a:pPr algn="just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3.</a:t>
                      </a:r>
                      <a:r>
                        <a:rPr lang="sr-Latn-RS" sz="1600" baseline="0" dirty="0" smtClean="0"/>
                        <a:t>    </a:t>
                      </a:r>
                      <a:r>
                        <a:rPr lang="sr-Latn-RS" sz="1600" dirty="0" smtClean="0"/>
                        <a:t>Odbornik</a:t>
                      </a:r>
                      <a:endParaRPr lang="sr-Latn-RS" sz="1600" baseline="0" dirty="0" smtClean="0"/>
                    </a:p>
                    <a:p>
                      <a:pPr marL="0" indent="0">
                        <a:buNone/>
                      </a:pPr>
                      <a:r>
                        <a:rPr lang="sr-Latn-RS" sz="1600" baseline="0" dirty="0" smtClean="0"/>
                        <a:t>4.    </a:t>
                      </a:r>
                      <a:r>
                        <a:rPr lang="sr-Latn-RS" sz="1600" dirty="0" smtClean="0"/>
                        <a:t>Predsednik skupštine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4.2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Pristupanje bazi podataka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Pristup bazi podataka</a:t>
                      </a:r>
                      <a:r>
                        <a:rPr lang="sr-Latn-RS" sz="1600" baseline="0" dirty="0" smtClean="0"/>
                        <a:t> omogućava manipulisanje podacima unutar iste u vidu čitanja, brisanja i izmene. </a:t>
                      </a:r>
                      <a:endParaRPr lang="en-US" sz="1600" dirty="0" smtClean="0"/>
                    </a:p>
                    <a:p>
                      <a:pPr algn="just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r-Latn-RS" sz="1600" dirty="0" smtClean="0"/>
                        <a:t>Administrator servera baze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4.3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Mogućnost kreiranja novog</a:t>
                      </a:r>
                      <a:r>
                        <a:rPr lang="sr-Latn-RS" sz="1600" baseline="0" dirty="0" smtClean="0"/>
                        <a:t> korisnika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Mogućnost</a:t>
                      </a:r>
                      <a:r>
                        <a:rPr lang="sr-Latn-RS" sz="1600" baseline="0" dirty="0" smtClean="0"/>
                        <a:t> kreiranja novog korisnika u sistemu. Novi korisnik može biti odbornik ili predsednik skupštine.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5.    Administrator servera baze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8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5. Permisije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693033"/>
              </p:ext>
            </p:extLst>
          </p:nvPr>
        </p:nvGraphicFramePr>
        <p:xfrm>
          <a:off x="1044103" y="1772816"/>
          <a:ext cx="10393547" cy="429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16"/>
                <a:gridCol w="3745539"/>
                <a:gridCol w="5455392"/>
              </a:tblGrid>
              <a:tr h="495396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Ime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65673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2.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Gr</a:t>
                      </a:r>
                      <a:r>
                        <a:rPr lang="sr-Latn-RS" sz="1600" baseline="0" dirty="0" smtClean="0"/>
                        <a:t>ađanin (Anonimni korisnik)</a:t>
                      </a:r>
                      <a:endParaRPr lang="sr-Latn-R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Korisnik</a:t>
                      </a:r>
                      <a:r>
                        <a:rPr lang="sr-Latn-RS" sz="1600" baseline="0" dirty="0" smtClean="0"/>
                        <a:t> koji se ne loguje, ali koristi mogućnosti sistema u skladu sa svojom ulogom.</a:t>
                      </a:r>
                      <a:endParaRPr lang="sr-Latn-RS" sz="1600" dirty="0"/>
                    </a:p>
                  </a:txBody>
                  <a:tcPr/>
                </a:tc>
              </a:tr>
              <a:tr h="87818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3.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Odbornik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Korisnik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koji</a:t>
                      </a:r>
                      <a:r>
                        <a:rPr lang="en-US" sz="1600" baseline="0" dirty="0" smtClean="0"/>
                        <a:t> je </a:t>
                      </a:r>
                      <a:r>
                        <a:rPr lang="en-US" sz="1600" baseline="0" dirty="0" err="1" smtClean="0"/>
                        <a:t>validno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ulogovan</a:t>
                      </a:r>
                      <a:r>
                        <a:rPr lang="sr-Latn-RS" sz="1600" baseline="0" dirty="0" smtClean="0"/>
                        <a:t> na sistem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ulogom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odbornika</a:t>
                      </a:r>
                      <a:r>
                        <a:rPr lang="sr-Latn-RS" sz="1600" baseline="0" dirty="0" smtClean="0"/>
                        <a:t> i koristi mogućnosti sistema u skladu sa svojom ulogom.</a:t>
                      </a:r>
                      <a:endParaRPr lang="en-US" sz="1600" dirty="0" smtClean="0"/>
                    </a:p>
                  </a:txBody>
                  <a:tcPr/>
                </a:tc>
              </a:tr>
              <a:tr h="53146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4.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Predsednik skupštine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Korisnik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koji</a:t>
                      </a:r>
                      <a:r>
                        <a:rPr lang="en-US" sz="1600" dirty="0" smtClean="0"/>
                        <a:t> je </a:t>
                      </a:r>
                      <a:r>
                        <a:rPr lang="en-US" sz="1600" dirty="0" err="1" smtClean="0"/>
                        <a:t>validno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ulogovan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sr-Latn-RS" sz="1600" baseline="0" dirty="0" smtClean="0"/>
                        <a:t>na sistem </a:t>
                      </a:r>
                      <a:r>
                        <a:rPr lang="en-US" sz="1600" baseline="0" dirty="0" err="1" smtClean="0"/>
                        <a:t>sa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ulogom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predsednika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skup</a:t>
                      </a:r>
                      <a:r>
                        <a:rPr lang="sr-Latn-RS" sz="1600" baseline="0" dirty="0" smtClean="0"/>
                        <a:t>štine i koristi mogućnosti sistema u skladu sa svojom ulogom.</a:t>
                      </a:r>
                      <a:endParaRPr lang="en-US" sz="1600" dirty="0"/>
                    </a:p>
                  </a:txBody>
                  <a:tcPr/>
                </a:tc>
              </a:tr>
              <a:tr h="858371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5.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Administrator servera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Korisnik koji </a:t>
                      </a:r>
                      <a:r>
                        <a:rPr lang="sr-Latn-RS" sz="1600" baseline="0" dirty="0" smtClean="0"/>
                        <a:t>ima dozvolu za rad nad bazom podataka koji koristi sistem.</a:t>
                      </a:r>
                      <a:endParaRPr lang="en-US" sz="1600" dirty="0"/>
                    </a:p>
                  </a:txBody>
                  <a:tcPr/>
                </a:tc>
              </a:tr>
              <a:tr h="586217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6.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Administrator WEB</a:t>
                      </a:r>
                      <a:r>
                        <a:rPr lang="sr-Latn-RS" sz="1600" baseline="0" dirty="0" smtClean="0"/>
                        <a:t> sajta</a:t>
                      </a:r>
                      <a:endParaRPr lang="sr-Latn-R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Korisnik</a:t>
                      </a:r>
                      <a:r>
                        <a:rPr lang="sr-Latn-RS" sz="1600" baseline="0" dirty="0" smtClean="0"/>
                        <a:t> </a:t>
                      </a:r>
                      <a:r>
                        <a:rPr lang="sr-Latn-RS" sz="1600" dirty="0" smtClean="0"/>
                        <a:t>koji </a:t>
                      </a:r>
                      <a:r>
                        <a:rPr lang="sr-Latn-RS" sz="1600" baseline="0" dirty="0" smtClean="0"/>
                        <a:t>ima dozvolu za rad sa WEB sajtom sistema.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4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6072" y="1669450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Legenda </a:t>
            </a:r>
            <a:endParaRPr lang="sr-Latn-R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350820"/>
              </p:ext>
            </p:extLst>
          </p:nvPr>
        </p:nvGraphicFramePr>
        <p:xfrm>
          <a:off x="601663" y="2249488"/>
          <a:ext cx="10821988" cy="346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497"/>
                <a:gridCol w="2705497"/>
                <a:gridCol w="2705497"/>
                <a:gridCol w="2705497"/>
              </a:tblGrid>
              <a:tr h="1107504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Entitet van aplikacije koji interaguje sa aplikacijom putem tačke ulaz</a:t>
                      </a:r>
                      <a:endParaRPr lang="sr-Latn-R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solidFill>
                            <a:schemeClr val="tx1"/>
                          </a:solidFill>
                        </a:rPr>
                        <a:t>Lokacija gde se skladište podaci (bez modifikacije)</a:t>
                      </a:r>
                    </a:p>
                    <a:p>
                      <a:pPr algn="ctr"/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01724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Zadatak koji radi sa podacima (procesira, donosi odluke spram podataka) iz aplikacije</a:t>
                      </a:r>
                    </a:p>
                    <a:p>
                      <a:pPr algn="ctr"/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Transport</a:t>
                      </a:r>
                      <a:r>
                        <a:rPr lang="sr-Latn-RS" sz="1600" baseline="0" dirty="0" smtClean="0"/>
                        <a:t> podataka</a:t>
                      </a:r>
                      <a:endParaRPr lang="sr-Latn-R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01724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Html</a:t>
                      </a:r>
                      <a:r>
                        <a:rPr lang="sr-Latn-RS" sz="1600" baseline="0" dirty="0" smtClean="0"/>
                        <a:t> stranice</a:t>
                      </a:r>
                      <a:endParaRPr lang="sr-Latn-R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Promena nivoa</a:t>
                      </a:r>
                      <a:r>
                        <a:rPr lang="sr-Latn-RS" sz="1600" baseline="0" dirty="0" smtClean="0"/>
                        <a:t> privilegija</a:t>
                      </a:r>
                      <a:endParaRPr lang="sr-Latn-R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C:\Users\Bojan\Desktop\ta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2" y="2296752"/>
            <a:ext cx="2232248" cy="9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jan\Desktop\ta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6" y="3517110"/>
            <a:ext cx="2232248" cy="8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jan\Desktop\tab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69" y="2296752"/>
            <a:ext cx="2043914" cy="94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jan\Desktop\tab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27" y="4785085"/>
            <a:ext cx="2232248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jan\Desktop\tab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69" y="3517110"/>
            <a:ext cx="2043913" cy="8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jan\Desktop\tab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69" y="4785086"/>
            <a:ext cx="2043912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5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6. Data folow dijagram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692176" y="1699329"/>
            <a:ext cx="1017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Data folow dijagram </a:t>
            </a:r>
            <a:r>
              <a:rPr lang="en-US" dirty="0" err="1"/>
              <a:t>za</a:t>
            </a:r>
            <a:r>
              <a:rPr lang="en-US" dirty="0"/>
              <a:t> WEB </a:t>
            </a:r>
            <a:r>
              <a:rPr lang="en-US" dirty="0" err="1"/>
              <a:t>sajt</a:t>
            </a:r>
            <a:r>
              <a:rPr lang="en-US" dirty="0"/>
              <a:t> </a:t>
            </a:r>
            <a:r>
              <a:rPr lang="sr-Latn-RS" dirty="0"/>
              <a:t>Informacion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sr-Latn-RS" dirty="0"/>
              <a:t>sistem skupštine grada Novog Sada</a:t>
            </a:r>
            <a:endParaRPr lang="en-US" dirty="0"/>
          </a:p>
          <a:p>
            <a:endParaRPr lang="sr-Latn-RS" dirty="0"/>
          </a:p>
        </p:txBody>
      </p:sp>
      <p:pic>
        <p:nvPicPr>
          <p:cNvPr id="1028" name="Picture 4" descr="C:\Users\Bojan\Desktop\1Data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4" y="2132856"/>
            <a:ext cx="10009112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5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6. Data folow dijagram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972096" y="1699329"/>
            <a:ext cx="1089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Data folow dijagram </a:t>
            </a:r>
            <a:r>
              <a:rPr lang="en-US" dirty="0" err="1" smtClean="0"/>
              <a:t>logovanja</a:t>
            </a:r>
            <a:r>
              <a:rPr lang="en-US" dirty="0" smtClean="0"/>
              <a:t> </a:t>
            </a:r>
            <a:r>
              <a:rPr lang="en-US" dirty="0" err="1"/>
              <a:t>kosrisnika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sr-Latn-RS" dirty="0" smtClean="0"/>
              <a:t>Informacion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sr-Latn-RS" dirty="0" smtClean="0"/>
              <a:t>sistema </a:t>
            </a:r>
            <a:r>
              <a:rPr lang="sr-Latn-RS" dirty="0"/>
              <a:t>skupštine grada Novog Sada</a:t>
            </a:r>
            <a:endParaRPr lang="en-US" dirty="0"/>
          </a:p>
          <a:p>
            <a:endParaRPr lang="sr-Latn-RS" dirty="0"/>
          </a:p>
        </p:txBody>
      </p:sp>
      <p:pic>
        <p:nvPicPr>
          <p:cNvPr id="2050" name="Picture 2" descr="C:\Users\Bojan\Desktop\dataFLOW\2-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96" y="2132856"/>
            <a:ext cx="10465555" cy="45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6. Data folow dijagram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972096" y="1699329"/>
            <a:ext cx="1089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Data folow dijagram za </a:t>
            </a:r>
            <a:r>
              <a:rPr lang="sr-Latn-RS" dirty="0"/>
              <a:t>pretragu u okviru</a:t>
            </a:r>
            <a:r>
              <a:rPr lang="en-US" dirty="0"/>
              <a:t> </a:t>
            </a:r>
            <a:r>
              <a:rPr lang="sr-Latn-RS" dirty="0" smtClean="0"/>
              <a:t>Informacion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sr-Latn-RS" dirty="0" smtClean="0"/>
              <a:t>sistema </a:t>
            </a:r>
            <a:r>
              <a:rPr lang="sr-Latn-RS" dirty="0"/>
              <a:t>skupštine grada Novog Sada</a:t>
            </a:r>
            <a:endParaRPr lang="en-US" dirty="0"/>
          </a:p>
          <a:p>
            <a:endParaRPr lang="sr-Latn-RS" dirty="0"/>
          </a:p>
        </p:txBody>
      </p:sp>
      <p:pic>
        <p:nvPicPr>
          <p:cNvPr id="3074" name="Picture 2" descr="C:\Users\Bojan\Desktop\dataFLOW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2" y="2181838"/>
            <a:ext cx="10153128" cy="448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6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6. Data folow dijagram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614870" y="1699329"/>
            <a:ext cx="1125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Data folow </a:t>
            </a:r>
            <a:r>
              <a:rPr lang="sr-Latn-RS" dirty="0"/>
              <a:t>dijagram za predlaganje akata/amandmana </a:t>
            </a:r>
            <a:r>
              <a:rPr lang="sr-Latn-RS" dirty="0" smtClean="0"/>
              <a:t>Informacion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sr-Latn-RS" dirty="0" smtClean="0"/>
              <a:t>sistema </a:t>
            </a:r>
            <a:r>
              <a:rPr lang="sr-Latn-RS" dirty="0"/>
              <a:t>skupštine grada Novog Sada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pic>
        <p:nvPicPr>
          <p:cNvPr id="4098" name="Picture 2" descr="C:\Users\Bojan\Desktop\dataFLOW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4" y="2113079"/>
            <a:ext cx="10609571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0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6. Data folow dijagram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614870" y="1699329"/>
            <a:ext cx="1125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Data folow </a:t>
            </a:r>
            <a:r>
              <a:rPr lang="sr-Latn-RS" dirty="0"/>
              <a:t>dijagram za </a:t>
            </a:r>
            <a:r>
              <a:rPr lang="sr-Latn-RS" dirty="0" smtClean="0"/>
              <a:t>usvajanje akta(upis u IAGNS) </a:t>
            </a:r>
            <a:r>
              <a:rPr lang="sr-Latn-RS" dirty="0" smtClean="0"/>
              <a:t>Informacion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sr-Latn-RS" dirty="0" smtClean="0"/>
              <a:t>sistema </a:t>
            </a:r>
            <a:r>
              <a:rPr lang="sr-Latn-RS" dirty="0"/>
              <a:t>skupštine grada Novog Sada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pic>
        <p:nvPicPr>
          <p:cNvPr id="2050" name="Picture 2" descr="C:\Users\Bojan\Desktop\IAGNS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1" y="2060848"/>
            <a:ext cx="1060957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3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Sistem kategorizacije pretnji</a:t>
            </a:r>
            <a:endParaRPr lang="sr-Latn-R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938409"/>
              </p:ext>
            </p:extLst>
          </p:nvPr>
        </p:nvGraphicFramePr>
        <p:xfrm>
          <a:off x="756074" y="1772817"/>
          <a:ext cx="10681577" cy="44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6"/>
                <a:gridCol w="2880320"/>
                <a:gridCol w="5208971"/>
              </a:tblGrid>
              <a:tr h="47969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Pretnja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Mehanizam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Definicija</a:t>
                      </a:r>
                      <a:endParaRPr lang="sr-Latn-RS" dirty="0"/>
                    </a:p>
                  </a:txBody>
                  <a:tcPr/>
                </a:tc>
              </a:tr>
              <a:tr h="796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 smtClean="0"/>
                        <a:t>S</a:t>
                      </a:r>
                      <a:r>
                        <a:rPr lang="sr-Latn-RS" dirty="0" smtClean="0"/>
                        <a:t>poofing</a:t>
                      </a:r>
                      <a:endParaRPr lang="en-US" dirty="0" smtClean="0"/>
                    </a:p>
                    <a:p>
                      <a:pPr algn="ctr"/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Autentifikacija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Napadač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lažno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predstavlja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entitet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poverenja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 namerom da ukrade podatke koji su njemu od značaja. Postoje E-mail, IP i URL spoofing.</a:t>
                      </a:r>
                      <a:endParaRPr lang="en-US" sz="1600" dirty="0"/>
                    </a:p>
                  </a:txBody>
                  <a:tcPr/>
                </a:tc>
              </a:tr>
              <a:tr h="569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Integritet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Neautorizovana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modifikacija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podataka u tranzitu ili u skladištu.</a:t>
                      </a:r>
                      <a:endParaRPr lang="en-US" sz="1600" dirty="0"/>
                    </a:p>
                  </a:txBody>
                  <a:tcPr/>
                </a:tc>
              </a:tr>
              <a:tr h="79686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epudiation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Neporecivost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Mogućnost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poricanja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aktivnosti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Odnosno nemogućnost dokazivanja da se transakcija izmedju dva entiteta zaista dogodila.</a:t>
                      </a:r>
                      <a:endParaRPr lang="en-US" sz="1600" dirty="0"/>
                    </a:p>
                  </a:txBody>
                  <a:tcPr/>
                </a:tc>
              </a:tr>
              <a:tr h="52790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nformation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Poverljivost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Curenje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informacija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neautorizovanim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licima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56763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enial of service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Dostupnost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Rušenje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degradacija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servisa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usporavanje rada usled preoptrećenja.</a:t>
                      </a:r>
                      <a:endParaRPr lang="en-US" sz="1600" dirty="0"/>
                    </a:p>
                  </a:txBody>
                  <a:tcPr/>
                </a:tc>
              </a:tr>
              <a:tr h="619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levation of privilege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Autorizacija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Pribavljanje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permisija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bez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utorizacije</a:t>
                      </a:r>
                      <a:r>
                        <a:rPr lang="sr-Latn-R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0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77518"/>
              </p:ext>
            </p:extLst>
          </p:nvPr>
        </p:nvGraphicFramePr>
        <p:xfrm>
          <a:off x="601663" y="2249488"/>
          <a:ext cx="10821988" cy="33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17"/>
                <a:gridCol w="8795371"/>
              </a:tblGrid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Primer</a:t>
                      </a:r>
                      <a:endParaRPr lang="sr-Latn-R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se preko email poruke lažno predstavlja korisiniku i pokušava da dodje do osetljivih podataka korisnika. Napadač šalje link na koji korisnik treba da pristupi i redirektuje ga na  maliciozan sajt(poruka obično izgleda dosta uverljivo).  Tom prilikom napadač može doći do kredencijala ili nekih drugih poverljivih podataka korisnika.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Odbrana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Najbolji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 način za zaštitu je pre svega obazrivost korisnika i provera linkova pre odlaska na njih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Korišćenje poboljšanih web pretraživača koji donose poboljšanja u oblasti zaštite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Upotreba digitalnih potpisa i sertifikata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Korišćenje bezbedonosne funkcije za zaštitu sadržaja poruka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Analiziranje i identifikacija pretnji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782967" y="1669450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Spoofing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962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69" y="260648"/>
            <a:ext cx="10822782" cy="1080120"/>
          </a:xfrm>
        </p:spPr>
        <p:txBody>
          <a:bodyPr/>
          <a:lstStyle/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06427"/>
              </p:ext>
            </p:extLst>
          </p:nvPr>
        </p:nvGraphicFramePr>
        <p:xfrm>
          <a:off x="473472" y="1516520"/>
          <a:ext cx="11227816" cy="371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752"/>
                <a:gridCol w="9577064"/>
              </a:tblGrid>
              <a:tr h="372717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Verzija </a:t>
                      </a:r>
                      <a:r>
                        <a:rPr lang="sr-Latn-RS" sz="1200" baseline="0" dirty="0" smtClean="0"/>
                        <a:t> aplikacije</a:t>
                      </a:r>
                      <a:endParaRPr lang="sr-Latn-RS" sz="1200" dirty="0"/>
                    </a:p>
                  </a:txBody>
                  <a:tcPr marL="120253" marR="120253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1.0</a:t>
                      </a:r>
                      <a:endParaRPr lang="sr-Latn-RS" dirty="0"/>
                    </a:p>
                  </a:txBody>
                  <a:tcPr marL="120253" marR="120253"/>
                </a:tc>
              </a:tr>
              <a:tr h="2970316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 marL="120253" marR="120253"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>
                          <a:latin typeface="Georgia (Body)"/>
                        </a:rPr>
                        <a:t>WEB</a:t>
                      </a:r>
                      <a:r>
                        <a:rPr lang="sr-Latn-RS" sz="1600" baseline="0" dirty="0" smtClean="0">
                          <a:latin typeface="Georgia (Body)"/>
                        </a:rPr>
                        <a:t> aplikacija koja predstavlja Informacioni sistem skupštine grada Novog Sada.</a:t>
                      </a:r>
                    </a:p>
                    <a:p>
                      <a:r>
                        <a:rPr lang="sr-Latn-RS" sz="1600" baseline="0" dirty="0" smtClean="0">
                          <a:latin typeface="Georgia (Body)"/>
                        </a:rPr>
                        <a:t>Informacioni sistem treba da podrži interne poslovne procese, kao što su predlaganje akta i amandmana na predlog akta, povlačenje predloga, usvajanje predloga i rukovođenje sednicom, kao i eksterne poslovne procese, kao što su pronalaženje i predlaganje akta.</a:t>
                      </a:r>
                    </a:p>
                    <a:p>
                      <a:r>
                        <a:rPr lang="sr-Latn-RS" sz="1600" baseline="0" dirty="0" smtClean="0">
                          <a:latin typeface="Georgia (Body)"/>
                        </a:rPr>
                        <a:t>U sistemu imamo više tipova korisnika i oni u zavisnosti od uloge imaju različite mogućnosti: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aseline="0" dirty="0" smtClean="0">
                          <a:latin typeface="Georgia (Body)"/>
                        </a:rPr>
                        <a:t>  </a:t>
                      </a:r>
                      <a:r>
                        <a:rPr lang="sr-Latn-RS" sz="1600" b="1" baseline="0" dirty="0" smtClean="0">
                          <a:latin typeface="Georgia (Body)"/>
                        </a:rPr>
                        <a:t>1. Gradjanin</a:t>
                      </a:r>
                      <a:r>
                        <a:rPr lang="sr-Latn-RS" sz="1600" baseline="0" dirty="0" smtClean="0">
                          <a:latin typeface="Georgia (Body)"/>
                        </a:rPr>
                        <a:t> - </a:t>
                      </a:r>
                      <a:r>
                        <a:rPr lang="sr-Latn-RS" sz="1600" baseline="0" dirty="0" smtClean="0"/>
                        <a:t>pronalazi usvojene akte i akte u proceduri po metapodacima i po tekstualnom  sadržaju</a:t>
                      </a:r>
                    </a:p>
                    <a:p>
                      <a:r>
                        <a:rPr lang="sr-Latn-RS" sz="1600" baseline="0" dirty="0" smtClean="0">
                          <a:latin typeface="Georgia (Body)"/>
                        </a:rPr>
                        <a:t>                        - </a:t>
                      </a:r>
                      <a:r>
                        <a:rPr lang="sr-Latn-RS" sz="1600" baseline="0" dirty="0" smtClean="0"/>
                        <a:t>pregleda usvojene akte i akte u proceduri po referencama</a:t>
                      </a:r>
                    </a:p>
                    <a:p>
                      <a:r>
                        <a:rPr lang="sr-Latn-RS" sz="1600" baseline="0" dirty="0" smtClean="0">
                          <a:latin typeface="Georgia (Body)"/>
                        </a:rPr>
                        <a:t> </a:t>
                      </a:r>
                      <a:r>
                        <a:rPr lang="sr-Latn-RS" sz="1600" b="1" baseline="0" dirty="0" smtClean="0">
                          <a:latin typeface="Georgia (Body)"/>
                        </a:rPr>
                        <a:t> 2. Odbornik  </a:t>
                      </a:r>
                      <a:r>
                        <a:rPr lang="sr-Latn-RS" sz="1600" b="0" baseline="0" dirty="0" smtClean="0">
                          <a:latin typeface="Georgia (Body)"/>
                        </a:rPr>
                        <a:t>- predlaže akte </a:t>
                      </a:r>
                      <a:endParaRPr lang="sr-Latn-RS" sz="1600" b="1" baseline="0" dirty="0" smtClean="0">
                        <a:latin typeface="Georgia (Body)"/>
                      </a:endParaRPr>
                    </a:p>
                    <a:p>
                      <a:r>
                        <a:rPr lang="sr-Latn-RS" sz="1600" baseline="0" dirty="0" smtClean="0">
                          <a:latin typeface="Georgia (Body)"/>
                        </a:rPr>
                        <a:t>                        - predlaže amandmane na predlog akta </a:t>
                      </a:r>
                    </a:p>
                    <a:p>
                      <a:r>
                        <a:rPr lang="sr-Latn-RS" dirty="0" smtClean="0"/>
                        <a:t>                         </a:t>
                      </a:r>
                      <a:r>
                        <a:rPr lang="sr-Latn-RS" sz="1600" baseline="0" dirty="0" smtClean="0"/>
                        <a:t>- povlači predloge amandmana i akata</a:t>
                      </a:r>
                    </a:p>
                    <a:p>
                      <a:r>
                        <a:rPr lang="sr-Latn-RS" sz="1600" baseline="0" dirty="0" smtClean="0"/>
                        <a:t>  </a:t>
                      </a:r>
                      <a:r>
                        <a:rPr lang="sr-Latn-RS" sz="1600" b="1" baseline="0" dirty="0" smtClean="0"/>
                        <a:t>3. Predsednik skupštine </a:t>
                      </a:r>
                      <a:r>
                        <a:rPr lang="sr-Latn-RS" sz="1600" b="0" baseline="0" dirty="0" smtClean="0"/>
                        <a:t>– rukovodi sednicom (usvajanje akata u načeku, pojedinostima i u celini)</a:t>
                      </a:r>
                      <a:endParaRPr lang="sr-Latn-RS" b="1" dirty="0"/>
                    </a:p>
                  </a:txBody>
                  <a:tcPr marL="120253" marR="120253"/>
                </a:tc>
              </a:tr>
              <a:tr h="372717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marL="120253" marR="120253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marL="120253" marR="12025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8040" y="106202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Osnovne informacije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121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641149"/>
              </p:ext>
            </p:extLst>
          </p:nvPr>
        </p:nvGraphicFramePr>
        <p:xfrm>
          <a:off x="601663" y="2249488"/>
          <a:ext cx="10821988" cy="33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17"/>
                <a:gridCol w="8795371"/>
              </a:tblGrid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Primer</a:t>
                      </a:r>
                      <a:endParaRPr lang="sr-Latn-R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menja akta ili amandmana bez odgovarajuće autorizacije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Napadač pristupa bazi i menja podatke o korisniku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Napadač presreće slanje podataka, vrši izmenu i šalje izmenjene podatke na čuvanje u bazu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Napadač presreće akciju prihvatanja/odbijanja akta/amandmana predsednik skupštine i vrši njegovu izmenu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Odbrana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dirty="0" smtClean="0"/>
                        <a:t>Podaci koji se čuvaju u bazi podataka</a:t>
                      </a:r>
                      <a:r>
                        <a:rPr lang="sr-Latn-RS" sz="1600" baseline="0" dirty="0" smtClean="0"/>
                        <a:t> trebali bi da budu enkriptovani hashkodovima i digitalno potpisani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baseline="0" dirty="0" smtClean="0"/>
                        <a:t>Tokom tranzita podaci se štite tako što se koriste sigurni end-to-end protokoli kao što su SSL(Secure Sockets Layer) ili TSL(Transport Layer Security) i IPSec (Internet Protocol Security)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Analiziranje i identifikacija pretnji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782967" y="1669450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Tampering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7842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995737"/>
              </p:ext>
            </p:extLst>
          </p:nvPr>
        </p:nvGraphicFramePr>
        <p:xfrm>
          <a:off x="601663" y="2249488"/>
          <a:ext cx="10821988" cy="33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17"/>
                <a:gridCol w="8795371"/>
              </a:tblGrid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Primer</a:t>
                      </a:r>
                      <a:endParaRPr lang="sr-Latn-R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 se lažno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predstavi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kao odbornik i izvršava akcije dostipne odbornicima( predlaganja ili povlačenje već predloženih akata/amandmana).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Napadač se predstavi kao predsednik skupštine i izviršava akcije dostupne predsedniku( prihvatanje aktova/amandmana, unosi nevalidne rezultate glasanja).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Odbrana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r-Latn-RS" sz="1600" baseline="0" dirty="0" smtClean="0"/>
                        <a:t>Prijavljivanje na sistem mora biti kvalitetno odradjeno, od korisnika se zahteva da šifra ne bude jednostavna( sadrži najmanje 8 karaktera, bar jedan specijalni znak, broj, veliko i malo slovo), a šifre se u skladištu čuvaju hao hashcode.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r-Latn-RS" sz="1600" baseline="0" dirty="0" smtClean="0"/>
                        <a:t>Koristiti proverena rešenja za upravljanje sesijom, i pravilno ih invalidirati.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Analiziranje i identifikacija pretnji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782967" y="1669450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R</a:t>
            </a:r>
            <a:r>
              <a:rPr lang="en-US" dirty="0" err="1" smtClean="0"/>
              <a:t>epudiation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9792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87976"/>
              </p:ext>
            </p:extLst>
          </p:nvPr>
        </p:nvGraphicFramePr>
        <p:xfrm>
          <a:off x="601663" y="2249488"/>
          <a:ext cx="10821988" cy="33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17"/>
                <a:gridCol w="8795371"/>
              </a:tblGrid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Primer</a:t>
                      </a:r>
                      <a:endParaRPr lang="sr-Latn-R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izazvia „curenje“ podataka i dobija mogućnost njihove zloupotrebe. Napadač popunjava formu sa podacima, i pokušava da prevari interpreter da izvrši neželjene komande i dobije podatke iz baze o aktima/amandmanima/korisnicima, ili obriše sve podatke iz baze. </a:t>
                      </a:r>
                      <a:endParaRPr lang="sr-Latn-R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Odbrana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Izbegavanje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 direktne upotrebe interpretera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Svesti prava koja aplikacija ima nad bazom na samo ona neophodna.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Napraviti whitelist input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Analiziranje i identifikacija pretnji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782967" y="1669450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4. </a:t>
            </a:r>
            <a:r>
              <a:rPr lang="en-US" dirty="0"/>
              <a:t>Information</a:t>
            </a:r>
            <a:r>
              <a:rPr lang="sr-Latn-RS" dirty="0"/>
              <a:t> </a:t>
            </a:r>
            <a:r>
              <a:rPr lang="en-US" dirty="0" smtClean="0"/>
              <a:t>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5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19783"/>
              </p:ext>
            </p:extLst>
          </p:nvPr>
        </p:nvGraphicFramePr>
        <p:xfrm>
          <a:off x="601663" y="2249488"/>
          <a:ext cx="10821988" cy="33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17"/>
                <a:gridCol w="8795371"/>
              </a:tblGrid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Primer</a:t>
                      </a:r>
                      <a:endParaRPr lang="sr-Latn-R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Mnogo korisnika u isto vreme vrši pretrage i server nije u mogućnosti sve da ih opsluži u tom trenutku, ili napadač koji to radi sa namerom da onesposobi aplikaciju(teško je boriti se protiv dobro organizovanog napada).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Odbrana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Ograničiti broj pretraga u jedinici vremana za svakog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Analiziranje i identifikacija pretnji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782967" y="1669450"/>
            <a:ext cx="454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5. D</a:t>
            </a:r>
            <a:r>
              <a:rPr lang="en-US" dirty="0" err="1" smtClean="0"/>
              <a:t>enial</a:t>
            </a:r>
            <a:r>
              <a:rPr lang="en-US" dirty="0" smtClean="0"/>
              <a:t> </a:t>
            </a:r>
            <a:r>
              <a:rPr lang="en-US" dirty="0"/>
              <a:t>of service</a:t>
            </a:r>
            <a:r>
              <a:rPr lang="sr-Latn-RS" dirty="0"/>
              <a:t> (DOS)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7326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09024"/>
              </p:ext>
            </p:extLst>
          </p:nvPr>
        </p:nvGraphicFramePr>
        <p:xfrm>
          <a:off x="601663" y="2249488"/>
          <a:ext cx="10821988" cy="33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17"/>
                <a:gridCol w="8795371"/>
              </a:tblGrid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Primer</a:t>
                      </a:r>
                      <a:endParaRPr lang="sr-Latn-R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Korisnik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u se prikazuje mogućnost izvršavanja akcija koje ne bi smeo da ima po svojoj ulozi, npr odbornik dobija mogućnost odobravanja akta/amandmana</a:t>
                      </a:r>
                    </a:p>
                    <a:p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11. 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Korisnik dobija mogućnost pristupa informacijama nekog drugog korisnika. 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69876">
                <a:tc>
                  <a:txBody>
                    <a:bodyPr/>
                    <a:lstStyle/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Odbrana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dirty="0" smtClean="0"/>
                        <a:t>Vrštiti</a:t>
                      </a:r>
                      <a:r>
                        <a:rPr lang="sr-Latn-RS" sz="1600" baseline="0" dirty="0" smtClean="0"/>
                        <a:t> validaciju podataka i na serverskoj i na klijentskoj strani.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dirty="0" smtClean="0"/>
                        <a:t>Prilikom HTTP komunikacije koristiti </a:t>
                      </a:r>
                      <a:r>
                        <a:rPr lang="sr-Latn-RS" sz="1600" baseline="0" dirty="0" smtClean="0"/>
                        <a:t>TSL(Transport Layer Security).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Analiziranje i identifikacija pretnji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782967" y="1669450"/>
            <a:ext cx="454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r>
              <a:rPr lang="sr-Latn-RS" dirty="0" smtClean="0"/>
              <a:t>. Elevation of privilege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3434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sr-Latn-RS" sz="1800" dirty="0" smtClean="0"/>
              <a:t>Rangiranje </a:t>
            </a:r>
            <a:r>
              <a:rPr lang="sr-Latn-RS" sz="1800" dirty="0"/>
              <a:t>pretnji se vrši na osnovu </a:t>
            </a:r>
            <a:r>
              <a:rPr lang="sr-Latn-RS" sz="1800" b="1" dirty="0"/>
              <a:t>DREAD</a:t>
            </a:r>
            <a:r>
              <a:rPr lang="sr-Latn-RS" sz="1800" dirty="0"/>
              <a:t> </a:t>
            </a:r>
            <a:r>
              <a:rPr lang="sr-Latn-RS" sz="1800" dirty="0" smtClean="0"/>
              <a:t>modela. Pod tim se podrazumeva:</a:t>
            </a:r>
            <a:endParaRPr lang="sr-Latn-RS" sz="1800" dirty="0"/>
          </a:p>
          <a:p>
            <a:endParaRPr lang="sr-Latn-RS" sz="1800" dirty="0"/>
          </a:p>
          <a:p>
            <a:r>
              <a:rPr lang="sr-Latn-RS" sz="1800" dirty="0"/>
              <a:t>	</a:t>
            </a:r>
            <a:r>
              <a:rPr lang="sr-Latn-RS" sz="1800" b="1" dirty="0"/>
              <a:t>D</a:t>
            </a:r>
            <a:r>
              <a:rPr lang="sr-Latn-RS" sz="1800" dirty="0"/>
              <a:t>amage – Koliku štetu može da nanese napad?</a:t>
            </a:r>
          </a:p>
          <a:p>
            <a:r>
              <a:rPr lang="sr-Latn-RS" sz="1800" dirty="0"/>
              <a:t>	</a:t>
            </a:r>
            <a:r>
              <a:rPr lang="sr-Latn-RS" sz="1800" b="1" dirty="0"/>
              <a:t>R</a:t>
            </a:r>
            <a:r>
              <a:rPr lang="sr-Latn-RS" sz="1800" dirty="0"/>
              <a:t>eproducibility – Koliko je lako da se ostvari napad?</a:t>
            </a:r>
          </a:p>
          <a:p>
            <a:r>
              <a:rPr lang="sr-Latn-RS" sz="1800" dirty="0"/>
              <a:t>	</a:t>
            </a:r>
            <a:r>
              <a:rPr lang="sr-Latn-RS" sz="1800" b="1" dirty="0"/>
              <a:t>E</a:t>
            </a:r>
            <a:r>
              <a:rPr lang="sr-Latn-RS" sz="1800" dirty="0"/>
              <a:t>xplotability – Koliko truda je potrebno da bi se ostvario napad?</a:t>
            </a:r>
          </a:p>
          <a:p>
            <a:r>
              <a:rPr lang="sr-Latn-RS" sz="1800" dirty="0"/>
              <a:t>	</a:t>
            </a:r>
            <a:r>
              <a:rPr lang="sr-Latn-RS" sz="1800" b="1" dirty="0"/>
              <a:t>A</a:t>
            </a:r>
            <a:r>
              <a:rPr lang="sr-Latn-RS" sz="1800" dirty="0"/>
              <a:t>ffected users – Koliko korisnika može biti pod uticajem napada?</a:t>
            </a:r>
          </a:p>
          <a:p>
            <a:r>
              <a:rPr lang="sr-Latn-RS" sz="1800" dirty="0"/>
              <a:t>	</a:t>
            </a:r>
            <a:r>
              <a:rPr lang="sr-Latn-RS" sz="1800" b="1" dirty="0"/>
              <a:t>D</a:t>
            </a:r>
            <a:r>
              <a:rPr lang="sr-Latn-RS" sz="1800" dirty="0"/>
              <a:t>iscoverability – Koliko lako je uočiti pretnju?</a:t>
            </a:r>
          </a:p>
          <a:p>
            <a:endParaRPr lang="sr-Latn-RS" sz="1800" dirty="0"/>
          </a:p>
          <a:p>
            <a:r>
              <a:rPr lang="sr-Latn-RS" sz="1800" dirty="0"/>
              <a:t>Konačan rezultat pretnje se računa po sledećoj formuli</a:t>
            </a:r>
            <a:r>
              <a:rPr lang="en-US" sz="1800" dirty="0"/>
              <a:t>    </a:t>
            </a:r>
            <a:r>
              <a:rPr lang="en-US" sz="1800" b="1" dirty="0"/>
              <a:t>REJTING = </a:t>
            </a:r>
            <a:r>
              <a:rPr lang="sr-Latn-RS" sz="1800" b="1" dirty="0"/>
              <a:t>(D+R+E+A+D)/5 </a:t>
            </a:r>
            <a:endParaRPr lang="en-US" sz="1800" b="1" dirty="0"/>
          </a:p>
          <a:p>
            <a:endParaRPr lang="en-US" sz="1800" dirty="0"/>
          </a:p>
          <a:p>
            <a:r>
              <a:rPr lang="sr-Latn-RS" sz="1800" dirty="0" smtClean="0"/>
              <a:t>S</a:t>
            </a:r>
            <a:r>
              <a:rPr lang="en-US" sz="1800" dirty="0" err="1" smtClean="0"/>
              <a:t>vaka</a:t>
            </a:r>
            <a:r>
              <a:rPr lang="en-US" sz="1800" dirty="0" smtClean="0"/>
              <a:t> </a:t>
            </a:r>
            <a:r>
              <a:rPr lang="en-US" sz="1800" dirty="0" err="1"/>
              <a:t>kategorija</a:t>
            </a:r>
            <a:r>
              <a:rPr lang="en-US" sz="1800" dirty="0"/>
              <a:t> </a:t>
            </a:r>
            <a:r>
              <a:rPr lang="en-US" sz="1800" dirty="0" err="1" smtClean="0"/>
              <a:t>ocenjuje</a:t>
            </a:r>
            <a:r>
              <a:rPr lang="sr-Latn-RS" sz="1800" dirty="0" smtClean="0"/>
              <a:t> se</a:t>
            </a:r>
            <a:r>
              <a:rPr lang="en-US" sz="1800" dirty="0" smtClean="0"/>
              <a:t> </a:t>
            </a:r>
            <a:r>
              <a:rPr lang="en-US" sz="1800" dirty="0" err="1"/>
              <a:t>ocenom</a:t>
            </a:r>
            <a:r>
              <a:rPr lang="en-US" sz="1800" dirty="0"/>
              <a:t> od 1 do 10</a:t>
            </a:r>
          </a:p>
          <a:p>
            <a:endParaRPr lang="sr-Latn-R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Rangiranje pretnji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1416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Rangiranje pretnji</a:t>
            </a:r>
            <a:endParaRPr lang="sr-Latn-RS" dirty="0"/>
          </a:p>
        </p:txBody>
      </p:sp>
      <p:graphicFrame>
        <p:nvGraphicFramePr>
          <p:cNvPr id="10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06384"/>
              </p:ext>
            </p:extLst>
          </p:nvPr>
        </p:nvGraphicFramePr>
        <p:xfrm>
          <a:off x="615664" y="1796104"/>
          <a:ext cx="10821987" cy="477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64"/>
                <a:gridCol w="576064"/>
                <a:gridCol w="5832648"/>
                <a:gridCol w="576064"/>
                <a:gridCol w="504056"/>
                <a:gridCol w="576064"/>
                <a:gridCol w="504056"/>
                <a:gridCol w="648072"/>
                <a:gridCol w="960499"/>
              </a:tblGrid>
              <a:tr h="820891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Rbr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Ocena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8029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Mnogo korisnika u isto vreme vrši pretrage i server nije u mogućnosti sve da ih opsluži u tom trenutku, ili napadač koji to radi sa namerom da onesposobi aplikaciju(teško je boriti se protiv dobro organizovanog napada).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10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10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9.4</a:t>
                      </a:r>
                      <a:endParaRPr lang="sr-Latn-RS" sz="1600" b="1" dirty="0"/>
                    </a:p>
                  </a:txBody>
                  <a:tcPr/>
                </a:tc>
              </a:tr>
              <a:tr h="1329381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izazvia „curenje“ podataka i dobija mogućnost njihove zloupotrebe. Napadač popunjava formu sa podacima, i pokušava da prevari interpreter da izvrši neželjene komande i dobije podatke iz baze o aktima/amandmanima/korisnicima, ili obriše sve podatke iz baze.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10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10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3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7.2</a:t>
                      </a:r>
                      <a:endParaRPr lang="sr-Latn-RS" sz="1600" b="1" dirty="0"/>
                    </a:p>
                  </a:txBody>
                  <a:tcPr/>
                </a:tc>
              </a:tr>
              <a:tr h="538578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3.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 </a:t>
                      </a:r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se preko email poruke lažno predstavlja korisiniku i pokušava da dodje do osetljivih podataka korisnika. Napadač šalje link na koji korisnik treba da pristupi i redirektuje ga na  maliciozan sajt(poruka obično izgleda dosta uverljivo).  Tom prilikom napadač može doći do kredencijala ili nekih drugih poverljivih podataka korisnika.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8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7.4</a:t>
                      </a:r>
                      <a:endParaRPr lang="sr-Latn-R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1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62194"/>
              </p:ext>
            </p:extLst>
          </p:nvPr>
        </p:nvGraphicFramePr>
        <p:xfrm>
          <a:off x="540048" y="1753533"/>
          <a:ext cx="10821987" cy="448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64"/>
                <a:gridCol w="576064"/>
                <a:gridCol w="5472608"/>
                <a:gridCol w="648072"/>
                <a:gridCol w="648072"/>
                <a:gridCol w="648072"/>
                <a:gridCol w="576064"/>
                <a:gridCol w="576064"/>
                <a:gridCol w="1032507"/>
              </a:tblGrid>
              <a:tr h="42062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Rbr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Ocena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008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4.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11.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Korisnik dobija mogućnost pristupa informacijama nekog drugog korisnika. 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6.0</a:t>
                      </a:r>
                      <a:endParaRPr lang="sr-Latn-RS" sz="1600" b="1" dirty="0"/>
                    </a:p>
                  </a:txBody>
                  <a:tcPr/>
                </a:tc>
              </a:tr>
              <a:tr h="1014485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10.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Korisnik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u se prikazuje mogućnost izvršavanja akcija koje ne bi smeo da ima po svojoj ulozi, npr odbornik dobija mogućnost odobravanja akta/amandmana</a:t>
                      </a:r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6.0</a:t>
                      </a:r>
                      <a:endParaRPr lang="sr-Latn-RS" sz="1600" b="1" dirty="0"/>
                    </a:p>
                  </a:txBody>
                  <a:tcPr/>
                </a:tc>
              </a:tr>
              <a:tr h="55072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pristupa bazi i menja podatke o korisniku</a:t>
                      </a:r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 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 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 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5.4</a:t>
                      </a:r>
                      <a:endParaRPr lang="sr-Latn-RS" sz="1600" b="1" dirty="0"/>
                    </a:p>
                  </a:txBody>
                  <a:tcPr/>
                </a:tc>
              </a:tr>
              <a:tr h="782602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menja akta ili amandmana bez odgovarajuće autorizacije</a:t>
                      </a:r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8 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 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6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5.0</a:t>
                      </a:r>
                      <a:endParaRPr lang="sr-Latn-RS" sz="1600" b="1" dirty="0"/>
                    </a:p>
                  </a:txBody>
                  <a:tcPr/>
                </a:tc>
              </a:tr>
              <a:tr h="909271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8.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se predstavi kao predsednik skupštine i izviršava akcije dostupne predsedniku( prihvatanje aktova/amandmana, unosi nevalidne rezultate glasanja).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4.5</a:t>
                      </a:r>
                      <a:endParaRPr lang="sr-Latn-R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Rangiranje pretnji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97732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600692"/>
              </p:ext>
            </p:extLst>
          </p:nvPr>
        </p:nvGraphicFramePr>
        <p:xfrm>
          <a:off x="615664" y="1916834"/>
          <a:ext cx="10821987" cy="328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64"/>
                <a:gridCol w="576064"/>
                <a:gridCol w="5472608"/>
                <a:gridCol w="648072"/>
                <a:gridCol w="648072"/>
                <a:gridCol w="648072"/>
                <a:gridCol w="576064"/>
                <a:gridCol w="576064"/>
                <a:gridCol w="1032507"/>
              </a:tblGrid>
              <a:tr h="820891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Rbr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Ocena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9.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 se lažno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predstavi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kao odbornik i izvršava akcije dostipne odbornicima( predlaganja ili povlačenje već predloženih akata/amandmana).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5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4.6</a:t>
                      </a:r>
                      <a:endParaRPr lang="sr-Latn-RS" sz="1600" b="1" dirty="0"/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10.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presreće slanje podataka, vrši izmenu i šalje izmenjene podatke na čuvanje u bazu</a:t>
                      </a:r>
                      <a:r>
                        <a:rPr lang="sr-Latn-RS" sz="1600" b="0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sr-Latn-RS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2.8</a:t>
                      </a:r>
                      <a:endParaRPr lang="sr-Latn-RS" sz="1600" b="1" dirty="0"/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11.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presreće akciju prihvatanja/odbijanja akta/amandmana predsednik skupštine i vrši njegovu izmenu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7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1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</a:t>
                      </a:r>
                      <a:endParaRPr lang="sr-Latn-R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dirty="0" smtClean="0"/>
                        <a:t>2.8</a:t>
                      </a:r>
                      <a:endParaRPr lang="sr-Latn-R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i rangiranje pretnji</a:t>
            </a:r>
            <a:endParaRPr lang="sr-Latn-R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Rangiranje pretnji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2154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/>
              <a:t>Odredjivanje protivmera i umanjenje rizika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031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Identifikacija postojećih protivmera</a:t>
            </a:r>
            <a:endParaRPr lang="sr-Latn-R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611871"/>
              </p:ext>
            </p:extLst>
          </p:nvPr>
        </p:nvGraphicFramePr>
        <p:xfrm>
          <a:off x="229616" y="1607082"/>
          <a:ext cx="11593287" cy="469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395"/>
                <a:gridCol w="5922243"/>
                <a:gridCol w="2893359"/>
                <a:gridCol w="207229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Mehanizmi</a:t>
                      </a:r>
                      <a:r>
                        <a:rPr lang="sr-Latn-RS" baseline="0" dirty="0" smtClean="0">
                          <a:solidFill>
                            <a:schemeClr val="tx1"/>
                          </a:solidFill>
                        </a:rPr>
                        <a:t> rešavanja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Nivo rešenosti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se preko email poruke lažno predstavlja korisiniku i pokušava da dodje do osetljivih podataka korisnika. Napadač šalje link na koji korisnik treba da pristupi i redirektuje ga na  maliciozan sajt(poruka obično izgleda dosta uverljivo).  Tom prilikom napadač može doći do kredencijala ili nekih drugih poverljivih podataka korisnika.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Upravljanje identitetom zaposlenih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Autorizacija i politika lozinki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Delimi</a:t>
                      </a: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čno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 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menja akta ili amandmana bez odgovarajuće autorizacije.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Validacija vrednosti parametra</a:t>
                      </a:r>
                      <a:endParaRPr lang="sr-Latn-R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Provera prava pristupa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Delimično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 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pristupa bazi i menja podatke o korisniku.</a:t>
                      </a:r>
                    </a:p>
                    <a:p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Podaci se u bazi cuvaju kao hashkodovi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presreće slanje podataka, vrši izmenu i šalje izmenjene podatke na čuvanje u bazu.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baseline="0" dirty="0" smtClean="0"/>
                        <a:t>Tokom tranzita podaci se štite tako što se koriste sigurni end-to-end protokoli kao što su SSLili TSL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</a:t>
                      </a: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83473"/>
              </p:ext>
            </p:extLst>
          </p:nvPr>
        </p:nvGraphicFramePr>
        <p:xfrm>
          <a:off x="1836192" y="2564904"/>
          <a:ext cx="8208912" cy="248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62"/>
                <a:gridCol w="6938950"/>
              </a:tblGrid>
              <a:tr h="45028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Rb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</a:tr>
              <a:tr h="378277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 smtClean="0"/>
                        <a:t>Aplikacija će raditi na Apache Tomcat</a:t>
                      </a:r>
                      <a:r>
                        <a:rPr lang="sr-Latn-RS" sz="1800" baseline="0" dirty="0" smtClean="0"/>
                        <a:t> serveru 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sr-Latn-RS" sz="1800" baseline="0" dirty="0" smtClean="0"/>
                        <a:t>v</a:t>
                      </a:r>
                      <a:r>
                        <a:rPr lang="en-US" sz="1800" baseline="0" dirty="0" smtClean="0"/>
                        <a:t>8</a:t>
                      </a:r>
                      <a:r>
                        <a:rPr lang="sr-Latn-RS" sz="1800" baseline="0" dirty="0" smtClean="0"/>
                        <a:t>.0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 smtClean="0"/>
                    </a:p>
                  </a:txBody>
                  <a:tcPr/>
                </a:tc>
              </a:tr>
              <a:tr h="378277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2.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 smtClean="0"/>
                        <a:t>Back</a:t>
                      </a:r>
                      <a:r>
                        <a:rPr lang="en-US" sz="1800" baseline="0" dirty="0" smtClean="0"/>
                        <a:t> e</a:t>
                      </a:r>
                      <a:r>
                        <a:rPr lang="sr-Latn-RS" sz="1800" dirty="0" smtClean="0"/>
                        <a:t>nd strana aplikacije biće relizovana</a:t>
                      </a:r>
                      <a:r>
                        <a:rPr lang="sr-Latn-RS" sz="1800" baseline="0" dirty="0" smtClean="0"/>
                        <a:t> uz pomoć Spring Framework-a</a:t>
                      </a:r>
                      <a:endParaRPr lang="en-US" sz="1800" dirty="0" smtClean="0"/>
                    </a:p>
                  </a:txBody>
                  <a:tcPr/>
                </a:tc>
              </a:tr>
              <a:tr h="378277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3.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Front end </a:t>
                      </a:r>
                      <a:r>
                        <a:rPr lang="en-US" sz="1800" dirty="0" err="1" smtClean="0"/>
                        <a:t>strana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aplikacije</a:t>
                      </a:r>
                      <a:r>
                        <a:rPr lang="en-US" sz="1800" dirty="0" smtClean="0"/>
                        <a:t> bi</a:t>
                      </a:r>
                      <a:r>
                        <a:rPr lang="sr-Latn-RS" sz="1800" dirty="0" smtClean="0"/>
                        <a:t>će</a:t>
                      </a:r>
                      <a:r>
                        <a:rPr lang="sr-Latn-RS" sz="1800" baseline="0" dirty="0" smtClean="0"/>
                        <a:t> realizovana putem JSP stranica</a:t>
                      </a:r>
                      <a:endParaRPr lang="en-US" sz="1800" dirty="0" smtClean="0"/>
                    </a:p>
                  </a:txBody>
                  <a:tcPr/>
                </a:tc>
              </a:tr>
              <a:tr h="378277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4.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 smtClean="0"/>
                        <a:t>Za</a:t>
                      </a:r>
                      <a:r>
                        <a:rPr lang="sr-Latn-RS" sz="1800" baseline="0" dirty="0" smtClean="0"/>
                        <a:t> s</a:t>
                      </a:r>
                      <a:r>
                        <a:rPr lang="sr-Latn-RS" sz="1800" dirty="0" smtClean="0"/>
                        <a:t>kladištenje podataka će se koristiti</a:t>
                      </a:r>
                      <a:r>
                        <a:rPr lang="sr-Latn-RS" sz="1800" baseline="0" dirty="0" smtClean="0"/>
                        <a:t> MarkLogic server</a:t>
                      </a:r>
                      <a:endParaRPr lang="en-US" sz="1800" dirty="0" smtClean="0"/>
                    </a:p>
                    <a:p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8120" y="1772816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2. Arhitektura aplikacije</a:t>
            </a:r>
          </a:p>
        </p:txBody>
      </p:sp>
    </p:spTree>
    <p:extLst>
      <p:ext uri="{BB962C8B-B14F-4D97-AF65-F5344CB8AC3E}">
        <p14:creationId xmlns:p14="http://schemas.microsoft.com/office/powerpoint/2010/main" val="1569756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/>
              <a:t>Odredjivanje protivmera i umanjenje rizika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Identifikacija postojećih protivmera</a:t>
            </a:r>
            <a:endParaRPr lang="sr-Latn-R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461796"/>
              </p:ext>
            </p:extLst>
          </p:nvPr>
        </p:nvGraphicFramePr>
        <p:xfrm>
          <a:off x="447046" y="1669450"/>
          <a:ext cx="1115842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36"/>
                <a:gridCol w="5865483"/>
                <a:gridCol w="2807755"/>
                <a:gridCol w="1806254"/>
              </a:tblGrid>
              <a:tr h="47782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Mehanizmi</a:t>
                      </a:r>
                      <a:r>
                        <a:rPr lang="sr-Latn-RS" baseline="0" dirty="0" smtClean="0">
                          <a:solidFill>
                            <a:schemeClr val="tx1"/>
                          </a:solidFill>
                        </a:rPr>
                        <a:t> rešavanja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Nivo rešenosti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presreće akciju prihvatanja/odbijanja akta/amandmana predsednik skupštine i vrši njegovu izmenu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r-Latn-RS" sz="1600" baseline="0" dirty="0" smtClean="0"/>
                        <a:t>Tokom tranzita podaci se štite tako što se koriste sigurni end-to-end protokoli kao što su SSLili TSL</a:t>
                      </a:r>
                      <a:endParaRPr lang="sr-Latn-R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 se lažno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predstavi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kao odbornik i izvršava akcije dostipne odbornicima( predlaganja ili povlačenje već predloženih akata/amandmana).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Uvodjenj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e Timestamps mehanizma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Digitalni potpisi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se predstavi kao predsednik skupštine i izviršava akcije dostupne predsedniku( prihvatanje aktova/amandmana, unosi nevalidne rezultate glasanja).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Uvodjenj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e Timestamps mehanizma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Digitalni potpisi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izazvia „curenje“ podataka i dobija mogućnost njihove zloupotrebe. Napadač popunjava formu sa podacima upita, i pokušava da prevari interpreter da izvrši neželjene komande i dobije podatke iz baze o aktima/amandmanima/korisnicima, ili obriše sve podatke iz baze.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Izbegavanje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 direktne upotrebe interpretera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Svesti prava koja aplikacija ima nad bazom na samo ona neophodna.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Delimično 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0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/>
              <a:t>Odredjivanje protivmera i umanjenje rizika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Identifikacija postojećih protivmera</a:t>
            </a:r>
            <a:endParaRPr lang="sr-Latn-R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33306"/>
              </p:ext>
            </p:extLst>
          </p:nvPr>
        </p:nvGraphicFramePr>
        <p:xfrm>
          <a:off x="614869" y="1916832"/>
          <a:ext cx="1082198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65"/>
                <a:gridCol w="5688632"/>
                <a:gridCol w="2304256"/>
                <a:gridCol w="21706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Mehanizmi</a:t>
                      </a:r>
                      <a:r>
                        <a:rPr lang="sr-Latn-RS" baseline="0" dirty="0" smtClean="0">
                          <a:solidFill>
                            <a:schemeClr val="tx1"/>
                          </a:solidFill>
                        </a:rPr>
                        <a:t> rešavanja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Nivo rešenosti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Mnogo korisnika u isto vreme vrši pretrage i server nije u mogućnosti sve da ih opsluži u tom trenutku, ili napadač koji to radi sa namerom da onesposobi aplikaciju(teško je boriti se protiv dobro organizovanog napada).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Posle više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</a:rPr>
                        <a:t> pretraga u jako kratkom periodu, pretraga se onemogucuje na neko kraće vreme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Delimicno 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Korisnik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u se prikazuje mogućnost izvršavanja akcija koje ne bi smeo da ima po svojoj ulozi, npr odbornik dobija mogućnost odobravanja akta/amandmana.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r-Latn-RS" sz="1600" dirty="0" smtClean="0"/>
                        <a:t>V</a:t>
                      </a:r>
                      <a:r>
                        <a:rPr lang="sr-Latn-RS" sz="1600" baseline="0" dirty="0" smtClean="0"/>
                        <a:t>alidacija podataka i na serverskoj i na klijentskoj strani.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Korisnik dobija mogućnost pristupa informacijama nekog drugog korisnika. 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r-Latn-RS" sz="1600" dirty="0" smtClean="0"/>
                        <a:t>V</a:t>
                      </a:r>
                      <a:r>
                        <a:rPr lang="sr-Latn-RS" sz="1600" baseline="0" dirty="0" smtClean="0"/>
                        <a:t>alidacija podataka i na serverskoj i na klijentskoj strani.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Rešeno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6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protivmera i umanjenje rizika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Formiranje strategije protivmere</a:t>
            </a:r>
            <a:endParaRPr lang="sr-Latn-R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89727"/>
              </p:ext>
            </p:extLst>
          </p:nvPr>
        </p:nvGraphicFramePr>
        <p:xfrm>
          <a:off x="601663" y="2249488"/>
          <a:ext cx="11099625" cy="410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06"/>
                <a:gridCol w="7518515"/>
                <a:gridCol w="2736304"/>
              </a:tblGrid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Strategija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se preko email poruke lažno predstavlja korisiniku i pokušava da dodje do osetljivih podataka korisnika. Napadač šalje link na koji korisnik treba da pristupi i redirektuje ga na  maliciozan sajt(poruka obično izgleda dosta uverljivo).  Tom prilikom napadač može doći do kredencijala ili nekih drugih poverljivih podataka korisnika.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Informisati  korisnike o riziku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menja akta ili amandmana bez odgovarajuće autorizacije.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menja akta ili amandmana bez odgovarajuće autorizacije.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presreće slanje podataka, vrši izmenu i šalje izmenjene podatke na čuvanje u bazu.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presreće akciju prihvatanja/odbijanja akta/amandmana predsednik skupštine i vrši njegovu izmenu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336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protivmera i umanjenje rizika</a:t>
            </a:r>
            <a:endParaRPr lang="sr-Latn-R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Formiranje strategije protivmere</a:t>
            </a:r>
            <a:endParaRPr lang="sr-Latn-R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979293"/>
              </p:ext>
            </p:extLst>
          </p:nvPr>
        </p:nvGraphicFramePr>
        <p:xfrm>
          <a:off x="614869" y="1844824"/>
          <a:ext cx="11099625" cy="383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06"/>
                <a:gridCol w="7298475"/>
                <a:gridCol w="2956344"/>
              </a:tblGrid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Strategija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 se lažno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predstavi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kao odbornik i izvršava akcije dostipne odbornicima( predlaganja ili povlačenje već predloženih akata/amandmana).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Napadač se predstavi kao predsednik skupštine i izviršava akcije dostupne predsedniku( prihvatanje aktova/amandmana, unosi nevalidne rezultate glasanja).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Napadač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 izazvia „curenje“ podataka i dobija mogućnost njihove zloupotrebe. Napadač popunjava formu sa podacima  upita, i pokušava da prevari interpreter da izvrši neželjene komande i dobije podatke iz baze o aktima/amandmanima/korisnicima, ili obriše sve podatke iz baze.</a:t>
                      </a:r>
                      <a:endParaRPr lang="sr-Latn-R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 Postaviti protivmere 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6906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Mnogo korisnika u isto vreme vrši pretrage i server nije u mogućnosti sve da ih opsluži u tom trenutku, ili napadač koji to radi sa namerom da onesposobi aplikaciju(teško je boriti se protiv dobro organizovanog napada).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Prihvatiti rizik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99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Odredjivanje protivmera i umanjenje rizika</a:t>
            </a:r>
            <a:endParaRPr lang="sr-Latn-R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Formiranje strategije protivmere</a:t>
            </a:r>
            <a:endParaRPr lang="sr-Latn-R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4513"/>
              </p:ext>
            </p:extLst>
          </p:nvPr>
        </p:nvGraphicFramePr>
        <p:xfrm>
          <a:off x="601663" y="2249489"/>
          <a:ext cx="11099625" cy="254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06"/>
                <a:gridCol w="7298475"/>
                <a:gridCol w="2956344"/>
              </a:tblGrid>
              <a:tr h="849221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Opis pretnje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Strategija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9221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 smtClean="0">
                          <a:solidFill>
                            <a:schemeClr val="tx1"/>
                          </a:solidFill>
                        </a:rPr>
                        <a:t>Korisnik</a:t>
                      </a: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u se prikazuje mogućnost izvršavanja akcija koje ne bi smeo da ima po svojoj ulozi, npr odbornik dobija mogućnost odobravanja akta/amandmana.</a:t>
                      </a:r>
                      <a:endParaRPr lang="sr-Latn-R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Postaviti protivmere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9221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baseline="0" dirty="0" smtClean="0">
                          <a:solidFill>
                            <a:schemeClr val="tx1"/>
                          </a:solidFill>
                        </a:rPr>
                        <a:t>Korisnik dobija mogućnost pristupa informacijama nekog drugog korisnika. 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</a:rPr>
                        <a:t>Postaviti protivmere</a:t>
                      </a:r>
                      <a:endParaRPr lang="sr-Latn-R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1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285290"/>
              </p:ext>
            </p:extLst>
          </p:nvPr>
        </p:nvGraphicFramePr>
        <p:xfrm>
          <a:off x="601662" y="2249488"/>
          <a:ext cx="11171634" cy="414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82"/>
                <a:gridCol w="2448272"/>
                <a:gridCol w="4608512"/>
                <a:gridCol w="3312368"/>
              </a:tblGrid>
              <a:tr h="59594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5959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HTTPS</a:t>
                      </a:r>
                      <a:r>
                        <a:rPr lang="sr-Latn-RS" sz="1600" baseline="0" dirty="0" smtClean="0"/>
                        <a:t> port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Informacioni sistem će</a:t>
                      </a:r>
                      <a:r>
                        <a:rPr lang="sr-Latn-RS" sz="1600" baseline="0" dirty="0" smtClean="0"/>
                        <a:t> biti dostupan putem TLS protokola </a:t>
                      </a:r>
                      <a:endParaRPr lang="sr-Latn-R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baseline="0" dirty="0" smtClean="0"/>
                        <a:t>2.    </a:t>
                      </a:r>
                      <a:r>
                        <a:rPr lang="en-US" sz="1600" baseline="0" dirty="0" smtClean="0"/>
                        <a:t>Gr</a:t>
                      </a:r>
                      <a:r>
                        <a:rPr lang="sr-Latn-RS" sz="1600" baseline="0" dirty="0" smtClean="0"/>
                        <a:t>ađanin (Anonimni korisnik)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3.</a:t>
                      </a:r>
                      <a:r>
                        <a:rPr lang="sr-Latn-RS" sz="1600" baseline="0" dirty="0" smtClean="0"/>
                        <a:t>    </a:t>
                      </a:r>
                      <a:r>
                        <a:rPr lang="sr-Latn-RS" sz="1600" dirty="0" smtClean="0"/>
                        <a:t>Odbornik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4.    Predsednik skupštine</a:t>
                      </a:r>
                      <a:endParaRPr lang="sr-Latn-RS" sz="1600" dirty="0"/>
                    </a:p>
                  </a:txBody>
                  <a:tcPr/>
                </a:tc>
              </a:tr>
              <a:tr h="5959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Glavna strana</a:t>
                      </a:r>
                      <a:r>
                        <a:rPr lang="sr-Latn-RS" sz="1600" baseline="0" dirty="0" smtClean="0"/>
                        <a:t> WEB aplikacije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Početna</a:t>
                      </a:r>
                      <a:r>
                        <a:rPr lang="sr-Latn-RS" sz="1600" baseline="0" dirty="0" smtClean="0"/>
                        <a:t> strana koja je dostupna svim korisnicima na kojoj se broj mogućnosti razlikuje u zavisnosti od uloge.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600" baseline="0" dirty="0" smtClean="0"/>
                        <a:t>Gr</a:t>
                      </a:r>
                      <a:r>
                        <a:rPr lang="sr-Latn-RS" sz="1600" baseline="0" dirty="0" smtClean="0"/>
                        <a:t>ađanin (Anonimni korisnik)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4.    Predsednik skupštine</a:t>
                      </a:r>
                    </a:p>
                    <a:p>
                      <a:endParaRPr lang="sr-Latn-RS" sz="1600" dirty="0"/>
                    </a:p>
                  </a:txBody>
                  <a:tcPr/>
                </a:tc>
              </a:tr>
              <a:tr h="5959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1.2</a:t>
                      </a:r>
                      <a:endParaRPr lang="sr-Latn-R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Logovanje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59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1.2.1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Stranica za</a:t>
                      </a:r>
                      <a:r>
                        <a:rPr lang="sr-Latn-RS" sz="1600" baseline="0" dirty="0" smtClean="0"/>
                        <a:t> logovanje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Stranica koja omogućava</a:t>
                      </a:r>
                      <a:r>
                        <a:rPr lang="sr-Latn-RS" sz="1600" baseline="0" dirty="0" smtClean="0"/>
                        <a:t> korisnicima da se prijave na sistem. Ova stranica</a:t>
                      </a:r>
                      <a:r>
                        <a:rPr lang="sr-Latn-RS" sz="1600" dirty="0" smtClean="0"/>
                        <a:t> je dostupna odbornicima i predsedniku</a:t>
                      </a:r>
                      <a:r>
                        <a:rPr lang="sr-Latn-RS" sz="1600" baseline="0" dirty="0" smtClean="0"/>
                        <a:t> skupštine</a:t>
                      </a:r>
                      <a:r>
                        <a:rPr lang="sr-Latn-RS" sz="1600" dirty="0" smtClean="0"/>
                        <a:t>. 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4.    Predsednik skupštine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2055" y="1588150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Ulazne i izlazne tačke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31891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Ulazne i izlazne tačke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591669"/>
              </p:ext>
            </p:extLst>
          </p:nvPr>
        </p:nvGraphicFramePr>
        <p:xfrm>
          <a:off x="396032" y="1772816"/>
          <a:ext cx="11387656" cy="479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99"/>
                <a:gridCol w="2569014"/>
                <a:gridCol w="4624225"/>
                <a:gridCol w="3376418"/>
              </a:tblGrid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1271573">
                <a:tc>
                  <a:txBody>
                    <a:bodyPr/>
                    <a:lstStyle/>
                    <a:p>
                      <a:pPr algn="ctr"/>
                      <a:r>
                        <a:rPr lang="sr-Latn-RS" b="1" smtClean="0"/>
                        <a:t>1.2.2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Funkcionalnost logovanja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Funkcionalnost koja preuzima korisnikove</a:t>
                      </a:r>
                      <a:r>
                        <a:rPr lang="sr-Latn-RS" sz="1600" baseline="0" dirty="0" smtClean="0"/>
                        <a:t> kredencijale uporedjuje ih sa podacima u bazi podataka da li su ispravni. Ako su identučni korisniku se prikazuju različite mogućnosti u zavisnosti od uloge.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sr-Latn-RS" sz="1600" dirty="0" smtClean="0"/>
                        <a:t>Odbornik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sr-Latn-RS" sz="1600" dirty="0" smtClean="0"/>
                        <a:t>Predsednik skupštine</a:t>
                      </a:r>
                      <a:endParaRPr lang="sr-Latn-RS" sz="1600" dirty="0"/>
                    </a:p>
                  </a:txBody>
                  <a:tcPr/>
                </a:tc>
              </a:tr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</a:t>
                      </a:r>
                      <a:r>
                        <a:rPr lang="sr-Latn-RS" sz="1800" b="1" dirty="0" smtClean="0"/>
                        <a:t>3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Pretraga</a:t>
                      </a:r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71573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1.3.1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</a:t>
                      </a:r>
                      <a:r>
                        <a:rPr lang="sr-Latn-RS" sz="1600" baseline="0" dirty="0" smtClean="0"/>
                        <a:t> za pronalaženje akata po metapodacima i/ili tekstualnom sadržaju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 koja omogućava</a:t>
                      </a:r>
                      <a:r>
                        <a:rPr lang="sr-Latn-RS" sz="1600" baseline="0" dirty="0" smtClean="0"/>
                        <a:t> korisnicima pronalaženje akata u proceduri i usvojenih akata. Pretragu je moguće  izvrši putem metapodataka i/ili po tekstualnom sadržaju.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600" baseline="0" smtClean="0"/>
                        <a:t>Gr</a:t>
                      </a:r>
                      <a:r>
                        <a:rPr lang="sr-Latn-RS" sz="1600" baseline="0" smtClean="0"/>
                        <a:t>ađanin (Anonimni korisnik)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smtClean="0"/>
                        <a:t>3.    Odbornik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smtClean="0"/>
                        <a:t>4.    Predsednik skupštine</a:t>
                      </a:r>
                    </a:p>
                    <a:p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3500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1.3.2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</a:t>
                      </a:r>
                      <a:r>
                        <a:rPr lang="sr-Latn-RS" sz="1600" baseline="0" dirty="0" smtClean="0"/>
                        <a:t> za pronalaženje akata po referenci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Funkcionalnost koja omogućava</a:t>
                      </a:r>
                      <a:r>
                        <a:rPr lang="sr-Latn-RS" sz="1600" baseline="0" dirty="0" smtClean="0"/>
                        <a:t> korisnicima pronalaženje akata u proceduri i usvojenih akata. Pretraga se vrši po referenci.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600" baseline="0" dirty="0" smtClean="0"/>
                        <a:t>Gr</a:t>
                      </a:r>
                      <a:r>
                        <a:rPr lang="sr-Latn-RS" sz="1600" baseline="0" dirty="0" smtClean="0"/>
                        <a:t>ađanin (Anonimni korisnik)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4.    Predsednik skupštine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Ulazne i izlazne tačke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680358"/>
              </p:ext>
            </p:extLst>
          </p:nvPr>
        </p:nvGraphicFramePr>
        <p:xfrm>
          <a:off x="396032" y="1739030"/>
          <a:ext cx="11387656" cy="478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99"/>
                <a:gridCol w="2569014"/>
                <a:gridCol w="4624225"/>
                <a:gridCol w="3376418"/>
              </a:tblGrid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55831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1.4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Predlaganje i povlacenje aktova</a:t>
                      </a:r>
                      <a:r>
                        <a:rPr lang="sr-Latn-RS" sz="1600" baseline="0" dirty="0" smtClean="0"/>
                        <a:t> i amandmana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9274">
                <a:tc>
                  <a:txBody>
                    <a:bodyPr/>
                    <a:lstStyle/>
                    <a:p>
                      <a:pPr algn="ctr"/>
                      <a:r>
                        <a:rPr lang="sr-Latn-RS" sz="1800" b="1" dirty="0" smtClean="0"/>
                        <a:t>1.4.1</a:t>
                      </a:r>
                      <a:endParaRPr lang="sr-Latn-R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Funkcionalnost</a:t>
                      </a:r>
                      <a:r>
                        <a:rPr lang="sr-Latn-RS" sz="1600" baseline="0" dirty="0" smtClean="0"/>
                        <a:t> predlaganja akata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Funkcionalnost koja omogućuje</a:t>
                      </a:r>
                      <a:r>
                        <a:rPr lang="sr-Latn-RS" sz="1600" baseline="0" dirty="0" smtClean="0"/>
                        <a:t> predlaganje novih akata.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3.    Odbornik</a:t>
                      </a:r>
                      <a:endParaRPr lang="sr-Latn-R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1.4.2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Funkcionalnost predlaganja amandmana na predložene akte</a:t>
                      </a:r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Funkcionalnost koja omogućuje</a:t>
                      </a:r>
                      <a:r>
                        <a:rPr lang="sr-Latn-RS" sz="1600" baseline="0" dirty="0" smtClean="0"/>
                        <a:t> predlaganje amandmana na već predložene akte.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sr-Latn-RS" sz="1600" dirty="0" smtClean="0"/>
                    </a:p>
                  </a:txBody>
                  <a:tcPr/>
                </a:tc>
              </a:tr>
              <a:tr h="805408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1.4.3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 povlačenje predloga akata i amandmana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 koja omogućuje</a:t>
                      </a:r>
                      <a:r>
                        <a:rPr lang="sr-Latn-RS" sz="1600" baseline="0" dirty="0" smtClean="0"/>
                        <a:t> povlačenje lično predloženog akta i/ili amandmana.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/>
                </a:tc>
              </a:tr>
              <a:tr h="33197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1.5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Rukovodjenje sednicom</a:t>
                      </a:r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197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1.5.1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 rukovođenja sednicom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Funkcionalnost</a:t>
                      </a:r>
                      <a:r>
                        <a:rPr lang="sr-Latn-RS" sz="1600" baseline="0" dirty="0" smtClean="0"/>
                        <a:t> koja omogućuje usvajanje akata u načelu, u pojedinostima i u celini. 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r-Latn-RS" sz="1600" dirty="0" smtClean="0"/>
                        <a:t>4.    Predsednik skupštine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49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4. Resursi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842279"/>
              </p:ext>
            </p:extLst>
          </p:nvPr>
        </p:nvGraphicFramePr>
        <p:xfrm>
          <a:off x="332432" y="1844824"/>
          <a:ext cx="11387656" cy="371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99"/>
                <a:gridCol w="2569014"/>
                <a:gridCol w="3741779"/>
                <a:gridCol w="4258864"/>
              </a:tblGrid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55831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Korisnici sistema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Korisnici sistema su: </a:t>
                      </a:r>
                      <a:r>
                        <a:rPr lang="sr-Latn-RS" sz="1600" baseline="0" dirty="0" smtClean="0"/>
                        <a:t>g</a:t>
                      </a:r>
                      <a:r>
                        <a:rPr lang="sr-Latn-RS" sz="1600" dirty="0" smtClean="0"/>
                        <a:t>rađanin, odbornik i predsednik skupštine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Detalji za logovanje</a:t>
                      </a:r>
                    </a:p>
                    <a:p>
                      <a:pPr algn="ctr"/>
                      <a:r>
                        <a:rPr lang="sr-Latn-RS" sz="1600" dirty="0" smtClean="0"/>
                        <a:t>odbornika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Kredencijali koje odbornik koristi za logovanje na sistem.</a:t>
                      </a:r>
                      <a:endParaRPr lang="en-US" sz="1600" dirty="0" smtClean="0"/>
                    </a:p>
                    <a:p>
                      <a:pPr algn="just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5.    Administrato</a:t>
                      </a:r>
                      <a:r>
                        <a:rPr lang="sr-Latn-RS" sz="1600" baseline="0" dirty="0" smtClean="0"/>
                        <a:t>r servera baze</a:t>
                      </a:r>
                      <a:endParaRPr lang="sr-Latn-RS" sz="1600" dirty="0" smtClean="0"/>
                    </a:p>
                  </a:txBody>
                  <a:tcPr/>
                </a:tc>
              </a:tr>
              <a:tr h="805408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1.2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Detalji za</a:t>
                      </a:r>
                      <a:r>
                        <a:rPr lang="sr-Latn-RS" sz="1600" baseline="0" dirty="0" smtClean="0"/>
                        <a:t> logovanje predsednika skupštine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Kredencijali koje predsednik skupštine koristi </a:t>
                      </a:r>
                      <a:r>
                        <a:rPr lang="en-US" sz="1600" dirty="0" err="1" smtClean="0"/>
                        <a:t>za</a:t>
                      </a:r>
                      <a:r>
                        <a:rPr lang="sr-Latn-RS" sz="1600" dirty="0" smtClean="0"/>
                        <a:t> logovanj</a:t>
                      </a:r>
                      <a:r>
                        <a:rPr lang="en-US" sz="1600" dirty="0" smtClean="0"/>
                        <a:t>e</a:t>
                      </a:r>
                      <a:r>
                        <a:rPr lang="sr-Latn-RS" sz="1600" dirty="0" smtClean="0"/>
                        <a:t> na sistem.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3.    Odbornik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5.    Administrato</a:t>
                      </a:r>
                      <a:r>
                        <a:rPr lang="sr-Latn-RS" sz="1600" baseline="0" dirty="0" smtClean="0"/>
                        <a:t>r servera baze</a:t>
                      </a:r>
                      <a:endParaRPr lang="sr-Latn-R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/>
                </a:tc>
              </a:tr>
              <a:tr h="33197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1.3</a:t>
                      </a:r>
                    </a:p>
                    <a:p>
                      <a:pPr algn="ctr"/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Personalni</a:t>
                      </a:r>
                      <a:r>
                        <a:rPr lang="sr-Latn-RS" sz="1600" baseline="0" dirty="0" smtClean="0"/>
                        <a:t> podaci</a:t>
                      </a:r>
                      <a:endParaRPr lang="en-US" sz="1600" dirty="0" smtClean="0"/>
                    </a:p>
                    <a:p>
                      <a:pPr algn="ctr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Aplikacija čuva</a:t>
                      </a:r>
                      <a:r>
                        <a:rPr lang="en-US" sz="1600" dirty="0" smtClean="0"/>
                        <a:t> u </a:t>
                      </a:r>
                      <a:r>
                        <a:rPr lang="en-US" sz="1600" dirty="0" err="1" smtClean="0"/>
                        <a:t>bazi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podataka</a:t>
                      </a:r>
                      <a:r>
                        <a:rPr lang="sr-Latn-RS" sz="1600" dirty="0" smtClean="0"/>
                        <a:t> lične podatke registrovanih</a:t>
                      </a:r>
                      <a:r>
                        <a:rPr lang="sr-Latn-RS" sz="1600" baseline="0" dirty="0" smtClean="0"/>
                        <a:t> korisnika.</a:t>
                      </a:r>
                      <a:endParaRPr lang="en-US" sz="1600" dirty="0" smtClean="0"/>
                    </a:p>
                    <a:p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sr-Latn-RS" sz="1600" dirty="0" smtClean="0"/>
                        <a:t>Odbornik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sr-Latn-RS" sz="1600" dirty="0" smtClean="0"/>
                        <a:t>Predsednik skupštine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5.    Administrato</a:t>
                      </a:r>
                      <a:r>
                        <a:rPr lang="sr-Latn-RS" sz="1600" baseline="0" dirty="0" smtClean="0"/>
                        <a:t>r servera baze</a:t>
                      </a:r>
                      <a:endParaRPr lang="sr-Latn-R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2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4. Resursi</a:t>
            </a:r>
            <a:endParaRPr lang="sr-Latn-R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36409"/>
              </p:ext>
            </p:extLst>
          </p:nvPr>
        </p:nvGraphicFramePr>
        <p:xfrm>
          <a:off x="332432" y="1844824"/>
          <a:ext cx="11387656" cy="424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99"/>
                <a:gridCol w="2569014"/>
                <a:gridCol w="3741779"/>
                <a:gridCol w="4258864"/>
              </a:tblGrid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55831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2.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Dostupni podaci</a:t>
                      </a:r>
                      <a:r>
                        <a:rPr lang="sr-Latn-RS" sz="1600" baseline="0" dirty="0" smtClean="0"/>
                        <a:t> prilikom rada sa aplikacijom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Resursi vezani za aktove i amandmane.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2.1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Detalji o aktima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baseline="0" dirty="0" smtClean="0"/>
                        <a:t>Informacije o aktima, kao što su sam naziv akta i njegov sadržaj, kao i aktuelno stanje akta(usvojen ili u procesu usvajanja).</a:t>
                      </a:r>
                      <a:endParaRPr lang="en-US" sz="1600" dirty="0" smtClean="0"/>
                    </a:p>
                    <a:p>
                      <a:pPr algn="just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2.    Građanin</a:t>
                      </a:r>
                      <a:r>
                        <a:rPr lang="sr-Latn-RS" sz="1600" baseline="0" dirty="0" smtClean="0"/>
                        <a:t> (Anonimni korisnik)</a:t>
                      </a:r>
                      <a:endParaRPr lang="sr-Latn-RS" sz="16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sr-Latn-RS" sz="1600" dirty="0" smtClean="0"/>
                        <a:t>Odbornik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sr-Latn-RS" sz="1600" dirty="0" smtClean="0"/>
                        <a:t>Predsednik skupštine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r-Latn-RS" sz="1600" dirty="0" smtClean="0"/>
                        <a:t>Administrato</a:t>
                      </a:r>
                      <a:r>
                        <a:rPr lang="sr-Latn-RS" sz="1600" baseline="0" dirty="0" smtClean="0"/>
                        <a:t>r servera baze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r-Latn-RS" sz="1600" baseline="0" dirty="0" smtClean="0"/>
                        <a:t>Administrator WEB sajta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/>
                    </a:p>
                  </a:txBody>
                  <a:tcPr/>
                </a:tc>
              </a:tr>
              <a:tr h="805408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2.2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Detalji o</a:t>
                      </a:r>
                      <a:r>
                        <a:rPr lang="sr-Latn-RS" sz="1600" baseline="0" dirty="0" smtClean="0"/>
                        <a:t> amandmanima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baseline="0" dirty="0" smtClean="0"/>
                        <a:t>Informacije o amandmanima, kao što su sam sadržaj amandmana, akt na koji se odnosi i odbornik koji je predložio amandman, kao i aktuelno stanje amandmana(usvojen ili u procesu usvajanja).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2.    Građanin</a:t>
                      </a:r>
                      <a:r>
                        <a:rPr lang="sr-Latn-RS" sz="1600" baseline="0" dirty="0" smtClean="0"/>
                        <a:t> (Anonimni korisnik)</a:t>
                      </a:r>
                      <a:endParaRPr lang="sr-Latn-RS" sz="16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sr-Latn-RS" sz="1600" dirty="0" smtClean="0"/>
                        <a:t>Odbornik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sr-Latn-RS" sz="1600" dirty="0" smtClean="0"/>
                        <a:t>Predsednik skupštine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r-Latn-RS" sz="1600" dirty="0" smtClean="0"/>
                        <a:t>Administrato</a:t>
                      </a:r>
                      <a:r>
                        <a:rPr lang="sr-Latn-RS" sz="1600" baseline="0" dirty="0" smtClean="0"/>
                        <a:t>r servera baze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r-Latn-RS" sz="1600" baseline="0" dirty="0" smtClean="0"/>
                        <a:t>Administrator WEB sajta</a:t>
                      </a:r>
                      <a:endParaRPr lang="sr-Latn-R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1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32" y="1300118"/>
            <a:ext cx="45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4. Resursi</a:t>
            </a:r>
            <a:endParaRPr 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869" y="404664"/>
            <a:ext cx="10822782" cy="10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200" dirty="0" smtClean="0"/>
              <a:t>Dekomponovanje aplikacije</a:t>
            </a:r>
            <a:endParaRPr lang="sr-Latn-RS" sz="32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113617"/>
              </p:ext>
            </p:extLst>
          </p:nvPr>
        </p:nvGraphicFramePr>
        <p:xfrm>
          <a:off x="332432" y="1844824"/>
          <a:ext cx="11387656" cy="207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99"/>
                <a:gridCol w="2569014"/>
                <a:gridCol w="3741779"/>
                <a:gridCol w="4258864"/>
              </a:tblGrid>
              <a:tr h="555592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sr-Latn-RS" dirty="0"/>
                    </a:p>
                  </a:txBody>
                  <a:tcPr/>
                </a:tc>
              </a:tr>
              <a:tr h="55831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3.</a:t>
                      </a:r>
                      <a:endParaRPr lang="sr-Latn-R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Sistem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Resursi</a:t>
                      </a:r>
                      <a:r>
                        <a:rPr lang="sr-Latn-RS" sz="1600" baseline="0" dirty="0" smtClean="0"/>
                        <a:t> sa kojima radi sistem u pozadini.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sr-Latn-RS" sz="16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3.1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Dostupnost </a:t>
                      </a:r>
                      <a:r>
                        <a:rPr lang="sr-Latn-RS" sz="1600" baseline="0" dirty="0" smtClean="0"/>
                        <a:t>sajta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Sajt treba</a:t>
                      </a:r>
                      <a:r>
                        <a:rPr lang="sr-Latn-RS" sz="1600" baseline="0" dirty="0" smtClean="0"/>
                        <a:t> da bude dostupan svim korisnicima 24h svakog dana.</a:t>
                      </a:r>
                      <a:endParaRPr lang="en-US" sz="1600" dirty="0" smtClean="0"/>
                    </a:p>
                    <a:p>
                      <a:pPr algn="just"/>
                      <a:endParaRPr lang="sr-Latn-R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5.</a:t>
                      </a:r>
                      <a:r>
                        <a:rPr lang="sr-Latn-RS" sz="1600" baseline="0" dirty="0" smtClean="0"/>
                        <a:t>    </a:t>
                      </a:r>
                      <a:r>
                        <a:rPr lang="sr-Latn-RS" sz="1600" dirty="0" smtClean="0"/>
                        <a:t>Administrato</a:t>
                      </a:r>
                      <a:r>
                        <a:rPr lang="sr-Latn-RS" sz="1600" baseline="0" dirty="0" smtClean="0"/>
                        <a:t>r servera baze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baseline="0" dirty="0" smtClean="0"/>
                        <a:t>6.    Administrator WEB sajta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8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2066</TotalTime>
  <Words>3087</Words>
  <Application>Microsoft Office PowerPoint</Application>
  <PresentationFormat>Custom</PresentationFormat>
  <Paragraphs>602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Urban</vt:lpstr>
      <vt:lpstr>Bezbednost u sistemima ekektronskog poslovanja Model pretnji</vt:lpstr>
      <vt:lpstr>Dekomponovanje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Bezbednost u sistemima ekektronskog poslovanja Model pretnji</dc:title>
  <dc:creator>Bojan</dc:creator>
  <cp:lastModifiedBy>Bojan</cp:lastModifiedBy>
  <cp:revision>124</cp:revision>
  <dcterms:created xsi:type="dcterms:W3CDTF">2016-05-30T19:27:15Z</dcterms:created>
  <dcterms:modified xsi:type="dcterms:W3CDTF">2016-06-17T18:30:56Z</dcterms:modified>
</cp:coreProperties>
</file>