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D43CAE6A-F57B-4043-AD22-2B08D67A7D2D}">
          <p14:sldIdLst>
            <p14:sldId id="256"/>
            <p14:sldId id="257"/>
            <p14:sldId id="258"/>
            <p14:sldId id="260"/>
            <p14:sldId id="261"/>
            <p14:sldId id="265"/>
            <p14:sldId id="264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B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41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995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37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979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16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85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774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41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90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467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244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68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385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63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065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9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27EAD-5A07-43EF-A6A3-ACD6EBF1A6FF}" type="datetimeFigureOut">
              <a:rPr lang="hu-HU" smtClean="0"/>
              <a:t>2022. 01. 10.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A3F316-5505-4969-AEE3-82FEF8E0C4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542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Windows_Vista" TargetMode="External"/><Relationship Id="rId2" Type="http://schemas.openxmlformats.org/officeDocument/2006/relationships/hyperlink" Target="https://hu.wikipedia.org/wiki/Windows_X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.wikipedia.org/wiki/Windows_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Laptop vs. PC: összehasonlítás: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</a:t>
            </a:r>
          </a:p>
          <a:p>
            <a:r>
              <a:rPr lang="hu-HU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Kovács </a:t>
            </a:r>
            <a:r>
              <a:rPr lang="hu-HU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</a:t>
            </a: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61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7523" y="448395"/>
            <a:ext cx="8596668" cy="1320800"/>
          </a:xfrm>
        </p:spPr>
        <p:txBody>
          <a:bodyPr/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Laptop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78903"/>
            <a:ext cx="10284912" cy="4282017"/>
          </a:xfrm>
        </p:spPr>
        <p:txBody>
          <a:bodyPr>
            <a:normAutofit/>
          </a:bodyPr>
          <a:lstStyle/>
          <a:p>
            <a:pPr marL="342900" lvl="8" indent="-342900"/>
            <a:r>
              <a:rPr lang="hu-HU" sz="2400" b="1" dirty="0" smtClean="0">
                <a:solidFill>
                  <a:srgbClr val="000000"/>
                </a:solidFill>
                <a:latin typeface="Linux Libertine"/>
              </a:rPr>
              <a:t>Típusok</a:t>
            </a:r>
            <a:r>
              <a:rPr lang="hu-HU" sz="2400" dirty="0">
                <a:solidFill>
                  <a:srgbClr val="000000"/>
                </a:solidFill>
                <a:latin typeface="Linux Libertine"/>
              </a:rPr>
              <a:t>, </a:t>
            </a:r>
            <a:r>
              <a:rPr lang="hu-HU" sz="2400" b="1" dirty="0">
                <a:solidFill>
                  <a:srgbClr val="000000"/>
                </a:solidFill>
                <a:latin typeface="Linux Libertine"/>
              </a:rPr>
              <a:t>kategóriák:</a:t>
            </a:r>
            <a:endParaRPr lang="hu-HU" sz="2400" b="1" dirty="0"/>
          </a:p>
          <a:p>
            <a:r>
              <a:rPr lang="hu-HU" dirty="0"/>
              <a:t>Há</a:t>
            </a:r>
            <a:r>
              <a:rPr lang="hu-HU" dirty="0" smtClean="0"/>
              <a:t>rom féle módon készítünk besorolást: a </a:t>
            </a:r>
            <a:r>
              <a:rPr lang="hu-HU" dirty="0"/>
              <a:t>felhasználás célja, a mérete, végül a kivitelezés típusa alapján.</a:t>
            </a:r>
            <a:endParaRPr lang="hu-HU" dirty="0" smtClean="0"/>
          </a:p>
          <a:p>
            <a:r>
              <a:rPr lang="hu-HU" b="1" i="0" dirty="0" smtClean="0">
                <a:solidFill>
                  <a:srgbClr val="000000"/>
                </a:solidFill>
                <a:latin typeface="Arial" panose="020B0604020202020204" pitchFamily="34" charset="0"/>
              </a:rPr>
              <a:t>Felhasználás célja szerint:</a:t>
            </a:r>
          </a:p>
          <a:p>
            <a:r>
              <a:rPr lang="hu-HU" sz="2400" b="1" i="0" dirty="0" smtClean="0">
                <a:solidFill>
                  <a:srgbClr val="202122"/>
                </a:solidFill>
                <a:latin typeface="Arial" panose="020B0604020202020204" pitchFamily="34" charset="0"/>
              </a:rPr>
              <a:t>Munka</a:t>
            </a:r>
            <a:r>
              <a:rPr lang="hu-HU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hu-HU" dirty="0" smtClean="0"/>
              <a:t>a </a:t>
            </a:r>
            <a:r>
              <a:rPr lang="hu-HU" dirty="0"/>
              <a:t>munkára tervezett gépeknek naponta legalább 6-12 órás üzemet kell </a:t>
            </a:r>
            <a:r>
              <a:rPr lang="hu-HU" dirty="0" smtClean="0"/>
              <a:t>elviselniük.</a:t>
            </a:r>
            <a:r>
              <a:rPr lang="hu-HU" dirty="0"/>
              <a:t> Ezekre a gépekre többnyire </a:t>
            </a:r>
            <a:r>
              <a:rPr lang="hu-HU" dirty="0">
                <a:hlinkClick r:id="rId2" tooltip="Windows XP"/>
              </a:rPr>
              <a:t>Windows XP</a:t>
            </a:r>
            <a:r>
              <a:rPr lang="hu-HU" dirty="0"/>
              <a:t> Professional, </a:t>
            </a:r>
            <a:r>
              <a:rPr lang="hu-HU" dirty="0">
                <a:hlinkClick r:id="rId3" tooltip="Windows Vista"/>
              </a:rPr>
              <a:t>Windows Vista</a:t>
            </a:r>
            <a:r>
              <a:rPr lang="hu-HU" dirty="0"/>
              <a:t> Business, vagy </a:t>
            </a:r>
            <a:r>
              <a:rPr lang="hu-HU" dirty="0">
                <a:hlinkClick r:id="rId4" tooltip="Windows 7"/>
              </a:rPr>
              <a:t>Windows 7</a:t>
            </a:r>
            <a:r>
              <a:rPr lang="hu-HU" dirty="0"/>
              <a:t> Enterprise operációs rendszert telepítenek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hu-HU" sz="2400" b="1" dirty="0">
                <a:solidFill>
                  <a:schemeClr val="tx1"/>
                </a:solidFill>
              </a:rPr>
              <a:t>Szórakozás, </a:t>
            </a:r>
            <a:r>
              <a:rPr lang="hu-HU" sz="2400" b="1" dirty="0" smtClean="0">
                <a:solidFill>
                  <a:schemeClr val="tx1"/>
                </a:solidFill>
              </a:rPr>
              <a:t>multimédia:</a:t>
            </a:r>
            <a:r>
              <a:rPr lang="hu-HU" dirty="0"/>
              <a:t>a multimédiás gépeket szórakozásra, játékok futtatására, kikapcsolódásra szánják a gyártók, nem intenzív használatra, vagy rendszeres </a:t>
            </a:r>
            <a:r>
              <a:rPr lang="hu-HU" dirty="0" smtClean="0"/>
              <a:t>mozgatásra.</a:t>
            </a:r>
          </a:p>
          <a:p>
            <a:r>
              <a:rPr lang="hu-HU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Itt nincs külön gépház, mint a PC-nél</a:t>
            </a:r>
            <a:endParaRPr lang="hu-HU" i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21814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4944" y="369277"/>
            <a:ext cx="5988485" cy="5041967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/>
              <a:t>Előnye:</a:t>
            </a:r>
            <a:br>
              <a:rPr lang="hu-HU" b="1" dirty="0" smtClean="0"/>
            </a:br>
            <a:r>
              <a:rPr lang="hu-HU" dirty="0" smtClean="0"/>
              <a:t>Kis </a:t>
            </a:r>
            <a:r>
              <a:rPr lang="hu-HU" dirty="0" smtClean="0">
                <a:cs typeface="KacstBook" panose="02000000000000000000" pitchFamily="2" charset="-78"/>
              </a:rPr>
              <a:t>mé</a:t>
            </a:r>
            <a:r>
              <a:rPr lang="hu-HU" dirty="0" smtClean="0">
                <a:cs typeface="KacstBook" panose="02000000000000000000" pitchFamily="2" charset="-78"/>
              </a:rPr>
              <a:t>ret</a:t>
            </a:r>
            <a:r>
              <a:rPr lang="hu-HU" dirty="0" smtClean="0"/>
              <a:t> </a:t>
            </a:r>
            <a:r>
              <a:rPr lang="hu-HU" dirty="0"/>
              <a:t>és súly, a kijelző, a mikrofonos hangszórók és a bemeneti eszközök (érintőpad, billentyűzet), az autonóm áram és a vezeték nélküli hálózatok elérhetősége. 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>
                <a:cs typeface="KacstBook" panose="02000000000000000000" pitchFamily="2" charset="-78"/>
              </a:rPr>
              <a:t/>
            </a:r>
            <a:br>
              <a:rPr lang="hu-HU" dirty="0" smtClean="0">
                <a:cs typeface="KacstBook" panose="02000000000000000000" pitchFamily="2" charset="-78"/>
              </a:rPr>
            </a:br>
            <a:r>
              <a:rPr lang="hu-HU" dirty="0">
                <a:cs typeface="KacstBook" panose="02000000000000000000" pitchFamily="2" charset="-78"/>
              </a:rPr>
              <a:t/>
            </a:r>
            <a:br>
              <a:rPr lang="hu-HU" dirty="0">
                <a:cs typeface="KacstBook" panose="02000000000000000000" pitchFamily="2" charset="-78"/>
              </a:rPr>
            </a:br>
            <a:r>
              <a:rPr lang="hu-HU" dirty="0" smtClean="0">
                <a:cs typeface="KacstBook" panose="02000000000000000000" pitchFamily="2" charset="-78"/>
              </a:rPr>
              <a:t/>
            </a:r>
            <a:br>
              <a:rPr lang="hu-HU" dirty="0" smtClean="0">
                <a:cs typeface="KacstBook" panose="02000000000000000000" pitchFamily="2" charset="-78"/>
              </a:rPr>
            </a:br>
            <a:r>
              <a:rPr lang="hu-HU" dirty="0">
                <a:cs typeface="KacstBook" panose="02000000000000000000" pitchFamily="2" charset="-78"/>
              </a:rPr>
              <a:t/>
            </a:r>
            <a:br>
              <a:rPr lang="hu-HU" dirty="0">
                <a:cs typeface="KacstBook" panose="02000000000000000000" pitchFamily="2" charset="-78"/>
              </a:rPr>
            </a:br>
            <a:r>
              <a:rPr lang="hu-HU" dirty="0" smtClean="0">
                <a:cs typeface="KacstBook" panose="02000000000000000000" pitchFamily="2" charset="-78"/>
              </a:rPr>
              <a:t/>
            </a:r>
            <a:br>
              <a:rPr lang="hu-HU" dirty="0" smtClean="0">
                <a:cs typeface="KacstBook" panose="02000000000000000000" pitchFamily="2" charset="-78"/>
              </a:rPr>
            </a:br>
            <a:r>
              <a:rPr lang="hu-HU" dirty="0">
                <a:cs typeface="KacstBook" panose="02000000000000000000" pitchFamily="2" charset="-78"/>
              </a:rPr>
              <a:t/>
            </a:r>
            <a:br>
              <a:rPr lang="hu-HU" dirty="0">
                <a:cs typeface="KacstBook" panose="02000000000000000000" pitchFamily="2" charset="-78"/>
              </a:rPr>
            </a:b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46" y="1363602"/>
            <a:ext cx="4617854" cy="3463391"/>
          </a:xfrm>
        </p:spPr>
      </p:pic>
    </p:spTree>
    <p:extLst>
      <p:ext uri="{BB962C8B-B14F-4D97-AF65-F5344CB8AC3E}">
        <p14:creationId xmlns:p14="http://schemas.microsoft.com/office/powerpoint/2010/main" val="1010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6920" y="514924"/>
            <a:ext cx="4284942" cy="1278466"/>
          </a:xfrm>
        </p:spPr>
        <p:txBody>
          <a:bodyPr/>
          <a:lstStyle/>
          <a:p>
            <a:r>
              <a:rPr lang="hu-HU" dirty="0" smtClean="0"/>
              <a:t>Hátránya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867793"/>
            <a:ext cx="4513262" cy="2820788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5364" y="1793391"/>
            <a:ext cx="4585097" cy="4945612"/>
          </a:xfrm>
        </p:spPr>
        <p:txBody>
          <a:bodyPr>
            <a:noAutofit/>
          </a:bodyPr>
          <a:lstStyle/>
          <a:p>
            <a:r>
              <a:rPr lang="hu-HU" sz="1600" dirty="0" smtClean="0"/>
              <a:t>1.Nem </a:t>
            </a:r>
            <a:r>
              <a:rPr lang="hu-HU" sz="1600" dirty="0"/>
              <a:t>megfelelő </a:t>
            </a:r>
            <a:r>
              <a:rPr lang="hu-HU" sz="1600" dirty="0" smtClean="0"/>
              <a:t>kopásállóság </a:t>
            </a:r>
            <a:r>
              <a:rPr lang="hu-HU" sz="1600" dirty="0"/>
              <a:t>A laptop könnyen megrongálható: csepp, összetörni, folyékony italokat önteni. Az akkumulátor nem megfelelő használat eset A beépített hűtőrendszer nem tökéletes - miután port gyűjtött a szellőzőnyílásokon keresztül, a laptop túlmelegszik, és kiéghet</a:t>
            </a:r>
            <a:r>
              <a:rPr lang="hu-HU" sz="1600" dirty="0" smtClean="0"/>
              <a:t>. Az </a:t>
            </a:r>
            <a:r>
              <a:rPr lang="hu-HU" sz="1600" dirty="0"/>
              <a:t>év során elhasználódik, így kapacitása csökken</a:t>
            </a:r>
            <a:r>
              <a:rPr lang="hu-HU" sz="1600" dirty="0" smtClean="0"/>
              <a:t>.</a:t>
            </a:r>
            <a:endParaRPr lang="hu-HU" sz="1600" dirty="0"/>
          </a:p>
          <a:p>
            <a:r>
              <a:rPr lang="hu-HU" sz="1600" dirty="0" smtClean="0"/>
              <a:t>A képen látszik a kopás az oldalain!</a:t>
            </a:r>
            <a:endParaRPr lang="hu-HU" sz="1600" dirty="0"/>
          </a:p>
          <a:p>
            <a:r>
              <a:rPr lang="hu-HU" sz="1600" dirty="0" smtClean="0"/>
              <a:t>2.Helyezzen </a:t>
            </a:r>
            <a:r>
              <a:rPr lang="hu-HU" sz="1600" dirty="0"/>
              <a:t>be egy intelligens SSD meghajtót, és adjon hozzá RAM-</a:t>
            </a:r>
            <a:r>
              <a:rPr lang="hu-HU" sz="1600" dirty="0" err="1"/>
              <a:t>ot</a:t>
            </a:r>
            <a:r>
              <a:rPr lang="hu-HU" sz="1600" dirty="0"/>
              <a:t> - így tanácsos az informatikusnak, hogy gyorsítsa fel a laptopot. Az 3-4 éves működés után azonban felmerül a kérdés a processzor számára a videokártyával, amelyet szorosan be vannak ragasztva a mobil eszköz alaplapjába. Csak laptop cseréje - különben a teljesítmény nem javítható.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580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Személyi számítógépek (PC-k): előnyök</a:t>
            </a:r>
            <a:br>
              <a:rPr lang="hu-HU" b="1" dirty="0"/>
            </a:br>
            <a:r>
              <a:rPr lang="hu-HU" dirty="0"/>
              <a:t> 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 </a:t>
            </a:r>
          </a:p>
          <a:p>
            <a:r>
              <a:rPr lang="hu-HU" b="1" dirty="0"/>
              <a:t>Megfizethető áron tervező</a:t>
            </a:r>
            <a:r>
              <a:rPr lang="hu-HU" dirty="0"/>
              <a:t>. A számítógép könnyen illeszthető a felhasználó feladataihoz. A népszerű programok vagy játékok kiválasztásáig. A PC-k pótalkatrészei cserélhetők, tehát a modernizáció kérdése is eltűnik. Helyet kell </a:t>
            </a:r>
            <a:r>
              <a:rPr lang="hu-HU" dirty="0" smtClean="0"/>
              <a:t>megtakarítani az asztalon.</a:t>
            </a:r>
          </a:p>
          <a:p>
            <a:r>
              <a:rPr lang="hu-HU" b="1" dirty="0" smtClean="0"/>
              <a:t>Könnyű </a:t>
            </a:r>
            <a:r>
              <a:rPr lang="hu-HU" b="1" dirty="0"/>
              <a:t>használat</a:t>
            </a:r>
            <a:r>
              <a:rPr lang="hu-HU" dirty="0"/>
              <a:t>. Az interneten való munka, játék vagy böngészés egy puha székben, egy nagy monitor előtt, közvetlen bizonyítéka a számítógép kényelmének. A számítógép sokkal funkcionálisabb multimédiás eszközök csatlakoztatása szempontjából. Por vagy túlmelegedés - ez a koncepció nem létezik, a PC port időben megtisztítva (évente vagy kétszer 1).</a:t>
            </a:r>
          </a:p>
          <a:p>
            <a:r>
              <a:rPr lang="hu-HU" dirty="0" smtClean="0"/>
              <a:t>Itt külön monitor és gépház van!</a:t>
            </a:r>
          </a:p>
        </p:txBody>
      </p:sp>
    </p:spTree>
    <p:extLst>
      <p:ext uri="{BB962C8B-B14F-4D97-AF65-F5344CB8AC3E}">
        <p14:creationId xmlns:p14="http://schemas.microsoft.com/office/powerpoint/2010/main" val="352866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PC hátrányok: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 smtClean="0">
                <a:solidFill>
                  <a:schemeClr val="accent1"/>
                </a:solidFill>
              </a:rPr>
              <a:t>Bulkiness:</a:t>
            </a:r>
            <a:r>
              <a:rPr lang="hu-HU" sz="2000" dirty="0" smtClean="0"/>
              <a:t> </a:t>
            </a:r>
            <a:r>
              <a:rPr lang="hu-HU" dirty="0"/>
              <a:t>Monitor, rendszer egység - meghibásodások esetén otthon szakértőt kell felhívnia. Ellenkező esetben problémák merülnek fel a csatlakozókkal, amikor </a:t>
            </a:r>
            <a:r>
              <a:rPr lang="hu-HU" dirty="0" smtClean="0"/>
              <a:t>újra csatlakoznak. </a:t>
            </a:r>
            <a:r>
              <a:rPr lang="hu-HU" dirty="0"/>
              <a:t>Gondoskodnia kell a munkahelyről is - az asztalról, a karosszékről, az elektromos aljzat és a kábelcsatlakozás meglétéről az internethez való csatlakozáshoz.</a:t>
            </a:r>
          </a:p>
          <a:p>
            <a:r>
              <a:rPr lang="hu-HU" sz="2000" b="1" dirty="0">
                <a:solidFill>
                  <a:schemeClr val="accent1"/>
                </a:solidFill>
              </a:rPr>
              <a:t>A vezeték nélküli kommunikáció </a:t>
            </a:r>
            <a:r>
              <a:rPr lang="hu-HU" sz="2000" b="1" dirty="0" smtClean="0">
                <a:solidFill>
                  <a:schemeClr val="accent1"/>
                </a:solidFill>
              </a:rPr>
              <a:t>hiánya</a:t>
            </a:r>
            <a:r>
              <a:rPr lang="hu-HU" sz="2000" dirty="0">
                <a:solidFill>
                  <a:schemeClr val="accent1"/>
                </a:solidFill>
              </a:rPr>
              <a:t>:</a:t>
            </a:r>
            <a:r>
              <a:rPr lang="hu-HU" sz="2000" dirty="0" smtClean="0">
                <a:solidFill>
                  <a:schemeClr val="accent1"/>
                </a:solidFill>
              </a:rPr>
              <a:t> </a:t>
            </a:r>
            <a:r>
              <a:rPr lang="hu-HU" dirty="0"/>
              <a:t>Wi-Fi hálózathoz vagy 3 / 4G-hez való csatlakozáshoz meg kell vásárolnia a megfelelő berendezést. Általában a számítógép a felhasználót egy munkaállomáshoz köti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77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Van egy kis különbség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1"/>
                </a:solidFill>
              </a:rPr>
              <a:t>Laptop</a:t>
            </a:r>
            <a:endParaRPr lang="hu-HU" dirty="0">
              <a:solidFill>
                <a:schemeClr val="accent1"/>
              </a:solidFill>
            </a:endParaRP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081734"/>
            <a:ext cx="4184650" cy="2615406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hu-HU" dirty="0" smtClean="0">
                <a:solidFill>
                  <a:schemeClr val="accent1"/>
                </a:solidFill>
              </a:rPr>
              <a:t>PC(</a:t>
            </a:r>
            <a:r>
              <a:rPr lang="hu-HU" dirty="0" err="1" smtClean="0">
                <a:solidFill>
                  <a:schemeClr val="accent1"/>
                </a:solidFill>
                <a:effectLst>
                  <a:reflection endPos="0" dist="50800" dir="5400000" sy="-100000" algn="bl" rotWithShape="0"/>
                </a:effectLst>
              </a:rPr>
              <a:t>Personal</a:t>
            </a:r>
            <a:r>
              <a:rPr lang="hu-HU" dirty="0" smtClean="0">
                <a:solidFill>
                  <a:schemeClr val="accent1"/>
                </a:solidFill>
              </a:rPr>
              <a:t> Computer)</a:t>
            </a:r>
          </a:p>
          <a:p>
            <a:r>
              <a:rPr lang="hu-HU" dirty="0" smtClean="0">
                <a:solidFill>
                  <a:schemeClr val="accent1"/>
                </a:solidFill>
              </a:rPr>
              <a:t>Plusz a monitor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78" y="2868308"/>
            <a:ext cx="1959486" cy="3067022"/>
          </a:xfrm>
        </p:spPr>
      </p:pic>
    </p:spTree>
    <p:extLst>
      <p:ext uri="{BB962C8B-B14F-4D97-AF65-F5344CB8AC3E}">
        <p14:creationId xmlns:p14="http://schemas.microsoft.com/office/powerpoint/2010/main" val="6711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Hűt</a:t>
            </a:r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és</a:t>
            </a:r>
            <a:br>
              <a:rPr lang="hu-H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hu-HU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hu-H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1"/>
                </a:solidFill>
              </a:rPr>
              <a:t>Laptop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A beépített hűtőrendszer nem tökéletes - miután port gyűjtött a szellőzőnyílásokon keresztül, a laptop túlmelegszik, és kiéghet.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1"/>
                </a:solidFill>
              </a:rPr>
              <a:t>PC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hűtés </a:t>
            </a:r>
            <a:r>
              <a:rPr lang="hu-HU" dirty="0" smtClean="0"/>
              <a:t>rajtunk </a:t>
            </a:r>
            <a:r>
              <a:rPr lang="hu-HU" dirty="0"/>
              <a:t>múlik, </a:t>
            </a:r>
            <a:r>
              <a:rPr lang="hu-HU" dirty="0" smtClean="0"/>
              <a:t>ventilátorok </a:t>
            </a:r>
            <a:r>
              <a:rPr lang="hu-HU" dirty="0"/>
              <a:t>száma, elhelyezése, ház típusa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5845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br>
              <a:rPr lang="hu-HU" dirty="0" smtClean="0"/>
            </a:b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21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221</Words>
  <Application>Microsoft Office PowerPoint</Application>
  <PresentationFormat>Szélesvásznú</PresentationFormat>
  <Paragraphs>33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KacstBook</vt:lpstr>
      <vt:lpstr>Linux Libertine</vt:lpstr>
      <vt:lpstr>Trebuchet MS</vt:lpstr>
      <vt:lpstr>Wingdings</vt:lpstr>
      <vt:lpstr>Wingdings 3</vt:lpstr>
      <vt:lpstr>Fazetta</vt:lpstr>
      <vt:lpstr>Laptop vs. PC: összehasonlítás:</vt:lpstr>
      <vt:lpstr>Laptop</vt:lpstr>
      <vt:lpstr>Előnye: Kis méret és súly, a kijelző, a mikrofonos hangszórók és a bemeneti eszközök (érintőpad, billentyűzet), az autonóm áram és a vezeték nélküli hálózatok elérhetősége.         </vt:lpstr>
      <vt:lpstr>Hátránya</vt:lpstr>
      <vt:lpstr>Személyi számítógépek (PC-k): előnyök   </vt:lpstr>
      <vt:lpstr>PC hátrányok:</vt:lpstr>
      <vt:lpstr>Van egy kis különbség</vt:lpstr>
      <vt:lpstr>Hűtés  </vt:lpstr>
      <vt:lpstr>Köszönöm a figyelmet!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vs. PC</dc:title>
  <dc:creator>Kovacs_Alex</dc:creator>
  <cp:lastModifiedBy>Kovacs_Alex</cp:lastModifiedBy>
  <cp:revision>17</cp:revision>
  <dcterms:created xsi:type="dcterms:W3CDTF">2021-11-15T10:29:48Z</dcterms:created>
  <dcterms:modified xsi:type="dcterms:W3CDTF">2022-01-10T10:45:42Z</dcterms:modified>
</cp:coreProperties>
</file>