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Számítógép összeszerelés 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Alkatrészek kiválasztása </a:t>
            </a:r>
          </a:p>
        </p:txBody>
      </p:sp>
    </p:spTree>
    <p:extLst>
      <p:ext uri="{BB962C8B-B14F-4D97-AF65-F5344CB8AC3E}">
        <p14:creationId xmlns:p14="http://schemas.microsoft.com/office/powerpoint/2010/main" val="145463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hu-HU" dirty="0" err="1"/>
              <a:t>GépHáz</a:t>
            </a:r>
            <a:endParaRPr lang="hu-HU" dirty="0"/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CBCE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Alaplap, videokártya, processzor hűtő mérete</a:t>
            </a:r>
          </a:p>
          <a:p>
            <a:r>
              <a:rPr lang="hu-HU" dirty="0">
                <a:solidFill>
                  <a:schemeClr val="bg1"/>
                </a:solidFill>
              </a:rPr>
              <a:t>Elrendezés </a:t>
            </a:r>
          </a:p>
          <a:p>
            <a:r>
              <a:rPr lang="hu-HU" dirty="0">
                <a:solidFill>
                  <a:schemeClr val="bg1"/>
                </a:solidFill>
              </a:rPr>
              <a:t>Szellőzés</a:t>
            </a:r>
          </a:p>
          <a:p>
            <a:r>
              <a:rPr lang="hu-HU" dirty="0">
                <a:solidFill>
                  <a:schemeClr val="bg1"/>
                </a:solidFill>
              </a:rPr>
              <a:t>Levegő áramlás figyelemben vétele</a:t>
            </a: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8194" name="Picture 2" descr="Corsair gépház iCUE 220T RGB Airflow Mid Tower ATX Smart Case, TG, Fekete -  focuscamera.hu">
            <a:extLst>
              <a:ext uri="{FF2B5EF4-FFF2-40B4-BE49-F238E27FC236}">
                <a16:creationId xmlns:a16="http://schemas.microsoft.com/office/drawing/2014/main" id="{98FEE30B-F130-DB19-D7FC-4B80361E0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8999" y="1092186"/>
            <a:ext cx="4826298" cy="48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B892F880-D3A1-487A-C9E4-A69FEB9FD12C}"/>
              </a:ext>
            </a:extLst>
          </p:cNvPr>
          <p:cNvSpPr txBox="1"/>
          <p:nvPr/>
        </p:nvSpPr>
        <p:spPr>
          <a:xfrm>
            <a:off x="5628999" y="5984250"/>
            <a:ext cx="20519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900" dirty="0"/>
              <a:t>https://tinyurl.com/mr49kmtb</a:t>
            </a:r>
          </a:p>
        </p:txBody>
      </p:sp>
    </p:spTree>
    <p:extLst>
      <p:ext uri="{BB962C8B-B14F-4D97-AF65-F5344CB8AC3E}">
        <p14:creationId xmlns:p14="http://schemas.microsoft.com/office/powerpoint/2010/main" val="4178262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51" name="Rectangle 10250">
            <a:extLst>
              <a:ext uri="{FF2B5EF4-FFF2-40B4-BE49-F238E27FC236}">
                <a16:creationId xmlns:a16="http://schemas.microsoft.com/office/drawing/2014/main" id="{2A74EFE6-7F0E-4B59-B933-BFBD637C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4201" y="1107672"/>
            <a:ext cx="3427985" cy="955501"/>
          </a:xfrm>
        </p:spPr>
        <p:txBody>
          <a:bodyPr anchor="ctr">
            <a:normAutofit/>
          </a:bodyPr>
          <a:lstStyle/>
          <a:p>
            <a:r>
              <a:rPr lang="hu-HU">
                <a:solidFill>
                  <a:schemeClr val="accent1"/>
                </a:solidFill>
              </a:rPr>
              <a:t>Kiegészítők</a:t>
            </a:r>
          </a:p>
        </p:txBody>
      </p:sp>
      <p:sp>
        <p:nvSpPr>
          <p:cNvPr id="10253" name="Rectangle 10252">
            <a:extLst>
              <a:ext uri="{FF2B5EF4-FFF2-40B4-BE49-F238E27FC236}">
                <a16:creationId xmlns:a16="http://schemas.microsoft.com/office/drawing/2014/main" id="{EFCE4254-7B12-4B72-B232-2F24D1217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55" name="Rectangle 10254">
            <a:extLst>
              <a:ext uri="{FF2B5EF4-FFF2-40B4-BE49-F238E27FC236}">
                <a16:creationId xmlns:a16="http://schemas.microsoft.com/office/drawing/2014/main" id="{C93EDF8D-4F48-4B26-AFA1-2410766E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F50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57" name="Rectangle 10256">
            <a:extLst>
              <a:ext uri="{FF2B5EF4-FFF2-40B4-BE49-F238E27FC236}">
                <a16:creationId xmlns:a16="http://schemas.microsoft.com/office/drawing/2014/main" id="{5CEB4D8E-5A3D-4348-AB7F-4A919AF8B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4201" y="2150533"/>
            <a:ext cx="3427985" cy="3708266"/>
          </a:xfrm>
        </p:spPr>
        <p:txBody>
          <a:bodyPr>
            <a:normAutofit/>
          </a:bodyPr>
          <a:lstStyle/>
          <a:p>
            <a:pPr>
              <a:buClr>
                <a:srgbClr val="FF5033"/>
              </a:buClr>
            </a:pPr>
            <a:r>
              <a:rPr lang="hu-HU" dirty="0"/>
              <a:t>LED szalag </a:t>
            </a:r>
          </a:p>
          <a:p>
            <a:pPr>
              <a:buClr>
                <a:srgbClr val="FF5033"/>
              </a:buClr>
            </a:pPr>
            <a:r>
              <a:rPr lang="hu-HU" dirty="0"/>
              <a:t>RGB ventilátor </a:t>
            </a:r>
          </a:p>
          <a:p>
            <a:pPr>
              <a:buClr>
                <a:srgbClr val="FF5033"/>
              </a:buClr>
            </a:pPr>
            <a:r>
              <a:rPr lang="hu-HU" dirty="0"/>
              <a:t>Vízhűtés</a:t>
            </a:r>
          </a:p>
          <a:p>
            <a:pPr>
              <a:buClr>
                <a:srgbClr val="FF5033"/>
              </a:buClr>
            </a:pPr>
            <a:r>
              <a:rPr lang="hu-HU" dirty="0"/>
              <a:t>Kijelző </a:t>
            </a:r>
          </a:p>
        </p:txBody>
      </p:sp>
      <p:sp>
        <p:nvSpPr>
          <p:cNvPr id="10259" name="Rectangle 10258">
            <a:extLst>
              <a:ext uri="{FF2B5EF4-FFF2-40B4-BE49-F238E27FC236}">
                <a16:creationId xmlns:a16="http://schemas.microsoft.com/office/drawing/2014/main" id="{85EC3AD1-DA06-4E55-8EEF-078419965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5433" y="638174"/>
            <a:ext cx="3680469" cy="282842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6" name="Picture 6" descr="NZXT ventilator Aer RGB 2 120mm - HF-28120-B1 | Gigatron">
            <a:extLst>
              <a:ext uri="{FF2B5EF4-FFF2-40B4-BE49-F238E27FC236}">
                <a16:creationId xmlns:a16="http://schemas.microsoft.com/office/drawing/2014/main" id="{C0F53579-705E-752A-309C-ECFAFFDAC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3966" y="971404"/>
            <a:ext cx="2132584" cy="213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1" name="Rectangle 10260">
            <a:extLst>
              <a:ext uri="{FF2B5EF4-FFF2-40B4-BE49-F238E27FC236}">
                <a16:creationId xmlns:a16="http://schemas.microsoft.com/office/drawing/2014/main" id="{5EFD83C0-7D88-4396-8CF2-B807E97D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598" y="3568647"/>
            <a:ext cx="3680469" cy="282842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4" name="Picture 4" descr="Buxton USB-s Led Szalag Tv Világítás 2m Telefonról Vezérelhető - eMAG.hu">
            <a:extLst>
              <a:ext uri="{FF2B5EF4-FFF2-40B4-BE49-F238E27FC236}">
                <a16:creationId xmlns:a16="http://schemas.microsoft.com/office/drawing/2014/main" id="{E63A5A6D-C861-2672-311B-D24CBF8DF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3966" y="3909800"/>
            <a:ext cx="2132584" cy="213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3" name="Rectangle 10262">
            <a:extLst>
              <a:ext uri="{FF2B5EF4-FFF2-40B4-BE49-F238E27FC236}">
                <a16:creationId xmlns:a16="http://schemas.microsoft.com/office/drawing/2014/main" id="{E3A5CDF9-D53B-425C-8FFC-92ACC6A1C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Thermaltake View 37 RGB Edition Window Black számítógépház">
            <a:extLst>
              <a:ext uri="{FF2B5EF4-FFF2-40B4-BE49-F238E27FC236}">
                <a16:creationId xmlns:a16="http://schemas.microsoft.com/office/drawing/2014/main" id="{797E2788-2912-4138-2F46-3BBC389EC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7531" y="1824859"/>
            <a:ext cx="3033384" cy="338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37BEBA58-4038-D5AC-FFAD-49254A4EF8EB}"/>
              </a:ext>
            </a:extLst>
          </p:cNvPr>
          <p:cNvSpPr txBox="1"/>
          <p:nvPr/>
        </p:nvSpPr>
        <p:spPr>
          <a:xfrm>
            <a:off x="4329537" y="3194456"/>
            <a:ext cx="19784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800" dirty="0"/>
              <a:t>https://tinyurl.com/yckkd5xv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061A3A78-8E3F-F47A-41F4-D7DEE18750E9}"/>
              </a:ext>
            </a:extLst>
          </p:cNvPr>
          <p:cNvSpPr txBox="1"/>
          <p:nvPr/>
        </p:nvSpPr>
        <p:spPr>
          <a:xfrm>
            <a:off x="4329537" y="6104311"/>
            <a:ext cx="185271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900" dirty="0"/>
              <a:t>https://tinyurl.com/36ysrmef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951E3A0B-E1CF-D85A-6B37-5B9667CA4FB4}"/>
              </a:ext>
            </a:extLst>
          </p:cNvPr>
          <p:cNvSpPr txBox="1"/>
          <p:nvPr/>
        </p:nvSpPr>
        <p:spPr>
          <a:xfrm>
            <a:off x="8367531" y="5688311"/>
            <a:ext cx="196972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900" dirty="0"/>
              <a:t>https://tinyurl.com/bdufuukt</a:t>
            </a:r>
          </a:p>
        </p:txBody>
      </p:sp>
    </p:spTree>
    <p:extLst>
      <p:ext uri="{BB962C8B-B14F-4D97-AF65-F5344CB8AC3E}">
        <p14:creationId xmlns:p14="http://schemas.microsoft.com/office/powerpoint/2010/main" val="153095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400" dirty="0"/>
              <a:t>Köszönöm a figyelmet 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581194" y="2755900"/>
            <a:ext cx="10993546" cy="329866"/>
          </a:xfrm>
        </p:spPr>
        <p:txBody>
          <a:bodyPr>
            <a:normAutofit lnSpcReduction="10000"/>
          </a:bodyPr>
          <a:lstStyle/>
          <a:p>
            <a:pPr algn="r"/>
            <a:r>
              <a:rPr lang="hu-HU" dirty="0"/>
              <a:t>Készítette: Kővágó Levente</a:t>
            </a:r>
          </a:p>
        </p:txBody>
      </p:sp>
    </p:spTree>
    <p:extLst>
      <p:ext uri="{BB962C8B-B14F-4D97-AF65-F5344CB8AC3E}">
        <p14:creationId xmlns:p14="http://schemas.microsoft.com/office/powerpoint/2010/main" val="352325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hu-HU" dirty="0"/>
              <a:t>Használási cél </a:t>
            </a:r>
          </a:p>
        </p:txBody>
      </p:sp>
      <p:sp>
        <p:nvSpPr>
          <p:cNvPr id="1056" name="Rectangle 1045">
            <a:extLst>
              <a:ext uri="{FF2B5EF4-FFF2-40B4-BE49-F238E27FC236}">
                <a16:creationId xmlns:a16="http://schemas.microsoft.com/office/drawing/2014/main" id="{0060324B-FB00-4C3A-8E6D-9A822E5A7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6D44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1193" y="2402732"/>
            <a:ext cx="2991734" cy="3456067"/>
          </a:xfrm>
        </p:spPr>
        <p:txBody>
          <a:bodyPr>
            <a:normAutofit/>
          </a:bodyPr>
          <a:lstStyle/>
          <a:p>
            <a:pPr>
              <a:buClr>
                <a:srgbClr val="D3993B"/>
              </a:buClr>
            </a:pPr>
            <a:r>
              <a:rPr lang="hu-HU" dirty="0"/>
              <a:t>Irodai cél</a:t>
            </a:r>
          </a:p>
          <a:p>
            <a:pPr marL="324000" lvl="1" indent="0">
              <a:buClr>
                <a:srgbClr val="D3993B"/>
              </a:buClr>
              <a:buNone/>
            </a:pPr>
            <a:r>
              <a:rPr lang="hu-HU" dirty="0"/>
              <a:t>	Előre összerakott </a:t>
            </a:r>
          </a:p>
          <a:p>
            <a:pPr>
              <a:buClr>
                <a:srgbClr val="D3993B"/>
              </a:buClr>
            </a:pPr>
            <a:r>
              <a:rPr lang="hu-HU" dirty="0"/>
              <a:t>Játékra </a:t>
            </a:r>
          </a:p>
        </p:txBody>
      </p:sp>
      <p:pic>
        <p:nvPicPr>
          <p:cNvPr id="1026" name="Picture 2" descr="Irodai munka személyiségtípusok, irodai munkák">
            <a:extLst>
              <a:ext uri="{FF2B5EF4-FFF2-40B4-BE49-F238E27FC236}">
                <a16:creationId xmlns:a16="http://schemas.microsoft.com/office/drawing/2014/main" id="{6361CFBE-6088-8923-1194-676449DF19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4" r="2" b="2"/>
          <a:stretch/>
        </p:blipFill>
        <p:spPr bwMode="auto">
          <a:xfrm>
            <a:off x="3572926" y="2153231"/>
            <a:ext cx="4576150" cy="272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B4C47AA8-8E01-DFC3-8C33-E2516423B31D}"/>
              </a:ext>
            </a:extLst>
          </p:cNvPr>
          <p:cNvSpPr txBox="1"/>
          <p:nvPr/>
        </p:nvSpPr>
        <p:spPr>
          <a:xfrm>
            <a:off x="9694485" y="4854509"/>
            <a:ext cx="6111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900" dirty="0"/>
              <a:t>https://tinyurl.com/582m49x5</a:t>
            </a:r>
          </a:p>
        </p:txBody>
      </p:sp>
      <p:pic>
        <p:nvPicPr>
          <p:cNvPr id="1030" name="Picture 6" descr="29 Best Gaming Setup Ideas for Every Type of Gamer | CitizenSide">
            <a:extLst>
              <a:ext uri="{FF2B5EF4-FFF2-40B4-BE49-F238E27FC236}">
                <a16:creationId xmlns:a16="http://schemas.microsoft.com/office/drawing/2014/main" id="{B13920E4-CF38-65A5-D06A-D4C37FB73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32" y="3952699"/>
            <a:ext cx="4091629" cy="272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AA87178F-F48D-F8A4-50AF-BF472C0865DD}"/>
              </a:ext>
            </a:extLst>
          </p:cNvPr>
          <p:cNvSpPr txBox="1"/>
          <p:nvPr/>
        </p:nvSpPr>
        <p:spPr>
          <a:xfrm>
            <a:off x="9612458" y="3678261"/>
            <a:ext cx="15582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900" dirty="0"/>
              <a:t>https://tinyurl.com/3k2m5x7b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7CDF1C4-DBD8-3094-0305-5130EC632758}"/>
              </a:ext>
            </a:extLst>
          </p:cNvPr>
          <p:cNvSpPr txBox="1"/>
          <p:nvPr/>
        </p:nvSpPr>
        <p:spPr>
          <a:xfrm>
            <a:off x="3572926" y="4921225"/>
            <a:ext cx="178047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900" dirty="0"/>
              <a:t>https://tinyurl.com/582m49x5</a:t>
            </a:r>
          </a:p>
        </p:txBody>
      </p:sp>
    </p:spTree>
    <p:extLst>
      <p:ext uri="{BB962C8B-B14F-4D97-AF65-F5344CB8AC3E}">
        <p14:creationId xmlns:p14="http://schemas.microsoft.com/office/powerpoint/2010/main" val="135074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hu-HU" dirty="0"/>
              <a:t>Processzor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FAD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01255" y="2140084"/>
            <a:ext cx="3409782" cy="3860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dirty="0">
                <a:solidFill>
                  <a:schemeClr val="bg1"/>
                </a:solidFill>
              </a:rPr>
              <a:t>Intel          			  </a:t>
            </a:r>
            <a:r>
              <a:rPr lang="hu-HU" sz="2000" dirty="0" err="1">
                <a:solidFill>
                  <a:schemeClr val="bg1"/>
                </a:solidFill>
              </a:rPr>
              <a:t>Ryzen</a:t>
            </a:r>
            <a:endParaRPr lang="hu-H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hu-HU" sz="2000" dirty="0">
              <a:solidFill>
                <a:schemeClr val="bg1"/>
              </a:solidFill>
            </a:endParaRPr>
          </a:p>
          <a:p>
            <a:r>
              <a:rPr lang="hu-HU" sz="2000" dirty="0">
                <a:solidFill>
                  <a:schemeClr val="bg1"/>
                </a:solidFill>
              </a:rPr>
              <a:t>Más méret</a:t>
            </a:r>
          </a:p>
          <a:p>
            <a:r>
              <a:rPr lang="hu-HU" sz="2000" dirty="0">
                <a:solidFill>
                  <a:schemeClr val="bg1"/>
                </a:solidFill>
              </a:rPr>
              <a:t>Mag és szálak</a:t>
            </a:r>
          </a:p>
          <a:p>
            <a:r>
              <a:rPr lang="hu-HU" sz="2000" dirty="0">
                <a:solidFill>
                  <a:schemeClr val="bg1"/>
                </a:solidFill>
              </a:rPr>
              <a:t>Kialakítás </a:t>
            </a:r>
          </a:p>
          <a:p>
            <a:pPr marL="0" indent="0">
              <a:buNone/>
            </a:pPr>
            <a:endParaRPr lang="hu-H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hu-H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hu-HU" sz="2000" dirty="0">
              <a:solidFill>
                <a:schemeClr val="bg1"/>
              </a:solidFill>
            </a:endParaRPr>
          </a:p>
          <a:p>
            <a:endParaRPr lang="hu-HU" sz="2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Intel vs AMD CPUs: Which Is Better? | by James Montantes | Medium">
            <a:extLst>
              <a:ext uri="{FF2B5EF4-FFF2-40B4-BE49-F238E27FC236}">
                <a16:creationId xmlns:a16="http://schemas.microsoft.com/office/drawing/2014/main" id="{6A08A89B-27BA-863D-EDC3-7EEEE59F3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522" y="1492369"/>
            <a:ext cx="6489819" cy="389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608504A6-6FDA-A1BA-2FB6-1DFE09CEE464}"/>
              </a:ext>
            </a:extLst>
          </p:cNvPr>
          <p:cNvSpPr txBox="1"/>
          <p:nvPr/>
        </p:nvSpPr>
        <p:spPr>
          <a:xfrm>
            <a:off x="4791522" y="5452026"/>
            <a:ext cx="182540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900" dirty="0"/>
              <a:t>https://tinyurl.com/ywv3mt24</a:t>
            </a:r>
          </a:p>
        </p:txBody>
      </p:sp>
    </p:spTree>
    <p:extLst>
      <p:ext uri="{BB962C8B-B14F-4D97-AF65-F5344CB8AC3E}">
        <p14:creationId xmlns:p14="http://schemas.microsoft.com/office/powerpoint/2010/main" val="256191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hu-HU" dirty="0"/>
              <a:t>alaplap</a:t>
            </a: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66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hu-HU">
                <a:solidFill>
                  <a:schemeClr val="bg1"/>
                </a:solidFill>
              </a:rPr>
              <a:t>Méret </a:t>
            </a:r>
          </a:p>
          <a:p>
            <a:r>
              <a:rPr lang="hu-HU">
                <a:solidFill>
                  <a:schemeClr val="bg1"/>
                </a:solidFill>
              </a:rPr>
              <a:t>Kialakítás </a:t>
            </a:r>
          </a:p>
          <a:p>
            <a:r>
              <a:rPr lang="hu-HU">
                <a:solidFill>
                  <a:schemeClr val="bg1"/>
                </a:solidFill>
              </a:rPr>
              <a:t>Processzorhoz passzoló</a:t>
            </a:r>
          </a:p>
        </p:txBody>
      </p:sp>
      <p:pic>
        <p:nvPicPr>
          <p:cNvPr id="3074" name="Picture 2" descr="Asus ROG STRIX Z490-E GAMING ATX alaplap Alaplap">
            <a:extLst>
              <a:ext uri="{FF2B5EF4-FFF2-40B4-BE49-F238E27FC236}">
                <a16:creationId xmlns:a16="http://schemas.microsoft.com/office/drawing/2014/main" id="{C467FB0D-6820-9A6A-A150-21C3665FF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2231" y="1001949"/>
            <a:ext cx="6612949" cy="522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6E95FA9C-A48A-ECC7-DFF9-4796CF7357A0}"/>
              </a:ext>
            </a:extLst>
          </p:cNvPr>
          <p:cNvSpPr txBox="1"/>
          <p:nvPr/>
        </p:nvSpPr>
        <p:spPr>
          <a:xfrm>
            <a:off x="5193377" y="6172757"/>
            <a:ext cx="186412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900" dirty="0"/>
              <a:t>https://tinyurl.com/yn56wuj2</a:t>
            </a:r>
          </a:p>
        </p:txBody>
      </p:sp>
    </p:spTree>
    <p:extLst>
      <p:ext uri="{BB962C8B-B14F-4D97-AF65-F5344CB8AC3E}">
        <p14:creationId xmlns:p14="http://schemas.microsoft.com/office/powerpoint/2010/main" val="106790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hu-HU" dirty="0"/>
              <a:t>videokártya</a:t>
            </a:r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9279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AMD</a:t>
            </a:r>
          </a:p>
          <a:p>
            <a:r>
              <a:rPr lang="hu-HU" dirty="0" err="1">
                <a:solidFill>
                  <a:schemeClr val="bg1"/>
                </a:solidFill>
              </a:rPr>
              <a:t>Nvidia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VRAM mérete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Csatlakozók </a:t>
            </a: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4100" name="Picture 4" descr="GIGABYTE GeForce GTX 1650 D6 WINDFORCE OC 4GB GDDR5 128bit Videokártya -  eMAG.hu">
            <a:extLst>
              <a:ext uri="{FF2B5EF4-FFF2-40B4-BE49-F238E27FC236}">
                <a16:creationId xmlns:a16="http://schemas.microsoft.com/office/drawing/2014/main" id="{6B4BCA03-07F7-44E8-1C52-F7E638017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8641" y="859435"/>
            <a:ext cx="5141316" cy="514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24F682AC-914C-21FB-00C2-10F332596704}"/>
              </a:ext>
            </a:extLst>
          </p:cNvPr>
          <p:cNvSpPr txBox="1"/>
          <p:nvPr/>
        </p:nvSpPr>
        <p:spPr>
          <a:xfrm>
            <a:off x="5218641" y="5697185"/>
            <a:ext cx="15894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900" dirty="0"/>
              <a:t>https://tinyurl.com/37sje7tw</a:t>
            </a:r>
          </a:p>
        </p:txBody>
      </p:sp>
    </p:spTree>
    <p:extLst>
      <p:ext uri="{BB962C8B-B14F-4D97-AF65-F5344CB8AC3E}">
        <p14:creationId xmlns:p14="http://schemas.microsoft.com/office/powerpoint/2010/main" val="350221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FAAAB002-E48E-4009-828A-511F7A828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Thanks for the memory: How cheap RAM changes computing | Ars Technica">
            <a:extLst>
              <a:ext uri="{FF2B5EF4-FFF2-40B4-BE49-F238E27FC236}">
                <a16:creationId xmlns:a16="http://schemas.microsoft.com/office/drawing/2014/main" id="{FA20C016-9DFE-27C9-69C0-5A7BD0D13F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50" r="9091" b="62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29" name="Group 5128">
            <a:extLst>
              <a:ext uri="{FF2B5EF4-FFF2-40B4-BE49-F238E27FC236}">
                <a16:creationId xmlns:a16="http://schemas.microsoft.com/office/drawing/2014/main" id="{D74D7E9A-D874-4F02-8A2D-F9CD2205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23123"/>
            <a:ext cx="4216219" cy="5935132"/>
            <a:chOff x="438068" y="457200"/>
            <a:chExt cx="3703320" cy="5935132"/>
          </a:xfrm>
        </p:grpSpPr>
        <p:sp>
          <p:nvSpPr>
            <p:cNvPr id="5130" name="Rectangle 5129">
              <a:extLst>
                <a:ext uri="{FF2B5EF4-FFF2-40B4-BE49-F238E27FC236}">
                  <a16:creationId xmlns:a16="http://schemas.microsoft.com/office/drawing/2014/main" id="{FDF32581-CAA1-43C6-8532-DC56C8435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31" name="Rectangle 5130">
              <a:extLst>
                <a:ext uri="{FF2B5EF4-FFF2-40B4-BE49-F238E27FC236}">
                  <a16:creationId xmlns:a16="http://schemas.microsoft.com/office/drawing/2014/main" id="{97EF55D5-23F0-4398-B16B-AEF5778C3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1540" y="1006956"/>
            <a:ext cx="3730810" cy="1372177"/>
          </a:xfrm>
        </p:spPr>
        <p:txBody>
          <a:bodyPr anchor="ctr">
            <a:normAutofit/>
          </a:bodyPr>
          <a:lstStyle/>
          <a:p>
            <a:r>
              <a:rPr lang="hu-HU" sz="2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0096" y="1905826"/>
            <a:ext cx="3730810" cy="3564467"/>
          </a:xfrm>
        </p:spPr>
        <p:txBody>
          <a:bodyPr>
            <a:normAutofit/>
          </a:bodyPr>
          <a:lstStyle/>
          <a:p>
            <a:pPr>
              <a:buClr>
                <a:srgbClr val="BFBE5D"/>
              </a:buClr>
            </a:pPr>
            <a:r>
              <a:rPr lang="hu-HU" dirty="0">
                <a:solidFill>
                  <a:srgbClr val="FFFFFF"/>
                </a:solidFill>
              </a:rPr>
              <a:t>Alaplap  maximális befogadása</a:t>
            </a:r>
          </a:p>
          <a:p>
            <a:pPr>
              <a:buClr>
                <a:srgbClr val="BFBE5D"/>
              </a:buClr>
            </a:pPr>
            <a:r>
              <a:rPr lang="hu-HU" dirty="0">
                <a:solidFill>
                  <a:srgbClr val="FFFFFF"/>
                </a:solidFill>
              </a:rPr>
              <a:t>Szétosztás </a:t>
            </a:r>
          </a:p>
          <a:p>
            <a:pPr>
              <a:buClr>
                <a:srgbClr val="BFBE5D"/>
              </a:buClr>
            </a:pPr>
            <a:r>
              <a:rPr lang="hu-HU" dirty="0">
                <a:solidFill>
                  <a:srgbClr val="FFFFFF"/>
                </a:solidFill>
              </a:rPr>
              <a:t>Frekvencia mérete </a:t>
            </a:r>
          </a:p>
          <a:p>
            <a:pPr>
              <a:buClr>
                <a:srgbClr val="BFBE5D"/>
              </a:buClr>
            </a:pPr>
            <a:endParaRPr lang="hu-HU" dirty="0">
              <a:solidFill>
                <a:srgbClr val="FFFFFF"/>
              </a:solidFill>
            </a:endParaRPr>
          </a:p>
          <a:p>
            <a:pPr>
              <a:buClr>
                <a:srgbClr val="BFBE5D"/>
              </a:buClr>
            </a:pPr>
            <a:endParaRPr lang="hu-HU" dirty="0">
              <a:solidFill>
                <a:srgbClr val="FFFFFF"/>
              </a:solidFill>
            </a:endParaRPr>
          </a:p>
          <a:p>
            <a:pPr>
              <a:buClr>
                <a:srgbClr val="BFBE5D"/>
              </a:buClr>
            </a:pPr>
            <a:endParaRPr lang="hu-H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79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hu-HU" dirty="0"/>
              <a:t>háttértár</a:t>
            </a:r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E3D94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hu-HU">
                <a:solidFill>
                  <a:schemeClr val="bg1"/>
                </a:solidFill>
              </a:rPr>
              <a:t>HDD</a:t>
            </a:r>
          </a:p>
          <a:p>
            <a:r>
              <a:rPr lang="hu-HU">
                <a:solidFill>
                  <a:schemeClr val="bg1"/>
                </a:solidFill>
              </a:rPr>
              <a:t>SSD</a:t>
            </a:r>
          </a:p>
          <a:p>
            <a:r>
              <a:rPr lang="hu-HU">
                <a:solidFill>
                  <a:schemeClr val="bg1"/>
                </a:solidFill>
              </a:rPr>
              <a:t>M.2 SSD</a:t>
            </a:r>
          </a:p>
        </p:txBody>
      </p:sp>
      <p:pic>
        <p:nvPicPr>
          <p:cNvPr id="6156" name="Picture 12" descr="SSD hard diskovi | ePonuda.com">
            <a:extLst>
              <a:ext uri="{FF2B5EF4-FFF2-40B4-BE49-F238E27FC236}">
                <a16:creationId xmlns:a16="http://schemas.microsoft.com/office/drawing/2014/main" id="{F5AF5E71-F7AE-7B20-AD73-3C61498C3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393" y="614405"/>
            <a:ext cx="3707477" cy="355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ard Disk Drive 500GB - Slightly Used">
            <a:extLst>
              <a:ext uri="{FF2B5EF4-FFF2-40B4-BE49-F238E27FC236}">
                <a16:creationId xmlns:a16="http://schemas.microsoft.com/office/drawing/2014/main" id="{CF804FD1-1CE7-3448-EDF9-53283FAFD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493" y="2310875"/>
            <a:ext cx="3656480" cy="348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SSD — Википедија">
            <a:extLst>
              <a:ext uri="{FF2B5EF4-FFF2-40B4-BE49-F238E27FC236}">
                <a16:creationId xmlns:a16="http://schemas.microsoft.com/office/drawing/2014/main" id="{511D134A-A932-11C7-E646-2DAE21513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150" y="3907056"/>
            <a:ext cx="3332194" cy="218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A84D5490-CE4C-8E62-AFF7-97B9424CFE30}"/>
              </a:ext>
            </a:extLst>
          </p:cNvPr>
          <p:cNvSpPr txBox="1"/>
          <p:nvPr/>
        </p:nvSpPr>
        <p:spPr>
          <a:xfrm>
            <a:off x="8124393" y="2911986"/>
            <a:ext cx="189738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900" dirty="0"/>
              <a:t>https://tinyurl.com/3se86s4y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CD4463A7-A76F-8A12-6285-65471158CA7A}"/>
              </a:ext>
            </a:extLst>
          </p:cNvPr>
          <p:cNvSpPr txBox="1"/>
          <p:nvPr/>
        </p:nvSpPr>
        <p:spPr>
          <a:xfrm>
            <a:off x="8042148" y="6093557"/>
            <a:ext cx="176225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900" dirty="0"/>
              <a:t>https://tinyurl.com/2fvnk6ak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4DB686E9-6A5A-918D-E489-61265195C729}"/>
              </a:ext>
            </a:extLst>
          </p:cNvPr>
          <p:cNvSpPr txBox="1"/>
          <p:nvPr/>
        </p:nvSpPr>
        <p:spPr>
          <a:xfrm>
            <a:off x="4418493" y="5539764"/>
            <a:ext cx="273876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900" dirty="0"/>
              <a:t>https://tinyurl.com/vp9jp2p2</a:t>
            </a:r>
          </a:p>
        </p:txBody>
      </p:sp>
    </p:spTree>
    <p:extLst>
      <p:ext uri="{BB962C8B-B14F-4D97-AF65-F5344CB8AC3E}">
        <p14:creationId xmlns:p14="http://schemas.microsoft.com/office/powerpoint/2010/main" val="413108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tápegység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1193" y="2180497"/>
            <a:ext cx="3270960" cy="3656100"/>
          </a:xfrm>
        </p:spPr>
        <p:txBody>
          <a:bodyPr/>
          <a:lstStyle/>
          <a:p>
            <a:r>
              <a:rPr lang="hu-HU" dirty="0"/>
              <a:t>Fogyasztás összeszámolása több legyen </a:t>
            </a:r>
          </a:p>
          <a:p>
            <a:r>
              <a:rPr lang="hu-HU" dirty="0"/>
              <a:t>Minőség </a:t>
            </a:r>
          </a:p>
          <a:p>
            <a:r>
              <a:rPr lang="hu-HU" dirty="0"/>
              <a:t>Megfelelő csatlakozót 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7170" name="Picture 2" descr="EWENT ATX PC tápegység 500W (EW3907) - MediaMarkt online vásárlás">
            <a:extLst>
              <a:ext uri="{FF2B5EF4-FFF2-40B4-BE49-F238E27FC236}">
                <a16:creationId xmlns:a16="http://schemas.microsoft.com/office/drawing/2014/main" id="{6CCDD168-7A5C-A9BA-F7EF-D2F703436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663" y="1275437"/>
            <a:ext cx="6917784" cy="51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7C3C7FCA-9E8E-2695-BCCE-66662BADD994}"/>
              </a:ext>
            </a:extLst>
          </p:cNvPr>
          <p:cNvSpPr txBox="1"/>
          <p:nvPr/>
        </p:nvSpPr>
        <p:spPr>
          <a:xfrm>
            <a:off x="4317663" y="5836597"/>
            <a:ext cx="177833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900" dirty="0"/>
              <a:t>https://tinyurl.com/yp846u5f</a:t>
            </a:r>
          </a:p>
        </p:txBody>
      </p:sp>
    </p:spTree>
    <p:extLst>
      <p:ext uri="{BB962C8B-B14F-4D97-AF65-F5344CB8AC3E}">
        <p14:creationId xmlns:p14="http://schemas.microsoft.com/office/powerpoint/2010/main" val="1193726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38" name="Rectangle 923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9" name="Rectangle 923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hu-HU"/>
              <a:t>hűttés</a:t>
            </a:r>
          </a:p>
        </p:txBody>
      </p:sp>
      <p:sp>
        <p:nvSpPr>
          <p:cNvPr id="9237" name="Rectangle 923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3C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pPr marL="0" indent="0">
              <a:buClr>
                <a:srgbClr val="3CE0FF"/>
              </a:buClr>
              <a:buNone/>
            </a:pPr>
            <a:r>
              <a:rPr lang="hu-HU">
                <a:solidFill>
                  <a:schemeClr val="bg1"/>
                </a:solidFill>
              </a:rPr>
              <a:t>Vízhűtés 					Levegő keringgetés </a:t>
            </a:r>
          </a:p>
          <a:p>
            <a:pPr marL="0" indent="0">
              <a:buClr>
                <a:srgbClr val="3CE0FF"/>
              </a:buClr>
              <a:buNone/>
            </a:pPr>
            <a:endParaRPr lang="hu-HU">
              <a:solidFill>
                <a:schemeClr val="bg1"/>
              </a:solidFill>
            </a:endParaRPr>
          </a:p>
          <a:p>
            <a:pPr>
              <a:buClr>
                <a:srgbClr val="3CE0FF"/>
              </a:buClr>
            </a:pPr>
            <a:r>
              <a:rPr lang="hu-HU">
                <a:solidFill>
                  <a:schemeClr val="bg1"/>
                </a:solidFill>
              </a:rPr>
              <a:t>Ventilátorok </a:t>
            </a:r>
          </a:p>
          <a:p>
            <a:pPr>
              <a:buClr>
                <a:srgbClr val="3CE0FF"/>
              </a:buClr>
            </a:pPr>
            <a:r>
              <a:rPr lang="hu-HU">
                <a:solidFill>
                  <a:schemeClr val="bg1"/>
                </a:solidFill>
              </a:rPr>
              <a:t>Hűtő bordák</a:t>
            </a:r>
          </a:p>
          <a:p>
            <a:pPr>
              <a:buClr>
                <a:srgbClr val="3CE0FF"/>
              </a:buClr>
            </a:pPr>
            <a:r>
              <a:rPr lang="hu-HU">
                <a:solidFill>
                  <a:schemeClr val="bg1"/>
                </a:solidFill>
              </a:rPr>
              <a:t>Folyadék keringgetés </a:t>
            </a:r>
          </a:p>
          <a:p>
            <a:pPr>
              <a:buClr>
                <a:srgbClr val="3CE0FF"/>
              </a:buClr>
            </a:pPr>
            <a:endParaRPr lang="hu-HU">
              <a:solidFill>
                <a:schemeClr val="bg1"/>
              </a:solidFill>
            </a:endParaRPr>
          </a:p>
          <a:p>
            <a:pPr marL="0" indent="0">
              <a:buClr>
                <a:srgbClr val="3CE0FF"/>
              </a:buClr>
              <a:buNone/>
            </a:pPr>
            <a:endParaRPr lang="hu-HU">
              <a:solidFill>
                <a:schemeClr val="bg1"/>
              </a:solidFill>
            </a:endParaRPr>
          </a:p>
          <a:p>
            <a:pPr marL="0" indent="0">
              <a:buClr>
                <a:srgbClr val="3CE0FF"/>
              </a:buClr>
              <a:buNone/>
            </a:pPr>
            <a:endParaRPr lang="hu-HU">
              <a:solidFill>
                <a:schemeClr val="bg1"/>
              </a:solidFill>
            </a:endParaRPr>
          </a:p>
        </p:txBody>
      </p:sp>
      <p:pic>
        <p:nvPicPr>
          <p:cNvPr id="9220" name="Picture 4" descr="Custom watercooled pc építés - PC építés - TheVR Fórum">
            <a:extLst>
              <a:ext uri="{FF2B5EF4-FFF2-40B4-BE49-F238E27FC236}">
                <a16:creationId xmlns:a16="http://schemas.microsoft.com/office/drawing/2014/main" id="{12B64A6D-A3CE-E499-56C3-5A15C2AF5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034" y="796105"/>
            <a:ext cx="5825786" cy="54474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6D2681BE-D4BE-FE5C-891C-339BBE4680A4}"/>
              </a:ext>
            </a:extLst>
          </p:cNvPr>
          <p:cNvSpPr txBox="1"/>
          <p:nvPr/>
        </p:nvSpPr>
        <p:spPr>
          <a:xfrm>
            <a:off x="5258034" y="6285384"/>
            <a:ext cx="314428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900" dirty="0"/>
              <a:t>https://tinyurl.com/v9sum472</a:t>
            </a:r>
          </a:p>
        </p:txBody>
      </p:sp>
    </p:spTree>
    <p:extLst>
      <p:ext uri="{BB962C8B-B14F-4D97-AF65-F5344CB8AC3E}">
        <p14:creationId xmlns:p14="http://schemas.microsoft.com/office/powerpoint/2010/main" val="888304952"/>
      </p:ext>
    </p:extLst>
  </p:cSld>
  <p:clrMapOvr>
    <a:masterClrMapping/>
  </p:clrMapOvr>
</p:sld>
</file>

<file path=ppt/theme/theme1.xml><?xml version="1.0" encoding="utf-8"?>
<a:theme xmlns:a="http://schemas.openxmlformats.org/drawingml/2006/main" name="Osztalék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TM03457464[[fn=Osztalék]]</Template>
  <TotalTime>176</TotalTime>
  <Words>205</Words>
  <Application>Microsoft Office PowerPoint</Application>
  <PresentationFormat>Szélesvásznú</PresentationFormat>
  <Paragraphs>73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Wingdings 2</vt:lpstr>
      <vt:lpstr>Osztalék</vt:lpstr>
      <vt:lpstr>Számítógép összeszerelés </vt:lpstr>
      <vt:lpstr>Használási cél </vt:lpstr>
      <vt:lpstr>Processzor</vt:lpstr>
      <vt:lpstr>alaplap</vt:lpstr>
      <vt:lpstr>videokártya</vt:lpstr>
      <vt:lpstr>RAM</vt:lpstr>
      <vt:lpstr>háttértár</vt:lpstr>
      <vt:lpstr>tápegység</vt:lpstr>
      <vt:lpstr>hűttés</vt:lpstr>
      <vt:lpstr>GépHáz</vt:lpstr>
      <vt:lpstr>Kiegészítők</vt:lpstr>
      <vt:lpstr>Köszönöm a figyelmet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Kővágó Levente</dc:creator>
  <cp:lastModifiedBy>Kővágó Levente</cp:lastModifiedBy>
  <cp:revision>7</cp:revision>
  <dcterms:created xsi:type="dcterms:W3CDTF">2022-09-08T09:22:53Z</dcterms:created>
  <dcterms:modified xsi:type="dcterms:W3CDTF">2022-09-18T19:22:23Z</dcterms:modified>
</cp:coreProperties>
</file>