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>
        <p:scale>
          <a:sx n="66" d="100"/>
          <a:sy n="66" d="100"/>
        </p:scale>
        <p:origin x="-1452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Скругленный прямоугольник 60"/>
          <p:cNvSpPr/>
          <p:nvPr/>
        </p:nvSpPr>
        <p:spPr>
          <a:xfrm>
            <a:off x="2663788" y="3267707"/>
            <a:ext cx="1777279" cy="444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55776" y="109562"/>
            <a:ext cx="4263100" cy="444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-12198" y="0"/>
            <a:ext cx="184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Вводимые данные для регистрации клиента</a:t>
            </a:r>
            <a:endParaRPr lang="ru-RU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352246" y="5734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Данные о клиенте в клиентскую базу</a:t>
            </a:r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298778" y="146966"/>
            <a:ext cx="300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2"/>
                </a:solidFill>
              </a:rPr>
              <a:t>ВХОД В ЛИЧНЫЙ КАБИНЕТ</a:t>
            </a:r>
            <a:endParaRPr lang="ru-RU" b="1" dirty="0">
              <a:solidFill>
                <a:schemeClr val="bg2"/>
              </a:solidFill>
            </a:endParaRPr>
          </a:p>
        </p:txBody>
      </p:sp>
      <p:cxnSp>
        <p:nvCxnSpPr>
          <p:cNvPr id="9" name="Прямая со стрелкой 8"/>
          <p:cNvCxnSpPr>
            <a:stCxn id="5" idx="3"/>
            <a:endCxn id="4" idx="1"/>
          </p:cNvCxnSpPr>
          <p:nvPr/>
        </p:nvCxnSpPr>
        <p:spPr>
          <a:xfrm>
            <a:off x="1835695" y="230833"/>
            <a:ext cx="720081" cy="10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3"/>
            <a:endCxn id="6" idx="1"/>
          </p:cNvCxnSpPr>
          <p:nvPr/>
        </p:nvCxnSpPr>
        <p:spPr>
          <a:xfrm flipV="1">
            <a:off x="6818876" y="288180"/>
            <a:ext cx="533370" cy="43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9660" y="495187"/>
            <a:ext cx="1199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Логин и пароль</a:t>
            </a:r>
            <a:endParaRPr lang="ru-RU" sz="1200" dirty="0"/>
          </a:p>
        </p:txBody>
      </p:sp>
      <p:cxnSp>
        <p:nvCxnSpPr>
          <p:cNvPr id="16" name="Прямая со стрелкой 15"/>
          <p:cNvCxnSpPr>
            <a:endCxn id="4" idx="1"/>
          </p:cNvCxnSpPr>
          <p:nvPr/>
        </p:nvCxnSpPr>
        <p:spPr>
          <a:xfrm flipV="1">
            <a:off x="1331640" y="331633"/>
            <a:ext cx="1224136" cy="32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Скругленный прямоугольник 39"/>
          <p:cNvSpPr/>
          <p:nvPr/>
        </p:nvSpPr>
        <p:spPr>
          <a:xfrm>
            <a:off x="558788" y="3651191"/>
            <a:ext cx="1777279" cy="444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558788" y="3734761"/>
            <a:ext cx="1777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chemeClr val="bg2"/>
                </a:solidFill>
              </a:rPr>
              <a:t>ОФОРМЛЕНИЕ ЗАКАЗА</a:t>
            </a:r>
            <a:endParaRPr lang="ru-RU" sz="1200" b="1" dirty="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5556" y="2652060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Данные об отправителе, данные о получателе, данные по оплате</a:t>
            </a:r>
            <a:endParaRPr lang="ru-RU" sz="1200" dirty="0"/>
          </a:p>
        </p:txBody>
      </p:sp>
      <p:cxnSp>
        <p:nvCxnSpPr>
          <p:cNvPr id="46" name="Прямая со стрелкой 45"/>
          <p:cNvCxnSpPr>
            <a:stCxn id="42" idx="2"/>
            <a:endCxn id="40" idx="0"/>
          </p:cNvCxnSpPr>
          <p:nvPr/>
        </p:nvCxnSpPr>
        <p:spPr>
          <a:xfrm flipH="1">
            <a:off x="1447428" y="3298391"/>
            <a:ext cx="100236" cy="352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5319" y="4305309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Передача данных в систему диспетчеризации</a:t>
            </a:r>
            <a:endParaRPr lang="ru-RU" sz="1200" dirty="0"/>
          </a:p>
        </p:txBody>
      </p:sp>
      <p:cxnSp>
        <p:nvCxnSpPr>
          <p:cNvPr id="50" name="Прямая со стрелкой 49"/>
          <p:cNvCxnSpPr>
            <a:stCxn id="40" idx="2"/>
            <a:endCxn id="48" idx="0"/>
          </p:cNvCxnSpPr>
          <p:nvPr/>
        </p:nvCxnSpPr>
        <p:spPr>
          <a:xfrm flipH="1">
            <a:off x="1447427" y="4095332"/>
            <a:ext cx="1" cy="209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18682" y="3351277"/>
            <a:ext cx="1561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chemeClr val="bg2"/>
                </a:solidFill>
              </a:rPr>
              <a:t>  ОТЗЫВ О ЗАКАЗЕ</a:t>
            </a:r>
            <a:endParaRPr lang="ru-RU" sz="1200" b="1" dirty="0">
              <a:solidFill>
                <a:schemeClr val="bg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60503" y="2683446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Отзыв о закрытом заказе</a:t>
            </a:r>
            <a:endParaRPr lang="ru-RU" sz="1200" dirty="0"/>
          </a:p>
        </p:txBody>
      </p:sp>
      <p:cxnSp>
        <p:nvCxnSpPr>
          <p:cNvPr id="59" name="Прямая со стрелкой 58"/>
          <p:cNvCxnSpPr>
            <a:stCxn id="58" idx="2"/>
            <a:endCxn id="61" idx="0"/>
          </p:cNvCxnSpPr>
          <p:nvPr/>
        </p:nvCxnSpPr>
        <p:spPr>
          <a:xfrm>
            <a:off x="3532611" y="2960445"/>
            <a:ext cx="19817" cy="307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41178" y="3987890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Передача данных в систему контроля качества работы курьеров</a:t>
            </a:r>
            <a:endParaRPr lang="ru-RU" sz="1200" dirty="0"/>
          </a:p>
        </p:txBody>
      </p:sp>
      <p:cxnSp>
        <p:nvCxnSpPr>
          <p:cNvPr id="66" name="Прямая со стрелкой 65"/>
          <p:cNvCxnSpPr>
            <a:stCxn id="61" idx="2"/>
            <a:endCxn id="60" idx="0"/>
          </p:cNvCxnSpPr>
          <p:nvPr/>
        </p:nvCxnSpPr>
        <p:spPr>
          <a:xfrm flipH="1">
            <a:off x="3513286" y="3711848"/>
            <a:ext cx="39142" cy="276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Скругленный прямоугольник 66"/>
          <p:cNvSpPr/>
          <p:nvPr/>
        </p:nvSpPr>
        <p:spPr>
          <a:xfrm>
            <a:off x="4568635" y="3231866"/>
            <a:ext cx="1777279" cy="444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4604478" y="3310579"/>
            <a:ext cx="17641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 smtClean="0">
                <a:solidFill>
                  <a:schemeClr val="bg2"/>
                </a:solidFill>
              </a:rPr>
              <a:t>ОТСЛЕЖИВАНИЕ ЗАКАЗОВ</a:t>
            </a:r>
            <a:endParaRPr lang="ru-RU" sz="1050" b="1" dirty="0">
              <a:solidFill>
                <a:schemeClr val="bg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12490" y="3889810"/>
            <a:ext cx="1479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Статус заказа, информация о его местоположении</a:t>
            </a:r>
            <a:endParaRPr lang="ru-RU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4475090" y="2495461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Информация, идентифицирующая заказ</a:t>
            </a:r>
            <a:endParaRPr lang="ru-RU" sz="1100" dirty="0"/>
          </a:p>
        </p:txBody>
      </p:sp>
      <p:cxnSp>
        <p:nvCxnSpPr>
          <p:cNvPr id="77" name="Прямая со стрелкой 76"/>
          <p:cNvCxnSpPr/>
          <p:nvPr/>
        </p:nvCxnSpPr>
        <p:spPr>
          <a:xfrm>
            <a:off x="5427381" y="2924604"/>
            <a:ext cx="19817" cy="307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5457881" y="3726000"/>
            <a:ext cx="1" cy="209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Скругленный прямоугольник 37"/>
          <p:cNvSpPr/>
          <p:nvPr/>
        </p:nvSpPr>
        <p:spPr>
          <a:xfrm>
            <a:off x="6563098" y="3231866"/>
            <a:ext cx="1777279" cy="444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6624228" y="3315436"/>
            <a:ext cx="1716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chemeClr val="bg2"/>
                </a:solidFill>
              </a:rPr>
              <a:t>КОНСУЛЬТИРОВАНИЕ</a:t>
            </a:r>
            <a:endParaRPr lang="ru-RU" sz="1200" b="1" dirty="0">
              <a:solidFill>
                <a:schemeClr val="bg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96088" y="2594553"/>
            <a:ext cx="1756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Запрос на консультацию</a:t>
            </a:r>
            <a:endParaRPr lang="ru-RU" sz="1100" dirty="0"/>
          </a:p>
        </p:txBody>
      </p:sp>
      <p:cxnSp>
        <p:nvCxnSpPr>
          <p:cNvPr id="45" name="Прямая со стрелкой 44"/>
          <p:cNvCxnSpPr/>
          <p:nvPr/>
        </p:nvCxnSpPr>
        <p:spPr>
          <a:xfrm>
            <a:off x="7456156" y="2856163"/>
            <a:ext cx="19817" cy="307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97844" y="3997065"/>
            <a:ext cx="1756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Ответы на заданные вопросы</a:t>
            </a:r>
            <a:endParaRPr lang="ru-RU" sz="1100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7482302" y="3695881"/>
            <a:ext cx="19817" cy="307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3347864" y="553703"/>
            <a:ext cx="0" cy="125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628577" y="692696"/>
            <a:ext cx="1777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/>
              <a:t>ОФОРМЛЕНИЕ ЗАКАЗА</a:t>
            </a:r>
            <a:endParaRPr lang="ru-RU" sz="105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563888" y="980728"/>
            <a:ext cx="19311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/>
              <a:t> ОТЗЫВ О ЗАКАЗЕ</a:t>
            </a:r>
            <a:endParaRPr lang="ru-RU" sz="105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635896" y="1196752"/>
            <a:ext cx="1497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/>
              <a:t>ОТСЛЕЖИВАНИЕ ЗАКАЗОВ</a:t>
            </a:r>
            <a:endParaRPr lang="ru-RU" sz="1050" b="1" dirty="0"/>
          </a:p>
        </p:txBody>
      </p:sp>
      <p:cxnSp>
        <p:nvCxnSpPr>
          <p:cNvPr id="55" name="Прямая соединительная линия 54"/>
          <p:cNvCxnSpPr>
            <a:endCxn id="52" idx="1"/>
          </p:cNvCxnSpPr>
          <p:nvPr/>
        </p:nvCxnSpPr>
        <p:spPr>
          <a:xfrm>
            <a:off x="3347864" y="819654"/>
            <a:ext cx="280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3362453" y="110768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endCxn id="54" idx="1"/>
          </p:cNvCxnSpPr>
          <p:nvPr/>
        </p:nvCxnSpPr>
        <p:spPr>
          <a:xfrm>
            <a:off x="3359013" y="1404501"/>
            <a:ext cx="276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647045" y="1679793"/>
            <a:ext cx="1497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/>
              <a:t>КОНСУЛЬТИРОВАНИЕ</a:t>
            </a:r>
            <a:endParaRPr lang="ru-RU" sz="1050" b="1" dirty="0"/>
          </a:p>
        </p:txBody>
      </p:sp>
      <p:cxnSp>
        <p:nvCxnSpPr>
          <p:cNvPr id="65" name="Прямая соединительная линия 64"/>
          <p:cNvCxnSpPr>
            <a:endCxn id="64" idx="1"/>
          </p:cNvCxnSpPr>
          <p:nvPr/>
        </p:nvCxnSpPr>
        <p:spPr>
          <a:xfrm>
            <a:off x="3359013" y="1806751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48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Скругленный прямоугольник 60"/>
          <p:cNvSpPr/>
          <p:nvPr/>
        </p:nvSpPr>
        <p:spPr>
          <a:xfrm>
            <a:off x="3537408" y="3167192"/>
            <a:ext cx="1992260" cy="444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55776" y="109562"/>
            <a:ext cx="4263100" cy="444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131840" y="14696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2"/>
                </a:solidFill>
              </a:rPr>
              <a:t>СИСТЕМА ДИСПЕТЧЕРИЗАЦИИ</a:t>
            </a:r>
            <a:endParaRPr lang="ru-RU" b="1" dirty="0">
              <a:solidFill>
                <a:schemeClr val="bg2"/>
              </a:solidFill>
            </a:endParaRPr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208844" y="3467483"/>
            <a:ext cx="1777279" cy="360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208844" y="3551052"/>
            <a:ext cx="1777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 smtClean="0">
                <a:solidFill>
                  <a:schemeClr val="bg2"/>
                </a:solidFill>
              </a:rPr>
              <a:t>ОТСЛЕЖИВАНИЕ КУРЬЕРОВ</a:t>
            </a:r>
            <a:endParaRPr lang="ru-RU" sz="1050" b="1" dirty="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5612" y="2468351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Информация, идентифицирующая  курьера</a:t>
            </a:r>
            <a:endParaRPr lang="ru-RU" sz="1200" dirty="0"/>
          </a:p>
        </p:txBody>
      </p:sp>
      <p:cxnSp>
        <p:nvCxnSpPr>
          <p:cNvPr id="46" name="Прямая со стрелкой 45"/>
          <p:cNvCxnSpPr>
            <a:endCxn id="40" idx="0"/>
          </p:cNvCxnSpPr>
          <p:nvPr/>
        </p:nvCxnSpPr>
        <p:spPr>
          <a:xfrm>
            <a:off x="1097483" y="3082914"/>
            <a:ext cx="1" cy="384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5375" y="4121600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Информация о местоположении курьера</a:t>
            </a:r>
            <a:endParaRPr lang="ru-RU" sz="1200" dirty="0"/>
          </a:p>
        </p:txBody>
      </p:sp>
      <p:cxnSp>
        <p:nvCxnSpPr>
          <p:cNvPr id="50" name="Прямая со стрелкой 49"/>
          <p:cNvCxnSpPr>
            <a:stCxn id="40" idx="2"/>
            <a:endCxn id="48" idx="0"/>
          </p:cNvCxnSpPr>
          <p:nvPr/>
        </p:nvCxnSpPr>
        <p:spPr>
          <a:xfrm flipH="1">
            <a:off x="1097483" y="3828051"/>
            <a:ext cx="1" cy="293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37407" y="3250762"/>
            <a:ext cx="19311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 smtClean="0">
                <a:solidFill>
                  <a:schemeClr val="bg2"/>
                </a:solidFill>
              </a:rPr>
              <a:t>РАСПРЕДЕЛЕНИЕ НАГРУЗКИ</a:t>
            </a:r>
            <a:endParaRPr lang="ru-RU" sz="1050" b="1" dirty="0">
              <a:solidFill>
                <a:schemeClr val="bg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4841" y="2536971"/>
            <a:ext cx="1883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Заказы, подлежащие распределению</a:t>
            </a:r>
            <a:endParaRPr lang="ru-RU" sz="1200" dirty="0"/>
          </a:p>
        </p:txBody>
      </p:sp>
      <p:cxnSp>
        <p:nvCxnSpPr>
          <p:cNvPr id="59" name="Прямая со стрелкой 58"/>
          <p:cNvCxnSpPr>
            <a:stCxn id="58" idx="2"/>
            <a:endCxn id="61" idx="0"/>
          </p:cNvCxnSpPr>
          <p:nvPr/>
        </p:nvCxnSpPr>
        <p:spPr>
          <a:xfrm>
            <a:off x="4526690" y="2998636"/>
            <a:ext cx="6848" cy="168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95604" y="388737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Дополнения индивидуальных планов курьеров</a:t>
            </a:r>
            <a:endParaRPr lang="ru-RU" sz="1200" dirty="0"/>
          </a:p>
        </p:txBody>
      </p:sp>
      <p:cxnSp>
        <p:nvCxnSpPr>
          <p:cNvPr id="66" name="Прямая со стрелкой 65"/>
          <p:cNvCxnSpPr>
            <a:stCxn id="61" idx="2"/>
            <a:endCxn id="60" idx="0"/>
          </p:cNvCxnSpPr>
          <p:nvPr/>
        </p:nvCxnSpPr>
        <p:spPr>
          <a:xfrm>
            <a:off x="4533538" y="3611333"/>
            <a:ext cx="34174" cy="276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Скругленный прямоугольник 66"/>
          <p:cNvSpPr/>
          <p:nvPr/>
        </p:nvSpPr>
        <p:spPr>
          <a:xfrm>
            <a:off x="6630449" y="3296658"/>
            <a:ext cx="1777279" cy="444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6716899" y="3333856"/>
            <a:ext cx="1497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 smtClean="0">
                <a:solidFill>
                  <a:schemeClr val="bg2"/>
                </a:solidFill>
              </a:rPr>
              <a:t>ФОРМИРОВАНИЕ МАРШРУТОВ</a:t>
            </a:r>
            <a:endParaRPr lang="ru-RU" sz="1050" b="1" dirty="0">
              <a:solidFill>
                <a:schemeClr val="bg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17637" y="4000769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Маршрут для курьера, ответственного за заказ</a:t>
            </a:r>
            <a:endParaRPr lang="ru-RU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6536904" y="2560253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Адрес приема и адрес доставки заказа</a:t>
            </a:r>
            <a:endParaRPr lang="ru-RU" sz="1100" dirty="0"/>
          </a:p>
        </p:txBody>
      </p:sp>
      <p:cxnSp>
        <p:nvCxnSpPr>
          <p:cNvPr id="77" name="Прямая со стрелкой 76"/>
          <p:cNvCxnSpPr/>
          <p:nvPr/>
        </p:nvCxnSpPr>
        <p:spPr>
          <a:xfrm>
            <a:off x="7489195" y="2989396"/>
            <a:ext cx="19817" cy="307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7519695" y="3790792"/>
            <a:ext cx="1" cy="209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Скругленный прямоугольник 104"/>
          <p:cNvSpPr/>
          <p:nvPr/>
        </p:nvSpPr>
        <p:spPr>
          <a:xfrm>
            <a:off x="4880241" y="5112146"/>
            <a:ext cx="1992260" cy="444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TextBox 105"/>
          <p:cNvSpPr txBox="1"/>
          <p:nvPr/>
        </p:nvSpPr>
        <p:spPr>
          <a:xfrm>
            <a:off x="4907967" y="5142057"/>
            <a:ext cx="19311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 smtClean="0">
                <a:solidFill>
                  <a:schemeClr val="bg2"/>
                </a:solidFill>
              </a:rPr>
              <a:t>Уведомление курьеров о  заказах</a:t>
            </a:r>
            <a:endParaRPr lang="ru-RU" sz="1050" b="1" dirty="0">
              <a:solidFill>
                <a:schemeClr val="bg2"/>
              </a:solidFill>
            </a:endParaRPr>
          </a:p>
        </p:txBody>
      </p:sp>
      <p:cxnSp>
        <p:nvCxnSpPr>
          <p:cNvPr id="108" name="Прямая со стрелкой 107"/>
          <p:cNvCxnSpPr>
            <a:stCxn id="73" idx="2"/>
            <a:endCxn id="105" idx="0"/>
          </p:cNvCxnSpPr>
          <p:nvPr/>
        </p:nvCxnSpPr>
        <p:spPr>
          <a:xfrm flipH="1">
            <a:off x="5876371" y="4462434"/>
            <a:ext cx="1713374" cy="649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60" idx="2"/>
            <a:endCxn id="105" idx="0"/>
          </p:cNvCxnSpPr>
          <p:nvPr/>
        </p:nvCxnSpPr>
        <p:spPr>
          <a:xfrm>
            <a:off x="4567712" y="4533706"/>
            <a:ext cx="1308659" cy="57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894882" y="5760218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Обновление информации в курьерском приложении</a:t>
            </a:r>
            <a:endParaRPr lang="ru-RU" sz="1200" dirty="0"/>
          </a:p>
        </p:txBody>
      </p:sp>
      <p:cxnSp>
        <p:nvCxnSpPr>
          <p:cNvPr id="112" name="Прямая со стрелкой 111"/>
          <p:cNvCxnSpPr>
            <a:endCxn id="111" idx="0"/>
          </p:cNvCxnSpPr>
          <p:nvPr/>
        </p:nvCxnSpPr>
        <p:spPr>
          <a:xfrm flipH="1">
            <a:off x="5866990" y="5466669"/>
            <a:ext cx="2" cy="293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>
            <a:off x="3347864" y="553703"/>
            <a:ext cx="0" cy="850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628577" y="692696"/>
            <a:ext cx="1777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 smtClean="0"/>
              <a:t>ОТСЛЕЖИВАНИЕ КУРЬЕРОВ</a:t>
            </a:r>
            <a:endParaRPr lang="ru-RU" sz="105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3635896" y="980728"/>
            <a:ext cx="19311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 smtClean="0"/>
              <a:t>РАСПРЕДЕЛЕНИЕ НАГРУЗКИ</a:t>
            </a:r>
            <a:endParaRPr lang="ru-RU" sz="105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3635896" y="1196752"/>
            <a:ext cx="1497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 smtClean="0"/>
              <a:t>ФОРМИРОВАНИЕ МАРШРУТОВ</a:t>
            </a:r>
            <a:endParaRPr lang="ru-RU" sz="1050" b="1" dirty="0"/>
          </a:p>
        </p:txBody>
      </p:sp>
      <p:cxnSp>
        <p:nvCxnSpPr>
          <p:cNvPr id="125" name="Прямая соединительная линия 124"/>
          <p:cNvCxnSpPr>
            <a:endCxn id="121" idx="1"/>
          </p:cNvCxnSpPr>
          <p:nvPr/>
        </p:nvCxnSpPr>
        <p:spPr>
          <a:xfrm>
            <a:off x="3347864" y="819654"/>
            <a:ext cx="280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/>
          <p:cNvCxnSpPr>
            <a:endCxn id="122" idx="1"/>
          </p:cNvCxnSpPr>
          <p:nvPr/>
        </p:nvCxnSpPr>
        <p:spPr>
          <a:xfrm>
            <a:off x="3347864" y="110768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>
            <a:endCxn id="123" idx="1"/>
          </p:cNvCxnSpPr>
          <p:nvPr/>
        </p:nvCxnSpPr>
        <p:spPr>
          <a:xfrm>
            <a:off x="3347864" y="1404501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84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Скругленный прямоугольник 60"/>
          <p:cNvSpPr/>
          <p:nvPr/>
        </p:nvSpPr>
        <p:spPr>
          <a:xfrm>
            <a:off x="2632336" y="3951382"/>
            <a:ext cx="1992260" cy="444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55776" y="109562"/>
            <a:ext cx="4263100" cy="444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851920" y="146966"/>
            <a:ext cx="25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2"/>
                </a:solidFill>
              </a:rPr>
              <a:t>ПО ДЛЯ КУРЬЕРОВ</a:t>
            </a:r>
            <a:endParaRPr lang="ru-RU" b="1" dirty="0">
              <a:solidFill>
                <a:schemeClr val="bg2"/>
              </a:solidFill>
            </a:endParaRPr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139005" y="3953686"/>
            <a:ext cx="1777279" cy="660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139005" y="4037255"/>
            <a:ext cx="17772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 smtClean="0">
                <a:solidFill>
                  <a:schemeClr val="bg2"/>
                </a:solidFill>
              </a:rPr>
              <a:t>ФОРМИРОВАНИЕ ГРАФИКОВ РАБОТЫ КУРЬЕРОВ</a:t>
            </a:r>
            <a:endParaRPr lang="ru-RU" sz="1050" b="1" dirty="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5773" y="295455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Информация от диспетчеров о заказах и маршрутах</a:t>
            </a:r>
            <a:endParaRPr lang="ru-RU" sz="1200" dirty="0"/>
          </a:p>
        </p:txBody>
      </p:sp>
      <p:cxnSp>
        <p:nvCxnSpPr>
          <p:cNvPr id="46" name="Прямая со стрелкой 45"/>
          <p:cNvCxnSpPr>
            <a:stCxn id="42" idx="2"/>
            <a:endCxn id="40" idx="0"/>
          </p:cNvCxnSpPr>
          <p:nvPr/>
        </p:nvCxnSpPr>
        <p:spPr>
          <a:xfrm flipH="1">
            <a:off x="1027645" y="3600885"/>
            <a:ext cx="100236" cy="352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048" y="4948637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Распорядок дня для конкретного курьера</a:t>
            </a:r>
            <a:endParaRPr lang="ru-RU" sz="1200" dirty="0"/>
          </a:p>
        </p:txBody>
      </p:sp>
      <p:cxnSp>
        <p:nvCxnSpPr>
          <p:cNvPr id="50" name="Прямая со стрелкой 49"/>
          <p:cNvCxnSpPr>
            <a:endCxn id="48" idx="0"/>
          </p:cNvCxnSpPr>
          <p:nvPr/>
        </p:nvCxnSpPr>
        <p:spPr>
          <a:xfrm flipH="1">
            <a:off x="1028156" y="4655088"/>
            <a:ext cx="2" cy="293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690532" y="4034951"/>
            <a:ext cx="18729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 smtClean="0">
                <a:solidFill>
                  <a:schemeClr val="bg2"/>
                </a:solidFill>
              </a:rPr>
              <a:t>ФОРМИРОВАНИЕ ОТЧЕТОВ</a:t>
            </a:r>
            <a:endParaRPr lang="ru-RU" sz="1050" b="1" dirty="0">
              <a:solidFill>
                <a:schemeClr val="bg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79769" y="3321161"/>
            <a:ext cx="1883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Информация для отчета по завершенному заказу</a:t>
            </a:r>
            <a:endParaRPr lang="ru-RU" sz="1200" dirty="0"/>
          </a:p>
        </p:txBody>
      </p:sp>
      <p:cxnSp>
        <p:nvCxnSpPr>
          <p:cNvPr id="59" name="Прямая со стрелкой 58"/>
          <p:cNvCxnSpPr>
            <a:stCxn id="58" idx="2"/>
            <a:endCxn id="61" idx="0"/>
          </p:cNvCxnSpPr>
          <p:nvPr/>
        </p:nvCxnSpPr>
        <p:spPr>
          <a:xfrm>
            <a:off x="3621618" y="3782826"/>
            <a:ext cx="6848" cy="168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000264" y="4948636"/>
            <a:ext cx="3108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Отчет отправляется в бухгалтерию, заказ переводится в стадию завершенных </a:t>
            </a:r>
            <a:endParaRPr lang="ru-RU" sz="1200" dirty="0"/>
          </a:p>
        </p:txBody>
      </p:sp>
      <p:cxnSp>
        <p:nvCxnSpPr>
          <p:cNvPr id="66" name="Прямая со стрелкой 65"/>
          <p:cNvCxnSpPr>
            <a:stCxn id="61" idx="2"/>
            <a:endCxn id="60" idx="0"/>
          </p:cNvCxnSpPr>
          <p:nvPr/>
        </p:nvCxnSpPr>
        <p:spPr>
          <a:xfrm flipH="1">
            <a:off x="3554629" y="4395523"/>
            <a:ext cx="73837" cy="553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Скругленный прямоугольник 66"/>
          <p:cNvSpPr/>
          <p:nvPr/>
        </p:nvSpPr>
        <p:spPr>
          <a:xfrm>
            <a:off x="5290907" y="4080848"/>
            <a:ext cx="1777279" cy="444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5377357" y="4118046"/>
            <a:ext cx="1497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 smtClean="0">
                <a:solidFill>
                  <a:schemeClr val="bg2"/>
                </a:solidFill>
              </a:rPr>
              <a:t>СВЯЗЬ С ДИСПЕТЧЕРАМИ</a:t>
            </a:r>
            <a:endParaRPr lang="ru-RU" sz="1050" b="1" dirty="0">
              <a:solidFill>
                <a:schemeClr val="bg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278095" y="4784959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Связь курьера с диспетчера</a:t>
            </a:r>
            <a:endParaRPr lang="ru-RU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5197362" y="3344443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Запрос на связь с диспетчером</a:t>
            </a:r>
            <a:endParaRPr lang="ru-RU" sz="1100" dirty="0"/>
          </a:p>
        </p:txBody>
      </p:sp>
      <p:cxnSp>
        <p:nvCxnSpPr>
          <p:cNvPr id="77" name="Прямая со стрелкой 76"/>
          <p:cNvCxnSpPr/>
          <p:nvPr/>
        </p:nvCxnSpPr>
        <p:spPr>
          <a:xfrm>
            <a:off x="6149653" y="3773586"/>
            <a:ext cx="19817" cy="307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180153" y="4574982"/>
            <a:ext cx="1" cy="209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7707" y="193133"/>
            <a:ext cx="146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Логин и пароль</a:t>
            </a:r>
            <a:endParaRPr lang="ru-RU" sz="1200" dirty="0"/>
          </a:p>
        </p:txBody>
      </p:sp>
      <p:cxnSp>
        <p:nvCxnSpPr>
          <p:cNvPr id="3" name="Прямая со стрелкой 2"/>
          <p:cNvCxnSpPr>
            <a:stCxn id="31" idx="3"/>
            <a:endCxn id="4" idx="1"/>
          </p:cNvCxnSpPr>
          <p:nvPr/>
        </p:nvCxnSpPr>
        <p:spPr>
          <a:xfrm>
            <a:off x="1705489" y="331633"/>
            <a:ext cx="8502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Скругленный прямоугольник 50"/>
          <p:cNvSpPr/>
          <p:nvPr/>
        </p:nvSpPr>
        <p:spPr>
          <a:xfrm>
            <a:off x="7348736" y="4380984"/>
            <a:ext cx="1777279" cy="444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7488592" y="4426054"/>
            <a:ext cx="1497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chemeClr val="bg2"/>
                </a:solidFill>
              </a:rPr>
              <a:t>GPS</a:t>
            </a:r>
            <a:r>
              <a:rPr lang="ru-RU" sz="1050" b="1" dirty="0" smtClean="0">
                <a:solidFill>
                  <a:schemeClr val="bg2"/>
                </a:solidFill>
              </a:rPr>
              <a:t>-НАВИГАЦИЯ</a:t>
            </a:r>
            <a:endParaRPr lang="ru-RU" sz="1050" b="1" dirty="0">
              <a:solidFill>
                <a:schemeClr val="bg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19720" y="2954554"/>
            <a:ext cx="1883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Информация для идентификации заказа</a:t>
            </a:r>
            <a:endParaRPr lang="ru-RU" sz="1200" dirty="0"/>
          </a:p>
        </p:txBody>
      </p:sp>
      <p:cxnSp>
        <p:nvCxnSpPr>
          <p:cNvPr id="26" name="Прямая со стрелкой 25"/>
          <p:cNvCxnSpPr>
            <a:stCxn id="55" idx="2"/>
            <a:endCxn id="51" idx="0"/>
          </p:cNvCxnSpPr>
          <p:nvPr/>
        </p:nvCxnSpPr>
        <p:spPr>
          <a:xfrm>
            <a:off x="8061569" y="3416219"/>
            <a:ext cx="175807" cy="964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441321" y="5171612"/>
            <a:ext cx="150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Информация для навигации</a:t>
            </a:r>
            <a:endParaRPr lang="ru-RU" sz="1200" dirty="0"/>
          </a:p>
        </p:txBody>
      </p:sp>
      <p:cxnSp>
        <p:nvCxnSpPr>
          <p:cNvPr id="28" name="Прямая со стрелкой 27"/>
          <p:cNvCxnSpPr>
            <a:stCxn id="51" idx="2"/>
            <a:endCxn id="62" idx="0"/>
          </p:cNvCxnSpPr>
          <p:nvPr/>
        </p:nvCxnSpPr>
        <p:spPr>
          <a:xfrm flipH="1">
            <a:off x="8193424" y="4825125"/>
            <a:ext cx="43952" cy="346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3347864" y="553703"/>
            <a:ext cx="0" cy="1380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628577" y="692696"/>
            <a:ext cx="1777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/>
              <a:t>ФОРМИРОВАНИЕ ОТЧЕТОВ</a:t>
            </a:r>
            <a:endParaRPr lang="ru-RU" sz="105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635896" y="980728"/>
            <a:ext cx="19311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 smtClean="0"/>
              <a:t>СВЯЗЬ </a:t>
            </a:r>
            <a:r>
              <a:rPr lang="ru-RU" sz="1050" b="1" dirty="0"/>
              <a:t>С ДИСПЕТЧЕРАМИ</a:t>
            </a:r>
            <a:endParaRPr lang="ru-RU" sz="105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635896" y="1196752"/>
            <a:ext cx="149756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/>
              <a:t>ФОРМИРОВАНИЕ ГРАФИКОВ РАБОТЫ КУРЬЕРОВ</a:t>
            </a:r>
            <a:endParaRPr lang="ru-RU" sz="1050" b="1" dirty="0"/>
          </a:p>
        </p:txBody>
      </p:sp>
      <p:cxnSp>
        <p:nvCxnSpPr>
          <p:cNvPr id="72" name="Прямая соединительная линия 71"/>
          <p:cNvCxnSpPr>
            <a:endCxn id="65" idx="1"/>
          </p:cNvCxnSpPr>
          <p:nvPr/>
        </p:nvCxnSpPr>
        <p:spPr>
          <a:xfrm>
            <a:off x="3347864" y="819654"/>
            <a:ext cx="280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endCxn id="68" idx="1"/>
          </p:cNvCxnSpPr>
          <p:nvPr/>
        </p:nvCxnSpPr>
        <p:spPr>
          <a:xfrm>
            <a:off x="3347864" y="110768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>
            <a:endCxn id="71" idx="1"/>
          </p:cNvCxnSpPr>
          <p:nvPr/>
        </p:nvCxnSpPr>
        <p:spPr>
          <a:xfrm>
            <a:off x="3347864" y="1485293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635896" y="1806932"/>
            <a:ext cx="1497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GPS</a:t>
            </a:r>
            <a:r>
              <a:rPr lang="ru-RU" sz="1050" b="1" dirty="0" smtClean="0"/>
              <a:t>-НАВИГАЦИЯ</a:t>
            </a:r>
            <a:endParaRPr lang="ru-RU" sz="1050" b="1" dirty="0"/>
          </a:p>
        </p:txBody>
      </p:sp>
      <p:cxnSp>
        <p:nvCxnSpPr>
          <p:cNvPr id="34" name="Прямая соединительная линия 33"/>
          <p:cNvCxnSpPr>
            <a:endCxn id="79" idx="1"/>
          </p:cNvCxnSpPr>
          <p:nvPr/>
        </p:nvCxnSpPr>
        <p:spPr>
          <a:xfrm>
            <a:off x="3347864" y="193389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6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Скругленный прямоугольник 60"/>
          <p:cNvSpPr/>
          <p:nvPr/>
        </p:nvSpPr>
        <p:spPr>
          <a:xfrm>
            <a:off x="5829594" y="3111165"/>
            <a:ext cx="1992260" cy="444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55776" y="109562"/>
            <a:ext cx="4263100" cy="444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498582" y="146966"/>
            <a:ext cx="294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2"/>
                </a:solidFill>
              </a:rPr>
              <a:t>ПЛАТЕЖНЫЕ СИСТЕМЫ</a:t>
            </a:r>
            <a:endParaRPr lang="ru-RU" b="1" dirty="0">
              <a:solidFill>
                <a:schemeClr val="bg2"/>
              </a:solidFill>
            </a:endParaRPr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1566900" y="3159635"/>
            <a:ext cx="1777279" cy="660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1566900" y="3317922"/>
            <a:ext cx="1777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 smtClean="0">
                <a:solidFill>
                  <a:schemeClr val="bg2"/>
                </a:solidFill>
              </a:rPr>
              <a:t>ОПЛАТА НАЛИЧНЫМИ </a:t>
            </a:r>
            <a:endParaRPr lang="ru-RU" sz="1050" b="1" dirty="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83668" y="2319559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Ввод информации об оплате</a:t>
            </a:r>
            <a:endParaRPr lang="ru-RU" sz="1200" dirty="0"/>
          </a:p>
        </p:txBody>
      </p:sp>
      <p:cxnSp>
        <p:nvCxnSpPr>
          <p:cNvPr id="46" name="Прямая со стрелкой 45"/>
          <p:cNvCxnSpPr>
            <a:stCxn id="42" idx="2"/>
            <a:endCxn id="40" idx="0"/>
          </p:cNvCxnSpPr>
          <p:nvPr/>
        </p:nvCxnSpPr>
        <p:spPr>
          <a:xfrm flipH="1">
            <a:off x="2455540" y="2781224"/>
            <a:ext cx="100236" cy="378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21648" y="4154586"/>
            <a:ext cx="1622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Чеки об оплате</a:t>
            </a:r>
            <a:endParaRPr lang="ru-RU" sz="1200" dirty="0"/>
          </a:p>
        </p:txBody>
      </p:sp>
      <p:cxnSp>
        <p:nvCxnSpPr>
          <p:cNvPr id="50" name="Прямая со стрелкой 49"/>
          <p:cNvCxnSpPr>
            <a:endCxn id="48" idx="0"/>
          </p:cNvCxnSpPr>
          <p:nvPr/>
        </p:nvCxnSpPr>
        <p:spPr>
          <a:xfrm>
            <a:off x="2456053" y="3861037"/>
            <a:ext cx="76861" cy="293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887790" y="3194734"/>
            <a:ext cx="18729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 smtClean="0">
                <a:solidFill>
                  <a:schemeClr val="bg2"/>
                </a:solidFill>
              </a:rPr>
              <a:t>ОПЛАТА ОНЛАЙН </a:t>
            </a:r>
            <a:endParaRPr lang="ru-RU" sz="1050" b="1" dirty="0">
              <a:solidFill>
                <a:schemeClr val="bg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77027" y="2480944"/>
            <a:ext cx="1883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Банковские реквизиты</a:t>
            </a:r>
            <a:endParaRPr lang="ru-RU" sz="1200" dirty="0"/>
          </a:p>
        </p:txBody>
      </p:sp>
      <p:cxnSp>
        <p:nvCxnSpPr>
          <p:cNvPr id="59" name="Прямая со стрелкой 58"/>
          <p:cNvCxnSpPr>
            <a:stCxn id="58" idx="2"/>
            <a:endCxn id="61" idx="0"/>
          </p:cNvCxnSpPr>
          <p:nvPr/>
        </p:nvCxnSpPr>
        <p:spPr>
          <a:xfrm>
            <a:off x="6818876" y="2757943"/>
            <a:ext cx="6848" cy="353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61" idx="2"/>
          </p:cNvCxnSpPr>
          <p:nvPr/>
        </p:nvCxnSpPr>
        <p:spPr>
          <a:xfrm flipH="1">
            <a:off x="6824257" y="3555306"/>
            <a:ext cx="1467" cy="389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82011" y="3964194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Перечисление средств в буфер </a:t>
            </a:r>
            <a:r>
              <a:rPr lang="ru-RU" sz="1200" dirty="0" err="1" smtClean="0"/>
              <a:t>опла</a:t>
            </a:r>
            <a:r>
              <a:rPr lang="ru-RU" sz="1200" dirty="0" smtClean="0"/>
              <a:t> ты</a:t>
            </a:r>
            <a:endParaRPr lang="ru-RU" sz="1200" dirty="0"/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>
            <a:off x="3347864" y="553703"/>
            <a:ext cx="0" cy="553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28577" y="692696"/>
            <a:ext cx="1777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 smtClean="0"/>
              <a:t>ОПЛАТА НАЛИЧНЫМИ</a:t>
            </a:r>
            <a:endParaRPr lang="ru-RU" sz="105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635896" y="980728"/>
            <a:ext cx="19311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 smtClean="0"/>
              <a:t>ОПЛАТА ОНЛАЙН</a:t>
            </a:r>
            <a:endParaRPr lang="ru-RU" sz="1050" b="1" dirty="0"/>
          </a:p>
        </p:txBody>
      </p:sp>
      <p:cxnSp>
        <p:nvCxnSpPr>
          <p:cNvPr id="53" name="Прямая соединительная линия 52"/>
          <p:cNvCxnSpPr>
            <a:endCxn id="45" idx="1"/>
          </p:cNvCxnSpPr>
          <p:nvPr/>
        </p:nvCxnSpPr>
        <p:spPr>
          <a:xfrm>
            <a:off x="3347864" y="819654"/>
            <a:ext cx="280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>
            <a:endCxn id="47" idx="1"/>
          </p:cNvCxnSpPr>
          <p:nvPr/>
        </p:nvCxnSpPr>
        <p:spPr>
          <a:xfrm>
            <a:off x="3347864" y="110768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54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2587448" y="761487"/>
            <a:ext cx="4263100" cy="444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709270" y="798891"/>
            <a:ext cx="414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2"/>
                </a:solidFill>
              </a:rPr>
              <a:t>Контроль качества работы курьеров</a:t>
            </a:r>
            <a:endParaRPr lang="ru-RU" b="1" dirty="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9592" y="4704300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Рейтинговые списки клиентов</a:t>
            </a:r>
            <a:endParaRPr lang="ru-RU" sz="1200" dirty="0"/>
          </a:p>
        </p:txBody>
      </p:sp>
      <p:cxnSp>
        <p:nvCxnSpPr>
          <p:cNvPr id="44" name="Прямая со стрелкой 43"/>
          <p:cNvCxnSpPr>
            <a:stCxn id="47" idx="2"/>
            <a:endCxn id="42" idx="0"/>
          </p:cNvCxnSpPr>
          <p:nvPr/>
        </p:nvCxnSpPr>
        <p:spPr>
          <a:xfrm flipH="1">
            <a:off x="1871700" y="3761035"/>
            <a:ext cx="426457" cy="943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204945" y="4697454"/>
            <a:ext cx="1883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Отчеты об эффективности доставок</a:t>
            </a:r>
            <a:endParaRPr lang="ru-RU" sz="1200" dirty="0"/>
          </a:p>
        </p:txBody>
      </p:sp>
      <p:cxnSp>
        <p:nvCxnSpPr>
          <p:cNvPr id="63" name="Прямая со стрелкой 62"/>
          <p:cNvCxnSpPr>
            <a:stCxn id="53" idx="2"/>
            <a:endCxn id="58" idx="0"/>
          </p:cNvCxnSpPr>
          <p:nvPr/>
        </p:nvCxnSpPr>
        <p:spPr>
          <a:xfrm flipH="1">
            <a:off x="4146794" y="3170106"/>
            <a:ext cx="10273" cy="1527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endCxn id="76" idx="0"/>
          </p:cNvCxnSpPr>
          <p:nvPr/>
        </p:nvCxnSpPr>
        <p:spPr>
          <a:xfrm>
            <a:off x="7272300" y="3933780"/>
            <a:ext cx="0" cy="752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00192" y="4686694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Подтверждение заказа клиентом</a:t>
            </a:r>
            <a:endParaRPr lang="ru-RU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2278172" y="1722698"/>
            <a:ext cx="146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Отзывы клиентов</a:t>
            </a:r>
            <a:endParaRPr lang="ru-RU" sz="1200" dirty="0"/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1153153" y="3215800"/>
            <a:ext cx="2290007" cy="545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1173138" y="3264472"/>
            <a:ext cx="227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2"/>
                </a:solidFill>
              </a:rPr>
              <a:t>Формирование рейтинговых списков курьеров</a:t>
            </a:r>
          </a:p>
        </p:txBody>
      </p:sp>
      <p:cxnSp>
        <p:nvCxnSpPr>
          <p:cNvPr id="24" name="Прямая со стрелкой 23"/>
          <p:cNvCxnSpPr>
            <a:stCxn id="31" idx="2"/>
            <a:endCxn id="47" idx="0"/>
          </p:cNvCxnSpPr>
          <p:nvPr/>
        </p:nvCxnSpPr>
        <p:spPr>
          <a:xfrm flipH="1">
            <a:off x="2298157" y="1999697"/>
            <a:ext cx="713906" cy="121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кругленный прямоугольник 52"/>
          <p:cNvSpPr/>
          <p:nvPr/>
        </p:nvSpPr>
        <p:spPr>
          <a:xfrm>
            <a:off x="3012063" y="2624871"/>
            <a:ext cx="2290007" cy="545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3032048" y="2673543"/>
            <a:ext cx="227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2"/>
                </a:solidFill>
              </a:rPr>
              <a:t>Формирование отчетов об эффективности доставок</a:t>
            </a:r>
          </a:p>
        </p:txBody>
      </p:sp>
      <p:cxnSp>
        <p:nvCxnSpPr>
          <p:cNvPr id="29" name="Прямая со стрелкой 28"/>
          <p:cNvCxnSpPr>
            <a:stCxn id="31" idx="2"/>
            <a:endCxn id="53" idx="0"/>
          </p:cNvCxnSpPr>
          <p:nvPr/>
        </p:nvCxnSpPr>
        <p:spPr>
          <a:xfrm>
            <a:off x="3012063" y="1999697"/>
            <a:ext cx="1145004" cy="625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Скругленный прямоугольник 61"/>
          <p:cNvSpPr/>
          <p:nvPr/>
        </p:nvSpPr>
        <p:spPr>
          <a:xfrm>
            <a:off x="6117304" y="3395467"/>
            <a:ext cx="2290007" cy="545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6137289" y="3444139"/>
            <a:ext cx="227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2"/>
                </a:solidFill>
              </a:rPr>
              <a:t>Верификация получения заказа клиентом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32853" y="2589791"/>
            <a:ext cx="187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Клиентское подтверждение успешности заказа</a:t>
            </a:r>
            <a:endParaRPr lang="ru-RU" sz="1200" dirty="0"/>
          </a:p>
        </p:txBody>
      </p:sp>
      <p:cxnSp>
        <p:nvCxnSpPr>
          <p:cNvPr id="36" name="Прямая со стрелкой 35"/>
          <p:cNvCxnSpPr>
            <a:stCxn id="65" idx="2"/>
            <a:endCxn id="62" idx="0"/>
          </p:cNvCxnSpPr>
          <p:nvPr/>
        </p:nvCxnSpPr>
        <p:spPr>
          <a:xfrm flipH="1">
            <a:off x="7262308" y="3236122"/>
            <a:ext cx="9992" cy="15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>
            <a:off x="4579367" y="1099433"/>
            <a:ext cx="0" cy="1204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4598590" y="2302706"/>
            <a:ext cx="509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4579367" y="1844824"/>
            <a:ext cx="509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>
            <a:off x="4579367" y="1556792"/>
            <a:ext cx="509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104244" y="2160629"/>
            <a:ext cx="3662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ФОРМИРОВАНИЕ ОТЧЕТОВ ОБ ЭФФЕКТИВНОСТИ ДОСТАВОК</a:t>
            </a:r>
            <a:endParaRPr lang="ru-RU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088642" y="1721476"/>
            <a:ext cx="3662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ФОРМИРОВАНИЕ РЕЙТИНГОВЫХ СПИСКОВ КУРЬЕРОВ</a:t>
            </a:r>
            <a:endParaRPr lang="ru-RU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104244" y="1436175"/>
            <a:ext cx="3662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ВЕРИФИКАЦИЯ ПОЛУЧЕНИЯ ЗАКАЗА КЛИЕНТОМ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317952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Скругленный прямоугольник 60"/>
          <p:cNvSpPr/>
          <p:nvPr/>
        </p:nvSpPr>
        <p:spPr>
          <a:xfrm>
            <a:off x="3974530" y="4478826"/>
            <a:ext cx="1777279" cy="444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491376" y="511276"/>
            <a:ext cx="4263100" cy="444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234378" y="548680"/>
            <a:ext cx="300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chemeClr val="bg2"/>
                </a:solidFill>
              </a:rPr>
              <a:t>Call-</a:t>
            </a:r>
            <a:r>
              <a:rPr lang="ru-RU" b="1" dirty="0" smtClean="0">
                <a:solidFill>
                  <a:schemeClr val="bg2"/>
                </a:solidFill>
              </a:rPr>
              <a:t>центр</a:t>
            </a:r>
            <a:endParaRPr lang="ru-RU" b="1" dirty="0">
              <a:solidFill>
                <a:schemeClr val="bg2"/>
              </a:solidFill>
            </a:endParaRPr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1869530" y="4862310"/>
            <a:ext cx="2021532" cy="545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1869530" y="5017341"/>
            <a:ext cx="2102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chemeClr val="bg2"/>
                </a:solidFill>
              </a:rPr>
              <a:t>Обработка жалоб клиентов</a:t>
            </a:r>
            <a:endParaRPr lang="ru-RU" sz="1200" b="1" dirty="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86298" y="3863179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Жалобы клиентов на качество обслуживания</a:t>
            </a:r>
            <a:endParaRPr lang="ru-RU" sz="1200" dirty="0"/>
          </a:p>
        </p:txBody>
      </p:sp>
      <p:cxnSp>
        <p:nvCxnSpPr>
          <p:cNvPr id="46" name="Прямая со стрелкой 45"/>
          <p:cNvCxnSpPr>
            <a:stCxn id="42" idx="2"/>
            <a:endCxn id="40" idx="0"/>
          </p:cNvCxnSpPr>
          <p:nvPr/>
        </p:nvCxnSpPr>
        <p:spPr>
          <a:xfrm>
            <a:off x="2858406" y="4324844"/>
            <a:ext cx="21890" cy="537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69530" y="5747260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Занесение жалобы в базу данных и их пересылка к компетентным лицам</a:t>
            </a:r>
          </a:p>
        </p:txBody>
      </p:sp>
      <p:cxnSp>
        <p:nvCxnSpPr>
          <p:cNvPr id="50" name="Прямая со стрелкой 49"/>
          <p:cNvCxnSpPr>
            <a:stCxn id="40" idx="2"/>
            <a:endCxn id="48" idx="0"/>
          </p:cNvCxnSpPr>
          <p:nvPr/>
        </p:nvCxnSpPr>
        <p:spPr>
          <a:xfrm flipH="1">
            <a:off x="2841638" y="5407545"/>
            <a:ext cx="38658" cy="339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62725" y="4582613"/>
            <a:ext cx="1561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chemeClr val="bg2"/>
                </a:solidFill>
              </a:rPr>
              <a:t>Чат с консультантом</a:t>
            </a:r>
            <a:endParaRPr lang="ru-RU" sz="1200" b="1" dirty="0">
              <a:solidFill>
                <a:schemeClr val="bg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51920" y="364502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Запросы на решение незначительных проблем в чате</a:t>
            </a:r>
            <a:endParaRPr lang="ru-RU" sz="1200" dirty="0"/>
          </a:p>
        </p:txBody>
      </p:sp>
      <p:cxnSp>
        <p:nvCxnSpPr>
          <p:cNvPr id="59" name="Прямая со стрелкой 58"/>
          <p:cNvCxnSpPr>
            <a:stCxn id="58" idx="2"/>
            <a:endCxn id="61" idx="0"/>
          </p:cNvCxnSpPr>
          <p:nvPr/>
        </p:nvCxnSpPr>
        <p:spPr>
          <a:xfrm>
            <a:off x="4824028" y="4291355"/>
            <a:ext cx="39142" cy="187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851920" y="5199009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Решение незначительных проблем и предоставление клиентам интересующей их информации о принципе работа компании</a:t>
            </a:r>
          </a:p>
        </p:txBody>
      </p:sp>
      <p:cxnSp>
        <p:nvCxnSpPr>
          <p:cNvPr id="66" name="Прямая со стрелкой 65"/>
          <p:cNvCxnSpPr>
            <a:stCxn id="61" idx="2"/>
            <a:endCxn id="60" idx="0"/>
          </p:cNvCxnSpPr>
          <p:nvPr/>
        </p:nvCxnSpPr>
        <p:spPr>
          <a:xfrm flipH="1">
            <a:off x="4824028" y="4922967"/>
            <a:ext cx="39142" cy="276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Скругленный прямоугольник 66"/>
          <p:cNvSpPr/>
          <p:nvPr/>
        </p:nvSpPr>
        <p:spPr>
          <a:xfrm>
            <a:off x="5879377" y="4442985"/>
            <a:ext cx="1777279" cy="444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6071207" y="4445603"/>
            <a:ext cx="17641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>
                <a:solidFill>
                  <a:schemeClr val="bg2"/>
                </a:solidFill>
              </a:rPr>
              <a:t>Оформление заказа в телефонном режиме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023232" y="5100929"/>
            <a:ext cx="1479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Оформление заказа на доставку по телефон</a:t>
            </a:r>
            <a:endParaRPr lang="ru-RU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5785832" y="3706580"/>
            <a:ext cx="1944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Запрос пользователя на оформление заказа по телефону</a:t>
            </a:r>
            <a:endParaRPr lang="ru-RU" sz="1100" dirty="0"/>
          </a:p>
        </p:txBody>
      </p:sp>
      <p:cxnSp>
        <p:nvCxnSpPr>
          <p:cNvPr id="77" name="Прямая со стрелкой 76"/>
          <p:cNvCxnSpPr/>
          <p:nvPr/>
        </p:nvCxnSpPr>
        <p:spPr>
          <a:xfrm>
            <a:off x="6738123" y="4135723"/>
            <a:ext cx="19817" cy="307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768623" y="4937119"/>
            <a:ext cx="1" cy="209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4062725" y="955417"/>
            <a:ext cx="0" cy="1033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4062725" y="1988840"/>
            <a:ext cx="509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4062725" y="1700808"/>
            <a:ext cx="509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4062725" y="1412776"/>
            <a:ext cx="509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72000" y="1268760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ВЕРИФИКАЦИЯ ПОЛУЧЕНИЯ ЗАКАЗА КЛИЕНТОМ</a:t>
            </a:r>
            <a:endParaRPr lang="ru-RU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572000" y="1575039"/>
            <a:ext cx="3263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ЧАТ С КОНСУЛЬТАНТОМ</a:t>
            </a:r>
            <a:endParaRPr lang="ru-RU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571999" y="1895946"/>
            <a:ext cx="3263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ОФОРМЛЕНИЕ ЗАКАЗОВ В ТЕЛЕФОННОМ РЕЖИМЕ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22883034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351</Words>
  <Application>Microsoft Office PowerPoint</Application>
  <PresentationFormat>Экран (4:3)</PresentationFormat>
  <Paragraphs>87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Личный кабинет</dc:title>
  <cp:lastModifiedBy>home</cp:lastModifiedBy>
  <cp:revision>20</cp:revision>
  <dcterms:modified xsi:type="dcterms:W3CDTF">2017-05-07T11:33:25Z</dcterms:modified>
</cp:coreProperties>
</file>